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45"/>
  </p:notesMasterIdLst>
  <p:sldIdLst>
    <p:sldId id="314" r:id="rId2"/>
    <p:sldId id="316" r:id="rId3"/>
    <p:sldId id="299" r:id="rId4"/>
    <p:sldId id="317" r:id="rId5"/>
    <p:sldId id="318" r:id="rId6"/>
    <p:sldId id="319" r:id="rId7"/>
    <p:sldId id="298" r:id="rId8"/>
    <p:sldId id="323" r:id="rId9"/>
    <p:sldId id="286" r:id="rId10"/>
    <p:sldId id="325" r:id="rId11"/>
    <p:sldId id="324" r:id="rId12"/>
    <p:sldId id="326" r:id="rId13"/>
    <p:sldId id="340" r:id="rId14"/>
    <p:sldId id="327" r:id="rId15"/>
    <p:sldId id="304" r:id="rId16"/>
    <p:sldId id="329" r:id="rId17"/>
    <p:sldId id="338" r:id="rId18"/>
    <p:sldId id="301" r:id="rId19"/>
    <p:sldId id="330" r:id="rId20"/>
    <p:sldId id="332" r:id="rId21"/>
    <p:sldId id="333" r:id="rId22"/>
    <p:sldId id="334" r:id="rId23"/>
    <p:sldId id="336" r:id="rId24"/>
    <p:sldId id="296" r:id="rId25"/>
    <p:sldId id="335" r:id="rId26"/>
    <p:sldId id="339" r:id="rId27"/>
    <p:sldId id="294" r:id="rId28"/>
    <p:sldId id="322" r:id="rId29"/>
    <p:sldId id="284" r:id="rId30"/>
    <p:sldId id="321" r:id="rId31"/>
    <p:sldId id="309" r:id="rId32"/>
    <p:sldId id="310" r:id="rId33"/>
    <p:sldId id="308" r:id="rId34"/>
    <p:sldId id="312" r:id="rId35"/>
    <p:sldId id="341" r:id="rId36"/>
    <p:sldId id="263" r:id="rId37"/>
    <p:sldId id="264" r:id="rId38"/>
    <p:sldId id="347" r:id="rId39"/>
    <p:sldId id="342" r:id="rId40"/>
    <p:sldId id="343" r:id="rId41"/>
    <p:sldId id="344" r:id="rId42"/>
    <p:sldId id="345" r:id="rId43"/>
    <p:sldId id="34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A3B1E7"/>
    <a:srgbClr val="B087DD"/>
    <a:srgbClr val="D88A8F"/>
    <a:srgbClr val="FF40FF"/>
    <a:srgbClr val="FF2F92"/>
    <a:srgbClr val="7A82FF"/>
    <a:srgbClr val="787FFC"/>
    <a:srgbClr val="649939"/>
    <a:srgbClr val="FEF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23"/>
    <p:restoredTop sz="60746"/>
  </p:normalViewPr>
  <p:slideViewPr>
    <p:cSldViewPr snapToGrid="0" snapToObjects="1">
      <p:cViewPr>
        <p:scale>
          <a:sx n="132" d="100"/>
          <a:sy n="132" d="100"/>
        </p:scale>
        <p:origin x="1312" y="16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DE0FF-0B9E-E74F-83E3-5A43F7B5E357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6AA6D-8F6D-374B-B4B4-FBB103EE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27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529EE-2AE9-B945-6361-294CA844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4604B5-53C8-93CB-347C-563B887E5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3E6B34-73F1-294A-7B36-303F5ECB7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Hi I </a:t>
            </a:r>
            <a:r>
              <a:rPr lang="fr-FR" dirty="0" err="1"/>
              <a:t>am</a:t>
            </a:r>
            <a:r>
              <a:rPr lang="fr-FR" dirty="0"/>
              <a:t> Béatrice Benoit, a </a:t>
            </a:r>
            <a:r>
              <a:rPr lang="fr-FR" dirty="0" err="1"/>
              <a:t>teaching</a:t>
            </a:r>
            <a:r>
              <a:rPr lang="fr-FR" dirty="0"/>
              <a:t> </a:t>
            </a:r>
            <a:r>
              <a:rPr lang="fr-FR" dirty="0" err="1"/>
              <a:t>researcher</a:t>
            </a:r>
            <a:r>
              <a:rPr lang="fr-FR" dirty="0"/>
              <a:t> in the Christian </a:t>
            </a:r>
            <a:r>
              <a:rPr lang="fr-FR" dirty="0" err="1"/>
              <a:t>Pous</a:t>
            </a:r>
            <a:r>
              <a:rPr lang="fr-FR" dirty="0"/>
              <a:t> </a:t>
            </a:r>
            <a:r>
              <a:rPr lang="fr-FR" dirty="0" err="1"/>
              <a:t>lab</a:t>
            </a:r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concerning</a:t>
            </a:r>
            <a:r>
              <a:rPr lang="fr-FR" dirty="0"/>
              <a:t> adaptation </a:t>
            </a:r>
            <a:r>
              <a:rPr lang="fr-FR" dirty="0" err="1"/>
              <a:t>response</a:t>
            </a:r>
            <a:r>
              <a:rPr lang="fr-FR" dirty="0"/>
              <a:t> </a:t>
            </a:r>
            <a:r>
              <a:rPr lang="fr-FR" dirty="0" err="1"/>
              <a:t>mediated</a:t>
            </a:r>
            <a:r>
              <a:rPr lang="fr-FR" dirty="0"/>
              <a:t> by the </a:t>
            </a:r>
            <a:r>
              <a:rPr lang="fr-FR" dirty="0" err="1"/>
              <a:t>cytoskeleton</a:t>
            </a:r>
            <a:r>
              <a:rPr lang="fr-FR" dirty="0"/>
              <a:t> and the organelles.</a:t>
            </a:r>
          </a:p>
          <a:p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in « </a:t>
            </a:r>
            <a:r>
              <a:rPr lang="fr-FR" dirty="0" err="1"/>
              <a:t>hepatocytes</a:t>
            </a:r>
            <a:r>
              <a:rPr lang="fr-FR" dirty="0"/>
              <a:t> » </a:t>
            </a:r>
            <a:r>
              <a:rPr lang="fr-FR" dirty="0" err="1"/>
              <a:t>subjected</a:t>
            </a:r>
            <a:r>
              <a:rPr lang="fr-FR" dirty="0"/>
              <a:t>/</a:t>
            </a:r>
            <a:r>
              <a:rPr lang="fr-FR" dirty="0" err="1"/>
              <a:t>exposed</a:t>
            </a:r>
            <a:r>
              <a:rPr lang="fr-FR" dirty="0"/>
              <a:t> to stresses </a:t>
            </a:r>
            <a:r>
              <a:rPr lang="fr-FR" dirty="0" err="1"/>
              <a:t>mimicking</a:t>
            </a:r>
            <a:r>
              <a:rPr lang="fr-FR" dirty="0"/>
              <a:t> the </a:t>
            </a:r>
            <a:r>
              <a:rPr lang="fr-FR" dirty="0" err="1"/>
              <a:t>ones</a:t>
            </a:r>
            <a:r>
              <a:rPr lang="fr-FR" dirty="0"/>
              <a:t> </a:t>
            </a:r>
            <a:r>
              <a:rPr lang="fr-FR" dirty="0" err="1"/>
              <a:t>encoutered</a:t>
            </a:r>
            <a:r>
              <a:rPr lang="fr-FR" dirty="0"/>
              <a:t> in the </a:t>
            </a:r>
            <a:r>
              <a:rPr lang="fr-FR" dirty="0" err="1"/>
              <a:t>liver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F84264-8420-C797-8E2C-E86F45748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645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95346-67FF-9C0E-88FA-8F1A157ED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9F796F1-0AB2-2E1E-DFB6-81300CD15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FAF9927-7F92-2540-CB32-C65B3553F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autophagy</a:t>
            </a:r>
            <a:r>
              <a:rPr lang="fr-FR" dirty="0"/>
              <a:t> </a:t>
            </a:r>
            <a:r>
              <a:rPr lang="fr-FR" dirty="0" err="1"/>
              <a:t>mediated</a:t>
            </a:r>
            <a:r>
              <a:rPr lang="fr-FR" dirty="0"/>
              <a:t> by organelle damages (for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mitochondria</a:t>
            </a:r>
            <a:r>
              <a:rPr lang="fr-FR" dirty="0"/>
              <a:t> fission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infection)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modulate</a:t>
            </a:r>
            <a:r>
              <a:rPr lang="fr-FR" dirty="0"/>
              <a:t> </a:t>
            </a:r>
            <a:r>
              <a:rPr lang="fr-FR" dirty="0" err="1"/>
              <a:t>immunity</a:t>
            </a:r>
            <a:r>
              <a:rPr lang="fr-FR" dirty="0"/>
              <a:t> and </a:t>
            </a:r>
            <a:r>
              <a:rPr lang="fr-FR" dirty="0" err="1"/>
              <a:t>immunotherapy</a:t>
            </a:r>
            <a:r>
              <a:rPr lang="fr-FR" dirty="0"/>
              <a:t> </a:t>
            </a:r>
            <a:r>
              <a:rPr lang="fr-FR" strike="sngStrike" dirty="0" err="1"/>
              <a:t>upon</a:t>
            </a:r>
            <a:r>
              <a:rPr lang="fr-FR" strike="sngStrike" dirty="0"/>
              <a:t> stress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0A4788-FBC4-7DA8-CBAE-7D28DF872A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70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DE368-8698-2EB7-4A06-56AC910F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77B34D6-27C4-0BFC-F1D3-1DF3D8F6D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77578A2-4E76-6C8F-F3B7-6FD76870B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wonder</a:t>
            </a:r>
            <a:r>
              <a:rPr lang="fr-FR" dirty="0"/>
              <a:t> if organelles and </a:t>
            </a:r>
            <a:r>
              <a:rPr lang="fr-FR" dirty="0" err="1"/>
              <a:t>associated-proteins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hallmarks</a:t>
            </a:r>
            <a:r>
              <a:rPr lang="fr-FR" dirty="0"/>
              <a:t> of </a:t>
            </a:r>
            <a:r>
              <a:rPr lang="fr-FR" dirty="0" err="1"/>
              <a:t>liver</a:t>
            </a:r>
            <a:r>
              <a:rPr lang="fr-FR" dirty="0"/>
              <a:t> damages.</a:t>
            </a:r>
          </a:p>
          <a:p>
            <a:r>
              <a:rPr lang="fr-FR" dirty="0" err="1"/>
              <a:t>Actually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know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case for the Golgi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central point of the second axis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research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u="sng" dirty="0" err="1"/>
              <a:t>These</a:t>
            </a:r>
            <a:r>
              <a:rPr lang="fr-FR" u="sng" dirty="0"/>
              <a:t> </a:t>
            </a:r>
            <a:r>
              <a:rPr lang="fr-FR" u="sng" dirty="0" err="1"/>
              <a:t>findings</a:t>
            </a:r>
            <a:r>
              <a:rPr lang="fr-FR" u="sng" dirty="0"/>
              <a:t> </a:t>
            </a:r>
            <a:r>
              <a:rPr lang="fr-FR" u="sng" dirty="0" err="1"/>
              <a:t>suggest</a:t>
            </a:r>
            <a:r>
              <a:rPr lang="fr-FR" u="sng" dirty="0"/>
              <a:t> </a:t>
            </a:r>
            <a:r>
              <a:rPr lang="fr-FR" u="sng" dirty="0" err="1"/>
              <a:t>that</a:t>
            </a:r>
            <a:r>
              <a:rPr lang="fr-FR" u="sng" dirty="0"/>
              <a:t> </a:t>
            </a:r>
            <a:r>
              <a:rPr lang="fr-FR" dirty="0"/>
              <a:t>organelles and </a:t>
            </a:r>
            <a:r>
              <a:rPr lang="fr-FR" dirty="0" err="1"/>
              <a:t>associated-proteins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hallmarks</a:t>
            </a:r>
            <a:r>
              <a:rPr lang="fr-FR" dirty="0"/>
              <a:t> of </a:t>
            </a:r>
            <a:r>
              <a:rPr lang="fr-FR" dirty="0" err="1"/>
              <a:t>liver</a:t>
            </a:r>
            <a:r>
              <a:rPr lang="fr-FR" dirty="0"/>
              <a:t> damage.</a:t>
            </a:r>
          </a:p>
          <a:p>
            <a:r>
              <a:rPr lang="fr-FR" u="sng" dirty="0" err="1"/>
              <a:t>Clearly</a:t>
            </a:r>
            <a:r>
              <a:rPr lang="fr-FR" u="sng" dirty="0"/>
              <a:t> </a:t>
            </a:r>
            <a:r>
              <a:rPr lang="fr-FR" u="sng" dirty="0" err="1"/>
              <a:t>this</a:t>
            </a:r>
            <a:r>
              <a:rPr lang="fr-FR" u="sng" dirty="0"/>
              <a:t> </a:t>
            </a:r>
            <a:r>
              <a:rPr lang="fr-FR" u="sng" dirty="0" err="1"/>
              <a:t>is</a:t>
            </a:r>
            <a:r>
              <a:rPr lang="fr-FR" u="sng" dirty="0"/>
              <a:t> </a:t>
            </a:r>
            <a:r>
              <a:rPr lang="fr-FR" u="sng" dirty="0" err="1"/>
              <a:t>already</a:t>
            </a:r>
            <a:r>
              <a:rPr lang="fr-FR" u="sng" dirty="0"/>
              <a:t> the case </a:t>
            </a:r>
            <a:r>
              <a:rPr lang="fr-FR" u="sng" dirty="0" err="1"/>
              <a:t>with</a:t>
            </a:r>
            <a:r>
              <a:rPr lang="fr-FR" u="sng" dirty="0"/>
              <a:t> the </a:t>
            </a:r>
            <a:r>
              <a:rPr lang="fr-FR" dirty="0"/>
              <a:t>Golgi,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central point of </a:t>
            </a:r>
            <a:r>
              <a:rPr lang="fr-FR" dirty="0" err="1"/>
              <a:t>our</a:t>
            </a:r>
            <a:r>
              <a:rPr lang="fr-FR" dirty="0"/>
              <a:t> second axis of </a:t>
            </a:r>
            <a:r>
              <a:rPr lang="fr-FR" dirty="0" err="1"/>
              <a:t>research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AE249C-7E2A-5733-37B6-8B5DC5A079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191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208DD-CBFC-995E-A808-D572FFA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D561BAC3-AB21-E4D5-1465-D9E505425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F5F9816-8333-45EE-350A-C19F7439B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Golgi in </a:t>
            </a:r>
            <a:r>
              <a:rPr lang="fr-FR" dirty="0" err="1"/>
              <a:t>hepatocytes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the </a:t>
            </a:r>
            <a:r>
              <a:rPr lang="fr-FR" dirty="0" err="1"/>
              <a:t>circulating</a:t>
            </a:r>
            <a:r>
              <a:rPr lang="fr-FR" dirty="0"/>
              <a:t> </a:t>
            </a:r>
            <a:r>
              <a:rPr lang="fr-FR" dirty="0" err="1"/>
              <a:t>protein</a:t>
            </a:r>
            <a:r>
              <a:rPr lang="fr-FR" dirty="0"/>
              <a:t> are </a:t>
            </a:r>
            <a:r>
              <a:rPr lang="fr-FR" dirty="0" err="1"/>
              <a:t>glycosylated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proteins</a:t>
            </a:r>
            <a:r>
              <a:rPr lang="fr-FR" dirty="0"/>
              <a:t> (for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transferrin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N-</a:t>
            </a:r>
            <a:r>
              <a:rPr lang="fr-FR" dirty="0" err="1"/>
              <a:t>glycosylated</a:t>
            </a:r>
            <a:r>
              <a:rPr lang="fr-FR" dirty="0"/>
              <a:t>) to diagnose </a:t>
            </a:r>
            <a:r>
              <a:rPr lang="fr-FR" dirty="0" err="1"/>
              <a:t>congenital</a:t>
            </a:r>
            <a:r>
              <a:rPr lang="fr-FR" dirty="0"/>
              <a:t> </a:t>
            </a:r>
            <a:r>
              <a:rPr lang="fr-FR" dirty="0" err="1"/>
              <a:t>disorders</a:t>
            </a:r>
            <a:r>
              <a:rPr lang="fr-FR" dirty="0"/>
              <a:t> of glycosylation due to </a:t>
            </a:r>
            <a:r>
              <a:rPr lang="fr-FR" dirty="0" err="1"/>
              <a:t>either</a:t>
            </a:r>
            <a:r>
              <a:rPr lang="fr-FR" dirty="0"/>
              <a:t> mutations in the glycosylation enzymes or in </a:t>
            </a:r>
            <a:r>
              <a:rPr lang="fr-FR" dirty="0" err="1"/>
              <a:t>transmembrane</a:t>
            </a:r>
            <a:r>
              <a:rPr lang="fr-FR" dirty="0"/>
              <a:t> carriers </a:t>
            </a:r>
            <a:r>
              <a:rPr lang="fr-FR" dirty="0" err="1"/>
              <a:t>that</a:t>
            </a:r>
            <a:r>
              <a:rPr lang="fr-FR" dirty="0"/>
              <a:t> control enzyme </a:t>
            </a:r>
            <a:r>
              <a:rPr lang="fr-FR" dirty="0" err="1"/>
              <a:t>activity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proper</a:t>
            </a:r>
            <a:r>
              <a:rPr lang="fr-FR" dirty="0"/>
              <a:t> </a:t>
            </a:r>
            <a:r>
              <a:rPr lang="fr-FR" dirty="0" err="1"/>
              <a:t>repartition</a:t>
            </a:r>
            <a:r>
              <a:rPr lang="fr-FR" strike="noStrike" dirty="0"/>
              <a:t> of </a:t>
            </a:r>
            <a:r>
              <a:rPr lang="fr-FR" dirty="0"/>
              <a:t>ions &amp; </a:t>
            </a:r>
            <a:r>
              <a:rPr lang="fr-FR" dirty="0" err="1"/>
              <a:t>metabolites</a:t>
            </a:r>
            <a:r>
              <a:rPr lang="fr-FR" dirty="0"/>
              <a:t> </a:t>
            </a:r>
            <a:r>
              <a:rPr lang="fr-FR" strike="noStrike" dirty="0"/>
              <a:t>in the Golgi.</a:t>
            </a:r>
          </a:p>
          <a:p>
            <a:endParaRPr lang="fr-FR" strike="noStrike" dirty="0"/>
          </a:p>
          <a:p>
            <a:endParaRPr lang="fr-FR" strike="noStrike" dirty="0"/>
          </a:p>
          <a:p>
            <a:r>
              <a:rPr lang="fr-FR" u="sng" dirty="0"/>
              <a:t>The Golgi of </a:t>
            </a:r>
            <a:r>
              <a:rPr lang="fr-FR" u="sng" dirty="0" err="1"/>
              <a:t>hepatocytes</a:t>
            </a:r>
            <a:r>
              <a:rPr lang="fr-FR" u="sng" dirty="0"/>
              <a:t> </a:t>
            </a:r>
            <a:r>
              <a:rPr lang="fr-FR" u="sng" dirty="0" err="1"/>
              <a:t>is</a:t>
            </a:r>
            <a:r>
              <a:rPr lang="fr-FR" u="sng" dirty="0"/>
              <a:t> the organelle </a:t>
            </a:r>
            <a:r>
              <a:rPr lang="fr-FR" u="sng" dirty="0" err="1"/>
              <a:t>where</a:t>
            </a:r>
            <a:r>
              <a:rPr lang="fr-FR" u="sng" dirty="0"/>
              <a:t> </a:t>
            </a:r>
            <a:r>
              <a:rPr lang="fr-FR" u="sng" dirty="0" err="1"/>
              <a:t>secreted</a:t>
            </a:r>
            <a:r>
              <a:rPr lang="fr-FR" u="sng" dirty="0"/>
              <a:t> </a:t>
            </a:r>
            <a:r>
              <a:rPr lang="fr-FR" u="sng" dirty="0" err="1"/>
              <a:t>proteins</a:t>
            </a:r>
            <a:r>
              <a:rPr lang="fr-FR" u="sng" dirty="0"/>
              <a:t> are </a:t>
            </a:r>
            <a:r>
              <a:rPr lang="fr-FR" u="sng" dirty="0" err="1"/>
              <a:t>glycosylated</a:t>
            </a:r>
            <a:r>
              <a:rPr lang="fr-FR" u="sng" dirty="0"/>
              <a:t>.</a:t>
            </a:r>
          </a:p>
          <a:p>
            <a:r>
              <a:rPr lang="fr-FR" u="sng" dirty="0" err="1"/>
              <a:t>We</a:t>
            </a:r>
            <a:r>
              <a:rPr lang="fr-FR" u="sng" dirty="0"/>
              <a:t> use the glycosylation of </a:t>
            </a:r>
            <a:r>
              <a:rPr lang="fr-FR" u="sng" dirty="0" err="1"/>
              <a:t>such</a:t>
            </a:r>
            <a:r>
              <a:rPr lang="fr-FR" u="sng" dirty="0"/>
              <a:t> </a:t>
            </a:r>
            <a:r>
              <a:rPr lang="fr-FR" u="sng" dirty="0" err="1"/>
              <a:t>proteins</a:t>
            </a:r>
            <a:r>
              <a:rPr lang="fr-FR" u="sng" dirty="0"/>
              <a:t> (</a:t>
            </a:r>
            <a:r>
              <a:rPr lang="fr-FR" u="sng" dirty="0" err="1"/>
              <a:t>illustrated</a:t>
            </a:r>
            <a:r>
              <a:rPr lang="fr-FR" u="sng" dirty="0"/>
              <a:t> </a:t>
            </a:r>
            <a:r>
              <a:rPr lang="fr-FR" u="sng" dirty="0" err="1"/>
              <a:t>here</a:t>
            </a:r>
            <a:r>
              <a:rPr lang="fr-FR" u="sng" dirty="0"/>
              <a:t> for the N-glycosylation of </a:t>
            </a:r>
            <a:r>
              <a:rPr lang="fr-FR" u="sng" dirty="0" err="1"/>
              <a:t>transferrin</a:t>
            </a:r>
            <a:r>
              <a:rPr lang="fr-FR" u="sng" dirty="0"/>
              <a:t>) as </a:t>
            </a:r>
            <a:r>
              <a:rPr lang="fr-FR" u="sng" dirty="0" err="1"/>
              <a:t>circulating</a:t>
            </a:r>
            <a:r>
              <a:rPr lang="fr-FR" u="sng" dirty="0"/>
              <a:t> </a:t>
            </a:r>
            <a:r>
              <a:rPr lang="fr-FR" u="sng" dirty="0" err="1"/>
              <a:t>biomarkers</a:t>
            </a:r>
            <a:r>
              <a:rPr lang="fr-FR" u="sng" dirty="0"/>
              <a:t> to diagnose </a:t>
            </a:r>
            <a:r>
              <a:rPr lang="fr-FR" u="sng" dirty="0" err="1"/>
              <a:t>congenital</a:t>
            </a:r>
            <a:r>
              <a:rPr lang="fr-FR" u="sng" dirty="0"/>
              <a:t> </a:t>
            </a:r>
            <a:r>
              <a:rPr lang="fr-FR" u="sng" dirty="0" err="1"/>
              <a:t>disorders</a:t>
            </a:r>
            <a:r>
              <a:rPr lang="fr-FR" u="sng" dirty="0"/>
              <a:t> of glycosylation. </a:t>
            </a:r>
            <a:r>
              <a:rPr lang="fr-FR" u="sng" dirty="0" err="1"/>
              <a:t>These</a:t>
            </a:r>
            <a:r>
              <a:rPr lang="fr-FR" u="sng" dirty="0"/>
              <a:t> pathologies </a:t>
            </a:r>
            <a:r>
              <a:rPr lang="fr-FR" u="sng" dirty="0" err="1"/>
              <a:t>result</a:t>
            </a:r>
            <a:r>
              <a:rPr lang="fr-FR" u="sng" dirty="0"/>
              <a:t> </a:t>
            </a:r>
            <a:r>
              <a:rPr lang="fr-FR" u="sng" dirty="0" err="1"/>
              <a:t>from</a:t>
            </a:r>
            <a:r>
              <a:rPr lang="fr-FR" u="sng" dirty="0"/>
              <a:t> mutations in the glycosylation </a:t>
            </a:r>
            <a:r>
              <a:rPr lang="fr-FR" u="sng" dirty="0" err="1"/>
              <a:t>modifying</a:t>
            </a:r>
            <a:r>
              <a:rPr lang="fr-FR" u="sng" dirty="0"/>
              <a:t> enzymes or in </a:t>
            </a:r>
            <a:r>
              <a:rPr lang="fr-FR" u="sng" dirty="0" err="1"/>
              <a:t>transmembrane</a:t>
            </a:r>
            <a:r>
              <a:rPr lang="fr-FR" u="sng" dirty="0"/>
              <a:t> carriers </a:t>
            </a:r>
            <a:r>
              <a:rPr lang="fr-FR" u="sng" dirty="0" err="1"/>
              <a:t>that</a:t>
            </a:r>
            <a:r>
              <a:rPr lang="fr-FR" u="sng" dirty="0"/>
              <a:t> control Golgi </a:t>
            </a:r>
            <a:r>
              <a:rPr lang="fr-FR" u="sng" dirty="0" err="1"/>
              <a:t>homeostasis</a:t>
            </a:r>
            <a:r>
              <a:rPr lang="fr-FR" u="sng" dirty="0"/>
              <a:t> </a:t>
            </a:r>
            <a:r>
              <a:rPr lang="fr-FR" u="sng" dirty="0" err="1"/>
              <a:t>through</a:t>
            </a:r>
            <a:r>
              <a:rPr lang="fr-FR" u="sng" dirty="0"/>
              <a:t> ions &amp; </a:t>
            </a:r>
            <a:r>
              <a:rPr lang="fr-FR" u="sng" dirty="0" err="1"/>
              <a:t>metabolite</a:t>
            </a:r>
            <a:r>
              <a:rPr lang="fr-FR" u="sng" dirty="0"/>
              <a:t> transport</a:t>
            </a:r>
            <a:r>
              <a:rPr lang="fr-FR" u="sng" strike="sngStrike" dirty="0"/>
              <a:t>.</a:t>
            </a:r>
          </a:p>
          <a:p>
            <a:endParaRPr lang="fr-FR" strike="noStrike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7BB535-9238-631D-985B-1FAAC9A882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983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96F4-4128-9AB8-F2DE-BA8A8E286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69C6C810-4E89-4491-C769-70A19EC49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DACCFA9-91B4-35E5-47AF-7388864A6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</a:t>
            </a:r>
            <a:r>
              <a:rPr lang="fr-FR" dirty="0" err="1"/>
              <a:t>lab</a:t>
            </a:r>
            <a:r>
              <a:rPr lang="fr-FR" dirty="0"/>
              <a:t> </a:t>
            </a:r>
            <a:r>
              <a:rPr lang="fr-FR" dirty="0" err="1"/>
              <a:t>identifed</a:t>
            </a:r>
            <a:r>
              <a:rPr lang="fr-FR" dirty="0"/>
              <a:t> </a:t>
            </a:r>
            <a:r>
              <a:rPr lang="fr-FR" dirty="0" err="1"/>
              <a:t>Apolipoprotein</a:t>
            </a:r>
            <a:r>
              <a:rPr lang="fr-FR" dirty="0"/>
              <a:t> CIII as a new marker of O-glycosylation,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the </a:t>
            </a:r>
            <a:r>
              <a:rPr lang="fr-FR" dirty="0" err="1"/>
              <a:t>modified</a:t>
            </a:r>
            <a:r>
              <a:rPr lang="fr-FR" dirty="0"/>
              <a:t> profile of a CDG patient </a:t>
            </a:r>
            <a:r>
              <a:rPr lang="fr-FR" dirty="0" err="1"/>
              <a:t>compared</a:t>
            </a:r>
            <a:r>
              <a:rPr lang="fr-FR" dirty="0"/>
              <a:t> to Ctrl in 2D gel.</a:t>
            </a:r>
          </a:p>
          <a:p>
            <a:r>
              <a:rPr lang="fr-FR" dirty="0"/>
              <a:t>And the </a:t>
            </a:r>
            <a:r>
              <a:rPr lang="fr-FR" dirty="0" err="1"/>
              <a:t>lab</a:t>
            </a:r>
            <a:r>
              <a:rPr lang="fr-FR" dirty="0"/>
              <a:t> </a:t>
            </a:r>
            <a:r>
              <a:rPr lang="fr-FR" dirty="0" err="1"/>
              <a:t>identified</a:t>
            </a:r>
            <a:r>
              <a:rPr lang="fr-FR" dirty="0"/>
              <a:t> </a:t>
            </a:r>
            <a:r>
              <a:rPr lang="fr-FR" dirty="0" err="1"/>
              <a:t>bikunin</a:t>
            </a:r>
            <a:r>
              <a:rPr lang="fr-FR" dirty="0"/>
              <a:t> </a:t>
            </a:r>
            <a:r>
              <a:rPr lang="fr-FR" dirty="0" err="1"/>
              <a:t>forms</a:t>
            </a:r>
            <a:r>
              <a:rPr lang="fr-FR" dirty="0"/>
              <a:t> as </a:t>
            </a:r>
            <a:r>
              <a:rPr lang="fr-FR" dirty="0" err="1"/>
              <a:t>very</a:t>
            </a:r>
            <a:r>
              <a:rPr lang="fr-FR" dirty="0"/>
              <a:t> polyvalent </a:t>
            </a:r>
            <a:r>
              <a:rPr lang="fr-FR" dirty="0" err="1"/>
              <a:t>biomarkers</a:t>
            </a:r>
            <a:r>
              <a:rPr lang="fr-FR" dirty="0"/>
              <a:t> due to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polymodifications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a short </a:t>
            </a:r>
            <a:r>
              <a:rPr lang="fr-FR" dirty="0" err="1"/>
              <a:t>sugar</a:t>
            </a:r>
            <a:r>
              <a:rPr lang="fr-FR" dirty="0"/>
              <a:t> linker </a:t>
            </a:r>
            <a:r>
              <a:rPr lang="fr-FR" dirty="0" err="1"/>
              <a:t>associated</a:t>
            </a:r>
            <a:r>
              <a:rPr lang="fr-FR" dirty="0"/>
              <a:t> to a long </a:t>
            </a:r>
            <a:r>
              <a:rPr lang="fr-FR" dirty="0" err="1"/>
              <a:t>sulfated</a:t>
            </a:r>
            <a:r>
              <a:rPr lang="fr-FR" dirty="0"/>
              <a:t> </a:t>
            </a:r>
            <a:r>
              <a:rPr lang="fr-FR" dirty="0" err="1"/>
              <a:t>glycosminoglycan</a:t>
            </a:r>
            <a:r>
              <a:rPr lang="fr-FR" dirty="0"/>
              <a:t> (GAG) </a:t>
            </a:r>
            <a:r>
              <a:rPr lang="fr-FR" dirty="0" err="1"/>
              <a:t>that</a:t>
            </a:r>
            <a:r>
              <a:rPr lang="fr-FR" dirty="0"/>
              <a:t> can carry Heavy </a:t>
            </a:r>
            <a:r>
              <a:rPr lang="fr-FR" dirty="0" err="1"/>
              <a:t>protein</a:t>
            </a:r>
            <a:r>
              <a:rPr lang="fr-FR" dirty="0"/>
              <a:t> </a:t>
            </a:r>
            <a:r>
              <a:rPr lang="fr-FR" dirty="0" err="1"/>
              <a:t>chains</a:t>
            </a:r>
            <a:r>
              <a:rPr lang="fr-FR" dirty="0"/>
              <a:t>, </a:t>
            </a:r>
            <a:r>
              <a:rPr lang="fr-FR" dirty="0" err="1"/>
              <a:t>themself</a:t>
            </a:r>
            <a:r>
              <a:rPr lang="fr-FR" dirty="0"/>
              <a:t> </a:t>
            </a:r>
            <a:r>
              <a:rPr lang="fr-FR" dirty="0" err="1"/>
              <a:t>harboring</a:t>
            </a:r>
            <a:r>
              <a:rPr lang="fr-FR" dirty="0"/>
              <a:t> N and O glycosylation.</a:t>
            </a:r>
          </a:p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a the </a:t>
            </a:r>
            <a:r>
              <a:rPr lang="fr-FR" dirty="0" err="1"/>
              <a:t>modified</a:t>
            </a:r>
            <a:r>
              <a:rPr lang="fr-FR" dirty="0"/>
              <a:t> </a:t>
            </a:r>
            <a:r>
              <a:rPr lang="fr-FR" dirty="0" err="1"/>
              <a:t>Bikunine</a:t>
            </a:r>
            <a:r>
              <a:rPr lang="fr-FR" dirty="0"/>
              <a:t> profile of a </a:t>
            </a:r>
            <a:r>
              <a:rPr lang="fr-FR" strike="sngStrike" dirty="0"/>
              <a:t>CDG </a:t>
            </a:r>
            <a:r>
              <a:rPr lang="fr-FR" dirty="0"/>
              <a:t>patient </a:t>
            </a:r>
            <a:r>
              <a:rPr lang="fr-FR" dirty="0" err="1"/>
              <a:t>compared</a:t>
            </a:r>
            <a:r>
              <a:rPr lang="fr-FR" dirty="0"/>
              <a:t> to 2 control in a </a:t>
            </a:r>
            <a:r>
              <a:rPr lang="fr-FR" dirty="0" err="1"/>
              <a:t>classical</a:t>
            </a:r>
            <a:r>
              <a:rPr lang="fr-FR" dirty="0"/>
              <a:t> WB.</a:t>
            </a:r>
          </a:p>
          <a:p>
            <a:endParaRPr lang="fr-FR" dirty="0"/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</a:t>
            </a:r>
            <a:r>
              <a:rPr lang="fr-FR" dirty="0" err="1"/>
              <a:t>lab</a:t>
            </a:r>
            <a:r>
              <a:rPr lang="fr-FR" dirty="0"/>
              <a:t> </a:t>
            </a:r>
            <a:r>
              <a:rPr lang="fr-FR" dirty="0" err="1"/>
              <a:t>identifed</a:t>
            </a:r>
            <a:r>
              <a:rPr lang="fr-FR" dirty="0"/>
              <a:t> </a:t>
            </a:r>
            <a:r>
              <a:rPr lang="fr-FR" u="sng" dirty="0" err="1"/>
              <a:t>Apolipoprotein</a:t>
            </a:r>
            <a:r>
              <a:rPr lang="fr-FR" dirty="0"/>
              <a:t> CIII as a new marker of </a:t>
            </a:r>
            <a:r>
              <a:rPr lang="fr-FR" u="sng" dirty="0" err="1"/>
              <a:t>abnormal</a:t>
            </a:r>
            <a:r>
              <a:rPr lang="fr-FR" dirty="0"/>
              <a:t> O-glycosylation, </a:t>
            </a:r>
            <a:r>
              <a:rPr lang="fr-FR" u="sng" dirty="0"/>
              <a:t>as </a:t>
            </a:r>
            <a:r>
              <a:rPr lang="fr-FR" u="sng" dirty="0" err="1"/>
              <a:t>shown</a:t>
            </a:r>
            <a:r>
              <a:rPr lang="fr-FR" u="sng" dirty="0"/>
              <a:t> </a:t>
            </a:r>
            <a:r>
              <a:rPr lang="fr-FR" u="sng" dirty="0" err="1"/>
              <a:t>here</a:t>
            </a:r>
            <a:r>
              <a:rPr lang="fr-FR" u="sng" dirty="0"/>
              <a:t> in 2D gels</a:t>
            </a:r>
            <a:r>
              <a:rPr lang="fr-FR" dirty="0"/>
              <a:t>.</a:t>
            </a:r>
          </a:p>
          <a:p>
            <a:r>
              <a:rPr lang="fr-FR" u="sng" dirty="0" err="1"/>
              <a:t>We</a:t>
            </a:r>
            <a:r>
              <a:rPr lang="fr-FR" u="sng" dirty="0"/>
              <a:t> </a:t>
            </a:r>
            <a:r>
              <a:rPr lang="fr-FR" u="sng" dirty="0" err="1"/>
              <a:t>also</a:t>
            </a:r>
            <a:r>
              <a:rPr lang="fr-FR" u="sng" dirty="0"/>
              <a:t> </a:t>
            </a:r>
            <a:r>
              <a:rPr lang="fr-FR" dirty="0" err="1"/>
              <a:t>identified</a:t>
            </a:r>
            <a:r>
              <a:rPr lang="fr-FR" dirty="0"/>
              <a:t> </a:t>
            </a:r>
            <a:r>
              <a:rPr lang="fr-FR" dirty="0" err="1"/>
              <a:t>isoforms</a:t>
            </a:r>
            <a:r>
              <a:rPr lang="fr-FR" dirty="0"/>
              <a:t> of </a:t>
            </a:r>
            <a:r>
              <a:rPr lang="fr-FR" dirty="0" err="1"/>
              <a:t>bikunine</a:t>
            </a:r>
            <a:r>
              <a:rPr lang="fr-FR" dirty="0"/>
              <a:t> as polyvalent </a:t>
            </a:r>
            <a:r>
              <a:rPr lang="fr-FR" dirty="0" err="1"/>
              <a:t>biomarker</a:t>
            </a:r>
            <a:r>
              <a:rPr lang="fr-FR" dirty="0"/>
              <a:t> of glycosylation due to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polymodifications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a short </a:t>
            </a:r>
            <a:r>
              <a:rPr lang="fr-FR" dirty="0" err="1"/>
              <a:t>sugar</a:t>
            </a:r>
            <a:r>
              <a:rPr lang="fr-FR" dirty="0"/>
              <a:t> linker </a:t>
            </a:r>
            <a:r>
              <a:rPr lang="fr-FR" dirty="0" err="1"/>
              <a:t>associated</a:t>
            </a:r>
            <a:r>
              <a:rPr lang="fr-FR" dirty="0"/>
              <a:t> to a long </a:t>
            </a:r>
            <a:r>
              <a:rPr lang="fr-FR" dirty="0" err="1"/>
              <a:t>sulfated</a:t>
            </a:r>
            <a:r>
              <a:rPr lang="fr-FR" dirty="0"/>
              <a:t> </a:t>
            </a:r>
            <a:r>
              <a:rPr lang="fr-FR" dirty="0" err="1"/>
              <a:t>glycosminoglycan</a:t>
            </a:r>
            <a:r>
              <a:rPr lang="fr-FR" dirty="0"/>
              <a:t> (GAG) </a:t>
            </a:r>
            <a:r>
              <a:rPr lang="fr-FR" dirty="0" err="1"/>
              <a:t>that</a:t>
            </a:r>
            <a:r>
              <a:rPr lang="fr-FR" dirty="0"/>
              <a:t> can carry Heavy </a:t>
            </a:r>
            <a:r>
              <a:rPr lang="fr-FR" dirty="0" err="1"/>
              <a:t>protein</a:t>
            </a:r>
            <a:r>
              <a:rPr lang="fr-FR" dirty="0"/>
              <a:t> </a:t>
            </a:r>
            <a:r>
              <a:rPr lang="fr-FR" dirty="0" err="1"/>
              <a:t>chains</a:t>
            </a:r>
            <a:r>
              <a:rPr lang="fr-FR" dirty="0"/>
              <a:t>, </a:t>
            </a:r>
            <a:r>
              <a:rPr lang="fr-FR" dirty="0" err="1"/>
              <a:t>themself</a:t>
            </a:r>
            <a:r>
              <a:rPr lang="fr-FR" dirty="0"/>
              <a:t> </a:t>
            </a:r>
            <a:r>
              <a:rPr lang="fr-FR" dirty="0" err="1"/>
              <a:t>harboring</a:t>
            </a:r>
            <a:r>
              <a:rPr lang="fr-FR" dirty="0"/>
              <a:t> N and O glycosylation.</a:t>
            </a:r>
          </a:p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a </a:t>
            </a:r>
            <a:r>
              <a:rPr lang="fr-FR" dirty="0" err="1"/>
              <a:t>Bikunine</a:t>
            </a:r>
            <a:r>
              <a:rPr lang="fr-FR" dirty="0"/>
              <a:t> profile of a CDG patient </a:t>
            </a:r>
            <a:r>
              <a:rPr lang="fr-FR" dirty="0" err="1"/>
              <a:t>compared</a:t>
            </a:r>
            <a:r>
              <a:rPr lang="fr-FR" dirty="0"/>
              <a:t> to 2 </a:t>
            </a:r>
            <a:r>
              <a:rPr lang="fr-FR" dirty="0" err="1"/>
              <a:t>controls</a:t>
            </a:r>
            <a:r>
              <a:rPr lang="fr-FR" dirty="0"/>
              <a:t> in SDS page gel.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495547-8A79-2117-2E6B-273EBC8B0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055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B79E8-3B7D-5084-907C-145CA0BDB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B3D21F8A-0349-6C6B-3E8F-6A7159F50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A20C666-079B-3112-997C-87995E58D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Circulating</a:t>
            </a:r>
            <a:r>
              <a:rPr lang="fr-FR" dirty="0"/>
              <a:t> </a:t>
            </a:r>
            <a:r>
              <a:rPr lang="fr-FR" dirty="0" err="1"/>
              <a:t>Bikunine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a </a:t>
            </a:r>
            <a:r>
              <a:rPr lang="fr-FR" dirty="0" err="1"/>
              <a:t>precious</a:t>
            </a:r>
            <a:r>
              <a:rPr lang="fr-FR" dirty="0"/>
              <a:t> </a:t>
            </a:r>
            <a:r>
              <a:rPr lang="fr-FR" dirty="0" err="1"/>
              <a:t>biomarker</a:t>
            </a:r>
            <a:r>
              <a:rPr lang="fr-FR" dirty="0"/>
              <a:t> to </a:t>
            </a:r>
            <a:r>
              <a:rPr lang="fr-FR" dirty="0" err="1"/>
              <a:t>predict</a:t>
            </a:r>
            <a:r>
              <a:rPr lang="fr-FR" dirty="0"/>
              <a:t> </a:t>
            </a:r>
            <a:r>
              <a:rPr lang="fr-FR" dirty="0" err="1"/>
              <a:t>defects</a:t>
            </a:r>
            <a:r>
              <a:rPr lang="fr-FR" dirty="0"/>
              <a:t> of </a:t>
            </a:r>
            <a:r>
              <a:rPr lang="fr-FR" dirty="0" err="1"/>
              <a:t>GAGs</a:t>
            </a:r>
            <a:r>
              <a:rPr lang="fr-FR" dirty="0"/>
              <a:t> in the </a:t>
            </a:r>
            <a:r>
              <a:rPr lang="fr-FR" dirty="0" err="1"/>
              <a:t>extracellular</a:t>
            </a:r>
            <a:r>
              <a:rPr lang="fr-FR" dirty="0"/>
              <a:t> matrix, of inaccessible </a:t>
            </a:r>
            <a:r>
              <a:rPr lang="fr-FR" dirty="0" err="1"/>
              <a:t>patient’s</a:t>
            </a:r>
            <a:r>
              <a:rPr lang="fr-FR" dirty="0"/>
              <a:t> tissues like </a:t>
            </a:r>
            <a:r>
              <a:rPr lang="fr-FR" dirty="0" err="1"/>
              <a:t>bones</a:t>
            </a:r>
            <a:r>
              <a:rPr lang="fr-FR" dirty="0"/>
              <a:t> or </a:t>
            </a:r>
            <a:r>
              <a:rPr lang="fr-FR" dirty="0" err="1"/>
              <a:t>brain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EDBFC5-D201-E1AB-B2E3-31741E8FDB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065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Furthermore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biomarkers</a:t>
            </a:r>
            <a:r>
              <a:rPr lang="fr-FR" dirty="0"/>
              <a:t> are efficient for </a:t>
            </a:r>
            <a:r>
              <a:rPr lang="fr-FR" dirty="0" err="1"/>
              <a:t>therapy</a:t>
            </a:r>
            <a:r>
              <a:rPr lang="fr-FR" dirty="0"/>
              <a:t> follow up,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a patient </a:t>
            </a:r>
            <a:r>
              <a:rPr lang="fr-FR" dirty="0" err="1"/>
              <a:t>showing</a:t>
            </a:r>
            <a:r>
              <a:rPr lang="fr-FR" dirty="0"/>
              <a:t> a </a:t>
            </a:r>
            <a:r>
              <a:rPr lang="fr-FR" dirty="0" err="1"/>
              <a:t>rescued</a:t>
            </a:r>
            <a:r>
              <a:rPr lang="fr-FR" dirty="0"/>
              <a:t> glycosylation (</a:t>
            </a:r>
            <a:r>
              <a:rPr lang="fr-FR" dirty="0" err="1"/>
              <a:t>compared</a:t>
            </a:r>
            <a:r>
              <a:rPr lang="fr-FR" dirty="0"/>
              <a:t> to control) profile </a:t>
            </a:r>
            <a:r>
              <a:rPr lang="fr-FR" dirty="0" err="1"/>
              <a:t>during</a:t>
            </a:r>
            <a:r>
              <a:rPr lang="fr-FR" dirty="0"/>
              <a:t> long-</a:t>
            </a:r>
            <a:r>
              <a:rPr lang="fr-FR" dirty="0" err="1"/>
              <a:t>term</a:t>
            </a:r>
            <a:r>
              <a:rPr lang="fr-FR" dirty="0"/>
              <a:t> mannose-</a:t>
            </a:r>
            <a:r>
              <a:rPr lang="fr-FR" dirty="0" err="1"/>
              <a:t>treatment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Furthermore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biomarkers</a:t>
            </a:r>
            <a:r>
              <a:rPr lang="fr-FR" dirty="0"/>
              <a:t> </a:t>
            </a:r>
            <a:r>
              <a:rPr lang="fr-FR" u="sng" dirty="0" err="1"/>
              <a:t>allow</a:t>
            </a:r>
            <a:r>
              <a:rPr lang="fr-FR" u="sng" dirty="0"/>
              <a:t> effective</a:t>
            </a:r>
            <a:r>
              <a:rPr lang="fr-FR" dirty="0"/>
              <a:t> </a:t>
            </a:r>
            <a:r>
              <a:rPr lang="fr-FR" dirty="0" err="1"/>
              <a:t>therapy</a:t>
            </a:r>
            <a:r>
              <a:rPr lang="fr-FR" dirty="0"/>
              <a:t> follow up,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u="sng" dirty="0"/>
              <a:t>for </a:t>
            </a:r>
            <a:r>
              <a:rPr lang="fr-FR" u="sng" dirty="0" err="1"/>
              <a:t>example</a:t>
            </a:r>
            <a:r>
              <a:rPr lang="fr-FR" u="sng" dirty="0"/>
              <a:t> in a patient </a:t>
            </a:r>
            <a:r>
              <a:rPr lang="fr-FR" u="sng" dirty="0" err="1"/>
              <a:t>subjected</a:t>
            </a:r>
            <a:r>
              <a:rPr lang="fr-FR" u="sng" dirty="0"/>
              <a:t> to long-</a:t>
            </a:r>
            <a:r>
              <a:rPr lang="fr-FR" u="sng" dirty="0" err="1"/>
              <a:t>term</a:t>
            </a:r>
            <a:r>
              <a:rPr lang="fr-FR" u="sng" dirty="0"/>
              <a:t> mannose-</a:t>
            </a:r>
            <a:r>
              <a:rPr lang="fr-FR" u="sng" dirty="0" err="1"/>
              <a:t>treatment</a:t>
            </a:r>
            <a:r>
              <a:rPr lang="fr-FR" u="sng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536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6222D-28DC-BDF0-E758-6D671D39B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73E44B66-9A02-016B-D1D6-B5090F619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7850C62-6894-A169-1A65-C9144704E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usefull</a:t>
            </a:r>
            <a:r>
              <a:rPr lang="fr-FR" dirty="0"/>
              <a:t> to </a:t>
            </a:r>
            <a:r>
              <a:rPr lang="fr-FR" dirty="0" err="1"/>
              <a:t>unveil</a:t>
            </a:r>
            <a:r>
              <a:rPr lang="fr-FR" dirty="0"/>
              <a:t> the 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actors</a:t>
            </a:r>
            <a:r>
              <a:rPr lang="fr-FR" dirty="0"/>
              <a:t> </a:t>
            </a:r>
            <a:r>
              <a:rPr lang="fr-FR" dirty="0" err="1"/>
              <a:t>responsible</a:t>
            </a:r>
            <a:r>
              <a:rPr lang="fr-FR" dirty="0"/>
              <a:t> of the Golgi stress, </a:t>
            </a:r>
            <a:r>
              <a:rPr lang="fr-FR" dirty="0" err="1"/>
              <a:t>using</a:t>
            </a:r>
            <a:r>
              <a:rPr lang="fr-FR" dirty="0"/>
              <a:t> patient </a:t>
            </a:r>
            <a:r>
              <a:rPr lang="fr-FR" dirty="0" err="1"/>
              <a:t>blood</a:t>
            </a:r>
            <a:r>
              <a:rPr lang="fr-FR" dirty="0"/>
              <a:t> or </a:t>
            </a:r>
            <a:r>
              <a:rPr lang="fr-FR" dirty="0" err="1"/>
              <a:t>fibroblasts</a:t>
            </a:r>
            <a:endParaRPr lang="fr-FR" dirty="0"/>
          </a:p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of </a:t>
            </a:r>
            <a:r>
              <a:rPr lang="fr-FR" dirty="0" err="1"/>
              <a:t>mutated</a:t>
            </a:r>
            <a:r>
              <a:rPr lang="fr-FR" dirty="0"/>
              <a:t> </a:t>
            </a:r>
            <a:r>
              <a:rPr lang="fr-FR" dirty="0" err="1"/>
              <a:t>transporters</a:t>
            </a:r>
            <a:r>
              <a:rPr lang="fr-FR" dirty="0"/>
              <a:t> </a:t>
            </a:r>
            <a:r>
              <a:rPr lang="fr-FR" dirty="0" err="1"/>
              <a:t>leading</a:t>
            </a:r>
            <a:r>
              <a:rPr lang="fr-FR" dirty="0"/>
              <a:t> to </a:t>
            </a:r>
            <a:r>
              <a:rPr lang="fr-FR" dirty="0" err="1"/>
              <a:t>metabolic</a:t>
            </a:r>
            <a:r>
              <a:rPr lang="fr-FR" dirty="0"/>
              <a:t>, </a:t>
            </a:r>
            <a:r>
              <a:rPr lang="fr-FR" dirty="0" err="1"/>
              <a:t>ionic</a:t>
            </a:r>
            <a:r>
              <a:rPr lang="fr-FR" dirty="0"/>
              <a:t> or pH perturbations </a:t>
            </a:r>
            <a:r>
              <a:rPr lang="fr-FR" dirty="0" err="1"/>
              <a:t>through</a:t>
            </a:r>
            <a:r>
              <a:rPr lang="fr-FR" dirty="0"/>
              <a:t> aberrant </a:t>
            </a:r>
            <a:r>
              <a:rPr lang="fr-FR" dirty="0" err="1"/>
              <a:t>partitioning</a:t>
            </a:r>
            <a:r>
              <a:rPr lang="fr-FR" dirty="0"/>
              <a:t> of Glucose, </a:t>
            </a:r>
            <a:r>
              <a:rPr lang="fr-FR" dirty="0" err="1"/>
              <a:t>Manganese</a:t>
            </a:r>
            <a:r>
              <a:rPr lang="fr-FR" dirty="0"/>
              <a:t> or protons in the Golgi.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u="sng" dirty="0"/>
              <a:t>Our </a:t>
            </a:r>
            <a:r>
              <a:rPr lang="fr-FR" u="sng" dirty="0" err="1"/>
              <a:t>secreted</a:t>
            </a:r>
            <a:r>
              <a:rPr lang="fr-FR" u="sng" dirty="0"/>
              <a:t> </a:t>
            </a:r>
            <a:r>
              <a:rPr lang="fr-FR" u="sng" dirty="0" err="1"/>
              <a:t>biomarkers</a:t>
            </a:r>
            <a:r>
              <a:rPr lang="fr-FR" u="sng" dirty="0"/>
              <a:t> are </a:t>
            </a:r>
            <a:r>
              <a:rPr lang="fr-FR" u="sng" dirty="0" err="1"/>
              <a:t>also</a:t>
            </a:r>
            <a:r>
              <a:rPr lang="fr-FR" u="sng" dirty="0"/>
              <a:t> innovative </a:t>
            </a:r>
            <a:r>
              <a:rPr lang="fr-FR" u="sng" dirty="0" err="1"/>
              <a:t>tools</a:t>
            </a:r>
            <a:r>
              <a:rPr lang="fr-FR" u="sng" dirty="0"/>
              <a:t> to </a:t>
            </a:r>
            <a:r>
              <a:rPr lang="fr-FR" u="sng" dirty="0" err="1"/>
              <a:t>unveil</a:t>
            </a:r>
            <a:r>
              <a:rPr lang="fr-FR" u="sng" dirty="0"/>
              <a:t> </a:t>
            </a:r>
            <a:r>
              <a:rPr lang="fr-FR" u="sng" dirty="0" err="1"/>
              <a:t>mechanisms</a:t>
            </a:r>
            <a:r>
              <a:rPr lang="fr-FR" u="sng" dirty="0"/>
              <a:t> of Golgi stress </a:t>
            </a:r>
            <a:r>
              <a:rPr lang="fr-FR" u="sng" dirty="0" err="1"/>
              <a:t>using</a:t>
            </a:r>
            <a:r>
              <a:rPr lang="fr-FR" u="sng" dirty="0"/>
              <a:t> patient </a:t>
            </a:r>
            <a:r>
              <a:rPr lang="fr-FR" u="sng" dirty="0" err="1"/>
              <a:t>blood</a:t>
            </a:r>
            <a:r>
              <a:rPr lang="fr-FR" u="sng" dirty="0"/>
              <a:t> or </a:t>
            </a:r>
            <a:r>
              <a:rPr lang="fr-FR" u="sng" dirty="0" err="1"/>
              <a:t>fibroblasts</a:t>
            </a:r>
            <a:endParaRPr lang="fr-FR" u="sng" dirty="0"/>
          </a:p>
          <a:p>
            <a:r>
              <a:rPr lang="fr-FR" u="sng" dirty="0" err="1"/>
              <a:t>They</a:t>
            </a:r>
            <a:r>
              <a:rPr lang="fr-FR" u="sng" dirty="0"/>
              <a:t> </a:t>
            </a:r>
            <a:r>
              <a:rPr lang="fr-FR" u="sng" dirty="0" err="1"/>
              <a:t>allowed</a:t>
            </a:r>
            <a:r>
              <a:rPr lang="fr-FR" u="sng" dirty="0"/>
              <a:t> the </a:t>
            </a:r>
            <a:r>
              <a:rPr lang="fr-FR" u="sng" dirty="0" err="1"/>
              <a:t>characterization</a:t>
            </a:r>
            <a:r>
              <a:rPr lang="fr-FR" u="sng" dirty="0"/>
              <a:t> </a:t>
            </a:r>
            <a:r>
              <a:rPr lang="fr-FR" dirty="0"/>
              <a:t>of </a:t>
            </a:r>
            <a:r>
              <a:rPr lang="fr-FR" dirty="0" err="1"/>
              <a:t>mutated</a:t>
            </a:r>
            <a:r>
              <a:rPr lang="fr-FR" dirty="0"/>
              <a:t> </a:t>
            </a:r>
            <a:r>
              <a:rPr lang="fr-FR" dirty="0" err="1"/>
              <a:t>transporters</a:t>
            </a:r>
            <a:r>
              <a:rPr lang="fr-FR" dirty="0"/>
              <a:t> </a:t>
            </a:r>
            <a:r>
              <a:rPr lang="fr-FR" dirty="0" err="1"/>
              <a:t>leading</a:t>
            </a:r>
            <a:r>
              <a:rPr lang="fr-FR" dirty="0"/>
              <a:t> to </a:t>
            </a:r>
            <a:r>
              <a:rPr lang="fr-FR" dirty="0" err="1"/>
              <a:t>metabolic</a:t>
            </a:r>
            <a:r>
              <a:rPr lang="fr-FR" dirty="0"/>
              <a:t> (Glucose), </a:t>
            </a:r>
            <a:r>
              <a:rPr lang="fr-FR" dirty="0" err="1"/>
              <a:t>ionic</a:t>
            </a:r>
            <a:r>
              <a:rPr lang="fr-FR" dirty="0"/>
              <a:t> (</a:t>
            </a:r>
            <a:r>
              <a:rPr lang="fr-FR" dirty="0" err="1"/>
              <a:t>Manganese</a:t>
            </a:r>
            <a:r>
              <a:rPr lang="fr-FR" dirty="0"/>
              <a:t>) and pH (proton) perturbations in the Golgi.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951908-D269-DB04-DAA4-FB56AD79D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916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161B-5DBA-CED7-9AD8-AB28AA34C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68DF655F-9B18-416A-A25C-73363A8C9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DE5658F-ACA4-AC8D-F1BE-0781206AA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Note </a:t>
            </a:r>
            <a:r>
              <a:rPr lang="fr-FR" dirty="0" err="1"/>
              <a:t>that</a:t>
            </a:r>
            <a:r>
              <a:rPr lang="fr-FR" dirty="0"/>
              <a:t> in all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, CDG patients </a:t>
            </a:r>
            <a:r>
              <a:rPr lang="fr-FR" dirty="0" err="1"/>
              <a:t>harbor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symptoms</a:t>
            </a:r>
            <a:r>
              <a:rPr lang="fr-FR" dirty="0"/>
              <a:t> </a:t>
            </a:r>
            <a:r>
              <a:rPr lang="fr-FR" dirty="0" err="1"/>
              <a:t>ranging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</a:p>
          <a:p>
            <a:r>
              <a:rPr lang="fr-FR" dirty="0" err="1"/>
              <a:t>Increased</a:t>
            </a:r>
            <a:r>
              <a:rPr lang="fr-FR" dirty="0"/>
              <a:t> transaminase, </a:t>
            </a:r>
            <a:r>
              <a:rPr lang="fr-FR" dirty="0" err="1"/>
              <a:t>coagulopathy</a:t>
            </a:r>
            <a:r>
              <a:rPr lang="fr-FR" dirty="0"/>
              <a:t> // </a:t>
            </a:r>
            <a:r>
              <a:rPr lang="fr-FR" dirty="0" err="1"/>
              <a:t>hepatomegaly</a:t>
            </a:r>
            <a:r>
              <a:rPr lang="fr-FR" dirty="0"/>
              <a:t> &amp; </a:t>
            </a:r>
            <a:r>
              <a:rPr lang="fr-FR" dirty="0" err="1"/>
              <a:t>fibrosis</a:t>
            </a:r>
            <a:r>
              <a:rPr lang="fr-FR" dirty="0"/>
              <a:t> //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cholestasis</a:t>
            </a:r>
            <a:r>
              <a:rPr lang="fr-FR" dirty="0"/>
              <a:t> &amp; </a:t>
            </a:r>
            <a:r>
              <a:rPr lang="fr-FR" dirty="0" err="1"/>
              <a:t>steaosis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can </a:t>
            </a:r>
            <a:r>
              <a:rPr lang="fr-FR" dirty="0" err="1"/>
              <a:t>evolve</a:t>
            </a:r>
            <a:r>
              <a:rPr lang="fr-FR" dirty="0"/>
              <a:t> </a:t>
            </a:r>
            <a:r>
              <a:rPr lang="fr-FR" dirty="0" err="1"/>
              <a:t>toward</a:t>
            </a:r>
            <a:r>
              <a:rPr lang="fr-FR" dirty="0"/>
              <a:t> </a:t>
            </a:r>
            <a:r>
              <a:rPr lang="fr-FR" dirty="0" err="1"/>
              <a:t>cirrhosis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AAE3F2-D905-DC11-DD54-7730288958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7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Before</a:t>
            </a:r>
            <a:r>
              <a:rPr lang="fr-FR" dirty="0"/>
              <a:t> I switch to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  <a:p>
            <a:r>
              <a:rPr lang="fr-FR" dirty="0" err="1"/>
              <a:t>Here</a:t>
            </a:r>
            <a:r>
              <a:rPr lang="fr-FR" dirty="0"/>
              <a:t> are the </a:t>
            </a:r>
            <a:r>
              <a:rPr lang="fr-FR" dirty="0" err="1"/>
              <a:t>persons</a:t>
            </a:r>
            <a:r>
              <a:rPr lang="fr-FR" dirty="0"/>
              <a:t> </a:t>
            </a:r>
            <a:r>
              <a:rPr lang="fr-FR" dirty="0" err="1"/>
              <a:t>implicated</a:t>
            </a:r>
            <a:r>
              <a:rPr lang="fr-FR" dirty="0"/>
              <a:t> in the </a:t>
            </a:r>
            <a:r>
              <a:rPr lang="fr-FR" dirty="0" err="1"/>
              <a:t>studies</a:t>
            </a:r>
            <a:r>
              <a:rPr lang="fr-FR" dirty="0"/>
              <a:t> I </a:t>
            </a:r>
            <a:r>
              <a:rPr lang="fr-FR" dirty="0" err="1"/>
              <a:t>just</a:t>
            </a:r>
            <a:r>
              <a:rPr lang="fr-FR" dirty="0"/>
              <a:t> </a:t>
            </a:r>
            <a:r>
              <a:rPr lang="fr-FR" dirty="0" err="1"/>
              <a:t>presented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collaborators</a:t>
            </a:r>
            <a:r>
              <a:rPr lang="fr-FR" dirty="0"/>
              <a:t> and </a:t>
            </a:r>
            <a:r>
              <a:rPr lang="fr-FR" strike="sngStrike" dirty="0" err="1"/>
              <a:t>common</a:t>
            </a:r>
            <a:r>
              <a:rPr lang="fr-FR" strike="sngStrike" dirty="0"/>
              <a:t> </a:t>
            </a:r>
            <a:r>
              <a:rPr lang="fr-FR" dirty="0" err="1"/>
              <a:t>funding</a:t>
            </a:r>
            <a:r>
              <a:rPr lang="fr-FR" dirty="0"/>
              <a:t>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this</a:t>
            </a:r>
            <a:r>
              <a:rPr lang="fr-FR" dirty="0"/>
              <a:t> slide </a:t>
            </a:r>
            <a:r>
              <a:rPr lang="fr-FR" dirty="0" err="1"/>
              <a:t>sumarizes</a:t>
            </a:r>
            <a:r>
              <a:rPr lang="fr-FR" dirty="0"/>
              <a:t> the </a:t>
            </a:r>
            <a:r>
              <a:rPr lang="fr-FR" dirty="0" err="1"/>
              <a:t>persons</a:t>
            </a:r>
            <a:r>
              <a:rPr lang="fr-FR" dirty="0"/>
              <a:t> </a:t>
            </a:r>
            <a:r>
              <a:rPr lang="fr-FR" dirty="0" err="1"/>
              <a:t>implicated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strike="dblStrike" baseline="0" dirty="0" err="1"/>
              <a:t>laboratory</a:t>
            </a:r>
            <a:r>
              <a:rPr lang="fr-FR" strike="dblStrike" baseline="0" dirty="0"/>
              <a:t> </a:t>
            </a:r>
            <a:r>
              <a:rPr lang="fr-FR" dirty="0" err="1"/>
              <a:t>studies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collaborators</a:t>
            </a:r>
            <a:r>
              <a:rPr lang="fr-FR" dirty="0"/>
              <a:t> and </a:t>
            </a:r>
            <a:r>
              <a:rPr lang="fr-FR" strike="dblStrike" baseline="0" dirty="0" err="1"/>
              <a:t>common</a:t>
            </a:r>
            <a:r>
              <a:rPr lang="fr-FR" dirty="0"/>
              <a:t> </a:t>
            </a:r>
            <a:r>
              <a:rPr lang="fr-FR" dirty="0" err="1"/>
              <a:t>funding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41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9C855-4834-5FAA-D44A-53CADC490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C46419D-1DA9-DA32-7D72-8A4774CB6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042DB30-899B-B756-2606-84B8BD291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the team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have </a:t>
            </a:r>
            <a:r>
              <a:rPr lang="fr-FR" dirty="0" err="1"/>
              <a:t>members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head</a:t>
            </a:r>
            <a:r>
              <a:rPr lang="fr-FR" dirty="0"/>
              <a:t> &amp; run the </a:t>
            </a:r>
            <a:r>
              <a:rPr lang="fr-FR" dirty="0" err="1"/>
              <a:t>oncogenetic</a:t>
            </a:r>
            <a:r>
              <a:rPr lang="fr-FR" dirty="0"/>
              <a:t> platform in Villejuif, and </a:t>
            </a:r>
            <a:r>
              <a:rPr lang="fr-FR" dirty="0" err="1"/>
              <a:t>work</a:t>
            </a:r>
            <a:r>
              <a:rPr lang="fr-FR" dirty="0"/>
              <a:t> on </a:t>
            </a:r>
            <a:r>
              <a:rPr lang="fr-FR" dirty="0" err="1"/>
              <a:t>molecular</a:t>
            </a:r>
            <a:r>
              <a:rPr lang="fr-FR" dirty="0"/>
              <a:t> profiling of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cancer and </a:t>
            </a:r>
            <a:r>
              <a:rPr lang="fr-FR" dirty="0" err="1"/>
              <a:t>metastases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 the team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have </a:t>
            </a:r>
            <a:r>
              <a:rPr lang="fr-FR" dirty="0" err="1"/>
              <a:t>members</a:t>
            </a:r>
            <a:r>
              <a:rPr lang="fr-FR" dirty="0"/>
              <a:t> </a:t>
            </a:r>
            <a:r>
              <a:rPr lang="fr-FR" u="sng" dirty="0" err="1"/>
              <a:t>that</a:t>
            </a:r>
            <a:r>
              <a:rPr lang="fr-FR" u="sng" dirty="0"/>
              <a:t> </a:t>
            </a:r>
            <a:r>
              <a:rPr lang="fr-FR" u="sng" dirty="0" err="1"/>
              <a:t>head</a:t>
            </a:r>
            <a:r>
              <a:rPr lang="fr-FR" u="sng" dirty="0"/>
              <a:t> and run </a:t>
            </a:r>
            <a:r>
              <a:rPr lang="fr-FR" dirty="0"/>
              <a:t>the </a:t>
            </a:r>
            <a:r>
              <a:rPr lang="fr-FR" dirty="0" err="1"/>
              <a:t>oncogentic</a:t>
            </a:r>
            <a:r>
              <a:rPr lang="fr-FR" dirty="0"/>
              <a:t> platform in Villejuif.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on the </a:t>
            </a:r>
            <a:r>
              <a:rPr lang="fr-FR" dirty="0" err="1"/>
              <a:t>molecular</a:t>
            </a:r>
            <a:r>
              <a:rPr lang="fr-FR" dirty="0"/>
              <a:t> profiling of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cancer and </a:t>
            </a:r>
            <a:r>
              <a:rPr lang="fr-FR" dirty="0" err="1"/>
              <a:t>metastases</a:t>
            </a:r>
            <a:r>
              <a:rPr lang="fr-FR" dirty="0"/>
              <a:t> </a:t>
            </a:r>
            <a:r>
              <a:rPr lang="fr-FR" u="sng" dirty="0" err="1"/>
              <a:t>also</a:t>
            </a:r>
            <a:r>
              <a:rPr lang="fr-FR" u="sng" dirty="0"/>
              <a:t> </a:t>
            </a:r>
            <a:r>
              <a:rPr lang="fr-FR" u="sng" dirty="0" err="1"/>
              <a:t>led</a:t>
            </a:r>
            <a:r>
              <a:rPr lang="fr-FR" u="sng" dirty="0"/>
              <a:t> to </a:t>
            </a:r>
            <a:r>
              <a:rPr lang="fr-FR" u="sng" dirty="0" err="1"/>
              <a:t>additional</a:t>
            </a:r>
            <a:r>
              <a:rPr lang="fr-FR" u="sng" dirty="0"/>
              <a:t> publications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1D3D61-F8B6-C66C-FB2A-75B96408EB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92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2811F-3B10-6560-3521-B6969C745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F4C1E3C-E72A-BF0A-1395-7B184313B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45B30A-2A9B-8F1D-7611-4883EA21E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And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to diagnostic of </a:t>
            </a:r>
            <a:r>
              <a:rPr lang="fr-FR" dirty="0" err="1"/>
              <a:t>congenital</a:t>
            </a:r>
            <a:r>
              <a:rPr lang="fr-FR" dirty="0"/>
              <a:t> </a:t>
            </a:r>
            <a:r>
              <a:rPr lang="fr-FR" dirty="0" err="1"/>
              <a:t>disorders</a:t>
            </a:r>
            <a:r>
              <a:rPr lang="fr-FR" dirty="0"/>
              <a:t> of glycosylation (CDG), </a:t>
            </a:r>
            <a:r>
              <a:rPr lang="fr-FR" dirty="0" err="1"/>
              <a:t>including</a:t>
            </a:r>
            <a:r>
              <a:rPr lang="fr-FR" dirty="0"/>
              <a:t> the </a:t>
            </a:r>
            <a:r>
              <a:rPr lang="fr-FR" dirty="0" err="1"/>
              <a:t>ones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symptoms</a:t>
            </a:r>
            <a:r>
              <a:rPr lang="fr-FR" dirty="0"/>
              <a:t>,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u="sng" dirty="0"/>
              <a:t>the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of </a:t>
            </a:r>
            <a:r>
              <a:rPr lang="fr-FR" u="sng" strike="noStrike" dirty="0" err="1"/>
              <a:t>circulating</a:t>
            </a:r>
            <a:r>
              <a:rPr lang="fr-FR" u="sng" strike="noStrike" dirty="0"/>
              <a:t> </a:t>
            </a:r>
            <a:r>
              <a:rPr lang="fr-FR" dirty="0" err="1"/>
              <a:t>glycoproteins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by the </a:t>
            </a:r>
            <a:r>
              <a:rPr lang="fr-FR" dirty="0" err="1"/>
              <a:t>liver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In </a:t>
            </a:r>
            <a:r>
              <a:rPr lang="fr-FR" dirty="0" err="1"/>
              <a:t>both</a:t>
            </a:r>
            <a:r>
              <a:rPr lang="fr-FR" dirty="0"/>
              <a:t> axis, </a:t>
            </a:r>
            <a:r>
              <a:rPr lang="fr-FR" dirty="0" err="1"/>
              <a:t>our</a:t>
            </a:r>
            <a:r>
              <a:rPr lang="fr-FR" dirty="0"/>
              <a:t> final goal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discover</a:t>
            </a:r>
            <a:r>
              <a:rPr lang="fr-FR" dirty="0"/>
              <a:t> new </a:t>
            </a:r>
            <a:r>
              <a:rPr lang="fr-FR" dirty="0" err="1"/>
              <a:t>biosensors</a:t>
            </a:r>
            <a:r>
              <a:rPr lang="fr-FR" dirty="0"/>
              <a:t> and </a:t>
            </a:r>
            <a:r>
              <a:rPr lang="fr-FR" dirty="0" err="1"/>
              <a:t>biomarkers</a:t>
            </a:r>
            <a:r>
              <a:rPr lang="fr-FR" dirty="0"/>
              <a:t> of </a:t>
            </a:r>
            <a:r>
              <a:rPr lang="fr-FR" dirty="0" err="1"/>
              <a:t>liver</a:t>
            </a:r>
            <a:r>
              <a:rPr lang="fr-FR" dirty="0"/>
              <a:t> stress </a:t>
            </a:r>
          </a:p>
          <a:p>
            <a:r>
              <a:rPr lang="fr-FR" dirty="0"/>
              <a:t>and </a:t>
            </a:r>
            <a:r>
              <a:rPr lang="fr-FR" u="sng" dirty="0" err="1"/>
              <a:t>potential</a:t>
            </a:r>
            <a:r>
              <a:rPr lang="fr-FR" dirty="0"/>
              <a:t> new </a:t>
            </a:r>
            <a:r>
              <a:rPr lang="fr-FR" dirty="0" err="1"/>
              <a:t>targets</a:t>
            </a:r>
            <a:r>
              <a:rPr lang="fr-FR" dirty="0"/>
              <a:t> and </a:t>
            </a:r>
            <a:r>
              <a:rPr lang="fr-FR" dirty="0" err="1"/>
              <a:t>tools</a:t>
            </a:r>
            <a:r>
              <a:rPr lang="fr-FR" dirty="0"/>
              <a:t> for </a:t>
            </a:r>
            <a:r>
              <a:rPr lang="fr-FR" dirty="0" err="1"/>
              <a:t>therapies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5B93C4-A503-0D19-95B0-9C6FAD7B5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2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90CD-B1A5-14AD-40E0-D1130E78D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F8BAC6DB-B7A9-B5AB-76B0-098DF1A78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947B4DA-8208-9026-8C9B-515657D57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 </a:t>
            </a:r>
            <a:r>
              <a:rPr lang="fr-FR" dirty="0" err="1"/>
              <a:t>our</a:t>
            </a:r>
            <a:r>
              <a:rPr lang="fr-FR" dirty="0"/>
              <a:t> projet, </a:t>
            </a:r>
            <a:r>
              <a:rPr lang="fr-FR" strike="sngStrike" dirty="0" err="1"/>
              <a:t>thanks</a:t>
            </a:r>
            <a:r>
              <a:rPr lang="fr-FR" strike="sngStrike" dirty="0"/>
              <a:t> to </a:t>
            </a:r>
            <a:r>
              <a:rPr lang="fr-FR" strike="sngStrike" dirty="0" err="1"/>
              <a:t>our</a:t>
            </a:r>
            <a:r>
              <a:rPr lang="fr-FR" strike="sngStrike" dirty="0"/>
              <a:t> expertise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propose to </a:t>
            </a:r>
            <a:r>
              <a:rPr lang="fr-FR" dirty="0" err="1"/>
              <a:t>study</a:t>
            </a:r>
            <a:r>
              <a:rPr lang="fr-FR" dirty="0"/>
              <a:t> links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lipid</a:t>
            </a:r>
            <a:r>
              <a:rPr lang="fr-FR" dirty="0"/>
              <a:t> </a:t>
            </a:r>
            <a:r>
              <a:rPr lang="fr-FR" dirty="0" err="1"/>
              <a:t>overload</a:t>
            </a:r>
            <a:r>
              <a:rPr lang="fr-FR" dirty="0"/>
              <a:t> and the </a:t>
            </a:r>
            <a:r>
              <a:rPr lang="fr-FR" dirty="0" err="1"/>
              <a:t>cytoskeleton</a:t>
            </a:r>
            <a:r>
              <a:rPr lang="fr-FR" dirty="0"/>
              <a:t> in </a:t>
            </a:r>
            <a:r>
              <a:rPr lang="fr-FR" dirty="0" err="1"/>
              <a:t>hepatocytes</a:t>
            </a:r>
            <a:endParaRPr lang="fr-FR" dirty="0"/>
          </a:p>
          <a:p>
            <a:r>
              <a:rPr lang="fr-FR" dirty="0"/>
              <a:t>Indeed,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u="sng" dirty="0"/>
              <a:t>have </a:t>
            </a:r>
            <a:r>
              <a:rPr lang="fr-FR" u="sng" dirty="0" err="1"/>
              <a:t>some</a:t>
            </a:r>
            <a:r>
              <a:rPr lang="fr-FR" u="sng" dirty="0"/>
              <a:t> </a:t>
            </a:r>
            <a:r>
              <a:rPr lang="fr-FR" u="sng" dirty="0" err="1"/>
              <a:t>evidences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internal</a:t>
            </a:r>
            <a:r>
              <a:rPr lang="fr-FR" dirty="0"/>
              <a:t> compression due to </a:t>
            </a:r>
            <a:r>
              <a:rPr lang="fr-FR" dirty="0" err="1"/>
              <a:t>cytosolic</a:t>
            </a:r>
            <a:r>
              <a:rPr lang="fr-FR" dirty="0"/>
              <a:t> </a:t>
            </a:r>
            <a:r>
              <a:rPr lang="fr-FR" dirty="0" err="1"/>
              <a:t>crowding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create</a:t>
            </a:r>
            <a:r>
              <a:rPr lang="fr-FR" dirty="0"/>
              <a:t> MT damages, </a:t>
            </a:r>
            <a:r>
              <a:rPr lang="fr-FR" u="sng" dirty="0" err="1"/>
              <a:t>that</a:t>
            </a:r>
            <a:r>
              <a:rPr lang="fr-FR" u="sng" dirty="0"/>
              <a:t> can </a:t>
            </a:r>
            <a:r>
              <a:rPr lang="fr-FR" u="sng" dirty="0" err="1"/>
              <a:t>be</a:t>
            </a:r>
            <a:r>
              <a:rPr lang="fr-FR" u="sng" dirty="0"/>
              <a:t> </a:t>
            </a:r>
            <a:r>
              <a:rPr lang="fr-FR" dirty="0" err="1"/>
              <a:t>overcomed</a:t>
            </a:r>
            <a:r>
              <a:rPr lang="fr-FR" dirty="0"/>
              <a:t> by </a:t>
            </a:r>
            <a:r>
              <a:rPr lang="fr-FR" dirty="0" err="1"/>
              <a:t>PTMs</a:t>
            </a:r>
            <a:r>
              <a:rPr lang="fr-FR" dirty="0"/>
              <a:t> to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integrity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our</a:t>
            </a:r>
            <a:r>
              <a:rPr lang="fr-FR" dirty="0"/>
              <a:t> expertise, </a:t>
            </a:r>
            <a:r>
              <a:rPr lang="fr-FR" dirty="0" err="1"/>
              <a:t>we</a:t>
            </a:r>
            <a:r>
              <a:rPr lang="fr-FR" dirty="0"/>
              <a:t> propose </a:t>
            </a:r>
            <a:r>
              <a:rPr lang="fr-FR" u="sng" dirty="0"/>
              <a:t>in </a:t>
            </a:r>
            <a:r>
              <a:rPr lang="fr-FR" u="sng" dirty="0" err="1"/>
              <a:t>our</a:t>
            </a:r>
            <a:r>
              <a:rPr lang="fr-FR" u="sng" dirty="0"/>
              <a:t> </a:t>
            </a:r>
            <a:r>
              <a:rPr lang="fr-FR" u="sng" dirty="0" err="1"/>
              <a:t>project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links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lipid</a:t>
            </a:r>
            <a:r>
              <a:rPr lang="fr-FR" dirty="0"/>
              <a:t> </a:t>
            </a:r>
            <a:r>
              <a:rPr lang="fr-FR" dirty="0" err="1"/>
              <a:t>overload</a:t>
            </a:r>
            <a:r>
              <a:rPr lang="fr-FR" dirty="0"/>
              <a:t> and the </a:t>
            </a:r>
            <a:r>
              <a:rPr lang="fr-FR" dirty="0" err="1"/>
              <a:t>cytoskeleton</a:t>
            </a:r>
            <a:r>
              <a:rPr lang="fr-FR" dirty="0"/>
              <a:t> in </a:t>
            </a:r>
            <a:r>
              <a:rPr lang="fr-FR" dirty="0" err="1"/>
              <a:t>hepatocytes</a:t>
            </a:r>
            <a:endParaRPr lang="fr-FR" dirty="0"/>
          </a:p>
          <a:p>
            <a:r>
              <a:rPr lang="fr-FR" dirty="0"/>
              <a:t>Indeed,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u="sng" dirty="0"/>
              <a:t>have </a:t>
            </a:r>
            <a:r>
              <a:rPr lang="fr-FR" u="sng" dirty="0" err="1"/>
              <a:t>evidence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internal</a:t>
            </a:r>
            <a:r>
              <a:rPr lang="fr-FR" dirty="0"/>
              <a:t> compression / </a:t>
            </a:r>
            <a:r>
              <a:rPr lang="fr-FR" dirty="0" err="1"/>
              <a:t>cytosolic</a:t>
            </a:r>
            <a:r>
              <a:rPr lang="fr-FR" dirty="0"/>
              <a:t> </a:t>
            </a:r>
            <a:r>
              <a:rPr lang="fr-FR" dirty="0" err="1"/>
              <a:t>crowding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create</a:t>
            </a:r>
            <a:r>
              <a:rPr lang="fr-FR" dirty="0"/>
              <a:t> MT damages </a:t>
            </a:r>
            <a:r>
              <a:rPr lang="fr-FR" u="sng" dirty="0" err="1"/>
              <a:t>that</a:t>
            </a:r>
            <a:r>
              <a:rPr lang="fr-FR" u="sng" dirty="0"/>
              <a:t> can </a:t>
            </a:r>
            <a:r>
              <a:rPr lang="fr-FR" u="sng" dirty="0" err="1"/>
              <a:t>be</a:t>
            </a:r>
            <a:r>
              <a:rPr lang="fr-FR" u="sng" dirty="0"/>
              <a:t> </a:t>
            </a:r>
            <a:r>
              <a:rPr lang="fr-FR" dirty="0" err="1"/>
              <a:t>overcomed</a:t>
            </a:r>
            <a:r>
              <a:rPr lang="fr-FR" dirty="0"/>
              <a:t> by </a:t>
            </a:r>
            <a:r>
              <a:rPr lang="fr-FR" dirty="0" err="1"/>
              <a:t>PTMs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CLIP-170 phosphorylation and </a:t>
            </a:r>
            <a:r>
              <a:rPr lang="fr-FR" dirty="0" err="1"/>
              <a:t>tubulin</a:t>
            </a:r>
            <a:r>
              <a:rPr lang="fr-FR" dirty="0"/>
              <a:t> </a:t>
            </a:r>
            <a:r>
              <a:rPr lang="fr-FR" dirty="0" err="1"/>
              <a:t>acetylation</a:t>
            </a:r>
            <a:r>
              <a:rPr lang="fr-FR" dirty="0"/>
              <a:t> to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u="sng" dirty="0"/>
              <a:t>network</a:t>
            </a:r>
            <a:r>
              <a:rPr lang="fr-FR" dirty="0"/>
              <a:t> </a:t>
            </a:r>
            <a:r>
              <a:rPr lang="fr-FR" dirty="0" err="1"/>
              <a:t>integrity</a:t>
            </a:r>
            <a:r>
              <a:rPr lang="fr-FR" dirty="0"/>
              <a:t> and </a:t>
            </a:r>
            <a:r>
              <a:rPr lang="fr-FR" dirty="0" err="1"/>
              <a:t>allow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to </a:t>
            </a:r>
            <a:r>
              <a:rPr lang="fr-FR" dirty="0" err="1"/>
              <a:t>mediate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aspects of </a:t>
            </a:r>
            <a:r>
              <a:rPr lang="fr-FR" dirty="0" err="1"/>
              <a:t>cell</a:t>
            </a:r>
            <a:r>
              <a:rPr lang="fr-FR" dirty="0"/>
              <a:t> adaptation.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CLIP </a:t>
            </a:r>
            <a:r>
              <a:rPr lang="fr-FR" dirty="0" err="1"/>
              <a:t>overexpression</a:t>
            </a:r>
            <a:r>
              <a:rPr lang="fr-FR" dirty="0"/>
              <a:t> and </a:t>
            </a:r>
            <a:r>
              <a:rPr lang="fr-FR" dirty="0" err="1"/>
              <a:t>hyperacetylation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0574EE-0A0E-B8AB-03B5-873690DDF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151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4706D-127B-76A0-3869-F3170BFD6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9FB7F02E-832D-2E59-D2C2-1E92CE00C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2405AF0-EC37-DF99-73CB-ADC92A5CF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Also</a:t>
            </a:r>
            <a:r>
              <a:rPr lang="fr-FR" dirty="0"/>
              <a:t> in the </a:t>
            </a:r>
            <a:r>
              <a:rPr lang="fr-FR" dirty="0" err="1"/>
              <a:t>litterature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crowding</a:t>
            </a:r>
            <a:r>
              <a:rPr lang="fr-FR" dirty="0"/>
              <a:t> </a:t>
            </a:r>
            <a:r>
              <a:rPr lang="fr-FR" strike="sngStrike" dirty="0" err="1"/>
              <a:t>seems</a:t>
            </a:r>
            <a:r>
              <a:rPr lang="fr-FR" strike="sngStrike" dirty="0"/>
              <a:t> to </a:t>
            </a:r>
            <a:r>
              <a:rPr lang="fr-FR" dirty="0" err="1"/>
              <a:t>correlates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altered</a:t>
            </a:r>
            <a:r>
              <a:rPr lang="fr-FR" dirty="0"/>
              <a:t> </a:t>
            </a:r>
            <a:r>
              <a:rPr lang="fr-FR" dirty="0" err="1"/>
              <a:t>actin</a:t>
            </a:r>
            <a:r>
              <a:rPr lang="fr-FR" dirty="0"/>
              <a:t> stress </a:t>
            </a:r>
            <a:r>
              <a:rPr lang="fr-FR" dirty="0" err="1"/>
              <a:t>fibers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in </a:t>
            </a:r>
            <a:r>
              <a:rPr lang="fr-FR" dirty="0" err="1"/>
              <a:t>immunofluoresecence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control.</a:t>
            </a:r>
          </a:p>
          <a:p>
            <a:r>
              <a:rPr lang="fr-FR" dirty="0"/>
              <a:t>A </a:t>
            </a:r>
            <a:r>
              <a:rPr lang="fr-FR" dirty="0" err="1"/>
              <a:t>phenotype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relocalize</a:t>
            </a:r>
            <a:r>
              <a:rPr lang="fr-FR" dirty="0"/>
              <a:t> </a:t>
            </a:r>
            <a:r>
              <a:rPr lang="fr-FR" dirty="0" err="1"/>
              <a:t>septins</a:t>
            </a:r>
            <a:r>
              <a:rPr lang="fr-FR" dirty="0"/>
              <a:t> filaments to MT, by </a:t>
            </a:r>
            <a:r>
              <a:rPr lang="fr-FR" dirty="0" err="1"/>
              <a:t>reducing</a:t>
            </a:r>
            <a:r>
              <a:rPr lang="fr-FR" dirty="0"/>
              <a:t> </a:t>
            </a:r>
            <a:r>
              <a:rPr lang="fr-FR" dirty="0" err="1"/>
              <a:t>intracellular</a:t>
            </a:r>
            <a:r>
              <a:rPr lang="fr-FR" dirty="0"/>
              <a:t> tension </a:t>
            </a:r>
            <a:r>
              <a:rPr lang="fr-FR" dirty="0" err="1"/>
              <a:t>either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focal </a:t>
            </a:r>
            <a:r>
              <a:rPr lang="fr-FR" dirty="0" err="1"/>
              <a:t>adhesion</a:t>
            </a:r>
            <a:r>
              <a:rPr lang="fr-FR" dirty="0"/>
              <a:t> or LINC disruption at membranes.</a:t>
            </a:r>
          </a:p>
          <a:p>
            <a:r>
              <a:rPr lang="fr-FR" dirty="0"/>
              <a:t>This </a:t>
            </a:r>
            <a:r>
              <a:rPr lang="fr-FR" dirty="0" err="1"/>
              <a:t>loss</a:t>
            </a:r>
            <a:r>
              <a:rPr lang="fr-FR" dirty="0"/>
              <a:t> of </a:t>
            </a:r>
            <a:r>
              <a:rPr lang="fr-FR" dirty="0" err="1"/>
              <a:t>actin</a:t>
            </a:r>
            <a:r>
              <a:rPr lang="fr-FR" dirty="0"/>
              <a:t> stress </a:t>
            </a:r>
            <a:r>
              <a:rPr lang="fr-FR" dirty="0" err="1"/>
              <a:t>fibers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 in </a:t>
            </a:r>
            <a:r>
              <a:rPr lang="fr-FR" dirty="0" err="1"/>
              <a:t>deregulated</a:t>
            </a:r>
            <a:r>
              <a:rPr lang="fr-FR" dirty="0"/>
              <a:t> transcription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profibrotic</a:t>
            </a:r>
            <a:r>
              <a:rPr lang="fr-FR" dirty="0"/>
              <a:t> </a:t>
            </a:r>
            <a:r>
              <a:rPr lang="fr-FR" strike="sngStrike" dirty="0"/>
              <a:t>in case of partial EMT</a:t>
            </a:r>
            <a:r>
              <a:rPr lang="fr-FR" dirty="0"/>
              <a:t> (ECM </a:t>
            </a:r>
            <a:r>
              <a:rPr lang="fr-FR" dirty="0" err="1"/>
              <a:t>stiffness</a:t>
            </a:r>
            <a:r>
              <a:rPr lang="fr-FR" dirty="0"/>
              <a:t>, </a:t>
            </a:r>
            <a:r>
              <a:rPr lang="fr-FR" dirty="0" err="1"/>
              <a:t>different</a:t>
            </a:r>
            <a:r>
              <a:rPr lang="fr-FR" dirty="0"/>
              <a:t> EV = </a:t>
            </a:r>
            <a:r>
              <a:rPr lang="fr-FR" dirty="0" err="1"/>
              <a:t>effect</a:t>
            </a:r>
            <a:r>
              <a:rPr lang="fr-FR" dirty="0"/>
              <a:t> on </a:t>
            </a:r>
            <a:r>
              <a:rPr lang="fr-FR" dirty="0" err="1"/>
              <a:t>stellate</a:t>
            </a:r>
            <a:r>
              <a:rPr lang="fr-FR" dirty="0"/>
              <a:t> stem </a:t>
            </a:r>
            <a:r>
              <a:rPr lang="fr-FR" dirty="0" err="1"/>
              <a:t>celll</a:t>
            </a:r>
            <a:r>
              <a:rPr lang="fr-FR" dirty="0"/>
              <a:t> – </a:t>
            </a:r>
            <a:r>
              <a:rPr lang="fr-FR" dirty="0" err="1"/>
              <a:t>myofibroblats</a:t>
            </a:r>
            <a:r>
              <a:rPr lang="fr-FR" dirty="0"/>
              <a:t> ?).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Also</a:t>
            </a:r>
            <a:r>
              <a:rPr lang="fr-FR" dirty="0"/>
              <a:t> in the </a:t>
            </a:r>
            <a:r>
              <a:rPr lang="fr-FR" dirty="0" err="1"/>
              <a:t>litterature</a:t>
            </a:r>
            <a:r>
              <a:rPr lang="fr-FR" dirty="0"/>
              <a:t>, </a:t>
            </a:r>
            <a:r>
              <a:rPr lang="fr-FR" u="sng" dirty="0" err="1"/>
              <a:t>cytoplasm</a:t>
            </a:r>
            <a:r>
              <a:rPr lang="fr-FR" dirty="0"/>
              <a:t> </a:t>
            </a:r>
            <a:r>
              <a:rPr lang="fr-FR" dirty="0" err="1"/>
              <a:t>crowding</a:t>
            </a:r>
            <a:r>
              <a:rPr lang="fr-FR" dirty="0"/>
              <a:t> </a:t>
            </a:r>
            <a:r>
              <a:rPr lang="fr-FR" u="sng" dirty="0" err="1"/>
              <a:t>with</a:t>
            </a:r>
            <a:r>
              <a:rPr lang="fr-FR" u="sng" dirty="0"/>
              <a:t> </a:t>
            </a:r>
            <a:r>
              <a:rPr lang="fr-FR" u="sng" dirty="0" err="1"/>
              <a:t>abundant</a:t>
            </a:r>
            <a:r>
              <a:rPr lang="fr-FR" u="sng" dirty="0"/>
              <a:t> </a:t>
            </a:r>
            <a:r>
              <a:rPr lang="fr-FR" u="sng" dirty="0" err="1"/>
              <a:t>LDs</a:t>
            </a:r>
            <a:r>
              <a:rPr lang="fr-FR" u="sng" dirty="0"/>
              <a:t> </a:t>
            </a:r>
            <a:r>
              <a:rPr lang="fr-FR" dirty="0" err="1"/>
              <a:t>correlates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altered</a:t>
            </a:r>
            <a:r>
              <a:rPr lang="fr-FR" dirty="0"/>
              <a:t> </a:t>
            </a:r>
            <a:r>
              <a:rPr lang="fr-FR" dirty="0" err="1"/>
              <a:t>actin</a:t>
            </a:r>
            <a:r>
              <a:rPr lang="fr-FR" dirty="0"/>
              <a:t> stress </a:t>
            </a:r>
            <a:r>
              <a:rPr lang="fr-FR" dirty="0" err="1"/>
              <a:t>fibers</a:t>
            </a:r>
            <a:r>
              <a:rPr lang="fr-FR" dirty="0"/>
              <a:t> </a:t>
            </a:r>
            <a:r>
              <a:rPr lang="fr-FR" u="sng" dirty="0"/>
              <a:t>as </a:t>
            </a:r>
            <a:r>
              <a:rPr lang="fr-FR" u="sng" dirty="0" err="1"/>
              <a:t>shown</a:t>
            </a:r>
            <a:r>
              <a:rPr lang="fr-FR" u="sng" dirty="0"/>
              <a:t> </a:t>
            </a:r>
            <a:r>
              <a:rPr lang="fr-FR" u="sng" dirty="0" err="1"/>
              <a:t>here</a:t>
            </a:r>
            <a:r>
              <a:rPr lang="fr-FR" dirty="0"/>
              <a:t>.</a:t>
            </a:r>
          </a:p>
          <a:p>
            <a:r>
              <a:rPr lang="fr-FR" u="sng" dirty="0" err="1"/>
              <a:t>Strikingly</a:t>
            </a:r>
            <a:r>
              <a:rPr lang="fr-FR" u="sng" dirty="0"/>
              <a:t>, </a:t>
            </a:r>
            <a:r>
              <a:rPr lang="fr-FR" u="sng" dirty="0" err="1"/>
              <a:t>we</a:t>
            </a:r>
            <a:r>
              <a:rPr lang="fr-FR" u="sng" dirty="0"/>
              <a:t> </a:t>
            </a:r>
            <a:r>
              <a:rPr lang="fr-FR" u="sng" dirty="0" err="1"/>
              <a:t>already</a:t>
            </a:r>
            <a:r>
              <a:rPr lang="fr-FR" u="sng" dirty="0"/>
              <a:t> </a:t>
            </a:r>
            <a:r>
              <a:rPr lang="fr-FR" u="sng" dirty="0" err="1"/>
              <a:t>observed</a:t>
            </a:r>
            <a:r>
              <a:rPr lang="fr-FR" u="sng" dirty="0"/>
              <a:t> the </a:t>
            </a:r>
            <a:r>
              <a:rPr lang="fr-FR" u="sng" dirty="0" err="1"/>
              <a:t>same</a:t>
            </a:r>
            <a:r>
              <a:rPr lang="fr-FR" u="sng" dirty="0"/>
              <a:t> </a:t>
            </a:r>
            <a:r>
              <a:rPr lang="fr-FR" u="sng" dirty="0" err="1"/>
              <a:t>phenotype</a:t>
            </a:r>
            <a:r>
              <a:rPr lang="fr-FR" u="sng" dirty="0"/>
              <a:t> </a:t>
            </a:r>
            <a:r>
              <a:rPr lang="fr-FR" u="sng" dirty="0" err="1"/>
              <a:t>when</a:t>
            </a:r>
            <a:r>
              <a:rPr lang="fr-FR" u="sng" dirty="0"/>
              <a:t> </a:t>
            </a:r>
            <a:r>
              <a:rPr lang="fr-FR" u="sng" dirty="0" err="1"/>
              <a:t>intracellular</a:t>
            </a:r>
            <a:r>
              <a:rPr lang="fr-FR" u="sng" dirty="0"/>
              <a:t> tension </a:t>
            </a:r>
            <a:r>
              <a:rPr lang="fr-FR" u="sng" dirty="0" err="1"/>
              <a:t>is</a:t>
            </a:r>
            <a:r>
              <a:rPr lang="fr-FR" u="sng" dirty="0"/>
              <a:t> </a:t>
            </a:r>
            <a:r>
              <a:rPr lang="fr-FR" u="sng" dirty="0" err="1"/>
              <a:t>reduced</a:t>
            </a:r>
            <a:r>
              <a:rPr lang="fr-FR" u="sng" dirty="0"/>
              <a:t> by </a:t>
            </a:r>
            <a:r>
              <a:rPr lang="fr-FR" u="sng" dirty="0" err="1"/>
              <a:t>septin</a:t>
            </a:r>
            <a:r>
              <a:rPr lang="fr-FR" u="sng" dirty="0"/>
              <a:t> filaments </a:t>
            </a:r>
            <a:r>
              <a:rPr lang="fr-FR" u="sng" dirty="0" err="1"/>
              <a:t>relocalization</a:t>
            </a:r>
            <a:r>
              <a:rPr lang="fr-FR" u="sng" dirty="0"/>
              <a:t> to </a:t>
            </a:r>
            <a:r>
              <a:rPr lang="fr-FR" u="sng" dirty="0" err="1"/>
              <a:t>MTs</a:t>
            </a:r>
            <a:r>
              <a:rPr lang="fr-FR" u="sng" dirty="0"/>
              <a:t> or by focal </a:t>
            </a:r>
            <a:r>
              <a:rPr lang="fr-FR" u="sng" dirty="0" err="1"/>
              <a:t>adhesion</a:t>
            </a:r>
            <a:r>
              <a:rPr lang="fr-FR" u="sng" dirty="0"/>
              <a:t> or LINC </a:t>
            </a:r>
            <a:r>
              <a:rPr lang="fr-FR" u="sng" dirty="0" err="1"/>
              <a:t>complex</a:t>
            </a:r>
            <a:r>
              <a:rPr lang="fr-FR" u="sng" dirty="0"/>
              <a:t> disruption</a:t>
            </a:r>
            <a:r>
              <a:rPr lang="fr-FR" dirty="0"/>
              <a:t>.</a:t>
            </a:r>
          </a:p>
          <a:p>
            <a:r>
              <a:rPr lang="fr-FR" dirty="0"/>
              <a:t>This </a:t>
            </a:r>
            <a:r>
              <a:rPr lang="fr-FR" dirty="0" err="1"/>
              <a:t>loss</a:t>
            </a:r>
            <a:r>
              <a:rPr lang="fr-FR" dirty="0"/>
              <a:t> of </a:t>
            </a:r>
            <a:r>
              <a:rPr lang="fr-FR" dirty="0" err="1"/>
              <a:t>actin</a:t>
            </a:r>
            <a:r>
              <a:rPr lang="fr-FR" dirty="0"/>
              <a:t> </a:t>
            </a:r>
            <a:r>
              <a:rPr lang="fr-FR" dirty="0" err="1"/>
              <a:t>fibers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 in </a:t>
            </a:r>
            <a:r>
              <a:rPr lang="fr-FR" dirty="0" err="1"/>
              <a:t>deregulated</a:t>
            </a:r>
            <a:r>
              <a:rPr lang="fr-FR" dirty="0"/>
              <a:t> transcription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profibrotic</a:t>
            </a:r>
            <a:r>
              <a:rPr lang="fr-FR" dirty="0"/>
              <a:t> in case of partial EMT </a:t>
            </a:r>
            <a:r>
              <a:rPr lang="fr-FR" i="1" dirty="0"/>
              <a:t>(ECM </a:t>
            </a:r>
            <a:r>
              <a:rPr lang="fr-FR" i="1" dirty="0" err="1"/>
              <a:t>stiffness</a:t>
            </a:r>
            <a:r>
              <a:rPr lang="fr-FR" i="1" dirty="0"/>
              <a:t>, </a:t>
            </a:r>
            <a:r>
              <a:rPr lang="fr-FR" i="1" dirty="0" err="1"/>
              <a:t>different</a:t>
            </a:r>
            <a:r>
              <a:rPr lang="fr-FR" i="1" dirty="0"/>
              <a:t> EV = </a:t>
            </a:r>
            <a:r>
              <a:rPr lang="fr-FR" i="1" dirty="0" err="1"/>
              <a:t>effect</a:t>
            </a:r>
            <a:r>
              <a:rPr lang="fr-FR" i="1" dirty="0"/>
              <a:t> on </a:t>
            </a:r>
            <a:r>
              <a:rPr lang="fr-FR" i="1" dirty="0" err="1"/>
              <a:t>stellate</a:t>
            </a:r>
            <a:r>
              <a:rPr lang="fr-FR" i="1" dirty="0"/>
              <a:t> stem </a:t>
            </a:r>
            <a:r>
              <a:rPr lang="fr-FR" i="1" dirty="0" err="1"/>
              <a:t>celll</a:t>
            </a:r>
            <a:r>
              <a:rPr lang="fr-FR" i="1" dirty="0"/>
              <a:t> – </a:t>
            </a:r>
            <a:r>
              <a:rPr lang="fr-FR" i="1" dirty="0" err="1"/>
              <a:t>myofibroblats</a:t>
            </a:r>
            <a:r>
              <a:rPr lang="fr-FR" i="1" dirty="0"/>
              <a:t> ?).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9D3FD3-EF34-8E0E-FF18-4900D213F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035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68056-6882-BDE3-1D04-960649EB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28FDDD18-2C5B-409F-E8CE-CAFDEC343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FDC624F-AB44-A2DD-A6CA-B4A4850B2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</a:t>
            </a:r>
            <a:r>
              <a:rPr lang="fr-FR" dirty="0" err="1"/>
              <a:t>overall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determine</a:t>
            </a:r>
            <a:r>
              <a:rPr lang="fr-FR" dirty="0"/>
              <a:t> in </a:t>
            </a:r>
            <a:r>
              <a:rPr lang="fr-FR" dirty="0" err="1"/>
              <a:t>cell</a:t>
            </a:r>
            <a:r>
              <a:rPr lang="fr-FR" dirty="0"/>
              <a:t> culture how LD size, nature and distribution affect the </a:t>
            </a:r>
            <a:r>
              <a:rPr lang="fr-FR" dirty="0" err="1"/>
              <a:t>above</a:t>
            </a:r>
            <a:r>
              <a:rPr lang="fr-FR" dirty="0"/>
              <a:t> </a:t>
            </a:r>
            <a:r>
              <a:rPr lang="fr-FR" dirty="0" err="1"/>
              <a:t>cytoskeleton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, but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mechanotransduction</a:t>
            </a:r>
            <a:r>
              <a:rPr lang="fr-FR" dirty="0"/>
              <a:t> and transcription.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792667-15EF-B661-EF38-41EB4B5552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026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48A6D-66E0-B715-431E-A35DC7EE7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FD8C2FD5-52C9-C58F-A8D5-EFB5DF0376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6BC7917-37D4-50C9-3149-9F171BCD9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And </a:t>
            </a:r>
            <a:r>
              <a:rPr lang="fr-FR" dirty="0" err="1"/>
              <a:t>also</a:t>
            </a:r>
            <a:r>
              <a:rPr lang="fr-FR" dirty="0"/>
              <a:t> how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actors</a:t>
            </a:r>
            <a:r>
              <a:rPr lang="fr-FR" dirty="0"/>
              <a:t> are </a:t>
            </a:r>
            <a:r>
              <a:rPr lang="fr-FR" dirty="0" err="1"/>
              <a:t>affected</a:t>
            </a:r>
            <a:r>
              <a:rPr lang="fr-FR" dirty="0"/>
              <a:t> by an </a:t>
            </a:r>
            <a:r>
              <a:rPr lang="fr-FR" dirty="0" err="1"/>
              <a:t>external</a:t>
            </a:r>
            <a:r>
              <a:rPr lang="fr-FR" dirty="0"/>
              <a:t> compression, </a:t>
            </a:r>
            <a:r>
              <a:rPr lang="fr-FR" dirty="0" err="1"/>
              <a:t>mimicking</a:t>
            </a:r>
            <a:r>
              <a:rPr lang="fr-FR" dirty="0"/>
              <a:t> a </a:t>
            </a:r>
            <a:r>
              <a:rPr lang="fr-FR" dirty="0" err="1"/>
              <a:t>fibrotic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or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mechanical</a:t>
            </a:r>
            <a:r>
              <a:rPr lang="fr-FR" dirty="0"/>
              <a:t> stress </a:t>
            </a:r>
            <a:r>
              <a:rPr lang="fr-FR" dirty="0" err="1"/>
              <a:t>encoutered</a:t>
            </a:r>
            <a:r>
              <a:rPr lang="fr-FR" dirty="0"/>
              <a:t> in the </a:t>
            </a:r>
            <a:r>
              <a:rPr lang="fr-FR" dirty="0" err="1"/>
              <a:t>liver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(nous regarderons également l’impact d’une compression externe comme un environnement </a:t>
            </a:r>
            <a:r>
              <a:rPr lang="fr-FR" dirty="0" err="1"/>
              <a:t>fibrotique</a:t>
            </a:r>
            <a:r>
              <a:rPr lang="fr-FR" dirty="0"/>
              <a:t> mais que ça pourrait aussi être le reflet de ce qu’il se passe quand on fait une </a:t>
            </a:r>
            <a:r>
              <a:rPr lang="fr-FR" dirty="0" err="1"/>
              <a:t>hepatectomie</a:t>
            </a:r>
            <a:r>
              <a:rPr lang="fr-FR" dirty="0"/>
              <a:t> ou une bile </a:t>
            </a:r>
            <a:r>
              <a:rPr lang="fr-FR" dirty="0" err="1"/>
              <a:t>duct</a:t>
            </a:r>
            <a:r>
              <a:rPr lang="fr-FR" dirty="0"/>
              <a:t> ligation)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59AE81-9F47-DA17-B765-1B04560BC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213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plan to </a:t>
            </a:r>
            <a:r>
              <a:rPr lang="fr-FR" dirty="0" err="1"/>
              <a:t>validate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data in </a:t>
            </a:r>
            <a:r>
              <a:rPr lang="fr-FR" dirty="0" err="1"/>
              <a:t>stressed</a:t>
            </a:r>
            <a:r>
              <a:rPr lang="fr-FR" dirty="0"/>
              <a:t> </a:t>
            </a:r>
            <a:r>
              <a:rPr lang="fr-FR" dirty="0" err="1"/>
              <a:t>organoids</a:t>
            </a:r>
            <a:r>
              <a:rPr lang="fr-FR" dirty="0"/>
              <a:t> and </a:t>
            </a:r>
            <a:r>
              <a:rPr lang="fr-FR" dirty="0" err="1"/>
              <a:t>livers</a:t>
            </a:r>
            <a:r>
              <a:rPr lang="fr-FR" dirty="0"/>
              <a:t>.</a:t>
            </a:r>
          </a:p>
          <a:p>
            <a:endParaRPr lang="fr-FR" u="sng" dirty="0"/>
          </a:p>
          <a:p>
            <a:r>
              <a:rPr lang="fr-FR" u="sng" dirty="0"/>
              <a:t>And </a:t>
            </a:r>
            <a:r>
              <a:rPr lang="fr-FR" u="sng" dirty="0" err="1"/>
              <a:t>finally</a:t>
            </a:r>
            <a:r>
              <a:rPr lang="fr-FR" u="sng" dirty="0"/>
              <a:t> (</a:t>
            </a:r>
            <a:r>
              <a:rPr lang="fr-FR" u="sng" strike="sngStrike" dirty="0" err="1"/>
              <a:t>Con</a:t>
            </a:r>
            <a:r>
              <a:rPr lang="fr-FR" strike="sngStrike" dirty="0" err="1"/>
              <a:t>versely</a:t>
            </a:r>
            <a:r>
              <a:rPr lang="fr-FR" dirty="0"/>
              <a:t>)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modulates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cytoskeleton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in </a:t>
            </a:r>
            <a:r>
              <a:rPr lang="fr-FR" dirty="0" err="1"/>
              <a:t>cells</a:t>
            </a:r>
            <a:r>
              <a:rPr lang="fr-FR" dirty="0"/>
              <a:t> to </a:t>
            </a:r>
            <a:r>
              <a:rPr lang="fr-FR" dirty="0" err="1"/>
              <a:t>see</a:t>
            </a:r>
            <a:r>
              <a:rPr lang="fr-FR" dirty="0"/>
              <a:t> how </a:t>
            </a:r>
            <a:r>
              <a:rPr lang="fr-FR" dirty="0" err="1"/>
              <a:t>they</a:t>
            </a:r>
            <a:r>
              <a:rPr lang="fr-FR" dirty="0"/>
              <a:t> impact </a:t>
            </a:r>
            <a:r>
              <a:rPr lang="fr-FR" dirty="0" err="1"/>
              <a:t>lipid</a:t>
            </a:r>
            <a:r>
              <a:rPr lang="fr-FR" dirty="0"/>
              <a:t> droplets and </a:t>
            </a:r>
            <a:r>
              <a:rPr lang="fr-FR" dirty="0" err="1"/>
              <a:t>fibrosis</a:t>
            </a:r>
            <a:r>
              <a:rPr lang="fr-FR" dirty="0"/>
              <a:t>.</a:t>
            </a:r>
          </a:p>
          <a:p>
            <a:r>
              <a:rPr lang="fr-FR" dirty="0"/>
              <a:t>In </a:t>
            </a:r>
            <a:r>
              <a:rPr lang="fr-FR" dirty="0" err="1"/>
              <a:t>order</a:t>
            </a:r>
            <a:r>
              <a:rPr lang="fr-FR" dirty="0"/>
              <a:t> to highlight new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targets</a:t>
            </a:r>
            <a:r>
              <a:rPr lang="fr-FR" dirty="0"/>
              <a:t> to </a:t>
            </a:r>
            <a:r>
              <a:rPr lang="fr-FR" dirty="0" err="1"/>
              <a:t>limit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 progression.</a:t>
            </a:r>
          </a:p>
          <a:p>
            <a:endParaRPr lang="fr-FR" dirty="0"/>
          </a:p>
          <a:p>
            <a:r>
              <a:rPr lang="fr-FR" dirty="0"/>
              <a:t>For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have </a:t>
            </a:r>
            <a:r>
              <a:rPr lang="fr-FR" dirty="0" err="1"/>
              <a:t>human</a:t>
            </a:r>
            <a:r>
              <a:rPr lang="fr-FR" dirty="0"/>
              <a:t> ressources </a:t>
            </a:r>
            <a:r>
              <a:rPr lang="fr-FR" dirty="0" err="1"/>
              <a:t>fundings</a:t>
            </a:r>
            <a:r>
              <a:rPr lang="fr-FR" dirty="0"/>
              <a:t> and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actively</a:t>
            </a:r>
            <a:r>
              <a:rPr lang="fr-FR" dirty="0"/>
              <a:t> </a:t>
            </a:r>
            <a:r>
              <a:rPr lang="fr-FR" dirty="0" err="1"/>
              <a:t>reinforcing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u="sng" dirty="0"/>
          </a:p>
          <a:p>
            <a:r>
              <a:rPr lang="fr-FR" u="sng" dirty="0" err="1"/>
              <a:t>We</a:t>
            </a:r>
            <a:r>
              <a:rPr lang="fr-FR" u="sng" dirty="0"/>
              <a:t> plan to </a:t>
            </a:r>
            <a:r>
              <a:rPr lang="fr-FR" u="sng" dirty="0" err="1"/>
              <a:t>validate</a:t>
            </a:r>
            <a:r>
              <a:rPr lang="fr-FR" u="sng" dirty="0"/>
              <a:t> </a:t>
            </a:r>
            <a:r>
              <a:rPr lang="fr-FR" u="sng" dirty="0" err="1"/>
              <a:t>these</a:t>
            </a:r>
            <a:r>
              <a:rPr lang="fr-FR" u="sng" dirty="0"/>
              <a:t> data in </a:t>
            </a:r>
            <a:r>
              <a:rPr lang="fr-FR" u="sng" dirty="0" err="1"/>
              <a:t>organoids</a:t>
            </a:r>
            <a:r>
              <a:rPr lang="fr-FR" u="sng" dirty="0"/>
              <a:t> </a:t>
            </a:r>
            <a:r>
              <a:rPr lang="fr-FR" u="sng" dirty="0" err="1"/>
              <a:t>stressed</a:t>
            </a:r>
            <a:r>
              <a:rPr lang="fr-FR" u="sng" dirty="0"/>
              <a:t> by </a:t>
            </a:r>
            <a:r>
              <a:rPr lang="fr-FR" u="sng" dirty="0" err="1"/>
              <a:t>external</a:t>
            </a:r>
            <a:r>
              <a:rPr lang="fr-FR" u="sng" dirty="0"/>
              <a:t> compression and in </a:t>
            </a:r>
            <a:r>
              <a:rPr lang="fr-FR" u="sng" dirty="0" err="1"/>
              <a:t>livers</a:t>
            </a:r>
            <a:r>
              <a:rPr lang="fr-FR" u="sng" dirty="0"/>
              <a:t> </a:t>
            </a:r>
            <a:r>
              <a:rPr lang="fr-FR" u="sng" dirty="0" err="1"/>
              <a:t>subjected</a:t>
            </a:r>
            <a:r>
              <a:rPr lang="fr-FR" u="sng" dirty="0"/>
              <a:t> to </a:t>
            </a:r>
            <a:r>
              <a:rPr lang="fr-FR" u="sng" dirty="0" err="1"/>
              <a:t>fibrosis</a:t>
            </a:r>
            <a:r>
              <a:rPr lang="fr-FR" u="sng" dirty="0"/>
              <a:t>, and </a:t>
            </a:r>
            <a:r>
              <a:rPr lang="fr-FR" u="sng" dirty="0" err="1"/>
              <a:t>we</a:t>
            </a:r>
            <a:r>
              <a:rPr lang="fr-FR" u="sng" dirty="0"/>
              <a:t> </a:t>
            </a:r>
            <a:r>
              <a:rPr lang="fr-FR" u="sng" dirty="0" err="1"/>
              <a:t>will</a:t>
            </a:r>
            <a:r>
              <a:rPr lang="fr-FR" u="sng" dirty="0"/>
              <a:t> </a:t>
            </a:r>
            <a:r>
              <a:rPr lang="fr-FR" u="sng" dirty="0" err="1"/>
              <a:t>assess</a:t>
            </a:r>
            <a:r>
              <a:rPr lang="fr-FR" u="sng" dirty="0"/>
              <a:t> to </a:t>
            </a:r>
            <a:r>
              <a:rPr lang="fr-FR" u="sng" dirty="0" err="1"/>
              <a:t>which</a:t>
            </a:r>
            <a:r>
              <a:rPr lang="fr-FR" u="sng" dirty="0"/>
              <a:t> </a:t>
            </a:r>
            <a:r>
              <a:rPr lang="fr-FR" u="sng" dirty="0" err="1"/>
              <a:t>extent</a:t>
            </a:r>
            <a:r>
              <a:rPr lang="fr-FR" u="sng" dirty="0"/>
              <a:t> </a:t>
            </a:r>
            <a:r>
              <a:rPr lang="fr-FR" u="sng" dirty="0" err="1"/>
              <a:t>mechanical</a:t>
            </a:r>
            <a:r>
              <a:rPr lang="fr-FR" u="sng" dirty="0"/>
              <a:t> changes </a:t>
            </a:r>
            <a:r>
              <a:rPr lang="fr-FR" u="sng" dirty="0" err="1"/>
              <a:t>also</a:t>
            </a:r>
            <a:r>
              <a:rPr lang="fr-FR" u="sng" dirty="0"/>
              <a:t> </a:t>
            </a:r>
            <a:r>
              <a:rPr lang="fr-FR" u="sng" dirty="0" err="1"/>
              <a:t>apply</a:t>
            </a:r>
            <a:r>
              <a:rPr lang="fr-FR" u="sng" dirty="0"/>
              <a:t> to bile </a:t>
            </a:r>
            <a:r>
              <a:rPr lang="fr-FR" u="sng" dirty="0" err="1"/>
              <a:t>duct</a:t>
            </a:r>
            <a:r>
              <a:rPr lang="fr-FR" u="sng" dirty="0"/>
              <a:t> ligation or to partial </a:t>
            </a:r>
            <a:r>
              <a:rPr lang="fr-FR" u="sng" dirty="0" err="1"/>
              <a:t>hepatectomy</a:t>
            </a:r>
            <a:r>
              <a:rPr lang="fr-FR" u="sng" dirty="0"/>
              <a:t>.</a:t>
            </a:r>
          </a:p>
          <a:p>
            <a:r>
              <a:rPr lang="fr-FR" dirty="0" err="1"/>
              <a:t>Conversely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u="sng" dirty="0" err="1"/>
              <a:t>modulate</a:t>
            </a:r>
            <a:r>
              <a:rPr lang="fr-FR" u="sng" dirty="0"/>
              <a:t> </a:t>
            </a:r>
            <a:r>
              <a:rPr lang="fr-FR" u="sng" dirty="0" err="1"/>
              <a:t>cytoskeleton</a:t>
            </a:r>
            <a:r>
              <a:rPr lang="fr-FR" u="sng" dirty="0"/>
              <a:t> </a:t>
            </a:r>
            <a:r>
              <a:rPr lang="fr-FR" u="sng" dirty="0" err="1"/>
              <a:t>elements</a:t>
            </a:r>
            <a:r>
              <a:rPr lang="fr-FR" u="sng" dirty="0"/>
              <a:t> </a:t>
            </a:r>
            <a:r>
              <a:rPr lang="fr-FR" dirty="0"/>
              <a:t>to </a:t>
            </a:r>
            <a:r>
              <a:rPr lang="fr-FR" dirty="0" err="1"/>
              <a:t>see</a:t>
            </a:r>
            <a:r>
              <a:rPr lang="fr-FR" dirty="0"/>
              <a:t> how </a:t>
            </a:r>
            <a:r>
              <a:rPr lang="fr-FR" dirty="0" err="1"/>
              <a:t>they</a:t>
            </a:r>
            <a:r>
              <a:rPr lang="fr-FR" dirty="0"/>
              <a:t> impact </a:t>
            </a:r>
            <a:r>
              <a:rPr lang="fr-FR" dirty="0" err="1"/>
              <a:t>lipid</a:t>
            </a:r>
            <a:r>
              <a:rPr lang="fr-FR" dirty="0"/>
              <a:t> droplets and </a:t>
            </a:r>
            <a:r>
              <a:rPr lang="fr-FR" dirty="0" err="1"/>
              <a:t>fibrosis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highlight new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targets</a:t>
            </a:r>
            <a:r>
              <a:rPr lang="fr-FR" dirty="0"/>
              <a:t> to </a:t>
            </a:r>
            <a:r>
              <a:rPr lang="fr-FR" dirty="0" err="1"/>
              <a:t>limit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 progression.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669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DDA74-DBAF-E5DE-5055-550DE8AEF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965BD5E8-763C-A1E6-D043-0A0BFFA74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4BF425A-619B-3E1E-CC42-E05DA4A7F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parallele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test if glycosylation </a:t>
            </a:r>
            <a:r>
              <a:rPr lang="fr-FR" dirty="0" err="1"/>
              <a:t>biomarkers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additional</a:t>
            </a:r>
            <a:r>
              <a:rPr lang="fr-FR" dirty="0"/>
              <a:t> markers of </a:t>
            </a:r>
            <a:r>
              <a:rPr lang="fr-FR" dirty="0" err="1"/>
              <a:t>acquired</a:t>
            </a:r>
            <a:r>
              <a:rPr lang="fr-FR" dirty="0"/>
              <a:t> </a:t>
            </a:r>
            <a:r>
              <a:rPr lang="fr-FR" dirty="0" err="1"/>
              <a:t>metabolic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diseases</a:t>
            </a:r>
            <a:r>
              <a:rPr lang="fr-FR" dirty="0"/>
              <a:t>,</a:t>
            </a:r>
          </a:p>
          <a:p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expect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of </a:t>
            </a:r>
            <a:r>
              <a:rPr lang="fr-FR" dirty="0" err="1"/>
              <a:t>hepatic</a:t>
            </a:r>
            <a:r>
              <a:rPr lang="fr-FR" dirty="0"/>
              <a:t> Golgi </a:t>
            </a:r>
            <a:r>
              <a:rPr lang="fr-FR" dirty="0" err="1"/>
              <a:t>homeostasis</a:t>
            </a:r>
            <a:r>
              <a:rPr lang="fr-FR" dirty="0"/>
              <a:t> in </a:t>
            </a:r>
            <a:r>
              <a:rPr lang="fr-FR" dirty="0" err="1"/>
              <a:t>these</a:t>
            </a:r>
            <a:r>
              <a:rPr lang="fr-FR" dirty="0"/>
              <a:t> patients.</a:t>
            </a:r>
          </a:p>
          <a:p>
            <a:r>
              <a:rPr lang="fr-FR" dirty="0" err="1"/>
              <a:t>Using</a:t>
            </a:r>
            <a:r>
              <a:rPr lang="fr-FR" dirty="0"/>
              <a:t> patient </a:t>
            </a:r>
            <a:r>
              <a:rPr lang="fr-FR" dirty="0" err="1"/>
              <a:t>blood</a:t>
            </a:r>
            <a:r>
              <a:rPr lang="fr-FR" dirty="0"/>
              <a:t> but </a:t>
            </a:r>
            <a:r>
              <a:rPr lang="fr-FR" dirty="0" err="1"/>
              <a:t>also</a:t>
            </a:r>
            <a:r>
              <a:rPr lang="fr-FR" dirty="0"/>
              <a:t> mouse &amp; </a:t>
            </a:r>
            <a:r>
              <a:rPr lang="fr-FR" dirty="0" err="1"/>
              <a:t>cells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search</a:t>
            </a:r>
            <a:r>
              <a:rPr lang="fr-FR" dirty="0"/>
              <a:t> for </a:t>
            </a:r>
            <a:r>
              <a:rPr lang="fr-FR" dirty="0" err="1"/>
              <a:t>reproducible</a:t>
            </a:r>
            <a:r>
              <a:rPr lang="fr-FR" dirty="0"/>
              <a:t> glycosylation </a:t>
            </a:r>
            <a:r>
              <a:rPr lang="fr-FR" dirty="0" err="1"/>
              <a:t>defects</a:t>
            </a:r>
            <a:r>
              <a:rPr lang="fr-FR" dirty="0"/>
              <a:t> </a:t>
            </a:r>
            <a:r>
              <a:rPr lang="fr-FR" dirty="0" err="1"/>
              <a:t>highligting</a:t>
            </a:r>
            <a:r>
              <a:rPr lang="fr-FR" dirty="0"/>
              <a:t> </a:t>
            </a:r>
            <a:r>
              <a:rPr lang="fr-FR" dirty="0" err="1"/>
              <a:t>metabolic</a:t>
            </a:r>
            <a:r>
              <a:rPr lang="fr-FR" dirty="0"/>
              <a:t> and </a:t>
            </a:r>
            <a:r>
              <a:rPr lang="fr-FR" dirty="0" err="1"/>
              <a:t>ionic</a:t>
            </a:r>
            <a:r>
              <a:rPr lang="fr-FR" dirty="0"/>
              <a:t> stresses.</a:t>
            </a:r>
          </a:p>
          <a:p>
            <a:endParaRPr lang="fr-FR" dirty="0"/>
          </a:p>
          <a:p>
            <a:r>
              <a:rPr lang="fr-FR" u="sng" dirty="0"/>
              <a:t>In </a:t>
            </a:r>
            <a:r>
              <a:rPr lang="fr-FR" u="sng" dirty="0" err="1"/>
              <a:t>parallel</a:t>
            </a:r>
            <a:r>
              <a:rPr lang="fr-FR" u="sng" dirty="0"/>
              <a:t>, </a:t>
            </a:r>
            <a:r>
              <a:rPr lang="fr-FR" u="sng" dirty="0" err="1"/>
              <a:t>we</a:t>
            </a:r>
            <a:r>
              <a:rPr lang="fr-FR" u="sng" dirty="0"/>
              <a:t> </a:t>
            </a:r>
            <a:r>
              <a:rPr lang="fr-FR" u="sng" dirty="0" err="1"/>
              <a:t>will</a:t>
            </a:r>
            <a:r>
              <a:rPr lang="fr-FR" u="sng" dirty="0"/>
              <a:t> test if the </a:t>
            </a:r>
            <a:r>
              <a:rPr lang="fr-FR" u="sng" dirty="0" err="1"/>
              <a:t>circulating</a:t>
            </a:r>
            <a:r>
              <a:rPr lang="fr-FR" u="sng" dirty="0"/>
              <a:t> </a:t>
            </a:r>
            <a:r>
              <a:rPr lang="fr-FR" u="sng" dirty="0" err="1"/>
              <a:t>biomarkers</a:t>
            </a:r>
            <a:r>
              <a:rPr lang="fr-FR" u="sng" dirty="0"/>
              <a:t> </a:t>
            </a:r>
            <a:r>
              <a:rPr lang="fr-FR" u="sng" dirty="0" err="1"/>
              <a:t>we</a:t>
            </a:r>
            <a:r>
              <a:rPr lang="fr-FR" u="sng" dirty="0"/>
              <a:t> </a:t>
            </a:r>
            <a:r>
              <a:rPr lang="fr-FR" u="sng" dirty="0" err="1"/>
              <a:t>identify</a:t>
            </a:r>
            <a:r>
              <a:rPr lang="fr-FR" u="sng" dirty="0"/>
              <a:t> for </a:t>
            </a:r>
            <a:r>
              <a:rPr lang="fr-FR" u="sng" dirty="0" err="1"/>
              <a:t>CDGs</a:t>
            </a:r>
            <a:r>
              <a:rPr lang="fr-FR" u="sng" dirty="0"/>
              <a:t> </a:t>
            </a:r>
            <a:r>
              <a:rPr lang="fr-FR" u="sng" dirty="0" err="1"/>
              <a:t>could</a:t>
            </a:r>
            <a:r>
              <a:rPr lang="fr-FR" u="sng" dirty="0"/>
              <a:t> </a:t>
            </a:r>
            <a:r>
              <a:rPr lang="fr-FR" u="sng" dirty="0" err="1"/>
              <a:t>also</a:t>
            </a:r>
            <a:r>
              <a:rPr lang="fr-FR" u="sng" dirty="0"/>
              <a:t> </a:t>
            </a:r>
            <a:r>
              <a:rPr lang="fr-FR" u="sng" dirty="0" err="1"/>
              <a:t>reveal</a:t>
            </a:r>
            <a:r>
              <a:rPr lang="fr-FR" u="sng" dirty="0"/>
              <a:t> </a:t>
            </a:r>
            <a:r>
              <a:rPr lang="fr-FR" u="sng" dirty="0" err="1"/>
              <a:t>acquired</a:t>
            </a:r>
            <a:r>
              <a:rPr lang="fr-FR" u="sng" dirty="0"/>
              <a:t> </a:t>
            </a:r>
            <a:r>
              <a:rPr lang="fr-FR" u="sng" dirty="0" err="1"/>
              <a:t>metabolic</a:t>
            </a:r>
            <a:r>
              <a:rPr lang="fr-FR" u="sng" dirty="0"/>
              <a:t> </a:t>
            </a:r>
            <a:r>
              <a:rPr lang="fr-FR" u="sng" dirty="0" err="1"/>
              <a:t>liver</a:t>
            </a:r>
            <a:r>
              <a:rPr lang="fr-FR" u="sng" dirty="0"/>
              <a:t> </a:t>
            </a:r>
            <a:r>
              <a:rPr lang="fr-FR" u="sng" dirty="0" err="1"/>
              <a:t>diseases</a:t>
            </a:r>
            <a:r>
              <a:rPr lang="fr-FR" u="sng" dirty="0"/>
              <a:t>, </a:t>
            </a:r>
            <a:r>
              <a:rPr lang="fr-FR" u="sng" dirty="0" err="1"/>
              <a:t>since</a:t>
            </a:r>
            <a:r>
              <a:rPr lang="fr-FR" u="sng" dirty="0"/>
              <a:t> </a:t>
            </a:r>
            <a:r>
              <a:rPr lang="fr-FR" u="sng" dirty="0" err="1"/>
              <a:t>we</a:t>
            </a:r>
            <a:r>
              <a:rPr lang="fr-FR" u="sng" dirty="0"/>
              <a:t> </a:t>
            </a:r>
            <a:r>
              <a:rPr lang="fr-FR" u="sng" dirty="0" err="1"/>
              <a:t>expect</a:t>
            </a:r>
            <a:r>
              <a:rPr lang="fr-FR" u="sng" dirty="0"/>
              <a:t> </a:t>
            </a:r>
            <a:r>
              <a:rPr lang="fr-FR" u="sng" dirty="0" err="1"/>
              <a:t>abnormal</a:t>
            </a:r>
            <a:r>
              <a:rPr lang="fr-FR" u="sng" dirty="0"/>
              <a:t> </a:t>
            </a:r>
            <a:r>
              <a:rPr lang="fr-FR" u="sng" dirty="0" err="1"/>
              <a:t>Gogi</a:t>
            </a:r>
            <a:r>
              <a:rPr lang="fr-FR" u="sng" dirty="0"/>
              <a:t> </a:t>
            </a:r>
            <a:r>
              <a:rPr lang="fr-FR" u="sng" dirty="0" err="1"/>
              <a:t>homeostasis</a:t>
            </a:r>
            <a:r>
              <a:rPr lang="fr-FR" u="sng" dirty="0"/>
              <a:t> in patients' </a:t>
            </a:r>
            <a:r>
              <a:rPr lang="fr-FR" u="sng" dirty="0" err="1"/>
              <a:t>hepatocytes</a:t>
            </a:r>
            <a:r>
              <a:rPr lang="fr-FR" u="sng" dirty="0"/>
              <a:t>.</a:t>
            </a:r>
          </a:p>
          <a:p>
            <a:r>
              <a:rPr lang="fr-FR" dirty="0" err="1"/>
              <a:t>Using</a:t>
            </a:r>
            <a:r>
              <a:rPr lang="fr-FR" dirty="0"/>
              <a:t> patient </a:t>
            </a:r>
            <a:r>
              <a:rPr lang="fr-FR" dirty="0" err="1"/>
              <a:t>blood</a:t>
            </a:r>
            <a:r>
              <a:rPr lang="fr-FR" dirty="0"/>
              <a:t> but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cells</a:t>
            </a:r>
            <a:r>
              <a:rPr lang="fr-FR" dirty="0"/>
              <a:t> &amp; mouse </a:t>
            </a:r>
            <a:r>
              <a:rPr lang="fr-FR" dirty="0" err="1"/>
              <a:t>models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search</a:t>
            </a:r>
            <a:r>
              <a:rPr lang="fr-FR" dirty="0"/>
              <a:t> for </a:t>
            </a:r>
            <a:r>
              <a:rPr lang="fr-FR" dirty="0" err="1"/>
              <a:t>reproducible</a:t>
            </a:r>
            <a:r>
              <a:rPr lang="fr-FR" dirty="0"/>
              <a:t> glycosylation </a:t>
            </a:r>
            <a:r>
              <a:rPr lang="fr-FR" dirty="0" err="1"/>
              <a:t>defects</a:t>
            </a:r>
            <a:r>
              <a:rPr lang="fr-FR" dirty="0"/>
              <a:t> </a:t>
            </a:r>
            <a:r>
              <a:rPr lang="fr-FR" dirty="0" err="1"/>
              <a:t>highligting</a:t>
            </a:r>
            <a:r>
              <a:rPr lang="fr-FR" dirty="0"/>
              <a:t> </a:t>
            </a:r>
            <a:r>
              <a:rPr lang="fr-FR" dirty="0" err="1"/>
              <a:t>metabolic</a:t>
            </a:r>
            <a:r>
              <a:rPr lang="fr-FR" dirty="0"/>
              <a:t> and </a:t>
            </a:r>
            <a:r>
              <a:rPr lang="fr-FR" dirty="0" err="1"/>
              <a:t>ionic</a:t>
            </a:r>
            <a:r>
              <a:rPr lang="fr-FR" dirty="0"/>
              <a:t> stresses.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6990B8-65D0-47C3-ED63-9B6EF7F23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040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6E0F4-C34A-DAD7-B0CA-F3DC47B0C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297730DF-40E0-4A80-590A-E9E155222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17A25AC-DC8F-BD7E-6168-A2FE6C352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bikunine</a:t>
            </a:r>
            <a:r>
              <a:rPr lang="fr-FR" dirty="0"/>
              <a:t> </a:t>
            </a:r>
            <a:r>
              <a:rPr lang="fr-FR" dirty="0" err="1"/>
              <a:t>heavy</a:t>
            </a:r>
            <a:r>
              <a:rPr lang="fr-FR" dirty="0"/>
              <a:t> </a:t>
            </a:r>
            <a:r>
              <a:rPr lang="fr-FR" dirty="0" err="1"/>
              <a:t>chains</a:t>
            </a:r>
            <a:r>
              <a:rPr lang="fr-FR" dirty="0"/>
              <a:t> </a:t>
            </a:r>
            <a:r>
              <a:rPr lang="fr-FR" u="sng" dirty="0"/>
              <a:t>can</a:t>
            </a:r>
            <a:r>
              <a:rPr lang="fr-FR" dirty="0"/>
              <a:t>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u="sng" dirty="0"/>
              <a:t>to the </a:t>
            </a:r>
            <a:r>
              <a:rPr lang="fr-FR" u="sng" dirty="0" err="1"/>
              <a:t>extracellular</a:t>
            </a:r>
            <a:r>
              <a:rPr lang="fr-FR" u="sng" dirty="0"/>
              <a:t> matrix to </a:t>
            </a:r>
            <a:r>
              <a:rPr lang="fr-FR" u="sng" dirty="0" err="1"/>
              <a:t>crosslink</a:t>
            </a:r>
            <a:r>
              <a:rPr lang="fr-FR" u="sng" dirty="0"/>
              <a:t> </a:t>
            </a:r>
            <a:r>
              <a:rPr lang="fr-FR" u="sng" dirty="0" err="1"/>
              <a:t>hyaluronans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test if </a:t>
            </a:r>
            <a:r>
              <a:rPr lang="fr-FR" dirty="0" err="1"/>
              <a:t>bikunin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regulate</a:t>
            </a:r>
            <a:r>
              <a:rPr lang="fr-FR" dirty="0"/>
              <a:t> matrix </a:t>
            </a:r>
            <a:r>
              <a:rPr lang="fr-FR" dirty="0" err="1"/>
              <a:t>stiffness</a:t>
            </a:r>
            <a:r>
              <a:rPr lang="fr-FR" dirty="0"/>
              <a:t> and </a:t>
            </a:r>
            <a:r>
              <a:rPr lang="fr-FR" dirty="0" err="1"/>
              <a:t>mechanotransduction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hepatic</a:t>
            </a:r>
            <a:r>
              <a:rPr lang="fr-FR" dirty="0"/>
              <a:t> </a:t>
            </a:r>
            <a:r>
              <a:rPr lang="fr-FR" dirty="0" err="1"/>
              <a:t>fibrosis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E21D00-3D39-1C93-58E8-B037F2CAC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262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second aspect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the </a:t>
            </a:r>
            <a:r>
              <a:rPr lang="fr-FR" dirty="0" err="1"/>
              <a:t>therapy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for CDG patients </a:t>
            </a:r>
            <a:r>
              <a:rPr lang="fr-FR" dirty="0" err="1"/>
              <a:t>mutated</a:t>
            </a:r>
            <a:r>
              <a:rPr lang="fr-FR" dirty="0"/>
              <a:t> in the V-ATPase </a:t>
            </a:r>
            <a:r>
              <a:rPr lang="fr-FR" dirty="0" err="1"/>
              <a:t>pump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altered</a:t>
            </a:r>
            <a:r>
              <a:rPr lang="fr-FR" dirty="0"/>
              <a:t> Golgi pH &amp;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symptoms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expect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patients </a:t>
            </a:r>
            <a:r>
              <a:rPr lang="fr-FR" dirty="0" err="1"/>
              <a:t>with</a:t>
            </a:r>
            <a:r>
              <a:rPr lang="fr-FR" dirty="0"/>
              <a:t> pH </a:t>
            </a:r>
            <a:r>
              <a:rPr lang="fr-FR" dirty="0" err="1"/>
              <a:t>anomaly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have </a:t>
            </a:r>
            <a:r>
              <a:rPr lang="fr-FR" dirty="0" err="1"/>
              <a:t>manganese</a:t>
            </a:r>
            <a:r>
              <a:rPr lang="fr-FR" dirty="0"/>
              <a:t> </a:t>
            </a:r>
            <a:r>
              <a:rPr lang="fr-FR" dirty="0" err="1"/>
              <a:t>desequilibrium</a:t>
            </a:r>
            <a:r>
              <a:rPr lang="fr-FR" dirty="0"/>
              <a:t> by indirect perturbation of </a:t>
            </a:r>
            <a:r>
              <a:rPr lang="fr-FR" dirty="0" err="1"/>
              <a:t>this</a:t>
            </a:r>
            <a:r>
              <a:rPr lang="fr-FR" dirty="0"/>
              <a:t> carrier,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the cause of the </a:t>
            </a:r>
            <a:r>
              <a:rPr lang="fr-FR" dirty="0" err="1"/>
              <a:t>observed</a:t>
            </a:r>
            <a:r>
              <a:rPr lang="fr-FR" dirty="0"/>
              <a:t> glycosylation </a:t>
            </a:r>
            <a:r>
              <a:rPr lang="fr-FR" dirty="0" err="1"/>
              <a:t>defects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therefore</a:t>
            </a:r>
            <a:r>
              <a:rPr lang="fr-FR" dirty="0"/>
              <a:t> test on </a:t>
            </a:r>
            <a:r>
              <a:rPr lang="fr-FR" dirty="0" err="1"/>
              <a:t>cell</a:t>
            </a:r>
            <a:r>
              <a:rPr lang="fr-FR" dirty="0"/>
              <a:t> patients Mn2+ </a:t>
            </a:r>
            <a:r>
              <a:rPr lang="fr-FR" dirty="0" err="1"/>
              <a:t>supplementation</a:t>
            </a:r>
            <a:r>
              <a:rPr lang="fr-FR" dirty="0"/>
              <a:t> </a:t>
            </a:r>
            <a:r>
              <a:rPr lang="fr-FR" dirty="0" err="1"/>
              <a:t>efficiency</a:t>
            </a:r>
            <a:r>
              <a:rPr lang="fr-FR" dirty="0"/>
              <a:t> to </a:t>
            </a:r>
            <a:r>
              <a:rPr lang="fr-FR" dirty="0" err="1"/>
              <a:t>rescue</a:t>
            </a:r>
            <a:r>
              <a:rPr lang="fr-FR" dirty="0"/>
              <a:t> glycosylation </a:t>
            </a:r>
            <a:r>
              <a:rPr lang="fr-FR" dirty="0" err="1"/>
              <a:t>defects</a:t>
            </a:r>
            <a:r>
              <a:rPr lang="fr-FR" dirty="0"/>
              <a:t>,</a:t>
            </a:r>
          </a:p>
          <a:p>
            <a:r>
              <a:rPr lang="fr-FR" dirty="0"/>
              <a:t>and </a:t>
            </a:r>
            <a:r>
              <a:rPr lang="fr-FR" dirty="0" err="1"/>
              <a:t>then</a:t>
            </a:r>
            <a:r>
              <a:rPr lang="fr-FR" dirty="0"/>
              <a:t> on </a:t>
            </a:r>
            <a:r>
              <a:rPr lang="fr-FR" dirty="0" err="1"/>
              <a:t>mice</a:t>
            </a:r>
            <a:r>
              <a:rPr lang="fr-FR" dirty="0"/>
              <a:t> model to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assess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symptoms</a:t>
            </a:r>
            <a:r>
              <a:rPr lang="fr-FR" dirty="0"/>
              <a:t> </a:t>
            </a:r>
            <a:r>
              <a:rPr lang="fr-FR" dirty="0" err="1"/>
              <a:t>rescues</a:t>
            </a:r>
            <a:r>
              <a:rPr lang="fr-FR" dirty="0"/>
              <a:t> and </a:t>
            </a:r>
            <a:r>
              <a:rPr lang="fr-FR" dirty="0" err="1"/>
              <a:t>then</a:t>
            </a:r>
            <a:r>
              <a:rPr lang="fr-FR" dirty="0"/>
              <a:t> on patients.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Again</a:t>
            </a:r>
            <a:r>
              <a:rPr lang="fr-FR" dirty="0"/>
              <a:t> for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projects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human</a:t>
            </a:r>
            <a:r>
              <a:rPr lang="fr-FR" dirty="0"/>
              <a:t> ressources, and </a:t>
            </a:r>
            <a:r>
              <a:rPr lang="fr-FR" dirty="0" err="1"/>
              <a:t>fundings</a:t>
            </a:r>
            <a:r>
              <a:rPr lang="fr-FR" dirty="0"/>
              <a:t> (</a:t>
            </a:r>
            <a:r>
              <a:rPr lang="fr-FR" strike="sngStrike" dirty="0" err="1"/>
              <a:t>funded</a:t>
            </a:r>
            <a:r>
              <a:rPr lang="fr-FR" strike="sngStrike" dirty="0"/>
              <a:t> </a:t>
            </a:r>
            <a:r>
              <a:rPr lang="fr-FR" strike="sngStrike" dirty="0" err="1"/>
              <a:t>german</a:t>
            </a:r>
            <a:r>
              <a:rPr lang="fr-FR" strike="sngStrike" dirty="0"/>
              <a:t> collaboration</a:t>
            </a:r>
            <a:r>
              <a:rPr lang="fr-FR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r>
              <a:rPr lang="fr-FR" dirty="0"/>
              <a:t>A second aspect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u="sng" dirty="0"/>
              <a:t>to explore if </a:t>
            </a:r>
            <a:r>
              <a:rPr lang="fr-FR" dirty="0"/>
              <a:t>CDG patients </a:t>
            </a:r>
            <a:r>
              <a:rPr lang="fr-FR" dirty="0" err="1"/>
              <a:t>mutated</a:t>
            </a:r>
            <a:r>
              <a:rPr lang="fr-FR" dirty="0"/>
              <a:t> in the V-ATPase </a:t>
            </a:r>
            <a:r>
              <a:rPr lang="fr-FR" dirty="0" err="1"/>
              <a:t>pump</a:t>
            </a:r>
            <a:r>
              <a:rPr lang="fr-FR" dirty="0"/>
              <a:t>, </a:t>
            </a:r>
            <a:r>
              <a:rPr lang="fr-FR" u="sng" dirty="0" err="1"/>
              <a:t>who</a:t>
            </a:r>
            <a:r>
              <a:rPr lang="fr-FR" u="sng" dirty="0"/>
              <a:t> display </a:t>
            </a:r>
            <a:r>
              <a:rPr lang="fr-FR" dirty="0" err="1"/>
              <a:t>altered</a:t>
            </a:r>
            <a:r>
              <a:rPr lang="fr-FR" dirty="0"/>
              <a:t> Golgi pH &amp;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symptoms</a:t>
            </a:r>
            <a:r>
              <a:rPr lang="fr-FR" dirty="0"/>
              <a:t>,</a:t>
            </a:r>
          </a:p>
          <a:p>
            <a:r>
              <a:rPr lang="fr-FR" strike="dblStrike" baseline="0" dirty="0" err="1"/>
              <a:t>We</a:t>
            </a:r>
            <a:r>
              <a:rPr lang="fr-FR" strike="dblStrike" baseline="0" dirty="0"/>
              <a:t> </a:t>
            </a:r>
            <a:r>
              <a:rPr lang="fr-FR" strike="dblStrike" baseline="0" dirty="0" err="1"/>
              <a:t>expect</a:t>
            </a:r>
            <a:r>
              <a:rPr lang="fr-FR" strike="dblStrike" baseline="0" dirty="0"/>
              <a:t> </a:t>
            </a:r>
            <a:r>
              <a:rPr lang="fr-FR" strike="dblStrike" baseline="0" dirty="0" err="1"/>
              <a:t>that</a:t>
            </a:r>
            <a:r>
              <a:rPr lang="fr-FR" strike="dblStrike" baseline="0" dirty="0"/>
              <a:t> </a:t>
            </a:r>
            <a:r>
              <a:rPr lang="fr-FR" strike="dblStrike" baseline="0" dirty="0" err="1"/>
              <a:t>these</a:t>
            </a:r>
            <a:r>
              <a:rPr lang="fr-FR" strike="dblStrike" baseline="0" dirty="0"/>
              <a:t> patients </a:t>
            </a:r>
            <a:r>
              <a:rPr lang="fr-FR" strike="dblStrike" baseline="0" dirty="0" err="1"/>
              <a:t>with</a:t>
            </a:r>
            <a:r>
              <a:rPr lang="fr-FR" strike="dblStrike" baseline="0" dirty="0"/>
              <a:t> pH </a:t>
            </a:r>
            <a:r>
              <a:rPr lang="fr-FR" strike="dblStrike" baseline="0" dirty="0" err="1"/>
              <a:t>anomaly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u="sng" dirty="0" err="1"/>
              <a:t>present</a:t>
            </a:r>
            <a:r>
              <a:rPr lang="fr-FR" dirty="0"/>
              <a:t> </a:t>
            </a:r>
            <a:r>
              <a:rPr lang="fr-FR" dirty="0" err="1"/>
              <a:t>Manganese</a:t>
            </a:r>
            <a:r>
              <a:rPr lang="fr-FR" dirty="0"/>
              <a:t> </a:t>
            </a:r>
            <a:r>
              <a:rPr lang="fr-FR" u="sng" dirty="0" err="1"/>
              <a:t>imbalance</a:t>
            </a:r>
            <a:r>
              <a:rPr lang="fr-FR" dirty="0"/>
              <a:t> by </a:t>
            </a:r>
            <a:r>
              <a:rPr lang="fr-FR" u="sng" dirty="0"/>
              <a:t>indirect carrier perturbation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the cause of glycosylation </a:t>
            </a:r>
            <a:r>
              <a:rPr lang="fr-FR" dirty="0" err="1"/>
              <a:t>defects</a:t>
            </a:r>
            <a:r>
              <a:rPr lang="fr-FR" dirty="0"/>
              <a:t>.. 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therfore</a:t>
            </a:r>
            <a:r>
              <a:rPr lang="fr-FR" dirty="0"/>
              <a:t> test Mn2+ </a:t>
            </a:r>
            <a:r>
              <a:rPr lang="fr-FR" dirty="0" err="1"/>
              <a:t>supplementation</a:t>
            </a:r>
            <a:r>
              <a:rPr lang="fr-FR" dirty="0"/>
              <a:t> </a:t>
            </a:r>
            <a:r>
              <a:rPr lang="fr-FR" dirty="0" err="1"/>
              <a:t>efficiency</a:t>
            </a:r>
            <a:r>
              <a:rPr lang="fr-FR" dirty="0"/>
              <a:t> to </a:t>
            </a:r>
            <a:r>
              <a:rPr lang="fr-FR" dirty="0" err="1"/>
              <a:t>rescue</a:t>
            </a:r>
            <a:r>
              <a:rPr lang="fr-FR" dirty="0"/>
              <a:t> glycosylation </a:t>
            </a:r>
            <a:r>
              <a:rPr lang="fr-FR" dirty="0" err="1"/>
              <a:t>defects</a:t>
            </a:r>
            <a:r>
              <a:rPr lang="fr-FR" dirty="0"/>
              <a:t> on </a:t>
            </a:r>
            <a:r>
              <a:rPr lang="fr-FR" dirty="0" err="1"/>
              <a:t>cells</a:t>
            </a:r>
            <a:r>
              <a:rPr lang="fr-FR" dirty="0"/>
              <a:t> of </a:t>
            </a:r>
            <a:r>
              <a:rPr lang="fr-FR" dirty="0" err="1"/>
              <a:t>such</a:t>
            </a:r>
            <a:r>
              <a:rPr lang="fr-FR" dirty="0"/>
              <a:t> patients</a:t>
            </a:r>
          </a:p>
          <a:p>
            <a:r>
              <a:rPr lang="fr-FR" dirty="0"/>
              <a:t>on </a:t>
            </a:r>
            <a:r>
              <a:rPr lang="fr-FR" dirty="0" err="1"/>
              <a:t>mice</a:t>
            </a:r>
            <a:r>
              <a:rPr lang="fr-FR" dirty="0"/>
              <a:t> model to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assess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symptoms</a:t>
            </a:r>
            <a:r>
              <a:rPr lang="fr-FR" dirty="0"/>
              <a:t> </a:t>
            </a:r>
            <a:r>
              <a:rPr lang="fr-FR" dirty="0" err="1"/>
              <a:t>rescue</a:t>
            </a:r>
            <a:r>
              <a:rPr lang="fr-FR" dirty="0"/>
              <a:t> and </a:t>
            </a:r>
            <a:r>
              <a:rPr lang="fr-FR" dirty="0" err="1"/>
              <a:t>then</a:t>
            </a:r>
            <a:r>
              <a:rPr lang="fr-FR" dirty="0"/>
              <a:t> on patients.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Again</a:t>
            </a:r>
            <a:r>
              <a:rPr lang="fr-FR" dirty="0"/>
              <a:t> for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projects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human</a:t>
            </a:r>
            <a:r>
              <a:rPr lang="fr-FR" dirty="0"/>
              <a:t> ressources, and a </a:t>
            </a:r>
            <a:r>
              <a:rPr lang="fr-FR" dirty="0" err="1"/>
              <a:t>funded</a:t>
            </a:r>
            <a:r>
              <a:rPr lang="fr-FR" dirty="0"/>
              <a:t> collaboration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german</a:t>
            </a:r>
            <a:r>
              <a:rPr lang="fr-FR" dirty="0"/>
              <a:t> team.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79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0B728-1393-E071-86A1-1578914D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73860BD7-6252-3B26-7E4F-972D01FE6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860C983-7D4A-1E20-939E-AB6DB6C31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conclude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think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team expertise in cellular </a:t>
            </a:r>
            <a:r>
              <a:rPr lang="fr-FR" dirty="0" err="1"/>
              <a:t>biology</a:t>
            </a:r>
            <a:r>
              <a:rPr lang="fr-FR" dirty="0"/>
              <a:t> and </a:t>
            </a:r>
            <a:r>
              <a:rPr lang="fr-FR" dirty="0" err="1"/>
              <a:t>biomarkers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D6EC95-BC95-F140-164C-4D90118617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635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perfectly</a:t>
            </a:r>
            <a:r>
              <a:rPr lang="fr-FR" dirty="0"/>
              <a:t> </a:t>
            </a:r>
            <a:r>
              <a:rPr lang="fr-FR" dirty="0" err="1"/>
              <a:t>fits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new team 4 in Moissan,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 meetings and </a:t>
            </a:r>
            <a:r>
              <a:rPr lang="fr-FR" dirty="0" err="1"/>
              <a:t>fundings</a:t>
            </a:r>
            <a:r>
              <a:rPr lang="fr-FR" dirty="0"/>
              <a:t> and </a:t>
            </a:r>
            <a:r>
              <a:rPr lang="fr-FR" dirty="0" err="1"/>
              <a:t>access</a:t>
            </a:r>
            <a:r>
              <a:rPr lang="fr-FR" dirty="0"/>
              <a:t> to performant </a:t>
            </a:r>
            <a:r>
              <a:rPr lang="fr-FR" dirty="0" err="1"/>
              <a:t>imaging</a:t>
            </a:r>
            <a:r>
              <a:rPr lang="fr-FR" dirty="0"/>
              <a:t> platform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20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Concerning</a:t>
            </a:r>
            <a:r>
              <a:rPr lang="fr-FR" dirty="0"/>
              <a:t> how stress can </a:t>
            </a:r>
            <a:r>
              <a:rPr lang="fr-FR" dirty="0" err="1"/>
              <a:t>reshape</a:t>
            </a:r>
            <a:r>
              <a:rPr lang="fr-FR" dirty="0"/>
              <a:t> the </a:t>
            </a:r>
            <a:r>
              <a:rPr lang="fr-FR" dirty="0" err="1"/>
              <a:t>cytoskeleton</a:t>
            </a:r>
            <a:r>
              <a:rPr lang="fr-FR" dirty="0"/>
              <a:t>.</a:t>
            </a:r>
          </a:p>
          <a:p>
            <a:r>
              <a:rPr lang="fr-FR" dirty="0"/>
              <a:t>In </a:t>
            </a:r>
            <a:r>
              <a:rPr lang="fr-FR" dirty="0" err="1"/>
              <a:t>hepatocytes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observe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septin</a:t>
            </a:r>
            <a:r>
              <a:rPr lang="fr-FR" dirty="0"/>
              <a:t> filaments (</a:t>
            </a:r>
            <a:r>
              <a:rPr lang="fr-FR" dirty="0" err="1"/>
              <a:t>here</a:t>
            </a:r>
            <a:r>
              <a:rPr lang="fr-FR" dirty="0"/>
              <a:t> in </a:t>
            </a:r>
            <a:r>
              <a:rPr lang="fr-FR" dirty="0" err="1"/>
              <a:t>purple</a:t>
            </a:r>
            <a:r>
              <a:rPr lang="fr-FR" dirty="0"/>
              <a:t>), </a:t>
            </a:r>
            <a:r>
              <a:rPr lang="fr-FR" dirty="0" err="1"/>
              <a:t>relocalize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actin</a:t>
            </a:r>
            <a:r>
              <a:rPr lang="fr-FR" dirty="0"/>
              <a:t> stress </a:t>
            </a:r>
            <a:r>
              <a:rPr lang="fr-FR" dirty="0" err="1"/>
              <a:t>fibers</a:t>
            </a:r>
            <a:r>
              <a:rPr lang="fr-FR" dirty="0"/>
              <a:t> (in </a:t>
            </a:r>
            <a:r>
              <a:rPr lang="fr-FR" dirty="0" err="1"/>
              <a:t>red</a:t>
            </a:r>
            <a:r>
              <a:rPr lang="fr-FR" dirty="0"/>
              <a:t>) </a:t>
            </a:r>
            <a:r>
              <a:rPr lang="fr-FR" dirty="0" err="1"/>
              <a:t>toward</a:t>
            </a:r>
            <a:r>
              <a:rPr lang="fr-FR" dirty="0"/>
              <a:t> MT (in </a:t>
            </a:r>
            <a:r>
              <a:rPr lang="fr-FR" dirty="0" err="1"/>
              <a:t>blue</a:t>
            </a:r>
            <a:r>
              <a:rPr lang="fr-FR" dirty="0"/>
              <a:t>) </a:t>
            </a:r>
          </a:p>
          <a:p>
            <a:r>
              <a:rPr lang="fr-FR" dirty="0" err="1"/>
              <a:t>upon</a:t>
            </a:r>
            <a:r>
              <a:rPr lang="fr-FR" dirty="0"/>
              <a:t> </a:t>
            </a:r>
            <a:r>
              <a:rPr lang="fr-FR" strike="sngStrike" dirty="0" err="1"/>
              <a:t>treatment</a:t>
            </a:r>
            <a:r>
              <a:rPr lang="fr-FR" strike="sngStrike" dirty="0"/>
              <a:t> </a:t>
            </a:r>
            <a:r>
              <a:rPr lang="fr-FR" strike="sngStrike" dirty="0" err="1"/>
              <a:t>with</a:t>
            </a:r>
            <a:r>
              <a:rPr lang="fr-FR" strike="sngStrike" dirty="0"/>
              <a:t> the </a:t>
            </a:r>
            <a:r>
              <a:rPr lang="fr-FR" dirty="0"/>
              <a:t>taxane </a:t>
            </a:r>
            <a:r>
              <a:rPr lang="fr-FR" dirty="0" err="1"/>
              <a:t>chemotherapy</a:t>
            </a:r>
            <a:endParaRPr lang="fr-FR" dirty="0"/>
          </a:p>
          <a:p>
            <a:r>
              <a:rPr lang="fr-FR" dirty="0"/>
              <a:t>This </a:t>
            </a:r>
            <a:r>
              <a:rPr lang="fr-FR" dirty="0" err="1"/>
              <a:t>relocalization</a:t>
            </a:r>
            <a:r>
              <a:rPr lang="fr-FR" dirty="0"/>
              <a:t> (</a:t>
            </a:r>
            <a:r>
              <a:rPr lang="fr-FR" dirty="0" err="1"/>
              <a:t>seen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septin</a:t>
            </a:r>
            <a:r>
              <a:rPr lang="fr-FR" dirty="0"/>
              <a:t> </a:t>
            </a:r>
            <a:r>
              <a:rPr lang="fr-FR" dirty="0" err="1"/>
              <a:t>stained</a:t>
            </a:r>
            <a:r>
              <a:rPr lang="fr-FR" dirty="0"/>
              <a:t> in green </a:t>
            </a:r>
            <a:r>
              <a:rPr lang="fr-FR" strike="sngStrike" dirty="0"/>
              <a:t>in immunofluorescence</a:t>
            </a:r>
            <a:r>
              <a:rPr lang="fr-FR" dirty="0"/>
              <a:t> </a:t>
            </a:r>
            <a:r>
              <a:rPr lang="fr-FR" dirty="0" err="1"/>
              <a:t>depends</a:t>
            </a:r>
            <a:r>
              <a:rPr lang="fr-FR" dirty="0"/>
              <a:t> on the </a:t>
            </a:r>
            <a:r>
              <a:rPr lang="fr-FR" dirty="0" err="1"/>
              <a:t>presence</a:t>
            </a:r>
            <a:r>
              <a:rPr lang="fr-FR" dirty="0"/>
              <a:t> of the </a:t>
            </a:r>
            <a:r>
              <a:rPr lang="fr-FR" dirty="0" err="1"/>
              <a:t>isoform</a:t>
            </a:r>
            <a:r>
              <a:rPr lang="fr-FR" dirty="0"/>
              <a:t> 1 of sept9 and </a:t>
            </a:r>
          </a:p>
          <a:p>
            <a:r>
              <a:rPr lang="fr-FR" strike="sngStrike" dirty="0" err="1"/>
              <a:t>keeps</a:t>
            </a:r>
            <a:r>
              <a:rPr lang="fr-FR" strike="noStrike" dirty="0"/>
              <a:t> </a:t>
            </a:r>
            <a:r>
              <a:rPr lang="fr-FR" dirty="0" err="1"/>
              <a:t>preserves</a:t>
            </a:r>
            <a:r>
              <a:rPr lang="fr-FR" dirty="0"/>
              <a:t> microtubule </a:t>
            </a:r>
            <a:r>
              <a:rPr lang="fr-FR" dirty="0" err="1"/>
              <a:t>dynamics</a:t>
            </a:r>
            <a:r>
              <a:rPr lang="fr-FR" dirty="0"/>
              <a:t>, </a:t>
            </a:r>
            <a:r>
              <a:rPr lang="fr-FR" dirty="0" err="1"/>
              <a:t>even</a:t>
            </a:r>
            <a:r>
              <a:rPr lang="fr-FR" dirty="0"/>
              <a:t> in the </a:t>
            </a:r>
            <a:r>
              <a:rPr lang="fr-FR" dirty="0" err="1"/>
              <a:t>presence</a:t>
            </a:r>
            <a:r>
              <a:rPr lang="fr-FR" dirty="0"/>
              <a:t> of the </a:t>
            </a:r>
            <a:r>
              <a:rPr lang="fr-FR" dirty="0" err="1"/>
              <a:t>stabilizing</a:t>
            </a:r>
            <a:r>
              <a:rPr lang="fr-FR" dirty="0"/>
              <a:t> agent taxane, </a:t>
            </a:r>
          </a:p>
          <a:p>
            <a:r>
              <a:rPr lang="fr-FR" dirty="0" err="1"/>
              <a:t>allowing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proliferation</a:t>
            </a:r>
            <a:r>
              <a:rPr lang="fr-FR" dirty="0"/>
              <a:t> and </a:t>
            </a:r>
            <a:r>
              <a:rPr lang="fr-FR" dirty="0" err="1"/>
              <a:t>therefore</a:t>
            </a:r>
            <a:r>
              <a:rPr lang="fr-FR" dirty="0"/>
              <a:t> </a:t>
            </a:r>
            <a:r>
              <a:rPr lang="fr-FR" dirty="0" err="1"/>
              <a:t>chemoresistance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septin</a:t>
            </a:r>
            <a:r>
              <a:rPr lang="fr-FR" dirty="0"/>
              <a:t> </a:t>
            </a:r>
            <a:r>
              <a:rPr lang="fr-FR" dirty="0" err="1"/>
              <a:t>isoform</a:t>
            </a:r>
            <a:r>
              <a:rPr lang="fr-FR" dirty="0"/>
              <a:t>, </a:t>
            </a:r>
            <a:r>
              <a:rPr lang="fr-FR" dirty="0" err="1"/>
              <a:t>endogenously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in </a:t>
            </a:r>
            <a:r>
              <a:rPr lang="fr-FR" dirty="0" err="1"/>
              <a:t>hepatocytes</a:t>
            </a:r>
            <a:r>
              <a:rPr lang="fr-FR" dirty="0"/>
              <a:t>,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responsible</a:t>
            </a:r>
            <a:r>
              <a:rPr lang="fr-FR" dirty="0"/>
              <a:t> of the </a:t>
            </a:r>
            <a:r>
              <a:rPr lang="fr-FR" dirty="0" err="1"/>
              <a:t>intrinsic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resistance</a:t>
            </a:r>
            <a:r>
              <a:rPr lang="fr-FR" dirty="0"/>
              <a:t> to taxanes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sng" dirty="0" err="1"/>
              <a:t>Thus</a:t>
            </a:r>
            <a:r>
              <a:rPr lang="fr-FR" u="sng" dirty="0"/>
              <a:t>, the </a:t>
            </a:r>
            <a:r>
              <a:rPr lang="fr-FR" u="sng" dirty="0" err="1"/>
              <a:t>intrinsic</a:t>
            </a:r>
            <a:r>
              <a:rPr lang="fr-FR" u="sng" dirty="0"/>
              <a:t> </a:t>
            </a:r>
            <a:r>
              <a:rPr lang="fr-FR" u="sng" dirty="0" err="1"/>
              <a:t>resistance</a:t>
            </a:r>
            <a:r>
              <a:rPr lang="fr-FR" u="sng" dirty="0"/>
              <a:t> of </a:t>
            </a:r>
            <a:r>
              <a:rPr lang="fr-FR" u="sng" dirty="0" err="1"/>
              <a:t>hepatocytes</a:t>
            </a:r>
            <a:r>
              <a:rPr lang="fr-FR" u="sng" dirty="0"/>
              <a:t> to taxanes </a:t>
            </a:r>
            <a:r>
              <a:rPr lang="fr-FR" u="sng" dirty="0" err="1"/>
              <a:t>is</a:t>
            </a:r>
            <a:r>
              <a:rPr lang="fr-FR" u="sng" dirty="0"/>
              <a:t> </a:t>
            </a:r>
            <a:r>
              <a:rPr lang="fr-FR" u="sng" dirty="0" err="1"/>
              <a:t>closely</a:t>
            </a:r>
            <a:r>
              <a:rPr lang="fr-FR" u="sng" dirty="0"/>
              <a:t> </a:t>
            </a:r>
            <a:r>
              <a:rPr lang="fr-FR" u="sng" dirty="0" err="1"/>
              <a:t>related</a:t>
            </a:r>
            <a:r>
              <a:rPr lang="fr-FR" u="sng" dirty="0"/>
              <a:t> to the expression of </a:t>
            </a:r>
            <a:r>
              <a:rPr lang="fr-FR" u="sng" dirty="0" err="1"/>
              <a:t>this</a:t>
            </a:r>
            <a:r>
              <a:rPr lang="fr-FR" u="sng" dirty="0"/>
              <a:t> </a:t>
            </a:r>
            <a:r>
              <a:rPr lang="fr-FR" u="sng" dirty="0" err="1"/>
              <a:t>isoform</a:t>
            </a:r>
            <a:r>
              <a:rPr lang="fr-FR" u="sng" dirty="0"/>
              <a:t> of sept9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158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8A37B-FB90-F332-8F88-6AB3A7BE7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2DC5003C-8B54-5A7E-3C18-C17CF915CD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67D46237-6E05-DE36-1B1E-CA840C9C9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And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think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expertise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beneficial</a:t>
            </a:r>
            <a:r>
              <a:rPr lang="fr-FR" dirty="0"/>
              <a:t> for all the teams of the future unit and </a:t>
            </a:r>
            <a:r>
              <a:rPr lang="fr-FR" dirty="0" err="1"/>
              <a:t>reversely</a:t>
            </a:r>
            <a:r>
              <a:rPr lang="fr-FR" dirty="0"/>
              <a:t>.</a:t>
            </a:r>
          </a:p>
          <a:p>
            <a:r>
              <a:rPr lang="fr-FR" dirty="0"/>
              <a:t>I </a:t>
            </a:r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 and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happy to </a:t>
            </a:r>
            <a:r>
              <a:rPr lang="fr-FR" dirty="0" err="1"/>
              <a:t>answer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questions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A8069F-82D9-7A01-D2DD-1A8ED4246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091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7391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4959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435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14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469C8-5962-4E7D-B368-67B66DF5E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F6A3259-8BD1-3D91-F128-C4C4F273E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1C58A04-7A41-7246-A212-E37ECEA69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strike="sngStrike" dirty="0"/>
              <a:t>(</a:t>
            </a:r>
            <a:r>
              <a:rPr lang="fr-FR" strike="sngStrike" dirty="0" err="1"/>
              <a:t>then</a:t>
            </a:r>
            <a:r>
              <a:rPr lang="fr-FR" strike="sngStrike" dirty="0"/>
              <a:t>) </a:t>
            </a:r>
            <a:r>
              <a:rPr lang="fr-FR" dirty="0" err="1"/>
              <a:t>demonstrated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remodeling</a:t>
            </a:r>
            <a:r>
              <a:rPr lang="fr-FR" dirty="0"/>
              <a:t> of the </a:t>
            </a:r>
            <a:r>
              <a:rPr lang="fr-FR" dirty="0" err="1"/>
              <a:t>cytoskeleton</a:t>
            </a:r>
            <a:r>
              <a:rPr lang="fr-FR" dirty="0"/>
              <a:t> (</a:t>
            </a:r>
            <a:r>
              <a:rPr lang="fr-FR" strike="sngStrike" dirty="0" err="1"/>
              <a:t>septin</a:t>
            </a:r>
            <a:r>
              <a:rPr lang="fr-FR" strike="sngStrike" dirty="0"/>
              <a:t> </a:t>
            </a:r>
            <a:r>
              <a:rPr lang="fr-FR" strike="sngStrike" dirty="0" err="1"/>
              <a:t>relocalization</a:t>
            </a:r>
            <a:r>
              <a:rPr lang="fr-FR" dirty="0"/>
              <a:t>) relies on the inactivation of </a:t>
            </a:r>
            <a:r>
              <a:rPr lang="fr-FR" dirty="0" err="1"/>
              <a:t>some</a:t>
            </a:r>
            <a:r>
              <a:rPr lang="fr-FR" dirty="0"/>
              <a:t> BORG </a:t>
            </a:r>
            <a:r>
              <a:rPr lang="fr-FR" dirty="0" err="1"/>
              <a:t>proteins</a:t>
            </a:r>
            <a:r>
              <a:rPr lang="fr-FR" dirty="0"/>
              <a:t> (in light green) and on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subsequent</a:t>
            </a:r>
            <a:r>
              <a:rPr lang="fr-FR" dirty="0"/>
              <a:t> </a:t>
            </a:r>
            <a:r>
              <a:rPr lang="fr-FR" dirty="0" err="1"/>
              <a:t>proteolysis</a:t>
            </a:r>
            <a:r>
              <a:rPr lang="fr-FR" dirty="0"/>
              <a:t>.</a:t>
            </a:r>
          </a:p>
          <a:p>
            <a:r>
              <a:rPr lang="fr-FR" dirty="0"/>
              <a:t>And </a:t>
            </a:r>
            <a:r>
              <a:rPr lang="fr-FR" strike="sngStrike" dirty="0" err="1"/>
              <a:t>we</a:t>
            </a:r>
            <a:r>
              <a:rPr lang="fr-FR" strike="sngStrike" dirty="0"/>
              <a:t> </a:t>
            </a:r>
            <a:r>
              <a:rPr lang="fr-FR" strike="sngStrike" dirty="0" err="1"/>
              <a:t>showed</a:t>
            </a:r>
            <a:r>
              <a:rPr lang="fr-FR" strike="noStrike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forced</a:t>
            </a:r>
            <a:r>
              <a:rPr lang="fr-FR" dirty="0"/>
              <a:t> maintenance of </a:t>
            </a:r>
            <a:r>
              <a:rPr lang="fr-FR" dirty="0" err="1"/>
              <a:t>septin</a:t>
            </a:r>
            <a:r>
              <a:rPr lang="fr-FR" dirty="0"/>
              <a:t> on </a:t>
            </a:r>
            <a:r>
              <a:rPr lang="fr-FR" dirty="0" err="1"/>
              <a:t>actin</a:t>
            </a:r>
            <a:r>
              <a:rPr lang="fr-FR" dirty="0"/>
              <a:t>,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prevent</a:t>
            </a:r>
            <a:r>
              <a:rPr lang="fr-FR" dirty="0"/>
              <a:t> </a:t>
            </a:r>
            <a:r>
              <a:rPr lang="fr-FR" dirty="0" err="1"/>
              <a:t>chemoresistance</a:t>
            </a:r>
            <a:r>
              <a:rPr lang="fr-FR" dirty="0"/>
              <a:t>.</a:t>
            </a:r>
          </a:p>
          <a:p>
            <a:r>
              <a:rPr lang="fr-FR" dirty="0" err="1"/>
              <a:t>Suggesting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all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actors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targeted</a:t>
            </a:r>
            <a:r>
              <a:rPr lang="fr-FR" dirty="0"/>
              <a:t> to </a:t>
            </a:r>
            <a:r>
              <a:rPr lang="fr-FR" dirty="0" err="1"/>
              <a:t>allow</a:t>
            </a:r>
            <a:r>
              <a:rPr lang="fr-FR" dirty="0"/>
              <a:t> taxane-</a:t>
            </a:r>
            <a:r>
              <a:rPr lang="fr-FR" dirty="0" err="1"/>
              <a:t>treatment</a:t>
            </a:r>
            <a:r>
              <a:rPr lang="fr-FR" dirty="0"/>
              <a:t> of </a:t>
            </a:r>
            <a:r>
              <a:rPr lang="fr-FR" dirty="0" err="1"/>
              <a:t>hepatocarcinomas</a:t>
            </a:r>
            <a:r>
              <a:rPr lang="fr-FR" dirty="0"/>
              <a:t>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sng" dirty="0" err="1"/>
              <a:t>Conversely</a:t>
            </a:r>
            <a:r>
              <a:rPr lang="fr-FR" u="sng" dirty="0"/>
              <a:t>, forcing </a:t>
            </a:r>
            <a:r>
              <a:rPr lang="fr-FR" u="sng" dirty="0" err="1"/>
              <a:t>septins</a:t>
            </a:r>
            <a:r>
              <a:rPr lang="fr-FR" u="sng" dirty="0"/>
              <a:t> to </a:t>
            </a:r>
            <a:r>
              <a:rPr lang="fr-FR" u="sng" dirty="0" err="1"/>
              <a:t>stay</a:t>
            </a:r>
            <a:r>
              <a:rPr lang="fr-FR" u="sng" dirty="0"/>
              <a:t> </a:t>
            </a:r>
            <a:r>
              <a:rPr lang="fr-FR" u="sng" dirty="0" err="1"/>
              <a:t>along</a:t>
            </a:r>
            <a:r>
              <a:rPr lang="fr-FR" u="sng" dirty="0"/>
              <a:t> </a:t>
            </a:r>
            <a:r>
              <a:rPr lang="fr-FR" u="sng" dirty="0" err="1"/>
              <a:t>actin</a:t>
            </a:r>
            <a:r>
              <a:rPr lang="fr-FR" u="sng" dirty="0"/>
              <a:t> </a:t>
            </a:r>
            <a:r>
              <a:rPr lang="fr-FR" u="sng" dirty="0" err="1"/>
              <a:t>fibers</a:t>
            </a:r>
            <a:r>
              <a:rPr lang="fr-FR" u="sng" dirty="0"/>
              <a:t>, </a:t>
            </a:r>
            <a:r>
              <a:rPr lang="fr-FR" u="sng" dirty="0" err="1"/>
              <a:t>prevents</a:t>
            </a:r>
            <a:r>
              <a:rPr lang="fr-FR" u="sng" dirty="0"/>
              <a:t> </a:t>
            </a:r>
            <a:r>
              <a:rPr lang="fr-FR" u="sng" dirty="0" err="1"/>
              <a:t>cell</a:t>
            </a:r>
            <a:r>
              <a:rPr lang="fr-FR" u="sng" dirty="0"/>
              <a:t> adaptation, </a:t>
            </a:r>
            <a:r>
              <a:rPr lang="fr-FR" u="sng" dirty="0" err="1"/>
              <a:t>suggesting</a:t>
            </a:r>
            <a:r>
              <a:rPr lang="fr-FR" u="sng" dirty="0"/>
              <a:t> a </a:t>
            </a:r>
            <a:r>
              <a:rPr lang="fr-FR" u="sng" dirty="0" err="1"/>
              <a:t>way</a:t>
            </a:r>
            <a:r>
              <a:rPr lang="fr-FR" u="sng" dirty="0"/>
              <a:t> to </a:t>
            </a:r>
            <a:r>
              <a:rPr lang="fr-FR" u="sng" dirty="0" err="1"/>
              <a:t>keep</a:t>
            </a:r>
            <a:r>
              <a:rPr lang="fr-FR" u="sng" dirty="0"/>
              <a:t> </a:t>
            </a:r>
            <a:r>
              <a:rPr lang="fr-FR" u="sng" dirty="0" err="1"/>
              <a:t>hepatocarcinomas</a:t>
            </a:r>
            <a:r>
              <a:rPr lang="fr-FR" u="sng" dirty="0"/>
              <a:t> sensitive to taxanes.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684D7D-9A14-B354-5DA6-B4394C1FCC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49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3A33-76B7-6AF1-F659-DD01B266E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8F5ABDF-2007-C8C7-0F37-B0ED38C67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006036E-04BF-A3EF-3B82-B856CB531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discovered</a:t>
            </a:r>
            <a:r>
              <a:rPr lang="fr-FR" dirty="0"/>
              <a:t> a </a:t>
            </a:r>
            <a:r>
              <a:rPr lang="fr-FR" dirty="0" err="1"/>
              <a:t>remodeling</a:t>
            </a:r>
            <a:r>
              <a:rPr lang="fr-FR" dirty="0"/>
              <a:t> of the </a:t>
            </a:r>
            <a:r>
              <a:rPr lang="fr-FR" dirty="0" err="1"/>
              <a:t>cytoskeleton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hypothermia</a:t>
            </a:r>
            <a:r>
              <a:rPr lang="fr-FR" dirty="0"/>
              <a:t> of </a:t>
            </a:r>
            <a:r>
              <a:rPr lang="fr-FR" dirty="0" err="1"/>
              <a:t>hepatocytes</a:t>
            </a:r>
            <a:r>
              <a:rPr lang="fr-FR" dirty="0"/>
              <a:t> </a:t>
            </a:r>
            <a:r>
              <a:rPr lang="fr-FR" dirty="0" err="1"/>
              <a:t>mimicking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graft</a:t>
            </a:r>
            <a:r>
              <a:rPr lang="fr-FR" dirty="0"/>
              <a:t> cold </a:t>
            </a:r>
            <a:r>
              <a:rPr lang="fr-FR" dirty="0" err="1"/>
              <a:t>preservation</a:t>
            </a:r>
            <a:r>
              <a:rPr lang="fr-FR" dirty="0"/>
              <a:t> </a:t>
            </a:r>
            <a:r>
              <a:rPr lang="fr-FR" strike="sngStrike" dirty="0"/>
              <a:t>on </a:t>
            </a:r>
            <a:r>
              <a:rPr lang="fr-FR" strike="sngStrike" dirty="0" err="1"/>
              <a:t>ice</a:t>
            </a:r>
            <a:r>
              <a:rPr lang="fr-FR" strike="sngStrike" dirty="0"/>
              <a:t> </a:t>
            </a:r>
            <a:r>
              <a:rPr lang="fr-FR" strike="sngStrike" dirty="0" err="1"/>
              <a:t>before</a:t>
            </a:r>
            <a:r>
              <a:rPr lang="fr-FR" strike="sngStrike" dirty="0"/>
              <a:t> transplantation</a:t>
            </a:r>
            <a:r>
              <a:rPr lang="fr-FR" dirty="0"/>
              <a:t>.</a:t>
            </a:r>
          </a:p>
          <a:p>
            <a:r>
              <a:rPr lang="fr-FR" dirty="0" err="1"/>
              <a:t>Hepatocytes</a:t>
            </a:r>
            <a:r>
              <a:rPr lang="fr-FR" dirty="0"/>
              <a:t> </a:t>
            </a:r>
            <a:r>
              <a:rPr lang="fr-FR" dirty="0" err="1"/>
              <a:t>harbor</a:t>
            </a:r>
            <a:r>
              <a:rPr lang="fr-FR" dirty="0"/>
              <a:t> a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keratin</a:t>
            </a:r>
            <a:r>
              <a:rPr lang="fr-FR" dirty="0"/>
              <a:t> </a:t>
            </a:r>
            <a:r>
              <a:rPr lang="fr-FR" dirty="0" err="1"/>
              <a:t>cytoskeleton</a:t>
            </a:r>
            <a:r>
              <a:rPr lang="fr-FR" dirty="0"/>
              <a:t> (</a:t>
            </a:r>
            <a:r>
              <a:rPr lang="fr-FR" dirty="0" err="1"/>
              <a:t>stained</a:t>
            </a:r>
            <a:r>
              <a:rPr lang="fr-FR" dirty="0"/>
              <a:t> in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), </a:t>
            </a:r>
            <a:r>
              <a:rPr lang="fr-FR" dirty="0" err="1"/>
              <a:t>that</a:t>
            </a:r>
            <a:r>
              <a:rPr lang="fr-FR" dirty="0"/>
              <a:t> traps </a:t>
            </a:r>
            <a:r>
              <a:rPr lang="fr-FR" dirty="0" err="1"/>
              <a:t>depolymerized</a:t>
            </a:r>
            <a:r>
              <a:rPr lang="fr-FR" dirty="0"/>
              <a:t> </a:t>
            </a:r>
            <a:r>
              <a:rPr lang="fr-FR" dirty="0" err="1"/>
              <a:t>tubulin</a:t>
            </a:r>
            <a:r>
              <a:rPr lang="fr-FR" dirty="0"/>
              <a:t> (</a:t>
            </a:r>
            <a:r>
              <a:rPr lang="fr-FR" dirty="0" err="1"/>
              <a:t>blue</a:t>
            </a:r>
            <a:r>
              <a:rPr lang="fr-FR" dirty="0"/>
              <a:t>) </a:t>
            </a:r>
            <a:r>
              <a:rPr lang="fr-FR" dirty="0" err="1"/>
              <a:t>upon</a:t>
            </a:r>
            <a:r>
              <a:rPr lang="fr-FR" dirty="0"/>
              <a:t> cold </a:t>
            </a:r>
            <a:r>
              <a:rPr lang="fr-FR" dirty="0" err="1"/>
              <a:t>treatment</a:t>
            </a:r>
            <a:r>
              <a:rPr lang="fr-FR" dirty="0"/>
              <a:t>.</a:t>
            </a:r>
          </a:p>
          <a:p>
            <a:r>
              <a:rPr lang="fr-FR" dirty="0" err="1"/>
              <a:t>Interestingly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new </a:t>
            </a:r>
            <a:r>
              <a:rPr lang="fr-FR" dirty="0" err="1"/>
              <a:t>atypical</a:t>
            </a:r>
            <a:r>
              <a:rPr lang="fr-FR" dirty="0"/>
              <a:t> composite network </a:t>
            </a:r>
            <a:r>
              <a:rPr lang="fr-FR" dirty="0" err="1"/>
              <a:t>maintains</a:t>
            </a:r>
            <a:r>
              <a:rPr lang="fr-FR" dirty="0"/>
              <a:t>/</a:t>
            </a:r>
            <a:r>
              <a:rPr lang="fr-FR" dirty="0" err="1"/>
              <a:t>keeps</a:t>
            </a:r>
            <a:r>
              <a:rPr lang="fr-FR" dirty="0"/>
              <a:t> </a:t>
            </a:r>
            <a:r>
              <a:rPr lang="fr-FR" dirty="0" err="1"/>
              <a:t>proper</a:t>
            </a:r>
            <a:r>
              <a:rPr lang="fr-FR" dirty="0"/>
              <a:t> Golgi and </a:t>
            </a:r>
            <a:r>
              <a:rPr lang="fr-FR" dirty="0" err="1"/>
              <a:t>lipid</a:t>
            </a:r>
            <a:r>
              <a:rPr lang="fr-FR" dirty="0"/>
              <a:t> droplets clustering </a:t>
            </a:r>
            <a:r>
              <a:rPr lang="fr-FR" dirty="0" err="1"/>
              <a:t>upon</a:t>
            </a:r>
            <a:r>
              <a:rPr lang="fr-FR" dirty="0"/>
              <a:t> cold.</a:t>
            </a:r>
          </a:p>
          <a:p>
            <a:r>
              <a:rPr lang="fr-FR" dirty="0"/>
              <a:t>A process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visualize</a:t>
            </a:r>
            <a:r>
              <a:rPr lang="fr-FR" dirty="0"/>
              <a:t> in tissues </a:t>
            </a:r>
            <a:r>
              <a:rPr lang="fr-FR" strike="sngStrike" dirty="0" err="1"/>
              <a:t>with</a:t>
            </a:r>
            <a:r>
              <a:rPr lang="fr-FR" strike="sngStrike" dirty="0"/>
              <a:t> </a:t>
            </a:r>
            <a:r>
              <a:rPr lang="fr-FR" strike="sngStrike" dirty="0" err="1"/>
              <a:t>our</a:t>
            </a:r>
            <a:r>
              <a:rPr lang="fr-FR" strike="sngStrike" dirty="0"/>
              <a:t> </a:t>
            </a:r>
            <a:r>
              <a:rPr lang="fr-FR" strike="sngStrike" dirty="0" err="1"/>
              <a:t>actual</a:t>
            </a:r>
            <a:r>
              <a:rPr lang="fr-FR" strike="sngStrike" dirty="0"/>
              <a:t> unit </a:t>
            </a:r>
            <a:r>
              <a:rPr lang="fr-FR" dirty="0"/>
              <a:t>to </a:t>
            </a:r>
            <a:r>
              <a:rPr lang="fr-FR" dirty="0" err="1"/>
              <a:t>assess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in </a:t>
            </a:r>
            <a:r>
              <a:rPr lang="fr-FR" dirty="0" err="1"/>
              <a:t>graft</a:t>
            </a:r>
            <a:r>
              <a:rPr lang="fr-FR" dirty="0"/>
              <a:t> cold </a:t>
            </a:r>
            <a:r>
              <a:rPr lang="fr-FR" dirty="0" err="1"/>
              <a:t>preservation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u="sng" dirty="0" err="1"/>
              <a:t>Mimicking</a:t>
            </a:r>
            <a:r>
              <a:rPr lang="fr-FR" u="sng" dirty="0"/>
              <a:t> </a:t>
            </a:r>
            <a:r>
              <a:rPr lang="fr-FR" u="sng" dirty="0" err="1"/>
              <a:t>liver</a:t>
            </a:r>
            <a:r>
              <a:rPr lang="fr-FR" u="sng" dirty="0"/>
              <a:t> </a:t>
            </a:r>
            <a:r>
              <a:rPr lang="fr-FR" u="sng" dirty="0" err="1"/>
              <a:t>graft</a:t>
            </a:r>
            <a:r>
              <a:rPr lang="fr-FR" u="sng" dirty="0"/>
              <a:t> cold </a:t>
            </a:r>
            <a:r>
              <a:rPr lang="fr-FR" u="sng" dirty="0" err="1"/>
              <a:t>preservation</a:t>
            </a:r>
            <a:r>
              <a:rPr lang="fr-FR" u="sng" dirty="0"/>
              <a:t>,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discovered</a:t>
            </a:r>
            <a:r>
              <a:rPr lang="fr-FR" dirty="0"/>
              <a:t> an </a:t>
            </a:r>
            <a:r>
              <a:rPr lang="fr-FR" u="sng" dirty="0" err="1"/>
              <a:t>unexpected</a:t>
            </a:r>
            <a:r>
              <a:rPr lang="fr-FR" dirty="0"/>
              <a:t> </a:t>
            </a:r>
            <a:r>
              <a:rPr lang="fr-FR" dirty="0" err="1"/>
              <a:t>remodeling</a:t>
            </a:r>
            <a:r>
              <a:rPr lang="fr-FR" dirty="0"/>
              <a:t> of the </a:t>
            </a:r>
            <a:r>
              <a:rPr lang="fr-FR" dirty="0" err="1"/>
              <a:t>cytoskeleton</a:t>
            </a:r>
            <a:r>
              <a:rPr lang="fr-FR" dirty="0"/>
              <a:t> of </a:t>
            </a:r>
            <a:r>
              <a:rPr lang="fr-FR" dirty="0" err="1"/>
              <a:t>hepatocytes</a:t>
            </a:r>
            <a:r>
              <a:rPr lang="fr-FR" dirty="0"/>
              <a:t> .</a:t>
            </a:r>
          </a:p>
          <a:p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harbor</a:t>
            </a:r>
            <a:r>
              <a:rPr lang="fr-FR" dirty="0"/>
              <a:t> a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keratin</a:t>
            </a:r>
            <a:r>
              <a:rPr lang="fr-FR" dirty="0"/>
              <a:t> </a:t>
            </a:r>
            <a:r>
              <a:rPr lang="fr-FR" dirty="0" err="1"/>
              <a:t>cytoskeleton</a:t>
            </a:r>
            <a:r>
              <a:rPr lang="fr-FR" dirty="0"/>
              <a:t> (</a:t>
            </a:r>
            <a:r>
              <a:rPr lang="fr-FR" dirty="0" err="1"/>
              <a:t>red</a:t>
            </a:r>
            <a:r>
              <a:rPr lang="fr-FR" dirty="0"/>
              <a:t> on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immunoflorescence</a:t>
            </a:r>
            <a:r>
              <a:rPr lang="fr-FR" dirty="0"/>
              <a:t>) </a:t>
            </a:r>
            <a:r>
              <a:rPr lang="fr-FR" dirty="0" err="1"/>
              <a:t>that</a:t>
            </a:r>
            <a:r>
              <a:rPr lang="fr-FR" dirty="0"/>
              <a:t> traps </a:t>
            </a:r>
            <a:r>
              <a:rPr lang="fr-FR" dirty="0" err="1"/>
              <a:t>depolymerized</a:t>
            </a:r>
            <a:r>
              <a:rPr lang="fr-FR" dirty="0"/>
              <a:t> </a:t>
            </a:r>
            <a:r>
              <a:rPr lang="fr-FR" dirty="0" err="1"/>
              <a:t>tubulin</a:t>
            </a:r>
            <a:r>
              <a:rPr lang="fr-FR" dirty="0"/>
              <a:t> (</a:t>
            </a:r>
            <a:r>
              <a:rPr lang="fr-FR" dirty="0" err="1"/>
              <a:t>blue</a:t>
            </a:r>
            <a:r>
              <a:rPr lang="fr-FR" dirty="0"/>
              <a:t>) </a:t>
            </a:r>
            <a:r>
              <a:rPr lang="fr-FR" dirty="0" err="1"/>
              <a:t>upon</a:t>
            </a:r>
            <a:r>
              <a:rPr lang="fr-FR" dirty="0"/>
              <a:t> cold </a:t>
            </a:r>
            <a:r>
              <a:rPr lang="fr-FR" dirty="0" err="1"/>
              <a:t>treatment</a:t>
            </a:r>
            <a:r>
              <a:rPr lang="fr-FR" dirty="0"/>
              <a:t>.</a:t>
            </a:r>
          </a:p>
          <a:p>
            <a:r>
              <a:rPr lang="fr-FR" dirty="0"/>
              <a:t>This new </a:t>
            </a:r>
            <a:r>
              <a:rPr lang="fr-FR" dirty="0" err="1"/>
              <a:t>atypical</a:t>
            </a:r>
            <a:r>
              <a:rPr lang="fr-FR" dirty="0"/>
              <a:t> composite network </a:t>
            </a:r>
            <a:r>
              <a:rPr lang="fr-FR" dirty="0" err="1"/>
              <a:t>is</a:t>
            </a:r>
            <a:r>
              <a:rPr lang="fr-FR" dirty="0"/>
              <a:t> capable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proper</a:t>
            </a:r>
            <a:r>
              <a:rPr lang="fr-FR" dirty="0"/>
              <a:t> clustering of Golgi and </a:t>
            </a:r>
            <a:r>
              <a:rPr lang="fr-FR" dirty="0" err="1"/>
              <a:t>lipid</a:t>
            </a:r>
            <a:r>
              <a:rPr lang="fr-FR" dirty="0"/>
              <a:t> droplets</a:t>
            </a:r>
            <a:r>
              <a:rPr lang="fr-FR" strike="dblStrike" baseline="0" dirty="0"/>
              <a:t> </a:t>
            </a:r>
            <a:r>
              <a:rPr lang="fr-FR" strike="dblStrike" baseline="0" dirty="0" err="1"/>
              <a:t>upon</a:t>
            </a:r>
            <a:r>
              <a:rPr lang="fr-FR" strike="dblStrike" baseline="0" dirty="0"/>
              <a:t> cold</a:t>
            </a:r>
            <a:r>
              <a:rPr lang="fr-FR" dirty="0"/>
              <a:t>.</a:t>
            </a:r>
          </a:p>
          <a:p>
            <a:r>
              <a:rPr lang="fr-FR" u="sng" dirty="0" err="1"/>
              <a:t>We</a:t>
            </a:r>
            <a:r>
              <a:rPr lang="fr-FR" u="sng" dirty="0"/>
              <a:t> </a:t>
            </a:r>
            <a:r>
              <a:rPr lang="fr-FR" u="sng" dirty="0" err="1"/>
              <a:t>now</a:t>
            </a:r>
            <a:r>
              <a:rPr lang="fr-FR" u="sng" dirty="0"/>
              <a:t> </a:t>
            </a:r>
            <a:r>
              <a:rPr lang="fr-FR" u="sng" dirty="0" err="1"/>
              <a:t>try</a:t>
            </a:r>
            <a:r>
              <a:rPr lang="fr-FR" u="sng" dirty="0"/>
              <a:t> to </a:t>
            </a:r>
            <a:r>
              <a:rPr lang="fr-FR" u="sng" dirty="0" err="1"/>
              <a:t>reveal</a:t>
            </a:r>
            <a:r>
              <a:rPr lang="fr-FR" u="sng" dirty="0"/>
              <a:t> </a:t>
            </a:r>
            <a:r>
              <a:rPr lang="fr-FR" u="sng" dirty="0" err="1"/>
              <a:t>this</a:t>
            </a:r>
            <a:r>
              <a:rPr lang="fr-FR" u="sng" dirty="0"/>
              <a:t> process in tissues </a:t>
            </a:r>
            <a:r>
              <a:rPr lang="fr-FR" u="sng" dirty="0" err="1"/>
              <a:t>with</a:t>
            </a:r>
            <a:r>
              <a:rPr lang="fr-FR" u="sng" dirty="0"/>
              <a:t> the help of </a:t>
            </a:r>
            <a:r>
              <a:rPr lang="fr-FR" u="sng" dirty="0" err="1"/>
              <a:t>other</a:t>
            </a:r>
            <a:r>
              <a:rPr lang="fr-FR" u="sng" dirty="0"/>
              <a:t> unit teams, to </a:t>
            </a:r>
            <a:r>
              <a:rPr lang="fr-FR" u="sng" dirty="0" err="1"/>
              <a:t>assess</a:t>
            </a:r>
            <a:r>
              <a:rPr lang="fr-FR" u="sng" dirty="0"/>
              <a:t> </a:t>
            </a:r>
            <a:r>
              <a:rPr lang="fr-FR" u="sng" dirty="0" err="1"/>
              <a:t>its</a:t>
            </a:r>
            <a:r>
              <a:rPr lang="fr-FR" u="sng" dirty="0"/>
              <a:t> </a:t>
            </a:r>
            <a:r>
              <a:rPr lang="fr-FR" u="sng" dirty="0" err="1"/>
              <a:t>function</a:t>
            </a:r>
            <a:r>
              <a:rPr lang="fr-FR" u="sng" dirty="0"/>
              <a:t> in </a:t>
            </a:r>
            <a:r>
              <a:rPr lang="fr-FR" u="sng" dirty="0" err="1"/>
              <a:t>cell</a:t>
            </a:r>
            <a:r>
              <a:rPr lang="fr-FR" u="sng" dirty="0"/>
              <a:t> </a:t>
            </a:r>
            <a:r>
              <a:rPr lang="fr-FR" u="sng" dirty="0" err="1"/>
              <a:t>survival</a:t>
            </a:r>
            <a:r>
              <a:rPr lang="fr-FR" u="sng" dirty="0"/>
              <a:t> and in </a:t>
            </a:r>
            <a:r>
              <a:rPr lang="fr-FR" u="sng" dirty="0" err="1"/>
              <a:t>graft</a:t>
            </a:r>
            <a:r>
              <a:rPr lang="fr-FR" u="sng" dirty="0"/>
              <a:t> </a:t>
            </a:r>
            <a:r>
              <a:rPr lang="fr-FR" u="sng" dirty="0" err="1"/>
              <a:t>preservation</a:t>
            </a:r>
            <a:r>
              <a:rPr lang="fr-FR" u="sng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36058F-ABC8-2487-76A1-A0292F8D2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58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53A58-0833-6001-8FE2-E0D62A218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36B81C24-EA85-CD48-CC19-FE453319B2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A52623E3-A350-3F95-D0BA-794DAEFE9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by </a:t>
            </a:r>
            <a:r>
              <a:rPr lang="fr-FR" dirty="0" err="1"/>
              <a:t>cells</a:t>
            </a:r>
            <a:r>
              <a:rPr lang="fr-FR" dirty="0"/>
              <a:t> to </a:t>
            </a:r>
            <a:r>
              <a:rPr lang="fr-FR" dirty="0" err="1"/>
              <a:t>adapt</a:t>
            </a:r>
            <a:r>
              <a:rPr lang="fr-FR" dirty="0"/>
              <a:t> to stress </a:t>
            </a:r>
            <a:r>
              <a:rPr lang="fr-FR" dirty="0" err="1"/>
              <a:t>is</a:t>
            </a:r>
            <a:r>
              <a:rPr lang="fr-FR" dirty="0"/>
              <a:t> post-</a:t>
            </a:r>
            <a:r>
              <a:rPr lang="fr-FR" dirty="0" err="1"/>
              <a:t>translational</a:t>
            </a:r>
            <a:r>
              <a:rPr lang="fr-FR" dirty="0"/>
              <a:t> modifications of microtubules </a:t>
            </a:r>
          </a:p>
          <a:p>
            <a:r>
              <a:rPr lang="fr-FR" dirty="0" err="1"/>
              <a:t>Upon</a:t>
            </a:r>
            <a:r>
              <a:rPr lang="fr-FR" dirty="0"/>
              <a:t> structural </a:t>
            </a:r>
            <a:r>
              <a:rPr lang="fr-FR" dirty="0" err="1"/>
              <a:t>defects</a:t>
            </a:r>
            <a:r>
              <a:rPr lang="fr-FR" dirty="0"/>
              <a:t> (</a:t>
            </a:r>
            <a:r>
              <a:rPr lang="fr-FR" dirty="0" err="1"/>
              <a:t>here</a:t>
            </a:r>
            <a:r>
              <a:rPr lang="fr-FR" dirty="0"/>
              <a:t> in </a:t>
            </a:r>
            <a:r>
              <a:rPr lang="fr-FR" dirty="0" err="1"/>
              <a:t>red</a:t>
            </a:r>
            <a:r>
              <a:rPr lang="fr-FR" dirty="0"/>
              <a:t>, due for </a:t>
            </a:r>
            <a:r>
              <a:rPr lang="fr-FR" dirty="0" err="1"/>
              <a:t>example</a:t>
            </a:r>
            <a:r>
              <a:rPr lang="fr-FR" dirty="0"/>
              <a:t> to MT collision), the stress kinase JNK </a:t>
            </a:r>
            <a:r>
              <a:rPr lang="fr-FR" dirty="0" err="1"/>
              <a:t>phosphorylates</a:t>
            </a:r>
            <a:r>
              <a:rPr lang="fr-FR" dirty="0"/>
              <a:t> CLIP-170 (</a:t>
            </a:r>
            <a:r>
              <a:rPr lang="fr-FR" dirty="0" err="1"/>
              <a:t>purple</a:t>
            </a:r>
            <a:r>
              <a:rPr lang="fr-FR" dirty="0"/>
              <a:t>), </a:t>
            </a:r>
            <a:r>
              <a:rPr lang="fr-FR" strike="sngStrike" dirty="0" err="1"/>
              <a:t>which</a:t>
            </a:r>
            <a:r>
              <a:rPr lang="fr-FR" strike="sngStrike" dirty="0"/>
              <a:t> </a:t>
            </a:r>
            <a:r>
              <a:rPr lang="fr-FR" strike="sngStrike" dirty="0" err="1"/>
              <a:t>is</a:t>
            </a:r>
            <a:r>
              <a:rPr lang="fr-FR" strike="sngStrike" dirty="0"/>
              <a:t> a </a:t>
            </a:r>
            <a:r>
              <a:rPr lang="fr-FR" strike="sngStrike" dirty="0" err="1"/>
              <a:t>growing</a:t>
            </a:r>
            <a:r>
              <a:rPr lang="fr-FR" strike="sngStrike" dirty="0"/>
              <a:t>-end </a:t>
            </a:r>
            <a:r>
              <a:rPr lang="fr-FR" strike="sngStrike" dirty="0" err="1"/>
              <a:t>MTs</a:t>
            </a:r>
            <a:r>
              <a:rPr lang="fr-FR" strike="sngStrike" dirty="0"/>
              <a:t> binding </a:t>
            </a:r>
            <a:r>
              <a:rPr lang="fr-FR" strike="sngStrike" dirty="0" err="1"/>
              <a:t>protein</a:t>
            </a:r>
            <a:r>
              <a:rPr lang="fr-FR" strike="sngStrike" dirty="0"/>
              <a:t>,</a:t>
            </a:r>
          </a:p>
          <a:p>
            <a:r>
              <a:rPr lang="fr-FR" dirty="0" err="1"/>
              <a:t>facilitating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transitory</a:t>
            </a:r>
            <a:r>
              <a:rPr lang="fr-FR" dirty="0"/>
              <a:t> </a:t>
            </a:r>
            <a:r>
              <a:rPr lang="fr-FR" dirty="0" err="1"/>
              <a:t>retention</a:t>
            </a:r>
            <a:r>
              <a:rPr lang="fr-FR" dirty="0"/>
              <a:t> at </a:t>
            </a:r>
            <a:r>
              <a:rPr lang="fr-FR" dirty="0" err="1"/>
              <a:t>damaged</a:t>
            </a:r>
            <a:r>
              <a:rPr lang="fr-FR" dirty="0"/>
              <a:t> sites (</a:t>
            </a:r>
            <a:r>
              <a:rPr lang="fr-FR" dirty="0" err="1"/>
              <a:t>here</a:t>
            </a:r>
            <a:r>
              <a:rPr lang="fr-FR" dirty="0"/>
              <a:t> forming </a:t>
            </a:r>
            <a:r>
              <a:rPr lang="fr-FR" dirty="0" err="1"/>
              <a:t>remnants</a:t>
            </a:r>
            <a:r>
              <a:rPr lang="fr-FR" dirty="0"/>
              <a:t> </a:t>
            </a:r>
            <a:r>
              <a:rPr lang="fr-FR" strike="noStrike" dirty="0" err="1"/>
              <a:t>behinds</a:t>
            </a:r>
            <a:r>
              <a:rPr lang="fr-FR" strike="noStrike" dirty="0"/>
              <a:t> the </a:t>
            </a:r>
            <a:r>
              <a:rPr lang="fr-FR" strike="noStrike" dirty="0" err="1"/>
              <a:t>growing</a:t>
            </a:r>
            <a:r>
              <a:rPr lang="fr-FR" strike="noStrike" dirty="0"/>
              <a:t> tip</a:t>
            </a:r>
            <a:r>
              <a:rPr lang="fr-FR" dirty="0"/>
              <a:t>) and </a:t>
            </a:r>
            <a:r>
              <a:rPr lang="fr-FR" dirty="0" err="1"/>
              <a:t>facilitating</a:t>
            </a:r>
            <a:r>
              <a:rPr lang="fr-FR" dirty="0"/>
              <a:t> MT </a:t>
            </a:r>
            <a:r>
              <a:rPr lang="fr-FR" dirty="0" err="1"/>
              <a:t>repair</a:t>
            </a:r>
            <a:r>
              <a:rPr lang="fr-FR" dirty="0"/>
              <a:t> (</a:t>
            </a:r>
            <a:r>
              <a:rPr lang="fr-FR" dirty="0" err="1"/>
              <a:t>here</a:t>
            </a:r>
            <a:r>
              <a:rPr lang="fr-FR" dirty="0"/>
              <a:t> in </a:t>
            </a:r>
            <a:r>
              <a:rPr lang="fr-FR" dirty="0" err="1"/>
              <a:t>blue</a:t>
            </a:r>
            <a:r>
              <a:rPr lang="fr-FR" dirty="0"/>
              <a:t>) &amp; </a:t>
            </a:r>
            <a:r>
              <a:rPr lang="fr-FR" dirty="0" err="1"/>
              <a:t>subsequent</a:t>
            </a:r>
            <a:r>
              <a:rPr lang="fr-FR" dirty="0"/>
              <a:t> possible MT </a:t>
            </a:r>
            <a:r>
              <a:rPr lang="fr-FR" dirty="0" err="1"/>
              <a:t>regrowth</a:t>
            </a:r>
            <a:r>
              <a:rPr lang="fr-FR" dirty="0"/>
              <a:t> at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repaired</a:t>
            </a:r>
            <a:r>
              <a:rPr lang="fr-FR" dirty="0"/>
              <a:t> sites </a:t>
            </a:r>
            <a:r>
              <a:rPr lang="fr-FR" dirty="0" err="1"/>
              <a:t>after</a:t>
            </a:r>
            <a:r>
              <a:rPr lang="fr-FR" dirty="0"/>
              <a:t> a </a:t>
            </a:r>
            <a:r>
              <a:rPr lang="fr-FR" dirty="0" err="1"/>
              <a:t>depolylmerization</a:t>
            </a:r>
            <a:r>
              <a:rPr lang="fr-FR" dirty="0"/>
              <a:t>.</a:t>
            </a:r>
          </a:p>
          <a:p>
            <a:r>
              <a:rPr lang="fr-FR" dirty="0"/>
              <a:t>So JNK-</a:t>
            </a:r>
            <a:r>
              <a:rPr lang="fr-FR" dirty="0" err="1"/>
              <a:t>mediated</a:t>
            </a:r>
            <a:r>
              <a:rPr lang="fr-FR" dirty="0"/>
              <a:t> phosphorylation </a:t>
            </a:r>
            <a:r>
              <a:rPr lang="fr-FR" dirty="0" err="1"/>
              <a:t>favors</a:t>
            </a:r>
            <a:r>
              <a:rPr lang="fr-FR" dirty="0"/>
              <a:t> MT </a:t>
            </a:r>
            <a:r>
              <a:rPr lang="fr-FR" dirty="0" err="1"/>
              <a:t>rescues</a:t>
            </a:r>
            <a:r>
              <a:rPr lang="fr-FR" dirty="0"/>
              <a:t> &amp; </a:t>
            </a:r>
            <a:r>
              <a:rPr lang="fr-FR" dirty="0" err="1"/>
              <a:t>resistance</a:t>
            </a:r>
            <a:r>
              <a:rPr lang="fr-FR" dirty="0"/>
              <a:t> to </a:t>
            </a:r>
            <a:r>
              <a:rPr lang="fr-FR" dirty="0" err="1"/>
              <a:t>mechanical</a:t>
            </a:r>
            <a:r>
              <a:rPr lang="fr-FR" dirty="0"/>
              <a:t> damages.</a:t>
            </a:r>
          </a:p>
          <a:p>
            <a:endParaRPr lang="fr-FR" dirty="0"/>
          </a:p>
          <a:p>
            <a:r>
              <a:rPr lang="fr-FR" u="sng" dirty="0" err="1"/>
              <a:t>Another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by </a:t>
            </a:r>
            <a:r>
              <a:rPr lang="fr-FR" dirty="0" err="1"/>
              <a:t>cells</a:t>
            </a:r>
            <a:r>
              <a:rPr lang="fr-FR" dirty="0"/>
              <a:t> to </a:t>
            </a:r>
            <a:r>
              <a:rPr lang="fr-FR" dirty="0" err="1"/>
              <a:t>adapt</a:t>
            </a:r>
            <a:r>
              <a:rPr lang="fr-FR" dirty="0"/>
              <a:t> to stresses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u="sng" dirty="0"/>
              <a:t>to </a:t>
            </a:r>
            <a:r>
              <a:rPr lang="fr-FR" u="sng" dirty="0" err="1"/>
              <a:t>modify</a:t>
            </a:r>
            <a:r>
              <a:rPr lang="fr-FR" u="sng" dirty="0"/>
              <a:t> components of </a:t>
            </a:r>
            <a:r>
              <a:rPr lang="fr-FR" u="sng" dirty="0" err="1"/>
              <a:t>its</a:t>
            </a:r>
            <a:r>
              <a:rPr lang="fr-FR" dirty="0"/>
              <a:t> microtubules</a:t>
            </a:r>
          </a:p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upon</a:t>
            </a:r>
            <a:r>
              <a:rPr lang="fr-FR" dirty="0"/>
              <a:t> </a:t>
            </a:r>
            <a:r>
              <a:rPr lang="fr-FR" u="sng" dirty="0"/>
              <a:t>architectural</a:t>
            </a:r>
            <a:r>
              <a:rPr lang="fr-FR" dirty="0"/>
              <a:t> </a:t>
            </a:r>
            <a:r>
              <a:rPr lang="fr-FR" dirty="0" err="1"/>
              <a:t>defects</a:t>
            </a:r>
            <a:r>
              <a:rPr lang="fr-FR" dirty="0"/>
              <a:t> (due to collision</a:t>
            </a:r>
            <a:r>
              <a:rPr lang="fr-FR" u="sng" dirty="0"/>
              <a:t>s</a:t>
            </a:r>
            <a:r>
              <a:rPr lang="fr-FR" dirty="0"/>
              <a:t> for </a:t>
            </a:r>
            <a:r>
              <a:rPr lang="fr-FR" dirty="0" err="1"/>
              <a:t>ex</a:t>
            </a:r>
            <a:r>
              <a:rPr lang="fr-FR" u="sng" dirty="0" err="1"/>
              <a:t>a</a:t>
            </a:r>
            <a:r>
              <a:rPr lang="fr-FR" dirty="0" err="1"/>
              <a:t>mple</a:t>
            </a:r>
            <a:r>
              <a:rPr lang="fr-FR" dirty="0"/>
              <a:t>), the stress kinase JNK </a:t>
            </a:r>
            <a:r>
              <a:rPr lang="fr-FR" dirty="0" err="1"/>
              <a:t>phosphorylates</a:t>
            </a:r>
            <a:r>
              <a:rPr lang="fr-FR" dirty="0"/>
              <a:t> CLIP-170 (</a:t>
            </a:r>
            <a:r>
              <a:rPr lang="fr-FR" dirty="0" err="1"/>
              <a:t>purple</a:t>
            </a:r>
            <a:r>
              <a:rPr lang="fr-FR" dirty="0"/>
              <a:t>), </a:t>
            </a:r>
            <a:r>
              <a:rPr lang="fr-FR" u="sng" dirty="0"/>
              <a:t>a </a:t>
            </a:r>
            <a:r>
              <a:rPr lang="fr-FR" u="sng" dirty="0" err="1"/>
              <a:t>protein</a:t>
            </a:r>
            <a:r>
              <a:rPr lang="fr-FR" u="sng" dirty="0"/>
              <a:t> </a:t>
            </a:r>
            <a:r>
              <a:rPr lang="fr-FR" u="sng" dirty="0" err="1"/>
              <a:t>that</a:t>
            </a:r>
            <a:r>
              <a:rPr lang="fr-FR" u="sng" dirty="0"/>
              <a:t> </a:t>
            </a:r>
            <a:r>
              <a:rPr lang="fr-FR" u="sng" dirty="0" err="1"/>
              <a:t>associates</a:t>
            </a:r>
            <a:r>
              <a:rPr lang="fr-FR" u="sng" dirty="0"/>
              <a:t> to </a:t>
            </a:r>
            <a:r>
              <a:rPr lang="fr-FR" u="sng" dirty="0" err="1"/>
              <a:t>growing</a:t>
            </a:r>
            <a:r>
              <a:rPr lang="fr-FR" u="sng" dirty="0"/>
              <a:t> ends.</a:t>
            </a:r>
            <a:endParaRPr lang="fr-FR" dirty="0"/>
          </a:p>
          <a:p>
            <a:r>
              <a:rPr lang="fr-FR" dirty="0" err="1"/>
              <a:t>These</a:t>
            </a:r>
            <a:r>
              <a:rPr lang="fr-FR" dirty="0"/>
              <a:t> phosphorylations </a:t>
            </a:r>
            <a:r>
              <a:rPr lang="fr-FR" dirty="0" err="1"/>
              <a:t>facilitate</a:t>
            </a:r>
            <a:r>
              <a:rPr lang="fr-FR" dirty="0"/>
              <a:t> CLIP transient </a:t>
            </a:r>
            <a:r>
              <a:rPr lang="fr-FR" u="sng" dirty="0" err="1"/>
              <a:t>retention</a:t>
            </a:r>
            <a:r>
              <a:rPr lang="fr-FR" dirty="0"/>
              <a:t> at </a:t>
            </a:r>
            <a:r>
              <a:rPr lang="fr-FR" dirty="0" err="1"/>
              <a:t>damaged</a:t>
            </a:r>
            <a:r>
              <a:rPr lang="fr-FR" dirty="0"/>
              <a:t> sites (</a:t>
            </a:r>
            <a:r>
              <a:rPr lang="fr-FR" dirty="0" err="1"/>
              <a:t>here</a:t>
            </a:r>
            <a:r>
              <a:rPr lang="fr-FR" dirty="0"/>
              <a:t> forming </a:t>
            </a:r>
            <a:r>
              <a:rPr lang="fr-FR" dirty="0" err="1"/>
              <a:t>remnants</a:t>
            </a:r>
            <a:r>
              <a:rPr lang="fr-FR" dirty="0"/>
              <a:t> </a:t>
            </a:r>
            <a:r>
              <a:rPr lang="fr-FR" dirty="0" err="1"/>
              <a:t>behinds</a:t>
            </a:r>
            <a:r>
              <a:rPr lang="fr-FR" dirty="0"/>
              <a:t> the </a:t>
            </a:r>
            <a:r>
              <a:rPr lang="fr-FR" dirty="0" err="1"/>
              <a:t>growing</a:t>
            </a:r>
            <a:r>
              <a:rPr lang="fr-FR" dirty="0"/>
              <a:t> tip) </a:t>
            </a:r>
            <a:r>
              <a:rPr lang="fr-FR" u="sng" dirty="0" err="1"/>
              <a:t>where</a:t>
            </a:r>
            <a:r>
              <a:rPr lang="fr-FR" u="sng" dirty="0"/>
              <a:t> </a:t>
            </a:r>
            <a:r>
              <a:rPr lang="fr-FR" u="sng" dirty="0" err="1"/>
              <a:t>they</a:t>
            </a:r>
            <a:r>
              <a:rPr lang="fr-FR" dirty="0"/>
              <a:t> </a:t>
            </a:r>
            <a:r>
              <a:rPr lang="fr-FR" dirty="0" err="1"/>
              <a:t>stimulate</a:t>
            </a:r>
            <a:r>
              <a:rPr lang="fr-FR" dirty="0"/>
              <a:t> MT </a:t>
            </a:r>
            <a:r>
              <a:rPr lang="fr-FR" dirty="0" err="1"/>
              <a:t>repair</a:t>
            </a:r>
            <a:r>
              <a:rPr lang="fr-FR" dirty="0"/>
              <a:t> &amp; </a:t>
            </a:r>
            <a:r>
              <a:rPr lang="fr-FR" u="sng" dirty="0" err="1"/>
              <a:t>subsequent</a:t>
            </a:r>
            <a:r>
              <a:rPr lang="fr-FR" u="sng" dirty="0"/>
              <a:t> </a:t>
            </a:r>
            <a:r>
              <a:rPr lang="fr-FR" u="sng" dirty="0" err="1"/>
              <a:t>regrowth</a:t>
            </a:r>
            <a:r>
              <a:rPr lang="fr-FR" u="sng" dirty="0"/>
              <a:t> to </a:t>
            </a:r>
            <a:r>
              <a:rPr lang="fr-FR" u="sng" dirty="0" err="1"/>
              <a:t>rescue</a:t>
            </a:r>
            <a:r>
              <a:rPr lang="fr-FR" u="sng" dirty="0"/>
              <a:t> MT </a:t>
            </a:r>
            <a:r>
              <a:rPr lang="fr-FR" u="sng" dirty="0" err="1"/>
              <a:t>depolymerization</a:t>
            </a:r>
            <a:r>
              <a:rPr lang="fr-FR" dirty="0"/>
              <a:t>.</a:t>
            </a:r>
          </a:p>
          <a:p>
            <a:r>
              <a:rPr lang="fr-FR" dirty="0"/>
              <a:t>So JNK-</a:t>
            </a:r>
            <a:r>
              <a:rPr lang="fr-FR" dirty="0" err="1"/>
              <a:t>mediated</a:t>
            </a:r>
            <a:r>
              <a:rPr lang="fr-FR" dirty="0"/>
              <a:t> phosphorylation </a:t>
            </a:r>
            <a:r>
              <a:rPr lang="fr-FR" u="sng" dirty="0" err="1"/>
              <a:t>contribute</a:t>
            </a:r>
            <a:r>
              <a:rPr lang="fr-FR" u="sng" dirty="0"/>
              <a:t> to </a:t>
            </a:r>
            <a:r>
              <a:rPr lang="fr-FR" u="sng" dirty="0" err="1"/>
              <a:t>preserve</a:t>
            </a:r>
            <a:r>
              <a:rPr lang="fr-FR" u="sng" dirty="0"/>
              <a:t> MT </a:t>
            </a:r>
            <a:r>
              <a:rPr lang="fr-FR" u="sng" dirty="0" err="1"/>
              <a:t>integrity</a:t>
            </a:r>
            <a:r>
              <a:rPr lang="fr-FR" u="sng" dirty="0"/>
              <a:t> </a:t>
            </a:r>
            <a:r>
              <a:rPr lang="fr-FR" u="sng" dirty="0" err="1"/>
              <a:t>upon</a:t>
            </a:r>
            <a:r>
              <a:rPr lang="fr-FR" u="sng" dirty="0"/>
              <a:t> </a:t>
            </a:r>
            <a:r>
              <a:rPr lang="fr-FR" u="sng" dirty="0" err="1"/>
              <a:t>cell</a:t>
            </a:r>
            <a:r>
              <a:rPr lang="fr-FR" u="sng" dirty="0"/>
              <a:t> stresses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C2A895-A1AD-3DFA-F96B-E09EC484D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999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intraluminall</a:t>
            </a:r>
            <a:r>
              <a:rPr lang="fr-FR" dirty="0"/>
              <a:t> MT </a:t>
            </a:r>
            <a:r>
              <a:rPr lang="fr-FR" dirty="0" err="1"/>
              <a:t>acetylation</a:t>
            </a:r>
            <a:r>
              <a:rPr lang="fr-FR" dirty="0"/>
              <a:t>, </a:t>
            </a:r>
            <a:r>
              <a:rPr lang="fr-FR" dirty="0" err="1"/>
              <a:t>mediated</a:t>
            </a:r>
            <a:r>
              <a:rPr lang="fr-FR" dirty="0"/>
              <a:t> by the </a:t>
            </a:r>
            <a:r>
              <a:rPr lang="fr-FR" dirty="0" err="1"/>
              <a:t>acetyl-transferase</a:t>
            </a:r>
            <a:r>
              <a:rPr lang="fr-FR" dirty="0"/>
              <a:t> ATA1,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upon</a:t>
            </a:r>
            <a:r>
              <a:rPr lang="fr-FR" dirty="0"/>
              <a:t> </a:t>
            </a:r>
            <a:r>
              <a:rPr lang="fr-FR" dirty="0" err="1"/>
              <a:t>lattice</a:t>
            </a:r>
            <a:r>
              <a:rPr lang="fr-FR" dirty="0"/>
              <a:t> </a:t>
            </a:r>
            <a:r>
              <a:rPr lang="fr-FR" dirty="0" err="1"/>
              <a:t>opening</a:t>
            </a:r>
            <a:r>
              <a:rPr lang="fr-FR" dirty="0"/>
              <a:t>,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resist</a:t>
            </a:r>
            <a:r>
              <a:rPr lang="fr-FR" dirty="0"/>
              <a:t> to MT </a:t>
            </a:r>
            <a:r>
              <a:rPr lang="fr-FR" dirty="0" err="1"/>
              <a:t>breakage</a:t>
            </a:r>
            <a:r>
              <a:rPr lang="fr-FR" dirty="0"/>
              <a:t>.</a:t>
            </a:r>
          </a:p>
          <a:p>
            <a:r>
              <a:rPr lang="fr-FR" dirty="0" err="1"/>
              <a:t>However</a:t>
            </a:r>
            <a:r>
              <a:rPr lang="fr-FR" dirty="0"/>
              <a:t> an </a:t>
            </a:r>
            <a:r>
              <a:rPr lang="fr-FR" dirty="0" err="1"/>
              <a:t>hyperacetylation</a:t>
            </a:r>
            <a:r>
              <a:rPr lang="fr-FR" dirty="0"/>
              <a:t> </a:t>
            </a:r>
            <a:r>
              <a:rPr lang="fr-FR" dirty="0" err="1"/>
              <a:t>alterates</a:t>
            </a:r>
            <a:r>
              <a:rPr lang="fr-FR" dirty="0"/>
              <a:t> microtubule-</a:t>
            </a:r>
            <a:r>
              <a:rPr lang="fr-FR" dirty="0" err="1"/>
              <a:t>mediated</a:t>
            </a:r>
            <a:r>
              <a:rPr lang="fr-FR" dirty="0"/>
              <a:t> transport by </a:t>
            </a:r>
            <a:r>
              <a:rPr lang="fr-FR" dirty="0" err="1"/>
              <a:t>motors</a:t>
            </a:r>
            <a:r>
              <a:rPr lang="fr-FR" dirty="0"/>
              <a:t>, for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in a </a:t>
            </a:r>
            <a:r>
              <a:rPr lang="fr-FR" dirty="0" err="1"/>
              <a:t>paraplegia</a:t>
            </a:r>
            <a:r>
              <a:rPr lang="fr-FR" dirty="0"/>
              <a:t> </a:t>
            </a:r>
            <a:r>
              <a:rPr lang="fr-FR" dirty="0" err="1"/>
              <a:t>caused</a:t>
            </a:r>
            <a:r>
              <a:rPr lang="fr-FR" dirty="0"/>
              <a:t> by excessive MT damage.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So post-</a:t>
            </a:r>
            <a:r>
              <a:rPr lang="fr-FR" dirty="0" err="1"/>
              <a:t>translational</a:t>
            </a:r>
            <a:r>
              <a:rPr lang="fr-FR" dirty="0"/>
              <a:t> modifications of microtubule </a:t>
            </a:r>
            <a:r>
              <a:rPr lang="fr-FR" dirty="0" err="1"/>
              <a:t>participate</a:t>
            </a:r>
            <a:r>
              <a:rPr lang="fr-FR" dirty="0"/>
              <a:t> in the </a:t>
            </a:r>
            <a:r>
              <a:rPr lang="fr-FR" dirty="0" err="1"/>
              <a:t>molecular</a:t>
            </a:r>
            <a:r>
              <a:rPr lang="fr-FR" dirty="0"/>
              <a:t> adaptation to </a:t>
            </a:r>
            <a:r>
              <a:rPr lang="fr-FR" dirty="0" err="1"/>
              <a:t>mechanical</a:t>
            </a:r>
            <a:r>
              <a:rPr lang="fr-FR" dirty="0"/>
              <a:t> damages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And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as </a:t>
            </a:r>
            <a:r>
              <a:rPr lang="fr-FR" dirty="0" err="1"/>
              <a:t>hallmarks</a:t>
            </a:r>
            <a:r>
              <a:rPr lang="fr-FR" dirty="0"/>
              <a:t> of </a:t>
            </a:r>
            <a:r>
              <a:rPr lang="fr-FR" dirty="0" err="1"/>
              <a:t>liver</a:t>
            </a:r>
            <a:r>
              <a:rPr lang="fr-FR" dirty="0"/>
              <a:t> damages, for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lipid</a:t>
            </a:r>
            <a:r>
              <a:rPr lang="fr-FR" dirty="0"/>
              <a:t> </a:t>
            </a:r>
            <a:r>
              <a:rPr lang="fr-FR" dirty="0" err="1"/>
              <a:t>overload</a:t>
            </a:r>
            <a:r>
              <a:rPr lang="fr-FR" dirty="0"/>
              <a:t>/</a:t>
            </a:r>
            <a:r>
              <a:rPr lang="fr-FR" dirty="0" err="1"/>
              <a:t>steatosis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r>
              <a:rPr lang="fr-FR" u="sng" dirty="0" err="1"/>
              <a:t>Another</a:t>
            </a:r>
            <a:r>
              <a:rPr lang="fr-FR" u="sng" dirty="0"/>
              <a:t> </a:t>
            </a:r>
            <a:r>
              <a:rPr lang="fr-FR" u="sng" dirty="0" err="1"/>
              <a:t>way</a:t>
            </a:r>
            <a:r>
              <a:rPr lang="fr-FR" u="sng" dirty="0"/>
              <a:t> to </a:t>
            </a:r>
            <a:r>
              <a:rPr lang="fr-FR" u="sng" dirty="0" err="1"/>
              <a:t>resist</a:t>
            </a:r>
            <a:r>
              <a:rPr lang="fr-FR" u="sng" dirty="0"/>
              <a:t> MT </a:t>
            </a:r>
            <a:r>
              <a:rPr lang="fr-FR" u="sng" dirty="0" err="1"/>
              <a:t>breakage</a:t>
            </a:r>
            <a:r>
              <a:rPr lang="fr-FR" u="sng" dirty="0"/>
              <a:t> </a:t>
            </a:r>
            <a:r>
              <a:rPr lang="fr-FR" u="sng" dirty="0" err="1"/>
              <a:t>involves</a:t>
            </a:r>
            <a:r>
              <a:rPr lang="fr-FR" u="sng" dirty="0"/>
              <a:t> </a:t>
            </a:r>
            <a:r>
              <a:rPr lang="fr-FR" dirty="0"/>
              <a:t>intraluminal </a:t>
            </a:r>
            <a:r>
              <a:rPr lang="fr-FR" u="sng" dirty="0" err="1"/>
              <a:t>tubulin</a:t>
            </a:r>
            <a:r>
              <a:rPr lang="fr-FR" dirty="0"/>
              <a:t> </a:t>
            </a:r>
            <a:r>
              <a:rPr lang="fr-FR" dirty="0" err="1"/>
              <a:t>acetylation</a:t>
            </a:r>
            <a:r>
              <a:rPr lang="fr-FR" dirty="0"/>
              <a:t>. 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mediated</a:t>
            </a:r>
            <a:r>
              <a:rPr lang="fr-FR" dirty="0"/>
              <a:t> by the </a:t>
            </a:r>
            <a:r>
              <a:rPr lang="fr-FR" u="none" dirty="0" err="1"/>
              <a:t>acetyl-transferase</a:t>
            </a:r>
            <a:r>
              <a:rPr lang="fr-FR" u="none" dirty="0"/>
              <a:t> ATAT1 </a:t>
            </a:r>
            <a:r>
              <a:rPr lang="fr-FR" u="none" dirty="0" err="1"/>
              <a:t>that</a:t>
            </a:r>
            <a:r>
              <a:rPr lang="fr-FR" u="none" dirty="0"/>
              <a:t> </a:t>
            </a:r>
            <a:r>
              <a:rPr lang="fr-FR" u="none" dirty="0" err="1"/>
              <a:t>enters</a:t>
            </a:r>
            <a:r>
              <a:rPr lang="fr-FR" u="none" dirty="0"/>
              <a:t> the MT lumen </a:t>
            </a:r>
            <a:r>
              <a:rPr lang="fr-FR" u="none" dirty="0" err="1"/>
              <a:t>through</a:t>
            </a:r>
            <a:r>
              <a:rPr lang="fr-FR" dirty="0"/>
              <a:t> </a:t>
            </a:r>
            <a:r>
              <a:rPr lang="fr-FR" dirty="0" err="1"/>
              <a:t>lattice</a:t>
            </a:r>
            <a:r>
              <a:rPr lang="fr-FR" dirty="0"/>
              <a:t> </a:t>
            </a:r>
            <a:r>
              <a:rPr lang="fr-FR" dirty="0" err="1"/>
              <a:t>openings</a:t>
            </a:r>
            <a:r>
              <a:rPr lang="fr-FR" dirty="0"/>
              <a:t>.</a:t>
            </a:r>
          </a:p>
          <a:p>
            <a:r>
              <a:rPr lang="fr-FR" dirty="0"/>
              <a:t>MT </a:t>
            </a:r>
            <a:r>
              <a:rPr lang="fr-FR" dirty="0" err="1"/>
              <a:t>hyperacetylation</a:t>
            </a:r>
            <a:r>
              <a:rPr lang="fr-FR" dirty="0"/>
              <a:t> can control microtubule-</a:t>
            </a:r>
            <a:r>
              <a:rPr lang="fr-FR" dirty="0" err="1"/>
              <a:t>mediated</a:t>
            </a:r>
            <a:r>
              <a:rPr lang="fr-FR" dirty="0"/>
              <a:t> transport, for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u="sng" dirty="0" err="1"/>
              <a:t>here</a:t>
            </a:r>
            <a:r>
              <a:rPr lang="fr-FR" u="sng" dirty="0"/>
              <a:t> </a:t>
            </a:r>
            <a:r>
              <a:rPr lang="fr-FR" u="sng" dirty="0" err="1"/>
              <a:t>together</a:t>
            </a:r>
            <a:r>
              <a:rPr lang="fr-FR" u="sng" dirty="0"/>
              <a:t> </a:t>
            </a:r>
            <a:r>
              <a:rPr lang="fr-FR" u="sng" dirty="0" err="1"/>
              <a:t>with</a:t>
            </a:r>
            <a:r>
              <a:rPr lang="fr-FR" u="sng" dirty="0"/>
              <a:t> a </a:t>
            </a:r>
            <a:r>
              <a:rPr lang="fr-FR" u="sng" dirty="0" err="1"/>
              <a:t>spastin</a:t>
            </a:r>
            <a:r>
              <a:rPr lang="fr-FR" u="sng" dirty="0"/>
              <a:t> mutant in </a:t>
            </a:r>
            <a:r>
              <a:rPr lang="fr-FR" u="sng" dirty="0" err="1"/>
              <a:t>spastic</a:t>
            </a:r>
            <a:r>
              <a:rPr lang="fr-FR" u="sng" dirty="0"/>
              <a:t> </a:t>
            </a:r>
            <a:r>
              <a:rPr lang="fr-FR" u="sng" dirty="0" err="1"/>
              <a:t>paraplegia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So post-</a:t>
            </a:r>
            <a:r>
              <a:rPr lang="fr-FR" dirty="0" err="1"/>
              <a:t>translational</a:t>
            </a:r>
            <a:r>
              <a:rPr lang="fr-FR" dirty="0"/>
              <a:t> modifications of </a:t>
            </a:r>
            <a:r>
              <a:rPr lang="fr-FR" u="sng" dirty="0" err="1"/>
              <a:t>tubulin</a:t>
            </a:r>
            <a:r>
              <a:rPr lang="fr-FR" u="sng" dirty="0"/>
              <a:t> and microtubule-</a:t>
            </a:r>
            <a:r>
              <a:rPr lang="fr-FR" u="sng" dirty="0" err="1"/>
              <a:t>associate</a:t>
            </a:r>
            <a:r>
              <a:rPr lang="fr-FR" u="sng" dirty="0"/>
              <a:t> </a:t>
            </a:r>
            <a:r>
              <a:rPr lang="fr-FR" u="sng" dirty="0" err="1"/>
              <a:t>proteins</a:t>
            </a:r>
            <a:r>
              <a:rPr lang="fr-FR" u="sng" dirty="0"/>
              <a:t> </a:t>
            </a:r>
            <a:r>
              <a:rPr lang="fr-FR" dirty="0" err="1"/>
              <a:t>participate</a:t>
            </a:r>
            <a:r>
              <a:rPr lang="fr-FR" dirty="0"/>
              <a:t> in </a:t>
            </a:r>
            <a:r>
              <a:rPr lang="fr-FR" dirty="0" err="1"/>
              <a:t>cell</a:t>
            </a:r>
            <a:r>
              <a:rPr lang="fr-FR" dirty="0"/>
              <a:t> adaptation to </a:t>
            </a:r>
            <a:r>
              <a:rPr lang="fr-FR" dirty="0" err="1"/>
              <a:t>mechanical</a:t>
            </a:r>
            <a:r>
              <a:rPr lang="fr-FR" dirty="0"/>
              <a:t> damages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and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as </a:t>
            </a:r>
            <a:r>
              <a:rPr lang="fr-FR" dirty="0" err="1"/>
              <a:t>hallmarks</a:t>
            </a:r>
            <a:r>
              <a:rPr lang="fr-FR" dirty="0"/>
              <a:t> of </a:t>
            </a:r>
            <a:r>
              <a:rPr lang="fr-FR" dirty="0" err="1"/>
              <a:t>liver</a:t>
            </a:r>
            <a:r>
              <a:rPr lang="fr-FR" dirty="0"/>
              <a:t> damages, for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lipid</a:t>
            </a:r>
            <a:r>
              <a:rPr lang="fr-FR" dirty="0"/>
              <a:t> </a:t>
            </a:r>
            <a:r>
              <a:rPr lang="fr-FR" dirty="0" err="1"/>
              <a:t>overload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(résultats préliminaires DP / </a:t>
            </a:r>
            <a:r>
              <a:rPr lang="fr-FR" dirty="0" err="1"/>
              <a:t>Gual</a:t>
            </a:r>
            <a:r>
              <a:rPr lang="fr-FR" dirty="0"/>
              <a:t> : LD </a:t>
            </a:r>
            <a:r>
              <a:rPr lang="fr-FR" dirty="0" err="1"/>
              <a:t>overload</a:t>
            </a:r>
            <a:r>
              <a:rPr lang="fr-FR" dirty="0"/>
              <a:t> = high Clip, high </a:t>
            </a:r>
            <a:r>
              <a:rPr lang="fr-FR" dirty="0" err="1"/>
              <a:t>acetylation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24961-C25E-FE3A-0BCA-34559CD2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BAD54119-89B8-0FB2-3DA9-AC5B5DE17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DDFF432-3998-EDEC-D108-BAD624340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Note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 on </a:t>
            </a:r>
            <a:r>
              <a:rPr lang="fr-FR" dirty="0" err="1"/>
              <a:t>growing</a:t>
            </a:r>
            <a:r>
              <a:rPr lang="fr-FR" dirty="0"/>
              <a:t> MT-binding </a:t>
            </a:r>
            <a:r>
              <a:rPr lang="fr-FR" dirty="0" err="1"/>
              <a:t>proteins</a:t>
            </a:r>
            <a:r>
              <a:rPr lang="fr-FR" dirty="0"/>
              <a:t> </a:t>
            </a:r>
            <a:r>
              <a:rPr lang="fr-FR" dirty="0" err="1"/>
              <a:t>functions</a:t>
            </a:r>
            <a:br>
              <a:rPr lang="fr-FR" dirty="0"/>
            </a:br>
            <a:r>
              <a:rPr lang="fr-FR" dirty="0" err="1"/>
              <a:t>collaborated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physicians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develop</a:t>
            </a:r>
            <a:r>
              <a:rPr lang="fr-FR" dirty="0"/>
              <a:t> single </a:t>
            </a:r>
            <a:r>
              <a:rPr lang="fr-FR" dirty="0" err="1"/>
              <a:t>molecule</a:t>
            </a:r>
            <a:r>
              <a:rPr lang="fr-FR" dirty="0"/>
              <a:t> 3D fluorescent microscope to </a:t>
            </a:r>
            <a:r>
              <a:rPr lang="fr-FR" dirty="0" err="1"/>
              <a:t>visualize</a:t>
            </a:r>
            <a:r>
              <a:rPr lang="fr-FR" dirty="0"/>
              <a:t> the lumen of </a:t>
            </a:r>
            <a:r>
              <a:rPr lang="fr-FR" dirty="0" err="1"/>
              <a:t>MTs</a:t>
            </a:r>
            <a:r>
              <a:rPr lang="fr-FR" dirty="0"/>
              <a:t>.</a:t>
            </a:r>
          </a:p>
          <a:p>
            <a:r>
              <a:rPr lang="fr-FR" dirty="0"/>
              <a:t>And </a:t>
            </a:r>
            <a:r>
              <a:rPr lang="fr-FR" dirty="0" err="1"/>
              <a:t>showed</a:t>
            </a:r>
            <a:r>
              <a:rPr lang="fr-FR" dirty="0"/>
              <a:t> a </a:t>
            </a:r>
            <a:r>
              <a:rPr lang="fr-FR" dirty="0" err="1"/>
              <a:t>link</a:t>
            </a:r>
            <a:r>
              <a:rPr lang="fr-FR" dirty="0"/>
              <a:t> </a:t>
            </a:r>
            <a:r>
              <a:rPr lang="fr-FR" dirty="0" err="1"/>
              <a:t>betweeen</a:t>
            </a:r>
            <a:r>
              <a:rPr lang="fr-FR" dirty="0"/>
              <a:t> </a:t>
            </a:r>
            <a:r>
              <a:rPr lang="fr-FR" dirty="0" err="1"/>
              <a:t>septin</a:t>
            </a:r>
            <a:r>
              <a:rPr lang="fr-FR" dirty="0"/>
              <a:t> and Golgi </a:t>
            </a:r>
            <a:r>
              <a:rPr lang="fr-FR" dirty="0" err="1"/>
              <a:t>integrity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Talking</a:t>
            </a:r>
            <a:r>
              <a:rPr lang="fr-FR" dirty="0"/>
              <a:t> about golgi organelle, I </a:t>
            </a:r>
            <a:r>
              <a:rPr lang="fr-FR" dirty="0" err="1"/>
              <a:t>will</a:t>
            </a:r>
            <a:r>
              <a:rPr lang="fr-FR" dirty="0"/>
              <a:t> continue by </a:t>
            </a:r>
            <a:r>
              <a:rPr lang="fr-FR" dirty="0" err="1"/>
              <a:t>presenting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s </a:t>
            </a:r>
            <a:r>
              <a:rPr lang="fr-FR" dirty="0" err="1"/>
              <a:t>linking</a:t>
            </a:r>
            <a:r>
              <a:rPr lang="fr-FR" dirty="0"/>
              <a:t> stress and organelles.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u="sng" dirty="0"/>
              <a:t>The </a:t>
            </a:r>
            <a:r>
              <a:rPr lang="fr-FR" u="sng" dirty="0" err="1"/>
              <a:t>third</a:t>
            </a:r>
            <a:r>
              <a:rPr lang="fr-FR" u="sng" dirty="0"/>
              <a:t> point </a:t>
            </a:r>
            <a:r>
              <a:rPr lang="fr-FR" u="sng" dirty="0" err="1"/>
              <a:t>that</a:t>
            </a:r>
            <a:r>
              <a:rPr lang="fr-FR" u="sng" dirty="0"/>
              <a:t> regards </a:t>
            </a:r>
            <a:r>
              <a:rPr lang="fr-FR" u="sng" dirty="0" err="1"/>
              <a:t>cytoskeleton</a:t>
            </a:r>
            <a:r>
              <a:rPr lang="fr-FR" u="sng" dirty="0"/>
              <a:t> </a:t>
            </a:r>
            <a:r>
              <a:rPr lang="fr-FR" u="sng" dirty="0" err="1"/>
              <a:t>regulation</a:t>
            </a:r>
            <a:r>
              <a:rPr lang="fr-FR" u="sng" dirty="0"/>
              <a:t> are :</a:t>
            </a:r>
          </a:p>
          <a:p>
            <a:r>
              <a:rPr lang="fr-FR" u="sng" dirty="0"/>
              <a:t>- First the </a:t>
            </a:r>
            <a:r>
              <a:rPr lang="fr-FR" u="sng" dirty="0" err="1"/>
              <a:t>discovery</a:t>
            </a:r>
            <a:r>
              <a:rPr lang="fr-FR" u="sng" dirty="0"/>
              <a:t> of new </a:t>
            </a:r>
            <a:r>
              <a:rPr lang="fr-FR" u="sng" dirty="0" err="1"/>
              <a:t>biological</a:t>
            </a:r>
            <a:r>
              <a:rPr lang="fr-FR" u="sng" dirty="0"/>
              <a:t> </a:t>
            </a:r>
            <a:r>
              <a:rPr lang="fr-FR" u="sng" dirty="0" err="1"/>
              <a:t>tools</a:t>
            </a:r>
            <a:r>
              <a:rPr lang="fr-FR" u="sng" dirty="0"/>
              <a:t> to control and to </a:t>
            </a:r>
            <a:r>
              <a:rPr lang="fr-FR" u="sng" dirty="0" err="1"/>
              <a:t>visualize</a:t>
            </a:r>
            <a:r>
              <a:rPr lang="fr-FR" u="sng" dirty="0"/>
              <a:t> the occurrence of local architectural </a:t>
            </a:r>
            <a:r>
              <a:rPr lang="fr-FR" u="sng" dirty="0" err="1"/>
              <a:t>features</a:t>
            </a:r>
            <a:r>
              <a:rPr lang="fr-FR" u="sng" dirty="0"/>
              <a:t> or </a:t>
            </a:r>
            <a:r>
              <a:rPr lang="fr-FR" u="sng" dirty="0" err="1"/>
              <a:t>defects</a:t>
            </a:r>
            <a:r>
              <a:rPr lang="fr-FR" u="sng" dirty="0"/>
              <a:t> in </a:t>
            </a:r>
            <a:r>
              <a:rPr lang="fr-FR" u="sng" dirty="0" err="1"/>
              <a:t>MTs</a:t>
            </a:r>
            <a:r>
              <a:rPr lang="fr-FR" u="sng" dirty="0"/>
              <a:t>,</a:t>
            </a:r>
          </a:p>
          <a:p>
            <a:r>
              <a:rPr lang="fr-FR" u="sng" dirty="0"/>
              <a:t>- Second, the </a:t>
            </a:r>
            <a:r>
              <a:rPr lang="fr-FR" u="sng" dirty="0" err="1"/>
              <a:t>development</a:t>
            </a:r>
            <a:r>
              <a:rPr lang="fr-FR" u="sng" dirty="0"/>
              <a:t>, in collaboration </a:t>
            </a:r>
            <a:r>
              <a:rPr lang="fr-FR" u="sng" dirty="0" err="1"/>
              <a:t>with</a:t>
            </a:r>
            <a:r>
              <a:rPr lang="fr-FR" u="sng" dirty="0"/>
              <a:t> </a:t>
            </a:r>
            <a:r>
              <a:rPr lang="fr-FR" u="sng" dirty="0" err="1"/>
              <a:t>physicists</a:t>
            </a:r>
            <a:r>
              <a:rPr lang="fr-FR" u="sng" dirty="0"/>
              <a:t>, of a new super-</a:t>
            </a:r>
            <a:r>
              <a:rPr lang="fr-FR" u="sng" dirty="0" err="1"/>
              <a:t>resolution</a:t>
            </a:r>
            <a:r>
              <a:rPr lang="fr-FR" u="sng" dirty="0"/>
              <a:t> 3D </a:t>
            </a:r>
            <a:r>
              <a:rPr lang="fr-FR" u="sng" dirty="0" err="1"/>
              <a:t>imaging</a:t>
            </a:r>
            <a:r>
              <a:rPr lang="fr-FR" u="sng" dirty="0"/>
              <a:t> technique </a:t>
            </a:r>
            <a:r>
              <a:rPr lang="fr-FR" u="sng" dirty="0" err="1"/>
              <a:t>that</a:t>
            </a:r>
            <a:r>
              <a:rPr lang="fr-FR" u="sng" dirty="0"/>
              <a:t> </a:t>
            </a:r>
            <a:r>
              <a:rPr lang="fr-FR" u="sng" dirty="0" err="1"/>
              <a:t>allows</a:t>
            </a:r>
            <a:r>
              <a:rPr lang="fr-FR" u="sng" dirty="0"/>
              <a:t> MT lumen </a:t>
            </a:r>
            <a:r>
              <a:rPr lang="fr-FR" u="sng" dirty="0" err="1"/>
              <a:t>visualization</a:t>
            </a:r>
            <a:r>
              <a:rPr lang="fr-FR" u="sng" dirty="0"/>
              <a:t>. </a:t>
            </a:r>
          </a:p>
          <a:p>
            <a:r>
              <a:rPr lang="fr-FR" u="sng" dirty="0"/>
              <a:t>- </a:t>
            </a:r>
            <a:r>
              <a:rPr lang="fr-FR" u="sng" dirty="0" err="1"/>
              <a:t>Third</a:t>
            </a:r>
            <a:r>
              <a:rPr lang="fr-FR" u="sng" dirty="0"/>
              <a:t>, </a:t>
            </a:r>
            <a:r>
              <a:rPr lang="fr-FR" u="sng" dirty="0" err="1"/>
              <a:t>we</a:t>
            </a:r>
            <a:r>
              <a:rPr lang="fr-FR" u="sng" dirty="0"/>
              <a:t> </a:t>
            </a:r>
            <a:r>
              <a:rPr lang="fr-FR" u="sng" dirty="0" err="1"/>
              <a:t>participated</a:t>
            </a:r>
            <a:r>
              <a:rPr lang="fr-FR" u="sng" dirty="0"/>
              <a:t> in a </a:t>
            </a:r>
            <a:r>
              <a:rPr lang="fr-FR" u="sng" dirty="0" err="1"/>
              <a:t>study</a:t>
            </a:r>
            <a:r>
              <a:rPr lang="fr-FR" u="sng" dirty="0"/>
              <a:t> </a:t>
            </a:r>
            <a:r>
              <a:rPr lang="fr-FR" u="sng" dirty="0" err="1"/>
              <a:t>with</a:t>
            </a:r>
            <a:r>
              <a:rPr lang="fr-FR" u="sng" dirty="0"/>
              <a:t> team 1 </a:t>
            </a:r>
            <a:r>
              <a:rPr lang="fr-FR" u="sng" dirty="0" err="1"/>
              <a:t>that</a:t>
            </a:r>
            <a:r>
              <a:rPr lang="fr-FR" u="sng" dirty="0"/>
              <a:t> </a:t>
            </a:r>
            <a:r>
              <a:rPr lang="fr-FR" u="sng" dirty="0" err="1"/>
              <a:t>evidenced</a:t>
            </a:r>
            <a:r>
              <a:rPr lang="fr-FR" u="sng" dirty="0"/>
              <a:t> how </a:t>
            </a:r>
            <a:r>
              <a:rPr lang="fr-FR" u="sng" dirty="0" err="1"/>
              <a:t>septin</a:t>
            </a:r>
            <a:r>
              <a:rPr lang="fr-FR" u="sng" dirty="0"/>
              <a:t> binding to membranes can </a:t>
            </a:r>
            <a:r>
              <a:rPr lang="fr-FR" u="sng" dirty="0" err="1"/>
              <a:t>contribute</a:t>
            </a:r>
            <a:r>
              <a:rPr lang="fr-FR" u="sng" dirty="0"/>
              <a:t> to </a:t>
            </a:r>
            <a:r>
              <a:rPr lang="fr-FR" u="sng" dirty="0" err="1"/>
              <a:t>keep</a:t>
            </a:r>
            <a:r>
              <a:rPr lang="fr-FR" u="sng" dirty="0"/>
              <a:t> the </a:t>
            </a:r>
            <a:r>
              <a:rPr lang="fr-FR" u="sng" dirty="0" err="1"/>
              <a:t>morphological</a:t>
            </a:r>
            <a:r>
              <a:rPr lang="fr-FR" u="sng" dirty="0"/>
              <a:t> </a:t>
            </a:r>
            <a:r>
              <a:rPr lang="fr-FR" u="sng" dirty="0" err="1"/>
              <a:t>integrity</a:t>
            </a:r>
            <a:r>
              <a:rPr lang="fr-FR" u="sng" dirty="0"/>
              <a:t> of the Golgi </a:t>
            </a:r>
            <a:r>
              <a:rPr lang="fr-FR" u="sng" dirty="0" err="1"/>
              <a:t>complex</a:t>
            </a:r>
            <a:r>
              <a:rPr lang="fr-FR" u="sng" dirty="0"/>
              <a:t>.</a:t>
            </a:r>
          </a:p>
          <a:p>
            <a:endParaRPr lang="fr-FR" u="sng" dirty="0"/>
          </a:p>
          <a:p>
            <a:r>
              <a:rPr lang="fr-FR" u="sng" dirty="0"/>
              <a:t>This last point prompts me to </a:t>
            </a:r>
            <a:r>
              <a:rPr lang="fr-FR" u="sng" dirty="0" err="1"/>
              <a:t>transiton</a:t>
            </a:r>
            <a:r>
              <a:rPr lang="fr-FR" u="sng" dirty="0"/>
              <a:t> to how organelles </a:t>
            </a:r>
            <a:r>
              <a:rPr lang="fr-FR" u="sng" dirty="0" err="1"/>
              <a:t>contribute</a:t>
            </a:r>
            <a:r>
              <a:rPr lang="fr-FR" u="sng" dirty="0"/>
              <a:t> to </a:t>
            </a:r>
            <a:r>
              <a:rPr lang="fr-FR" u="sng" dirty="0" err="1"/>
              <a:t>cell</a:t>
            </a:r>
            <a:r>
              <a:rPr lang="fr-FR" u="sng" dirty="0"/>
              <a:t> adaptation to stress.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89F061-72E4-86E4-7C61-7467162CF9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522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Regarding</a:t>
            </a:r>
            <a:r>
              <a:rPr lang="fr-FR" dirty="0"/>
              <a:t> </a:t>
            </a:r>
            <a:r>
              <a:rPr lang="fr-FR" dirty="0" err="1"/>
              <a:t>mitochondria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diverse </a:t>
            </a:r>
            <a:r>
              <a:rPr lang="fr-FR" dirty="0" err="1"/>
              <a:t>environmental</a:t>
            </a:r>
            <a:r>
              <a:rPr lang="fr-FR" dirty="0"/>
              <a:t> stresses (</a:t>
            </a:r>
            <a:r>
              <a:rPr lang="fr-FR" strike="sngStrike" dirty="0" err="1"/>
              <a:t>such</a:t>
            </a:r>
            <a:r>
              <a:rPr lang="fr-FR" strike="sngStrike" dirty="0"/>
              <a:t> as « pesticides, plastic, </a:t>
            </a:r>
            <a:r>
              <a:rPr lang="fr-FR" strike="sngStrike" dirty="0" err="1"/>
              <a:t>industrial</a:t>
            </a:r>
            <a:r>
              <a:rPr lang="fr-FR" strike="sngStrike" dirty="0"/>
              <a:t> </a:t>
            </a:r>
            <a:r>
              <a:rPr lang="fr-FR" strike="sngStrike" dirty="0" err="1"/>
              <a:t>pollutants</a:t>
            </a:r>
            <a:r>
              <a:rPr lang="fr-FR" strike="sngStrike" dirty="0"/>
              <a:t> »</a:t>
            </a:r>
            <a:r>
              <a:rPr lang="fr-FR" dirty="0"/>
              <a:t>), </a:t>
            </a:r>
            <a:r>
              <a:rPr lang="fr-FR" dirty="0" err="1"/>
              <a:t>induce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rapid</a:t>
            </a:r>
            <a:r>
              <a:rPr lang="fr-FR" dirty="0"/>
              <a:t> fragmentation </a:t>
            </a:r>
          </a:p>
          <a:p>
            <a:r>
              <a:rPr lang="fr-FR" dirty="0"/>
              <a:t>(</a:t>
            </a:r>
            <a:r>
              <a:rPr lang="fr-FR" dirty="0" err="1"/>
              <a:t>here</a:t>
            </a:r>
            <a:r>
              <a:rPr lang="fr-FR" dirty="0"/>
              <a:t> in immunofluorescence </a:t>
            </a:r>
            <a:r>
              <a:rPr lang="fr-FR" dirty="0" err="1"/>
              <a:t>compared</a:t>
            </a:r>
            <a:r>
              <a:rPr lang="fr-FR" dirty="0"/>
              <a:t> to control),</a:t>
            </a:r>
          </a:p>
          <a:p>
            <a:r>
              <a:rPr lang="fr-FR" dirty="0" err="1"/>
              <a:t>constituting</a:t>
            </a:r>
            <a:r>
              <a:rPr lang="fr-FR" dirty="0"/>
              <a:t> an </a:t>
            </a:r>
            <a:r>
              <a:rPr lang="fr-FR" dirty="0" err="1"/>
              <a:t>early</a:t>
            </a:r>
            <a:r>
              <a:rPr lang="fr-FR" dirty="0"/>
              <a:t> effective </a:t>
            </a:r>
            <a:r>
              <a:rPr lang="fr-FR" dirty="0" err="1"/>
              <a:t>biomarker</a:t>
            </a:r>
            <a:r>
              <a:rPr lang="fr-FR" dirty="0"/>
              <a:t> of </a:t>
            </a:r>
            <a:r>
              <a:rPr lang="fr-FR" dirty="0" err="1"/>
              <a:t>cytotoxicity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and </a:t>
            </a:r>
            <a:r>
              <a:rPr lang="fr-FR" u="sng" dirty="0" err="1"/>
              <a:t>that</a:t>
            </a:r>
            <a:r>
              <a:rPr lang="fr-FR" u="sng" dirty="0"/>
              <a:t> </a:t>
            </a:r>
            <a:r>
              <a:rPr lang="fr-FR" u="sng" dirty="0" err="1"/>
              <a:t>such</a:t>
            </a:r>
            <a:r>
              <a:rPr lang="fr-FR" u="sng" dirty="0"/>
              <a:t> fission </a:t>
            </a:r>
            <a:r>
              <a:rPr lang="fr-FR" u="sng" dirty="0" err="1"/>
              <a:t>is</a:t>
            </a:r>
            <a:r>
              <a:rPr lang="fr-FR" u="sng" dirty="0"/>
              <a:t> an </a:t>
            </a:r>
            <a:r>
              <a:rPr lang="fr-FR" u="sng" dirty="0" err="1"/>
              <a:t>early</a:t>
            </a:r>
            <a:r>
              <a:rPr lang="fr-FR" u="sng" dirty="0"/>
              <a:t> </a:t>
            </a:r>
            <a:r>
              <a:rPr lang="fr-FR" u="sng" dirty="0" err="1"/>
              <a:t>biomarker</a:t>
            </a:r>
            <a:r>
              <a:rPr lang="fr-FR" u="sng" dirty="0"/>
              <a:t> </a:t>
            </a:r>
            <a:r>
              <a:rPr lang="fr-FR" u="sng" dirty="0" err="1"/>
              <a:t>that</a:t>
            </a:r>
            <a:r>
              <a:rPr lang="fr-FR" u="sng" dirty="0"/>
              <a:t> </a:t>
            </a:r>
            <a:r>
              <a:rPr lang="fr-FR" u="sng" dirty="0" err="1"/>
              <a:t>is</a:t>
            </a:r>
            <a:r>
              <a:rPr lang="fr-FR" u="sng" dirty="0"/>
              <a:t> </a:t>
            </a:r>
            <a:r>
              <a:rPr lang="fr-FR" u="sng" dirty="0" err="1"/>
              <a:t>predictive</a:t>
            </a:r>
            <a:r>
              <a:rPr lang="fr-FR" u="sng" dirty="0"/>
              <a:t> of </a:t>
            </a:r>
            <a:r>
              <a:rPr lang="fr-FR" u="sng" dirty="0" err="1"/>
              <a:t>cell</a:t>
            </a:r>
            <a:r>
              <a:rPr lang="fr-FR" u="sng" dirty="0"/>
              <a:t> </a:t>
            </a:r>
            <a:r>
              <a:rPr lang="fr-FR" u="sng" dirty="0" err="1"/>
              <a:t>toxicity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AA6D-8F6D-374B-B4B4-FBB103EE47B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04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21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0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67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3175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99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514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65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58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1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1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2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5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09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7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9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2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59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9.png"/><Relationship Id="rId5" Type="http://schemas.openxmlformats.org/officeDocument/2006/relationships/image" Target="../media/image23.png"/><Relationship Id="rId10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5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6.png"/><Relationship Id="rId18" Type="http://schemas.openxmlformats.org/officeDocument/2006/relationships/image" Target="../media/image74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image" Target="../media/image23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9.png"/><Relationship Id="rId18" Type="http://schemas.openxmlformats.org/officeDocument/2006/relationships/image" Target="../media/image75.png"/><Relationship Id="rId3" Type="http://schemas.openxmlformats.org/officeDocument/2006/relationships/image" Target="../media/image70.png"/><Relationship Id="rId21" Type="http://schemas.openxmlformats.org/officeDocument/2006/relationships/image" Target="../media/image78.png"/><Relationship Id="rId7" Type="http://schemas.openxmlformats.org/officeDocument/2006/relationships/image" Target="../media/image36.png"/><Relationship Id="rId12" Type="http://schemas.openxmlformats.org/officeDocument/2006/relationships/image" Target="../media/image73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2.png"/><Relationship Id="rId5" Type="http://schemas.openxmlformats.org/officeDocument/2006/relationships/image" Target="../media/image23.png"/><Relationship Id="rId15" Type="http://schemas.openxmlformats.org/officeDocument/2006/relationships/image" Target="../media/image24.png"/><Relationship Id="rId23" Type="http://schemas.openxmlformats.org/officeDocument/2006/relationships/image" Target="../media/image74.png"/><Relationship Id="rId10" Type="http://schemas.openxmlformats.org/officeDocument/2006/relationships/image" Target="../media/image71.png"/><Relationship Id="rId19" Type="http://schemas.openxmlformats.org/officeDocument/2006/relationships/image" Target="../media/image76.png"/><Relationship Id="rId4" Type="http://schemas.openxmlformats.org/officeDocument/2006/relationships/image" Target="../media/image10.png"/><Relationship Id="rId9" Type="http://schemas.openxmlformats.org/officeDocument/2006/relationships/image" Target="../media/image68.png"/><Relationship Id="rId14" Type="http://schemas.openxmlformats.org/officeDocument/2006/relationships/image" Target="../media/image26.png"/><Relationship Id="rId22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0.png"/><Relationship Id="rId18" Type="http://schemas.openxmlformats.org/officeDocument/2006/relationships/image" Target="../media/image24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12" Type="http://schemas.openxmlformats.org/officeDocument/2006/relationships/image" Target="../media/image74.png"/><Relationship Id="rId17" Type="http://schemas.openxmlformats.org/officeDocument/2006/relationships/image" Target="../media/image90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9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5" Type="http://schemas.openxmlformats.org/officeDocument/2006/relationships/image" Target="../media/image81.png"/><Relationship Id="rId10" Type="http://schemas.openxmlformats.org/officeDocument/2006/relationships/image" Target="../media/image26.png"/><Relationship Id="rId19" Type="http://schemas.openxmlformats.org/officeDocument/2006/relationships/image" Target="../media/image25.png"/><Relationship Id="rId4" Type="http://schemas.openxmlformats.org/officeDocument/2006/relationships/image" Target="../media/image65.png"/><Relationship Id="rId9" Type="http://schemas.openxmlformats.org/officeDocument/2006/relationships/image" Target="../media/image86.png"/><Relationship Id="rId1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74.png"/><Relationship Id="rId18" Type="http://schemas.openxmlformats.org/officeDocument/2006/relationships/image" Target="../media/image81.png"/><Relationship Id="rId3" Type="http://schemas.openxmlformats.org/officeDocument/2006/relationships/image" Target="../media/image83.png"/><Relationship Id="rId21" Type="http://schemas.openxmlformats.org/officeDocument/2006/relationships/image" Target="../media/image24.png"/><Relationship Id="rId7" Type="http://schemas.openxmlformats.org/officeDocument/2006/relationships/image" Target="../media/image23.png"/><Relationship Id="rId12" Type="http://schemas.openxmlformats.org/officeDocument/2006/relationships/image" Target="../media/image87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0.png"/><Relationship Id="rId20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26.png"/><Relationship Id="rId5" Type="http://schemas.openxmlformats.org/officeDocument/2006/relationships/image" Target="../media/image65.png"/><Relationship Id="rId15" Type="http://schemas.openxmlformats.org/officeDocument/2006/relationships/image" Target="../media/image88.png"/><Relationship Id="rId23" Type="http://schemas.openxmlformats.org/officeDocument/2006/relationships/image" Target="../media/image82.png"/><Relationship Id="rId10" Type="http://schemas.openxmlformats.org/officeDocument/2006/relationships/image" Target="../media/image86.png"/><Relationship Id="rId19" Type="http://schemas.openxmlformats.org/officeDocument/2006/relationships/image" Target="../media/image89.png"/><Relationship Id="rId4" Type="http://schemas.openxmlformats.org/officeDocument/2006/relationships/image" Target="../media/image36.png"/><Relationship Id="rId9" Type="http://schemas.openxmlformats.org/officeDocument/2006/relationships/image" Target="../media/image56.png"/><Relationship Id="rId14" Type="http://schemas.openxmlformats.org/officeDocument/2006/relationships/image" Target="../media/image80.png"/><Relationship Id="rId2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0.png"/><Relationship Id="rId3" Type="http://schemas.openxmlformats.org/officeDocument/2006/relationships/image" Target="../media/image16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jpg"/><Relationship Id="rId5" Type="http://schemas.openxmlformats.org/officeDocument/2006/relationships/image" Target="../media/image92.png"/><Relationship Id="rId15" Type="http://schemas.openxmlformats.org/officeDocument/2006/relationships/image" Target="../media/image44.png"/><Relationship Id="rId10" Type="http://schemas.openxmlformats.org/officeDocument/2006/relationships/image" Target="../media/image97.png"/><Relationship Id="rId4" Type="http://schemas.openxmlformats.org/officeDocument/2006/relationships/image" Target="../media/image91.jpg"/><Relationship Id="rId9" Type="http://schemas.openxmlformats.org/officeDocument/2006/relationships/image" Target="../media/image96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93.png"/><Relationship Id="rId18" Type="http://schemas.openxmlformats.org/officeDocument/2006/relationships/image" Target="../media/image98.jpg"/><Relationship Id="rId3" Type="http://schemas.openxmlformats.org/officeDocument/2006/relationships/image" Target="../media/image16.png"/><Relationship Id="rId21" Type="http://schemas.openxmlformats.org/officeDocument/2006/relationships/image" Target="../media/image44.png"/><Relationship Id="rId7" Type="http://schemas.openxmlformats.org/officeDocument/2006/relationships/image" Target="../media/image103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6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91.jpg"/><Relationship Id="rId5" Type="http://schemas.openxmlformats.org/officeDocument/2006/relationships/image" Target="../media/image99.png"/><Relationship Id="rId15" Type="http://schemas.openxmlformats.org/officeDocument/2006/relationships/image" Target="../media/image95.jpg"/><Relationship Id="rId10" Type="http://schemas.openxmlformats.org/officeDocument/2006/relationships/image" Target="../media/image105.png"/><Relationship Id="rId19" Type="http://schemas.openxmlformats.org/officeDocument/2006/relationships/image" Target="../media/image100.png"/><Relationship Id="rId4" Type="http://schemas.openxmlformats.org/officeDocument/2006/relationships/image" Target="../media/image101.png"/><Relationship Id="rId9" Type="http://schemas.microsoft.com/office/2007/relationships/hdphoto" Target="../media/hdphoto1.wdp"/><Relationship Id="rId14" Type="http://schemas.openxmlformats.org/officeDocument/2006/relationships/image" Target="../media/image94.png"/><Relationship Id="rId22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8.png"/><Relationship Id="rId24" Type="http://schemas.openxmlformats.org/officeDocument/2006/relationships/image" Target="../media/image14.png"/><Relationship Id="rId5" Type="http://schemas.openxmlformats.org/officeDocument/2006/relationships/image" Target="../media/image6.jpg"/><Relationship Id="rId15" Type="http://schemas.openxmlformats.org/officeDocument/2006/relationships/image" Target="../media/image25.png"/><Relationship Id="rId23" Type="http://schemas.openxmlformats.org/officeDocument/2006/relationships/image" Target="../media/image13.png"/><Relationship Id="rId10" Type="http://schemas.openxmlformats.org/officeDocument/2006/relationships/image" Target="../media/image23.png"/><Relationship Id="rId19" Type="http://schemas.openxmlformats.org/officeDocument/2006/relationships/image" Target="../media/image9.tiff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24.png"/><Relationship Id="rId2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6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10.png"/><Relationship Id="rId3" Type="http://schemas.openxmlformats.org/officeDocument/2006/relationships/image" Target="../media/image106.png"/><Relationship Id="rId7" Type="http://schemas.openxmlformats.org/officeDocument/2006/relationships/image" Target="../media/image12.png"/><Relationship Id="rId12" Type="http://schemas.openxmlformats.org/officeDocument/2006/relationships/image" Target="../media/image112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28.png"/><Relationship Id="rId15" Type="http://schemas.openxmlformats.org/officeDocument/2006/relationships/image" Target="../media/image53.png"/><Relationship Id="rId10" Type="http://schemas.openxmlformats.org/officeDocument/2006/relationships/image" Target="../media/image110.png"/><Relationship Id="rId4" Type="http://schemas.microsoft.com/office/2007/relationships/hdphoto" Target="../media/hdphoto2.wdp"/><Relationship Id="rId9" Type="http://schemas.openxmlformats.org/officeDocument/2006/relationships/image" Target="../media/image109.pn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18" Type="http://schemas.openxmlformats.org/officeDocument/2006/relationships/image" Target="../media/image107.png"/><Relationship Id="rId3" Type="http://schemas.openxmlformats.org/officeDocument/2006/relationships/image" Target="../media/image106.png"/><Relationship Id="rId7" Type="http://schemas.openxmlformats.org/officeDocument/2006/relationships/image" Target="../media/image12.png"/><Relationship Id="rId12" Type="http://schemas.openxmlformats.org/officeDocument/2006/relationships/image" Target="../media/image112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28.png"/><Relationship Id="rId15" Type="http://schemas.openxmlformats.org/officeDocument/2006/relationships/image" Target="../media/image19.png"/><Relationship Id="rId10" Type="http://schemas.openxmlformats.org/officeDocument/2006/relationships/image" Target="../media/image110.png"/><Relationship Id="rId19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09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18" Type="http://schemas.openxmlformats.org/officeDocument/2006/relationships/image" Target="../media/image35.png"/><Relationship Id="rId3" Type="http://schemas.openxmlformats.org/officeDocument/2006/relationships/image" Target="../media/image106.png"/><Relationship Id="rId21" Type="http://schemas.openxmlformats.org/officeDocument/2006/relationships/image" Target="../media/image53.png"/><Relationship Id="rId7" Type="http://schemas.openxmlformats.org/officeDocument/2006/relationships/image" Target="../media/image12.png"/><Relationship Id="rId12" Type="http://schemas.openxmlformats.org/officeDocument/2006/relationships/image" Target="../media/image1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28.png"/><Relationship Id="rId15" Type="http://schemas.openxmlformats.org/officeDocument/2006/relationships/image" Target="../media/image77.png"/><Relationship Id="rId23" Type="http://schemas.openxmlformats.org/officeDocument/2006/relationships/image" Target="../media/image15.png"/><Relationship Id="rId10" Type="http://schemas.openxmlformats.org/officeDocument/2006/relationships/image" Target="../media/image110.png"/><Relationship Id="rId19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09.png"/><Relationship Id="rId14" Type="http://schemas.openxmlformats.org/officeDocument/2006/relationships/image" Target="../media/image38.png"/><Relationship Id="rId22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1.png"/><Relationship Id="rId18" Type="http://schemas.openxmlformats.org/officeDocument/2006/relationships/image" Target="../media/image77.png"/><Relationship Id="rId3" Type="http://schemas.openxmlformats.org/officeDocument/2006/relationships/image" Target="../media/image106.png"/><Relationship Id="rId21" Type="http://schemas.openxmlformats.org/officeDocument/2006/relationships/image" Target="../media/image40.png"/><Relationship Id="rId7" Type="http://schemas.openxmlformats.org/officeDocument/2006/relationships/image" Target="../media/image28.png"/><Relationship Id="rId12" Type="http://schemas.openxmlformats.org/officeDocument/2006/relationships/image" Target="../media/image110.png"/><Relationship Id="rId17" Type="http://schemas.openxmlformats.org/officeDocument/2006/relationships/image" Target="../media/image113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09.png"/><Relationship Id="rId24" Type="http://schemas.openxmlformats.org/officeDocument/2006/relationships/image" Target="../media/image107.png"/><Relationship Id="rId5" Type="http://schemas.openxmlformats.org/officeDocument/2006/relationships/image" Target="../media/image10.png"/><Relationship Id="rId15" Type="http://schemas.openxmlformats.org/officeDocument/2006/relationships/image" Target="../media/image35.png"/><Relationship Id="rId23" Type="http://schemas.openxmlformats.org/officeDocument/2006/relationships/image" Target="../media/image53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openxmlformats.org/officeDocument/2006/relationships/image" Target="../media/image112.png"/><Relationship Id="rId22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25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70.png"/><Relationship Id="rId12" Type="http://schemas.openxmlformats.org/officeDocument/2006/relationships/image" Target="../media/image2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0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8.png"/><Relationship Id="rId5" Type="http://schemas.openxmlformats.org/officeDocument/2006/relationships/image" Target="../media/image87.png"/><Relationship Id="rId15" Type="http://schemas.openxmlformats.org/officeDocument/2006/relationships/image" Target="../media/image36.png"/><Relationship Id="rId10" Type="http://schemas.openxmlformats.org/officeDocument/2006/relationships/image" Target="../media/image67.png"/><Relationship Id="rId19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72.png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1.png"/><Relationship Id="rId18" Type="http://schemas.openxmlformats.org/officeDocument/2006/relationships/image" Target="../media/image67.png"/><Relationship Id="rId3" Type="http://schemas.openxmlformats.org/officeDocument/2006/relationships/image" Target="../media/image26.png"/><Relationship Id="rId21" Type="http://schemas.openxmlformats.org/officeDocument/2006/relationships/image" Target="../media/image25.png"/><Relationship Id="rId7" Type="http://schemas.openxmlformats.org/officeDocument/2006/relationships/image" Target="../media/image23.png"/><Relationship Id="rId12" Type="http://schemas.openxmlformats.org/officeDocument/2006/relationships/image" Target="../media/image70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8.png"/><Relationship Id="rId5" Type="http://schemas.openxmlformats.org/officeDocument/2006/relationships/image" Target="../media/image77.png"/><Relationship Id="rId15" Type="http://schemas.openxmlformats.org/officeDocument/2006/relationships/image" Target="../media/image37.png"/><Relationship Id="rId10" Type="http://schemas.openxmlformats.org/officeDocument/2006/relationships/image" Target="../media/image20.png"/><Relationship Id="rId19" Type="http://schemas.openxmlformats.org/officeDocument/2006/relationships/image" Target="../media/image68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Relationship Id="rId1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24.png"/><Relationship Id="rId18" Type="http://schemas.openxmlformats.org/officeDocument/2006/relationships/image" Target="../media/image18.png"/><Relationship Id="rId3" Type="http://schemas.openxmlformats.org/officeDocument/2006/relationships/image" Target="../media/image26.png"/><Relationship Id="rId21" Type="http://schemas.openxmlformats.org/officeDocument/2006/relationships/image" Target="../media/image88.png"/><Relationship Id="rId7" Type="http://schemas.openxmlformats.org/officeDocument/2006/relationships/image" Target="../media/image23.png"/><Relationship Id="rId12" Type="http://schemas.openxmlformats.org/officeDocument/2006/relationships/image" Target="../media/image68.png"/><Relationship Id="rId17" Type="http://schemas.openxmlformats.org/officeDocument/2006/relationships/image" Target="../media/image2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6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67.png"/><Relationship Id="rId24" Type="http://schemas.openxmlformats.org/officeDocument/2006/relationships/image" Target="../media/image10.png"/><Relationship Id="rId5" Type="http://schemas.openxmlformats.org/officeDocument/2006/relationships/image" Target="../media/image77.png"/><Relationship Id="rId15" Type="http://schemas.openxmlformats.org/officeDocument/2006/relationships/image" Target="../media/image19.png"/><Relationship Id="rId23" Type="http://schemas.openxmlformats.org/officeDocument/2006/relationships/image" Target="../media/image115.png"/><Relationship Id="rId10" Type="http://schemas.openxmlformats.org/officeDocument/2006/relationships/image" Target="../media/image72.png"/><Relationship Id="rId19" Type="http://schemas.openxmlformats.org/officeDocument/2006/relationships/image" Target="../media/image56.png"/><Relationship Id="rId4" Type="http://schemas.openxmlformats.org/officeDocument/2006/relationships/image" Target="../media/image21.png"/><Relationship Id="rId9" Type="http://schemas.openxmlformats.org/officeDocument/2006/relationships/image" Target="../media/image71.png"/><Relationship Id="rId14" Type="http://schemas.openxmlformats.org/officeDocument/2006/relationships/image" Target="../media/image25.png"/><Relationship Id="rId2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2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12" Type="http://schemas.openxmlformats.org/officeDocument/2006/relationships/image" Target="../media/image7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0.png"/><Relationship Id="rId5" Type="http://schemas.openxmlformats.org/officeDocument/2006/relationships/image" Target="../media/image107.png"/><Relationship Id="rId15" Type="http://schemas.openxmlformats.org/officeDocument/2006/relationships/image" Target="../media/image88.png"/><Relationship Id="rId10" Type="http://schemas.openxmlformats.org/officeDocument/2006/relationships/image" Target="../media/image109.png"/><Relationship Id="rId4" Type="http://schemas.openxmlformats.org/officeDocument/2006/relationships/image" Target="../media/image38.png"/><Relationship Id="rId9" Type="http://schemas.openxmlformats.org/officeDocument/2006/relationships/image" Target="../media/image77.png"/><Relationship Id="rId1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1.png"/><Relationship Id="rId18" Type="http://schemas.openxmlformats.org/officeDocument/2006/relationships/image" Target="../media/image17.png"/><Relationship Id="rId3" Type="http://schemas.openxmlformats.org/officeDocument/2006/relationships/image" Target="../media/image35.png"/><Relationship Id="rId21" Type="http://schemas.openxmlformats.org/officeDocument/2006/relationships/image" Target="../media/image117.png"/><Relationship Id="rId7" Type="http://schemas.openxmlformats.org/officeDocument/2006/relationships/image" Target="../media/image12.png"/><Relationship Id="rId12" Type="http://schemas.openxmlformats.org/officeDocument/2006/relationships/image" Target="../media/image70.png"/><Relationship Id="rId17" Type="http://schemas.openxmlformats.org/officeDocument/2006/relationships/image" Target="../media/image11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88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09.png"/><Relationship Id="rId5" Type="http://schemas.openxmlformats.org/officeDocument/2006/relationships/image" Target="../media/image38.png"/><Relationship Id="rId15" Type="http://schemas.openxmlformats.org/officeDocument/2006/relationships/image" Target="../media/image23.png"/><Relationship Id="rId23" Type="http://schemas.openxmlformats.org/officeDocument/2006/relationships/image" Target="../media/image114.png"/><Relationship Id="rId10" Type="http://schemas.openxmlformats.org/officeDocument/2006/relationships/image" Target="../media/image77.png"/><Relationship Id="rId19" Type="http://schemas.openxmlformats.org/officeDocument/2006/relationships/image" Target="../media/image113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72.png"/><Relationship Id="rId22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18" Type="http://schemas.openxmlformats.org/officeDocument/2006/relationships/image" Target="../media/image109.png"/><Relationship Id="rId26" Type="http://schemas.openxmlformats.org/officeDocument/2006/relationships/image" Target="../media/image118.png"/><Relationship Id="rId3" Type="http://schemas.openxmlformats.org/officeDocument/2006/relationships/image" Target="../media/image19.png"/><Relationship Id="rId21" Type="http://schemas.openxmlformats.org/officeDocument/2006/relationships/image" Target="../media/image72.png"/><Relationship Id="rId7" Type="http://schemas.openxmlformats.org/officeDocument/2006/relationships/image" Target="../media/image10.png"/><Relationship Id="rId12" Type="http://schemas.openxmlformats.org/officeDocument/2006/relationships/image" Target="../media/image40.png"/><Relationship Id="rId17" Type="http://schemas.openxmlformats.org/officeDocument/2006/relationships/image" Target="../media/image77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8.png"/><Relationship Id="rId20" Type="http://schemas.openxmlformats.org/officeDocument/2006/relationships/image" Target="../media/image71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4.png"/><Relationship Id="rId24" Type="http://schemas.openxmlformats.org/officeDocument/2006/relationships/image" Target="../media/image116.png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23" Type="http://schemas.openxmlformats.org/officeDocument/2006/relationships/image" Target="../media/image88.png"/><Relationship Id="rId28" Type="http://schemas.openxmlformats.org/officeDocument/2006/relationships/image" Target="../media/image35.png"/><Relationship Id="rId10" Type="http://schemas.openxmlformats.org/officeDocument/2006/relationships/image" Target="../media/image13.png"/><Relationship Id="rId19" Type="http://schemas.openxmlformats.org/officeDocument/2006/relationships/image" Target="../media/image70.png"/><Relationship Id="rId4" Type="http://schemas.openxmlformats.org/officeDocument/2006/relationships/image" Target="../media/image36.png"/><Relationship Id="rId9" Type="http://schemas.openxmlformats.org/officeDocument/2006/relationships/image" Target="../media/image9.tiff"/><Relationship Id="rId14" Type="http://schemas.openxmlformats.org/officeDocument/2006/relationships/image" Target="../media/image107.png"/><Relationship Id="rId22" Type="http://schemas.openxmlformats.org/officeDocument/2006/relationships/image" Target="../media/image23.png"/><Relationship Id="rId27" Type="http://schemas.openxmlformats.org/officeDocument/2006/relationships/image" Target="../media/image117.png"/><Relationship Id="rId30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95.jp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01.png"/><Relationship Id="rId5" Type="http://schemas.openxmlformats.org/officeDocument/2006/relationships/image" Target="../media/image91.jpg"/><Relationship Id="rId10" Type="http://schemas.openxmlformats.org/officeDocument/2006/relationships/image" Target="../media/image100.png"/><Relationship Id="rId4" Type="http://schemas.openxmlformats.org/officeDocument/2006/relationships/image" Target="../media/image98.jpg"/><Relationship Id="rId9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1.png"/><Relationship Id="rId7" Type="http://schemas.openxmlformats.org/officeDocument/2006/relationships/image" Target="../media/image4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0" Type="http://schemas.openxmlformats.org/officeDocument/2006/relationships/image" Target="../media/image15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0.tiff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12" Type="http://schemas.openxmlformats.org/officeDocument/2006/relationships/image" Target="../media/image129.tiff"/><Relationship Id="rId2" Type="http://schemas.openxmlformats.org/officeDocument/2006/relationships/image" Target="../media/image122.png"/><Relationship Id="rId16" Type="http://schemas.openxmlformats.org/officeDocument/2006/relationships/hyperlink" Target="https://www.sciencedirect.com/topics/pharmacology-toxicology-and-pharmaceutical-science/nonalcoholic-fatty-liver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28.tiff"/><Relationship Id="rId5" Type="http://schemas.openxmlformats.org/officeDocument/2006/relationships/image" Target="../media/image125.png"/><Relationship Id="rId15" Type="http://schemas.openxmlformats.org/officeDocument/2006/relationships/hyperlink" Target="https://www.sciencedirect.com/topics/pharmacology-toxicology-and-pharmaceutical-science/fibrosis" TargetMode="External"/><Relationship Id="rId10" Type="http://schemas.microsoft.com/office/2007/relationships/hdphoto" Target="../media/hdphoto5.wdp"/><Relationship Id="rId4" Type="http://schemas.openxmlformats.org/officeDocument/2006/relationships/image" Target="../media/image124.png"/><Relationship Id="rId9" Type="http://schemas.openxmlformats.org/officeDocument/2006/relationships/image" Target="../media/image127.png"/><Relationship Id="rId14" Type="http://schemas.openxmlformats.org/officeDocument/2006/relationships/hyperlink" Target="https://www.sciencedirect.com/topics/pharmacology-toxicology-and-pharmaceutical-science/lipoprotein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33.png"/><Relationship Id="rId3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5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41.png"/><Relationship Id="rId3" Type="http://schemas.openxmlformats.org/officeDocument/2006/relationships/image" Target="../media/image62.jpg"/><Relationship Id="rId7" Type="http://schemas.openxmlformats.org/officeDocument/2006/relationships/image" Target="../media/image135.png"/><Relationship Id="rId12" Type="http://schemas.openxmlformats.org/officeDocument/2006/relationships/image" Target="../media/image6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8.png"/><Relationship Id="rId5" Type="http://schemas.openxmlformats.org/officeDocument/2006/relationships/image" Target="../media/image14.png"/><Relationship Id="rId15" Type="http://schemas.openxmlformats.org/officeDocument/2006/relationships/image" Target="../media/image64.png"/><Relationship Id="rId10" Type="http://schemas.openxmlformats.org/officeDocument/2006/relationships/image" Target="../media/image137.png"/><Relationship Id="rId4" Type="http://schemas.openxmlformats.org/officeDocument/2006/relationships/image" Target="../media/image59.png"/><Relationship Id="rId9" Type="http://schemas.openxmlformats.org/officeDocument/2006/relationships/image" Target="../media/image136.png"/><Relationship Id="rId1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38.png"/><Relationship Id="rId7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39.png"/><Relationship Id="rId9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0.png"/><Relationship Id="rId18" Type="http://schemas.openxmlformats.org/officeDocument/2006/relationships/image" Target="../media/image89.png"/><Relationship Id="rId3" Type="http://schemas.openxmlformats.org/officeDocument/2006/relationships/image" Target="../media/image36.png"/><Relationship Id="rId7" Type="http://schemas.openxmlformats.org/officeDocument/2006/relationships/image" Target="../media/image85.png"/><Relationship Id="rId12" Type="http://schemas.openxmlformats.org/officeDocument/2006/relationships/image" Target="../media/image74.png"/><Relationship Id="rId17" Type="http://schemas.openxmlformats.org/officeDocument/2006/relationships/image" Target="../media/image81.png"/><Relationship Id="rId2" Type="http://schemas.openxmlformats.org/officeDocument/2006/relationships/image" Target="../media/image83.png"/><Relationship Id="rId16" Type="http://schemas.openxmlformats.org/officeDocument/2006/relationships/image" Target="../media/image19.png"/><Relationship Id="rId20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19" Type="http://schemas.openxmlformats.org/officeDocument/2006/relationships/image" Target="../media/image90.svg"/><Relationship Id="rId4" Type="http://schemas.openxmlformats.org/officeDocument/2006/relationships/image" Target="../media/image65.png"/><Relationship Id="rId9" Type="http://schemas.openxmlformats.org/officeDocument/2006/relationships/image" Target="../media/image86.png"/><Relationship Id="rId1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openxmlformats.org/officeDocument/2006/relationships/image" Target="../media/image34.tif"/><Relationship Id="rId21" Type="http://schemas.openxmlformats.org/officeDocument/2006/relationships/image" Target="../media/image33.png"/><Relationship Id="rId7" Type="http://schemas.openxmlformats.org/officeDocument/2006/relationships/image" Target="../media/image9.tiff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24" Type="http://schemas.openxmlformats.org/officeDocument/2006/relationships/image" Target="../media/image17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0.png"/><Relationship Id="rId10" Type="http://schemas.openxmlformats.org/officeDocument/2006/relationships/image" Target="../media/image10.png"/><Relationship Id="rId19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2.png"/><Relationship Id="rId14" Type="http://schemas.openxmlformats.org/officeDocument/2006/relationships/image" Target="../media/image21.pn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8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15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43.png"/><Relationship Id="rId1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12" Type="http://schemas.openxmlformats.org/officeDocument/2006/relationships/image" Target="../media/image54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57.png"/><Relationship Id="rId4" Type="http://schemas.openxmlformats.org/officeDocument/2006/relationships/image" Target="../media/image50.png"/><Relationship Id="rId9" Type="http://schemas.openxmlformats.org/officeDocument/2006/relationships/image" Target="../media/image28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4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EF35A-A609-C947-BF26-132DB4C7C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9E5C75-826C-9BFE-2B98-42F67789B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79" y="629920"/>
            <a:ext cx="1178122" cy="10700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6526E9-8BEB-E774-4011-C15459F8F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" y="-21454"/>
            <a:ext cx="1016974" cy="9768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6B94F5-8742-E9E0-C022-C0A2FE4FDD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0" t="23014" r="39028" b="21204"/>
          <a:stretch/>
        </p:blipFill>
        <p:spPr>
          <a:xfrm>
            <a:off x="-5536" y="790434"/>
            <a:ext cx="1006296" cy="12503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458E22-53B3-0F73-7FFF-682BD7408B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8" b="37947"/>
          <a:stretch/>
        </p:blipFill>
        <p:spPr>
          <a:xfrm>
            <a:off x="0" y="14533"/>
            <a:ext cx="9167119" cy="19481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4F6EEC2-2104-E70C-BE08-5E9DE512DFD9}"/>
              </a:ext>
            </a:extLst>
          </p:cNvPr>
          <p:cNvSpPr txBox="1"/>
          <p:nvPr/>
        </p:nvSpPr>
        <p:spPr>
          <a:xfrm>
            <a:off x="7958492" y="86002"/>
            <a:ext cx="1231747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Context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F950A26-40A9-350B-C7E7-6D4063271CD3}"/>
              </a:ext>
            </a:extLst>
          </p:cNvPr>
          <p:cNvSpPr/>
          <p:nvPr/>
        </p:nvSpPr>
        <p:spPr>
          <a:xfrm>
            <a:off x="620448" y="326131"/>
            <a:ext cx="7816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Pr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C. POÜS, University Paris-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Saclay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Pharmacy</a:t>
            </a:r>
          </a:p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INSERM 1193 - Team 5 - CCS1 - 2018-2023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Cellular and molecular response to stress and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cancerogenesis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400" dirty="0">
                <a:ea typeface="Times New Roman" charset="0"/>
                <a:cs typeface="Times New Roman" charset="0"/>
              </a:rPr>
              <a:t>September 2022 : moving from </a:t>
            </a:r>
            <a:r>
              <a:rPr lang="en-US" sz="1400" dirty="0" err="1">
                <a:ea typeface="Times New Roman" charset="0"/>
                <a:cs typeface="Times New Roman" charset="0"/>
              </a:rPr>
              <a:t>Chatenay-Malabry</a:t>
            </a:r>
            <a:r>
              <a:rPr lang="en-US" sz="1400" dirty="0">
                <a:ea typeface="Times New Roman" charset="0"/>
                <a:cs typeface="Times New Roman" charset="0"/>
              </a:rPr>
              <a:t> to Henri Moissan </a:t>
            </a:r>
            <a:r>
              <a:rPr lang="en-US" sz="1400" dirty="0" err="1">
                <a:ea typeface="Times New Roman" charset="0"/>
                <a:cs typeface="Times New Roman" charset="0"/>
              </a:rPr>
              <a:t>Saclay</a:t>
            </a:r>
            <a:endParaRPr lang="en-US" sz="1400" dirty="0">
              <a:ea typeface="Times New Roman" charset="0"/>
              <a:cs typeface="Times New Roman" charset="0"/>
            </a:endParaRPr>
          </a:p>
          <a:p>
            <a:pPr algn="ctr"/>
            <a:r>
              <a:rPr lang="en-US" sz="1400" dirty="0">
                <a:ea typeface="Times New Roman" charset="0"/>
                <a:cs typeface="Times New Roman" charset="0"/>
              </a:rPr>
              <a:t>Presented by </a:t>
            </a:r>
            <a:r>
              <a:rPr lang="en-US" sz="1400" dirty="0" err="1">
                <a:ea typeface="Times New Roman" charset="0"/>
                <a:cs typeface="Times New Roman" charset="0"/>
              </a:rPr>
              <a:t>Béatrice</a:t>
            </a:r>
            <a:r>
              <a:rPr lang="en-US" sz="1400" dirty="0">
                <a:ea typeface="Times New Roman" charset="0"/>
                <a:cs typeface="Times New Roman" charset="0"/>
              </a:rPr>
              <a:t> BENOIT</a:t>
            </a:r>
          </a:p>
        </p:txBody>
      </p:sp>
      <p:sp>
        <p:nvSpPr>
          <p:cNvPr id="126" name="Rectangle à coins arrondis 81">
            <a:extLst>
              <a:ext uri="{FF2B5EF4-FFF2-40B4-BE49-F238E27FC236}">
                <a16:creationId xmlns:a16="http://schemas.microsoft.com/office/drawing/2014/main" id="{09E151DE-64E5-BA3B-FD23-CC8F60E827AE}"/>
              </a:ext>
            </a:extLst>
          </p:cNvPr>
          <p:cNvSpPr/>
          <p:nvPr/>
        </p:nvSpPr>
        <p:spPr>
          <a:xfrm>
            <a:off x="442952" y="4331111"/>
            <a:ext cx="3870841" cy="2381529"/>
          </a:xfrm>
          <a:prstGeom prst="roundRect">
            <a:avLst>
              <a:gd name="adj" fmla="val 632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Rectangle à coins arrondis 81">
            <a:extLst>
              <a:ext uri="{FF2B5EF4-FFF2-40B4-BE49-F238E27FC236}">
                <a16:creationId xmlns:a16="http://schemas.microsoft.com/office/drawing/2014/main" id="{0BDE7B66-61B8-4CF5-3DF9-E65929E022E5}"/>
              </a:ext>
            </a:extLst>
          </p:cNvPr>
          <p:cNvSpPr/>
          <p:nvPr/>
        </p:nvSpPr>
        <p:spPr>
          <a:xfrm>
            <a:off x="442953" y="2114773"/>
            <a:ext cx="3870841" cy="1470320"/>
          </a:xfrm>
          <a:prstGeom prst="roundRect">
            <a:avLst>
              <a:gd name="adj" fmla="val 845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 : coins arrondis 3">
            <a:extLst>
              <a:ext uri="{FF2B5EF4-FFF2-40B4-BE49-F238E27FC236}">
                <a16:creationId xmlns:a16="http://schemas.microsoft.com/office/drawing/2014/main" id="{C6E2D859-4992-D2AE-3E65-441CCC9C3060}"/>
              </a:ext>
            </a:extLst>
          </p:cNvPr>
          <p:cNvSpPr/>
          <p:nvPr/>
        </p:nvSpPr>
        <p:spPr>
          <a:xfrm>
            <a:off x="560268" y="3982830"/>
            <a:ext cx="1743468" cy="25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Cytoskeleton</a:t>
            </a:r>
          </a:p>
        </p:txBody>
      </p:sp>
      <p:sp>
        <p:nvSpPr>
          <p:cNvPr id="130" name="Rectangle : coins arrondis 3">
            <a:extLst>
              <a:ext uri="{FF2B5EF4-FFF2-40B4-BE49-F238E27FC236}">
                <a16:creationId xmlns:a16="http://schemas.microsoft.com/office/drawing/2014/main" id="{0D54E135-F377-F6F9-AB9B-1CB55836242A}"/>
              </a:ext>
            </a:extLst>
          </p:cNvPr>
          <p:cNvSpPr/>
          <p:nvPr/>
        </p:nvSpPr>
        <p:spPr>
          <a:xfrm>
            <a:off x="2464057" y="3982830"/>
            <a:ext cx="1743468" cy="25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Organelles</a:t>
            </a:r>
          </a:p>
        </p:txBody>
      </p:sp>
      <p:pic>
        <p:nvPicPr>
          <p:cNvPr id="131" name="Image 130">
            <a:extLst>
              <a:ext uri="{FF2B5EF4-FFF2-40B4-BE49-F238E27FC236}">
                <a16:creationId xmlns:a16="http://schemas.microsoft.com/office/drawing/2014/main" id="{3167E7FE-6041-0C4C-247F-6A7752FA30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2013962" y="2985406"/>
            <a:ext cx="316244" cy="453723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4A75C0B5-DE24-1BBF-203A-EFC18AA263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17" t="5442" r="43511" b="61544"/>
          <a:stretch/>
        </p:blipFill>
        <p:spPr>
          <a:xfrm>
            <a:off x="2898409" y="2807947"/>
            <a:ext cx="850063" cy="691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8" name="Rectangle : coins arrondis 3">
            <a:extLst>
              <a:ext uri="{FF2B5EF4-FFF2-40B4-BE49-F238E27FC236}">
                <a16:creationId xmlns:a16="http://schemas.microsoft.com/office/drawing/2014/main" id="{82E1FFA8-9D7B-06BE-3B3F-1629D6ACD48C}"/>
              </a:ext>
            </a:extLst>
          </p:cNvPr>
          <p:cNvSpPr/>
          <p:nvPr/>
        </p:nvSpPr>
        <p:spPr>
          <a:xfrm>
            <a:off x="560268" y="3664135"/>
            <a:ext cx="3647257" cy="25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Adaptation to stress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15F88B92-938E-A237-039A-60C5E969D4E6}"/>
              </a:ext>
            </a:extLst>
          </p:cNvPr>
          <p:cNvSpPr/>
          <p:nvPr/>
        </p:nvSpPr>
        <p:spPr>
          <a:xfrm>
            <a:off x="2887833" y="2988921"/>
            <a:ext cx="671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FFFF00"/>
                </a:solidFill>
              </a:rPr>
              <a:t>cold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E3E4AA1-AED2-67E4-FA4B-24B8C7082F5A}"/>
              </a:ext>
            </a:extLst>
          </p:cNvPr>
          <p:cNvSpPr/>
          <p:nvPr/>
        </p:nvSpPr>
        <p:spPr>
          <a:xfrm>
            <a:off x="1766077" y="2479008"/>
            <a:ext cx="985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chemo-resistance</a:t>
            </a:r>
          </a:p>
        </p:txBody>
      </p:sp>
      <p:sp>
        <p:nvSpPr>
          <p:cNvPr id="145" name="Rectangle : coins arrondis 3">
            <a:extLst>
              <a:ext uri="{FF2B5EF4-FFF2-40B4-BE49-F238E27FC236}">
                <a16:creationId xmlns:a16="http://schemas.microsoft.com/office/drawing/2014/main" id="{A085B015-3CD8-B66D-01B9-E5C9E1DFA08D}"/>
              </a:ext>
            </a:extLst>
          </p:cNvPr>
          <p:cNvSpPr/>
          <p:nvPr/>
        </p:nvSpPr>
        <p:spPr>
          <a:xfrm>
            <a:off x="1946373" y="1813486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01CA4F87-1990-4DF2-BC8A-42B3A2A72A65}"/>
              </a:ext>
            </a:extLst>
          </p:cNvPr>
          <p:cNvGrpSpPr>
            <a:grpSpLocks noChangeAspect="1"/>
          </p:cNvGrpSpPr>
          <p:nvPr/>
        </p:nvGrpSpPr>
        <p:grpSpPr>
          <a:xfrm>
            <a:off x="1910918" y="4489493"/>
            <a:ext cx="2232000" cy="1979242"/>
            <a:chOff x="1207689" y="4376316"/>
            <a:chExt cx="2555120" cy="2265772"/>
          </a:xfrm>
        </p:grpSpPr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A1FA7C77-E233-34C2-871D-190039B76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689" y="4381170"/>
              <a:ext cx="2555120" cy="2260918"/>
            </a:xfrm>
            <a:prstGeom prst="rect">
              <a:avLst/>
            </a:prstGeom>
          </p:spPr>
        </p:pic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id="{4A74D3D3-DE51-9867-6CA9-95B2086A5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411"/>
            <a:stretch/>
          </p:blipFill>
          <p:spPr>
            <a:xfrm rot="876607">
              <a:off x="2043376" y="4489649"/>
              <a:ext cx="310072" cy="1796856"/>
            </a:xfrm>
            <a:prstGeom prst="rect">
              <a:avLst/>
            </a:prstGeom>
          </p:spPr>
        </p:pic>
        <p:grpSp>
          <p:nvGrpSpPr>
            <p:cNvPr id="151" name="Groupe 150">
              <a:extLst>
                <a:ext uri="{FF2B5EF4-FFF2-40B4-BE49-F238E27FC236}">
                  <a16:creationId xmlns:a16="http://schemas.microsoft.com/office/drawing/2014/main" id="{21D8892D-BA7F-2DF7-3C26-5EB169DD686C}"/>
                </a:ext>
              </a:extLst>
            </p:cNvPr>
            <p:cNvGrpSpPr>
              <a:grpSpLocks noChangeAspect="1"/>
            </p:cNvGrpSpPr>
            <p:nvPr/>
          </p:nvGrpSpPr>
          <p:grpSpPr>
            <a:xfrm rot="2399241">
              <a:off x="1804256" y="4376316"/>
              <a:ext cx="287382" cy="1638069"/>
              <a:chOff x="-1405288" y="2092860"/>
              <a:chExt cx="271070" cy="1807974"/>
            </a:xfrm>
          </p:grpSpPr>
          <p:pic>
            <p:nvPicPr>
              <p:cNvPr id="155" name="Image 154">
                <a:extLst>
                  <a:ext uri="{FF2B5EF4-FFF2-40B4-BE49-F238E27FC236}">
                    <a16:creationId xmlns:a16="http://schemas.microsoft.com/office/drawing/2014/main" id="{515FB08A-181C-269A-9874-E7F03FCB5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4878" y="2092860"/>
                <a:ext cx="166985" cy="1807974"/>
              </a:xfrm>
              <a:prstGeom prst="rect">
                <a:avLst/>
              </a:prstGeom>
            </p:spPr>
          </p:pic>
          <p:pic>
            <p:nvPicPr>
              <p:cNvPr id="156" name="Image 155">
                <a:extLst>
                  <a:ext uri="{FF2B5EF4-FFF2-40B4-BE49-F238E27FC236}">
                    <a16:creationId xmlns:a16="http://schemas.microsoft.com/office/drawing/2014/main" id="{B6E5E3FC-4B3A-DD53-D8B3-A448A27179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467739" y="2424847"/>
                <a:ext cx="591101" cy="75940"/>
              </a:xfrm>
              <a:prstGeom prst="rect">
                <a:avLst/>
              </a:prstGeom>
            </p:spPr>
          </p:pic>
          <p:pic>
            <p:nvPicPr>
              <p:cNvPr id="157" name="Image 156">
                <a:extLst>
                  <a:ext uri="{FF2B5EF4-FFF2-40B4-BE49-F238E27FC236}">
                    <a16:creationId xmlns:a16="http://schemas.microsoft.com/office/drawing/2014/main" id="{98586682-F03F-96DD-0514-15A6BECCA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662869" y="3238243"/>
                <a:ext cx="591101" cy="75940"/>
              </a:xfrm>
              <a:prstGeom prst="rect">
                <a:avLst/>
              </a:prstGeom>
            </p:spPr>
          </p:pic>
        </p:grpSp>
        <p:sp>
          <p:nvSpPr>
            <p:cNvPr id="152" name="Rectangle à coins arrondis 146">
              <a:extLst>
                <a:ext uri="{FF2B5EF4-FFF2-40B4-BE49-F238E27FC236}">
                  <a16:creationId xmlns:a16="http://schemas.microsoft.com/office/drawing/2014/main" id="{568E480E-F083-8DF4-39BB-2D6F96228FA2}"/>
                </a:ext>
              </a:extLst>
            </p:cNvPr>
            <p:cNvSpPr/>
            <p:nvPr/>
          </p:nvSpPr>
          <p:spPr>
            <a:xfrm rot="744148">
              <a:off x="2377248" y="5097170"/>
              <a:ext cx="108000" cy="216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4" name="Image 153">
              <a:extLst>
                <a:ext uri="{FF2B5EF4-FFF2-40B4-BE49-F238E27FC236}">
                  <a16:creationId xmlns:a16="http://schemas.microsoft.com/office/drawing/2014/main" id="{807ED114-AD41-1235-DED4-33145A34D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55725">
              <a:off x="2654018" y="5573856"/>
              <a:ext cx="1157796" cy="471565"/>
            </a:xfrm>
            <a:prstGeom prst="rect">
              <a:avLst/>
            </a:prstGeom>
          </p:spPr>
        </p:pic>
      </p:grpSp>
      <p:pic>
        <p:nvPicPr>
          <p:cNvPr id="160" name="Image 159">
            <a:extLst>
              <a:ext uri="{FF2B5EF4-FFF2-40B4-BE49-F238E27FC236}">
                <a16:creationId xmlns:a16="http://schemas.microsoft.com/office/drawing/2014/main" id="{C7D40C9E-F251-9928-46B7-EAAD7C568D8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2600426" y="5578625"/>
            <a:ext cx="473600" cy="414128"/>
          </a:xfrm>
          <a:prstGeom prst="rect">
            <a:avLst/>
          </a:prstGeom>
        </p:spPr>
      </p:pic>
      <p:sp>
        <p:nvSpPr>
          <p:cNvPr id="161" name="ZoneTexte 160">
            <a:extLst>
              <a:ext uri="{FF2B5EF4-FFF2-40B4-BE49-F238E27FC236}">
                <a16:creationId xmlns:a16="http://schemas.microsoft.com/office/drawing/2014/main" id="{DED30FF3-ED6A-74F0-5932-190795A7FCA0}"/>
              </a:ext>
            </a:extLst>
          </p:cNvPr>
          <p:cNvSpPr txBox="1"/>
          <p:nvPr/>
        </p:nvSpPr>
        <p:spPr>
          <a:xfrm>
            <a:off x="2552923" y="5651386"/>
            <a:ext cx="3947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Ac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298F3C2A-3AE2-E910-924D-C719936372B7}"/>
              </a:ext>
            </a:extLst>
          </p:cNvPr>
          <p:cNvSpPr/>
          <p:nvPr/>
        </p:nvSpPr>
        <p:spPr>
          <a:xfrm>
            <a:off x="3017124" y="5106911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DDE71CB9-F035-6B18-AA33-B1502AA122E9}"/>
              </a:ext>
            </a:extLst>
          </p:cNvPr>
          <p:cNvSpPr txBox="1"/>
          <p:nvPr/>
        </p:nvSpPr>
        <p:spPr>
          <a:xfrm>
            <a:off x="2980169" y="5029052"/>
            <a:ext cx="2740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164" name="Éclair 163">
            <a:extLst>
              <a:ext uri="{FF2B5EF4-FFF2-40B4-BE49-F238E27FC236}">
                <a16:creationId xmlns:a16="http://schemas.microsoft.com/office/drawing/2014/main" id="{9A2F7EAC-F312-3287-255D-D5356053CD81}"/>
              </a:ext>
            </a:extLst>
          </p:cNvPr>
          <p:cNvSpPr/>
          <p:nvPr/>
        </p:nvSpPr>
        <p:spPr>
          <a:xfrm rot="20706105">
            <a:off x="2090389" y="4564730"/>
            <a:ext cx="320634" cy="440275"/>
          </a:xfrm>
          <a:prstGeom prst="lightningBolt">
            <a:avLst/>
          </a:prstGeom>
          <a:solidFill>
            <a:srgbClr val="A3B1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Rectangle à coins arrondis 135">
            <a:extLst>
              <a:ext uri="{FF2B5EF4-FFF2-40B4-BE49-F238E27FC236}">
                <a16:creationId xmlns:a16="http://schemas.microsoft.com/office/drawing/2014/main" id="{46F268C9-5195-EA16-A261-9718A8E4A7C3}"/>
              </a:ext>
            </a:extLst>
          </p:cNvPr>
          <p:cNvSpPr/>
          <p:nvPr/>
        </p:nvSpPr>
        <p:spPr>
          <a:xfrm>
            <a:off x="1047583" y="4335480"/>
            <a:ext cx="1122842" cy="480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stress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EC5261-5599-4130-08DF-868957AFAD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4" y="-8529"/>
            <a:ext cx="717183" cy="7078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44EA8D-D551-E2EF-11BF-9A45EC177B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20" y="2188706"/>
            <a:ext cx="985092" cy="5259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08A79B-C16E-A329-79DE-03C615C549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32" y="2941799"/>
            <a:ext cx="864679" cy="5934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2EA986-9083-0AB5-A5FA-7018D8C80F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0" y="2553707"/>
            <a:ext cx="881174" cy="6062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D146C9-0CFC-0185-D8A3-FB76503F0631}"/>
              </a:ext>
            </a:extLst>
          </p:cNvPr>
          <p:cNvSpPr/>
          <p:nvPr/>
        </p:nvSpPr>
        <p:spPr>
          <a:xfrm>
            <a:off x="947404" y="2534016"/>
            <a:ext cx="714332" cy="44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MASH</a:t>
            </a:r>
          </a:p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fibrosis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0DD1CDE-2537-3B22-3A59-672AAFA02D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1" y="2159742"/>
            <a:ext cx="884476" cy="5717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AD17A73-A8E9-0CE5-E46D-8A552CBBEEFB}"/>
              </a:ext>
            </a:extLst>
          </p:cNvPr>
          <p:cNvSpPr/>
          <p:nvPr/>
        </p:nvSpPr>
        <p:spPr>
          <a:xfrm>
            <a:off x="760228" y="2201352"/>
            <a:ext cx="842761" cy="26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Steatosis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24C97A-0D9F-D507-92BD-411E790F7161}"/>
              </a:ext>
            </a:extLst>
          </p:cNvPr>
          <p:cNvSpPr/>
          <p:nvPr/>
        </p:nvSpPr>
        <p:spPr>
          <a:xfrm>
            <a:off x="2812681" y="2157598"/>
            <a:ext cx="854047" cy="44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resection</a:t>
            </a:r>
          </a:p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part.</a:t>
            </a:r>
          </a:p>
        </p:txBody>
      </p:sp>
      <p:sp>
        <p:nvSpPr>
          <p:cNvPr id="7" name="Rectangle à coins arrondis 166">
            <a:extLst>
              <a:ext uri="{FF2B5EF4-FFF2-40B4-BE49-F238E27FC236}">
                <a16:creationId xmlns:a16="http://schemas.microsoft.com/office/drawing/2014/main" id="{C7E845F0-6576-B0F9-1260-555413407781}"/>
              </a:ext>
            </a:extLst>
          </p:cNvPr>
          <p:cNvSpPr/>
          <p:nvPr/>
        </p:nvSpPr>
        <p:spPr>
          <a:xfrm>
            <a:off x="644667" y="5831877"/>
            <a:ext cx="1054672" cy="555541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135">
            <a:extLst>
              <a:ext uri="{FF2B5EF4-FFF2-40B4-BE49-F238E27FC236}">
                <a16:creationId xmlns:a16="http://schemas.microsoft.com/office/drawing/2014/main" id="{3575F11E-8D28-A143-61B7-4E9FFC54BACF}"/>
              </a:ext>
            </a:extLst>
          </p:cNvPr>
          <p:cNvSpPr/>
          <p:nvPr/>
        </p:nvSpPr>
        <p:spPr>
          <a:xfrm>
            <a:off x="610582" y="5885713"/>
            <a:ext cx="1122842" cy="480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Biosensors</a:t>
            </a:r>
          </a:p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Targets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3B82B-BF3E-A753-8984-F5DA63EA44D5}"/>
              </a:ext>
            </a:extLst>
          </p:cNvPr>
          <p:cNvSpPr/>
          <p:nvPr/>
        </p:nvSpPr>
        <p:spPr>
          <a:xfrm>
            <a:off x="1186541" y="3041625"/>
            <a:ext cx="519001" cy="26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HCC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3C2C9-3072-C6B3-C2DD-B9A7716AD502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DDF04F-F044-AAEB-5C83-5582364FD8F5}"/>
              </a:ext>
            </a:extLst>
          </p:cNvPr>
          <p:cNvSpPr/>
          <p:nvPr/>
        </p:nvSpPr>
        <p:spPr>
          <a:xfrm>
            <a:off x="461939" y="4740510"/>
            <a:ext cx="1420128" cy="1017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Immortalized</a:t>
            </a:r>
          </a:p>
          <a:p>
            <a:pPr algn="ctr"/>
            <a:r>
              <a:rPr lang="en-US" i="1" dirty="0"/>
              <a:t>hepatocytes</a:t>
            </a:r>
          </a:p>
          <a:p>
            <a:pPr algn="ctr">
              <a:lnSpc>
                <a:spcPct val="150000"/>
              </a:lnSpc>
            </a:pPr>
            <a:r>
              <a:rPr lang="en-US" i="1" dirty="0"/>
              <a:t>HCCs</a:t>
            </a:r>
          </a:p>
        </p:txBody>
      </p:sp>
    </p:spTree>
    <p:extLst>
      <p:ext uri="{BB962C8B-B14F-4D97-AF65-F5344CB8AC3E}">
        <p14:creationId xmlns:p14="http://schemas.microsoft.com/office/powerpoint/2010/main" val="1160665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E62AF-FD38-9425-1F2B-9A8B7A47E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95BA639C-EBBD-2775-A195-9B333321EC0A}"/>
              </a:ext>
            </a:extLst>
          </p:cNvPr>
          <p:cNvSpPr/>
          <p:nvPr/>
        </p:nvSpPr>
        <p:spPr>
          <a:xfrm>
            <a:off x="111093" y="57611"/>
            <a:ext cx="5256000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organelles</a:t>
            </a:r>
          </a:p>
        </p:txBody>
      </p:sp>
      <p:sp>
        <p:nvSpPr>
          <p:cNvPr id="29" name="Rectangle : coins arrondis 3">
            <a:extLst>
              <a:ext uri="{FF2B5EF4-FFF2-40B4-BE49-F238E27FC236}">
                <a16:creationId xmlns:a16="http://schemas.microsoft.com/office/drawing/2014/main" id="{EC56365B-C896-54F3-E4D8-B39BE054A112}"/>
              </a:ext>
            </a:extLst>
          </p:cNvPr>
          <p:cNvSpPr/>
          <p:nvPr/>
        </p:nvSpPr>
        <p:spPr>
          <a:xfrm>
            <a:off x="1158133" y="727618"/>
            <a:ext cx="5888126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Mitochondria dynamics / 2. Autophagy &amp; Lysosomes</a:t>
            </a:r>
          </a:p>
        </p:txBody>
      </p:sp>
      <p:sp>
        <p:nvSpPr>
          <p:cNvPr id="53" name="Rectangle à coins arrondis 52">
            <a:extLst>
              <a:ext uri="{FF2B5EF4-FFF2-40B4-BE49-F238E27FC236}">
                <a16:creationId xmlns:a16="http://schemas.microsoft.com/office/drawing/2014/main" id="{8E2F698F-7518-EFC8-10E1-FBBCADEE575E}"/>
              </a:ext>
            </a:extLst>
          </p:cNvPr>
          <p:cNvSpPr/>
          <p:nvPr/>
        </p:nvSpPr>
        <p:spPr>
          <a:xfrm>
            <a:off x="164014" y="1354367"/>
            <a:ext cx="3651993" cy="4395755"/>
          </a:xfrm>
          <a:prstGeom prst="roundRect">
            <a:avLst>
              <a:gd name="adj" fmla="val 5642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Image 109">
            <a:extLst>
              <a:ext uri="{FF2B5EF4-FFF2-40B4-BE49-F238E27FC236}">
                <a16:creationId xmlns:a16="http://schemas.microsoft.com/office/drawing/2014/main" id="{8172D65B-1DF5-3651-2060-47142B418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5418" r="83022" b="68610"/>
          <a:stretch/>
        </p:blipFill>
        <p:spPr>
          <a:xfrm>
            <a:off x="2645871" y="1501365"/>
            <a:ext cx="518088" cy="502635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11E27389-9336-0C7C-A3CE-6CAEF69F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35852" r="82152" b="38493"/>
          <a:stretch/>
        </p:blipFill>
        <p:spPr>
          <a:xfrm>
            <a:off x="2143997" y="1505326"/>
            <a:ext cx="489305" cy="496501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7781989B-1894-F51A-74A8-6E6F282DE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7983" r="82932" b="8136"/>
          <a:stretch/>
        </p:blipFill>
        <p:spPr>
          <a:xfrm>
            <a:off x="3186040" y="1526785"/>
            <a:ext cx="517243" cy="464640"/>
          </a:xfrm>
          <a:prstGeom prst="rect">
            <a:avLst/>
          </a:prstGeom>
        </p:spPr>
      </p:pic>
      <p:pic>
        <p:nvPicPr>
          <p:cNvPr id="258" name="Image 257">
            <a:extLst>
              <a:ext uri="{FF2B5EF4-FFF2-40B4-BE49-F238E27FC236}">
                <a16:creationId xmlns:a16="http://schemas.microsoft.com/office/drawing/2014/main" id="{CBBF044F-7922-C07B-B415-6A5658514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6" t="28149" r="2451" b="25711"/>
          <a:stretch/>
        </p:blipFill>
        <p:spPr>
          <a:xfrm>
            <a:off x="2033092" y="2060636"/>
            <a:ext cx="1689476" cy="1902709"/>
          </a:xfrm>
          <a:prstGeom prst="rect">
            <a:avLst/>
          </a:prstGeom>
        </p:spPr>
      </p:pic>
      <p:pic>
        <p:nvPicPr>
          <p:cNvPr id="259" name="Image 258">
            <a:extLst>
              <a:ext uri="{FF2B5EF4-FFF2-40B4-BE49-F238E27FC236}">
                <a16:creationId xmlns:a16="http://schemas.microsoft.com/office/drawing/2014/main" id="{FA864EFC-9165-C734-E15A-11E594F99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28149" r="52006" b="25711"/>
          <a:stretch/>
        </p:blipFill>
        <p:spPr>
          <a:xfrm>
            <a:off x="309686" y="2061209"/>
            <a:ext cx="1640268" cy="1902709"/>
          </a:xfrm>
          <a:prstGeom prst="rect">
            <a:avLst/>
          </a:prstGeom>
        </p:spPr>
      </p:pic>
      <p:sp>
        <p:nvSpPr>
          <p:cNvPr id="116" name="Rectangle à coins arrondis 135">
            <a:extLst>
              <a:ext uri="{FF2B5EF4-FFF2-40B4-BE49-F238E27FC236}">
                <a16:creationId xmlns:a16="http://schemas.microsoft.com/office/drawing/2014/main" id="{ABF22F1F-4CAA-648F-4155-B225C091DD75}"/>
              </a:ext>
            </a:extLst>
          </p:cNvPr>
          <p:cNvSpPr/>
          <p:nvPr/>
        </p:nvSpPr>
        <p:spPr>
          <a:xfrm>
            <a:off x="262056" y="2066189"/>
            <a:ext cx="468000" cy="233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>
                <a:solidFill>
                  <a:srgbClr val="FFFF00"/>
                </a:solidFill>
              </a:rPr>
              <a:t>Ctrl</a:t>
            </a:r>
            <a:endParaRPr lang="en-US" sz="1300" dirty="0">
              <a:solidFill>
                <a:srgbClr val="FFFF00"/>
              </a:solidFill>
            </a:endParaRPr>
          </a:p>
        </p:txBody>
      </p:sp>
      <p:sp>
        <p:nvSpPr>
          <p:cNvPr id="115" name="Rectangle à coins arrondis 135">
            <a:extLst>
              <a:ext uri="{FF2B5EF4-FFF2-40B4-BE49-F238E27FC236}">
                <a16:creationId xmlns:a16="http://schemas.microsoft.com/office/drawing/2014/main" id="{43B33BE2-F508-0904-7185-3C1A02C8AB39}"/>
              </a:ext>
            </a:extLst>
          </p:cNvPr>
          <p:cNvSpPr/>
          <p:nvPr/>
        </p:nvSpPr>
        <p:spPr>
          <a:xfrm>
            <a:off x="2037555" y="2066189"/>
            <a:ext cx="792000" cy="233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>
                <a:solidFill>
                  <a:srgbClr val="FFFF00"/>
                </a:solidFill>
              </a:rPr>
              <a:t>stress 1h</a:t>
            </a:r>
          </a:p>
        </p:txBody>
      </p:sp>
      <p:sp>
        <p:nvSpPr>
          <p:cNvPr id="260" name="ZoneTexte 259">
            <a:extLst>
              <a:ext uri="{FF2B5EF4-FFF2-40B4-BE49-F238E27FC236}">
                <a16:creationId xmlns:a16="http://schemas.microsoft.com/office/drawing/2014/main" id="{C944AD92-887B-834D-D36E-5DDCD609D3BE}"/>
              </a:ext>
            </a:extLst>
          </p:cNvPr>
          <p:cNvSpPr txBox="1"/>
          <p:nvPr/>
        </p:nvSpPr>
        <p:spPr>
          <a:xfrm>
            <a:off x="228126" y="1387670"/>
            <a:ext cx="175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Environmental stresses </a:t>
            </a:r>
          </a:p>
        </p:txBody>
      </p:sp>
      <p:sp>
        <p:nvSpPr>
          <p:cNvPr id="261" name="Rectangle à coins arrondis 260">
            <a:extLst>
              <a:ext uri="{FF2B5EF4-FFF2-40B4-BE49-F238E27FC236}">
                <a16:creationId xmlns:a16="http://schemas.microsoft.com/office/drawing/2014/main" id="{1D8EA500-D459-0A93-4AAE-897E50B7F4DE}"/>
              </a:ext>
            </a:extLst>
          </p:cNvPr>
          <p:cNvSpPr/>
          <p:nvPr/>
        </p:nvSpPr>
        <p:spPr>
          <a:xfrm>
            <a:off x="407514" y="5028861"/>
            <a:ext cx="3104318" cy="49419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62" name="ZoneTexte 261">
            <a:extLst>
              <a:ext uri="{FF2B5EF4-FFF2-40B4-BE49-F238E27FC236}">
                <a16:creationId xmlns:a16="http://schemas.microsoft.com/office/drawing/2014/main" id="{4C6136C5-E345-9958-D0C1-4C2D15077701}"/>
              </a:ext>
            </a:extLst>
          </p:cNvPr>
          <p:cNvSpPr txBox="1"/>
          <p:nvPr/>
        </p:nvSpPr>
        <p:spPr>
          <a:xfrm>
            <a:off x="287105" y="4999708"/>
            <a:ext cx="3376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Mitochondrial fragmentation as early biomarker of cytotoxicity</a:t>
            </a:r>
          </a:p>
        </p:txBody>
      </p:sp>
      <p:pic>
        <p:nvPicPr>
          <p:cNvPr id="6" name="Image 5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41338914-FB60-75CE-3BA1-89353F1DD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164" y="5683107"/>
            <a:ext cx="739608" cy="2314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Carré corné 2">
            <a:extLst>
              <a:ext uri="{FF2B5EF4-FFF2-40B4-BE49-F238E27FC236}">
                <a16:creationId xmlns:a16="http://schemas.microsoft.com/office/drawing/2014/main" id="{8F350AC0-601B-3335-80A4-E0AA9D10E148}"/>
              </a:ext>
            </a:extLst>
          </p:cNvPr>
          <p:cNvSpPr/>
          <p:nvPr/>
        </p:nvSpPr>
        <p:spPr>
          <a:xfrm>
            <a:off x="2512908" y="5727506"/>
            <a:ext cx="1152000" cy="17783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Chemosphere 2019</a:t>
            </a:r>
          </a:p>
        </p:txBody>
      </p:sp>
      <p:sp>
        <p:nvSpPr>
          <p:cNvPr id="114" name="Rectangle à coins arrondis 135">
            <a:extLst>
              <a:ext uri="{FF2B5EF4-FFF2-40B4-BE49-F238E27FC236}">
                <a16:creationId xmlns:a16="http://schemas.microsoft.com/office/drawing/2014/main" id="{55784C92-3A7F-4E2E-C6D1-7956E960E192}"/>
              </a:ext>
            </a:extLst>
          </p:cNvPr>
          <p:cNvSpPr/>
          <p:nvPr/>
        </p:nvSpPr>
        <p:spPr>
          <a:xfrm>
            <a:off x="942829" y="2063082"/>
            <a:ext cx="1080000" cy="169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</a:rPr>
              <a:t>mitochondria</a:t>
            </a:r>
          </a:p>
        </p:txBody>
      </p:sp>
      <p:sp>
        <p:nvSpPr>
          <p:cNvPr id="307" name="Carré corné 306">
            <a:extLst>
              <a:ext uri="{FF2B5EF4-FFF2-40B4-BE49-F238E27FC236}">
                <a16:creationId xmlns:a16="http://schemas.microsoft.com/office/drawing/2014/main" id="{52A31B3B-DC8F-05E9-C28A-0DABBD499EF4}"/>
              </a:ext>
            </a:extLst>
          </p:cNvPr>
          <p:cNvSpPr/>
          <p:nvPr/>
        </p:nvSpPr>
        <p:spPr>
          <a:xfrm rot="21263804">
            <a:off x="2537105" y="6161400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2" name="Rectangle : coins arrondis 3">
            <a:extLst>
              <a:ext uri="{FF2B5EF4-FFF2-40B4-BE49-F238E27FC236}">
                <a16:creationId xmlns:a16="http://schemas.microsoft.com/office/drawing/2014/main" id="{4900F80D-33C1-ACC7-4890-AFD014E10B54}"/>
              </a:ext>
            </a:extLst>
          </p:cNvPr>
          <p:cNvSpPr/>
          <p:nvPr/>
        </p:nvSpPr>
        <p:spPr>
          <a:xfrm>
            <a:off x="1337564" y="1181238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Mitochondria</a:t>
            </a:r>
          </a:p>
        </p:txBody>
      </p:sp>
      <p:sp>
        <p:nvSpPr>
          <p:cNvPr id="9" name="Rectangle : coins arrondis 3">
            <a:extLst>
              <a:ext uri="{FF2B5EF4-FFF2-40B4-BE49-F238E27FC236}">
                <a16:creationId xmlns:a16="http://schemas.microsoft.com/office/drawing/2014/main" id="{D1A8ABCA-F7DF-D131-80DE-04004AAC7D0A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48DF97-ACFF-1C18-4FC2-E892E335A660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4" name="Carré corné 3">
            <a:extLst>
              <a:ext uri="{FF2B5EF4-FFF2-40B4-BE49-F238E27FC236}">
                <a16:creationId xmlns:a16="http://schemas.microsoft.com/office/drawing/2014/main" id="{91EB58BC-917D-404E-03C7-087ED7AD1440}"/>
              </a:ext>
            </a:extLst>
          </p:cNvPr>
          <p:cNvSpPr/>
          <p:nvPr/>
        </p:nvSpPr>
        <p:spPr>
          <a:xfrm>
            <a:off x="7852105" y="4591735"/>
            <a:ext cx="1008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Biol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2022</a:t>
            </a:r>
            <a:endParaRPr lang="fr-FR" sz="1000" i="1" dirty="0">
              <a:solidFill>
                <a:srgbClr val="00B0F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301B21-7B30-649D-EA54-FA52C9AA9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868">
            <a:off x="6774945" y="4564543"/>
            <a:ext cx="355461" cy="2132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51000B8-A814-42B7-098A-6DBC9B754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53" y="4541892"/>
            <a:ext cx="642723" cy="202764"/>
          </a:xfrm>
          <a:prstGeom prst="rect">
            <a:avLst/>
          </a:prstGeom>
        </p:spPr>
      </p:pic>
      <p:sp>
        <p:nvSpPr>
          <p:cNvPr id="13" name="Carré corné 12">
            <a:extLst>
              <a:ext uri="{FF2B5EF4-FFF2-40B4-BE49-F238E27FC236}">
                <a16:creationId xmlns:a16="http://schemas.microsoft.com/office/drawing/2014/main" id="{AFB52D32-C7D2-1F2A-622F-F09A5FCFF83C}"/>
              </a:ext>
            </a:extLst>
          </p:cNvPr>
          <p:cNvSpPr/>
          <p:nvPr/>
        </p:nvSpPr>
        <p:spPr>
          <a:xfrm>
            <a:off x="7312105" y="4387890"/>
            <a:ext cx="1548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Immunother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Cancer 2022</a:t>
            </a:r>
          </a:p>
        </p:txBody>
      </p:sp>
      <p:sp>
        <p:nvSpPr>
          <p:cNvPr id="14" name="Rectangle à coins arrondis 262">
            <a:extLst>
              <a:ext uri="{FF2B5EF4-FFF2-40B4-BE49-F238E27FC236}">
                <a16:creationId xmlns:a16="http://schemas.microsoft.com/office/drawing/2014/main" id="{AEE9DD35-F3AE-3978-DC41-DCBD8923D20E}"/>
              </a:ext>
            </a:extLst>
          </p:cNvPr>
          <p:cNvSpPr/>
          <p:nvPr/>
        </p:nvSpPr>
        <p:spPr>
          <a:xfrm>
            <a:off x="3940278" y="1365293"/>
            <a:ext cx="5103111" cy="2705876"/>
          </a:xfrm>
          <a:prstGeom prst="roundRect">
            <a:avLst>
              <a:gd name="adj" fmla="val 1222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C8524C-2061-F90F-2EB8-EE62EF765CF1}"/>
              </a:ext>
            </a:extLst>
          </p:cNvPr>
          <p:cNvSpPr txBox="1"/>
          <p:nvPr/>
        </p:nvSpPr>
        <p:spPr>
          <a:xfrm>
            <a:off x="4045607" y="1387671"/>
            <a:ext cx="89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Infection</a:t>
            </a:r>
            <a:endParaRPr lang="en-US" sz="1400" i="1" dirty="0"/>
          </a:p>
        </p:txBody>
      </p:sp>
      <p:sp>
        <p:nvSpPr>
          <p:cNvPr id="16" name="Carré corné 15">
            <a:extLst>
              <a:ext uri="{FF2B5EF4-FFF2-40B4-BE49-F238E27FC236}">
                <a16:creationId xmlns:a16="http://schemas.microsoft.com/office/drawing/2014/main" id="{48F82C1C-9544-A82C-7209-2B5FED740C0F}"/>
              </a:ext>
            </a:extLst>
          </p:cNvPr>
          <p:cNvSpPr/>
          <p:nvPr/>
        </p:nvSpPr>
        <p:spPr>
          <a:xfrm>
            <a:off x="7816105" y="4011884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Autophagy 2021</a:t>
            </a:r>
          </a:p>
        </p:txBody>
      </p:sp>
      <p:sp>
        <p:nvSpPr>
          <p:cNvPr id="17" name="Rectangle à coins arrondis 265">
            <a:extLst>
              <a:ext uri="{FF2B5EF4-FFF2-40B4-BE49-F238E27FC236}">
                <a16:creationId xmlns:a16="http://schemas.microsoft.com/office/drawing/2014/main" id="{6BD9319C-FA8F-F2C8-5CC0-69F863C1143C}"/>
              </a:ext>
            </a:extLst>
          </p:cNvPr>
          <p:cNvSpPr/>
          <p:nvPr/>
        </p:nvSpPr>
        <p:spPr>
          <a:xfrm>
            <a:off x="7060609" y="2095723"/>
            <a:ext cx="1871257" cy="66131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05B0725-4E05-B970-9E5C-9F306EC700BA}"/>
              </a:ext>
            </a:extLst>
          </p:cNvPr>
          <p:cNvSpPr txBox="1"/>
          <p:nvPr/>
        </p:nvSpPr>
        <p:spPr>
          <a:xfrm>
            <a:off x="7073445" y="2138506"/>
            <a:ext cx="185188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Organelle damage mediated-autophagy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C324E4D-5062-1A2A-C79A-20AB76C1AE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31245" r="79506" b="55811"/>
          <a:stretch/>
        </p:blipFill>
        <p:spPr>
          <a:xfrm rot="20812477">
            <a:off x="4045683" y="2043026"/>
            <a:ext cx="956218" cy="95511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2BF7A2-63BF-4FE8-5338-EBF8B63D8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1019">
            <a:off x="4188334" y="2224704"/>
            <a:ext cx="918451" cy="332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05D1E18-0672-77AF-310D-EDF846CB6309}"/>
              </a:ext>
            </a:extLst>
          </p:cNvPr>
          <p:cNvSpPr/>
          <p:nvPr/>
        </p:nvSpPr>
        <p:spPr>
          <a:xfrm>
            <a:off x="4272349" y="1784951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6FF"/>
                </a:solidFill>
                <a:latin typeface="Avenir Book"/>
                <a:cs typeface="Avenir Book"/>
              </a:rPr>
              <a:t>Drp1</a:t>
            </a:r>
          </a:p>
        </p:txBody>
      </p:sp>
      <p:sp>
        <p:nvSpPr>
          <p:cNvPr id="22" name="Carré corné 21">
            <a:extLst>
              <a:ext uri="{FF2B5EF4-FFF2-40B4-BE49-F238E27FC236}">
                <a16:creationId xmlns:a16="http://schemas.microsoft.com/office/drawing/2014/main" id="{65A3FFC1-9FC5-DA4C-9C8F-3366FB78E89B}"/>
              </a:ext>
            </a:extLst>
          </p:cNvPr>
          <p:cNvSpPr/>
          <p:nvPr/>
        </p:nvSpPr>
        <p:spPr>
          <a:xfrm>
            <a:off x="6767054" y="4027624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Autophagy 2021</a:t>
            </a:r>
          </a:p>
        </p:txBody>
      </p:sp>
      <p:sp>
        <p:nvSpPr>
          <p:cNvPr id="23" name="Carré corné 22">
            <a:extLst>
              <a:ext uri="{FF2B5EF4-FFF2-40B4-BE49-F238E27FC236}">
                <a16:creationId xmlns:a16="http://schemas.microsoft.com/office/drawing/2014/main" id="{442EC3D8-D26C-5270-B3A5-49438A17C0D2}"/>
              </a:ext>
            </a:extLst>
          </p:cNvPr>
          <p:cNvSpPr/>
          <p:nvPr/>
        </p:nvSpPr>
        <p:spPr>
          <a:xfrm>
            <a:off x="7420105" y="4770536"/>
            <a:ext cx="1440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rgbClr val="FFC000"/>
                </a:solidFill>
              </a:rPr>
              <a:t>Review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Autophagy 2021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6EDBD25-5A02-2529-0D65-3DAB9B3D61F0}"/>
              </a:ext>
            </a:extLst>
          </p:cNvPr>
          <p:cNvCxnSpPr/>
          <p:nvPr/>
        </p:nvCxnSpPr>
        <p:spPr>
          <a:xfrm>
            <a:off x="4939994" y="2463750"/>
            <a:ext cx="365324" cy="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rré corné 26">
            <a:extLst>
              <a:ext uri="{FF2B5EF4-FFF2-40B4-BE49-F238E27FC236}">
                <a16:creationId xmlns:a16="http://schemas.microsoft.com/office/drawing/2014/main" id="{B74C9B80-957D-A227-A9AF-9416DE991E48}"/>
              </a:ext>
            </a:extLst>
          </p:cNvPr>
          <p:cNvSpPr/>
          <p:nvPr/>
        </p:nvSpPr>
        <p:spPr>
          <a:xfrm rot="21263804">
            <a:off x="5674065" y="4387960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>
                <a:solidFill>
                  <a:schemeClr val="bg1">
                    <a:lumMod val="50000"/>
                  </a:schemeClr>
                </a:solidFill>
              </a:rPr>
              <a:t>collaboration</a:t>
            </a:r>
            <a:endParaRPr lang="en-US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7E46C5D-F951-99CD-0AE0-DF5C92B96E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0909">
            <a:off x="5366814" y="1892937"/>
            <a:ext cx="1574324" cy="89338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F4E565B-AADD-B2DB-BC88-E1F9D9984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6" t="9107"/>
          <a:stretch/>
        </p:blipFill>
        <p:spPr>
          <a:xfrm rot="5400000">
            <a:off x="5688730" y="2342638"/>
            <a:ext cx="309095" cy="278639"/>
          </a:xfrm>
          <a:prstGeom prst="rect">
            <a:avLst/>
          </a:prstGeom>
        </p:spPr>
      </p:pic>
      <p:sp>
        <p:nvSpPr>
          <p:cNvPr id="31" name="Rectangle à coins arrondis 308">
            <a:extLst>
              <a:ext uri="{FF2B5EF4-FFF2-40B4-BE49-F238E27FC236}">
                <a16:creationId xmlns:a16="http://schemas.microsoft.com/office/drawing/2014/main" id="{CC892214-2C15-F86E-82D2-57E92A8E823B}"/>
              </a:ext>
            </a:extLst>
          </p:cNvPr>
          <p:cNvSpPr/>
          <p:nvPr/>
        </p:nvSpPr>
        <p:spPr>
          <a:xfrm>
            <a:off x="4102608" y="3469032"/>
            <a:ext cx="4811002" cy="333497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DDAB1C1-21BF-AEC9-A569-A2B2C9393E0F}"/>
              </a:ext>
            </a:extLst>
          </p:cNvPr>
          <p:cNvSpPr txBox="1"/>
          <p:nvPr/>
        </p:nvSpPr>
        <p:spPr>
          <a:xfrm>
            <a:off x="4060416" y="3455364"/>
            <a:ext cx="488341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New clinical targets to modulate immunity, immunotherapy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70CA273-0D6C-BFF8-B66E-1A28B66D5F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76" y="4187172"/>
            <a:ext cx="751914" cy="191665"/>
          </a:xfrm>
          <a:prstGeom prst="rect">
            <a:avLst/>
          </a:prstGeom>
        </p:spPr>
      </p:pic>
      <p:sp>
        <p:nvSpPr>
          <p:cNvPr id="34" name="Carré corné 33">
            <a:extLst>
              <a:ext uri="{FF2B5EF4-FFF2-40B4-BE49-F238E27FC236}">
                <a16:creationId xmlns:a16="http://schemas.microsoft.com/office/drawing/2014/main" id="{81D2FD08-00D0-FC02-06DC-9AF6B84324C7}"/>
              </a:ext>
            </a:extLst>
          </p:cNvPr>
          <p:cNvSpPr/>
          <p:nvPr/>
        </p:nvSpPr>
        <p:spPr>
          <a:xfrm>
            <a:off x="7780105" y="4193005"/>
            <a:ext cx="1080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Cancer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6F2B9F-4046-B6B9-4ACC-99F77102419F}"/>
              </a:ext>
            </a:extLst>
          </p:cNvPr>
          <p:cNvSpPr/>
          <p:nvPr/>
        </p:nvSpPr>
        <p:spPr>
          <a:xfrm>
            <a:off x="6209191" y="2541589"/>
            <a:ext cx="851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venir Book"/>
                <a:cs typeface="Avenir Book"/>
              </a:rPr>
              <a:t>lysosome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8BDAC0AC-754C-577C-8D79-2C29893335A4}"/>
              </a:ext>
            </a:extLst>
          </p:cNvPr>
          <p:cNvSpPr/>
          <p:nvPr/>
        </p:nvSpPr>
        <p:spPr>
          <a:xfrm>
            <a:off x="5839387" y="1181238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Autophagy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CEFE74-E75F-8F1E-879E-DEF1B8915B00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A7F8EB-D2BA-9E29-0877-E01F504173CF}"/>
              </a:ext>
            </a:extLst>
          </p:cNvPr>
          <p:cNvSpPr/>
          <p:nvPr/>
        </p:nvSpPr>
        <p:spPr>
          <a:xfrm>
            <a:off x="4550581" y="2929783"/>
            <a:ext cx="13933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autophagosome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B3FE85-B22C-CD71-5325-6FF8160B2726}"/>
              </a:ext>
            </a:extLst>
          </p:cNvPr>
          <p:cNvSpPr txBox="1"/>
          <p:nvPr/>
        </p:nvSpPr>
        <p:spPr>
          <a:xfrm>
            <a:off x="480302" y="4571697"/>
            <a:ext cx="1299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Viable cell 24h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A94EF7-8D4D-3DBA-90A0-22809DC66AC2}"/>
              </a:ext>
            </a:extLst>
          </p:cNvPr>
          <p:cNvSpPr txBox="1"/>
          <p:nvPr/>
        </p:nvSpPr>
        <p:spPr>
          <a:xfrm>
            <a:off x="2225374" y="4576011"/>
            <a:ext cx="130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Cytotoxic 24h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5B2C473-3416-C31D-9A41-D8CD0555E7D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25" y="4028099"/>
            <a:ext cx="718191" cy="32164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D21BB6B-F040-285F-1FE0-904541E098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59" y="4044425"/>
            <a:ext cx="896343" cy="32480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E4C130A-970A-8C4F-28D0-5D1F84FC22ED}"/>
              </a:ext>
            </a:extLst>
          </p:cNvPr>
          <p:cNvSpPr/>
          <p:nvPr/>
        </p:nvSpPr>
        <p:spPr>
          <a:xfrm>
            <a:off x="2291546" y="4345698"/>
            <a:ext cx="11945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6FF"/>
                </a:solidFill>
                <a:latin typeface="Avenir Book"/>
                <a:cs typeface="Avenir Book"/>
              </a:rPr>
              <a:t>fragmentation</a:t>
            </a:r>
          </a:p>
        </p:txBody>
      </p:sp>
    </p:spTree>
    <p:extLst>
      <p:ext uri="{BB962C8B-B14F-4D97-AF65-F5344CB8AC3E}">
        <p14:creationId xmlns:p14="http://schemas.microsoft.com/office/powerpoint/2010/main" val="9698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6B3EB-E640-1E9A-1FE4-3776E8B3E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0D10DC4F-8EC4-CF4F-05CF-C64585772BBD}"/>
              </a:ext>
            </a:extLst>
          </p:cNvPr>
          <p:cNvSpPr/>
          <p:nvPr/>
        </p:nvSpPr>
        <p:spPr>
          <a:xfrm>
            <a:off x="111093" y="57611"/>
            <a:ext cx="5256000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organelles</a:t>
            </a:r>
          </a:p>
        </p:txBody>
      </p:sp>
      <p:sp>
        <p:nvSpPr>
          <p:cNvPr id="29" name="Rectangle : coins arrondis 3">
            <a:extLst>
              <a:ext uri="{FF2B5EF4-FFF2-40B4-BE49-F238E27FC236}">
                <a16:creationId xmlns:a16="http://schemas.microsoft.com/office/drawing/2014/main" id="{DD6BC7CB-0A7D-5E7B-3CCD-6AB986C6183D}"/>
              </a:ext>
            </a:extLst>
          </p:cNvPr>
          <p:cNvSpPr/>
          <p:nvPr/>
        </p:nvSpPr>
        <p:spPr>
          <a:xfrm>
            <a:off x="1158133" y="727618"/>
            <a:ext cx="5888126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Mitochondria dynamics / 2. Autophagy &amp; Lysosomes</a:t>
            </a:r>
          </a:p>
        </p:txBody>
      </p:sp>
      <p:sp>
        <p:nvSpPr>
          <p:cNvPr id="53" name="Rectangle à coins arrondis 52">
            <a:extLst>
              <a:ext uri="{FF2B5EF4-FFF2-40B4-BE49-F238E27FC236}">
                <a16:creationId xmlns:a16="http://schemas.microsoft.com/office/drawing/2014/main" id="{F2FA1959-EA16-4907-33D6-555E415F62C9}"/>
              </a:ext>
            </a:extLst>
          </p:cNvPr>
          <p:cNvSpPr/>
          <p:nvPr/>
        </p:nvSpPr>
        <p:spPr>
          <a:xfrm>
            <a:off x="164014" y="1354367"/>
            <a:ext cx="3651993" cy="4395755"/>
          </a:xfrm>
          <a:prstGeom prst="roundRect">
            <a:avLst>
              <a:gd name="adj" fmla="val 5642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Image 109">
            <a:extLst>
              <a:ext uri="{FF2B5EF4-FFF2-40B4-BE49-F238E27FC236}">
                <a16:creationId xmlns:a16="http://schemas.microsoft.com/office/drawing/2014/main" id="{E9077FA0-654C-A238-1EC4-62CCBE3A2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5418" r="83022" b="68610"/>
          <a:stretch/>
        </p:blipFill>
        <p:spPr>
          <a:xfrm>
            <a:off x="2645871" y="1501365"/>
            <a:ext cx="518088" cy="502635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479BA6A1-884E-FB1E-24AE-EA6FFE3D3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35852" r="82152" b="38493"/>
          <a:stretch/>
        </p:blipFill>
        <p:spPr>
          <a:xfrm>
            <a:off x="2143997" y="1505326"/>
            <a:ext cx="489305" cy="496501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8CF0CBAD-7EC0-FEE4-B5AB-2FE8EA1B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7983" r="82932" b="8136"/>
          <a:stretch/>
        </p:blipFill>
        <p:spPr>
          <a:xfrm>
            <a:off x="3186040" y="1526785"/>
            <a:ext cx="517243" cy="464640"/>
          </a:xfrm>
          <a:prstGeom prst="rect">
            <a:avLst/>
          </a:prstGeom>
        </p:spPr>
      </p:pic>
      <p:sp>
        <p:nvSpPr>
          <p:cNvPr id="199" name="Carré corné 198">
            <a:extLst>
              <a:ext uri="{FF2B5EF4-FFF2-40B4-BE49-F238E27FC236}">
                <a16:creationId xmlns:a16="http://schemas.microsoft.com/office/drawing/2014/main" id="{52601E8D-1B65-41D7-0040-5FB87DCC5AF1}"/>
              </a:ext>
            </a:extLst>
          </p:cNvPr>
          <p:cNvSpPr/>
          <p:nvPr/>
        </p:nvSpPr>
        <p:spPr>
          <a:xfrm>
            <a:off x="7852105" y="4591735"/>
            <a:ext cx="1008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Biol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2022</a:t>
            </a:r>
            <a:endParaRPr lang="fr-FR" sz="1000" i="1" dirty="0">
              <a:solidFill>
                <a:srgbClr val="00B0F0"/>
              </a:solidFill>
            </a:endParaRPr>
          </a:p>
        </p:txBody>
      </p:sp>
      <p:pic>
        <p:nvPicPr>
          <p:cNvPr id="200" name="Image 199">
            <a:extLst>
              <a:ext uri="{FF2B5EF4-FFF2-40B4-BE49-F238E27FC236}">
                <a16:creationId xmlns:a16="http://schemas.microsoft.com/office/drawing/2014/main" id="{0663EAF6-CDEE-3401-C608-0916569BE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868">
            <a:off x="6774945" y="4564543"/>
            <a:ext cx="355461" cy="213277"/>
          </a:xfrm>
          <a:prstGeom prst="rect">
            <a:avLst/>
          </a:prstGeom>
        </p:spPr>
      </p:pic>
      <p:sp>
        <p:nvSpPr>
          <p:cNvPr id="151" name="Rectangle à coins arrondis 150">
            <a:extLst>
              <a:ext uri="{FF2B5EF4-FFF2-40B4-BE49-F238E27FC236}">
                <a16:creationId xmlns:a16="http://schemas.microsoft.com/office/drawing/2014/main" id="{720D633B-8FD2-7EE5-70F2-96442AC11EE8}"/>
              </a:ext>
            </a:extLst>
          </p:cNvPr>
          <p:cNvSpPr/>
          <p:nvPr/>
        </p:nvSpPr>
        <p:spPr>
          <a:xfrm>
            <a:off x="7155678" y="5510945"/>
            <a:ext cx="1845053" cy="1214651"/>
          </a:xfrm>
          <a:prstGeom prst="roundRect">
            <a:avLst>
              <a:gd name="adj" fmla="val 1069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Virage 44">
            <a:extLst>
              <a:ext uri="{FF2B5EF4-FFF2-40B4-BE49-F238E27FC236}">
                <a16:creationId xmlns:a16="http://schemas.microsoft.com/office/drawing/2014/main" id="{FE82B152-1839-DBDA-97F2-20E3714A667C}"/>
              </a:ext>
            </a:extLst>
          </p:cNvPr>
          <p:cNvSpPr/>
          <p:nvPr/>
        </p:nvSpPr>
        <p:spPr>
          <a:xfrm rot="20827936" flipV="1">
            <a:off x="8411361" y="6202313"/>
            <a:ext cx="482294" cy="432963"/>
          </a:xfrm>
          <a:prstGeom prst="bentArrow">
            <a:avLst>
              <a:gd name="adj1" fmla="val 25000"/>
              <a:gd name="adj2" fmla="val 39353"/>
              <a:gd name="adj3" fmla="val 47555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461501F-67C2-5F2E-6724-472738C83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6723">
            <a:off x="7181712" y="5536281"/>
            <a:ext cx="903682" cy="879477"/>
          </a:xfrm>
          <a:prstGeom prst="rect">
            <a:avLst/>
          </a:prstGeom>
        </p:spPr>
      </p:pic>
      <p:pic>
        <p:nvPicPr>
          <p:cNvPr id="166" name="Image 165">
            <a:extLst>
              <a:ext uri="{FF2B5EF4-FFF2-40B4-BE49-F238E27FC236}">
                <a16:creationId xmlns:a16="http://schemas.microsoft.com/office/drawing/2014/main" id="{ADCDD057-58DF-BEBD-68A3-D6274E725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53" y="4541892"/>
            <a:ext cx="642723" cy="202764"/>
          </a:xfrm>
          <a:prstGeom prst="rect">
            <a:avLst/>
          </a:prstGeom>
        </p:spPr>
      </p:pic>
      <p:sp>
        <p:nvSpPr>
          <p:cNvPr id="256" name="Carré corné 255">
            <a:extLst>
              <a:ext uri="{FF2B5EF4-FFF2-40B4-BE49-F238E27FC236}">
                <a16:creationId xmlns:a16="http://schemas.microsoft.com/office/drawing/2014/main" id="{3571C103-F862-A74D-A590-7DCDC49A7883}"/>
              </a:ext>
            </a:extLst>
          </p:cNvPr>
          <p:cNvSpPr/>
          <p:nvPr/>
        </p:nvSpPr>
        <p:spPr>
          <a:xfrm>
            <a:off x="7312105" y="4387890"/>
            <a:ext cx="1548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Immunother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Cancer 2022</a:t>
            </a:r>
          </a:p>
        </p:txBody>
      </p:sp>
      <p:pic>
        <p:nvPicPr>
          <p:cNvPr id="258" name="Image 257">
            <a:extLst>
              <a:ext uri="{FF2B5EF4-FFF2-40B4-BE49-F238E27FC236}">
                <a16:creationId xmlns:a16="http://schemas.microsoft.com/office/drawing/2014/main" id="{D0BF1947-3F06-EBFD-97A1-98B61A572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6" t="28149" r="2451" b="25711"/>
          <a:stretch/>
        </p:blipFill>
        <p:spPr>
          <a:xfrm>
            <a:off x="2033092" y="2060636"/>
            <a:ext cx="1689476" cy="1902709"/>
          </a:xfrm>
          <a:prstGeom prst="rect">
            <a:avLst/>
          </a:prstGeom>
        </p:spPr>
      </p:pic>
      <p:pic>
        <p:nvPicPr>
          <p:cNvPr id="259" name="Image 258">
            <a:extLst>
              <a:ext uri="{FF2B5EF4-FFF2-40B4-BE49-F238E27FC236}">
                <a16:creationId xmlns:a16="http://schemas.microsoft.com/office/drawing/2014/main" id="{9AD2A0C0-B7D1-8DDD-2346-3BA929F55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28149" r="52006" b="25711"/>
          <a:stretch/>
        </p:blipFill>
        <p:spPr>
          <a:xfrm>
            <a:off x="309686" y="2061209"/>
            <a:ext cx="1640268" cy="1902709"/>
          </a:xfrm>
          <a:prstGeom prst="rect">
            <a:avLst/>
          </a:prstGeom>
        </p:spPr>
      </p:pic>
      <p:sp>
        <p:nvSpPr>
          <p:cNvPr id="116" name="Rectangle à coins arrondis 135">
            <a:extLst>
              <a:ext uri="{FF2B5EF4-FFF2-40B4-BE49-F238E27FC236}">
                <a16:creationId xmlns:a16="http://schemas.microsoft.com/office/drawing/2014/main" id="{DED7163A-78E6-29E3-2AFE-2CC9009D0BA2}"/>
              </a:ext>
            </a:extLst>
          </p:cNvPr>
          <p:cNvSpPr/>
          <p:nvPr/>
        </p:nvSpPr>
        <p:spPr>
          <a:xfrm>
            <a:off x="262056" y="2066189"/>
            <a:ext cx="468000" cy="233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>
                <a:solidFill>
                  <a:srgbClr val="FFFF00"/>
                </a:solidFill>
              </a:rPr>
              <a:t>Ctrl</a:t>
            </a:r>
            <a:endParaRPr lang="en-US" sz="1300" dirty="0">
              <a:solidFill>
                <a:srgbClr val="FFFF00"/>
              </a:solidFill>
            </a:endParaRPr>
          </a:p>
        </p:txBody>
      </p:sp>
      <p:sp>
        <p:nvSpPr>
          <p:cNvPr id="115" name="Rectangle à coins arrondis 135">
            <a:extLst>
              <a:ext uri="{FF2B5EF4-FFF2-40B4-BE49-F238E27FC236}">
                <a16:creationId xmlns:a16="http://schemas.microsoft.com/office/drawing/2014/main" id="{10AEF239-6ACF-5C52-48B2-5FD7F4ED5D68}"/>
              </a:ext>
            </a:extLst>
          </p:cNvPr>
          <p:cNvSpPr/>
          <p:nvPr/>
        </p:nvSpPr>
        <p:spPr>
          <a:xfrm>
            <a:off x="2037555" y="2066189"/>
            <a:ext cx="792000" cy="233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>
                <a:solidFill>
                  <a:srgbClr val="FFFF00"/>
                </a:solidFill>
              </a:rPr>
              <a:t>stress 1h</a:t>
            </a:r>
          </a:p>
        </p:txBody>
      </p:sp>
      <p:sp>
        <p:nvSpPr>
          <p:cNvPr id="260" name="ZoneTexte 259">
            <a:extLst>
              <a:ext uri="{FF2B5EF4-FFF2-40B4-BE49-F238E27FC236}">
                <a16:creationId xmlns:a16="http://schemas.microsoft.com/office/drawing/2014/main" id="{AFDF1810-E3D5-9F0B-4D9E-534981C4652E}"/>
              </a:ext>
            </a:extLst>
          </p:cNvPr>
          <p:cNvSpPr txBox="1"/>
          <p:nvPr/>
        </p:nvSpPr>
        <p:spPr>
          <a:xfrm>
            <a:off x="228126" y="1387670"/>
            <a:ext cx="175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Environmental stresses </a:t>
            </a:r>
          </a:p>
        </p:txBody>
      </p:sp>
      <p:sp>
        <p:nvSpPr>
          <p:cNvPr id="261" name="Rectangle à coins arrondis 260">
            <a:extLst>
              <a:ext uri="{FF2B5EF4-FFF2-40B4-BE49-F238E27FC236}">
                <a16:creationId xmlns:a16="http://schemas.microsoft.com/office/drawing/2014/main" id="{C05E0D36-1947-76D0-B281-6C0D2DECAFE9}"/>
              </a:ext>
            </a:extLst>
          </p:cNvPr>
          <p:cNvSpPr/>
          <p:nvPr/>
        </p:nvSpPr>
        <p:spPr>
          <a:xfrm>
            <a:off x="407514" y="5028861"/>
            <a:ext cx="3104318" cy="49419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62" name="ZoneTexte 261">
            <a:extLst>
              <a:ext uri="{FF2B5EF4-FFF2-40B4-BE49-F238E27FC236}">
                <a16:creationId xmlns:a16="http://schemas.microsoft.com/office/drawing/2014/main" id="{6CF1D9E4-A38F-83DD-BA91-0E7717B94195}"/>
              </a:ext>
            </a:extLst>
          </p:cNvPr>
          <p:cNvSpPr txBox="1"/>
          <p:nvPr/>
        </p:nvSpPr>
        <p:spPr>
          <a:xfrm>
            <a:off x="287105" y="4999708"/>
            <a:ext cx="3376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Mitochondrial fragmentation as early biomarker of cytotoxicity</a:t>
            </a:r>
          </a:p>
        </p:txBody>
      </p:sp>
      <p:pic>
        <p:nvPicPr>
          <p:cNvPr id="6" name="Image 5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359935A3-11EF-7019-4011-38D94CA5E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7164" y="5683107"/>
            <a:ext cx="739608" cy="2314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Carré corné 2">
            <a:extLst>
              <a:ext uri="{FF2B5EF4-FFF2-40B4-BE49-F238E27FC236}">
                <a16:creationId xmlns:a16="http://schemas.microsoft.com/office/drawing/2014/main" id="{99FD344A-34F8-4F96-1B65-DF7F439B6FE3}"/>
              </a:ext>
            </a:extLst>
          </p:cNvPr>
          <p:cNvSpPr/>
          <p:nvPr/>
        </p:nvSpPr>
        <p:spPr>
          <a:xfrm>
            <a:off x="2512908" y="5727506"/>
            <a:ext cx="1152000" cy="17783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Chemosphere 2019</a:t>
            </a:r>
          </a:p>
        </p:txBody>
      </p:sp>
      <p:sp>
        <p:nvSpPr>
          <p:cNvPr id="263" name="Rectangle à coins arrondis 262">
            <a:extLst>
              <a:ext uri="{FF2B5EF4-FFF2-40B4-BE49-F238E27FC236}">
                <a16:creationId xmlns:a16="http://schemas.microsoft.com/office/drawing/2014/main" id="{2CE61D6D-A0CB-3E63-B332-DDD6E99F1363}"/>
              </a:ext>
            </a:extLst>
          </p:cNvPr>
          <p:cNvSpPr/>
          <p:nvPr/>
        </p:nvSpPr>
        <p:spPr>
          <a:xfrm>
            <a:off x="3940278" y="1365293"/>
            <a:ext cx="5103111" cy="2705876"/>
          </a:xfrm>
          <a:prstGeom prst="roundRect">
            <a:avLst>
              <a:gd name="adj" fmla="val 1222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4" name="ZoneTexte 263">
            <a:extLst>
              <a:ext uri="{FF2B5EF4-FFF2-40B4-BE49-F238E27FC236}">
                <a16:creationId xmlns:a16="http://schemas.microsoft.com/office/drawing/2014/main" id="{7BBA30FC-0DBD-F184-72FB-A15A53E06D41}"/>
              </a:ext>
            </a:extLst>
          </p:cNvPr>
          <p:cNvSpPr txBox="1"/>
          <p:nvPr/>
        </p:nvSpPr>
        <p:spPr>
          <a:xfrm>
            <a:off x="4045607" y="1387671"/>
            <a:ext cx="89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Infection</a:t>
            </a:r>
            <a:endParaRPr lang="en-US" sz="1400" i="1" dirty="0"/>
          </a:p>
        </p:txBody>
      </p:sp>
      <p:sp>
        <p:nvSpPr>
          <p:cNvPr id="265" name="Carré corné 264">
            <a:extLst>
              <a:ext uri="{FF2B5EF4-FFF2-40B4-BE49-F238E27FC236}">
                <a16:creationId xmlns:a16="http://schemas.microsoft.com/office/drawing/2014/main" id="{4E6B70A5-0AF3-01D5-D67E-E60F99F471A0}"/>
              </a:ext>
            </a:extLst>
          </p:cNvPr>
          <p:cNvSpPr/>
          <p:nvPr/>
        </p:nvSpPr>
        <p:spPr>
          <a:xfrm>
            <a:off x="7816105" y="4011884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Autophagy 2021</a:t>
            </a:r>
          </a:p>
        </p:txBody>
      </p:sp>
      <p:sp>
        <p:nvSpPr>
          <p:cNvPr id="266" name="Rectangle à coins arrondis 265">
            <a:extLst>
              <a:ext uri="{FF2B5EF4-FFF2-40B4-BE49-F238E27FC236}">
                <a16:creationId xmlns:a16="http://schemas.microsoft.com/office/drawing/2014/main" id="{136FDD0D-D727-D7E5-B7CE-9F519CA0C30C}"/>
              </a:ext>
            </a:extLst>
          </p:cNvPr>
          <p:cNvSpPr/>
          <p:nvPr/>
        </p:nvSpPr>
        <p:spPr>
          <a:xfrm>
            <a:off x="7060609" y="2095723"/>
            <a:ext cx="1871257" cy="66131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67" name="ZoneTexte 266">
            <a:extLst>
              <a:ext uri="{FF2B5EF4-FFF2-40B4-BE49-F238E27FC236}">
                <a16:creationId xmlns:a16="http://schemas.microsoft.com/office/drawing/2014/main" id="{0D49E3E4-62EA-E7BF-1582-36E2A0C0DA80}"/>
              </a:ext>
            </a:extLst>
          </p:cNvPr>
          <p:cNvSpPr txBox="1"/>
          <p:nvPr/>
        </p:nvSpPr>
        <p:spPr>
          <a:xfrm>
            <a:off x="7073445" y="2138506"/>
            <a:ext cx="185188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Organelle damage mediated-autophagy</a:t>
            </a:r>
          </a:p>
        </p:txBody>
      </p:sp>
      <p:pic>
        <p:nvPicPr>
          <p:cNvPr id="269" name="Image 268">
            <a:extLst>
              <a:ext uri="{FF2B5EF4-FFF2-40B4-BE49-F238E27FC236}">
                <a16:creationId xmlns:a16="http://schemas.microsoft.com/office/drawing/2014/main" id="{324411CB-FB9C-4273-CAA2-169FA7D243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31245" r="79506" b="55811"/>
          <a:stretch/>
        </p:blipFill>
        <p:spPr>
          <a:xfrm rot="20812477">
            <a:off x="4045683" y="2043026"/>
            <a:ext cx="956218" cy="955114"/>
          </a:xfrm>
          <a:prstGeom prst="rect">
            <a:avLst/>
          </a:prstGeom>
        </p:spPr>
      </p:pic>
      <p:pic>
        <p:nvPicPr>
          <p:cNvPr id="270" name="Image 269">
            <a:extLst>
              <a:ext uri="{FF2B5EF4-FFF2-40B4-BE49-F238E27FC236}">
                <a16:creationId xmlns:a16="http://schemas.microsoft.com/office/drawing/2014/main" id="{AD9795C7-11D2-4D38-AD55-EC621ECAB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1019">
            <a:off x="4188334" y="2224704"/>
            <a:ext cx="918451" cy="332814"/>
          </a:xfrm>
          <a:prstGeom prst="rect">
            <a:avLst/>
          </a:prstGeom>
        </p:spPr>
      </p:pic>
      <p:sp>
        <p:nvSpPr>
          <p:cNvPr id="271" name="Rectangle 270">
            <a:extLst>
              <a:ext uri="{FF2B5EF4-FFF2-40B4-BE49-F238E27FC236}">
                <a16:creationId xmlns:a16="http://schemas.microsoft.com/office/drawing/2014/main" id="{EF020392-2C2D-A8B8-6107-F8C96C728146}"/>
              </a:ext>
            </a:extLst>
          </p:cNvPr>
          <p:cNvSpPr/>
          <p:nvPr/>
        </p:nvSpPr>
        <p:spPr>
          <a:xfrm>
            <a:off x="4272349" y="1784951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6FF"/>
                </a:solidFill>
                <a:latin typeface="Avenir Book"/>
                <a:cs typeface="Avenir Book"/>
              </a:rPr>
              <a:t>Drp1</a:t>
            </a:r>
          </a:p>
        </p:txBody>
      </p:sp>
      <p:sp>
        <p:nvSpPr>
          <p:cNvPr id="277" name="Carré corné 276">
            <a:extLst>
              <a:ext uri="{FF2B5EF4-FFF2-40B4-BE49-F238E27FC236}">
                <a16:creationId xmlns:a16="http://schemas.microsoft.com/office/drawing/2014/main" id="{73D412B0-5131-03CC-1118-D01D1038E77C}"/>
              </a:ext>
            </a:extLst>
          </p:cNvPr>
          <p:cNvSpPr/>
          <p:nvPr/>
        </p:nvSpPr>
        <p:spPr>
          <a:xfrm>
            <a:off x="6767054" y="4027624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Autophagy 2021</a:t>
            </a:r>
          </a:p>
        </p:txBody>
      </p:sp>
      <p:sp>
        <p:nvSpPr>
          <p:cNvPr id="278" name="Carré corné 277">
            <a:extLst>
              <a:ext uri="{FF2B5EF4-FFF2-40B4-BE49-F238E27FC236}">
                <a16:creationId xmlns:a16="http://schemas.microsoft.com/office/drawing/2014/main" id="{50EB20A4-C0BE-4067-2E7E-5553DEC959BA}"/>
              </a:ext>
            </a:extLst>
          </p:cNvPr>
          <p:cNvSpPr/>
          <p:nvPr/>
        </p:nvSpPr>
        <p:spPr>
          <a:xfrm>
            <a:off x="7420105" y="4770536"/>
            <a:ext cx="1440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rgbClr val="FFC000"/>
                </a:solidFill>
              </a:rPr>
              <a:t>Review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Autophagy 2021</a:t>
            </a:r>
          </a:p>
        </p:txBody>
      </p:sp>
      <p:sp>
        <p:nvSpPr>
          <p:cNvPr id="114" name="Rectangle à coins arrondis 135">
            <a:extLst>
              <a:ext uri="{FF2B5EF4-FFF2-40B4-BE49-F238E27FC236}">
                <a16:creationId xmlns:a16="http://schemas.microsoft.com/office/drawing/2014/main" id="{429326E1-3B13-7B40-80A6-8CFAAA273EA8}"/>
              </a:ext>
            </a:extLst>
          </p:cNvPr>
          <p:cNvSpPr/>
          <p:nvPr/>
        </p:nvSpPr>
        <p:spPr>
          <a:xfrm>
            <a:off x="942829" y="2063082"/>
            <a:ext cx="1080000" cy="169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</a:rPr>
              <a:t>mitochondria</a:t>
            </a:r>
          </a:p>
        </p:txBody>
      </p:sp>
      <p:sp>
        <p:nvSpPr>
          <p:cNvPr id="305" name="Rectangle à coins arrondis 304">
            <a:extLst>
              <a:ext uri="{FF2B5EF4-FFF2-40B4-BE49-F238E27FC236}">
                <a16:creationId xmlns:a16="http://schemas.microsoft.com/office/drawing/2014/main" id="{9D9ACF2D-7761-0698-B701-575A8AAA2734}"/>
              </a:ext>
            </a:extLst>
          </p:cNvPr>
          <p:cNvSpPr/>
          <p:nvPr/>
        </p:nvSpPr>
        <p:spPr>
          <a:xfrm>
            <a:off x="4102608" y="4999708"/>
            <a:ext cx="2557322" cy="394110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ZoneTexte 305">
            <a:extLst>
              <a:ext uri="{FF2B5EF4-FFF2-40B4-BE49-F238E27FC236}">
                <a16:creationId xmlns:a16="http://schemas.microsoft.com/office/drawing/2014/main" id="{76FAAF30-A1B5-B230-3FCC-98BE8B704345}"/>
              </a:ext>
            </a:extLst>
          </p:cNvPr>
          <p:cNvSpPr txBox="1"/>
          <p:nvPr/>
        </p:nvSpPr>
        <p:spPr>
          <a:xfrm>
            <a:off x="4102607" y="5026636"/>
            <a:ext cx="25911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Hallmarks of liver damages ?</a:t>
            </a:r>
          </a:p>
        </p:txBody>
      </p:sp>
      <p:cxnSp>
        <p:nvCxnSpPr>
          <p:cNvPr id="268" name="Connecteur droit avec flèche 267">
            <a:extLst>
              <a:ext uri="{FF2B5EF4-FFF2-40B4-BE49-F238E27FC236}">
                <a16:creationId xmlns:a16="http://schemas.microsoft.com/office/drawing/2014/main" id="{C69E376A-EB48-3AE0-6FA4-AC683EBAC440}"/>
              </a:ext>
            </a:extLst>
          </p:cNvPr>
          <p:cNvCxnSpPr/>
          <p:nvPr/>
        </p:nvCxnSpPr>
        <p:spPr>
          <a:xfrm>
            <a:off x="4939994" y="2463750"/>
            <a:ext cx="365324" cy="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Carré corné 306">
            <a:extLst>
              <a:ext uri="{FF2B5EF4-FFF2-40B4-BE49-F238E27FC236}">
                <a16:creationId xmlns:a16="http://schemas.microsoft.com/office/drawing/2014/main" id="{C8524B97-1843-1C9E-A427-E809CA1B4BA6}"/>
              </a:ext>
            </a:extLst>
          </p:cNvPr>
          <p:cNvSpPr/>
          <p:nvPr/>
        </p:nvSpPr>
        <p:spPr>
          <a:xfrm rot="21263804">
            <a:off x="2537105" y="6161400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308" name="Carré corné 307">
            <a:extLst>
              <a:ext uri="{FF2B5EF4-FFF2-40B4-BE49-F238E27FC236}">
                <a16:creationId xmlns:a16="http://schemas.microsoft.com/office/drawing/2014/main" id="{49325512-D9FD-38B4-FBB7-C7C8BCFC79B8}"/>
              </a:ext>
            </a:extLst>
          </p:cNvPr>
          <p:cNvSpPr/>
          <p:nvPr/>
        </p:nvSpPr>
        <p:spPr>
          <a:xfrm rot="21263804">
            <a:off x="5674065" y="4387960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>
                <a:solidFill>
                  <a:schemeClr val="bg1">
                    <a:lumMod val="50000"/>
                  </a:schemeClr>
                </a:solidFill>
              </a:rPr>
              <a:t>collaboration</a:t>
            </a:r>
            <a:endParaRPr lang="en-US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7" name="Image 226">
            <a:extLst>
              <a:ext uri="{FF2B5EF4-FFF2-40B4-BE49-F238E27FC236}">
                <a16:creationId xmlns:a16="http://schemas.microsoft.com/office/drawing/2014/main" id="{E1B2245D-E578-88DF-16D2-5F19588E61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0909">
            <a:off x="5366814" y="1892937"/>
            <a:ext cx="1574324" cy="893389"/>
          </a:xfrm>
          <a:prstGeom prst="rect">
            <a:avLst/>
          </a:prstGeom>
        </p:spPr>
      </p:pic>
      <p:pic>
        <p:nvPicPr>
          <p:cNvPr id="275" name="Image 274">
            <a:extLst>
              <a:ext uri="{FF2B5EF4-FFF2-40B4-BE49-F238E27FC236}">
                <a16:creationId xmlns:a16="http://schemas.microsoft.com/office/drawing/2014/main" id="{5E129618-31ED-28E3-510B-7E285A2A2C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6" t="9107"/>
          <a:stretch/>
        </p:blipFill>
        <p:spPr>
          <a:xfrm rot="5400000">
            <a:off x="5688730" y="2342638"/>
            <a:ext cx="309095" cy="278639"/>
          </a:xfrm>
          <a:prstGeom prst="rect">
            <a:avLst/>
          </a:prstGeom>
        </p:spPr>
      </p:pic>
      <p:sp>
        <p:nvSpPr>
          <p:cNvPr id="309" name="Rectangle à coins arrondis 308">
            <a:extLst>
              <a:ext uri="{FF2B5EF4-FFF2-40B4-BE49-F238E27FC236}">
                <a16:creationId xmlns:a16="http://schemas.microsoft.com/office/drawing/2014/main" id="{6D03E6F4-01B8-747F-E9B5-80AC3BCF2744}"/>
              </a:ext>
            </a:extLst>
          </p:cNvPr>
          <p:cNvSpPr/>
          <p:nvPr/>
        </p:nvSpPr>
        <p:spPr>
          <a:xfrm>
            <a:off x="4102608" y="3469032"/>
            <a:ext cx="4811002" cy="333497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310" name="ZoneTexte 309">
            <a:extLst>
              <a:ext uri="{FF2B5EF4-FFF2-40B4-BE49-F238E27FC236}">
                <a16:creationId xmlns:a16="http://schemas.microsoft.com/office/drawing/2014/main" id="{D3232999-6F22-6073-8558-F42BB5A9EF62}"/>
              </a:ext>
            </a:extLst>
          </p:cNvPr>
          <p:cNvSpPr txBox="1"/>
          <p:nvPr/>
        </p:nvSpPr>
        <p:spPr>
          <a:xfrm>
            <a:off x="4060416" y="3455364"/>
            <a:ext cx="488341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New clinical targets to modulate immunity, immunotherapy</a:t>
            </a:r>
          </a:p>
        </p:txBody>
      </p:sp>
      <p:pic>
        <p:nvPicPr>
          <p:cNvPr id="190" name="Image 189">
            <a:extLst>
              <a:ext uri="{FF2B5EF4-FFF2-40B4-BE49-F238E27FC236}">
                <a16:creationId xmlns:a16="http://schemas.microsoft.com/office/drawing/2014/main" id="{733ED8AF-4134-9F0B-AD9B-85801D34CC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76" y="4187172"/>
            <a:ext cx="751914" cy="191665"/>
          </a:xfrm>
          <a:prstGeom prst="rect">
            <a:avLst/>
          </a:prstGeom>
        </p:spPr>
      </p:pic>
      <p:sp>
        <p:nvSpPr>
          <p:cNvPr id="193" name="Carré corné 192">
            <a:extLst>
              <a:ext uri="{FF2B5EF4-FFF2-40B4-BE49-F238E27FC236}">
                <a16:creationId xmlns:a16="http://schemas.microsoft.com/office/drawing/2014/main" id="{87845B31-D099-0AAB-BF81-CE355A2E691E}"/>
              </a:ext>
            </a:extLst>
          </p:cNvPr>
          <p:cNvSpPr/>
          <p:nvPr/>
        </p:nvSpPr>
        <p:spPr>
          <a:xfrm>
            <a:off x="7780105" y="4193005"/>
            <a:ext cx="1080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Cancer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2" name="Rectangle : coins arrondis 3">
            <a:extLst>
              <a:ext uri="{FF2B5EF4-FFF2-40B4-BE49-F238E27FC236}">
                <a16:creationId xmlns:a16="http://schemas.microsoft.com/office/drawing/2014/main" id="{EA378560-C28E-B537-1D65-AD8CA0017A91}"/>
              </a:ext>
            </a:extLst>
          </p:cNvPr>
          <p:cNvSpPr/>
          <p:nvPr/>
        </p:nvSpPr>
        <p:spPr>
          <a:xfrm>
            <a:off x="1337564" y="1181238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Mitochondria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2C8D3F8-1BCA-23FB-5626-C5E89F30F65B}"/>
              </a:ext>
            </a:extLst>
          </p:cNvPr>
          <p:cNvSpPr/>
          <p:nvPr/>
        </p:nvSpPr>
        <p:spPr>
          <a:xfrm>
            <a:off x="5839387" y="1181238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Autophagy</a:t>
            </a: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F4C206A2-0F8B-949E-2374-C856BED65FA9}"/>
              </a:ext>
            </a:extLst>
          </p:cNvPr>
          <p:cNvSpPr/>
          <p:nvPr/>
        </p:nvSpPr>
        <p:spPr>
          <a:xfrm>
            <a:off x="7676368" y="5207514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9" name="Rectangle : coins arrondis 3">
            <a:extLst>
              <a:ext uri="{FF2B5EF4-FFF2-40B4-BE49-F238E27FC236}">
                <a16:creationId xmlns:a16="http://schemas.microsoft.com/office/drawing/2014/main" id="{9297819E-5DE6-7888-B246-FD23CC69DAC2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090EB0-FA5E-E7E6-3191-CE4199C45FD9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33" name="Rectangle : coins arrondis 3">
            <a:extLst>
              <a:ext uri="{FF2B5EF4-FFF2-40B4-BE49-F238E27FC236}">
                <a16:creationId xmlns:a16="http://schemas.microsoft.com/office/drawing/2014/main" id="{05C2F60E-4D1F-E311-F9D5-68ECF4F9D566}"/>
              </a:ext>
            </a:extLst>
          </p:cNvPr>
          <p:cNvSpPr/>
          <p:nvPr/>
        </p:nvSpPr>
        <p:spPr>
          <a:xfrm>
            <a:off x="8090528" y="5789786"/>
            <a:ext cx="85146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Golgi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DBFBD3-573B-2284-B31E-AE97B7C0F83C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9A98EC-4544-1C28-C70F-1C26E5DF8FE2}"/>
              </a:ext>
            </a:extLst>
          </p:cNvPr>
          <p:cNvSpPr/>
          <p:nvPr/>
        </p:nvSpPr>
        <p:spPr>
          <a:xfrm>
            <a:off x="6209191" y="2541589"/>
            <a:ext cx="851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venir Book"/>
                <a:cs typeface="Avenir Book"/>
              </a:rPr>
              <a:t>lysosome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456AA4-2692-A5AB-4FA2-4F72138179AE}"/>
              </a:ext>
            </a:extLst>
          </p:cNvPr>
          <p:cNvSpPr/>
          <p:nvPr/>
        </p:nvSpPr>
        <p:spPr>
          <a:xfrm>
            <a:off x="4550581" y="2929783"/>
            <a:ext cx="13933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autophagosome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E8FF068-FCB8-2041-EC2D-56FB63658323}"/>
              </a:ext>
            </a:extLst>
          </p:cNvPr>
          <p:cNvSpPr txBox="1"/>
          <p:nvPr/>
        </p:nvSpPr>
        <p:spPr>
          <a:xfrm>
            <a:off x="480302" y="4571697"/>
            <a:ext cx="1299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Viable cell 24h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78272C9-56E6-D33A-81C9-4F5F89052B28}"/>
              </a:ext>
            </a:extLst>
          </p:cNvPr>
          <p:cNvSpPr txBox="1"/>
          <p:nvPr/>
        </p:nvSpPr>
        <p:spPr>
          <a:xfrm>
            <a:off x="2225374" y="4576011"/>
            <a:ext cx="130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Cytotoxic 24h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E3C2269-8AF8-D3EA-E697-00421430AF3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25" y="4028099"/>
            <a:ext cx="718191" cy="3216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9B7254-DA69-16DC-E938-91F1EC9B6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59" y="4044425"/>
            <a:ext cx="896343" cy="3248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A1650E-C31E-CE99-130E-D8D16AB824DA}"/>
              </a:ext>
            </a:extLst>
          </p:cNvPr>
          <p:cNvSpPr/>
          <p:nvPr/>
        </p:nvSpPr>
        <p:spPr>
          <a:xfrm>
            <a:off x="2291546" y="4345698"/>
            <a:ext cx="11945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6FF"/>
                </a:solidFill>
                <a:latin typeface="Avenir Book"/>
                <a:cs typeface="Avenir Book"/>
              </a:rPr>
              <a:t>fragmentation</a:t>
            </a:r>
          </a:p>
        </p:txBody>
      </p:sp>
    </p:spTree>
    <p:extLst>
      <p:ext uri="{BB962C8B-B14F-4D97-AF65-F5344CB8AC3E}">
        <p14:creationId xmlns:p14="http://schemas.microsoft.com/office/powerpoint/2010/main" val="98690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72691-2558-727E-2762-B76252A7A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D5CDC16A-601B-4183-104C-1DCB76017181}"/>
              </a:ext>
            </a:extLst>
          </p:cNvPr>
          <p:cNvSpPr/>
          <p:nvPr/>
        </p:nvSpPr>
        <p:spPr>
          <a:xfrm>
            <a:off x="97171" y="57611"/>
            <a:ext cx="3655917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Biomarkers of CDG / Golgi stress</a:t>
            </a:r>
          </a:p>
        </p:txBody>
      </p:sp>
      <p:sp>
        <p:nvSpPr>
          <p:cNvPr id="166" name="Rectangle à coins arrondis 165">
            <a:extLst>
              <a:ext uri="{FF2B5EF4-FFF2-40B4-BE49-F238E27FC236}">
                <a16:creationId xmlns:a16="http://schemas.microsoft.com/office/drawing/2014/main" id="{6873B2DE-B57B-BAD1-F452-F09DED4E094A}"/>
              </a:ext>
            </a:extLst>
          </p:cNvPr>
          <p:cNvSpPr/>
          <p:nvPr/>
        </p:nvSpPr>
        <p:spPr>
          <a:xfrm>
            <a:off x="261388" y="1327253"/>
            <a:ext cx="2594090" cy="3224598"/>
          </a:xfrm>
          <a:prstGeom prst="roundRect">
            <a:avLst>
              <a:gd name="adj" fmla="val 7837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2F5422E0-0467-E854-13F1-060740631E68}"/>
              </a:ext>
            </a:extLst>
          </p:cNvPr>
          <p:cNvSpPr txBox="1"/>
          <p:nvPr/>
        </p:nvSpPr>
        <p:spPr>
          <a:xfrm>
            <a:off x="399366" y="3122027"/>
            <a:ext cx="141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Modifying enzymes of glycosylation</a:t>
            </a:r>
          </a:p>
        </p:txBody>
      </p:sp>
      <p:pic>
        <p:nvPicPr>
          <p:cNvPr id="178" name="Image 177">
            <a:extLst>
              <a:ext uri="{FF2B5EF4-FFF2-40B4-BE49-F238E27FC236}">
                <a16:creationId xmlns:a16="http://schemas.microsoft.com/office/drawing/2014/main" id="{BD0332C9-704A-8368-BFEA-AAB0BD863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b="31872"/>
          <a:stretch/>
        </p:blipFill>
        <p:spPr>
          <a:xfrm>
            <a:off x="458822" y="2088697"/>
            <a:ext cx="1464553" cy="977937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F311951B-3AB7-16B9-ED35-E17102965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9" y="2137865"/>
            <a:ext cx="1061514" cy="1033082"/>
          </a:xfrm>
          <a:prstGeom prst="rect">
            <a:avLst/>
          </a:prstGeom>
        </p:spPr>
      </p:pic>
      <p:sp>
        <p:nvSpPr>
          <p:cNvPr id="180" name="ZoneTexte 179">
            <a:extLst>
              <a:ext uri="{FF2B5EF4-FFF2-40B4-BE49-F238E27FC236}">
                <a16:creationId xmlns:a16="http://schemas.microsoft.com/office/drawing/2014/main" id="{6445FAC2-8961-D49D-25BC-1686123B0DFB}"/>
              </a:ext>
            </a:extLst>
          </p:cNvPr>
          <p:cNvSpPr txBox="1"/>
          <p:nvPr/>
        </p:nvSpPr>
        <p:spPr>
          <a:xfrm>
            <a:off x="1606818" y="1650236"/>
            <a:ext cx="14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Transmembrane carriers : pH, metal ions, metabolites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807F34AA-2AA9-4B14-4B25-42A016206941}"/>
              </a:ext>
            </a:extLst>
          </p:cNvPr>
          <p:cNvSpPr/>
          <p:nvPr/>
        </p:nvSpPr>
        <p:spPr>
          <a:xfrm>
            <a:off x="1128711" y="2292143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id="{ADE46F2C-A67C-1ACE-EC51-708A14EDFB45}"/>
              </a:ext>
            </a:extLst>
          </p:cNvPr>
          <p:cNvCxnSpPr>
            <a:cxnSpLocks/>
          </p:cNvCxnSpPr>
          <p:nvPr/>
        </p:nvCxnSpPr>
        <p:spPr>
          <a:xfrm>
            <a:off x="1283860" y="2457219"/>
            <a:ext cx="1006095" cy="53963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id="{A89BC7BF-4206-C7C9-C9F3-4B750C37FE99}"/>
              </a:ext>
            </a:extLst>
          </p:cNvPr>
          <p:cNvCxnSpPr>
            <a:cxnSpLocks/>
          </p:cNvCxnSpPr>
          <p:nvPr/>
        </p:nvCxnSpPr>
        <p:spPr>
          <a:xfrm>
            <a:off x="1219595" y="2292145"/>
            <a:ext cx="892649" cy="4049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" name="Ellipse 183">
            <a:extLst>
              <a:ext uri="{FF2B5EF4-FFF2-40B4-BE49-F238E27FC236}">
                <a16:creationId xmlns:a16="http://schemas.microsoft.com/office/drawing/2014/main" id="{FB2FA187-B773-1CA5-9E4F-4A59BA82B25B}"/>
              </a:ext>
            </a:extLst>
          </p:cNvPr>
          <p:cNvSpPr/>
          <p:nvPr/>
        </p:nvSpPr>
        <p:spPr>
          <a:xfrm>
            <a:off x="946201" y="2581111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id="{63E5ACDB-3E02-56DC-49A4-7BF27CC4EA6D}"/>
              </a:ext>
            </a:extLst>
          </p:cNvPr>
          <p:cNvCxnSpPr>
            <a:cxnSpLocks/>
          </p:cNvCxnSpPr>
          <p:nvPr/>
        </p:nvCxnSpPr>
        <p:spPr>
          <a:xfrm flipH="1">
            <a:off x="459987" y="2694809"/>
            <a:ext cx="496267" cy="52530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id="{F877C065-F0DB-5EA5-4D09-CA2E86ACD509}"/>
              </a:ext>
            </a:extLst>
          </p:cNvPr>
          <p:cNvCxnSpPr>
            <a:cxnSpLocks/>
          </p:cNvCxnSpPr>
          <p:nvPr/>
        </p:nvCxnSpPr>
        <p:spPr>
          <a:xfrm>
            <a:off x="1133183" y="2639819"/>
            <a:ext cx="499147" cy="59422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0" name="Image 189">
            <a:extLst>
              <a:ext uri="{FF2B5EF4-FFF2-40B4-BE49-F238E27FC236}">
                <a16:creationId xmlns:a16="http://schemas.microsoft.com/office/drawing/2014/main" id="{DCD89278-8257-E85A-0A44-83221816F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2013">
            <a:off x="2001208" y="2272231"/>
            <a:ext cx="708532" cy="717708"/>
          </a:xfrm>
          <a:prstGeom prst="rect">
            <a:avLst/>
          </a:prstGeom>
        </p:spPr>
      </p:pic>
      <p:pic>
        <p:nvPicPr>
          <p:cNvPr id="191" name="Image 190">
            <a:extLst>
              <a:ext uri="{FF2B5EF4-FFF2-40B4-BE49-F238E27FC236}">
                <a16:creationId xmlns:a16="http://schemas.microsoft.com/office/drawing/2014/main" id="{458C614B-399D-3AB6-5BB7-4B34A3B25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5" y="1428193"/>
            <a:ext cx="1081418" cy="682450"/>
          </a:xfrm>
          <a:prstGeom prst="rect">
            <a:avLst/>
          </a:prstGeom>
        </p:spPr>
      </p:pic>
      <p:sp>
        <p:nvSpPr>
          <p:cNvPr id="193" name="Ellipse 192">
            <a:extLst>
              <a:ext uri="{FF2B5EF4-FFF2-40B4-BE49-F238E27FC236}">
                <a16:creationId xmlns:a16="http://schemas.microsoft.com/office/drawing/2014/main" id="{A5862FCC-5EA2-6606-12CE-488129BF3E00}"/>
              </a:ext>
            </a:extLst>
          </p:cNvPr>
          <p:cNvSpPr/>
          <p:nvPr/>
        </p:nvSpPr>
        <p:spPr>
          <a:xfrm>
            <a:off x="563831" y="1525083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DE5E10FF-1C41-02CF-D441-03689E069499}"/>
              </a:ext>
            </a:extLst>
          </p:cNvPr>
          <p:cNvCxnSpPr>
            <a:cxnSpLocks/>
            <a:stCxn id="193" idx="3"/>
          </p:cNvCxnSpPr>
          <p:nvPr/>
        </p:nvCxnSpPr>
        <p:spPr>
          <a:xfrm flipH="1">
            <a:off x="370249" y="1690159"/>
            <a:ext cx="220201" cy="76027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899B5028-B48C-D0AF-85F6-87913AE8556F}"/>
              </a:ext>
            </a:extLst>
          </p:cNvPr>
          <p:cNvCxnSpPr>
            <a:cxnSpLocks/>
          </p:cNvCxnSpPr>
          <p:nvPr/>
        </p:nvCxnSpPr>
        <p:spPr>
          <a:xfrm>
            <a:off x="779022" y="1621782"/>
            <a:ext cx="619781" cy="465131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Rectangle à coins arrondis 216">
            <a:extLst>
              <a:ext uri="{FF2B5EF4-FFF2-40B4-BE49-F238E27FC236}">
                <a16:creationId xmlns:a16="http://schemas.microsoft.com/office/drawing/2014/main" id="{4CB63E9F-73E5-768C-4356-B632C859CE50}"/>
              </a:ext>
            </a:extLst>
          </p:cNvPr>
          <p:cNvSpPr/>
          <p:nvPr/>
        </p:nvSpPr>
        <p:spPr>
          <a:xfrm>
            <a:off x="1819184" y="4185957"/>
            <a:ext cx="933257" cy="304005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CD305D1C-89A0-0BEE-3BCB-C4A1CEFDE263}"/>
              </a:ext>
            </a:extLst>
          </p:cNvPr>
          <p:cNvSpPr txBox="1"/>
          <p:nvPr/>
        </p:nvSpPr>
        <p:spPr>
          <a:xfrm>
            <a:off x="1767835" y="4154592"/>
            <a:ext cx="10442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Transferrin</a:t>
            </a:r>
          </a:p>
        </p:txBody>
      </p:sp>
      <p:sp>
        <p:nvSpPr>
          <p:cNvPr id="223" name="Rectangle : coins arrondis 3">
            <a:extLst>
              <a:ext uri="{FF2B5EF4-FFF2-40B4-BE49-F238E27FC236}">
                <a16:creationId xmlns:a16="http://schemas.microsoft.com/office/drawing/2014/main" id="{3E10752B-13E8-553A-6413-2F7669B0491F}"/>
              </a:ext>
            </a:extLst>
          </p:cNvPr>
          <p:cNvSpPr/>
          <p:nvPr/>
        </p:nvSpPr>
        <p:spPr>
          <a:xfrm>
            <a:off x="198643" y="695290"/>
            <a:ext cx="6804000" cy="26724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Glycosylation PTMs in the liver : circulating biomarkers of CDG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6794F606-44C1-6FA7-9EA4-D02434D3AACD}"/>
              </a:ext>
            </a:extLst>
          </p:cNvPr>
          <p:cNvCxnSpPr/>
          <p:nvPr/>
        </p:nvCxnSpPr>
        <p:spPr>
          <a:xfrm>
            <a:off x="1436776" y="3878879"/>
            <a:ext cx="423524" cy="8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r 30">
            <a:extLst>
              <a:ext uri="{FF2B5EF4-FFF2-40B4-BE49-F238E27FC236}">
                <a16:creationId xmlns:a16="http://schemas.microsoft.com/office/drawing/2014/main" id="{DBFA23F5-4DF6-C73C-0C32-166A52BCD297}"/>
              </a:ext>
            </a:extLst>
          </p:cNvPr>
          <p:cNvGrpSpPr/>
          <p:nvPr/>
        </p:nvGrpSpPr>
        <p:grpSpPr>
          <a:xfrm>
            <a:off x="1939372" y="3272366"/>
            <a:ext cx="576409" cy="855233"/>
            <a:chOff x="1988329" y="3210199"/>
            <a:chExt cx="621777" cy="971255"/>
          </a:xfrm>
        </p:grpSpPr>
        <p:pic>
          <p:nvPicPr>
            <p:cNvPr id="168" name="Image 167">
              <a:extLst>
                <a:ext uri="{FF2B5EF4-FFF2-40B4-BE49-F238E27FC236}">
                  <a16:creationId xmlns:a16="http://schemas.microsoft.com/office/drawing/2014/main" id="{F73688C8-5B99-05CC-3FF9-79341B033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2024040" y="3210199"/>
              <a:ext cx="248495" cy="574173"/>
            </a:xfrm>
            <a:prstGeom prst="rect">
              <a:avLst/>
            </a:prstGeom>
          </p:spPr>
        </p:pic>
        <p:pic>
          <p:nvPicPr>
            <p:cNvPr id="169" name="Image 168">
              <a:extLst>
                <a:ext uri="{FF2B5EF4-FFF2-40B4-BE49-F238E27FC236}">
                  <a16:creationId xmlns:a16="http://schemas.microsoft.com/office/drawing/2014/main" id="{7297EBE0-BBD5-1D6D-F70F-6933010B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20832">
              <a:off x="2015871" y="3673713"/>
              <a:ext cx="480199" cy="535284"/>
            </a:xfrm>
            <a:prstGeom prst="rect">
              <a:avLst/>
            </a:prstGeom>
          </p:spPr>
        </p:pic>
        <p:pic>
          <p:nvPicPr>
            <p:cNvPr id="201" name="Image 200">
              <a:extLst>
                <a:ext uri="{FF2B5EF4-FFF2-40B4-BE49-F238E27FC236}">
                  <a16:creationId xmlns:a16="http://schemas.microsoft.com/office/drawing/2014/main" id="{A8B28FD4-91A1-0D62-0D6B-D2CDA4A0D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>
              <a:off x="2325017" y="3228749"/>
              <a:ext cx="239246" cy="574173"/>
            </a:xfrm>
            <a:prstGeom prst="rect">
              <a:avLst/>
            </a:prstGeom>
          </p:spPr>
        </p:pic>
        <p:sp>
          <p:nvSpPr>
            <p:cNvPr id="133" name="Rectangle à coins arrondis 132">
              <a:extLst>
                <a:ext uri="{FF2B5EF4-FFF2-40B4-BE49-F238E27FC236}">
                  <a16:creationId xmlns:a16="http://schemas.microsoft.com/office/drawing/2014/main" id="{D409E63F-419B-7A88-92B0-297E9D6BC3AD}"/>
                </a:ext>
              </a:extLst>
            </p:cNvPr>
            <p:cNvSpPr/>
            <p:nvPr/>
          </p:nvSpPr>
          <p:spPr>
            <a:xfrm>
              <a:off x="2304247" y="3223634"/>
              <a:ext cx="305859" cy="583008"/>
            </a:xfrm>
            <a:prstGeom prst="roundRect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à coins arrondis 133">
              <a:extLst>
                <a:ext uri="{FF2B5EF4-FFF2-40B4-BE49-F238E27FC236}">
                  <a16:creationId xmlns:a16="http://schemas.microsoft.com/office/drawing/2014/main" id="{F6FD9D09-20AA-6A33-7153-4BCF77F6251A}"/>
                </a:ext>
              </a:extLst>
            </p:cNvPr>
            <p:cNvSpPr/>
            <p:nvPr/>
          </p:nvSpPr>
          <p:spPr>
            <a:xfrm>
              <a:off x="2119542" y="3226328"/>
              <a:ext cx="144368" cy="188873"/>
            </a:xfrm>
            <a:prstGeom prst="roundRect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9" name="Carré corné 428">
            <a:extLst>
              <a:ext uri="{FF2B5EF4-FFF2-40B4-BE49-F238E27FC236}">
                <a16:creationId xmlns:a16="http://schemas.microsoft.com/office/drawing/2014/main" id="{D75E5C3B-B4C2-D35D-CF63-00F26DC29155}"/>
              </a:ext>
            </a:extLst>
          </p:cNvPr>
          <p:cNvSpPr/>
          <p:nvPr/>
        </p:nvSpPr>
        <p:spPr>
          <a:xfrm>
            <a:off x="361614" y="4694015"/>
            <a:ext cx="2556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Thromb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Haemost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2023,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Haematologica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2018</a:t>
            </a:r>
          </a:p>
        </p:txBody>
      </p:sp>
      <p:sp>
        <p:nvSpPr>
          <p:cNvPr id="436" name="Carré corné 435">
            <a:extLst>
              <a:ext uri="{FF2B5EF4-FFF2-40B4-BE49-F238E27FC236}">
                <a16:creationId xmlns:a16="http://schemas.microsoft.com/office/drawing/2014/main" id="{3BC851F5-5B61-E873-43F2-B6C34368A7E9}"/>
              </a:ext>
            </a:extLst>
          </p:cNvPr>
          <p:cNvSpPr/>
          <p:nvPr/>
        </p:nvSpPr>
        <p:spPr>
          <a:xfrm rot="21263804">
            <a:off x="3473239" y="5231639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437" name="Carré corné 436">
            <a:extLst>
              <a:ext uri="{FF2B5EF4-FFF2-40B4-BE49-F238E27FC236}">
                <a16:creationId xmlns:a16="http://schemas.microsoft.com/office/drawing/2014/main" id="{963E0A88-ABBF-0A1F-63DA-F9B8813711B7}"/>
              </a:ext>
            </a:extLst>
          </p:cNvPr>
          <p:cNvSpPr/>
          <p:nvPr/>
        </p:nvSpPr>
        <p:spPr>
          <a:xfrm rot="21263804">
            <a:off x="4401877" y="5287273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>
                <a:solidFill>
                  <a:schemeClr val="bg1">
                    <a:lumMod val="50000"/>
                  </a:schemeClr>
                </a:solidFill>
              </a:rPr>
              <a:t>collaboration</a:t>
            </a:r>
            <a:endParaRPr lang="en-US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3" name="Carré corné 402">
            <a:extLst>
              <a:ext uri="{FF2B5EF4-FFF2-40B4-BE49-F238E27FC236}">
                <a16:creationId xmlns:a16="http://schemas.microsoft.com/office/drawing/2014/main" id="{1BA757DE-DF50-EBB8-D601-38678C04BACD}"/>
              </a:ext>
            </a:extLst>
          </p:cNvPr>
          <p:cNvSpPr/>
          <p:nvPr/>
        </p:nvSpPr>
        <p:spPr>
          <a:xfrm>
            <a:off x="1261614" y="4539081"/>
            <a:ext cx="1656000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MGM Rep 2021, CCA</a:t>
            </a:r>
            <a:r>
              <a:rPr lang="fr-FR" sz="1000" i="1" dirty="0">
                <a:solidFill>
                  <a:srgbClr val="0070C0"/>
                </a:solidFill>
              </a:rPr>
              <a:t> 2021</a:t>
            </a:r>
            <a:endParaRPr lang="en-US" sz="1000" i="1" dirty="0">
              <a:solidFill>
                <a:srgbClr val="0070C0"/>
              </a:solidFill>
            </a:endParaRP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C9068EC4-A3D0-9155-B563-277848DFDFC4}"/>
              </a:ext>
            </a:extLst>
          </p:cNvPr>
          <p:cNvSpPr/>
          <p:nvPr/>
        </p:nvSpPr>
        <p:spPr>
          <a:xfrm>
            <a:off x="338014" y="1116942"/>
            <a:ext cx="1476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N-glycosylation</a:t>
            </a:r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0F5BB8A1-BFC0-4331-BA3D-408BA14A9DBF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0CDAB3-07A1-1BA0-5D6C-6BBB1D418EFA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8562CB-9332-A632-8F94-317C4237E911}"/>
              </a:ext>
            </a:extLst>
          </p:cNvPr>
          <p:cNvSpPr txBox="1"/>
          <p:nvPr/>
        </p:nvSpPr>
        <p:spPr>
          <a:xfrm>
            <a:off x="2455787" y="3391837"/>
            <a:ext cx="552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CDG</a:t>
            </a:r>
          </a:p>
        </p:txBody>
      </p:sp>
      <p:sp>
        <p:nvSpPr>
          <p:cNvPr id="3" name="Rectangle à coins arrondis 241">
            <a:extLst>
              <a:ext uri="{FF2B5EF4-FFF2-40B4-BE49-F238E27FC236}">
                <a16:creationId xmlns:a16="http://schemas.microsoft.com/office/drawing/2014/main" id="{0BDAE029-4B52-6C20-CC23-0D407EB68FE5}"/>
              </a:ext>
            </a:extLst>
          </p:cNvPr>
          <p:cNvSpPr/>
          <p:nvPr/>
        </p:nvSpPr>
        <p:spPr>
          <a:xfrm>
            <a:off x="3221178" y="5711428"/>
            <a:ext cx="5671192" cy="922951"/>
          </a:xfrm>
          <a:prstGeom prst="roundRect">
            <a:avLst>
              <a:gd name="adj" fmla="val 15375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236">
            <a:extLst>
              <a:ext uri="{FF2B5EF4-FFF2-40B4-BE49-F238E27FC236}">
                <a16:creationId xmlns:a16="http://schemas.microsoft.com/office/drawing/2014/main" id="{718297A6-C8BE-CC4E-E29B-7254E1AD827A}"/>
              </a:ext>
            </a:extLst>
          </p:cNvPr>
          <p:cNvSpPr/>
          <p:nvPr/>
        </p:nvSpPr>
        <p:spPr>
          <a:xfrm>
            <a:off x="3361467" y="5878125"/>
            <a:ext cx="2479413" cy="593109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C0B3D2-368C-0905-8A1F-4FB79B75C7A6}"/>
              </a:ext>
            </a:extLst>
          </p:cNvPr>
          <p:cNvSpPr txBox="1"/>
          <p:nvPr/>
        </p:nvSpPr>
        <p:spPr>
          <a:xfrm>
            <a:off x="3345217" y="5887259"/>
            <a:ext cx="264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National reference laboratory for CDGs diagnosis</a:t>
            </a:r>
          </a:p>
        </p:txBody>
      </p:sp>
      <p:pic>
        <p:nvPicPr>
          <p:cNvPr id="9" name="Image 8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5E245E2C-CCC4-0111-D03B-582FEE6B7F6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5944306" y="5876804"/>
            <a:ext cx="1188139" cy="54294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2498D9-48A7-E5ED-31A8-EF10FDFAC1B4}"/>
              </a:ext>
            </a:extLst>
          </p:cNvPr>
          <p:cNvSpPr txBox="1"/>
          <p:nvPr/>
        </p:nvSpPr>
        <p:spPr>
          <a:xfrm>
            <a:off x="7150480" y="5886668"/>
            <a:ext cx="17507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B0F0"/>
                </a:solidFill>
              </a:rPr>
              <a:t>LBMR accredited</a:t>
            </a:r>
          </a:p>
          <a:p>
            <a:r>
              <a:rPr lang="en-US" sz="1400" i="1" dirty="0">
                <a:solidFill>
                  <a:srgbClr val="00B0F0"/>
                </a:solidFill>
              </a:rPr>
              <a:t>Recognized worldwide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8EEB95-70BD-29AC-3C75-3AFFD73F362E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E24556-8BB1-A7C5-DB27-01AB7640E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151" y="3536549"/>
            <a:ext cx="157918" cy="9314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BE31A72-76E1-68C2-AA92-0EF59131F4D8}"/>
              </a:ext>
            </a:extLst>
          </p:cNvPr>
          <p:cNvSpPr txBox="1"/>
          <p:nvPr/>
        </p:nvSpPr>
        <p:spPr>
          <a:xfrm>
            <a:off x="317090" y="3586784"/>
            <a:ext cx="91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Plasma</a:t>
            </a:r>
          </a:p>
          <a:p>
            <a:pPr algn="ctr"/>
            <a:r>
              <a:rPr lang="en-US" sz="1200" i="1" dirty="0"/>
              <a:t>circulating proteins</a:t>
            </a:r>
          </a:p>
        </p:txBody>
      </p:sp>
    </p:spTree>
    <p:extLst>
      <p:ext uri="{BB962C8B-B14F-4D97-AF65-F5344CB8AC3E}">
        <p14:creationId xmlns:p14="http://schemas.microsoft.com/office/powerpoint/2010/main" val="718119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726E6-DDF1-85D1-1D05-C2C41A74B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0C25D041-BBD2-2A00-E2AB-7FCADBFBB4B1}"/>
              </a:ext>
            </a:extLst>
          </p:cNvPr>
          <p:cNvSpPr/>
          <p:nvPr/>
        </p:nvSpPr>
        <p:spPr>
          <a:xfrm>
            <a:off x="97171" y="57611"/>
            <a:ext cx="3655917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Biomarkers of CDG / Golgi stress</a:t>
            </a:r>
          </a:p>
        </p:txBody>
      </p:sp>
      <p:sp>
        <p:nvSpPr>
          <p:cNvPr id="166" name="Rectangle à coins arrondis 165">
            <a:extLst>
              <a:ext uri="{FF2B5EF4-FFF2-40B4-BE49-F238E27FC236}">
                <a16:creationId xmlns:a16="http://schemas.microsoft.com/office/drawing/2014/main" id="{051F8E37-1C60-959C-9DB8-E7FD96AC6B72}"/>
              </a:ext>
            </a:extLst>
          </p:cNvPr>
          <p:cNvSpPr/>
          <p:nvPr/>
        </p:nvSpPr>
        <p:spPr>
          <a:xfrm>
            <a:off x="261388" y="1327253"/>
            <a:ext cx="2594090" cy="3224598"/>
          </a:xfrm>
          <a:prstGeom prst="roundRect">
            <a:avLst>
              <a:gd name="adj" fmla="val 7837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C70D40A6-AB34-26F7-102F-9BCB88DC9848}"/>
              </a:ext>
            </a:extLst>
          </p:cNvPr>
          <p:cNvSpPr txBox="1"/>
          <p:nvPr/>
        </p:nvSpPr>
        <p:spPr>
          <a:xfrm>
            <a:off x="399366" y="3122027"/>
            <a:ext cx="141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Modifying enzymes of glycosylation</a:t>
            </a:r>
          </a:p>
        </p:txBody>
      </p:sp>
      <p:pic>
        <p:nvPicPr>
          <p:cNvPr id="178" name="Image 177">
            <a:extLst>
              <a:ext uri="{FF2B5EF4-FFF2-40B4-BE49-F238E27FC236}">
                <a16:creationId xmlns:a16="http://schemas.microsoft.com/office/drawing/2014/main" id="{13C337DE-18F8-5D9E-E9DD-222D40CD2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b="31872"/>
          <a:stretch/>
        </p:blipFill>
        <p:spPr>
          <a:xfrm>
            <a:off x="458822" y="2088697"/>
            <a:ext cx="1464553" cy="977937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50A77222-D70C-BEE1-CA7C-A11741C8A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9" y="2137865"/>
            <a:ext cx="1061514" cy="1033082"/>
          </a:xfrm>
          <a:prstGeom prst="rect">
            <a:avLst/>
          </a:prstGeom>
        </p:spPr>
      </p:pic>
      <p:sp>
        <p:nvSpPr>
          <p:cNvPr id="180" name="ZoneTexte 179">
            <a:extLst>
              <a:ext uri="{FF2B5EF4-FFF2-40B4-BE49-F238E27FC236}">
                <a16:creationId xmlns:a16="http://schemas.microsoft.com/office/drawing/2014/main" id="{3CF89A91-C732-2DA1-E86B-6D9B73793E5A}"/>
              </a:ext>
            </a:extLst>
          </p:cNvPr>
          <p:cNvSpPr txBox="1"/>
          <p:nvPr/>
        </p:nvSpPr>
        <p:spPr>
          <a:xfrm>
            <a:off x="1606818" y="1650236"/>
            <a:ext cx="14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Transmembrane carriers : pH, metal ions, metabolites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7A4E978F-47B7-1447-1B0E-E760557C7018}"/>
              </a:ext>
            </a:extLst>
          </p:cNvPr>
          <p:cNvSpPr/>
          <p:nvPr/>
        </p:nvSpPr>
        <p:spPr>
          <a:xfrm>
            <a:off x="1128711" y="2292143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id="{534E2D90-77D8-FB5F-DFE2-839012E1750A}"/>
              </a:ext>
            </a:extLst>
          </p:cNvPr>
          <p:cNvCxnSpPr>
            <a:cxnSpLocks/>
          </p:cNvCxnSpPr>
          <p:nvPr/>
        </p:nvCxnSpPr>
        <p:spPr>
          <a:xfrm>
            <a:off x="1283860" y="2457219"/>
            <a:ext cx="1006095" cy="53963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id="{35B17478-3A15-B633-6846-242D08122B0F}"/>
              </a:ext>
            </a:extLst>
          </p:cNvPr>
          <p:cNvCxnSpPr>
            <a:cxnSpLocks/>
          </p:cNvCxnSpPr>
          <p:nvPr/>
        </p:nvCxnSpPr>
        <p:spPr>
          <a:xfrm>
            <a:off x="1219595" y="2292145"/>
            <a:ext cx="892649" cy="4049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" name="Ellipse 183">
            <a:extLst>
              <a:ext uri="{FF2B5EF4-FFF2-40B4-BE49-F238E27FC236}">
                <a16:creationId xmlns:a16="http://schemas.microsoft.com/office/drawing/2014/main" id="{8F6BE215-71A0-FD6E-C2D3-0F926139F1A9}"/>
              </a:ext>
            </a:extLst>
          </p:cNvPr>
          <p:cNvSpPr/>
          <p:nvPr/>
        </p:nvSpPr>
        <p:spPr>
          <a:xfrm>
            <a:off x="946201" y="2581111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id="{5C4AC4C4-C42E-DE4B-A28D-1809C8F57F1C}"/>
              </a:ext>
            </a:extLst>
          </p:cNvPr>
          <p:cNvCxnSpPr>
            <a:cxnSpLocks/>
          </p:cNvCxnSpPr>
          <p:nvPr/>
        </p:nvCxnSpPr>
        <p:spPr>
          <a:xfrm flipH="1">
            <a:off x="459987" y="2694809"/>
            <a:ext cx="496267" cy="52530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id="{B24AD988-2E3C-218B-00CD-45DCCF11115B}"/>
              </a:ext>
            </a:extLst>
          </p:cNvPr>
          <p:cNvCxnSpPr>
            <a:cxnSpLocks/>
          </p:cNvCxnSpPr>
          <p:nvPr/>
        </p:nvCxnSpPr>
        <p:spPr>
          <a:xfrm>
            <a:off x="1133183" y="2639819"/>
            <a:ext cx="499147" cy="59422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0" name="Image 189">
            <a:extLst>
              <a:ext uri="{FF2B5EF4-FFF2-40B4-BE49-F238E27FC236}">
                <a16:creationId xmlns:a16="http://schemas.microsoft.com/office/drawing/2014/main" id="{5E0D75A0-0AD6-9FEA-3DBF-54A1DF1E6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2013">
            <a:off x="2001208" y="2272231"/>
            <a:ext cx="708532" cy="717708"/>
          </a:xfrm>
          <a:prstGeom prst="rect">
            <a:avLst/>
          </a:prstGeom>
        </p:spPr>
      </p:pic>
      <p:pic>
        <p:nvPicPr>
          <p:cNvPr id="191" name="Image 190">
            <a:extLst>
              <a:ext uri="{FF2B5EF4-FFF2-40B4-BE49-F238E27FC236}">
                <a16:creationId xmlns:a16="http://schemas.microsoft.com/office/drawing/2014/main" id="{956FD700-4EF4-BD76-AB90-06C6141E1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5" y="1428193"/>
            <a:ext cx="1081418" cy="682450"/>
          </a:xfrm>
          <a:prstGeom prst="rect">
            <a:avLst/>
          </a:prstGeom>
        </p:spPr>
      </p:pic>
      <p:sp>
        <p:nvSpPr>
          <p:cNvPr id="193" name="Ellipse 192">
            <a:extLst>
              <a:ext uri="{FF2B5EF4-FFF2-40B4-BE49-F238E27FC236}">
                <a16:creationId xmlns:a16="http://schemas.microsoft.com/office/drawing/2014/main" id="{A25F37DF-41EC-D4FA-0CC8-5E4CECE3FA98}"/>
              </a:ext>
            </a:extLst>
          </p:cNvPr>
          <p:cNvSpPr/>
          <p:nvPr/>
        </p:nvSpPr>
        <p:spPr>
          <a:xfrm>
            <a:off x="563831" y="1525083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20AF48C1-79B2-2C96-AE02-C293480B0FD3}"/>
              </a:ext>
            </a:extLst>
          </p:cNvPr>
          <p:cNvCxnSpPr>
            <a:cxnSpLocks/>
            <a:stCxn id="193" idx="3"/>
          </p:cNvCxnSpPr>
          <p:nvPr/>
        </p:nvCxnSpPr>
        <p:spPr>
          <a:xfrm flipH="1">
            <a:off x="370249" y="1690159"/>
            <a:ext cx="220201" cy="76027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DCA729FB-E10F-D2FE-3793-8A55266A76BE}"/>
              </a:ext>
            </a:extLst>
          </p:cNvPr>
          <p:cNvCxnSpPr>
            <a:cxnSpLocks/>
          </p:cNvCxnSpPr>
          <p:nvPr/>
        </p:nvCxnSpPr>
        <p:spPr>
          <a:xfrm>
            <a:off x="779022" y="1621782"/>
            <a:ext cx="619781" cy="465131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Rectangle à coins arrondis 216">
            <a:extLst>
              <a:ext uri="{FF2B5EF4-FFF2-40B4-BE49-F238E27FC236}">
                <a16:creationId xmlns:a16="http://schemas.microsoft.com/office/drawing/2014/main" id="{9A3115DE-531F-FC86-015C-5983958AEE7A}"/>
              </a:ext>
            </a:extLst>
          </p:cNvPr>
          <p:cNvSpPr/>
          <p:nvPr/>
        </p:nvSpPr>
        <p:spPr>
          <a:xfrm>
            <a:off x="1819184" y="4185957"/>
            <a:ext cx="933257" cy="304005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0CFB4476-8B5B-5DCB-010E-59E2BC4B9A5C}"/>
              </a:ext>
            </a:extLst>
          </p:cNvPr>
          <p:cNvSpPr txBox="1"/>
          <p:nvPr/>
        </p:nvSpPr>
        <p:spPr>
          <a:xfrm>
            <a:off x="1767835" y="4154592"/>
            <a:ext cx="10442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Transferrin</a:t>
            </a:r>
          </a:p>
        </p:txBody>
      </p:sp>
      <p:grpSp>
        <p:nvGrpSpPr>
          <p:cNvPr id="31" name="Grouper 30">
            <a:extLst>
              <a:ext uri="{FF2B5EF4-FFF2-40B4-BE49-F238E27FC236}">
                <a16:creationId xmlns:a16="http://schemas.microsoft.com/office/drawing/2014/main" id="{4EBFCA41-0736-F5F8-C1DE-37F30C9756BA}"/>
              </a:ext>
            </a:extLst>
          </p:cNvPr>
          <p:cNvGrpSpPr/>
          <p:nvPr/>
        </p:nvGrpSpPr>
        <p:grpSpPr>
          <a:xfrm>
            <a:off x="1939372" y="3272366"/>
            <a:ext cx="576409" cy="855233"/>
            <a:chOff x="1988329" y="3210199"/>
            <a:chExt cx="621777" cy="971255"/>
          </a:xfrm>
        </p:grpSpPr>
        <p:pic>
          <p:nvPicPr>
            <p:cNvPr id="168" name="Image 167">
              <a:extLst>
                <a:ext uri="{FF2B5EF4-FFF2-40B4-BE49-F238E27FC236}">
                  <a16:creationId xmlns:a16="http://schemas.microsoft.com/office/drawing/2014/main" id="{B7E327EE-6B5F-7373-1C96-96493A1B4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2024040" y="3210199"/>
              <a:ext cx="248495" cy="574173"/>
            </a:xfrm>
            <a:prstGeom prst="rect">
              <a:avLst/>
            </a:prstGeom>
          </p:spPr>
        </p:pic>
        <p:pic>
          <p:nvPicPr>
            <p:cNvPr id="169" name="Image 168">
              <a:extLst>
                <a:ext uri="{FF2B5EF4-FFF2-40B4-BE49-F238E27FC236}">
                  <a16:creationId xmlns:a16="http://schemas.microsoft.com/office/drawing/2014/main" id="{661CD9B6-0D24-832A-B27E-90BFD46DB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20832">
              <a:off x="2015871" y="3673713"/>
              <a:ext cx="480199" cy="535284"/>
            </a:xfrm>
            <a:prstGeom prst="rect">
              <a:avLst/>
            </a:prstGeom>
          </p:spPr>
        </p:pic>
        <p:pic>
          <p:nvPicPr>
            <p:cNvPr id="201" name="Image 200">
              <a:extLst>
                <a:ext uri="{FF2B5EF4-FFF2-40B4-BE49-F238E27FC236}">
                  <a16:creationId xmlns:a16="http://schemas.microsoft.com/office/drawing/2014/main" id="{33B3838E-F09A-A803-F736-98AE3D123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>
              <a:off x="2325017" y="3228749"/>
              <a:ext cx="239246" cy="574173"/>
            </a:xfrm>
            <a:prstGeom prst="rect">
              <a:avLst/>
            </a:prstGeom>
          </p:spPr>
        </p:pic>
        <p:sp>
          <p:nvSpPr>
            <p:cNvPr id="133" name="Rectangle à coins arrondis 132">
              <a:extLst>
                <a:ext uri="{FF2B5EF4-FFF2-40B4-BE49-F238E27FC236}">
                  <a16:creationId xmlns:a16="http://schemas.microsoft.com/office/drawing/2014/main" id="{70F587CB-54CE-2298-E160-396F2997809B}"/>
                </a:ext>
              </a:extLst>
            </p:cNvPr>
            <p:cNvSpPr/>
            <p:nvPr/>
          </p:nvSpPr>
          <p:spPr>
            <a:xfrm>
              <a:off x="2304247" y="3223634"/>
              <a:ext cx="305859" cy="583008"/>
            </a:xfrm>
            <a:prstGeom prst="roundRect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à coins arrondis 133">
              <a:extLst>
                <a:ext uri="{FF2B5EF4-FFF2-40B4-BE49-F238E27FC236}">
                  <a16:creationId xmlns:a16="http://schemas.microsoft.com/office/drawing/2014/main" id="{7BE00542-88CF-5782-AA77-053B20459552}"/>
                </a:ext>
              </a:extLst>
            </p:cNvPr>
            <p:cNvSpPr/>
            <p:nvPr/>
          </p:nvSpPr>
          <p:spPr>
            <a:xfrm>
              <a:off x="2119542" y="3226328"/>
              <a:ext cx="144368" cy="188873"/>
            </a:xfrm>
            <a:prstGeom prst="roundRect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9" name="Carré corné 428">
            <a:extLst>
              <a:ext uri="{FF2B5EF4-FFF2-40B4-BE49-F238E27FC236}">
                <a16:creationId xmlns:a16="http://schemas.microsoft.com/office/drawing/2014/main" id="{189E8F45-82CD-33B5-7D39-CB093C4407FD}"/>
              </a:ext>
            </a:extLst>
          </p:cNvPr>
          <p:cNvSpPr/>
          <p:nvPr/>
        </p:nvSpPr>
        <p:spPr>
          <a:xfrm>
            <a:off x="361614" y="4694015"/>
            <a:ext cx="2556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Thromb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Haemost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2023,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Haematologica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2018</a:t>
            </a:r>
          </a:p>
        </p:txBody>
      </p:sp>
      <p:sp>
        <p:nvSpPr>
          <p:cNvPr id="436" name="Carré corné 435">
            <a:extLst>
              <a:ext uri="{FF2B5EF4-FFF2-40B4-BE49-F238E27FC236}">
                <a16:creationId xmlns:a16="http://schemas.microsoft.com/office/drawing/2014/main" id="{FF58C35B-5669-E645-00DF-913D02F394FB}"/>
              </a:ext>
            </a:extLst>
          </p:cNvPr>
          <p:cNvSpPr/>
          <p:nvPr/>
        </p:nvSpPr>
        <p:spPr>
          <a:xfrm rot="21263804">
            <a:off x="3473239" y="5231639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437" name="Carré corné 436">
            <a:extLst>
              <a:ext uri="{FF2B5EF4-FFF2-40B4-BE49-F238E27FC236}">
                <a16:creationId xmlns:a16="http://schemas.microsoft.com/office/drawing/2014/main" id="{9BA2E995-14B1-EA3E-97C6-F678D815DEF4}"/>
              </a:ext>
            </a:extLst>
          </p:cNvPr>
          <p:cNvSpPr/>
          <p:nvPr/>
        </p:nvSpPr>
        <p:spPr>
          <a:xfrm rot="21263804">
            <a:off x="4401877" y="5287273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>
                <a:solidFill>
                  <a:schemeClr val="bg1">
                    <a:lumMod val="50000"/>
                  </a:schemeClr>
                </a:solidFill>
              </a:rPr>
              <a:t>collaboration</a:t>
            </a:r>
            <a:endParaRPr lang="en-US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3" name="Carré corné 402">
            <a:extLst>
              <a:ext uri="{FF2B5EF4-FFF2-40B4-BE49-F238E27FC236}">
                <a16:creationId xmlns:a16="http://schemas.microsoft.com/office/drawing/2014/main" id="{5B54AE5F-4C12-F9BD-A50F-3AA114F2BF1B}"/>
              </a:ext>
            </a:extLst>
          </p:cNvPr>
          <p:cNvSpPr/>
          <p:nvPr/>
        </p:nvSpPr>
        <p:spPr>
          <a:xfrm>
            <a:off x="1261614" y="4539081"/>
            <a:ext cx="1656000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MGM Rep 2021, CCA</a:t>
            </a:r>
            <a:r>
              <a:rPr lang="fr-FR" sz="1000" i="1" dirty="0">
                <a:solidFill>
                  <a:srgbClr val="0070C0"/>
                </a:solidFill>
              </a:rPr>
              <a:t> 2021</a:t>
            </a:r>
            <a:endParaRPr lang="en-US" sz="1000" i="1" dirty="0">
              <a:solidFill>
                <a:srgbClr val="0070C0"/>
              </a:solidFill>
            </a:endParaRP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2113EFFA-E86C-BA68-D0E9-E54A2B0D7884}"/>
              </a:ext>
            </a:extLst>
          </p:cNvPr>
          <p:cNvSpPr/>
          <p:nvPr/>
        </p:nvSpPr>
        <p:spPr>
          <a:xfrm>
            <a:off x="338014" y="1116942"/>
            <a:ext cx="1476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N-glycosylation</a:t>
            </a:r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FFB47359-D298-B52B-7ADB-E7DC1A85569F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896596D-C566-0D77-C80D-389EE33A3001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C61ECA-4373-DF72-D7D8-6081F53A0EB1}"/>
              </a:ext>
            </a:extLst>
          </p:cNvPr>
          <p:cNvSpPr txBox="1"/>
          <p:nvPr/>
        </p:nvSpPr>
        <p:spPr>
          <a:xfrm>
            <a:off x="2455787" y="3391837"/>
            <a:ext cx="552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CDG</a:t>
            </a:r>
          </a:p>
        </p:txBody>
      </p:sp>
      <p:sp>
        <p:nvSpPr>
          <p:cNvPr id="2" name="Rectangle à coins arrondis 175">
            <a:extLst>
              <a:ext uri="{FF2B5EF4-FFF2-40B4-BE49-F238E27FC236}">
                <a16:creationId xmlns:a16="http://schemas.microsoft.com/office/drawing/2014/main" id="{D8DED517-FDE4-5480-A96F-C94EB7A46523}"/>
              </a:ext>
            </a:extLst>
          </p:cNvPr>
          <p:cNvSpPr/>
          <p:nvPr/>
        </p:nvSpPr>
        <p:spPr>
          <a:xfrm>
            <a:off x="286533" y="5135851"/>
            <a:ext cx="2567989" cy="136873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Carré corné 2">
            <a:extLst>
              <a:ext uri="{FF2B5EF4-FFF2-40B4-BE49-F238E27FC236}">
                <a16:creationId xmlns:a16="http://schemas.microsoft.com/office/drawing/2014/main" id="{EAE08E42-80B0-8A91-A5F5-D515A46BBDF6}"/>
              </a:ext>
            </a:extLst>
          </p:cNvPr>
          <p:cNvSpPr/>
          <p:nvPr/>
        </p:nvSpPr>
        <p:spPr>
          <a:xfrm rot="1038728">
            <a:off x="2626665" y="5084985"/>
            <a:ext cx="684000" cy="311356"/>
          </a:xfrm>
          <a:prstGeom prst="foldedCorner">
            <a:avLst>
              <a:gd name="adj" fmla="val 33603"/>
            </a:avLst>
          </a:prstGeom>
          <a:solidFill>
            <a:srgbClr val="A3B1E7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New</a:t>
            </a:r>
          </a:p>
        </p:txBody>
      </p:sp>
      <p:grpSp>
        <p:nvGrpSpPr>
          <p:cNvPr id="4" name="Grouper 9">
            <a:extLst>
              <a:ext uri="{FF2B5EF4-FFF2-40B4-BE49-F238E27FC236}">
                <a16:creationId xmlns:a16="http://schemas.microsoft.com/office/drawing/2014/main" id="{980F4B1A-98B5-762D-C657-FCE942E0189B}"/>
              </a:ext>
            </a:extLst>
          </p:cNvPr>
          <p:cNvGrpSpPr/>
          <p:nvPr/>
        </p:nvGrpSpPr>
        <p:grpSpPr>
          <a:xfrm>
            <a:off x="547795" y="5191240"/>
            <a:ext cx="643404" cy="975791"/>
            <a:chOff x="590564" y="5466883"/>
            <a:chExt cx="828275" cy="125138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11E3604-2C43-6824-F1B5-AAA2992BC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1" t="12632" r="21616" b="32039"/>
            <a:stretch/>
          </p:blipFill>
          <p:spPr>
            <a:xfrm>
              <a:off x="622011" y="5466883"/>
              <a:ext cx="694156" cy="658949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9B362E5-99F7-49D4-E7EC-29C443502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3579" flipH="1">
              <a:off x="615386" y="5914818"/>
              <a:ext cx="778631" cy="828275"/>
            </a:xfrm>
            <a:prstGeom prst="rect">
              <a:avLst/>
            </a:prstGeom>
          </p:spPr>
        </p:pic>
      </p:grpSp>
      <p:sp>
        <p:nvSpPr>
          <p:cNvPr id="8" name="Rectangle à coins arrondis 218">
            <a:extLst>
              <a:ext uri="{FF2B5EF4-FFF2-40B4-BE49-F238E27FC236}">
                <a16:creationId xmlns:a16="http://schemas.microsoft.com/office/drawing/2014/main" id="{0345D1A0-5BED-0FFF-EEDB-546FEC4F53BC}"/>
              </a:ext>
            </a:extLst>
          </p:cNvPr>
          <p:cNvSpPr/>
          <p:nvPr/>
        </p:nvSpPr>
        <p:spPr>
          <a:xfrm>
            <a:off x="430316" y="6120818"/>
            <a:ext cx="789280" cy="337000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77A9A1-3095-BD1B-65F9-BE60B6369EA5}"/>
              </a:ext>
            </a:extLst>
          </p:cNvPr>
          <p:cNvSpPr/>
          <p:nvPr/>
        </p:nvSpPr>
        <p:spPr>
          <a:xfrm>
            <a:off x="393819" y="6108735"/>
            <a:ext cx="86551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ApoC</a:t>
            </a:r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-III</a:t>
            </a:r>
            <a:endParaRPr lang="fr-FR" sz="1600" i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3E95265-B5C9-1131-3C2D-521573FA0F1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 t="27877" r="18728"/>
          <a:stretch/>
        </p:blipFill>
        <p:spPr>
          <a:xfrm>
            <a:off x="1866528" y="5293270"/>
            <a:ext cx="780836" cy="114037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85B0DF-32D6-3BCB-1C86-C6586AB4A4E7}"/>
              </a:ext>
            </a:extLst>
          </p:cNvPr>
          <p:cNvSpPr txBox="1"/>
          <p:nvPr/>
        </p:nvSpPr>
        <p:spPr>
          <a:xfrm>
            <a:off x="1801292" y="5546661"/>
            <a:ext cx="40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FD78"/>
                </a:solidFill>
              </a:rPr>
              <a:t>Ctrl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D515BFF-F6FF-34CD-AAE9-933543C07E04}"/>
              </a:ext>
            </a:extLst>
          </p:cNvPr>
          <p:cNvSpPr txBox="1"/>
          <p:nvPr/>
        </p:nvSpPr>
        <p:spPr>
          <a:xfrm>
            <a:off x="1808116" y="6074275"/>
            <a:ext cx="477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rgbClr val="FFFD78"/>
                </a:solidFill>
              </a:rPr>
              <a:t>CDG</a:t>
            </a:r>
            <a:endParaRPr lang="en-US" sz="1200" i="1" dirty="0">
              <a:solidFill>
                <a:srgbClr val="FFFD78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D3BAC83-0B75-7BCC-333A-0A8D8191B1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4880" y="5374512"/>
            <a:ext cx="162955" cy="961159"/>
          </a:xfrm>
          <a:prstGeom prst="rect">
            <a:avLst/>
          </a:prstGeom>
        </p:spPr>
      </p:pic>
      <p:sp>
        <p:nvSpPr>
          <p:cNvPr id="17" name="Carré corné 16">
            <a:extLst>
              <a:ext uri="{FF2B5EF4-FFF2-40B4-BE49-F238E27FC236}">
                <a16:creationId xmlns:a16="http://schemas.microsoft.com/office/drawing/2014/main" id="{994F5DE6-C85E-37CB-2EC9-D1E142B4AB04}"/>
              </a:ext>
            </a:extLst>
          </p:cNvPr>
          <p:cNvSpPr/>
          <p:nvPr/>
        </p:nvSpPr>
        <p:spPr>
          <a:xfrm>
            <a:off x="1004079" y="6627838"/>
            <a:ext cx="1706431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Review </a:t>
            </a:r>
            <a:r>
              <a:rPr lang="fr-FR" sz="1000" i="1" dirty="0">
                <a:solidFill>
                  <a:srgbClr val="0070C0"/>
                </a:solidFill>
              </a:rPr>
              <a:t>BBA Gene Subj. 2020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8" name="Carré corné 17">
            <a:extLst>
              <a:ext uri="{FF2B5EF4-FFF2-40B4-BE49-F238E27FC236}">
                <a16:creationId xmlns:a16="http://schemas.microsoft.com/office/drawing/2014/main" id="{D0A1E04F-792F-DDA9-6707-94A90622AE72}"/>
              </a:ext>
            </a:extLst>
          </p:cNvPr>
          <p:cNvSpPr/>
          <p:nvPr/>
        </p:nvSpPr>
        <p:spPr>
          <a:xfrm>
            <a:off x="1479665" y="6488309"/>
            <a:ext cx="1224000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 err="1">
                <a:solidFill>
                  <a:srgbClr val="0070C0"/>
                </a:solidFill>
              </a:rPr>
              <a:t>Electrophoresis</a:t>
            </a:r>
            <a:r>
              <a:rPr lang="fr-FR" sz="1000" i="1" dirty="0">
                <a:solidFill>
                  <a:srgbClr val="0070C0"/>
                </a:solidFill>
              </a:rPr>
              <a:t> 2018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9" name="Carré corné 18">
            <a:extLst>
              <a:ext uri="{FF2B5EF4-FFF2-40B4-BE49-F238E27FC236}">
                <a16:creationId xmlns:a16="http://schemas.microsoft.com/office/drawing/2014/main" id="{91AB8ACF-06D4-5F81-2FFB-862AC4634C67}"/>
              </a:ext>
            </a:extLst>
          </p:cNvPr>
          <p:cNvSpPr/>
          <p:nvPr/>
        </p:nvSpPr>
        <p:spPr>
          <a:xfrm>
            <a:off x="308153" y="6494289"/>
            <a:ext cx="1188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Chromato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A 2018</a:t>
            </a:r>
          </a:p>
        </p:txBody>
      </p:sp>
      <p:sp>
        <p:nvSpPr>
          <p:cNvPr id="20" name="Rectangle : coins arrondis 3">
            <a:extLst>
              <a:ext uri="{FF2B5EF4-FFF2-40B4-BE49-F238E27FC236}">
                <a16:creationId xmlns:a16="http://schemas.microsoft.com/office/drawing/2014/main" id="{899E6762-00CA-1B28-080C-6F87F84BCDFF}"/>
              </a:ext>
            </a:extLst>
          </p:cNvPr>
          <p:cNvSpPr/>
          <p:nvPr/>
        </p:nvSpPr>
        <p:spPr>
          <a:xfrm>
            <a:off x="338014" y="4983125"/>
            <a:ext cx="1512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O-glycosylation</a:t>
            </a:r>
          </a:p>
        </p:txBody>
      </p:sp>
      <p:sp>
        <p:nvSpPr>
          <p:cNvPr id="21" name="Rectangle à coins arrondis 241">
            <a:extLst>
              <a:ext uri="{FF2B5EF4-FFF2-40B4-BE49-F238E27FC236}">
                <a16:creationId xmlns:a16="http://schemas.microsoft.com/office/drawing/2014/main" id="{AB96C322-619B-AADE-39A4-A16B08328B10}"/>
              </a:ext>
            </a:extLst>
          </p:cNvPr>
          <p:cNvSpPr/>
          <p:nvPr/>
        </p:nvSpPr>
        <p:spPr>
          <a:xfrm>
            <a:off x="3221178" y="5711428"/>
            <a:ext cx="5671192" cy="922951"/>
          </a:xfrm>
          <a:prstGeom prst="roundRect">
            <a:avLst>
              <a:gd name="adj" fmla="val 15375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36">
            <a:extLst>
              <a:ext uri="{FF2B5EF4-FFF2-40B4-BE49-F238E27FC236}">
                <a16:creationId xmlns:a16="http://schemas.microsoft.com/office/drawing/2014/main" id="{3DC0070D-B2B4-F78E-7B57-031AAA546446}"/>
              </a:ext>
            </a:extLst>
          </p:cNvPr>
          <p:cNvSpPr/>
          <p:nvPr/>
        </p:nvSpPr>
        <p:spPr>
          <a:xfrm>
            <a:off x="3361467" y="5878125"/>
            <a:ext cx="2479413" cy="593109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884B13B-08E3-AFEA-44BC-5C369A062FD0}"/>
              </a:ext>
            </a:extLst>
          </p:cNvPr>
          <p:cNvSpPr txBox="1"/>
          <p:nvPr/>
        </p:nvSpPr>
        <p:spPr>
          <a:xfrm>
            <a:off x="3345217" y="5887259"/>
            <a:ext cx="264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National reference laboratory for CDGs diagnosis</a:t>
            </a:r>
          </a:p>
        </p:txBody>
      </p:sp>
      <p:pic>
        <p:nvPicPr>
          <p:cNvPr id="24" name="Image 23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0A55B0BE-A770-D728-D5D5-E5D2F48D9B9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5944306" y="5876804"/>
            <a:ext cx="1188139" cy="54294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C832756-AFD8-8490-FB07-CD5BD44DEA92}"/>
              </a:ext>
            </a:extLst>
          </p:cNvPr>
          <p:cNvSpPr txBox="1"/>
          <p:nvPr/>
        </p:nvSpPr>
        <p:spPr>
          <a:xfrm>
            <a:off x="7150480" y="5886668"/>
            <a:ext cx="17507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B0F0"/>
                </a:solidFill>
              </a:rPr>
              <a:t>LBMR accredited</a:t>
            </a:r>
          </a:p>
          <a:p>
            <a:r>
              <a:rPr lang="en-US" sz="1400" i="1" dirty="0">
                <a:solidFill>
                  <a:srgbClr val="00B0F0"/>
                </a:solidFill>
              </a:rPr>
              <a:t>Recognized worldwide</a:t>
            </a:r>
          </a:p>
        </p:txBody>
      </p:sp>
      <p:sp>
        <p:nvSpPr>
          <p:cNvPr id="26" name="Rectangle à coins arrondis 160">
            <a:extLst>
              <a:ext uri="{FF2B5EF4-FFF2-40B4-BE49-F238E27FC236}">
                <a16:creationId xmlns:a16="http://schemas.microsoft.com/office/drawing/2014/main" id="{ECAA8E21-E706-3D90-A203-8BA5E0986DD2}"/>
              </a:ext>
            </a:extLst>
          </p:cNvPr>
          <p:cNvSpPr/>
          <p:nvPr/>
        </p:nvSpPr>
        <p:spPr>
          <a:xfrm>
            <a:off x="3221178" y="1331968"/>
            <a:ext cx="5671192" cy="3809020"/>
          </a:xfrm>
          <a:prstGeom prst="roundRect">
            <a:avLst>
              <a:gd name="adj" fmla="val 8997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4C87478-2879-EF62-91C6-2D734A7A05F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0" t="8912" r="56686" b="12405"/>
          <a:stretch/>
        </p:blipFill>
        <p:spPr>
          <a:xfrm rot="3943137">
            <a:off x="4099789" y="2392766"/>
            <a:ext cx="237699" cy="791051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3A957B3-98DC-AEE5-C21E-8A0B412A6109}"/>
              </a:ext>
            </a:extLst>
          </p:cNvPr>
          <p:cNvCxnSpPr/>
          <p:nvPr/>
        </p:nvCxnSpPr>
        <p:spPr>
          <a:xfrm>
            <a:off x="4296766" y="2304948"/>
            <a:ext cx="195641" cy="3113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941C56AB-0B32-1443-95DD-20A2053C203C}"/>
              </a:ext>
            </a:extLst>
          </p:cNvPr>
          <p:cNvSpPr txBox="1"/>
          <p:nvPr/>
        </p:nvSpPr>
        <p:spPr>
          <a:xfrm>
            <a:off x="5070398" y="2587830"/>
            <a:ext cx="180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Glycosaminoglycan GAG</a:t>
            </a:r>
          </a:p>
          <a:p>
            <a:r>
              <a:rPr lang="en-US" sz="1200" i="1" dirty="0"/>
              <a:t>disaccharide repeats</a:t>
            </a:r>
          </a:p>
          <a:p>
            <a:r>
              <a:rPr lang="en-US" sz="1200" i="1" dirty="0"/>
              <a:t>Chondroitin sulfate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9A99371-A284-7FE5-1CDF-141CB1707ED0}"/>
              </a:ext>
            </a:extLst>
          </p:cNvPr>
          <p:cNvSpPr txBox="1"/>
          <p:nvPr/>
        </p:nvSpPr>
        <p:spPr>
          <a:xfrm>
            <a:off x="6664787" y="2108602"/>
            <a:ext cx="561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>
                <a:solidFill>
                  <a:srgbClr val="00B050"/>
                </a:solidFill>
              </a:rPr>
              <a:t>HC</a:t>
            </a:r>
            <a:r>
              <a:rPr lang="en-US" sz="1600" i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76D55B0-14FA-3483-F05B-88404F11AB4C}"/>
              </a:ext>
            </a:extLst>
          </p:cNvPr>
          <p:cNvSpPr txBox="1"/>
          <p:nvPr/>
        </p:nvSpPr>
        <p:spPr>
          <a:xfrm>
            <a:off x="3810600" y="2075850"/>
            <a:ext cx="556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linker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022DE35-7462-DCF2-1658-332F5ED988FC}"/>
              </a:ext>
            </a:extLst>
          </p:cNvPr>
          <p:cNvCxnSpPr>
            <a:cxnSpLocks/>
          </p:cNvCxnSpPr>
          <p:nvPr/>
        </p:nvCxnSpPr>
        <p:spPr>
          <a:xfrm flipV="1">
            <a:off x="3913380" y="2322831"/>
            <a:ext cx="49898" cy="556463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51EC53F3-298C-8CFA-A86D-BCEC46C46255}"/>
              </a:ext>
            </a:extLst>
          </p:cNvPr>
          <p:cNvSpPr txBox="1"/>
          <p:nvPr/>
        </p:nvSpPr>
        <p:spPr>
          <a:xfrm>
            <a:off x="6391177" y="1627098"/>
            <a:ext cx="1427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</a:t>
            </a:r>
            <a:r>
              <a:rPr lang="en-US" sz="1200" i="1"/>
              <a:t>eavy </a:t>
            </a:r>
            <a:r>
              <a:rPr lang="en-US" sz="1200" i="1" dirty="0"/>
              <a:t>chains (HCs) esterification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55955D-83B3-58B1-936D-D86185D79B81}"/>
              </a:ext>
            </a:extLst>
          </p:cNvPr>
          <p:cNvSpPr/>
          <p:nvPr/>
        </p:nvSpPr>
        <p:spPr>
          <a:xfrm>
            <a:off x="5593509" y="1312556"/>
            <a:ext cx="301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80D7AA-54D1-2F41-177B-CED34DCA9EC7}"/>
              </a:ext>
            </a:extLst>
          </p:cNvPr>
          <p:cNvSpPr/>
          <p:nvPr/>
        </p:nvSpPr>
        <p:spPr>
          <a:xfrm>
            <a:off x="6075286" y="2110205"/>
            <a:ext cx="30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O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4B0D5831-A293-4943-9BC6-CA7B01B626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310" flipH="1">
            <a:off x="3372310" y="2592332"/>
            <a:ext cx="873472" cy="71917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92DB6F1-C419-BD01-B7B9-5E0CA2F268C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t="37941" r="58533" b="4947"/>
          <a:stretch/>
        </p:blipFill>
        <p:spPr>
          <a:xfrm rot="3690312">
            <a:off x="4919998" y="1890733"/>
            <a:ext cx="161403" cy="1058465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82E3C626-9D57-340B-1F0B-F44A32A66DC7}"/>
              </a:ext>
            </a:extLst>
          </p:cNvPr>
          <p:cNvSpPr txBox="1"/>
          <p:nvPr/>
        </p:nvSpPr>
        <p:spPr>
          <a:xfrm>
            <a:off x="3542363" y="1908500"/>
            <a:ext cx="106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O-</a:t>
            </a:r>
            <a:r>
              <a:rPr lang="en-US" sz="1200" i="1" dirty="0" err="1"/>
              <a:t>xylosylation</a:t>
            </a:r>
            <a:endParaRPr lang="en-US" sz="1200" i="1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C6710B51-1B54-28BC-C342-76138860568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t="37941" r="58533" b="4947"/>
          <a:stretch/>
        </p:blipFill>
        <p:spPr>
          <a:xfrm rot="3690312">
            <a:off x="5848203" y="1392782"/>
            <a:ext cx="161403" cy="1058465"/>
          </a:xfrm>
          <a:prstGeom prst="rect">
            <a:avLst/>
          </a:prstGeom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C08F092-5468-FB34-8485-660381F2340B}"/>
              </a:ext>
            </a:extLst>
          </p:cNvPr>
          <p:cNvCxnSpPr/>
          <p:nvPr/>
        </p:nvCxnSpPr>
        <p:spPr>
          <a:xfrm>
            <a:off x="5760633" y="2058386"/>
            <a:ext cx="974949" cy="1939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D937332-F494-3A37-BA7B-E8305AC2289D}"/>
              </a:ext>
            </a:extLst>
          </p:cNvPr>
          <p:cNvCxnSpPr/>
          <p:nvPr/>
        </p:nvCxnSpPr>
        <p:spPr>
          <a:xfrm>
            <a:off x="5104237" y="1523731"/>
            <a:ext cx="1059774" cy="21118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59AA5594-97AD-433D-494B-D5E507AD4929}"/>
              </a:ext>
            </a:extLst>
          </p:cNvPr>
          <p:cNvSpPr txBox="1"/>
          <p:nvPr/>
        </p:nvSpPr>
        <p:spPr>
          <a:xfrm>
            <a:off x="4816817" y="1554046"/>
            <a:ext cx="561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>
                <a:solidFill>
                  <a:srgbClr val="0070C0"/>
                </a:solidFill>
              </a:rPr>
              <a:t>HC</a:t>
            </a:r>
            <a:r>
              <a:rPr lang="en-US" sz="1600" i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4" name="Rectangle à coins arrondis 217">
            <a:extLst>
              <a:ext uri="{FF2B5EF4-FFF2-40B4-BE49-F238E27FC236}">
                <a16:creationId xmlns:a16="http://schemas.microsoft.com/office/drawing/2014/main" id="{D5D77445-D0DF-73FE-1676-1D9108033708}"/>
              </a:ext>
            </a:extLst>
          </p:cNvPr>
          <p:cNvSpPr/>
          <p:nvPr/>
        </p:nvSpPr>
        <p:spPr>
          <a:xfrm>
            <a:off x="4217462" y="3350160"/>
            <a:ext cx="1160652" cy="279198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1178FDB-6868-030A-D58C-184295173AC0}"/>
              </a:ext>
            </a:extLst>
          </p:cNvPr>
          <p:cNvSpPr/>
          <p:nvPr/>
        </p:nvSpPr>
        <p:spPr>
          <a:xfrm>
            <a:off x="4168441" y="3275824"/>
            <a:ext cx="123116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accent3">
                    <a:lumMod val="75000"/>
                  </a:schemeClr>
                </a:solidFill>
              </a:rPr>
              <a:t>Bikunin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 forms</a:t>
            </a:r>
          </a:p>
        </p:txBody>
      </p:sp>
      <p:sp>
        <p:nvSpPr>
          <p:cNvPr id="46" name="Carré corné 45">
            <a:extLst>
              <a:ext uri="{FF2B5EF4-FFF2-40B4-BE49-F238E27FC236}">
                <a16:creationId xmlns:a16="http://schemas.microsoft.com/office/drawing/2014/main" id="{20188369-DF16-BC46-1335-3E094AE63900}"/>
              </a:ext>
            </a:extLst>
          </p:cNvPr>
          <p:cNvSpPr/>
          <p:nvPr/>
        </p:nvSpPr>
        <p:spPr>
          <a:xfrm rot="20507136">
            <a:off x="2978135" y="1709468"/>
            <a:ext cx="648000" cy="311356"/>
          </a:xfrm>
          <a:prstGeom prst="foldedCorner">
            <a:avLst>
              <a:gd name="adj" fmla="val 33603"/>
            </a:avLst>
          </a:prstGeom>
          <a:solidFill>
            <a:srgbClr val="A3B1E7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New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DE5C258B-AB60-E61A-2A00-9018D311C050}"/>
              </a:ext>
            </a:extLst>
          </p:cNvPr>
          <p:cNvCxnSpPr/>
          <p:nvPr/>
        </p:nvCxnSpPr>
        <p:spPr>
          <a:xfrm flipH="1" flipV="1">
            <a:off x="5436889" y="2296792"/>
            <a:ext cx="297253" cy="249343"/>
          </a:xfrm>
          <a:prstGeom prst="line">
            <a:avLst/>
          </a:prstGeom>
          <a:ln w="63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 47">
            <a:extLst>
              <a:ext uri="{FF2B5EF4-FFF2-40B4-BE49-F238E27FC236}">
                <a16:creationId xmlns:a16="http://schemas.microsoft.com/office/drawing/2014/main" id="{5B2400C7-5629-626D-5932-6FC81D8C98D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r="44394" b="8465"/>
          <a:stretch/>
        </p:blipFill>
        <p:spPr>
          <a:xfrm>
            <a:off x="7769765" y="1936350"/>
            <a:ext cx="874747" cy="157146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1009676-6E95-16F3-967A-F7E74ACA87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097" y="2419173"/>
            <a:ext cx="162955" cy="961159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31366FFC-4DD2-BA95-3AB6-89EB73955ED4}"/>
              </a:ext>
            </a:extLst>
          </p:cNvPr>
          <p:cNvSpPr txBox="1"/>
          <p:nvPr/>
        </p:nvSpPr>
        <p:spPr>
          <a:xfrm>
            <a:off x="4417283" y="2409198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8135F0B-9C79-3563-2A8C-38A13E38AB9A}"/>
              </a:ext>
            </a:extLst>
          </p:cNvPr>
          <p:cNvSpPr txBox="1"/>
          <p:nvPr/>
        </p:nvSpPr>
        <p:spPr>
          <a:xfrm>
            <a:off x="4881419" y="217738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D479A8C-768F-10B0-7BEC-388D79920B2B}"/>
              </a:ext>
            </a:extLst>
          </p:cNvPr>
          <p:cNvSpPr txBox="1"/>
          <p:nvPr/>
        </p:nvSpPr>
        <p:spPr>
          <a:xfrm>
            <a:off x="5103778" y="205503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058C896-C6D9-2843-F85A-16A9F92C04FA}"/>
              </a:ext>
            </a:extLst>
          </p:cNvPr>
          <p:cNvSpPr txBox="1"/>
          <p:nvPr/>
        </p:nvSpPr>
        <p:spPr>
          <a:xfrm>
            <a:off x="5544422" y="181033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31AA6B2-CD7B-3F93-A1BC-385F8DA3F13E}"/>
              </a:ext>
            </a:extLst>
          </p:cNvPr>
          <p:cNvSpPr txBox="1"/>
          <p:nvPr/>
        </p:nvSpPr>
        <p:spPr>
          <a:xfrm>
            <a:off x="4638846" y="231596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S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B72B639-AE9E-F8F9-18D5-189A878D64BB}"/>
              </a:ext>
            </a:extLst>
          </p:cNvPr>
          <p:cNvSpPr txBox="1"/>
          <p:nvPr/>
        </p:nvSpPr>
        <p:spPr>
          <a:xfrm>
            <a:off x="5331781" y="1942475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C9155179-975A-D73C-26B6-BC4CD21D469B}"/>
              </a:ext>
            </a:extLst>
          </p:cNvPr>
          <p:cNvSpPr txBox="1"/>
          <p:nvPr/>
        </p:nvSpPr>
        <p:spPr>
          <a:xfrm>
            <a:off x="5776078" y="1691339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CD48AA7-92FD-85DC-CA48-6630D07EC67E}"/>
              </a:ext>
            </a:extLst>
          </p:cNvPr>
          <p:cNvSpPr/>
          <p:nvPr/>
        </p:nvSpPr>
        <p:spPr>
          <a:xfrm>
            <a:off x="4075316" y="2564972"/>
            <a:ext cx="397906" cy="36833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35FD21A-C381-3921-1029-FEE26F067218}"/>
              </a:ext>
            </a:extLst>
          </p:cNvPr>
          <p:cNvSpPr/>
          <p:nvPr/>
        </p:nvSpPr>
        <p:spPr>
          <a:xfrm rot="19930244">
            <a:off x="4428223" y="1902740"/>
            <a:ext cx="1757014" cy="65595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Carré corné 59">
            <a:extLst>
              <a:ext uri="{FF2B5EF4-FFF2-40B4-BE49-F238E27FC236}">
                <a16:creationId xmlns:a16="http://schemas.microsoft.com/office/drawing/2014/main" id="{8AEF97D7-6B66-A146-71E8-3543C974191C}"/>
              </a:ext>
            </a:extLst>
          </p:cNvPr>
          <p:cNvSpPr/>
          <p:nvPr/>
        </p:nvSpPr>
        <p:spPr>
          <a:xfrm>
            <a:off x="5611940" y="5220026"/>
            <a:ext cx="1188000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Review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Gene 2021</a:t>
            </a:r>
          </a:p>
        </p:txBody>
      </p:sp>
      <p:sp>
        <p:nvSpPr>
          <p:cNvPr id="61" name="Carré corné 60">
            <a:extLst>
              <a:ext uri="{FF2B5EF4-FFF2-40B4-BE49-F238E27FC236}">
                <a16:creationId xmlns:a16="http://schemas.microsoft.com/office/drawing/2014/main" id="{1EA91BD7-2485-12C8-B764-1FCD6740A8D0}"/>
              </a:ext>
            </a:extLst>
          </p:cNvPr>
          <p:cNvSpPr/>
          <p:nvPr/>
        </p:nvSpPr>
        <p:spPr>
          <a:xfrm>
            <a:off x="6417831" y="5070079"/>
            <a:ext cx="756000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>
                <a:solidFill>
                  <a:srgbClr val="0070C0"/>
                </a:solidFill>
              </a:rPr>
              <a:t>CCA 2018</a:t>
            </a:r>
            <a:endParaRPr lang="en-US" sz="1000" i="1" dirty="0">
              <a:solidFill>
                <a:srgbClr val="0070C0"/>
              </a:solidFill>
            </a:endParaRPr>
          </a:p>
        </p:txBody>
      </p:sp>
      <p:pic>
        <p:nvPicPr>
          <p:cNvPr id="62" name="Image 61" descr="Une image contenant texte, Police, conception, graphisme&#10;&#10;Description générée automatiquement">
            <a:extLst>
              <a:ext uri="{FF2B5EF4-FFF2-40B4-BE49-F238E27FC236}">
                <a16:creationId xmlns:a16="http://schemas.microsoft.com/office/drawing/2014/main" id="{E863F2BD-3A36-74B8-9878-D28DDD25E7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11805" y="5013420"/>
            <a:ext cx="392203" cy="210109"/>
          </a:xfrm>
          <a:prstGeom prst="rect">
            <a:avLst/>
          </a:prstGeom>
        </p:spPr>
      </p:pic>
      <p:sp>
        <p:nvSpPr>
          <p:cNvPr id="63" name="Rectangle : coins arrondis 3">
            <a:extLst>
              <a:ext uri="{FF2B5EF4-FFF2-40B4-BE49-F238E27FC236}">
                <a16:creationId xmlns:a16="http://schemas.microsoft.com/office/drawing/2014/main" id="{BF5D74F8-66A7-DD7A-39F3-56B4884ECAF1}"/>
              </a:ext>
            </a:extLst>
          </p:cNvPr>
          <p:cNvSpPr/>
          <p:nvPr/>
        </p:nvSpPr>
        <p:spPr>
          <a:xfrm>
            <a:off x="3518083" y="1116942"/>
            <a:ext cx="3708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Glycosaminoglycan &amp; O-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xylosylation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linker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68A9E9A-4177-D3B1-4D2E-623E51B236F7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6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33106C30-8B4F-2DEB-4CAD-C09FD85DED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151" y="3536549"/>
            <a:ext cx="157918" cy="931450"/>
          </a:xfrm>
          <a:prstGeom prst="rect">
            <a:avLst/>
          </a:prstGeom>
        </p:spPr>
      </p:pic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D18256E1-6F04-1986-C04B-5C4D0CD40BD9}"/>
              </a:ext>
            </a:extLst>
          </p:cNvPr>
          <p:cNvCxnSpPr/>
          <p:nvPr/>
        </p:nvCxnSpPr>
        <p:spPr>
          <a:xfrm>
            <a:off x="1436776" y="3878879"/>
            <a:ext cx="423524" cy="8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B11233BB-902A-0FC9-26BD-0B5208742C26}"/>
              </a:ext>
            </a:extLst>
          </p:cNvPr>
          <p:cNvSpPr txBox="1"/>
          <p:nvPr/>
        </p:nvSpPr>
        <p:spPr>
          <a:xfrm>
            <a:off x="317090" y="3586784"/>
            <a:ext cx="91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Plasma</a:t>
            </a:r>
          </a:p>
          <a:p>
            <a:pPr algn="ctr"/>
            <a:r>
              <a:rPr lang="en-US" sz="1200" i="1" dirty="0"/>
              <a:t>circulating proteins</a:t>
            </a:r>
          </a:p>
        </p:txBody>
      </p:sp>
      <p:sp>
        <p:nvSpPr>
          <p:cNvPr id="67" name="Rectangle : coins arrondis 3">
            <a:extLst>
              <a:ext uri="{FF2B5EF4-FFF2-40B4-BE49-F238E27FC236}">
                <a16:creationId xmlns:a16="http://schemas.microsoft.com/office/drawing/2014/main" id="{476DE574-D992-E95E-8716-199D2A1CB031}"/>
              </a:ext>
            </a:extLst>
          </p:cNvPr>
          <p:cNvSpPr/>
          <p:nvPr/>
        </p:nvSpPr>
        <p:spPr>
          <a:xfrm>
            <a:off x="198643" y="695290"/>
            <a:ext cx="6804000" cy="26724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Glycosylation PTMs in the liver : circulating biomarkers of CDG</a:t>
            </a:r>
          </a:p>
        </p:txBody>
      </p:sp>
    </p:spTree>
    <p:extLst>
      <p:ext uri="{BB962C8B-B14F-4D97-AF65-F5344CB8AC3E}">
        <p14:creationId xmlns:p14="http://schemas.microsoft.com/office/powerpoint/2010/main" val="370569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2A5B3-2B18-A59A-0F57-D668BF74C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à coins arrondis 241">
            <a:extLst>
              <a:ext uri="{FF2B5EF4-FFF2-40B4-BE49-F238E27FC236}">
                <a16:creationId xmlns:a16="http://schemas.microsoft.com/office/drawing/2014/main" id="{68244D77-B768-7F08-408C-AFA3C20D1E4B}"/>
              </a:ext>
            </a:extLst>
          </p:cNvPr>
          <p:cNvSpPr/>
          <p:nvPr/>
        </p:nvSpPr>
        <p:spPr>
          <a:xfrm>
            <a:off x="3221178" y="5711428"/>
            <a:ext cx="5671192" cy="922951"/>
          </a:xfrm>
          <a:prstGeom prst="roundRect">
            <a:avLst>
              <a:gd name="adj" fmla="val 15375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4585BE20-A4AE-E5A9-3CBE-AA3EEF063595}"/>
              </a:ext>
            </a:extLst>
          </p:cNvPr>
          <p:cNvSpPr/>
          <p:nvPr/>
        </p:nvSpPr>
        <p:spPr>
          <a:xfrm>
            <a:off x="97171" y="57611"/>
            <a:ext cx="3655917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Biomarkers of CDG / Golgi stress</a:t>
            </a:r>
          </a:p>
        </p:txBody>
      </p:sp>
      <p:sp>
        <p:nvSpPr>
          <p:cNvPr id="176" name="Rectangle à coins arrondis 175">
            <a:extLst>
              <a:ext uri="{FF2B5EF4-FFF2-40B4-BE49-F238E27FC236}">
                <a16:creationId xmlns:a16="http://schemas.microsoft.com/office/drawing/2014/main" id="{E35EA41C-B359-6FF7-E0CF-5B5BBA1B1D0E}"/>
              </a:ext>
            </a:extLst>
          </p:cNvPr>
          <p:cNvSpPr/>
          <p:nvPr/>
        </p:nvSpPr>
        <p:spPr>
          <a:xfrm>
            <a:off x="286533" y="5135851"/>
            <a:ext cx="2567989" cy="136873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à coins arrondis 160">
            <a:extLst>
              <a:ext uri="{FF2B5EF4-FFF2-40B4-BE49-F238E27FC236}">
                <a16:creationId xmlns:a16="http://schemas.microsoft.com/office/drawing/2014/main" id="{43035312-674A-E311-DBC4-3DD875DBB890}"/>
              </a:ext>
            </a:extLst>
          </p:cNvPr>
          <p:cNvSpPr/>
          <p:nvPr/>
        </p:nvSpPr>
        <p:spPr>
          <a:xfrm>
            <a:off x="3221178" y="1331968"/>
            <a:ext cx="5671192" cy="3809020"/>
          </a:xfrm>
          <a:prstGeom prst="roundRect">
            <a:avLst>
              <a:gd name="adj" fmla="val 8997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2A9A817-C9CD-0FB2-E710-EBB85A6FA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0" t="8912" r="56686" b="12405"/>
          <a:stretch/>
        </p:blipFill>
        <p:spPr>
          <a:xfrm rot="3943137">
            <a:off x="4099789" y="2392766"/>
            <a:ext cx="237699" cy="791051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777D641-AD5C-BCC8-3B1B-3FDB7A5C4BDA}"/>
              </a:ext>
            </a:extLst>
          </p:cNvPr>
          <p:cNvCxnSpPr/>
          <p:nvPr/>
        </p:nvCxnSpPr>
        <p:spPr>
          <a:xfrm>
            <a:off x="4296766" y="2304948"/>
            <a:ext cx="195641" cy="3113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ZoneTexte 155">
            <a:extLst>
              <a:ext uri="{FF2B5EF4-FFF2-40B4-BE49-F238E27FC236}">
                <a16:creationId xmlns:a16="http://schemas.microsoft.com/office/drawing/2014/main" id="{ED8E63CA-9418-8169-0190-FEB9693BC2E1}"/>
              </a:ext>
            </a:extLst>
          </p:cNvPr>
          <p:cNvSpPr txBox="1"/>
          <p:nvPr/>
        </p:nvSpPr>
        <p:spPr>
          <a:xfrm>
            <a:off x="5070398" y="2587830"/>
            <a:ext cx="180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Glycosaminoglycan GAG</a:t>
            </a:r>
          </a:p>
          <a:p>
            <a:r>
              <a:rPr lang="en-US" sz="1200" i="1" dirty="0"/>
              <a:t>disaccharide repeats</a:t>
            </a:r>
          </a:p>
          <a:p>
            <a:r>
              <a:rPr lang="en-US" sz="1200" i="1" dirty="0"/>
              <a:t>Chondroitin sulfate</a:t>
            </a:r>
          </a:p>
        </p:txBody>
      </p:sp>
      <p:sp>
        <p:nvSpPr>
          <p:cNvPr id="160" name="ZoneTexte 159">
            <a:extLst>
              <a:ext uri="{FF2B5EF4-FFF2-40B4-BE49-F238E27FC236}">
                <a16:creationId xmlns:a16="http://schemas.microsoft.com/office/drawing/2014/main" id="{3708E628-61A7-AB2F-4683-A7C9AB109FC1}"/>
              </a:ext>
            </a:extLst>
          </p:cNvPr>
          <p:cNvSpPr txBox="1"/>
          <p:nvPr/>
        </p:nvSpPr>
        <p:spPr>
          <a:xfrm>
            <a:off x="6664787" y="2108602"/>
            <a:ext cx="561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>
                <a:solidFill>
                  <a:srgbClr val="00B050"/>
                </a:solidFill>
              </a:rPr>
              <a:t>HC</a:t>
            </a:r>
            <a:r>
              <a:rPr lang="en-US" sz="1600" i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79B6D232-7EA5-0094-40E1-FFA5CA777000}"/>
              </a:ext>
            </a:extLst>
          </p:cNvPr>
          <p:cNvSpPr txBox="1"/>
          <p:nvPr/>
        </p:nvSpPr>
        <p:spPr>
          <a:xfrm>
            <a:off x="3810600" y="2075850"/>
            <a:ext cx="556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linker</a:t>
            </a:r>
          </a:p>
        </p:txBody>
      </p: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E3515EA1-9D6B-E871-FF0B-354A513C3965}"/>
              </a:ext>
            </a:extLst>
          </p:cNvPr>
          <p:cNvCxnSpPr>
            <a:cxnSpLocks/>
          </p:cNvCxnSpPr>
          <p:nvPr/>
        </p:nvCxnSpPr>
        <p:spPr>
          <a:xfrm flipV="1">
            <a:off x="3913380" y="2322831"/>
            <a:ext cx="49898" cy="556463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ZoneTexte 154">
            <a:extLst>
              <a:ext uri="{FF2B5EF4-FFF2-40B4-BE49-F238E27FC236}">
                <a16:creationId xmlns:a16="http://schemas.microsoft.com/office/drawing/2014/main" id="{5303CD1F-E639-ADF2-B268-659933430391}"/>
              </a:ext>
            </a:extLst>
          </p:cNvPr>
          <p:cNvSpPr txBox="1"/>
          <p:nvPr/>
        </p:nvSpPr>
        <p:spPr>
          <a:xfrm>
            <a:off x="6391177" y="1627098"/>
            <a:ext cx="1427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</a:t>
            </a:r>
            <a:r>
              <a:rPr lang="en-US" sz="1200" i="1"/>
              <a:t>eavy </a:t>
            </a:r>
            <a:r>
              <a:rPr lang="en-US" sz="1200" i="1" dirty="0"/>
              <a:t>chains (HCs) esterification</a:t>
            </a:r>
          </a:p>
        </p:txBody>
      </p:sp>
      <p:sp>
        <p:nvSpPr>
          <p:cNvPr id="104" name="Carré corné 103">
            <a:extLst>
              <a:ext uri="{FF2B5EF4-FFF2-40B4-BE49-F238E27FC236}">
                <a16:creationId xmlns:a16="http://schemas.microsoft.com/office/drawing/2014/main" id="{8E785DDB-19DF-1FC4-2DB8-04EAC7B5B391}"/>
              </a:ext>
            </a:extLst>
          </p:cNvPr>
          <p:cNvSpPr/>
          <p:nvPr/>
        </p:nvSpPr>
        <p:spPr>
          <a:xfrm rot="1038728">
            <a:off x="2626665" y="5084985"/>
            <a:ext cx="684000" cy="311356"/>
          </a:xfrm>
          <a:prstGeom prst="foldedCorner">
            <a:avLst>
              <a:gd name="adj" fmla="val 33603"/>
            </a:avLst>
          </a:prstGeom>
          <a:solidFill>
            <a:srgbClr val="A3B1E7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New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94E8082-E6FB-B83C-8C2E-9B31620D739B}"/>
              </a:ext>
            </a:extLst>
          </p:cNvPr>
          <p:cNvSpPr/>
          <p:nvPr/>
        </p:nvSpPr>
        <p:spPr>
          <a:xfrm>
            <a:off x="5593509" y="1312556"/>
            <a:ext cx="301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E07B53F-0E12-7A3F-4B4F-CA2B822C336D}"/>
              </a:ext>
            </a:extLst>
          </p:cNvPr>
          <p:cNvSpPr/>
          <p:nvPr/>
        </p:nvSpPr>
        <p:spPr>
          <a:xfrm>
            <a:off x="6075286" y="2110205"/>
            <a:ext cx="30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166" name="Rectangle à coins arrondis 165">
            <a:extLst>
              <a:ext uri="{FF2B5EF4-FFF2-40B4-BE49-F238E27FC236}">
                <a16:creationId xmlns:a16="http://schemas.microsoft.com/office/drawing/2014/main" id="{5B98736E-F293-7E2A-D9C8-94B522A7FB03}"/>
              </a:ext>
            </a:extLst>
          </p:cNvPr>
          <p:cNvSpPr/>
          <p:nvPr/>
        </p:nvSpPr>
        <p:spPr>
          <a:xfrm>
            <a:off x="261388" y="1327253"/>
            <a:ext cx="2594090" cy="3224598"/>
          </a:xfrm>
          <a:prstGeom prst="roundRect">
            <a:avLst>
              <a:gd name="adj" fmla="val 7837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3547336F-881B-619A-47D4-F98924FAD45F}"/>
              </a:ext>
            </a:extLst>
          </p:cNvPr>
          <p:cNvSpPr txBox="1"/>
          <p:nvPr/>
        </p:nvSpPr>
        <p:spPr>
          <a:xfrm>
            <a:off x="399366" y="3122027"/>
            <a:ext cx="141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Modifying enzymes of glycosylation</a:t>
            </a:r>
          </a:p>
        </p:txBody>
      </p:sp>
      <p:pic>
        <p:nvPicPr>
          <p:cNvPr id="178" name="Image 177">
            <a:extLst>
              <a:ext uri="{FF2B5EF4-FFF2-40B4-BE49-F238E27FC236}">
                <a16:creationId xmlns:a16="http://schemas.microsoft.com/office/drawing/2014/main" id="{49697FB9-7FC4-3E1C-E6AE-BDF81E2FA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b="31872"/>
          <a:stretch/>
        </p:blipFill>
        <p:spPr>
          <a:xfrm>
            <a:off x="458822" y="2088697"/>
            <a:ext cx="1464553" cy="977937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CFBF9E56-44B9-3D60-4EB2-DC03A72B2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9" y="2137865"/>
            <a:ext cx="1061514" cy="1033082"/>
          </a:xfrm>
          <a:prstGeom prst="rect">
            <a:avLst/>
          </a:prstGeom>
        </p:spPr>
      </p:pic>
      <p:sp>
        <p:nvSpPr>
          <p:cNvPr id="180" name="ZoneTexte 179">
            <a:extLst>
              <a:ext uri="{FF2B5EF4-FFF2-40B4-BE49-F238E27FC236}">
                <a16:creationId xmlns:a16="http://schemas.microsoft.com/office/drawing/2014/main" id="{402A551C-9FE9-BB12-155B-78904B7117D7}"/>
              </a:ext>
            </a:extLst>
          </p:cNvPr>
          <p:cNvSpPr txBox="1"/>
          <p:nvPr/>
        </p:nvSpPr>
        <p:spPr>
          <a:xfrm>
            <a:off x="1606818" y="1650236"/>
            <a:ext cx="14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Transmembrane carriers : pH, metal ions, metabolites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FD57D4CB-3F03-88E7-F658-F8114EAA4D11}"/>
              </a:ext>
            </a:extLst>
          </p:cNvPr>
          <p:cNvSpPr/>
          <p:nvPr/>
        </p:nvSpPr>
        <p:spPr>
          <a:xfrm>
            <a:off x="1128711" y="2292143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id="{081EE40E-071C-DB0E-3C82-40DE0AD270FC}"/>
              </a:ext>
            </a:extLst>
          </p:cNvPr>
          <p:cNvCxnSpPr>
            <a:cxnSpLocks/>
          </p:cNvCxnSpPr>
          <p:nvPr/>
        </p:nvCxnSpPr>
        <p:spPr>
          <a:xfrm>
            <a:off x="1283860" y="2457219"/>
            <a:ext cx="1006095" cy="53963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id="{2EA29DE8-26A8-07B3-CAA5-56031019748D}"/>
              </a:ext>
            </a:extLst>
          </p:cNvPr>
          <p:cNvCxnSpPr>
            <a:cxnSpLocks/>
          </p:cNvCxnSpPr>
          <p:nvPr/>
        </p:nvCxnSpPr>
        <p:spPr>
          <a:xfrm>
            <a:off x="1219595" y="2292145"/>
            <a:ext cx="892649" cy="4049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" name="Ellipse 183">
            <a:extLst>
              <a:ext uri="{FF2B5EF4-FFF2-40B4-BE49-F238E27FC236}">
                <a16:creationId xmlns:a16="http://schemas.microsoft.com/office/drawing/2014/main" id="{21E4A18F-7C63-5FFA-51A2-B6FFE4C4D68E}"/>
              </a:ext>
            </a:extLst>
          </p:cNvPr>
          <p:cNvSpPr/>
          <p:nvPr/>
        </p:nvSpPr>
        <p:spPr>
          <a:xfrm>
            <a:off x="946201" y="2581111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id="{2A266E75-91AD-2526-CC33-701F7F920DFC}"/>
              </a:ext>
            </a:extLst>
          </p:cNvPr>
          <p:cNvCxnSpPr>
            <a:cxnSpLocks/>
          </p:cNvCxnSpPr>
          <p:nvPr/>
        </p:nvCxnSpPr>
        <p:spPr>
          <a:xfrm flipH="1">
            <a:off x="459987" y="2694809"/>
            <a:ext cx="496267" cy="52530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id="{19F394AC-3494-AB1F-9F08-5C74D7F75140}"/>
              </a:ext>
            </a:extLst>
          </p:cNvPr>
          <p:cNvCxnSpPr>
            <a:cxnSpLocks/>
          </p:cNvCxnSpPr>
          <p:nvPr/>
        </p:nvCxnSpPr>
        <p:spPr>
          <a:xfrm>
            <a:off x="1133183" y="2639819"/>
            <a:ext cx="499147" cy="59422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0" name="Image 189">
            <a:extLst>
              <a:ext uri="{FF2B5EF4-FFF2-40B4-BE49-F238E27FC236}">
                <a16:creationId xmlns:a16="http://schemas.microsoft.com/office/drawing/2014/main" id="{FC19C63D-FC1B-C034-5B02-A0C616BF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2013">
            <a:off x="2001208" y="2272231"/>
            <a:ext cx="708532" cy="717708"/>
          </a:xfrm>
          <a:prstGeom prst="rect">
            <a:avLst/>
          </a:prstGeom>
        </p:spPr>
      </p:pic>
      <p:pic>
        <p:nvPicPr>
          <p:cNvPr id="191" name="Image 190">
            <a:extLst>
              <a:ext uri="{FF2B5EF4-FFF2-40B4-BE49-F238E27FC236}">
                <a16:creationId xmlns:a16="http://schemas.microsoft.com/office/drawing/2014/main" id="{7C731CAA-49EF-B61A-6C05-1D657ABFB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5" y="1428193"/>
            <a:ext cx="1081418" cy="682450"/>
          </a:xfrm>
          <a:prstGeom prst="rect">
            <a:avLst/>
          </a:prstGeom>
        </p:spPr>
      </p:pic>
      <p:sp>
        <p:nvSpPr>
          <p:cNvPr id="193" name="Ellipse 192">
            <a:extLst>
              <a:ext uri="{FF2B5EF4-FFF2-40B4-BE49-F238E27FC236}">
                <a16:creationId xmlns:a16="http://schemas.microsoft.com/office/drawing/2014/main" id="{683004BD-E54F-04B9-116D-C942A4017770}"/>
              </a:ext>
            </a:extLst>
          </p:cNvPr>
          <p:cNvSpPr/>
          <p:nvPr/>
        </p:nvSpPr>
        <p:spPr>
          <a:xfrm>
            <a:off x="563831" y="1525083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D684FA46-9746-9D9D-4E3A-F0471C35745C}"/>
              </a:ext>
            </a:extLst>
          </p:cNvPr>
          <p:cNvCxnSpPr>
            <a:cxnSpLocks/>
            <a:stCxn id="193" idx="3"/>
          </p:cNvCxnSpPr>
          <p:nvPr/>
        </p:nvCxnSpPr>
        <p:spPr>
          <a:xfrm flipH="1">
            <a:off x="370249" y="1690159"/>
            <a:ext cx="220201" cy="76027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2849000A-8DEA-6F78-A831-CBFCB5C19AFA}"/>
              </a:ext>
            </a:extLst>
          </p:cNvPr>
          <p:cNvCxnSpPr>
            <a:cxnSpLocks/>
          </p:cNvCxnSpPr>
          <p:nvPr/>
        </p:nvCxnSpPr>
        <p:spPr>
          <a:xfrm>
            <a:off x="779022" y="1621782"/>
            <a:ext cx="619781" cy="465131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er 9">
            <a:extLst>
              <a:ext uri="{FF2B5EF4-FFF2-40B4-BE49-F238E27FC236}">
                <a16:creationId xmlns:a16="http://schemas.microsoft.com/office/drawing/2014/main" id="{7B536EE1-55A6-338C-D0FD-08D2C733507D}"/>
              </a:ext>
            </a:extLst>
          </p:cNvPr>
          <p:cNvGrpSpPr/>
          <p:nvPr/>
        </p:nvGrpSpPr>
        <p:grpSpPr>
          <a:xfrm>
            <a:off x="547795" y="5191240"/>
            <a:ext cx="643404" cy="975791"/>
            <a:chOff x="590564" y="5466883"/>
            <a:chExt cx="828275" cy="1251388"/>
          </a:xfrm>
        </p:grpSpPr>
        <p:pic>
          <p:nvPicPr>
            <p:cNvPr id="174" name="Image 173">
              <a:extLst>
                <a:ext uri="{FF2B5EF4-FFF2-40B4-BE49-F238E27FC236}">
                  <a16:creationId xmlns:a16="http://schemas.microsoft.com/office/drawing/2014/main" id="{64CC1437-DAD1-8757-6216-DDCB25BE0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1" t="12632" r="21616" b="32039"/>
            <a:stretch/>
          </p:blipFill>
          <p:spPr>
            <a:xfrm>
              <a:off x="622011" y="5466883"/>
              <a:ext cx="694156" cy="658949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497E1F2-1243-F8E3-6D58-61CD5C30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3579" flipH="1">
              <a:off x="615386" y="5914818"/>
              <a:ext cx="778631" cy="828275"/>
            </a:xfrm>
            <a:prstGeom prst="rect">
              <a:avLst/>
            </a:prstGeom>
          </p:spPr>
        </p:pic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687B9DB3-A25F-5640-2692-AF212E8B15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310" flipH="1">
            <a:off x="3372310" y="2592332"/>
            <a:ext cx="873472" cy="719176"/>
          </a:xfrm>
          <a:prstGeom prst="rect">
            <a:avLst/>
          </a:prstGeom>
        </p:spPr>
      </p:pic>
      <p:pic>
        <p:nvPicPr>
          <p:cNvPr id="205" name="Image 204">
            <a:extLst>
              <a:ext uri="{FF2B5EF4-FFF2-40B4-BE49-F238E27FC236}">
                <a16:creationId xmlns:a16="http://schemas.microsoft.com/office/drawing/2014/main" id="{C927A2E5-D9AA-BAA2-97C3-D11C5F637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t="37941" r="58533" b="4947"/>
          <a:stretch/>
        </p:blipFill>
        <p:spPr>
          <a:xfrm rot="3690312">
            <a:off x="4919998" y="1890733"/>
            <a:ext cx="161403" cy="1058465"/>
          </a:xfrm>
          <a:prstGeom prst="rect">
            <a:avLst/>
          </a:prstGeom>
        </p:spPr>
      </p:pic>
      <p:sp>
        <p:nvSpPr>
          <p:cNvPr id="213" name="ZoneTexte 212">
            <a:extLst>
              <a:ext uri="{FF2B5EF4-FFF2-40B4-BE49-F238E27FC236}">
                <a16:creationId xmlns:a16="http://schemas.microsoft.com/office/drawing/2014/main" id="{AC7FC984-BD78-E0AA-CB96-0A9B97E3AF25}"/>
              </a:ext>
            </a:extLst>
          </p:cNvPr>
          <p:cNvSpPr txBox="1"/>
          <p:nvPr/>
        </p:nvSpPr>
        <p:spPr>
          <a:xfrm>
            <a:off x="3542363" y="1908500"/>
            <a:ext cx="106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O-</a:t>
            </a:r>
            <a:r>
              <a:rPr lang="en-US" sz="1200" i="1" dirty="0" err="1"/>
              <a:t>xylosylation</a:t>
            </a:r>
            <a:endParaRPr lang="en-US" sz="1200" i="1" dirty="0"/>
          </a:p>
        </p:txBody>
      </p:sp>
      <p:pic>
        <p:nvPicPr>
          <p:cNvPr id="214" name="Image 213">
            <a:extLst>
              <a:ext uri="{FF2B5EF4-FFF2-40B4-BE49-F238E27FC236}">
                <a16:creationId xmlns:a16="http://schemas.microsoft.com/office/drawing/2014/main" id="{B4270591-C0A9-8652-51FD-728080A79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t="37941" r="58533" b="4947"/>
          <a:stretch/>
        </p:blipFill>
        <p:spPr>
          <a:xfrm rot="3690312">
            <a:off x="5848203" y="1392782"/>
            <a:ext cx="161403" cy="1058465"/>
          </a:xfrm>
          <a:prstGeom prst="rect">
            <a:avLst/>
          </a:prstGeom>
        </p:spPr>
      </p:pic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C65A9E5-896C-3CE3-A35F-71DFE1FF023D}"/>
              </a:ext>
            </a:extLst>
          </p:cNvPr>
          <p:cNvCxnSpPr/>
          <p:nvPr/>
        </p:nvCxnSpPr>
        <p:spPr>
          <a:xfrm>
            <a:off x="5760633" y="2058386"/>
            <a:ext cx="974949" cy="1939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214">
            <a:extLst>
              <a:ext uri="{FF2B5EF4-FFF2-40B4-BE49-F238E27FC236}">
                <a16:creationId xmlns:a16="http://schemas.microsoft.com/office/drawing/2014/main" id="{4A95EBE7-F40B-F0DE-C2A9-99BA4CAAC093}"/>
              </a:ext>
            </a:extLst>
          </p:cNvPr>
          <p:cNvCxnSpPr/>
          <p:nvPr/>
        </p:nvCxnSpPr>
        <p:spPr>
          <a:xfrm>
            <a:off x="5104237" y="1523731"/>
            <a:ext cx="1059774" cy="21118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ZoneTexte 215">
            <a:extLst>
              <a:ext uri="{FF2B5EF4-FFF2-40B4-BE49-F238E27FC236}">
                <a16:creationId xmlns:a16="http://schemas.microsoft.com/office/drawing/2014/main" id="{EDA60821-4F42-6F91-0484-C429BD3158A1}"/>
              </a:ext>
            </a:extLst>
          </p:cNvPr>
          <p:cNvSpPr txBox="1"/>
          <p:nvPr/>
        </p:nvSpPr>
        <p:spPr>
          <a:xfrm>
            <a:off x="4816817" y="1554046"/>
            <a:ext cx="561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>
                <a:solidFill>
                  <a:srgbClr val="0070C0"/>
                </a:solidFill>
              </a:rPr>
              <a:t>HC</a:t>
            </a:r>
            <a:r>
              <a:rPr lang="en-US" sz="1600" i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17" name="Rectangle à coins arrondis 216">
            <a:extLst>
              <a:ext uri="{FF2B5EF4-FFF2-40B4-BE49-F238E27FC236}">
                <a16:creationId xmlns:a16="http://schemas.microsoft.com/office/drawing/2014/main" id="{3A36B83F-098F-722E-6C00-8A4C88B98985}"/>
              </a:ext>
            </a:extLst>
          </p:cNvPr>
          <p:cNvSpPr/>
          <p:nvPr/>
        </p:nvSpPr>
        <p:spPr>
          <a:xfrm>
            <a:off x="1819184" y="4185957"/>
            <a:ext cx="933257" cy="304005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F20C05DD-1DA2-D677-05A5-5A060566791E}"/>
              </a:ext>
            </a:extLst>
          </p:cNvPr>
          <p:cNvSpPr txBox="1"/>
          <p:nvPr/>
        </p:nvSpPr>
        <p:spPr>
          <a:xfrm>
            <a:off x="1767835" y="4154592"/>
            <a:ext cx="10442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Transferrin</a:t>
            </a:r>
          </a:p>
        </p:txBody>
      </p:sp>
      <p:sp>
        <p:nvSpPr>
          <p:cNvPr id="219" name="Rectangle à coins arrondis 218">
            <a:extLst>
              <a:ext uri="{FF2B5EF4-FFF2-40B4-BE49-F238E27FC236}">
                <a16:creationId xmlns:a16="http://schemas.microsoft.com/office/drawing/2014/main" id="{4B41B7C8-BEC6-D7E7-2E8E-9F7312163117}"/>
              </a:ext>
            </a:extLst>
          </p:cNvPr>
          <p:cNvSpPr/>
          <p:nvPr/>
        </p:nvSpPr>
        <p:spPr>
          <a:xfrm>
            <a:off x="430316" y="6120818"/>
            <a:ext cx="789280" cy="337000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EAB00842-232C-A9EC-6229-85E0BA56CA35}"/>
              </a:ext>
            </a:extLst>
          </p:cNvPr>
          <p:cNvSpPr/>
          <p:nvPr/>
        </p:nvSpPr>
        <p:spPr>
          <a:xfrm>
            <a:off x="393819" y="6108735"/>
            <a:ext cx="86551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ApoC</a:t>
            </a:r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-III</a:t>
            </a:r>
            <a:endParaRPr lang="fr-FR" sz="1600" i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2" name="Carré corné 221">
            <a:extLst>
              <a:ext uri="{FF2B5EF4-FFF2-40B4-BE49-F238E27FC236}">
                <a16:creationId xmlns:a16="http://schemas.microsoft.com/office/drawing/2014/main" id="{0FAE5E30-4A0B-BE82-18FF-C3888331B468}"/>
              </a:ext>
            </a:extLst>
          </p:cNvPr>
          <p:cNvSpPr/>
          <p:nvPr/>
        </p:nvSpPr>
        <p:spPr>
          <a:xfrm rot="20507136">
            <a:off x="2978135" y="1709468"/>
            <a:ext cx="648000" cy="311356"/>
          </a:xfrm>
          <a:prstGeom prst="foldedCorner">
            <a:avLst>
              <a:gd name="adj" fmla="val 33603"/>
            </a:avLst>
          </a:prstGeom>
          <a:solidFill>
            <a:srgbClr val="A3B1E7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New</a:t>
            </a:r>
          </a:p>
        </p:txBody>
      </p:sp>
      <p:cxnSp>
        <p:nvCxnSpPr>
          <p:cNvPr id="224" name="Connecteur droit 223">
            <a:extLst>
              <a:ext uri="{FF2B5EF4-FFF2-40B4-BE49-F238E27FC236}">
                <a16:creationId xmlns:a16="http://schemas.microsoft.com/office/drawing/2014/main" id="{535F097B-B8DD-A484-5C78-CDC1DB9C29DC}"/>
              </a:ext>
            </a:extLst>
          </p:cNvPr>
          <p:cNvCxnSpPr/>
          <p:nvPr/>
        </p:nvCxnSpPr>
        <p:spPr>
          <a:xfrm flipH="1" flipV="1">
            <a:off x="5436889" y="2296792"/>
            <a:ext cx="297253" cy="249343"/>
          </a:xfrm>
          <a:prstGeom prst="line">
            <a:avLst/>
          </a:prstGeom>
          <a:ln w="63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3" name="Image 262">
            <a:extLst>
              <a:ext uri="{FF2B5EF4-FFF2-40B4-BE49-F238E27FC236}">
                <a16:creationId xmlns:a16="http://schemas.microsoft.com/office/drawing/2014/main" id="{0B44CD9F-39BB-1200-A730-0199A85B52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r="44394" b="8465"/>
          <a:stretch/>
        </p:blipFill>
        <p:spPr>
          <a:xfrm>
            <a:off x="7769765" y="1936350"/>
            <a:ext cx="874747" cy="1571465"/>
          </a:xfrm>
          <a:prstGeom prst="rect">
            <a:avLst/>
          </a:prstGeom>
        </p:spPr>
      </p:pic>
      <p:pic>
        <p:nvPicPr>
          <p:cNvPr id="266" name="Image 265">
            <a:extLst>
              <a:ext uri="{FF2B5EF4-FFF2-40B4-BE49-F238E27FC236}">
                <a16:creationId xmlns:a16="http://schemas.microsoft.com/office/drawing/2014/main" id="{4617D454-3F89-F20C-640A-5425B26914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 t="27877" r="18728"/>
          <a:stretch/>
        </p:blipFill>
        <p:spPr>
          <a:xfrm>
            <a:off x="1866528" y="5293270"/>
            <a:ext cx="780836" cy="1140372"/>
          </a:xfrm>
          <a:prstGeom prst="rect">
            <a:avLst/>
          </a:prstGeom>
        </p:spPr>
      </p:pic>
      <p:sp>
        <p:nvSpPr>
          <p:cNvPr id="293" name="ZoneTexte 292">
            <a:extLst>
              <a:ext uri="{FF2B5EF4-FFF2-40B4-BE49-F238E27FC236}">
                <a16:creationId xmlns:a16="http://schemas.microsoft.com/office/drawing/2014/main" id="{6E127509-6A90-A2B0-4A97-0E9DF4C6E38A}"/>
              </a:ext>
            </a:extLst>
          </p:cNvPr>
          <p:cNvSpPr txBox="1"/>
          <p:nvPr/>
        </p:nvSpPr>
        <p:spPr>
          <a:xfrm>
            <a:off x="1801292" y="5546661"/>
            <a:ext cx="40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FD78"/>
                </a:solidFill>
              </a:rPr>
              <a:t>Ctrl</a:t>
            </a:r>
          </a:p>
        </p:txBody>
      </p:sp>
      <p:sp>
        <p:nvSpPr>
          <p:cNvPr id="294" name="ZoneTexte 293">
            <a:extLst>
              <a:ext uri="{FF2B5EF4-FFF2-40B4-BE49-F238E27FC236}">
                <a16:creationId xmlns:a16="http://schemas.microsoft.com/office/drawing/2014/main" id="{EBD2EDC6-FC16-5A66-5A1D-1DB3DEA4F1D7}"/>
              </a:ext>
            </a:extLst>
          </p:cNvPr>
          <p:cNvSpPr txBox="1"/>
          <p:nvPr/>
        </p:nvSpPr>
        <p:spPr>
          <a:xfrm>
            <a:off x="1808116" y="6074275"/>
            <a:ext cx="477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rgbClr val="FFFD78"/>
                </a:solidFill>
              </a:rPr>
              <a:t>CDG</a:t>
            </a:r>
            <a:endParaRPr lang="en-US" sz="1200" i="1" dirty="0">
              <a:solidFill>
                <a:srgbClr val="FFFD78"/>
              </a:solidFill>
            </a:endParaRPr>
          </a:p>
        </p:txBody>
      </p:sp>
      <p:pic>
        <p:nvPicPr>
          <p:cNvPr id="295" name="Image 294">
            <a:extLst>
              <a:ext uri="{FF2B5EF4-FFF2-40B4-BE49-F238E27FC236}">
                <a16:creationId xmlns:a16="http://schemas.microsoft.com/office/drawing/2014/main" id="{AB0233D0-2618-F323-EAAF-DC12696D77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097" y="2419173"/>
            <a:ext cx="162955" cy="961159"/>
          </a:xfrm>
          <a:prstGeom prst="rect">
            <a:avLst/>
          </a:prstGeom>
        </p:spPr>
      </p:pic>
      <p:pic>
        <p:nvPicPr>
          <p:cNvPr id="296" name="Image 295">
            <a:extLst>
              <a:ext uri="{FF2B5EF4-FFF2-40B4-BE49-F238E27FC236}">
                <a16:creationId xmlns:a16="http://schemas.microsoft.com/office/drawing/2014/main" id="{F016493D-EF19-87B8-9EDF-D3768A59DA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4880" y="5374512"/>
            <a:ext cx="162955" cy="961159"/>
          </a:xfrm>
          <a:prstGeom prst="rect">
            <a:avLst/>
          </a:prstGeom>
        </p:spPr>
      </p:pic>
      <p:grpSp>
        <p:nvGrpSpPr>
          <p:cNvPr id="31" name="Grouper 30">
            <a:extLst>
              <a:ext uri="{FF2B5EF4-FFF2-40B4-BE49-F238E27FC236}">
                <a16:creationId xmlns:a16="http://schemas.microsoft.com/office/drawing/2014/main" id="{BFD98F29-196B-E671-3DA9-743009CF4FC6}"/>
              </a:ext>
            </a:extLst>
          </p:cNvPr>
          <p:cNvGrpSpPr/>
          <p:nvPr/>
        </p:nvGrpSpPr>
        <p:grpSpPr>
          <a:xfrm>
            <a:off x="1939372" y="3272366"/>
            <a:ext cx="576409" cy="855233"/>
            <a:chOff x="1988329" y="3210199"/>
            <a:chExt cx="621777" cy="971255"/>
          </a:xfrm>
        </p:grpSpPr>
        <p:pic>
          <p:nvPicPr>
            <p:cNvPr id="168" name="Image 167">
              <a:extLst>
                <a:ext uri="{FF2B5EF4-FFF2-40B4-BE49-F238E27FC236}">
                  <a16:creationId xmlns:a16="http://schemas.microsoft.com/office/drawing/2014/main" id="{039AD1E8-1310-47E4-E528-ABB56FF5E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2024040" y="3210199"/>
              <a:ext cx="248495" cy="574173"/>
            </a:xfrm>
            <a:prstGeom prst="rect">
              <a:avLst/>
            </a:prstGeom>
          </p:spPr>
        </p:pic>
        <p:pic>
          <p:nvPicPr>
            <p:cNvPr id="169" name="Image 168">
              <a:extLst>
                <a:ext uri="{FF2B5EF4-FFF2-40B4-BE49-F238E27FC236}">
                  <a16:creationId xmlns:a16="http://schemas.microsoft.com/office/drawing/2014/main" id="{CE3E0772-A56E-134A-FA01-E35DF3801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20832">
              <a:off x="2015871" y="3673713"/>
              <a:ext cx="480199" cy="535284"/>
            </a:xfrm>
            <a:prstGeom prst="rect">
              <a:avLst/>
            </a:prstGeom>
          </p:spPr>
        </p:pic>
        <p:pic>
          <p:nvPicPr>
            <p:cNvPr id="201" name="Image 200">
              <a:extLst>
                <a:ext uri="{FF2B5EF4-FFF2-40B4-BE49-F238E27FC236}">
                  <a16:creationId xmlns:a16="http://schemas.microsoft.com/office/drawing/2014/main" id="{2E77E42B-68DF-F439-24F9-3C59D49E0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>
              <a:off x="2325017" y="3228749"/>
              <a:ext cx="239246" cy="574173"/>
            </a:xfrm>
            <a:prstGeom prst="rect">
              <a:avLst/>
            </a:prstGeom>
          </p:spPr>
        </p:pic>
        <p:sp>
          <p:nvSpPr>
            <p:cNvPr id="133" name="Rectangle à coins arrondis 132">
              <a:extLst>
                <a:ext uri="{FF2B5EF4-FFF2-40B4-BE49-F238E27FC236}">
                  <a16:creationId xmlns:a16="http://schemas.microsoft.com/office/drawing/2014/main" id="{90B7020F-BC84-1530-F7EE-0A190EB03E8D}"/>
                </a:ext>
              </a:extLst>
            </p:cNvPr>
            <p:cNvSpPr/>
            <p:nvPr/>
          </p:nvSpPr>
          <p:spPr>
            <a:xfrm>
              <a:off x="2304247" y="3223634"/>
              <a:ext cx="305859" cy="583008"/>
            </a:xfrm>
            <a:prstGeom prst="roundRect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à coins arrondis 133">
              <a:extLst>
                <a:ext uri="{FF2B5EF4-FFF2-40B4-BE49-F238E27FC236}">
                  <a16:creationId xmlns:a16="http://schemas.microsoft.com/office/drawing/2014/main" id="{5EAD13D9-8A8B-5D92-4688-47D6F2BFCF31}"/>
                </a:ext>
              </a:extLst>
            </p:cNvPr>
            <p:cNvSpPr/>
            <p:nvPr/>
          </p:nvSpPr>
          <p:spPr>
            <a:xfrm>
              <a:off x="2119542" y="3226328"/>
              <a:ext cx="144368" cy="188873"/>
            </a:xfrm>
            <a:prstGeom prst="roundRect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7" name="Rectangle à coins arrondis 236">
            <a:extLst>
              <a:ext uri="{FF2B5EF4-FFF2-40B4-BE49-F238E27FC236}">
                <a16:creationId xmlns:a16="http://schemas.microsoft.com/office/drawing/2014/main" id="{66E4F6F9-38F3-4B87-C9C6-00A24ABAA19F}"/>
              </a:ext>
            </a:extLst>
          </p:cNvPr>
          <p:cNvSpPr/>
          <p:nvPr/>
        </p:nvSpPr>
        <p:spPr>
          <a:xfrm>
            <a:off x="3361467" y="5878125"/>
            <a:ext cx="2479413" cy="593109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ZoneTexte 237">
            <a:extLst>
              <a:ext uri="{FF2B5EF4-FFF2-40B4-BE49-F238E27FC236}">
                <a16:creationId xmlns:a16="http://schemas.microsoft.com/office/drawing/2014/main" id="{76078564-4A29-79AC-5021-FA5652662EA8}"/>
              </a:ext>
            </a:extLst>
          </p:cNvPr>
          <p:cNvSpPr txBox="1"/>
          <p:nvPr/>
        </p:nvSpPr>
        <p:spPr>
          <a:xfrm>
            <a:off x="3345217" y="5887259"/>
            <a:ext cx="264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National reference laboratory for CDGs diagnosis</a:t>
            </a:r>
          </a:p>
        </p:txBody>
      </p:sp>
      <p:pic>
        <p:nvPicPr>
          <p:cNvPr id="239" name="Image 238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1B4BA056-14AC-E901-167C-1BCF09A36F3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70000"/>
          </a:blip>
          <a:stretch>
            <a:fillRect/>
          </a:stretch>
        </p:blipFill>
        <p:spPr>
          <a:xfrm>
            <a:off x="5944306" y="5876804"/>
            <a:ext cx="1188139" cy="542948"/>
          </a:xfrm>
          <a:prstGeom prst="rect">
            <a:avLst/>
          </a:prstGeom>
        </p:spPr>
      </p:pic>
      <p:sp>
        <p:nvSpPr>
          <p:cNvPr id="241" name="ZoneTexte 240">
            <a:extLst>
              <a:ext uri="{FF2B5EF4-FFF2-40B4-BE49-F238E27FC236}">
                <a16:creationId xmlns:a16="http://schemas.microsoft.com/office/drawing/2014/main" id="{AB41A533-6D43-7CDE-FA50-CC8D4CA07AAD}"/>
              </a:ext>
            </a:extLst>
          </p:cNvPr>
          <p:cNvSpPr txBox="1"/>
          <p:nvPr/>
        </p:nvSpPr>
        <p:spPr>
          <a:xfrm>
            <a:off x="7150480" y="5886668"/>
            <a:ext cx="17507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B0F0"/>
                </a:solidFill>
              </a:rPr>
              <a:t>LBMR accredited</a:t>
            </a:r>
          </a:p>
          <a:p>
            <a:r>
              <a:rPr lang="en-US" sz="1400" i="1" dirty="0">
                <a:solidFill>
                  <a:srgbClr val="00B0F0"/>
                </a:solidFill>
              </a:rPr>
              <a:t>Recognized worldwide</a:t>
            </a:r>
          </a:p>
        </p:txBody>
      </p:sp>
      <p:pic>
        <p:nvPicPr>
          <p:cNvPr id="311" name="Image 310">
            <a:extLst>
              <a:ext uri="{FF2B5EF4-FFF2-40B4-BE49-F238E27FC236}">
                <a16:creationId xmlns:a16="http://schemas.microsoft.com/office/drawing/2014/main" id="{21F13BD8-941D-2D37-D401-D1C2C5E286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979" y="4355082"/>
            <a:ext cx="724647" cy="609012"/>
          </a:xfrm>
          <a:prstGeom prst="rect">
            <a:avLst/>
          </a:prstGeom>
        </p:spPr>
      </p:pic>
      <p:pic>
        <p:nvPicPr>
          <p:cNvPr id="321" name="Image 320">
            <a:extLst>
              <a:ext uri="{FF2B5EF4-FFF2-40B4-BE49-F238E27FC236}">
                <a16:creationId xmlns:a16="http://schemas.microsoft.com/office/drawing/2014/main" id="{06983008-3457-544F-9BEE-8C2D050ADC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5967">
            <a:off x="7818797" y="3566696"/>
            <a:ext cx="390503" cy="1165377"/>
          </a:xfrm>
          <a:prstGeom prst="rect">
            <a:avLst/>
          </a:prstGeom>
        </p:spPr>
      </p:pic>
      <p:pic>
        <p:nvPicPr>
          <p:cNvPr id="322" name="Image 321">
            <a:extLst>
              <a:ext uri="{FF2B5EF4-FFF2-40B4-BE49-F238E27FC236}">
                <a16:creationId xmlns:a16="http://schemas.microsoft.com/office/drawing/2014/main" id="{14B1E9EA-B0CC-09A7-6F4B-13F7F80DFF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t="37941" r="58533" b="4947"/>
          <a:stretch/>
        </p:blipFill>
        <p:spPr>
          <a:xfrm rot="5400000">
            <a:off x="4224679" y="3755235"/>
            <a:ext cx="245530" cy="1610162"/>
          </a:xfrm>
          <a:prstGeom prst="rect">
            <a:avLst/>
          </a:prstGeom>
        </p:spPr>
      </p:pic>
      <p:sp>
        <p:nvSpPr>
          <p:cNvPr id="323" name="ZoneTexte 322">
            <a:extLst>
              <a:ext uri="{FF2B5EF4-FFF2-40B4-BE49-F238E27FC236}">
                <a16:creationId xmlns:a16="http://schemas.microsoft.com/office/drawing/2014/main" id="{64AD8C20-13F8-D1B1-6774-6A8050AF47B3}"/>
              </a:ext>
            </a:extLst>
          </p:cNvPr>
          <p:cNvSpPr txBox="1"/>
          <p:nvPr/>
        </p:nvSpPr>
        <p:spPr>
          <a:xfrm>
            <a:off x="3451830" y="3857173"/>
            <a:ext cx="183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Extracellular matrix (ECM)</a:t>
            </a:r>
          </a:p>
          <a:p>
            <a:r>
              <a:rPr lang="en-US" sz="1200" i="1" dirty="0"/>
              <a:t>Chondroitin sulfate</a:t>
            </a:r>
          </a:p>
        </p:txBody>
      </p:sp>
      <p:sp>
        <p:nvSpPr>
          <p:cNvPr id="331" name="ZoneTexte 330">
            <a:extLst>
              <a:ext uri="{FF2B5EF4-FFF2-40B4-BE49-F238E27FC236}">
                <a16:creationId xmlns:a16="http://schemas.microsoft.com/office/drawing/2014/main" id="{2587C7A5-BC92-3C65-27A1-E36544E591FE}"/>
              </a:ext>
            </a:extLst>
          </p:cNvPr>
          <p:cNvSpPr txBox="1"/>
          <p:nvPr/>
        </p:nvSpPr>
        <p:spPr>
          <a:xfrm>
            <a:off x="3882024" y="4681366"/>
            <a:ext cx="872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sulfation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1" name="Image 340">
            <a:extLst>
              <a:ext uri="{FF2B5EF4-FFF2-40B4-BE49-F238E27FC236}">
                <a16:creationId xmlns:a16="http://schemas.microsoft.com/office/drawing/2014/main" id="{D104C0E9-3962-EC3C-77E1-FE87C129053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99"/>
          <a:stretch/>
        </p:blipFill>
        <p:spPr>
          <a:xfrm>
            <a:off x="6113733" y="3904398"/>
            <a:ext cx="1195640" cy="925366"/>
          </a:xfrm>
          <a:prstGeom prst="rect">
            <a:avLst/>
          </a:prstGeom>
        </p:spPr>
      </p:pic>
      <p:sp>
        <p:nvSpPr>
          <p:cNvPr id="342" name="ZoneTexte 341">
            <a:extLst>
              <a:ext uri="{FF2B5EF4-FFF2-40B4-BE49-F238E27FC236}">
                <a16:creationId xmlns:a16="http://schemas.microsoft.com/office/drawing/2014/main" id="{E4F7C441-B817-4AA0-9262-D971EEB8B7D9}"/>
              </a:ext>
            </a:extLst>
          </p:cNvPr>
          <p:cNvSpPr txBox="1"/>
          <p:nvPr/>
        </p:nvSpPr>
        <p:spPr>
          <a:xfrm>
            <a:off x="6725670" y="3876598"/>
            <a:ext cx="668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ECM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3" name="ZoneTexte 342">
            <a:extLst>
              <a:ext uri="{FF2B5EF4-FFF2-40B4-BE49-F238E27FC236}">
                <a16:creationId xmlns:a16="http://schemas.microsoft.com/office/drawing/2014/main" id="{198A766A-85E1-AADF-9754-484AA4997CCF}"/>
              </a:ext>
            </a:extLst>
          </p:cNvPr>
          <p:cNvSpPr txBox="1"/>
          <p:nvPr/>
        </p:nvSpPr>
        <p:spPr>
          <a:xfrm>
            <a:off x="4417283" y="2409198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344" name="ZoneTexte 343">
            <a:extLst>
              <a:ext uri="{FF2B5EF4-FFF2-40B4-BE49-F238E27FC236}">
                <a16:creationId xmlns:a16="http://schemas.microsoft.com/office/drawing/2014/main" id="{7138011F-C5AF-6B09-4C5C-333AAE2EDBAD}"/>
              </a:ext>
            </a:extLst>
          </p:cNvPr>
          <p:cNvSpPr txBox="1"/>
          <p:nvPr/>
        </p:nvSpPr>
        <p:spPr>
          <a:xfrm>
            <a:off x="4881419" y="217738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345" name="ZoneTexte 344">
            <a:extLst>
              <a:ext uri="{FF2B5EF4-FFF2-40B4-BE49-F238E27FC236}">
                <a16:creationId xmlns:a16="http://schemas.microsoft.com/office/drawing/2014/main" id="{CA3BCD1A-A962-18C4-9299-C85469AC5E10}"/>
              </a:ext>
            </a:extLst>
          </p:cNvPr>
          <p:cNvSpPr txBox="1"/>
          <p:nvPr/>
        </p:nvSpPr>
        <p:spPr>
          <a:xfrm>
            <a:off x="5103778" y="205503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346" name="ZoneTexte 345">
            <a:extLst>
              <a:ext uri="{FF2B5EF4-FFF2-40B4-BE49-F238E27FC236}">
                <a16:creationId xmlns:a16="http://schemas.microsoft.com/office/drawing/2014/main" id="{74F2CD14-ABA5-55D3-5D7B-941CB91F68CF}"/>
              </a:ext>
            </a:extLst>
          </p:cNvPr>
          <p:cNvSpPr txBox="1"/>
          <p:nvPr/>
        </p:nvSpPr>
        <p:spPr>
          <a:xfrm>
            <a:off x="5544422" y="181033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S</a:t>
            </a:r>
          </a:p>
        </p:txBody>
      </p:sp>
      <p:sp>
        <p:nvSpPr>
          <p:cNvPr id="347" name="ZoneTexte 346">
            <a:extLst>
              <a:ext uri="{FF2B5EF4-FFF2-40B4-BE49-F238E27FC236}">
                <a16:creationId xmlns:a16="http://schemas.microsoft.com/office/drawing/2014/main" id="{52522831-CA01-27E3-D8A8-0FDFC64AFAC8}"/>
              </a:ext>
            </a:extLst>
          </p:cNvPr>
          <p:cNvSpPr txBox="1"/>
          <p:nvPr/>
        </p:nvSpPr>
        <p:spPr>
          <a:xfrm>
            <a:off x="4638846" y="231596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S</a:t>
            </a:r>
          </a:p>
        </p:txBody>
      </p:sp>
      <p:sp>
        <p:nvSpPr>
          <p:cNvPr id="348" name="ZoneTexte 347">
            <a:extLst>
              <a:ext uri="{FF2B5EF4-FFF2-40B4-BE49-F238E27FC236}">
                <a16:creationId xmlns:a16="http://schemas.microsoft.com/office/drawing/2014/main" id="{56A2C4E2-F07C-7F8A-083C-8389CBCC2560}"/>
              </a:ext>
            </a:extLst>
          </p:cNvPr>
          <p:cNvSpPr txBox="1"/>
          <p:nvPr/>
        </p:nvSpPr>
        <p:spPr>
          <a:xfrm>
            <a:off x="5331781" y="1942475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349" name="ZoneTexte 348">
            <a:extLst>
              <a:ext uri="{FF2B5EF4-FFF2-40B4-BE49-F238E27FC236}">
                <a16:creationId xmlns:a16="http://schemas.microsoft.com/office/drawing/2014/main" id="{E703F1EC-D4A4-8FFB-C5F4-5571AA5CD3DD}"/>
              </a:ext>
            </a:extLst>
          </p:cNvPr>
          <p:cNvSpPr txBox="1"/>
          <p:nvPr/>
        </p:nvSpPr>
        <p:spPr>
          <a:xfrm>
            <a:off x="5776078" y="1691339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350" name="Ellipse 349">
            <a:extLst>
              <a:ext uri="{FF2B5EF4-FFF2-40B4-BE49-F238E27FC236}">
                <a16:creationId xmlns:a16="http://schemas.microsoft.com/office/drawing/2014/main" id="{D1E1B4C1-27B6-AEDA-16B4-07D4D16CCAEE}"/>
              </a:ext>
            </a:extLst>
          </p:cNvPr>
          <p:cNvSpPr/>
          <p:nvPr/>
        </p:nvSpPr>
        <p:spPr>
          <a:xfrm>
            <a:off x="4075316" y="2564972"/>
            <a:ext cx="397906" cy="36833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1" name="Ellipse 350">
            <a:extLst>
              <a:ext uri="{FF2B5EF4-FFF2-40B4-BE49-F238E27FC236}">
                <a16:creationId xmlns:a16="http://schemas.microsoft.com/office/drawing/2014/main" id="{704560FC-40FB-AE1E-5D1A-D62601D1F12E}"/>
              </a:ext>
            </a:extLst>
          </p:cNvPr>
          <p:cNvSpPr/>
          <p:nvPr/>
        </p:nvSpPr>
        <p:spPr>
          <a:xfrm rot="19930244">
            <a:off x="4428223" y="1902740"/>
            <a:ext cx="1757014" cy="65595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2" name="ZoneTexte 351">
            <a:extLst>
              <a:ext uri="{FF2B5EF4-FFF2-40B4-BE49-F238E27FC236}">
                <a16:creationId xmlns:a16="http://schemas.microsoft.com/office/drawing/2014/main" id="{3B6E22E2-984F-4DB7-BF68-D4831825D223}"/>
              </a:ext>
            </a:extLst>
          </p:cNvPr>
          <p:cNvSpPr txBox="1"/>
          <p:nvPr/>
        </p:nvSpPr>
        <p:spPr>
          <a:xfrm>
            <a:off x="3459632" y="4302596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353" name="ZoneTexte 352">
            <a:extLst>
              <a:ext uri="{FF2B5EF4-FFF2-40B4-BE49-F238E27FC236}">
                <a16:creationId xmlns:a16="http://schemas.microsoft.com/office/drawing/2014/main" id="{2B8D3B28-D28A-D6E5-7FD5-2A9A3D66E2AA}"/>
              </a:ext>
            </a:extLst>
          </p:cNvPr>
          <p:cNvSpPr txBox="1"/>
          <p:nvPr/>
        </p:nvSpPr>
        <p:spPr>
          <a:xfrm>
            <a:off x="4288728" y="4302596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354" name="ZoneTexte 353">
            <a:extLst>
              <a:ext uri="{FF2B5EF4-FFF2-40B4-BE49-F238E27FC236}">
                <a16:creationId xmlns:a16="http://schemas.microsoft.com/office/drawing/2014/main" id="{18022374-4ED4-F9BD-ADD0-6670A182EAF3}"/>
              </a:ext>
            </a:extLst>
          </p:cNvPr>
          <p:cNvSpPr txBox="1"/>
          <p:nvPr/>
        </p:nvSpPr>
        <p:spPr>
          <a:xfrm>
            <a:off x="4721933" y="4302596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355" name="ZoneTexte 354">
            <a:extLst>
              <a:ext uri="{FF2B5EF4-FFF2-40B4-BE49-F238E27FC236}">
                <a16:creationId xmlns:a16="http://schemas.microsoft.com/office/drawing/2014/main" id="{8534EF1B-D322-023D-D7B5-0CFE2E9A456D}"/>
              </a:ext>
            </a:extLst>
          </p:cNvPr>
          <p:cNvSpPr txBox="1"/>
          <p:nvPr/>
        </p:nvSpPr>
        <p:spPr>
          <a:xfrm>
            <a:off x="3895717" y="4302596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S</a:t>
            </a:r>
          </a:p>
        </p:txBody>
      </p:sp>
      <p:sp>
        <p:nvSpPr>
          <p:cNvPr id="356" name="Ellipse 355">
            <a:extLst>
              <a:ext uri="{FF2B5EF4-FFF2-40B4-BE49-F238E27FC236}">
                <a16:creationId xmlns:a16="http://schemas.microsoft.com/office/drawing/2014/main" id="{C5CAA5DA-CCF5-4A38-DA64-79FF8047BF1B}"/>
              </a:ext>
            </a:extLst>
          </p:cNvPr>
          <p:cNvSpPr/>
          <p:nvPr/>
        </p:nvSpPr>
        <p:spPr>
          <a:xfrm>
            <a:off x="7437447" y="4169417"/>
            <a:ext cx="181768" cy="19339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7" name="Ellipse 356">
            <a:extLst>
              <a:ext uri="{FF2B5EF4-FFF2-40B4-BE49-F238E27FC236}">
                <a16:creationId xmlns:a16="http://schemas.microsoft.com/office/drawing/2014/main" id="{B53037E5-6CBF-05AA-4CD9-CDBE4D1B4F87}"/>
              </a:ext>
            </a:extLst>
          </p:cNvPr>
          <p:cNvSpPr/>
          <p:nvPr/>
        </p:nvSpPr>
        <p:spPr>
          <a:xfrm>
            <a:off x="7880027" y="4349451"/>
            <a:ext cx="181768" cy="19339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8" name="Connecteur droit 357">
            <a:extLst>
              <a:ext uri="{FF2B5EF4-FFF2-40B4-BE49-F238E27FC236}">
                <a16:creationId xmlns:a16="http://schemas.microsoft.com/office/drawing/2014/main" id="{5AFAE071-6A27-3B35-830C-8D68B42966DA}"/>
              </a:ext>
            </a:extLst>
          </p:cNvPr>
          <p:cNvCxnSpPr>
            <a:cxnSpLocks/>
            <a:stCxn id="356" idx="7"/>
          </p:cNvCxnSpPr>
          <p:nvPr/>
        </p:nvCxnSpPr>
        <p:spPr>
          <a:xfrm flipH="1" flipV="1">
            <a:off x="7305419" y="3883433"/>
            <a:ext cx="287177" cy="314306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9" name="Connecteur droit 358">
            <a:extLst>
              <a:ext uri="{FF2B5EF4-FFF2-40B4-BE49-F238E27FC236}">
                <a16:creationId xmlns:a16="http://schemas.microsoft.com/office/drawing/2014/main" id="{74D4E1DA-E85F-126B-69DE-6AD5D6CEBE87}"/>
              </a:ext>
            </a:extLst>
          </p:cNvPr>
          <p:cNvCxnSpPr>
            <a:cxnSpLocks/>
            <a:endCxn id="356" idx="5"/>
          </p:cNvCxnSpPr>
          <p:nvPr/>
        </p:nvCxnSpPr>
        <p:spPr>
          <a:xfrm flipV="1">
            <a:off x="7312198" y="4334493"/>
            <a:ext cx="280398" cy="46002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0" name="Connecteur droit 359">
            <a:extLst>
              <a:ext uri="{FF2B5EF4-FFF2-40B4-BE49-F238E27FC236}">
                <a16:creationId xmlns:a16="http://schemas.microsoft.com/office/drawing/2014/main" id="{664F0766-61EA-1A12-DA29-14792AF8D089}"/>
              </a:ext>
            </a:extLst>
          </p:cNvPr>
          <p:cNvCxnSpPr>
            <a:cxnSpLocks/>
            <a:stCxn id="357" idx="0"/>
          </p:cNvCxnSpPr>
          <p:nvPr/>
        </p:nvCxnSpPr>
        <p:spPr>
          <a:xfrm flipH="1" flipV="1">
            <a:off x="7346866" y="3911789"/>
            <a:ext cx="624045" cy="437662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1" name="Connecteur droit 360">
            <a:extLst>
              <a:ext uri="{FF2B5EF4-FFF2-40B4-BE49-F238E27FC236}">
                <a16:creationId xmlns:a16="http://schemas.microsoft.com/office/drawing/2014/main" id="{6FCF996B-3E67-7ED3-5101-0E5D3C2F5DC7}"/>
              </a:ext>
            </a:extLst>
          </p:cNvPr>
          <p:cNvCxnSpPr>
            <a:cxnSpLocks/>
            <a:endCxn id="357" idx="3"/>
          </p:cNvCxnSpPr>
          <p:nvPr/>
        </p:nvCxnSpPr>
        <p:spPr>
          <a:xfrm flipV="1">
            <a:off x="7340334" y="4514527"/>
            <a:ext cx="566312" cy="28441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0" name="Carré corné 399">
            <a:extLst>
              <a:ext uri="{FF2B5EF4-FFF2-40B4-BE49-F238E27FC236}">
                <a16:creationId xmlns:a16="http://schemas.microsoft.com/office/drawing/2014/main" id="{0E26218A-38A8-E9ED-17D3-A6683698C17C}"/>
              </a:ext>
            </a:extLst>
          </p:cNvPr>
          <p:cNvSpPr/>
          <p:nvPr/>
        </p:nvSpPr>
        <p:spPr>
          <a:xfrm>
            <a:off x="5611940" y="5220026"/>
            <a:ext cx="1188000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Review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Gene 2021</a:t>
            </a:r>
          </a:p>
        </p:txBody>
      </p:sp>
      <p:pic>
        <p:nvPicPr>
          <p:cNvPr id="401" name="Picture 2" descr="Brain (@Brain1878) / X">
            <a:extLst>
              <a:ext uri="{FF2B5EF4-FFF2-40B4-BE49-F238E27FC236}">
                <a16:creationId xmlns:a16="http://schemas.microsoft.com/office/drawing/2014/main" id="{4482FD27-48F5-C76D-8A68-A5473F62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18" y="5071048"/>
            <a:ext cx="403091" cy="40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" name="Carré corné 401">
            <a:extLst>
              <a:ext uri="{FF2B5EF4-FFF2-40B4-BE49-F238E27FC236}">
                <a16:creationId xmlns:a16="http://schemas.microsoft.com/office/drawing/2014/main" id="{D199556E-0917-D004-06B1-B6F0EA116D4B}"/>
              </a:ext>
            </a:extLst>
          </p:cNvPr>
          <p:cNvSpPr/>
          <p:nvPr/>
        </p:nvSpPr>
        <p:spPr>
          <a:xfrm>
            <a:off x="7190487" y="5073889"/>
            <a:ext cx="756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Brain 2022</a:t>
            </a:r>
          </a:p>
        </p:txBody>
      </p:sp>
      <p:sp>
        <p:nvSpPr>
          <p:cNvPr id="406" name="Carré corné 405">
            <a:extLst>
              <a:ext uri="{FF2B5EF4-FFF2-40B4-BE49-F238E27FC236}">
                <a16:creationId xmlns:a16="http://schemas.microsoft.com/office/drawing/2014/main" id="{F9ABB9DF-414B-2AA9-55D1-11BFE3412FA9}"/>
              </a:ext>
            </a:extLst>
          </p:cNvPr>
          <p:cNvSpPr/>
          <p:nvPr/>
        </p:nvSpPr>
        <p:spPr>
          <a:xfrm>
            <a:off x="1004079" y="6627838"/>
            <a:ext cx="1706431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Review </a:t>
            </a:r>
            <a:r>
              <a:rPr lang="fr-FR" sz="1000" i="1" dirty="0">
                <a:solidFill>
                  <a:srgbClr val="0070C0"/>
                </a:solidFill>
              </a:rPr>
              <a:t>BBA Gene Subj. 2020</a:t>
            </a:r>
            <a:endParaRPr lang="en-US" sz="1000" dirty="0">
              <a:solidFill>
                <a:srgbClr val="0070C0"/>
              </a:solidFill>
            </a:endParaRPr>
          </a:p>
        </p:txBody>
      </p:sp>
      <p:pic>
        <p:nvPicPr>
          <p:cNvPr id="417" name="Image 416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5E1E4F3D-370D-E8BA-D5D7-E3E4D943C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2888" y="5419482"/>
            <a:ext cx="1142443" cy="210568"/>
          </a:xfrm>
          <a:prstGeom prst="rect">
            <a:avLst/>
          </a:prstGeom>
        </p:spPr>
      </p:pic>
      <p:sp>
        <p:nvSpPr>
          <p:cNvPr id="420" name="Carré corné 419">
            <a:extLst>
              <a:ext uri="{FF2B5EF4-FFF2-40B4-BE49-F238E27FC236}">
                <a16:creationId xmlns:a16="http://schemas.microsoft.com/office/drawing/2014/main" id="{1921A7A5-84C1-9F75-01B2-A2A6CC12C16E}"/>
              </a:ext>
            </a:extLst>
          </p:cNvPr>
          <p:cNvSpPr/>
          <p:nvPr/>
        </p:nvSpPr>
        <p:spPr>
          <a:xfrm>
            <a:off x="6793223" y="5244057"/>
            <a:ext cx="1152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Nat Commun 2018</a:t>
            </a:r>
          </a:p>
        </p:txBody>
      </p:sp>
      <p:sp>
        <p:nvSpPr>
          <p:cNvPr id="429" name="Carré corné 428">
            <a:extLst>
              <a:ext uri="{FF2B5EF4-FFF2-40B4-BE49-F238E27FC236}">
                <a16:creationId xmlns:a16="http://schemas.microsoft.com/office/drawing/2014/main" id="{114EF5EB-91DE-C5DB-4809-48BAF54F606F}"/>
              </a:ext>
            </a:extLst>
          </p:cNvPr>
          <p:cNvSpPr/>
          <p:nvPr/>
        </p:nvSpPr>
        <p:spPr>
          <a:xfrm>
            <a:off x="361614" y="4694015"/>
            <a:ext cx="2556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Thromb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Haemost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2023,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Haematologica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2018</a:t>
            </a:r>
          </a:p>
        </p:txBody>
      </p:sp>
      <p:sp>
        <p:nvSpPr>
          <p:cNvPr id="430" name="Carré corné 429">
            <a:extLst>
              <a:ext uri="{FF2B5EF4-FFF2-40B4-BE49-F238E27FC236}">
                <a16:creationId xmlns:a16="http://schemas.microsoft.com/office/drawing/2014/main" id="{73EFCE95-97BB-5B93-45AD-E7F7C23C789D}"/>
              </a:ext>
            </a:extLst>
          </p:cNvPr>
          <p:cNvSpPr/>
          <p:nvPr/>
        </p:nvSpPr>
        <p:spPr>
          <a:xfrm>
            <a:off x="1479665" y="6488309"/>
            <a:ext cx="1224000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 err="1">
                <a:solidFill>
                  <a:srgbClr val="0070C0"/>
                </a:solidFill>
              </a:rPr>
              <a:t>Electrophoresis</a:t>
            </a:r>
            <a:r>
              <a:rPr lang="fr-FR" sz="1000" i="1" dirty="0">
                <a:solidFill>
                  <a:srgbClr val="0070C0"/>
                </a:solidFill>
              </a:rPr>
              <a:t> 2018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431" name="Carré corné 430">
            <a:extLst>
              <a:ext uri="{FF2B5EF4-FFF2-40B4-BE49-F238E27FC236}">
                <a16:creationId xmlns:a16="http://schemas.microsoft.com/office/drawing/2014/main" id="{9C3A4BBD-769A-5DE9-4039-0E7AF897E0CB}"/>
              </a:ext>
            </a:extLst>
          </p:cNvPr>
          <p:cNvSpPr/>
          <p:nvPr/>
        </p:nvSpPr>
        <p:spPr>
          <a:xfrm>
            <a:off x="6417831" y="5070079"/>
            <a:ext cx="756000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>
                <a:solidFill>
                  <a:srgbClr val="0070C0"/>
                </a:solidFill>
              </a:rPr>
              <a:t>CCA 2018</a:t>
            </a:r>
            <a:endParaRPr lang="en-US" sz="1000" i="1" dirty="0">
              <a:solidFill>
                <a:srgbClr val="0070C0"/>
              </a:solidFill>
            </a:endParaRPr>
          </a:p>
        </p:txBody>
      </p:sp>
      <p:pic>
        <p:nvPicPr>
          <p:cNvPr id="432" name="Image 431" descr="Une image contenant texte, Police, conception, graphisme&#10;&#10;Description générée automatiquement">
            <a:extLst>
              <a:ext uri="{FF2B5EF4-FFF2-40B4-BE49-F238E27FC236}">
                <a16:creationId xmlns:a16="http://schemas.microsoft.com/office/drawing/2014/main" id="{40BB0611-2067-1999-C436-2207512D1E2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11805" y="5013420"/>
            <a:ext cx="392203" cy="210109"/>
          </a:xfrm>
          <a:prstGeom prst="rect">
            <a:avLst/>
          </a:prstGeom>
        </p:spPr>
      </p:pic>
      <p:sp>
        <p:nvSpPr>
          <p:cNvPr id="435" name="Carré corné 434">
            <a:extLst>
              <a:ext uri="{FF2B5EF4-FFF2-40B4-BE49-F238E27FC236}">
                <a16:creationId xmlns:a16="http://schemas.microsoft.com/office/drawing/2014/main" id="{E8F42250-30E1-0FA0-E19C-6EEA98FCF021}"/>
              </a:ext>
            </a:extLst>
          </p:cNvPr>
          <p:cNvSpPr/>
          <p:nvPr/>
        </p:nvSpPr>
        <p:spPr>
          <a:xfrm>
            <a:off x="308153" y="6494289"/>
            <a:ext cx="1188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Chromato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A 2018</a:t>
            </a:r>
          </a:p>
        </p:txBody>
      </p:sp>
      <p:sp>
        <p:nvSpPr>
          <p:cNvPr id="436" name="Carré corné 435">
            <a:extLst>
              <a:ext uri="{FF2B5EF4-FFF2-40B4-BE49-F238E27FC236}">
                <a16:creationId xmlns:a16="http://schemas.microsoft.com/office/drawing/2014/main" id="{DD937B54-F5D2-1E02-5B2E-845A6D62861B}"/>
              </a:ext>
            </a:extLst>
          </p:cNvPr>
          <p:cNvSpPr/>
          <p:nvPr/>
        </p:nvSpPr>
        <p:spPr>
          <a:xfrm rot="21263804">
            <a:off x="3473239" y="5231639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437" name="Carré corné 436">
            <a:extLst>
              <a:ext uri="{FF2B5EF4-FFF2-40B4-BE49-F238E27FC236}">
                <a16:creationId xmlns:a16="http://schemas.microsoft.com/office/drawing/2014/main" id="{FD28501F-F35C-733B-0AAC-0CF9EA281EB2}"/>
              </a:ext>
            </a:extLst>
          </p:cNvPr>
          <p:cNvSpPr/>
          <p:nvPr/>
        </p:nvSpPr>
        <p:spPr>
          <a:xfrm rot="21263804">
            <a:off x="4401877" y="5287273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>
                <a:solidFill>
                  <a:schemeClr val="bg1">
                    <a:lumMod val="50000"/>
                  </a:schemeClr>
                </a:solidFill>
              </a:rPr>
              <a:t>collaboration</a:t>
            </a:r>
            <a:endParaRPr lang="en-US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8" name="Carré corné 437">
            <a:extLst>
              <a:ext uri="{FF2B5EF4-FFF2-40B4-BE49-F238E27FC236}">
                <a16:creationId xmlns:a16="http://schemas.microsoft.com/office/drawing/2014/main" id="{5028215E-378D-D13E-2DB4-27FC049D3903}"/>
              </a:ext>
            </a:extLst>
          </p:cNvPr>
          <p:cNvSpPr/>
          <p:nvPr/>
        </p:nvSpPr>
        <p:spPr>
          <a:xfrm>
            <a:off x="5851468" y="5392359"/>
            <a:ext cx="972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</a:rPr>
              <a:t>Hum Mut 2021</a:t>
            </a:r>
            <a:endParaRPr lang="fr-FR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3" name="Carré corné 402">
            <a:extLst>
              <a:ext uri="{FF2B5EF4-FFF2-40B4-BE49-F238E27FC236}">
                <a16:creationId xmlns:a16="http://schemas.microsoft.com/office/drawing/2014/main" id="{C9570CC9-DBA2-4576-FDDF-F385EFD4EBE0}"/>
              </a:ext>
            </a:extLst>
          </p:cNvPr>
          <p:cNvSpPr/>
          <p:nvPr/>
        </p:nvSpPr>
        <p:spPr>
          <a:xfrm>
            <a:off x="1261614" y="4539081"/>
            <a:ext cx="1656000" cy="144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MGM Rep 2021, CCA</a:t>
            </a:r>
            <a:r>
              <a:rPr lang="fr-FR" sz="1000" i="1" dirty="0">
                <a:solidFill>
                  <a:srgbClr val="0070C0"/>
                </a:solidFill>
              </a:rPr>
              <a:t> 2021</a:t>
            </a:r>
            <a:endParaRPr lang="en-US" sz="1000" i="1" dirty="0">
              <a:solidFill>
                <a:srgbClr val="0070C0"/>
              </a:solidFill>
            </a:endParaRP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966FCBF8-577D-2892-8304-ECBB654E64DC}"/>
              </a:ext>
            </a:extLst>
          </p:cNvPr>
          <p:cNvSpPr/>
          <p:nvPr/>
        </p:nvSpPr>
        <p:spPr>
          <a:xfrm>
            <a:off x="6509431" y="4220956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id="{B1F013A4-A0B9-4FAC-B05E-41CB92BEB83A}"/>
              </a:ext>
            </a:extLst>
          </p:cNvPr>
          <p:cNvCxnSpPr>
            <a:cxnSpLocks/>
          </p:cNvCxnSpPr>
          <p:nvPr/>
        </p:nvCxnSpPr>
        <p:spPr>
          <a:xfrm flipV="1">
            <a:off x="5204806" y="4420301"/>
            <a:ext cx="1408612" cy="366619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Connecteur droit 208">
            <a:extLst>
              <a:ext uri="{FF2B5EF4-FFF2-40B4-BE49-F238E27FC236}">
                <a16:creationId xmlns:a16="http://schemas.microsoft.com/office/drawing/2014/main" id="{7B8D891C-86BF-729A-56C4-C47CA821E2F3}"/>
              </a:ext>
            </a:extLst>
          </p:cNvPr>
          <p:cNvCxnSpPr>
            <a:cxnSpLocks/>
            <a:stCxn id="207" idx="0"/>
          </p:cNvCxnSpPr>
          <p:nvPr/>
        </p:nvCxnSpPr>
        <p:spPr>
          <a:xfrm flipH="1">
            <a:off x="5100782" y="4220956"/>
            <a:ext cx="1499533" cy="193879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 : coins arrondis 3">
            <a:extLst>
              <a:ext uri="{FF2B5EF4-FFF2-40B4-BE49-F238E27FC236}">
                <a16:creationId xmlns:a16="http://schemas.microsoft.com/office/drawing/2014/main" id="{AB1CCFB4-4A56-F1F7-0DEA-5D4EF3E3499E}"/>
              </a:ext>
            </a:extLst>
          </p:cNvPr>
          <p:cNvSpPr/>
          <p:nvPr/>
        </p:nvSpPr>
        <p:spPr>
          <a:xfrm>
            <a:off x="3518083" y="1116942"/>
            <a:ext cx="3708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Glycosaminoglycan &amp; O-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xylosylation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linker</a:t>
            </a:r>
          </a:p>
        </p:txBody>
      </p:sp>
      <p:sp>
        <p:nvSpPr>
          <p:cNvPr id="5" name="Rectangle : coins arrondis 3">
            <a:extLst>
              <a:ext uri="{FF2B5EF4-FFF2-40B4-BE49-F238E27FC236}">
                <a16:creationId xmlns:a16="http://schemas.microsoft.com/office/drawing/2014/main" id="{985E7782-9CA3-7503-AF1C-B2F01E69967A}"/>
              </a:ext>
            </a:extLst>
          </p:cNvPr>
          <p:cNvSpPr/>
          <p:nvPr/>
        </p:nvSpPr>
        <p:spPr>
          <a:xfrm>
            <a:off x="338014" y="4983125"/>
            <a:ext cx="1512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O-glycosylation</a:t>
            </a: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14B0B5E0-8C91-281F-A183-8D3E52CF9A92}"/>
              </a:ext>
            </a:extLst>
          </p:cNvPr>
          <p:cNvSpPr/>
          <p:nvPr/>
        </p:nvSpPr>
        <p:spPr>
          <a:xfrm>
            <a:off x="338014" y="1116942"/>
            <a:ext cx="1476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N-glycosylation</a:t>
            </a:r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3946E86F-09C2-A530-48B4-D9EF5DB595A6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210695-C238-DE90-ACC0-212F141D79F2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0F4A18B-A446-4813-BF96-42ED8E26F2E7}"/>
              </a:ext>
            </a:extLst>
          </p:cNvPr>
          <p:cNvSpPr txBox="1"/>
          <p:nvPr/>
        </p:nvSpPr>
        <p:spPr>
          <a:xfrm>
            <a:off x="2455787" y="3391837"/>
            <a:ext cx="552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CDG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FF8283-A6BA-38B8-1E1D-84DEADD7A786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6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73A88F85-C469-1B76-8B2E-A1B08499F4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151" y="3536549"/>
            <a:ext cx="157918" cy="931450"/>
          </a:xfrm>
          <a:prstGeom prst="rect">
            <a:avLst/>
          </a:prstGeom>
        </p:spPr>
      </p:pic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0DA2F01-D5C5-B85A-0705-10142C161E4E}"/>
              </a:ext>
            </a:extLst>
          </p:cNvPr>
          <p:cNvCxnSpPr/>
          <p:nvPr/>
        </p:nvCxnSpPr>
        <p:spPr>
          <a:xfrm>
            <a:off x="1436776" y="3878879"/>
            <a:ext cx="423524" cy="8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C672A4BB-77C6-8BCF-EEA4-F8207927C33D}"/>
              </a:ext>
            </a:extLst>
          </p:cNvPr>
          <p:cNvSpPr txBox="1"/>
          <p:nvPr/>
        </p:nvSpPr>
        <p:spPr>
          <a:xfrm>
            <a:off x="317090" y="3586784"/>
            <a:ext cx="91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Plasma</a:t>
            </a:r>
          </a:p>
          <a:p>
            <a:pPr algn="ctr"/>
            <a:r>
              <a:rPr lang="en-US" sz="1200" i="1" dirty="0"/>
              <a:t>circulating proteins</a:t>
            </a:r>
          </a:p>
        </p:txBody>
      </p:sp>
      <p:sp>
        <p:nvSpPr>
          <p:cNvPr id="38" name="Rectangle : coins arrondis 3">
            <a:extLst>
              <a:ext uri="{FF2B5EF4-FFF2-40B4-BE49-F238E27FC236}">
                <a16:creationId xmlns:a16="http://schemas.microsoft.com/office/drawing/2014/main" id="{41E71699-2E4A-DB0E-CF74-60FC22610DC4}"/>
              </a:ext>
            </a:extLst>
          </p:cNvPr>
          <p:cNvSpPr/>
          <p:nvPr/>
        </p:nvSpPr>
        <p:spPr>
          <a:xfrm>
            <a:off x="198643" y="695290"/>
            <a:ext cx="6804000" cy="26724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Glycosylation PTMs in the liver : circulating biomarkers of CDG</a:t>
            </a:r>
          </a:p>
        </p:txBody>
      </p:sp>
      <p:sp>
        <p:nvSpPr>
          <p:cNvPr id="41" name="Rectangle à coins arrondis 217">
            <a:extLst>
              <a:ext uri="{FF2B5EF4-FFF2-40B4-BE49-F238E27FC236}">
                <a16:creationId xmlns:a16="http://schemas.microsoft.com/office/drawing/2014/main" id="{BC6D3755-0DEB-6AD3-11CC-0A5663CA6267}"/>
              </a:ext>
            </a:extLst>
          </p:cNvPr>
          <p:cNvSpPr/>
          <p:nvPr/>
        </p:nvSpPr>
        <p:spPr>
          <a:xfrm>
            <a:off x="4217462" y="3350160"/>
            <a:ext cx="1160652" cy="279198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87392FC-23CA-0531-E452-E16D65ADED1F}"/>
              </a:ext>
            </a:extLst>
          </p:cNvPr>
          <p:cNvSpPr/>
          <p:nvPr/>
        </p:nvSpPr>
        <p:spPr>
          <a:xfrm>
            <a:off x="4168441" y="3275824"/>
            <a:ext cx="123116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accent3">
                    <a:lumMod val="75000"/>
                  </a:schemeClr>
                </a:solidFill>
              </a:rPr>
              <a:t>Bikunin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 forms</a:t>
            </a:r>
          </a:p>
        </p:txBody>
      </p:sp>
    </p:spTree>
    <p:extLst>
      <p:ext uri="{BB962C8B-B14F-4D97-AF65-F5344CB8AC3E}">
        <p14:creationId xmlns:p14="http://schemas.microsoft.com/office/powerpoint/2010/main" val="2914393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3">
            <a:extLst>
              <a:ext uri="{FF2B5EF4-FFF2-40B4-BE49-F238E27FC236}">
                <a16:creationId xmlns:a16="http://schemas.microsoft.com/office/drawing/2014/main" id="{4877F330-5EED-9253-1F82-72E9F947248D}"/>
              </a:ext>
            </a:extLst>
          </p:cNvPr>
          <p:cNvSpPr/>
          <p:nvPr/>
        </p:nvSpPr>
        <p:spPr>
          <a:xfrm>
            <a:off x="97171" y="57611"/>
            <a:ext cx="3655917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Biomarkers of CDG / Golgi stress</a:t>
            </a: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91918EBA-2FB8-1935-12B2-7BB99D1B6B40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F5860D-C067-2D32-9CC3-3A3CC234EB74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E8F18B-817C-9782-6FE9-713EFB843101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7</a:t>
            </a:r>
          </a:p>
        </p:txBody>
      </p:sp>
      <p:sp>
        <p:nvSpPr>
          <p:cNvPr id="3" name="Rectangle : coins arrondis 3">
            <a:extLst>
              <a:ext uri="{FF2B5EF4-FFF2-40B4-BE49-F238E27FC236}">
                <a16:creationId xmlns:a16="http://schemas.microsoft.com/office/drawing/2014/main" id="{6DE29545-1B32-EC81-FBE3-CABD72092FD0}"/>
              </a:ext>
            </a:extLst>
          </p:cNvPr>
          <p:cNvSpPr/>
          <p:nvPr/>
        </p:nvSpPr>
        <p:spPr>
          <a:xfrm>
            <a:off x="198643" y="695290"/>
            <a:ext cx="6804000" cy="26724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Glycosylation PTMs in the liver : circulating biomarkers of CDG</a:t>
            </a:r>
          </a:p>
        </p:txBody>
      </p: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4AA05840-EFAE-452A-36E3-8F4D28B57E3F}"/>
              </a:ext>
            </a:extLst>
          </p:cNvPr>
          <p:cNvCxnSpPr/>
          <p:nvPr/>
        </p:nvCxnSpPr>
        <p:spPr>
          <a:xfrm flipH="1">
            <a:off x="9492078" y="1168131"/>
            <a:ext cx="0" cy="999772"/>
          </a:xfrm>
          <a:prstGeom prst="straightConnector1">
            <a:avLst/>
          </a:prstGeom>
          <a:ln w="6350">
            <a:solidFill>
              <a:srgbClr val="FF9300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ectangle à coins arrondis 231">
            <a:extLst>
              <a:ext uri="{FF2B5EF4-FFF2-40B4-BE49-F238E27FC236}">
                <a16:creationId xmlns:a16="http://schemas.microsoft.com/office/drawing/2014/main" id="{82B2FD75-2287-70DA-3364-F47138B240C7}"/>
              </a:ext>
            </a:extLst>
          </p:cNvPr>
          <p:cNvSpPr/>
          <p:nvPr/>
        </p:nvSpPr>
        <p:spPr>
          <a:xfrm>
            <a:off x="464037" y="1124546"/>
            <a:ext cx="7685127" cy="1990104"/>
          </a:xfrm>
          <a:prstGeom prst="roundRect">
            <a:avLst>
              <a:gd name="adj" fmla="val 7837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Rectangle : coins arrondis 3">
            <a:extLst>
              <a:ext uri="{FF2B5EF4-FFF2-40B4-BE49-F238E27FC236}">
                <a16:creationId xmlns:a16="http://schemas.microsoft.com/office/drawing/2014/main" id="{38DC86A3-563C-ECF3-8392-3F0BB73BC32F}"/>
              </a:ext>
            </a:extLst>
          </p:cNvPr>
          <p:cNvSpPr/>
          <p:nvPr/>
        </p:nvSpPr>
        <p:spPr>
          <a:xfrm>
            <a:off x="6362119" y="1821234"/>
            <a:ext cx="1692000" cy="595241"/>
          </a:xfrm>
          <a:prstGeom prst="roundRect">
            <a:avLst/>
          </a:prstGeom>
          <a:solidFill>
            <a:srgbClr val="FEFEC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Biomarkers for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therapy follow-up</a:t>
            </a:r>
          </a:p>
        </p:txBody>
      </p:sp>
      <p:sp>
        <p:nvSpPr>
          <p:cNvPr id="264" name="Rectangle : coins arrondis 3">
            <a:extLst>
              <a:ext uri="{FF2B5EF4-FFF2-40B4-BE49-F238E27FC236}">
                <a16:creationId xmlns:a16="http://schemas.microsoft.com/office/drawing/2014/main" id="{B37040DE-6C1C-0CF3-9428-71C7CD8BCFC8}"/>
              </a:ext>
            </a:extLst>
          </p:cNvPr>
          <p:cNvSpPr/>
          <p:nvPr/>
        </p:nvSpPr>
        <p:spPr>
          <a:xfrm>
            <a:off x="610211" y="1214767"/>
            <a:ext cx="5328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Mannose metabolism defect cohort : treated since 1991 (Necker)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BC3F1E56-14EA-310E-4383-859DD7B5A38D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7</a:t>
            </a:r>
          </a:p>
        </p:txBody>
      </p:sp>
      <p:sp>
        <p:nvSpPr>
          <p:cNvPr id="268" name="Carré corné 267">
            <a:extLst>
              <a:ext uri="{FF2B5EF4-FFF2-40B4-BE49-F238E27FC236}">
                <a16:creationId xmlns:a16="http://schemas.microsoft.com/office/drawing/2014/main" id="{8037066B-9C13-4060-6CA0-091A03270D70}"/>
              </a:ext>
            </a:extLst>
          </p:cNvPr>
          <p:cNvSpPr/>
          <p:nvPr/>
        </p:nvSpPr>
        <p:spPr>
          <a:xfrm>
            <a:off x="7346450" y="2759322"/>
            <a:ext cx="756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JIMD 2020</a:t>
            </a:r>
            <a:endParaRPr lang="en-US" sz="1000" i="1" dirty="0">
              <a:solidFill>
                <a:srgbClr val="FF9300"/>
              </a:solidFill>
            </a:endParaRPr>
          </a:p>
        </p:txBody>
      </p:sp>
      <p:pic>
        <p:nvPicPr>
          <p:cNvPr id="269" name="Image 26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CAF2E99-8C67-E1AC-F4D7-5D822C12D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014" y="2738649"/>
            <a:ext cx="372066" cy="179618"/>
          </a:xfrm>
          <a:prstGeom prst="rect">
            <a:avLst/>
          </a:prstGeom>
        </p:spPr>
      </p:pic>
      <p:sp>
        <p:nvSpPr>
          <p:cNvPr id="270" name="Carré corné 269">
            <a:extLst>
              <a:ext uri="{FF2B5EF4-FFF2-40B4-BE49-F238E27FC236}">
                <a16:creationId xmlns:a16="http://schemas.microsoft.com/office/drawing/2014/main" id="{F04E98EA-5FC7-4E37-94EE-963069EFFC5C}"/>
              </a:ext>
            </a:extLst>
          </p:cNvPr>
          <p:cNvSpPr/>
          <p:nvPr/>
        </p:nvSpPr>
        <p:spPr>
          <a:xfrm>
            <a:off x="6806450" y="2950237"/>
            <a:ext cx="1296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rgbClr val="FF9300"/>
                </a:solidFill>
              </a:rPr>
              <a:t>Guidelines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JIMD 2020</a:t>
            </a:r>
            <a:endParaRPr lang="en-US" sz="1000" i="1" dirty="0">
              <a:solidFill>
                <a:srgbClr val="00B0F0"/>
              </a:solidFill>
            </a:endParaRPr>
          </a:p>
        </p:txBody>
      </p:sp>
      <p:grpSp>
        <p:nvGrpSpPr>
          <p:cNvPr id="273" name="Grouper 4">
            <a:extLst>
              <a:ext uri="{FF2B5EF4-FFF2-40B4-BE49-F238E27FC236}">
                <a16:creationId xmlns:a16="http://schemas.microsoft.com/office/drawing/2014/main" id="{92B9B893-B0AC-89F2-70F8-AF32F84DCB16}"/>
              </a:ext>
            </a:extLst>
          </p:cNvPr>
          <p:cNvGrpSpPr/>
          <p:nvPr/>
        </p:nvGrpSpPr>
        <p:grpSpPr>
          <a:xfrm>
            <a:off x="5347168" y="1811359"/>
            <a:ext cx="703518" cy="935265"/>
            <a:chOff x="4987541" y="2004319"/>
            <a:chExt cx="560470" cy="812606"/>
          </a:xfrm>
        </p:grpSpPr>
        <p:pic>
          <p:nvPicPr>
            <p:cNvPr id="274" name="Image 273">
              <a:extLst>
                <a:ext uri="{FF2B5EF4-FFF2-40B4-BE49-F238E27FC236}">
                  <a16:creationId xmlns:a16="http://schemas.microsoft.com/office/drawing/2014/main" id="{14086CA0-2FD7-BC14-1A8F-87D1BDD94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5072927" y="2004319"/>
              <a:ext cx="220801" cy="524198"/>
            </a:xfrm>
            <a:prstGeom prst="rect">
              <a:avLst/>
            </a:prstGeom>
          </p:spPr>
        </p:pic>
        <p:pic>
          <p:nvPicPr>
            <p:cNvPr id="275" name="Image 274">
              <a:extLst>
                <a:ext uri="{FF2B5EF4-FFF2-40B4-BE49-F238E27FC236}">
                  <a16:creationId xmlns:a16="http://schemas.microsoft.com/office/drawing/2014/main" id="{1DAE80DE-8D4A-95A5-1A71-1F1306753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33013">
              <a:off x="5050967" y="2404721"/>
              <a:ext cx="348778" cy="475629"/>
            </a:xfrm>
            <a:prstGeom prst="rect">
              <a:avLst/>
            </a:prstGeom>
          </p:spPr>
        </p:pic>
        <p:pic>
          <p:nvPicPr>
            <p:cNvPr id="276" name="Image 275">
              <a:extLst>
                <a:ext uri="{FF2B5EF4-FFF2-40B4-BE49-F238E27FC236}">
                  <a16:creationId xmlns:a16="http://schemas.microsoft.com/office/drawing/2014/main" id="{237E819D-B3AB-6269-C838-CFDCAC8E8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 rot="763714">
              <a:off x="5322348" y="2049509"/>
              <a:ext cx="225663" cy="509938"/>
            </a:xfrm>
            <a:prstGeom prst="rect">
              <a:avLst/>
            </a:prstGeom>
          </p:spPr>
        </p:pic>
      </p:grpSp>
      <p:sp>
        <p:nvSpPr>
          <p:cNvPr id="277" name="ZoneTexte 276">
            <a:extLst>
              <a:ext uri="{FF2B5EF4-FFF2-40B4-BE49-F238E27FC236}">
                <a16:creationId xmlns:a16="http://schemas.microsoft.com/office/drawing/2014/main" id="{C7F7DD3C-045B-E5BC-285E-07FCBE66D5E4}"/>
              </a:ext>
            </a:extLst>
          </p:cNvPr>
          <p:cNvSpPr txBox="1"/>
          <p:nvPr/>
        </p:nvSpPr>
        <p:spPr>
          <a:xfrm>
            <a:off x="5965562" y="2503129"/>
            <a:ext cx="82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Transferrin</a:t>
            </a:r>
          </a:p>
        </p:txBody>
      </p:sp>
      <p:pic>
        <p:nvPicPr>
          <p:cNvPr id="278" name="Image 277">
            <a:extLst>
              <a:ext uri="{FF2B5EF4-FFF2-40B4-BE49-F238E27FC236}">
                <a16:creationId xmlns:a16="http://schemas.microsoft.com/office/drawing/2014/main" id="{C28E99AD-92DD-999B-F8D5-3954982CB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3305" y="2107026"/>
            <a:ext cx="118250" cy="697474"/>
          </a:xfrm>
          <a:prstGeom prst="rect">
            <a:avLst/>
          </a:prstGeom>
        </p:spPr>
      </p:pic>
      <p:pic>
        <p:nvPicPr>
          <p:cNvPr id="279" name="Image 278">
            <a:extLst>
              <a:ext uri="{FF2B5EF4-FFF2-40B4-BE49-F238E27FC236}">
                <a16:creationId xmlns:a16="http://schemas.microsoft.com/office/drawing/2014/main" id="{9E315737-84D4-0E94-6875-70B8C3D52E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92" y="1653755"/>
            <a:ext cx="315764" cy="374238"/>
          </a:xfrm>
          <a:prstGeom prst="rect">
            <a:avLst/>
          </a:prstGeom>
        </p:spPr>
      </p:pic>
      <p:pic>
        <p:nvPicPr>
          <p:cNvPr id="280" name="Image 279">
            <a:extLst>
              <a:ext uri="{FF2B5EF4-FFF2-40B4-BE49-F238E27FC236}">
                <a16:creationId xmlns:a16="http://schemas.microsoft.com/office/drawing/2014/main" id="{AA1DD9C0-1651-6C38-E1EB-008BC5EF7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42829" r="82961" b="28300"/>
          <a:stretch/>
        </p:blipFill>
        <p:spPr>
          <a:xfrm>
            <a:off x="2290397" y="2172299"/>
            <a:ext cx="846958" cy="584780"/>
          </a:xfrm>
          <a:prstGeom prst="rect">
            <a:avLst/>
          </a:prstGeom>
        </p:spPr>
      </p:pic>
      <p:pic>
        <p:nvPicPr>
          <p:cNvPr id="281" name="Image 280">
            <a:extLst>
              <a:ext uri="{FF2B5EF4-FFF2-40B4-BE49-F238E27FC236}">
                <a16:creationId xmlns:a16="http://schemas.microsoft.com/office/drawing/2014/main" id="{D09253FB-0707-628C-1DA7-F7B7F98CA8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1" t="42625" r="22077" b="27724"/>
          <a:stretch/>
        </p:blipFill>
        <p:spPr>
          <a:xfrm>
            <a:off x="3443925" y="2168164"/>
            <a:ext cx="622634" cy="600576"/>
          </a:xfrm>
          <a:prstGeom prst="rect">
            <a:avLst/>
          </a:prstGeom>
        </p:spPr>
      </p:pic>
      <p:pic>
        <p:nvPicPr>
          <p:cNvPr id="282" name="Image 281">
            <a:extLst>
              <a:ext uri="{FF2B5EF4-FFF2-40B4-BE49-F238E27FC236}">
                <a16:creationId xmlns:a16="http://schemas.microsoft.com/office/drawing/2014/main" id="{6BE0A1C2-5122-18EE-CD33-A333817B2B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4" t="42371" r="57756" b="27724"/>
          <a:stretch/>
        </p:blipFill>
        <p:spPr>
          <a:xfrm>
            <a:off x="3128900" y="2163031"/>
            <a:ext cx="357299" cy="605710"/>
          </a:xfrm>
          <a:prstGeom prst="rect">
            <a:avLst/>
          </a:prstGeom>
        </p:spPr>
      </p:pic>
      <p:pic>
        <p:nvPicPr>
          <p:cNvPr id="283" name="Image 282">
            <a:extLst>
              <a:ext uri="{FF2B5EF4-FFF2-40B4-BE49-F238E27FC236}">
                <a16:creationId xmlns:a16="http://schemas.microsoft.com/office/drawing/2014/main" id="{F87C333B-A80F-1938-9CE5-38E750CC80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2" t="42913" r="1897" b="27724"/>
          <a:stretch/>
        </p:blipFill>
        <p:spPr>
          <a:xfrm>
            <a:off x="4066560" y="2173998"/>
            <a:ext cx="751298" cy="594743"/>
          </a:xfrm>
          <a:prstGeom prst="rect">
            <a:avLst/>
          </a:prstGeom>
        </p:spPr>
      </p:pic>
      <p:cxnSp>
        <p:nvCxnSpPr>
          <p:cNvPr id="284" name="Connecteur droit avec flèche 283">
            <a:extLst>
              <a:ext uri="{FF2B5EF4-FFF2-40B4-BE49-F238E27FC236}">
                <a16:creationId xmlns:a16="http://schemas.microsoft.com/office/drawing/2014/main" id="{7D5991AD-D2E7-39D5-078E-F6BA8372A350}"/>
              </a:ext>
            </a:extLst>
          </p:cNvPr>
          <p:cNvCxnSpPr/>
          <p:nvPr/>
        </p:nvCxnSpPr>
        <p:spPr>
          <a:xfrm>
            <a:off x="3183504" y="2831671"/>
            <a:ext cx="1584000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ZoneTexte 284">
            <a:extLst>
              <a:ext uri="{FF2B5EF4-FFF2-40B4-BE49-F238E27FC236}">
                <a16:creationId xmlns:a16="http://schemas.microsoft.com/office/drawing/2014/main" id="{0347DC6D-66A6-DCEA-191C-B4E9B23462A0}"/>
              </a:ext>
            </a:extLst>
          </p:cNvPr>
          <p:cNvSpPr txBox="1"/>
          <p:nvPr/>
        </p:nvSpPr>
        <p:spPr>
          <a:xfrm rot="19460812">
            <a:off x="2805418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CDG</a:t>
            </a:r>
          </a:p>
        </p:txBody>
      </p:sp>
      <p:sp>
        <p:nvSpPr>
          <p:cNvPr id="286" name="ZoneTexte 285">
            <a:extLst>
              <a:ext uri="{FF2B5EF4-FFF2-40B4-BE49-F238E27FC236}">
                <a16:creationId xmlns:a16="http://schemas.microsoft.com/office/drawing/2014/main" id="{6F2FAAFB-17F4-3F9D-1654-5CFE625359C9}"/>
              </a:ext>
            </a:extLst>
          </p:cNvPr>
          <p:cNvSpPr txBox="1"/>
          <p:nvPr/>
        </p:nvSpPr>
        <p:spPr>
          <a:xfrm rot="19460812">
            <a:off x="3145986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2010</a:t>
            </a:r>
          </a:p>
        </p:txBody>
      </p:sp>
      <p:sp>
        <p:nvSpPr>
          <p:cNvPr id="287" name="ZoneTexte 286">
            <a:extLst>
              <a:ext uri="{FF2B5EF4-FFF2-40B4-BE49-F238E27FC236}">
                <a16:creationId xmlns:a16="http://schemas.microsoft.com/office/drawing/2014/main" id="{89877DD4-3C42-CC44-C628-A039A640F727}"/>
              </a:ext>
            </a:extLst>
          </p:cNvPr>
          <p:cNvSpPr txBox="1"/>
          <p:nvPr/>
        </p:nvSpPr>
        <p:spPr>
          <a:xfrm rot="19460812">
            <a:off x="3455744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2013</a:t>
            </a:r>
          </a:p>
        </p:txBody>
      </p:sp>
      <p:sp>
        <p:nvSpPr>
          <p:cNvPr id="288" name="ZoneTexte 287">
            <a:extLst>
              <a:ext uri="{FF2B5EF4-FFF2-40B4-BE49-F238E27FC236}">
                <a16:creationId xmlns:a16="http://schemas.microsoft.com/office/drawing/2014/main" id="{3E21E5AE-4087-89FC-D089-75942140F304}"/>
              </a:ext>
            </a:extLst>
          </p:cNvPr>
          <p:cNvSpPr txBox="1"/>
          <p:nvPr/>
        </p:nvSpPr>
        <p:spPr>
          <a:xfrm rot="19460812">
            <a:off x="3789244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2017</a:t>
            </a:r>
          </a:p>
        </p:txBody>
      </p:sp>
      <p:sp>
        <p:nvSpPr>
          <p:cNvPr id="289" name="ZoneTexte 288">
            <a:extLst>
              <a:ext uri="{FF2B5EF4-FFF2-40B4-BE49-F238E27FC236}">
                <a16:creationId xmlns:a16="http://schemas.microsoft.com/office/drawing/2014/main" id="{054FD583-3A50-BD76-30EC-0012115DF700}"/>
              </a:ext>
            </a:extLst>
          </p:cNvPr>
          <p:cNvSpPr txBox="1"/>
          <p:nvPr/>
        </p:nvSpPr>
        <p:spPr>
          <a:xfrm rot="19460812">
            <a:off x="4094029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2018</a:t>
            </a:r>
          </a:p>
        </p:txBody>
      </p:sp>
      <p:sp>
        <p:nvSpPr>
          <p:cNvPr id="290" name="ZoneTexte 289">
            <a:extLst>
              <a:ext uri="{FF2B5EF4-FFF2-40B4-BE49-F238E27FC236}">
                <a16:creationId xmlns:a16="http://schemas.microsoft.com/office/drawing/2014/main" id="{E7A35F51-4E7D-403F-595D-A57A387A91D6}"/>
              </a:ext>
            </a:extLst>
          </p:cNvPr>
          <p:cNvSpPr txBox="1"/>
          <p:nvPr/>
        </p:nvSpPr>
        <p:spPr>
          <a:xfrm rot="19460812">
            <a:off x="4407071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2019</a:t>
            </a:r>
          </a:p>
        </p:txBody>
      </p:sp>
      <p:sp>
        <p:nvSpPr>
          <p:cNvPr id="292" name="ZoneTexte 291">
            <a:extLst>
              <a:ext uri="{FF2B5EF4-FFF2-40B4-BE49-F238E27FC236}">
                <a16:creationId xmlns:a16="http://schemas.microsoft.com/office/drawing/2014/main" id="{3EE71A07-0D6E-B6AC-4ADA-F0E21A11DC09}"/>
              </a:ext>
            </a:extLst>
          </p:cNvPr>
          <p:cNvSpPr txBox="1"/>
          <p:nvPr/>
        </p:nvSpPr>
        <p:spPr>
          <a:xfrm rot="19460812">
            <a:off x="2352561" y="1880003"/>
            <a:ext cx="404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Ctrl</a:t>
            </a:r>
          </a:p>
        </p:txBody>
      </p:sp>
      <p:sp>
        <p:nvSpPr>
          <p:cNvPr id="293" name="ZoneTexte 292">
            <a:extLst>
              <a:ext uri="{FF2B5EF4-FFF2-40B4-BE49-F238E27FC236}">
                <a16:creationId xmlns:a16="http://schemas.microsoft.com/office/drawing/2014/main" id="{1CFA44A3-E6FC-5A21-1737-DBE2BA0DA617}"/>
              </a:ext>
            </a:extLst>
          </p:cNvPr>
          <p:cNvSpPr txBox="1"/>
          <p:nvPr/>
        </p:nvSpPr>
        <p:spPr>
          <a:xfrm>
            <a:off x="3224857" y="2789113"/>
            <a:ext cx="15233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rgbClr val="00B050"/>
                </a:solidFill>
              </a:rPr>
              <a:t>Glycosylation rescue</a:t>
            </a:r>
          </a:p>
        </p:txBody>
      </p:sp>
      <p:cxnSp>
        <p:nvCxnSpPr>
          <p:cNvPr id="294" name="Connecteur droit 293">
            <a:extLst>
              <a:ext uri="{FF2B5EF4-FFF2-40B4-BE49-F238E27FC236}">
                <a16:creationId xmlns:a16="http://schemas.microsoft.com/office/drawing/2014/main" id="{1B26C332-B79B-1B2D-2BDB-41CC57528A45}"/>
              </a:ext>
            </a:extLst>
          </p:cNvPr>
          <p:cNvCxnSpPr/>
          <p:nvPr/>
        </p:nvCxnSpPr>
        <p:spPr>
          <a:xfrm>
            <a:off x="3228611" y="1841711"/>
            <a:ext cx="1548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36EA3D3-BADA-F082-CE27-3513057EE009}"/>
              </a:ext>
            </a:extLst>
          </p:cNvPr>
          <p:cNvSpPr/>
          <p:nvPr/>
        </p:nvSpPr>
        <p:spPr>
          <a:xfrm>
            <a:off x="2763601" y="2172299"/>
            <a:ext cx="2054257" cy="5847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EDC9B240-2C97-01AF-53A1-E13EF87A6E88}"/>
              </a:ext>
            </a:extLst>
          </p:cNvPr>
          <p:cNvSpPr/>
          <p:nvPr/>
        </p:nvSpPr>
        <p:spPr>
          <a:xfrm>
            <a:off x="2315519" y="2176107"/>
            <a:ext cx="353037" cy="5847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ZoneTexte 296">
            <a:extLst>
              <a:ext uri="{FF2B5EF4-FFF2-40B4-BE49-F238E27FC236}">
                <a16:creationId xmlns:a16="http://schemas.microsoft.com/office/drawing/2014/main" id="{D62B37AD-EED4-3747-69DE-A74DCAEC7440}"/>
              </a:ext>
            </a:extLst>
          </p:cNvPr>
          <p:cNvSpPr txBox="1"/>
          <p:nvPr/>
        </p:nvSpPr>
        <p:spPr>
          <a:xfrm>
            <a:off x="3066474" y="1556909"/>
            <a:ext cx="19763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rgbClr val="00B050"/>
                </a:solidFill>
              </a:rPr>
              <a:t>Long term mannose-treated</a:t>
            </a:r>
          </a:p>
        </p:txBody>
      </p:sp>
      <p:sp>
        <p:nvSpPr>
          <p:cNvPr id="302" name="Carré corné 301">
            <a:extLst>
              <a:ext uri="{FF2B5EF4-FFF2-40B4-BE49-F238E27FC236}">
                <a16:creationId xmlns:a16="http://schemas.microsoft.com/office/drawing/2014/main" id="{51B3E14A-A849-0DDF-5BDC-B40507309A20}"/>
              </a:ext>
            </a:extLst>
          </p:cNvPr>
          <p:cNvSpPr/>
          <p:nvPr/>
        </p:nvSpPr>
        <p:spPr>
          <a:xfrm rot="21263804">
            <a:off x="8151581" y="2268898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49389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A6CB3-0EE3-44FF-09D5-4FD5ABC2A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3">
            <a:extLst>
              <a:ext uri="{FF2B5EF4-FFF2-40B4-BE49-F238E27FC236}">
                <a16:creationId xmlns:a16="http://schemas.microsoft.com/office/drawing/2014/main" id="{FAA5A50D-D3CB-648C-C81F-E134D7C0FE8D}"/>
              </a:ext>
            </a:extLst>
          </p:cNvPr>
          <p:cNvSpPr/>
          <p:nvPr/>
        </p:nvSpPr>
        <p:spPr>
          <a:xfrm>
            <a:off x="97171" y="57611"/>
            <a:ext cx="3655917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Biomarkers of CDG / Golgi stress</a:t>
            </a: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11ABC249-6F0E-5D66-6C54-D05CAA11420B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D76987-424E-05F0-C823-935FB21989DF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3" name="Rectangle : coins arrondis 3">
            <a:extLst>
              <a:ext uri="{FF2B5EF4-FFF2-40B4-BE49-F238E27FC236}">
                <a16:creationId xmlns:a16="http://schemas.microsoft.com/office/drawing/2014/main" id="{4847844E-F21B-B66F-D10D-24E9F5D6DB36}"/>
              </a:ext>
            </a:extLst>
          </p:cNvPr>
          <p:cNvSpPr/>
          <p:nvPr/>
        </p:nvSpPr>
        <p:spPr>
          <a:xfrm>
            <a:off x="198643" y="695290"/>
            <a:ext cx="6804000" cy="26724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Glycosylation PTMs in the liver : circulating biomarkers of CDG</a:t>
            </a:r>
          </a:p>
        </p:txBody>
      </p:sp>
      <p:sp>
        <p:nvSpPr>
          <p:cNvPr id="24" name="Rectangle à coins arrondis 272">
            <a:extLst>
              <a:ext uri="{FF2B5EF4-FFF2-40B4-BE49-F238E27FC236}">
                <a16:creationId xmlns:a16="http://schemas.microsoft.com/office/drawing/2014/main" id="{0BA7CD19-A854-EC51-8128-37B3113F30F5}"/>
              </a:ext>
            </a:extLst>
          </p:cNvPr>
          <p:cNvSpPr/>
          <p:nvPr/>
        </p:nvSpPr>
        <p:spPr>
          <a:xfrm>
            <a:off x="451100" y="3202088"/>
            <a:ext cx="8251729" cy="2987154"/>
          </a:xfrm>
          <a:prstGeom prst="roundRect">
            <a:avLst>
              <a:gd name="adj" fmla="val 4585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Image 24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38634D34-C649-C099-FBE4-6C8F3B3F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01" y="5512117"/>
            <a:ext cx="446176" cy="191218"/>
          </a:xfrm>
          <a:prstGeom prst="rect">
            <a:avLst/>
          </a:prstGeom>
        </p:spPr>
      </p:pic>
      <p:grpSp>
        <p:nvGrpSpPr>
          <p:cNvPr id="33" name="Grouper 1">
            <a:extLst>
              <a:ext uri="{FF2B5EF4-FFF2-40B4-BE49-F238E27FC236}">
                <a16:creationId xmlns:a16="http://schemas.microsoft.com/office/drawing/2014/main" id="{F6996EE3-D280-F245-DD8E-2E4BBEE34B1A}"/>
              </a:ext>
            </a:extLst>
          </p:cNvPr>
          <p:cNvGrpSpPr/>
          <p:nvPr/>
        </p:nvGrpSpPr>
        <p:grpSpPr>
          <a:xfrm rot="19563409">
            <a:off x="4088015" y="4049755"/>
            <a:ext cx="794685" cy="481603"/>
            <a:chOff x="3279004" y="1922442"/>
            <a:chExt cx="794685" cy="481603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9C6CA7F-C9E2-0DAA-60FD-E46EA2579E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46"/>
            <a:stretch/>
          </p:blipFill>
          <p:spPr>
            <a:xfrm rot="4292013">
              <a:off x="3442469" y="1758977"/>
              <a:ext cx="390778" cy="717708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5E71E64-A330-D7EF-8CB3-99AA34A73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35"/>
            <a:stretch/>
          </p:blipFill>
          <p:spPr>
            <a:xfrm rot="4292013">
              <a:off x="3649776" y="1980133"/>
              <a:ext cx="130117" cy="717708"/>
            </a:xfrm>
            <a:prstGeom prst="rect">
              <a:avLst/>
            </a:prstGeom>
          </p:spPr>
        </p:pic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FEFF8178-8834-F94A-8D9A-F1F0244F3BBC}"/>
              </a:ext>
            </a:extLst>
          </p:cNvPr>
          <p:cNvSpPr txBox="1"/>
          <p:nvPr/>
        </p:nvSpPr>
        <p:spPr>
          <a:xfrm>
            <a:off x="3695120" y="4060919"/>
            <a:ext cx="529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030A0"/>
                </a:solidFill>
              </a:rPr>
              <a:t>G6PT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668BFC0D-EAAB-43C1-3A59-8FDC4B70B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89" y="4554015"/>
            <a:ext cx="972327" cy="305588"/>
          </a:xfrm>
          <a:prstGeom prst="rect">
            <a:avLst/>
          </a:prstGeom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ED06FFB6-F4AA-87D3-019C-133A489EAF41}"/>
              </a:ext>
            </a:extLst>
          </p:cNvPr>
          <p:cNvSpPr/>
          <p:nvPr/>
        </p:nvSpPr>
        <p:spPr>
          <a:xfrm>
            <a:off x="3948822" y="4490851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4CB8A40-64C1-8EAF-DA70-F6DB6EAE5AE8}"/>
              </a:ext>
            </a:extLst>
          </p:cNvPr>
          <p:cNvCxnSpPr>
            <a:cxnSpLocks/>
          </p:cNvCxnSpPr>
          <p:nvPr/>
        </p:nvCxnSpPr>
        <p:spPr>
          <a:xfrm flipV="1">
            <a:off x="3948822" y="4269507"/>
            <a:ext cx="214284" cy="31804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04D2E1DD-C606-0EF2-5C8C-BBFED2FA240F}"/>
              </a:ext>
            </a:extLst>
          </p:cNvPr>
          <p:cNvCxnSpPr>
            <a:cxnSpLocks/>
            <a:stCxn id="38" idx="5"/>
          </p:cNvCxnSpPr>
          <p:nvPr/>
        </p:nvCxnSpPr>
        <p:spPr>
          <a:xfrm flipV="1">
            <a:off x="4103971" y="4544855"/>
            <a:ext cx="475148" cy="11107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6F11FD74-92F9-A55B-5D82-20CC43DD495E}"/>
              </a:ext>
            </a:extLst>
          </p:cNvPr>
          <p:cNvSpPr txBox="1"/>
          <p:nvPr/>
        </p:nvSpPr>
        <p:spPr>
          <a:xfrm>
            <a:off x="3551726" y="4854952"/>
            <a:ext cx="990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030A0"/>
                </a:solidFill>
              </a:rPr>
              <a:t>RE + ectopic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D8D712A-F21C-08C8-661F-04EB2AC20AF4}"/>
              </a:ext>
            </a:extLst>
          </p:cNvPr>
          <p:cNvSpPr txBox="1"/>
          <p:nvPr/>
        </p:nvSpPr>
        <p:spPr>
          <a:xfrm>
            <a:off x="5682163" y="4339997"/>
            <a:ext cx="808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TMEM165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D0F9C18-BB42-1C48-3965-C673CFC1F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896">
            <a:off x="5702740" y="4593338"/>
            <a:ext cx="712030" cy="692959"/>
          </a:xfrm>
          <a:prstGeom prst="rect">
            <a:avLst/>
          </a:prstGeom>
        </p:spPr>
      </p:pic>
      <p:sp>
        <p:nvSpPr>
          <p:cNvPr id="44" name="Rectangle à coins arrondis 315">
            <a:extLst>
              <a:ext uri="{FF2B5EF4-FFF2-40B4-BE49-F238E27FC236}">
                <a16:creationId xmlns:a16="http://schemas.microsoft.com/office/drawing/2014/main" id="{632C5F12-50A2-AD40-138E-226BF30BEA91}"/>
              </a:ext>
            </a:extLst>
          </p:cNvPr>
          <p:cNvSpPr/>
          <p:nvPr/>
        </p:nvSpPr>
        <p:spPr>
          <a:xfrm>
            <a:off x="607843" y="3711013"/>
            <a:ext cx="7992225" cy="1734512"/>
          </a:xfrm>
          <a:prstGeom prst="roundRect">
            <a:avLst>
              <a:gd name="adj" fmla="val 10625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rré corné 44">
            <a:extLst>
              <a:ext uri="{FF2B5EF4-FFF2-40B4-BE49-F238E27FC236}">
                <a16:creationId xmlns:a16="http://schemas.microsoft.com/office/drawing/2014/main" id="{6AEC98DD-FCAB-69FB-BD46-84109BFEC723}"/>
              </a:ext>
            </a:extLst>
          </p:cNvPr>
          <p:cNvSpPr/>
          <p:nvPr/>
        </p:nvSpPr>
        <p:spPr>
          <a:xfrm>
            <a:off x="3569444" y="5310861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Clin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Acta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46" name="Carré corné 45">
            <a:extLst>
              <a:ext uri="{FF2B5EF4-FFF2-40B4-BE49-F238E27FC236}">
                <a16:creationId xmlns:a16="http://schemas.microsoft.com/office/drawing/2014/main" id="{1398C5BB-F5CE-1760-1E33-29C1A4550B46}"/>
              </a:ext>
            </a:extLst>
          </p:cNvPr>
          <p:cNvSpPr/>
          <p:nvPr/>
        </p:nvSpPr>
        <p:spPr>
          <a:xfrm>
            <a:off x="3564703" y="5493255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Am J Hum Genet 2021</a:t>
            </a:r>
            <a:endParaRPr lang="en-US" sz="1000" i="1" dirty="0">
              <a:solidFill>
                <a:srgbClr val="00B0F0"/>
              </a:solidFill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529982BF-147D-6438-B578-FEFEF0452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66" y="5372385"/>
            <a:ext cx="341638" cy="229549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1A9DE1CB-A7F9-EC03-4D66-32BCCCF9848C}"/>
              </a:ext>
            </a:extLst>
          </p:cNvPr>
          <p:cNvSpPr txBox="1"/>
          <p:nvPr/>
        </p:nvSpPr>
        <p:spPr>
          <a:xfrm>
            <a:off x="1780653" y="3944845"/>
            <a:ext cx="162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7030A0"/>
                </a:solidFill>
              </a:rPr>
              <a:t>Altered </a:t>
            </a:r>
            <a:r>
              <a:rPr lang="en-US" sz="1200" i="1" dirty="0" err="1">
                <a:solidFill>
                  <a:srgbClr val="7030A0"/>
                </a:solidFill>
              </a:rPr>
              <a:t>glycosylations</a:t>
            </a:r>
            <a:r>
              <a:rPr lang="en-US" sz="1200" i="1" dirty="0">
                <a:solidFill>
                  <a:srgbClr val="7030A0"/>
                </a:solidFill>
              </a:rPr>
              <a:t> &amp; Golgi homeostasis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991DB2E-1270-78BE-3277-9C6CA8C142AA}"/>
              </a:ext>
            </a:extLst>
          </p:cNvPr>
          <p:cNvSpPr/>
          <p:nvPr/>
        </p:nvSpPr>
        <p:spPr>
          <a:xfrm>
            <a:off x="5638233" y="4823881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Carré corné 51">
            <a:extLst>
              <a:ext uri="{FF2B5EF4-FFF2-40B4-BE49-F238E27FC236}">
                <a16:creationId xmlns:a16="http://schemas.microsoft.com/office/drawing/2014/main" id="{E46516A7-8CDD-7492-CCDF-FBD49DD9C4C5}"/>
              </a:ext>
            </a:extLst>
          </p:cNvPr>
          <p:cNvSpPr/>
          <p:nvPr/>
        </p:nvSpPr>
        <p:spPr>
          <a:xfrm>
            <a:off x="5090885" y="5333465"/>
            <a:ext cx="1501597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J Inherit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Metab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Dis 2020</a:t>
            </a:r>
          </a:p>
        </p:txBody>
      </p:sp>
      <p:sp>
        <p:nvSpPr>
          <p:cNvPr id="53" name="Carré corné 52">
            <a:extLst>
              <a:ext uri="{FF2B5EF4-FFF2-40B4-BE49-F238E27FC236}">
                <a16:creationId xmlns:a16="http://schemas.microsoft.com/office/drawing/2014/main" id="{051CF549-8756-8D24-BF09-B5A2E183406B}"/>
              </a:ext>
            </a:extLst>
          </p:cNvPr>
          <p:cNvSpPr/>
          <p:nvPr/>
        </p:nvSpPr>
        <p:spPr>
          <a:xfrm>
            <a:off x="5584482" y="5521955"/>
            <a:ext cx="1008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Transl</a:t>
            </a:r>
            <a:r>
              <a:rPr lang="en-US" sz="1000" i="1" dirty="0">
                <a:solidFill>
                  <a:srgbClr val="0070C0"/>
                </a:solidFill>
              </a:rPr>
              <a:t> Res 2024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CC2F598-7D4C-65F8-F02E-30E6E7F61531}"/>
              </a:ext>
            </a:extLst>
          </p:cNvPr>
          <p:cNvSpPr txBox="1"/>
          <p:nvPr/>
        </p:nvSpPr>
        <p:spPr>
          <a:xfrm>
            <a:off x="4929286" y="3904878"/>
            <a:ext cx="17497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Mn</a:t>
            </a:r>
            <a:r>
              <a:rPr lang="en-US" sz="1200" i="1" baseline="30000" dirty="0"/>
              <a:t>2+</a:t>
            </a:r>
            <a:r>
              <a:rPr lang="en-US" sz="1200" i="1" dirty="0"/>
              <a:t> galactose treatment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16B0142C-D584-BBF0-933B-AC074F5D6A8C}"/>
              </a:ext>
            </a:extLst>
          </p:cNvPr>
          <p:cNvCxnSpPr>
            <a:cxnSpLocks/>
            <a:stCxn id="51" idx="3"/>
          </p:cNvCxnSpPr>
          <p:nvPr/>
        </p:nvCxnSpPr>
        <p:spPr>
          <a:xfrm flipH="1" flipV="1">
            <a:off x="5252195" y="4671267"/>
            <a:ext cx="412657" cy="31769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FFCFAE2C-9EAA-7A1C-F79D-38A3E988EF2B}"/>
              </a:ext>
            </a:extLst>
          </p:cNvPr>
          <p:cNvCxnSpPr>
            <a:cxnSpLocks/>
          </p:cNvCxnSpPr>
          <p:nvPr/>
        </p:nvCxnSpPr>
        <p:spPr>
          <a:xfrm flipH="1" flipV="1">
            <a:off x="5719208" y="4568284"/>
            <a:ext cx="37984" cy="28200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9" name="Grouper 59">
            <a:extLst>
              <a:ext uri="{FF2B5EF4-FFF2-40B4-BE49-F238E27FC236}">
                <a16:creationId xmlns:a16="http://schemas.microsoft.com/office/drawing/2014/main" id="{F1E97A98-B389-703B-8782-4EF554D2D616}"/>
              </a:ext>
            </a:extLst>
          </p:cNvPr>
          <p:cNvGrpSpPr/>
          <p:nvPr/>
        </p:nvGrpSpPr>
        <p:grpSpPr>
          <a:xfrm rot="20483710">
            <a:off x="5198906" y="4298492"/>
            <a:ext cx="512302" cy="320886"/>
            <a:chOff x="5987596" y="2335846"/>
            <a:chExt cx="512302" cy="320886"/>
          </a:xfrm>
        </p:grpSpPr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2C8827E3-672B-BC67-3BE5-B48BF0976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" r="79779" b="-6458"/>
            <a:stretch/>
          </p:blipFill>
          <p:spPr>
            <a:xfrm>
              <a:off x="5987596" y="2366674"/>
              <a:ext cx="512302" cy="285491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94B47475-0932-6818-3D51-1488416CC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218" y="2335846"/>
              <a:ext cx="286195" cy="320886"/>
            </a:xfrm>
            <a:prstGeom prst="rect">
              <a:avLst/>
            </a:prstGeom>
          </p:spPr>
        </p:pic>
      </p:grpSp>
      <p:pic>
        <p:nvPicPr>
          <p:cNvPr id="148" name="Image 147">
            <a:extLst>
              <a:ext uri="{FF2B5EF4-FFF2-40B4-BE49-F238E27FC236}">
                <a16:creationId xmlns:a16="http://schemas.microsoft.com/office/drawing/2014/main" id="{6B67FCB3-C3C0-A135-8B41-5518D17EA2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9523" y="4491808"/>
            <a:ext cx="132975" cy="784329"/>
          </a:xfrm>
          <a:prstGeom prst="rect">
            <a:avLst/>
          </a:prstGeom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AFDF23B3-B970-E975-C8A8-B01BC44C45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9"/>
          <a:stretch/>
        </p:blipFill>
        <p:spPr>
          <a:xfrm rot="18018010">
            <a:off x="2159750" y="4600966"/>
            <a:ext cx="1173658" cy="465334"/>
          </a:xfrm>
          <a:prstGeom prst="rect">
            <a:avLst/>
          </a:prstGeom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C82DEE93-8E10-0616-F582-23F9C5E48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21" y="4704476"/>
            <a:ext cx="350496" cy="341108"/>
          </a:xfrm>
          <a:prstGeom prst="rect">
            <a:avLst/>
          </a:prstGeom>
        </p:spPr>
      </p:pic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ACFACE9D-0D7D-9B1E-2BA3-A73C4A66D2F7}"/>
              </a:ext>
            </a:extLst>
          </p:cNvPr>
          <p:cNvCxnSpPr/>
          <p:nvPr/>
        </p:nvCxnSpPr>
        <p:spPr>
          <a:xfrm>
            <a:off x="5360587" y="4216688"/>
            <a:ext cx="150344" cy="466272"/>
          </a:xfrm>
          <a:prstGeom prst="straightConnector1">
            <a:avLst/>
          </a:prstGeom>
          <a:ln w="635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ZoneTexte 151">
            <a:extLst>
              <a:ext uri="{FF2B5EF4-FFF2-40B4-BE49-F238E27FC236}">
                <a16:creationId xmlns:a16="http://schemas.microsoft.com/office/drawing/2014/main" id="{1462BAF0-4D72-D117-66FA-C0125D66BB26}"/>
              </a:ext>
            </a:extLst>
          </p:cNvPr>
          <p:cNvSpPr txBox="1"/>
          <p:nvPr/>
        </p:nvSpPr>
        <p:spPr>
          <a:xfrm>
            <a:off x="5345912" y="4078082"/>
            <a:ext cx="370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H</a:t>
            </a:r>
            <a:r>
              <a:rPr lang="en-US" sz="1200" i="1" baseline="30000" dirty="0">
                <a:solidFill>
                  <a:srgbClr val="FF9300"/>
                </a:solidFill>
              </a:rPr>
              <a:t>+</a:t>
            </a:r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1B4FD755-4D02-828E-D46F-83E303D6B857}"/>
              </a:ext>
            </a:extLst>
          </p:cNvPr>
          <p:cNvSpPr txBox="1"/>
          <p:nvPr/>
        </p:nvSpPr>
        <p:spPr>
          <a:xfrm>
            <a:off x="5328390" y="4591999"/>
            <a:ext cx="532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Mn</a:t>
            </a:r>
            <a:r>
              <a:rPr lang="en-US" sz="1200" i="1" baseline="30000" dirty="0">
                <a:solidFill>
                  <a:srgbClr val="FF9300"/>
                </a:solidFill>
              </a:rPr>
              <a:t>2+</a:t>
            </a:r>
          </a:p>
        </p:txBody>
      </p:sp>
      <p:pic>
        <p:nvPicPr>
          <p:cNvPr id="154" name="Image 153" descr="Une image contenant texte, Police, conception, graphisme&#10;&#10;Description générée automatiquement">
            <a:extLst>
              <a:ext uri="{FF2B5EF4-FFF2-40B4-BE49-F238E27FC236}">
                <a16:creationId xmlns:a16="http://schemas.microsoft.com/office/drawing/2014/main" id="{5CE9E263-689B-B640-15DA-1E3392D839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2335" y="5305006"/>
            <a:ext cx="392203" cy="210109"/>
          </a:xfrm>
          <a:prstGeom prst="rect">
            <a:avLst/>
          </a:prstGeom>
        </p:spPr>
      </p:pic>
      <p:pic>
        <p:nvPicPr>
          <p:cNvPr id="155" name="Image 15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9B61F82-D10B-5090-7A5D-02731BB3D4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5961" y="5493637"/>
            <a:ext cx="372066" cy="179618"/>
          </a:xfrm>
          <a:prstGeom prst="rect">
            <a:avLst/>
          </a:prstGeom>
        </p:spPr>
      </p:pic>
      <p:sp>
        <p:nvSpPr>
          <p:cNvPr id="157" name="Rectangle à coins arrondis 231">
            <a:extLst>
              <a:ext uri="{FF2B5EF4-FFF2-40B4-BE49-F238E27FC236}">
                <a16:creationId xmlns:a16="http://schemas.microsoft.com/office/drawing/2014/main" id="{4855921E-A2F1-4C1D-9871-6A9A0B0A2A77}"/>
              </a:ext>
            </a:extLst>
          </p:cNvPr>
          <p:cNvSpPr/>
          <p:nvPr/>
        </p:nvSpPr>
        <p:spPr>
          <a:xfrm>
            <a:off x="464037" y="1124546"/>
            <a:ext cx="7685127" cy="1990104"/>
          </a:xfrm>
          <a:prstGeom prst="roundRect">
            <a:avLst>
              <a:gd name="adj" fmla="val 7837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Rectangle : coins arrondis 3">
            <a:extLst>
              <a:ext uri="{FF2B5EF4-FFF2-40B4-BE49-F238E27FC236}">
                <a16:creationId xmlns:a16="http://schemas.microsoft.com/office/drawing/2014/main" id="{8217B71C-4055-5C11-02F7-7D88777BFB20}"/>
              </a:ext>
            </a:extLst>
          </p:cNvPr>
          <p:cNvSpPr/>
          <p:nvPr/>
        </p:nvSpPr>
        <p:spPr>
          <a:xfrm>
            <a:off x="6362119" y="1821234"/>
            <a:ext cx="1692000" cy="595241"/>
          </a:xfrm>
          <a:prstGeom prst="roundRect">
            <a:avLst/>
          </a:prstGeom>
          <a:solidFill>
            <a:srgbClr val="FEFEC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Biomarkers for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therapy follow-up</a:t>
            </a:r>
          </a:p>
        </p:txBody>
      </p:sp>
      <p:sp>
        <p:nvSpPr>
          <p:cNvPr id="163" name="Carré corné 162">
            <a:extLst>
              <a:ext uri="{FF2B5EF4-FFF2-40B4-BE49-F238E27FC236}">
                <a16:creationId xmlns:a16="http://schemas.microsoft.com/office/drawing/2014/main" id="{8A10F789-0B63-F625-3BDF-ABE2BF0BCDD1}"/>
              </a:ext>
            </a:extLst>
          </p:cNvPr>
          <p:cNvSpPr/>
          <p:nvPr/>
        </p:nvSpPr>
        <p:spPr>
          <a:xfrm>
            <a:off x="7073453" y="6156657"/>
            <a:ext cx="1332000" cy="36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Mol</a:t>
            </a:r>
            <a:r>
              <a:rPr lang="en-US" sz="1000" i="1" dirty="0">
                <a:solidFill>
                  <a:srgbClr val="0070C0"/>
                </a:solidFill>
              </a:rPr>
              <a:t> Gen </a:t>
            </a:r>
            <a:r>
              <a:rPr lang="en-US" sz="1000" i="1" dirty="0" err="1">
                <a:solidFill>
                  <a:srgbClr val="0070C0"/>
                </a:solidFill>
              </a:rPr>
              <a:t>Metab</a:t>
            </a:r>
            <a:r>
              <a:rPr lang="en-US" sz="1000" i="1" dirty="0">
                <a:solidFill>
                  <a:srgbClr val="0070C0"/>
                </a:solidFill>
              </a:rPr>
              <a:t>. 2018</a:t>
            </a:r>
          </a:p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Clin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rgbClr val="0070C0"/>
                </a:solidFill>
              </a:rPr>
              <a:t>Chim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rgbClr val="0070C0"/>
                </a:solidFill>
              </a:rPr>
              <a:t>Acta</a:t>
            </a:r>
            <a:r>
              <a:rPr lang="en-US" sz="1000" i="1" dirty="0">
                <a:solidFill>
                  <a:srgbClr val="0070C0"/>
                </a:solidFill>
              </a:rPr>
              <a:t> 2021</a:t>
            </a:r>
          </a:p>
        </p:txBody>
      </p:sp>
      <p:pic>
        <p:nvPicPr>
          <p:cNvPr id="164" name="Image 163" descr="Une image contenant texte, Police, conception, graphisme&#10;&#10;Description générée automatiquement">
            <a:extLst>
              <a:ext uri="{FF2B5EF4-FFF2-40B4-BE49-F238E27FC236}">
                <a16:creationId xmlns:a16="http://schemas.microsoft.com/office/drawing/2014/main" id="{2EC75F01-6F03-7D4F-5703-C795D4B5C0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9710" y="6305221"/>
            <a:ext cx="392203" cy="210109"/>
          </a:xfrm>
          <a:prstGeom prst="rect">
            <a:avLst/>
          </a:prstGeom>
        </p:spPr>
      </p:pic>
      <p:pic>
        <p:nvPicPr>
          <p:cNvPr id="165" name="Image 164">
            <a:extLst>
              <a:ext uri="{FF2B5EF4-FFF2-40B4-BE49-F238E27FC236}">
                <a16:creationId xmlns:a16="http://schemas.microsoft.com/office/drawing/2014/main" id="{A43C8D7C-206E-1069-A1AC-761A394CD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29" y="3858605"/>
            <a:ext cx="463138" cy="748146"/>
          </a:xfrm>
          <a:prstGeom prst="rect">
            <a:avLst/>
          </a:prstGeom>
        </p:spPr>
      </p:pic>
      <p:sp>
        <p:nvSpPr>
          <p:cNvPr id="166" name="ZoneTexte 165">
            <a:extLst>
              <a:ext uri="{FF2B5EF4-FFF2-40B4-BE49-F238E27FC236}">
                <a16:creationId xmlns:a16="http://schemas.microsoft.com/office/drawing/2014/main" id="{7E749D8F-6BCA-E0D8-1495-CC3F6357BF79}"/>
              </a:ext>
            </a:extLst>
          </p:cNvPr>
          <p:cNvSpPr txBox="1"/>
          <p:nvPr/>
        </p:nvSpPr>
        <p:spPr>
          <a:xfrm>
            <a:off x="7364112" y="3888052"/>
            <a:ext cx="785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B050"/>
                </a:solidFill>
              </a:rPr>
              <a:t>V-ATPase</a:t>
            </a:r>
          </a:p>
        </p:txBody>
      </p:sp>
      <p:pic>
        <p:nvPicPr>
          <p:cNvPr id="167" name="Image 166">
            <a:extLst>
              <a:ext uri="{FF2B5EF4-FFF2-40B4-BE49-F238E27FC236}">
                <a16:creationId xmlns:a16="http://schemas.microsoft.com/office/drawing/2014/main" id="{F47D432F-780D-CAE9-CEF8-48E9E11FF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93" y="4328626"/>
            <a:ext cx="712030" cy="692959"/>
          </a:xfrm>
          <a:prstGeom prst="rect">
            <a:avLst/>
          </a:prstGeom>
        </p:spPr>
      </p:pic>
      <p:sp>
        <p:nvSpPr>
          <p:cNvPr id="168" name="Ellipse 167">
            <a:extLst>
              <a:ext uri="{FF2B5EF4-FFF2-40B4-BE49-F238E27FC236}">
                <a16:creationId xmlns:a16="http://schemas.microsoft.com/office/drawing/2014/main" id="{C08B3C19-0DA2-9EB4-D2A5-996B357B9205}"/>
              </a:ext>
            </a:extLst>
          </p:cNvPr>
          <p:cNvSpPr/>
          <p:nvPr/>
        </p:nvSpPr>
        <p:spPr>
          <a:xfrm>
            <a:off x="7682478" y="4640602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id="{BF38E1B2-F1E0-6136-85AB-16B3502D1325}"/>
              </a:ext>
            </a:extLst>
          </p:cNvPr>
          <p:cNvCxnSpPr>
            <a:cxnSpLocks/>
          </p:cNvCxnSpPr>
          <p:nvPr/>
        </p:nvCxnSpPr>
        <p:spPr>
          <a:xfrm flipH="1" flipV="1">
            <a:off x="6771309" y="4576211"/>
            <a:ext cx="937788" cy="22946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id="{36098D55-77A9-7CC7-9E67-3D592641FB99}"/>
              </a:ext>
            </a:extLst>
          </p:cNvPr>
          <p:cNvCxnSpPr>
            <a:cxnSpLocks/>
          </p:cNvCxnSpPr>
          <p:nvPr/>
        </p:nvCxnSpPr>
        <p:spPr>
          <a:xfrm flipH="1" flipV="1">
            <a:off x="7588851" y="4545611"/>
            <a:ext cx="157217" cy="9499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5" name="Image 174">
            <a:extLst>
              <a:ext uri="{FF2B5EF4-FFF2-40B4-BE49-F238E27FC236}">
                <a16:creationId xmlns:a16="http://schemas.microsoft.com/office/drawing/2014/main" id="{2E51BB01-4983-8C50-DA42-2DD7AF1411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" t="36382" r="81177" b="28948"/>
          <a:stretch/>
        </p:blipFill>
        <p:spPr>
          <a:xfrm>
            <a:off x="7335076" y="4181992"/>
            <a:ext cx="231424" cy="399422"/>
          </a:xfrm>
          <a:prstGeom prst="rect">
            <a:avLst/>
          </a:prstGeom>
        </p:spPr>
      </p:pic>
      <p:pic>
        <p:nvPicPr>
          <p:cNvPr id="176" name="Image 175">
            <a:extLst>
              <a:ext uri="{FF2B5EF4-FFF2-40B4-BE49-F238E27FC236}">
                <a16:creationId xmlns:a16="http://schemas.microsoft.com/office/drawing/2014/main" id="{E5394BC6-5368-99FC-A8A0-242954FF0D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" t="36382" r="81177" b="28948"/>
          <a:stretch/>
        </p:blipFill>
        <p:spPr>
          <a:xfrm>
            <a:off x="6742017" y="4174511"/>
            <a:ext cx="231424" cy="399422"/>
          </a:xfrm>
          <a:prstGeom prst="rect">
            <a:avLst/>
          </a:prstGeom>
        </p:spPr>
      </p:pic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74D18C95-6C32-2D56-4048-ABC442CB971E}"/>
              </a:ext>
            </a:extLst>
          </p:cNvPr>
          <p:cNvCxnSpPr/>
          <p:nvPr/>
        </p:nvCxnSpPr>
        <p:spPr>
          <a:xfrm flipH="1">
            <a:off x="7210024" y="3790649"/>
            <a:ext cx="0" cy="999772"/>
          </a:xfrm>
          <a:prstGeom prst="straightConnector1">
            <a:avLst/>
          </a:prstGeom>
          <a:ln w="6350">
            <a:solidFill>
              <a:srgbClr val="FF9300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ZoneTexte 177">
            <a:extLst>
              <a:ext uri="{FF2B5EF4-FFF2-40B4-BE49-F238E27FC236}">
                <a16:creationId xmlns:a16="http://schemas.microsoft.com/office/drawing/2014/main" id="{B92946FB-BAFF-6BCA-AE08-10ED4AA64DEA}"/>
              </a:ext>
            </a:extLst>
          </p:cNvPr>
          <p:cNvSpPr txBox="1"/>
          <p:nvPr/>
        </p:nvSpPr>
        <p:spPr>
          <a:xfrm>
            <a:off x="6927202" y="4669531"/>
            <a:ext cx="384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H</a:t>
            </a:r>
            <a:r>
              <a:rPr lang="en-US" sz="1200" i="1" baseline="30000" dirty="0">
                <a:solidFill>
                  <a:srgbClr val="FF9300"/>
                </a:solidFill>
              </a:rPr>
              <a:t>+</a:t>
            </a:r>
          </a:p>
        </p:txBody>
      </p:sp>
      <p:sp>
        <p:nvSpPr>
          <p:cNvPr id="179" name="ZoneTexte 178">
            <a:extLst>
              <a:ext uri="{FF2B5EF4-FFF2-40B4-BE49-F238E27FC236}">
                <a16:creationId xmlns:a16="http://schemas.microsoft.com/office/drawing/2014/main" id="{C59B15CB-4AD5-6B52-98D7-3BE88009ED61}"/>
              </a:ext>
            </a:extLst>
          </p:cNvPr>
          <p:cNvSpPr txBox="1"/>
          <p:nvPr/>
        </p:nvSpPr>
        <p:spPr>
          <a:xfrm>
            <a:off x="2646934" y="5025558"/>
            <a:ext cx="8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5">
                    <a:lumMod val="75000"/>
                  </a:schemeClr>
                </a:solidFill>
              </a:rPr>
              <a:t>fibroblast</a:t>
            </a:r>
          </a:p>
        </p:txBody>
      </p:sp>
      <p:pic>
        <p:nvPicPr>
          <p:cNvPr id="180" name="Image 179">
            <a:extLst>
              <a:ext uri="{FF2B5EF4-FFF2-40B4-BE49-F238E27FC236}">
                <a16:creationId xmlns:a16="http://schemas.microsoft.com/office/drawing/2014/main" id="{EA8EB72B-D1B2-8871-58B3-DC4D13BED7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19" y="4419361"/>
            <a:ext cx="315764" cy="374238"/>
          </a:xfrm>
          <a:prstGeom prst="rect">
            <a:avLst/>
          </a:prstGeom>
        </p:spPr>
      </p:pic>
      <p:sp>
        <p:nvSpPr>
          <p:cNvPr id="181" name="Carré corné 180">
            <a:extLst>
              <a:ext uri="{FF2B5EF4-FFF2-40B4-BE49-F238E27FC236}">
                <a16:creationId xmlns:a16="http://schemas.microsoft.com/office/drawing/2014/main" id="{149C832E-11EA-F670-630E-F2B8973371EC}"/>
              </a:ext>
            </a:extLst>
          </p:cNvPr>
          <p:cNvSpPr/>
          <p:nvPr/>
        </p:nvSpPr>
        <p:spPr>
          <a:xfrm rot="21263804">
            <a:off x="4596511" y="6005690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182" name="Rectangle : coins arrondis 3">
            <a:extLst>
              <a:ext uri="{FF2B5EF4-FFF2-40B4-BE49-F238E27FC236}">
                <a16:creationId xmlns:a16="http://schemas.microsoft.com/office/drawing/2014/main" id="{23433DC8-FA98-2D23-ACFD-F2B603A799D4}"/>
              </a:ext>
            </a:extLst>
          </p:cNvPr>
          <p:cNvSpPr/>
          <p:nvPr/>
        </p:nvSpPr>
        <p:spPr>
          <a:xfrm>
            <a:off x="668683" y="5703356"/>
            <a:ext cx="2730629" cy="369719"/>
          </a:xfrm>
          <a:prstGeom prst="roundRect">
            <a:avLst/>
          </a:prstGeom>
          <a:solidFill>
            <a:srgbClr val="FEFEC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Biosensors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for liver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Golgi stress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3" name="ZoneTexte 182">
            <a:extLst>
              <a:ext uri="{FF2B5EF4-FFF2-40B4-BE49-F238E27FC236}">
                <a16:creationId xmlns:a16="http://schemas.microsoft.com/office/drawing/2014/main" id="{60B72AF0-3E02-0E6D-EB8E-69FE1B972E96}"/>
              </a:ext>
            </a:extLst>
          </p:cNvPr>
          <p:cNvSpPr txBox="1"/>
          <p:nvPr/>
        </p:nvSpPr>
        <p:spPr>
          <a:xfrm>
            <a:off x="1663756" y="3707920"/>
            <a:ext cx="18575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Transferrin </a:t>
            </a:r>
            <a:r>
              <a:rPr lang="en-US" sz="1200" i="1" dirty="0" err="1">
                <a:solidFill>
                  <a:schemeClr val="accent3">
                    <a:lumMod val="75000"/>
                  </a:schemeClr>
                </a:solidFill>
              </a:rPr>
              <a:t>Bikunin</a:t>
            </a:r>
            <a:r>
              <a:rPr lang="en-US" sz="1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1200" i="1" dirty="0" err="1">
                <a:solidFill>
                  <a:schemeClr val="accent5">
                    <a:lumMod val="75000"/>
                  </a:schemeClr>
                </a:solidFill>
              </a:rPr>
              <a:t>ApoC</a:t>
            </a:r>
            <a:r>
              <a:rPr lang="fr-FR" sz="1200" i="1" dirty="0">
                <a:solidFill>
                  <a:schemeClr val="accent5">
                    <a:lumMod val="75000"/>
                  </a:schemeClr>
                </a:solidFill>
              </a:rPr>
              <a:t>-III</a:t>
            </a:r>
            <a:endParaRPr lang="fr-FR" sz="1200" i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CF9F3F1E-5831-873E-F18F-E9CD1E04E032}"/>
              </a:ext>
            </a:extLst>
          </p:cNvPr>
          <p:cNvSpPr txBox="1"/>
          <p:nvPr/>
        </p:nvSpPr>
        <p:spPr>
          <a:xfrm>
            <a:off x="4396607" y="4796348"/>
            <a:ext cx="785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metabolic</a:t>
            </a:r>
            <a:endParaRPr lang="en-US" sz="1200" i="1" dirty="0"/>
          </a:p>
        </p:txBody>
      </p:sp>
      <p:sp>
        <p:nvSpPr>
          <p:cNvPr id="185" name="Rectangle : coins arrondis 3">
            <a:extLst>
              <a:ext uri="{FF2B5EF4-FFF2-40B4-BE49-F238E27FC236}">
                <a16:creationId xmlns:a16="http://schemas.microsoft.com/office/drawing/2014/main" id="{6464EF82-9D35-FEB5-B8EA-9DF7AF3C13FE}"/>
              </a:ext>
            </a:extLst>
          </p:cNvPr>
          <p:cNvSpPr/>
          <p:nvPr/>
        </p:nvSpPr>
        <p:spPr>
          <a:xfrm>
            <a:off x="610211" y="1214767"/>
            <a:ext cx="5328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Mannose metabolism defect cohort : treated since 1991 (Necker)</a:t>
            </a:r>
          </a:p>
        </p:txBody>
      </p:sp>
      <p:sp>
        <p:nvSpPr>
          <p:cNvPr id="186" name="Rectangle : coins arrondis 3">
            <a:extLst>
              <a:ext uri="{FF2B5EF4-FFF2-40B4-BE49-F238E27FC236}">
                <a16:creationId xmlns:a16="http://schemas.microsoft.com/office/drawing/2014/main" id="{7AA2B113-069B-4135-FC60-13E86A2DD141}"/>
              </a:ext>
            </a:extLst>
          </p:cNvPr>
          <p:cNvSpPr/>
          <p:nvPr/>
        </p:nvSpPr>
        <p:spPr>
          <a:xfrm>
            <a:off x="610211" y="3292481"/>
            <a:ext cx="2736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Carrier mutations &amp; Golgi stress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27C8F9CF-547F-0BCE-58D7-E931909F84AA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7</a:t>
            </a:r>
          </a:p>
        </p:txBody>
      </p:sp>
      <p:pic>
        <p:nvPicPr>
          <p:cNvPr id="188" name="Graphique 187">
            <a:extLst>
              <a:ext uri="{FF2B5EF4-FFF2-40B4-BE49-F238E27FC236}">
                <a16:creationId xmlns:a16="http://schemas.microsoft.com/office/drawing/2014/main" id="{3594E212-03BC-684B-D4A5-830C6C1F2F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57192" y="5899640"/>
            <a:ext cx="811534" cy="92924"/>
          </a:xfrm>
          <a:prstGeom prst="rect">
            <a:avLst/>
          </a:prstGeom>
        </p:spPr>
      </p:pic>
      <p:sp>
        <p:nvSpPr>
          <p:cNvPr id="189" name="Carré corné 188">
            <a:extLst>
              <a:ext uri="{FF2B5EF4-FFF2-40B4-BE49-F238E27FC236}">
                <a16:creationId xmlns:a16="http://schemas.microsoft.com/office/drawing/2014/main" id="{CF3C209A-0932-1ED4-EFB8-8DE5191D4C69}"/>
              </a:ext>
            </a:extLst>
          </p:cNvPr>
          <p:cNvSpPr/>
          <p:nvPr/>
        </p:nvSpPr>
        <p:spPr>
          <a:xfrm>
            <a:off x="7346450" y="2759322"/>
            <a:ext cx="756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JIMD 2020</a:t>
            </a:r>
            <a:endParaRPr lang="en-US" sz="1000" i="1" dirty="0">
              <a:solidFill>
                <a:srgbClr val="FF9300"/>
              </a:solidFill>
            </a:endParaRPr>
          </a:p>
        </p:txBody>
      </p:sp>
      <p:pic>
        <p:nvPicPr>
          <p:cNvPr id="190" name="Image 18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8E2F3B6-3B1A-33D9-7549-2F2C7BCF6C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9014" y="2738649"/>
            <a:ext cx="372066" cy="179618"/>
          </a:xfrm>
          <a:prstGeom prst="rect">
            <a:avLst/>
          </a:prstGeom>
        </p:spPr>
      </p:pic>
      <p:sp>
        <p:nvSpPr>
          <p:cNvPr id="191" name="Carré corné 190">
            <a:extLst>
              <a:ext uri="{FF2B5EF4-FFF2-40B4-BE49-F238E27FC236}">
                <a16:creationId xmlns:a16="http://schemas.microsoft.com/office/drawing/2014/main" id="{3532A63D-9415-01EE-50B0-F4D3C51CCC13}"/>
              </a:ext>
            </a:extLst>
          </p:cNvPr>
          <p:cNvSpPr/>
          <p:nvPr/>
        </p:nvSpPr>
        <p:spPr>
          <a:xfrm>
            <a:off x="6806450" y="2950237"/>
            <a:ext cx="1296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rgbClr val="FF9300"/>
                </a:solidFill>
              </a:rPr>
              <a:t>Guidelines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JIMD 2020</a:t>
            </a:r>
            <a:endParaRPr lang="en-US" sz="1000" i="1" dirty="0">
              <a:solidFill>
                <a:srgbClr val="00B0F0"/>
              </a:solidFill>
            </a:endParaRPr>
          </a:p>
        </p:txBody>
      </p:sp>
      <p:sp>
        <p:nvSpPr>
          <p:cNvPr id="192" name="Carré corné 191">
            <a:extLst>
              <a:ext uri="{FF2B5EF4-FFF2-40B4-BE49-F238E27FC236}">
                <a16:creationId xmlns:a16="http://schemas.microsoft.com/office/drawing/2014/main" id="{2DE7EB11-327B-2D8D-D0EA-B8124EC55999}"/>
              </a:ext>
            </a:extLst>
          </p:cNvPr>
          <p:cNvSpPr/>
          <p:nvPr/>
        </p:nvSpPr>
        <p:spPr>
          <a:xfrm>
            <a:off x="4972482" y="5715793"/>
            <a:ext cx="1620000" cy="180000"/>
          </a:xfrm>
          <a:prstGeom prst="foldedCorner">
            <a:avLst>
              <a:gd name="adj" fmla="val 3360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News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The conversation 2024</a:t>
            </a:r>
          </a:p>
        </p:txBody>
      </p:sp>
      <p:sp>
        <p:nvSpPr>
          <p:cNvPr id="193" name="Carré corné 192">
            <a:extLst>
              <a:ext uri="{FF2B5EF4-FFF2-40B4-BE49-F238E27FC236}">
                <a16:creationId xmlns:a16="http://schemas.microsoft.com/office/drawing/2014/main" id="{3FF71953-CC9E-657B-A77F-6030F2F8E860}"/>
              </a:ext>
            </a:extLst>
          </p:cNvPr>
          <p:cNvSpPr/>
          <p:nvPr/>
        </p:nvSpPr>
        <p:spPr>
          <a:xfrm>
            <a:off x="7562450" y="3132053"/>
            <a:ext cx="540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rgbClr val="FF9300"/>
                </a:solidFill>
              </a:rPr>
              <a:t>PNDS</a:t>
            </a:r>
          </a:p>
        </p:txBody>
      </p:sp>
      <p:grpSp>
        <p:nvGrpSpPr>
          <p:cNvPr id="194" name="Grouper 4">
            <a:extLst>
              <a:ext uri="{FF2B5EF4-FFF2-40B4-BE49-F238E27FC236}">
                <a16:creationId xmlns:a16="http://schemas.microsoft.com/office/drawing/2014/main" id="{863578CF-93DF-C536-8335-C2EB9454349F}"/>
              </a:ext>
            </a:extLst>
          </p:cNvPr>
          <p:cNvGrpSpPr/>
          <p:nvPr/>
        </p:nvGrpSpPr>
        <p:grpSpPr>
          <a:xfrm>
            <a:off x="5347168" y="1811359"/>
            <a:ext cx="703518" cy="935265"/>
            <a:chOff x="4987541" y="2004319"/>
            <a:chExt cx="560470" cy="812606"/>
          </a:xfrm>
        </p:grpSpPr>
        <p:pic>
          <p:nvPicPr>
            <p:cNvPr id="195" name="Image 194">
              <a:extLst>
                <a:ext uri="{FF2B5EF4-FFF2-40B4-BE49-F238E27FC236}">
                  <a16:creationId xmlns:a16="http://schemas.microsoft.com/office/drawing/2014/main" id="{7A465024-861F-EB38-0113-D69786ACF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5072927" y="2004319"/>
              <a:ext cx="220801" cy="524198"/>
            </a:xfrm>
            <a:prstGeom prst="rect">
              <a:avLst/>
            </a:prstGeom>
          </p:spPr>
        </p:pic>
        <p:pic>
          <p:nvPicPr>
            <p:cNvPr id="196" name="Image 195">
              <a:extLst>
                <a:ext uri="{FF2B5EF4-FFF2-40B4-BE49-F238E27FC236}">
                  <a16:creationId xmlns:a16="http://schemas.microsoft.com/office/drawing/2014/main" id="{9B7BCB63-1E2D-D1CA-3C73-2A6F6CDA3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33013">
              <a:off x="5050967" y="2404721"/>
              <a:ext cx="348778" cy="475629"/>
            </a:xfrm>
            <a:prstGeom prst="rect">
              <a:avLst/>
            </a:prstGeom>
          </p:spPr>
        </p:pic>
        <p:pic>
          <p:nvPicPr>
            <p:cNvPr id="197" name="Image 196">
              <a:extLst>
                <a:ext uri="{FF2B5EF4-FFF2-40B4-BE49-F238E27FC236}">
                  <a16:creationId xmlns:a16="http://schemas.microsoft.com/office/drawing/2014/main" id="{AA33C1C6-90AC-C39D-7E9B-DACB234DE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 rot="763714">
              <a:off x="5322348" y="2049509"/>
              <a:ext cx="225663" cy="509938"/>
            </a:xfrm>
            <a:prstGeom prst="rect">
              <a:avLst/>
            </a:prstGeom>
          </p:spPr>
        </p:pic>
      </p:grpSp>
      <p:sp>
        <p:nvSpPr>
          <p:cNvPr id="198" name="ZoneTexte 197">
            <a:extLst>
              <a:ext uri="{FF2B5EF4-FFF2-40B4-BE49-F238E27FC236}">
                <a16:creationId xmlns:a16="http://schemas.microsoft.com/office/drawing/2014/main" id="{FDDCF6EA-E1FD-554B-4E21-53947D0F6527}"/>
              </a:ext>
            </a:extLst>
          </p:cNvPr>
          <p:cNvSpPr txBox="1"/>
          <p:nvPr/>
        </p:nvSpPr>
        <p:spPr>
          <a:xfrm>
            <a:off x="5965562" y="2503129"/>
            <a:ext cx="82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Transferrin</a:t>
            </a:r>
          </a:p>
        </p:txBody>
      </p:sp>
      <p:pic>
        <p:nvPicPr>
          <p:cNvPr id="199" name="Image 198">
            <a:extLst>
              <a:ext uri="{FF2B5EF4-FFF2-40B4-BE49-F238E27FC236}">
                <a16:creationId xmlns:a16="http://schemas.microsoft.com/office/drawing/2014/main" id="{B6EE2972-2D33-B0F5-08BF-B0766C9EF6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3305" y="2107026"/>
            <a:ext cx="118250" cy="697474"/>
          </a:xfrm>
          <a:prstGeom prst="rect">
            <a:avLst/>
          </a:prstGeom>
        </p:spPr>
      </p:pic>
      <p:pic>
        <p:nvPicPr>
          <p:cNvPr id="200" name="Image 199">
            <a:extLst>
              <a:ext uri="{FF2B5EF4-FFF2-40B4-BE49-F238E27FC236}">
                <a16:creationId xmlns:a16="http://schemas.microsoft.com/office/drawing/2014/main" id="{1F6FED46-45B1-DD8C-FFCB-F5544ED9AF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92" y="1653755"/>
            <a:ext cx="315764" cy="374238"/>
          </a:xfrm>
          <a:prstGeom prst="rect">
            <a:avLst/>
          </a:prstGeom>
        </p:spPr>
      </p:pic>
      <p:pic>
        <p:nvPicPr>
          <p:cNvPr id="201" name="Image 200">
            <a:extLst>
              <a:ext uri="{FF2B5EF4-FFF2-40B4-BE49-F238E27FC236}">
                <a16:creationId xmlns:a16="http://schemas.microsoft.com/office/drawing/2014/main" id="{6EC947D2-B672-C174-2124-0685740406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42829" r="82961" b="28300"/>
          <a:stretch/>
        </p:blipFill>
        <p:spPr>
          <a:xfrm>
            <a:off x="2290397" y="2172299"/>
            <a:ext cx="846958" cy="584780"/>
          </a:xfrm>
          <a:prstGeom prst="rect">
            <a:avLst/>
          </a:prstGeom>
        </p:spPr>
      </p:pic>
      <p:pic>
        <p:nvPicPr>
          <p:cNvPr id="202" name="Image 201">
            <a:extLst>
              <a:ext uri="{FF2B5EF4-FFF2-40B4-BE49-F238E27FC236}">
                <a16:creationId xmlns:a16="http://schemas.microsoft.com/office/drawing/2014/main" id="{8ACE661B-F579-1658-9B4C-007FF831410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1" t="42625" r="22077" b="27724"/>
          <a:stretch/>
        </p:blipFill>
        <p:spPr>
          <a:xfrm>
            <a:off x="3443925" y="2168164"/>
            <a:ext cx="622634" cy="600576"/>
          </a:xfrm>
          <a:prstGeom prst="rect">
            <a:avLst/>
          </a:prstGeom>
        </p:spPr>
      </p:pic>
      <p:pic>
        <p:nvPicPr>
          <p:cNvPr id="203" name="Image 202">
            <a:extLst>
              <a:ext uri="{FF2B5EF4-FFF2-40B4-BE49-F238E27FC236}">
                <a16:creationId xmlns:a16="http://schemas.microsoft.com/office/drawing/2014/main" id="{B8A1CA2B-E4F6-92F7-2CA0-4D726C1812C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4" t="42371" r="57756" b="27724"/>
          <a:stretch/>
        </p:blipFill>
        <p:spPr>
          <a:xfrm>
            <a:off x="3128900" y="2163031"/>
            <a:ext cx="357299" cy="605710"/>
          </a:xfrm>
          <a:prstGeom prst="rect">
            <a:avLst/>
          </a:prstGeom>
        </p:spPr>
      </p:pic>
      <p:pic>
        <p:nvPicPr>
          <p:cNvPr id="204" name="Image 203">
            <a:extLst>
              <a:ext uri="{FF2B5EF4-FFF2-40B4-BE49-F238E27FC236}">
                <a16:creationId xmlns:a16="http://schemas.microsoft.com/office/drawing/2014/main" id="{A33FFEC4-24F0-DB3B-F624-5FF30881293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2" t="42913" r="1897" b="27724"/>
          <a:stretch/>
        </p:blipFill>
        <p:spPr>
          <a:xfrm>
            <a:off x="4066560" y="2173998"/>
            <a:ext cx="751298" cy="594743"/>
          </a:xfrm>
          <a:prstGeom prst="rect">
            <a:avLst/>
          </a:prstGeom>
        </p:spPr>
      </p:pic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170275B7-5743-8209-C36B-064AFF44E599}"/>
              </a:ext>
            </a:extLst>
          </p:cNvPr>
          <p:cNvCxnSpPr/>
          <p:nvPr/>
        </p:nvCxnSpPr>
        <p:spPr>
          <a:xfrm>
            <a:off x="3183504" y="2831671"/>
            <a:ext cx="1584000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ZoneTexte 206">
            <a:extLst>
              <a:ext uri="{FF2B5EF4-FFF2-40B4-BE49-F238E27FC236}">
                <a16:creationId xmlns:a16="http://schemas.microsoft.com/office/drawing/2014/main" id="{B695AD60-B102-6560-1585-92C57DB3D947}"/>
              </a:ext>
            </a:extLst>
          </p:cNvPr>
          <p:cNvSpPr txBox="1"/>
          <p:nvPr/>
        </p:nvSpPr>
        <p:spPr>
          <a:xfrm rot="19460812">
            <a:off x="2805418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CDG</a:t>
            </a:r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B523994D-DD97-35F9-2FC4-C5895DB5E110}"/>
              </a:ext>
            </a:extLst>
          </p:cNvPr>
          <p:cNvSpPr txBox="1"/>
          <p:nvPr/>
        </p:nvSpPr>
        <p:spPr>
          <a:xfrm rot="19460812">
            <a:off x="3145986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2010</a:t>
            </a:r>
          </a:p>
        </p:txBody>
      </p:sp>
      <p:sp>
        <p:nvSpPr>
          <p:cNvPr id="210" name="ZoneTexte 209">
            <a:extLst>
              <a:ext uri="{FF2B5EF4-FFF2-40B4-BE49-F238E27FC236}">
                <a16:creationId xmlns:a16="http://schemas.microsoft.com/office/drawing/2014/main" id="{67D23390-DDC4-7390-C7F9-59E67370AEBF}"/>
              </a:ext>
            </a:extLst>
          </p:cNvPr>
          <p:cNvSpPr txBox="1"/>
          <p:nvPr/>
        </p:nvSpPr>
        <p:spPr>
          <a:xfrm rot="19460812">
            <a:off x="3455744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2013</a:t>
            </a:r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065FA6DA-B604-DB24-3744-F22EC3A478D1}"/>
              </a:ext>
            </a:extLst>
          </p:cNvPr>
          <p:cNvSpPr txBox="1"/>
          <p:nvPr/>
        </p:nvSpPr>
        <p:spPr>
          <a:xfrm rot="19460812">
            <a:off x="3789244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2017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id="{73D1B2B4-AC8F-EC1A-BA3E-357FCD220BF6}"/>
              </a:ext>
            </a:extLst>
          </p:cNvPr>
          <p:cNvSpPr txBox="1"/>
          <p:nvPr/>
        </p:nvSpPr>
        <p:spPr>
          <a:xfrm rot="19460812">
            <a:off x="4094029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2018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D99232E4-DA0A-3563-3741-D3B53200C90E}"/>
              </a:ext>
            </a:extLst>
          </p:cNvPr>
          <p:cNvSpPr txBox="1"/>
          <p:nvPr/>
        </p:nvSpPr>
        <p:spPr>
          <a:xfrm rot="19460812">
            <a:off x="4407071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2019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51A94144-0DBF-0AC2-F719-3F32E6F35D3D}"/>
              </a:ext>
            </a:extLst>
          </p:cNvPr>
          <p:cNvSpPr txBox="1"/>
          <p:nvPr/>
        </p:nvSpPr>
        <p:spPr>
          <a:xfrm rot="19460812">
            <a:off x="2352561" y="1880003"/>
            <a:ext cx="404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Ctrl</a:t>
            </a: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id="{DFFB3BA0-9B5E-0FF2-A69D-A6F9F6C3B822}"/>
              </a:ext>
            </a:extLst>
          </p:cNvPr>
          <p:cNvSpPr txBox="1"/>
          <p:nvPr/>
        </p:nvSpPr>
        <p:spPr>
          <a:xfrm>
            <a:off x="3224857" y="2789113"/>
            <a:ext cx="15233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rgbClr val="00B050"/>
                </a:solidFill>
              </a:rPr>
              <a:t>Glycosylation rescue</a:t>
            </a:r>
          </a:p>
        </p:txBody>
      </p:sp>
      <p:cxnSp>
        <p:nvCxnSpPr>
          <p:cNvPr id="217" name="Connecteur droit 216">
            <a:extLst>
              <a:ext uri="{FF2B5EF4-FFF2-40B4-BE49-F238E27FC236}">
                <a16:creationId xmlns:a16="http://schemas.microsoft.com/office/drawing/2014/main" id="{777D7E03-1D2E-910D-DBB1-4789B2B9806B}"/>
              </a:ext>
            </a:extLst>
          </p:cNvPr>
          <p:cNvCxnSpPr/>
          <p:nvPr/>
        </p:nvCxnSpPr>
        <p:spPr>
          <a:xfrm>
            <a:off x="3228611" y="1841711"/>
            <a:ext cx="1548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5BF79D9-1D58-C56E-A268-5B23204CB2D2}"/>
              </a:ext>
            </a:extLst>
          </p:cNvPr>
          <p:cNvSpPr/>
          <p:nvPr/>
        </p:nvSpPr>
        <p:spPr>
          <a:xfrm>
            <a:off x="2763601" y="2172299"/>
            <a:ext cx="2054257" cy="5847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03E3A0C8-5664-17FB-7648-4098B1018C26}"/>
              </a:ext>
            </a:extLst>
          </p:cNvPr>
          <p:cNvSpPr/>
          <p:nvPr/>
        </p:nvSpPr>
        <p:spPr>
          <a:xfrm>
            <a:off x="2315519" y="2176107"/>
            <a:ext cx="353037" cy="5847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ZoneTexte 219">
            <a:extLst>
              <a:ext uri="{FF2B5EF4-FFF2-40B4-BE49-F238E27FC236}">
                <a16:creationId xmlns:a16="http://schemas.microsoft.com/office/drawing/2014/main" id="{40C4B04A-932C-71D7-74C9-830F978CC611}"/>
              </a:ext>
            </a:extLst>
          </p:cNvPr>
          <p:cNvSpPr txBox="1"/>
          <p:nvPr/>
        </p:nvSpPr>
        <p:spPr>
          <a:xfrm>
            <a:off x="3066474" y="1556909"/>
            <a:ext cx="19763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rgbClr val="00B050"/>
                </a:solidFill>
              </a:rPr>
              <a:t>Long term mannose-treated</a:t>
            </a:r>
          </a:p>
        </p:txBody>
      </p:sp>
      <p:sp>
        <p:nvSpPr>
          <p:cNvPr id="221" name="Rectangle : coins arrondis 3">
            <a:extLst>
              <a:ext uri="{FF2B5EF4-FFF2-40B4-BE49-F238E27FC236}">
                <a16:creationId xmlns:a16="http://schemas.microsoft.com/office/drawing/2014/main" id="{F102E97F-7119-637A-36B5-9D43DB80D5AA}"/>
              </a:ext>
            </a:extLst>
          </p:cNvPr>
          <p:cNvSpPr/>
          <p:nvPr/>
        </p:nvSpPr>
        <p:spPr>
          <a:xfrm>
            <a:off x="610211" y="3292481"/>
            <a:ext cx="4176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Carrier mutations &amp; Golgi stress : molecular actors</a:t>
            </a:r>
          </a:p>
        </p:txBody>
      </p:sp>
      <p:sp>
        <p:nvSpPr>
          <p:cNvPr id="222" name="ZoneTexte 221">
            <a:extLst>
              <a:ext uri="{FF2B5EF4-FFF2-40B4-BE49-F238E27FC236}">
                <a16:creationId xmlns:a16="http://schemas.microsoft.com/office/drawing/2014/main" id="{B9B207B7-CD0B-0717-8147-B05C9F4128E8}"/>
              </a:ext>
            </a:extLst>
          </p:cNvPr>
          <p:cNvSpPr txBox="1"/>
          <p:nvPr/>
        </p:nvSpPr>
        <p:spPr>
          <a:xfrm>
            <a:off x="6271130" y="4796348"/>
            <a:ext cx="475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ionic</a:t>
            </a:r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749E5A43-A8FC-11AA-2E6F-4A5EEA9B6F2C}"/>
              </a:ext>
            </a:extLst>
          </p:cNvPr>
          <p:cNvSpPr txBox="1"/>
          <p:nvPr/>
        </p:nvSpPr>
        <p:spPr>
          <a:xfrm>
            <a:off x="4396607" y="4796348"/>
            <a:ext cx="785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metabolic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41D31867-F5D5-31DF-5081-913C1306E48B}"/>
              </a:ext>
            </a:extLst>
          </p:cNvPr>
          <p:cNvSpPr txBox="1"/>
          <p:nvPr/>
        </p:nvSpPr>
        <p:spPr>
          <a:xfrm>
            <a:off x="8167546" y="4796348"/>
            <a:ext cx="386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</a:t>
            </a:r>
          </a:p>
        </p:txBody>
      </p:sp>
      <p:sp>
        <p:nvSpPr>
          <p:cNvPr id="225" name="Carré corné 224">
            <a:extLst>
              <a:ext uri="{FF2B5EF4-FFF2-40B4-BE49-F238E27FC236}">
                <a16:creationId xmlns:a16="http://schemas.microsoft.com/office/drawing/2014/main" id="{0187E578-26C4-0A88-E1CA-46A3BD9982CD}"/>
              </a:ext>
            </a:extLst>
          </p:cNvPr>
          <p:cNvSpPr/>
          <p:nvPr/>
        </p:nvSpPr>
        <p:spPr>
          <a:xfrm rot="21263804">
            <a:off x="8151581" y="2268898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collaboration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A7ED12AE-A10F-7BC0-7E54-55907ED026F4}"/>
              </a:ext>
            </a:extLst>
          </p:cNvPr>
          <p:cNvSpPr txBox="1"/>
          <p:nvPr/>
        </p:nvSpPr>
        <p:spPr>
          <a:xfrm>
            <a:off x="6421245" y="5076038"/>
            <a:ext cx="2197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Aberrant partitioning in the Golgi</a:t>
            </a:r>
          </a:p>
        </p:txBody>
      </p:sp>
    </p:spTree>
    <p:extLst>
      <p:ext uri="{BB962C8B-B14F-4D97-AF65-F5344CB8AC3E}">
        <p14:creationId xmlns:p14="http://schemas.microsoft.com/office/powerpoint/2010/main" val="1267419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067D2-A9C7-D1CA-0591-C95626BBD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à coins arrondis 272">
            <a:extLst>
              <a:ext uri="{FF2B5EF4-FFF2-40B4-BE49-F238E27FC236}">
                <a16:creationId xmlns:a16="http://schemas.microsoft.com/office/drawing/2014/main" id="{A414534F-EB08-0FC5-2664-CFD78A396F3B}"/>
              </a:ext>
            </a:extLst>
          </p:cNvPr>
          <p:cNvSpPr/>
          <p:nvPr/>
        </p:nvSpPr>
        <p:spPr>
          <a:xfrm>
            <a:off x="451100" y="3202088"/>
            <a:ext cx="8251729" cy="2987154"/>
          </a:xfrm>
          <a:prstGeom prst="roundRect">
            <a:avLst>
              <a:gd name="adj" fmla="val 4585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8" name="Image 207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57231898-A6FB-F830-F6BF-FA438A432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01" y="5512117"/>
            <a:ext cx="446176" cy="191218"/>
          </a:xfrm>
          <a:prstGeom prst="rect">
            <a:avLst/>
          </a:prstGeom>
        </p:spPr>
      </p:pic>
      <p:pic>
        <p:nvPicPr>
          <p:cNvPr id="256" name="Image 255">
            <a:extLst>
              <a:ext uri="{FF2B5EF4-FFF2-40B4-BE49-F238E27FC236}">
                <a16:creationId xmlns:a16="http://schemas.microsoft.com/office/drawing/2014/main" id="{B4216144-6618-9055-DCEB-573E7261B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6" y="4083095"/>
            <a:ext cx="832968" cy="525661"/>
          </a:xfrm>
          <a:prstGeom prst="rect">
            <a:avLst/>
          </a:prstGeom>
        </p:spPr>
      </p:pic>
      <p:sp>
        <p:nvSpPr>
          <p:cNvPr id="276" name="Rectangle à coins arrondis 275">
            <a:extLst>
              <a:ext uri="{FF2B5EF4-FFF2-40B4-BE49-F238E27FC236}">
                <a16:creationId xmlns:a16="http://schemas.microsoft.com/office/drawing/2014/main" id="{4320321F-997B-327B-E055-8544A99EDF46}"/>
              </a:ext>
            </a:extLst>
          </p:cNvPr>
          <p:cNvSpPr/>
          <p:nvPr/>
        </p:nvSpPr>
        <p:spPr>
          <a:xfrm rot="20331790">
            <a:off x="701465" y="4510162"/>
            <a:ext cx="1081957" cy="489231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2" name="ZoneTexte 271">
            <a:extLst>
              <a:ext uri="{FF2B5EF4-FFF2-40B4-BE49-F238E27FC236}">
                <a16:creationId xmlns:a16="http://schemas.microsoft.com/office/drawing/2014/main" id="{31CCC8DA-5243-54A9-15FB-035A718DFC53}"/>
              </a:ext>
            </a:extLst>
          </p:cNvPr>
          <p:cNvSpPr txBox="1"/>
          <p:nvPr/>
        </p:nvSpPr>
        <p:spPr>
          <a:xfrm rot="20349259">
            <a:off x="648486" y="4484926"/>
            <a:ext cx="11893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Transaminases</a:t>
            </a:r>
            <a:r>
              <a:rPr lang="en-US" sz="1200" i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coagulopathies</a:t>
            </a:r>
          </a:p>
        </p:txBody>
      </p:sp>
      <p:grpSp>
        <p:nvGrpSpPr>
          <p:cNvPr id="2" name="Grouper 1">
            <a:extLst>
              <a:ext uri="{FF2B5EF4-FFF2-40B4-BE49-F238E27FC236}">
                <a16:creationId xmlns:a16="http://schemas.microsoft.com/office/drawing/2014/main" id="{D57910CA-F6DE-992B-0228-4C9DC3EF19C7}"/>
              </a:ext>
            </a:extLst>
          </p:cNvPr>
          <p:cNvGrpSpPr/>
          <p:nvPr/>
        </p:nvGrpSpPr>
        <p:grpSpPr>
          <a:xfrm rot="19563409">
            <a:off x="4088015" y="4049755"/>
            <a:ext cx="794685" cy="481603"/>
            <a:chOff x="3279004" y="1922442"/>
            <a:chExt cx="794685" cy="481603"/>
          </a:xfrm>
        </p:grpSpPr>
        <p:pic>
          <p:nvPicPr>
            <p:cNvPr id="278" name="Image 277">
              <a:extLst>
                <a:ext uri="{FF2B5EF4-FFF2-40B4-BE49-F238E27FC236}">
                  <a16:creationId xmlns:a16="http://schemas.microsoft.com/office/drawing/2014/main" id="{7D600E7D-50B9-1AC8-3AE8-8498A713A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46"/>
            <a:stretch/>
          </p:blipFill>
          <p:spPr>
            <a:xfrm rot="4292013">
              <a:off x="3442469" y="1758977"/>
              <a:ext cx="390778" cy="717708"/>
            </a:xfrm>
            <a:prstGeom prst="rect">
              <a:avLst/>
            </a:prstGeom>
          </p:spPr>
        </p:pic>
        <p:pic>
          <p:nvPicPr>
            <p:cNvPr id="279" name="Image 278">
              <a:extLst>
                <a:ext uri="{FF2B5EF4-FFF2-40B4-BE49-F238E27FC236}">
                  <a16:creationId xmlns:a16="http://schemas.microsoft.com/office/drawing/2014/main" id="{37E63E5E-26DA-2357-6520-583BF30F2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35"/>
            <a:stretch/>
          </p:blipFill>
          <p:spPr>
            <a:xfrm rot="4292013">
              <a:off x="3649776" y="1980133"/>
              <a:ext cx="130117" cy="717708"/>
            </a:xfrm>
            <a:prstGeom prst="rect">
              <a:avLst/>
            </a:prstGeom>
          </p:spPr>
        </p:pic>
      </p:grpSp>
      <p:sp>
        <p:nvSpPr>
          <p:cNvPr id="281" name="ZoneTexte 280">
            <a:extLst>
              <a:ext uri="{FF2B5EF4-FFF2-40B4-BE49-F238E27FC236}">
                <a16:creationId xmlns:a16="http://schemas.microsoft.com/office/drawing/2014/main" id="{4798E19E-F61A-05F1-797D-7DBA451AAD3E}"/>
              </a:ext>
            </a:extLst>
          </p:cNvPr>
          <p:cNvSpPr txBox="1"/>
          <p:nvPr/>
        </p:nvSpPr>
        <p:spPr>
          <a:xfrm>
            <a:off x="3695120" y="4060919"/>
            <a:ext cx="529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030A0"/>
                </a:solidFill>
              </a:rPr>
              <a:t>G6PT</a:t>
            </a:r>
          </a:p>
        </p:txBody>
      </p:sp>
      <p:pic>
        <p:nvPicPr>
          <p:cNvPr id="282" name="Image 281">
            <a:extLst>
              <a:ext uri="{FF2B5EF4-FFF2-40B4-BE49-F238E27FC236}">
                <a16:creationId xmlns:a16="http://schemas.microsoft.com/office/drawing/2014/main" id="{0767A543-D12A-076F-ECDC-C91F6C987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89" y="4554015"/>
            <a:ext cx="972327" cy="305588"/>
          </a:xfrm>
          <a:prstGeom prst="rect">
            <a:avLst/>
          </a:prstGeom>
        </p:spPr>
      </p:pic>
      <p:sp>
        <p:nvSpPr>
          <p:cNvPr id="283" name="Ellipse 282">
            <a:extLst>
              <a:ext uri="{FF2B5EF4-FFF2-40B4-BE49-F238E27FC236}">
                <a16:creationId xmlns:a16="http://schemas.microsoft.com/office/drawing/2014/main" id="{A9848781-A622-D39D-A5E6-625313813343}"/>
              </a:ext>
            </a:extLst>
          </p:cNvPr>
          <p:cNvSpPr/>
          <p:nvPr/>
        </p:nvSpPr>
        <p:spPr>
          <a:xfrm>
            <a:off x="3948822" y="4490851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4" name="Connecteur droit 283">
            <a:extLst>
              <a:ext uri="{FF2B5EF4-FFF2-40B4-BE49-F238E27FC236}">
                <a16:creationId xmlns:a16="http://schemas.microsoft.com/office/drawing/2014/main" id="{12564151-6C2A-6033-0EA8-E965526CA1A1}"/>
              </a:ext>
            </a:extLst>
          </p:cNvPr>
          <p:cNvCxnSpPr>
            <a:cxnSpLocks/>
          </p:cNvCxnSpPr>
          <p:nvPr/>
        </p:nvCxnSpPr>
        <p:spPr>
          <a:xfrm flipV="1">
            <a:off x="3948822" y="4269507"/>
            <a:ext cx="214284" cy="31804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Connecteur droit 284">
            <a:extLst>
              <a:ext uri="{FF2B5EF4-FFF2-40B4-BE49-F238E27FC236}">
                <a16:creationId xmlns:a16="http://schemas.microsoft.com/office/drawing/2014/main" id="{503D3AA3-151F-B1D2-EBAD-E86609A9120E}"/>
              </a:ext>
            </a:extLst>
          </p:cNvPr>
          <p:cNvCxnSpPr>
            <a:cxnSpLocks/>
            <a:stCxn id="283" idx="5"/>
          </p:cNvCxnSpPr>
          <p:nvPr/>
        </p:nvCxnSpPr>
        <p:spPr>
          <a:xfrm flipV="1">
            <a:off x="4103971" y="4544855"/>
            <a:ext cx="475148" cy="11107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0" name="ZoneTexte 289">
            <a:extLst>
              <a:ext uri="{FF2B5EF4-FFF2-40B4-BE49-F238E27FC236}">
                <a16:creationId xmlns:a16="http://schemas.microsoft.com/office/drawing/2014/main" id="{BF5A5B45-3739-5138-8D0E-D33199EE3C32}"/>
              </a:ext>
            </a:extLst>
          </p:cNvPr>
          <p:cNvSpPr txBox="1"/>
          <p:nvPr/>
        </p:nvSpPr>
        <p:spPr>
          <a:xfrm>
            <a:off x="3551726" y="4854952"/>
            <a:ext cx="990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030A0"/>
                </a:solidFill>
              </a:rPr>
              <a:t>RE + ectopic</a:t>
            </a:r>
          </a:p>
        </p:txBody>
      </p:sp>
      <p:sp>
        <p:nvSpPr>
          <p:cNvPr id="311" name="ZoneTexte 310">
            <a:extLst>
              <a:ext uri="{FF2B5EF4-FFF2-40B4-BE49-F238E27FC236}">
                <a16:creationId xmlns:a16="http://schemas.microsoft.com/office/drawing/2014/main" id="{20233D05-C0EA-2BE6-92BA-4AC91D439807}"/>
              </a:ext>
            </a:extLst>
          </p:cNvPr>
          <p:cNvSpPr txBox="1"/>
          <p:nvPr/>
        </p:nvSpPr>
        <p:spPr>
          <a:xfrm>
            <a:off x="5682163" y="4339997"/>
            <a:ext cx="808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TMEM165</a:t>
            </a:r>
          </a:p>
        </p:txBody>
      </p:sp>
      <p:pic>
        <p:nvPicPr>
          <p:cNvPr id="312" name="Image 311">
            <a:extLst>
              <a:ext uri="{FF2B5EF4-FFF2-40B4-BE49-F238E27FC236}">
                <a16:creationId xmlns:a16="http://schemas.microsoft.com/office/drawing/2014/main" id="{42C6799E-688A-C1AE-1957-B94CEDCF6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896">
            <a:off x="5702740" y="4593338"/>
            <a:ext cx="712030" cy="692959"/>
          </a:xfrm>
          <a:prstGeom prst="rect">
            <a:avLst/>
          </a:prstGeom>
        </p:spPr>
      </p:pic>
      <p:sp>
        <p:nvSpPr>
          <p:cNvPr id="316" name="Rectangle à coins arrondis 315">
            <a:extLst>
              <a:ext uri="{FF2B5EF4-FFF2-40B4-BE49-F238E27FC236}">
                <a16:creationId xmlns:a16="http://schemas.microsoft.com/office/drawing/2014/main" id="{9E529E3A-470F-5544-64A8-34609875B88B}"/>
              </a:ext>
            </a:extLst>
          </p:cNvPr>
          <p:cNvSpPr/>
          <p:nvPr/>
        </p:nvSpPr>
        <p:spPr>
          <a:xfrm>
            <a:off x="607843" y="3711013"/>
            <a:ext cx="7992225" cy="1734512"/>
          </a:xfrm>
          <a:prstGeom prst="roundRect">
            <a:avLst>
              <a:gd name="adj" fmla="val 10625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4" name="Carré corné 303">
            <a:extLst>
              <a:ext uri="{FF2B5EF4-FFF2-40B4-BE49-F238E27FC236}">
                <a16:creationId xmlns:a16="http://schemas.microsoft.com/office/drawing/2014/main" id="{0F25638A-1015-EA1A-B6ED-2CEB2FC291BB}"/>
              </a:ext>
            </a:extLst>
          </p:cNvPr>
          <p:cNvSpPr/>
          <p:nvPr/>
        </p:nvSpPr>
        <p:spPr>
          <a:xfrm>
            <a:off x="3569444" y="5310861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Clin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Acta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305" name="Carré corné 304">
            <a:extLst>
              <a:ext uri="{FF2B5EF4-FFF2-40B4-BE49-F238E27FC236}">
                <a16:creationId xmlns:a16="http://schemas.microsoft.com/office/drawing/2014/main" id="{40DBA49A-2C4E-1EF0-D693-ED6646D7C938}"/>
              </a:ext>
            </a:extLst>
          </p:cNvPr>
          <p:cNvSpPr/>
          <p:nvPr/>
        </p:nvSpPr>
        <p:spPr>
          <a:xfrm>
            <a:off x="3564703" y="5493255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Am J Hum Genet 2021</a:t>
            </a:r>
            <a:endParaRPr lang="en-US" sz="1000" i="1" dirty="0">
              <a:solidFill>
                <a:srgbClr val="00B0F0"/>
              </a:solidFill>
            </a:endParaRPr>
          </a:p>
        </p:txBody>
      </p:sp>
      <p:pic>
        <p:nvPicPr>
          <p:cNvPr id="306" name="Image 305">
            <a:extLst>
              <a:ext uri="{FF2B5EF4-FFF2-40B4-BE49-F238E27FC236}">
                <a16:creationId xmlns:a16="http://schemas.microsoft.com/office/drawing/2014/main" id="{04D3676D-D297-4E12-1868-5484D97172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66" y="5372385"/>
            <a:ext cx="341638" cy="229549"/>
          </a:xfrm>
          <a:prstGeom prst="rect">
            <a:avLst/>
          </a:prstGeom>
        </p:spPr>
      </p:pic>
      <p:sp>
        <p:nvSpPr>
          <p:cNvPr id="318" name="ZoneTexte 317">
            <a:extLst>
              <a:ext uri="{FF2B5EF4-FFF2-40B4-BE49-F238E27FC236}">
                <a16:creationId xmlns:a16="http://schemas.microsoft.com/office/drawing/2014/main" id="{0FD36F5F-5842-7585-815B-112E515CD17E}"/>
              </a:ext>
            </a:extLst>
          </p:cNvPr>
          <p:cNvSpPr txBox="1"/>
          <p:nvPr/>
        </p:nvSpPr>
        <p:spPr>
          <a:xfrm>
            <a:off x="1780653" y="3944845"/>
            <a:ext cx="162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7030A0"/>
                </a:solidFill>
              </a:rPr>
              <a:t>Altered </a:t>
            </a:r>
            <a:r>
              <a:rPr lang="en-US" sz="1200" i="1" dirty="0" err="1">
                <a:solidFill>
                  <a:srgbClr val="7030A0"/>
                </a:solidFill>
              </a:rPr>
              <a:t>glycosylations</a:t>
            </a:r>
            <a:r>
              <a:rPr lang="en-US" sz="1200" i="1" dirty="0">
                <a:solidFill>
                  <a:srgbClr val="7030A0"/>
                </a:solidFill>
              </a:rPr>
              <a:t> &amp; Golgi homeostasis</a:t>
            </a:r>
          </a:p>
        </p:txBody>
      </p:sp>
      <p:sp>
        <p:nvSpPr>
          <p:cNvPr id="319" name="Ellipse 318">
            <a:extLst>
              <a:ext uri="{FF2B5EF4-FFF2-40B4-BE49-F238E27FC236}">
                <a16:creationId xmlns:a16="http://schemas.microsoft.com/office/drawing/2014/main" id="{6C26859B-AB7C-B00F-78FF-CD4048086547}"/>
              </a:ext>
            </a:extLst>
          </p:cNvPr>
          <p:cNvSpPr/>
          <p:nvPr/>
        </p:nvSpPr>
        <p:spPr>
          <a:xfrm>
            <a:off x="5638233" y="4823881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2" name="Carré corné 321">
            <a:extLst>
              <a:ext uri="{FF2B5EF4-FFF2-40B4-BE49-F238E27FC236}">
                <a16:creationId xmlns:a16="http://schemas.microsoft.com/office/drawing/2014/main" id="{7725FC8E-81B5-4D18-3689-11158C6A75BD}"/>
              </a:ext>
            </a:extLst>
          </p:cNvPr>
          <p:cNvSpPr/>
          <p:nvPr/>
        </p:nvSpPr>
        <p:spPr>
          <a:xfrm>
            <a:off x="5090885" y="5333465"/>
            <a:ext cx="1501597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J Inherit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Metab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Dis 2020</a:t>
            </a:r>
          </a:p>
        </p:txBody>
      </p:sp>
      <p:sp>
        <p:nvSpPr>
          <p:cNvPr id="323" name="Carré corné 322">
            <a:extLst>
              <a:ext uri="{FF2B5EF4-FFF2-40B4-BE49-F238E27FC236}">
                <a16:creationId xmlns:a16="http://schemas.microsoft.com/office/drawing/2014/main" id="{C2763CD5-2FD9-732D-EF89-1F50D841CD64}"/>
              </a:ext>
            </a:extLst>
          </p:cNvPr>
          <p:cNvSpPr/>
          <p:nvPr/>
        </p:nvSpPr>
        <p:spPr>
          <a:xfrm>
            <a:off x="5584482" y="5521955"/>
            <a:ext cx="1008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Transl</a:t>
            </a:r>
            <a:r>
              <a:rPr lang="en-US" sz="1000" i="1" dirty="0">
                <a:solidFill>
                  <a:srgbClr val="0070C0"/>
                </a:solidFill>
              </a:rPr>
              <a:t> Res 2024</a:t>
            </a:r>
          </a:p>
        </p:txBody>
      </p:sp>
      <p:sp>
        <p:nvSpPr>
          <p:cNvPr id="324" name="ZoneTexte 323">
            <a:extLst>
              <a:ext uri="{FF2B5EF4-FFF2-40B4-BE49-F238E27FC236}">
                <a16:creationId xmlns:a16="http://schemas.microsoft.com/office/drawing/2014/main" id="{C43B8BBE-EAC6-EDCD-0969-00BA6B7CEE1F}"/>
              </a:ext>
            </a:extLst>
          </p:cNvPr>
          <p:cNvSpPr txBox="1"/>
          <p:nvPr/>
        </p:nvSpPr>
        <p:spPr>
          <a:xfrm>
            <a:off x="4929286" y="3904878"/>
            <a:ext cx="17497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Mn</a:t>
            </a:r>
            <a:r>
              <a:rPr lang="en-US" sz="1200" i="1" baseline="30000" dirty="0"/>
              <a:t>2+</a:t>
            </a:r>
            <a:r>
              <a:rPr lang="en-US" sz="1200" i="1" dirty="0"/>
              <a:t> galactose treatment</a:t>
            </a:r>
          </a:p>
        </p:txBody>
      </p:sp>
      <p:cxnSp>
        <p:nvCxnSpPr>
          <p:cNvPr id="320" name="Connecteur droit 319">
            <a:extLst>
              <a:ext uri="{FF2B5EF4-FFF2-40B4-BE49-F238E27FC236}">
                <a16:creationId xmlns:a16="http://schemas.microsoft.com/office/drawing/2014/main" id="{C13F5263-B789-3AF7-E113-443D0C2A1A33}"/>
              </a:ext>
            </a:extLst>
          </p:cNvPr>
          <p:cNvCxnSpPr>
            <a:cxnSpLocks/>
            <a:stCxn id="319" idx="3"/>
          </p:cNvCxnSpPr>
          <p:nvPr/>
        </p:nvCxnSpPr>
        <p:spPr>
          <a:xfrm flipH="1" flipV="1">
            <a:off x="5252195" y="4671267"/>
            <a:ext cx="412657" cy="31769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1" name="Connecteur droit 320">
            <a:extLst>
              <a:ext uri="{FF2B5EF4-FFF2-40B4-BE49-F238E27FC236}">
                <a16:creationId xmlns:a16="http://schemas.microsoft.com/office/drawing/2014/main" id="{1E429092-C6E9-76D8-E3A9-835BAB642BF5}"/>
              </a:ext>
            </a:extLst>
          </p:cNvPr>
          <p:cNvCxnSpPr>
            <a:cxnSpLocks/>
          </p:cNvCxnSpPr>
          <p:nvPr/>
        </p:nvCxnSpPr>
        <p:spPr>
          <a:xfrm flipH="1" flipV="1">
            <a:off x="5719208" y="4568284"/>
            <a:ext cx="37984" cy="28200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0" name="Grouper 59">
            <a:extLst>
              <a:ext uri="{FF2B5EF4-FFF2-40B4-BE49-F238E27FC236}">
                <a16:creationId xmlns:a16="http://schemas.microsoft.com/office/drawing/2014/main" id="{6CBE4137-E5AD-47B6-8A88-9DEF9FA8F02E}"/>
              </a:ext>
            </a:extLst>
          </p:cNvPr>
          <p:cNvGrpSpPr/>
          <p:nvPr/>
        </p:nvGrpSpPr>
        <p:grpSpPr>
          <a:xfrm rot="20483710">
            <a:off x="5198906" y="4298492"/>
            <a:ext cx="512302" cy="320886"/>
            <a:chOff x="5987596" y="2335846"/>
            <a:chExt cx="512302" cy="320886"/>
          </a:xfrm>
        </p:grpSpPr>
        <p:pic>
          <p:nvPicPr>
            <p:cNvPr id="326" name="Image 325">
              <a:extLst>
                <a:ext uri="{FF2B5EF4-FFF2-40B4-BE49-F238E27FC236}">
                  <a16:creationId xmlns:a16="http://schemas.microsoft.com/office/drawing/2014/main" id="{84B39536-069E-F20C-2AE6-776CD3FFB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" r="79779" b="-6458"/>
            <a:stretch/>
          </p:blipFill>
          <p:spPr>
            <a:xfrm>
              <a:off x="5987596" y="2366674"/>
              <a:ext cx="512302" cy="285491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516B2765-DCC0-354B-8B1B-CCCB56230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218" y="2335846"/>
              <a:ext cx="286195" cy="320886"/>
            </a:xfrm>
            <a:prstGeom prst="rect">
              <a:avLst/>
            </a:prstGeom>
          </p:spPr>
        </p:pic>
      </p:grpSp>
      <p:pic>
        <p:nvPicPr>
          <p:cNvPr id="329" name="Image 328">
            <a:extLst>
              <a:ext uri="{FF2B5EF4-FFF2-40B4-BE49-F238E27FC236}">
                <a16:creationId xmlns:a16="http://schemas.microsoft.com/office/drawing/2014/main" id="{92FCBF31-980F-02AE-37CB-9E690836AB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9523" y="4491808"/>
            <a:ext cx="132975" cy="784329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72FB28E7-F7CE-50B3-826B-550495F9E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9"/>
          <a:stretch/>
        </p:blipFill>
        <p:spPr>
          <a:xfrm rot="18018010">
            <a:off x="2159750" y="4600966"/>
            <a:ext cx="1173658" cy="465334"/>
          </a:xfrm>
          <a:prstGeom prst="rect">
            <a:avLst/>
          </a:prstGeom>
        </p:spPr>
      </p:pic>
      <p:pic>
        <p:nvPicPr>
          <p:cNvPr id="317" name="Image 316">
            <a:extLst>
              <a:ext uri="{FF2B5EF4-FFF2-40B4-BE49-F238E27FC236}">
                <a16:creationId xmlns:a16="http://schemas.microsoft.com/office/drawing/2014/main" id="{50076AC3-0591-A135-3F46-743339FC6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21" y="4704476"/>
            <a:ext cx="350496" cy="341108"/>
          </a:xfrm>
          <a:prstGeom prst="rect">
            <a:avLst/>
          </a:prstGeom>
        </p:spPr>
      </p:pic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3371395-4724-D585-8A10-F8943B936069}"/>
              </a:ext>
            </a:extLst>
          </p:cNvPr>
          <p:cNvCxnSpPr/>
          <p:nvPr/>
        </p:nvCxnSpPr>
        <p:spPr>
          <a:xfrm>
            <a:off x="5360587" y="4216688"/>
            <a:ext cx="150344" cy="466272"/>
          </a:xfrm>
          <a:prstGeom prst="straightConnector1">
            <a:avLst/>
          </a:prstGeom>
          <a:ln w="635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ZoneTexte 331">
            <a:extLst>
              <a:ext uri="{FF2B5EF4-FFF2-40B4-BE49-F238E27FC236}">
                <a16:creationId xmlns:a16="http://schemas.microsoft.com/office/drawing/2014/main" id="{E4DA1932-5A5F-3C2B-CB76-48A121CABA6C}"/>
              </a:ext>
            </a:extLst>
          </p:cNvPr>
          <p:cNvSpPr txBox="1"/>
          <p:nvPr/>
        </p:nvSpPr>
        <p:spPr>
          <a:xfrm>
            <a:off x="5345912" y="4078082"/>
            <a:ext cx="370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H</a:t>
            </a:r>
            <a:r>
              <a:rPr lang="en-US" sz="1200" i="1" baseline="30000" dirty="0">
                <a:solidFill>
                  <a:srgbClr val="FF9300"/>
                </a:solidFill>
              </a:rPr>
              <a:t>+</a:t>
            </a:r>
          </a:p>
        </p:txBody>
      </p:sp>
      <p:sp>
        <p:nvSpPr>
          <p:cNvPr id="333" name="ZoneTexte 332">
            <a:extLst>
              <a:ext uri="{FF2B5EF4-FFF2-40B4-BE49-F238E27FC236}">
                <a16:creationId xmlns:a16="http://schemas.microsoft.com/office/drawing/2014/main" id="{1CF1B823-8AD7-1C58-75A4-0CA75FFD0DE8}"/>
              </a:ext>
            </a:extLst>
          </p:cNvPr>
          <p:cNvSpPr txBox="1"/>
          <p:nvPr/>
        </p:nvSpPr>
        <p:spPr>
          <a:xfrm>
            <a:off x="5328390" y="4591999"/>
            <a:ext cx="532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Mn</a:t>
            </a:r>
            <a:r>
              <a:rPr lang="en-US" sz="1200" i="1" baseline="30000" dirty="0">
                <a:solidFill>
                  <a:srgbClr val="FF9300"/>
                </a:solidFill>
              </a:rPr>
              <a:t>2+</a:t>
            </a:r>
          </a:p>
        </p:txBody>
      </p:sp>
      <p:pic>
        <p:nvPicPr>
          <p:cNvPr id="206" name="Image 205" descr="Une image contenant texte, Police, conception, graphisme&#10;&#10;Description générée automatiquement">
            <a:extLst>
              <a:ext uri="{FF2B5EF4-FFF2-40B4-BE49-F238E27FC236}">
                <a16:creationId xmlns:a16="http://schemas.microsoft.com/office/drawing/2014/main" id="{098D5019-F5FB-9042-7E5F-DA04B01EC9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2335" y="5305006"/>
            <a:ext cx="392203" cy="210109"/>
          </a:xfrm>
          <a:prstGeom prst="rect">
            <a:avLst/>
          </a:prstGeom>
        </p:spPr>
      </p:pic>
      <p:pic>
        <p:nvPicPr>
          <p:cNvPr id="212" name="Image 2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FD39C51-8B4F-5462-CD32-F20300EC18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5961" y="5493637"/>
            <a:ext cx="372066" cy="179618"/>
          </a:xfrm>
          <a:prstGeom prst="rect">
            <a:avLst/>
          </a:prstGeom>
        </p:spPr>
      </p:pic>
      <p:sp>
        <p:nvSpPr>
          <p:cNvPr id="232" name="Rectangle à coins arrondis 231">
            <a:extLst>
              <a:ext uri="{FF2B5EF4-FFF2-40B4-BE49-F238E27FC236}">
                <a16:creationId xmlns:a16="http://schemas.microsoft.com/office/drawing/2014/main" id="{1668DD56-34A0-14F4-D78E-E9ABF6807E71}"/>
              </a:ext>
            </a:extLst>
          </p:cNvPr>
          <p:cNvSpPr/>
          <p:nvPr/>
        </p:nvSpPr>
        <p:spPr>
          <a:xfrm>
            <a:off x="464037" y="1124546"/>
            <a:ext cx="7685127" cy="1990104"/>
          </a:xfrm>
          <a:prstGeom prst="roundRect">
            <a:avLst>
              <a:gd name="adj" fmla="val 7837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8" name="Image 297">
            <a:extLst>
              <a:ext uri="{FF2B5EF4-FFF2-40B4-BE49-F238E27FC236}">
                <a16:creationId xmlns:a16="http://schemas.microsoft.com/office/drawing/2014/main" id="{005F67EF-43DA-D1A9-7246-CC89E2083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5" y="1857128"/>
            <a:ext cx="832968" cy="525661"/>
          </a:xfrm>
          <a:prstGeom prst="rect">
            <a:avLst/>
          </a:prstGeom>
        </p:spPr>
      </p:pic>
      <p:sp>
        <p:nvSpPr>
          <p:cNvPr id="299" name="Rectangle à coins arrondis 298">
            <a:extLst>
              <a:ext uri="{FF2B5EF4-FFF2-40B4-BE49-F238E27FC236}">
                <a16:creationId xmlns:a16="http://schemas.microsoft.com/office/drawing/2014/main" id="{FB842259-D35F-65DC-8E6B-19983EAE7032}"/>
              </a:ext>
            </a:extLst>
          </p:cNvPr>
          <p:cNvSpPr/>
          <p:nvPr/>
        </p:nvSpPr>
        <p:spPr>
          <a:xfrm rot="20331790">
            <a:off x="678961" y="2325547"/>
            <a:ext cx="937572" cy="454660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" name="ZoneTexte 306">
            <a:extLst>
              <a:ext uri="{FF2B5EF4-FFF2-40B4-BE49-F238E27FC236}">
                <a16:creationId xmlns:a16="http://schemas.microsoft.com/office/drawing/2014/main" id="{F70ABC92-0BFC-FCF4-1539-5D8A2DCFE952}"/>
              </a:ext>
            </a:extLst>
          </p:cNvPr>
          <p:cNvSpPr txBox="1"/>
          <p:nvPr/>
        </p:nvSpPr>
        <p:spPr>
          <a:xfrm rot="20349259">
            <a:off x="603272" y="2323827"/>
            <a:ext cx="10741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Hepatomegaly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fibrosis</a:t>
            </a:r>
          </a:p>
        </p:txBody>
      </p:sp>
      <p:sp>
        <p:nvSpPr>
          <p:cNvPr id="231" name="Rectangle : coins arrondis 3">
            <a:extLst>
              <a:ext uri="{FF2B5EF4-FFF2-40B4-BE49-F238E27FC236}">
                <a16:creationId xmlns:a16="http://schemas.microsoft.com/office/drawing/2014/main" id="{1D11F4E4-6F9C-08AC-23FA-8294A2C69C9F}"/>
              </a:ext>
            </a:extLst>
          </p:cNvPr>
          <p:cNvSpPr/>
          <p:nvPr/>
        </p:nvSpPr>
        <p:spPr>
          <a:xfrm>
            <a:off x="6362119" y="1821234"/>
            <a:ext cx="1692000" cy="595241"/>
          </a:xfrm>
          <a:prstGeom prst="roundRect">
            <a:avLst/>
          </a:prstGeom>
          <a:solidFill>
            <a:srgbClr val="FEFEC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Biomarkers for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therapy follow-up</a:t>
            </a:r>
          </a:p>
        </p:txBody>
      </p:sp>
      <p:sp>
        <p:nvSpPr>
          <p:cNvPr id="352" name="Rectangle à coins arrondis 351">
            <a:extLst>
              <a:ext uri="{FF2B5EF4-FFF2-40B4-BE49-F238E27FC236}">
                <a16:creationId xmlns:a16="http://schemas.microsoft.com/office/drawing/2014/main" id="{E84FD7DB-EF71-6CEA-4F9F-AF90C20DB75F}"/>
              </a:ext>
            </a:extLst>
          </p:cNvPr>
          <p:cNvSpPr/>
          <p:nvPr/>
        </p:nvSpPr>
        <p:spPr>
          <a:xfrm>
            <a:off x="6689420" y="3799899"/>
            <a:ext cx="1820005" cy="2320738"/>
          </a:xfrm>
          <a:prstGeom prst="roundRect">
            <a:avLst>
              <a:gd name="adj" fmla="val 536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3" name="Carré corné 352">
            <a:extLst>
              <a:ext uri="{FF2B5EF4-FFF2-40B4-BE49-F238E27FC236}">
                <a16:creationId xmlns:a16="http://schemas.microsoft.com/office/drawing/2014/main" id="{A462EF40-8852-E219-9B59-2E2689C75149}"/>
              </a:ext>
            </a:extLst>
          </p:cNvPr>
          <p:cNvSpPr/>
          <p:nvPr/>
        </p:nvSpPr>
        <p:spPr>
          <a:xfrm>
            <a:off x="7073453" y="6156657"/>
            <a:ext cx="1332000" cy="36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Mol</a:t>
            </a:r>
            <a:r>
              <a:rPr lang="en-US" sz="1000" i="1" dirty="0">
                <a:solidFill>
                  <a:srgbClr val="0070C0"/>
                </a:solidFill>
              </a:rPr>
              <a:t> Gen </a:t>
            </a:r>
            <a:r>
              <a:rPr lang="en-US" sz="1000" i="1" dirty="0" err="1">
                <a:solidFill>
                  <a:srgbClr val="0070C0"/>
                </a:solidFill>
              </a:rPr>
              <a:t>Metab</a:t>
            </a:r>
            <a:r>
              <a:rPr lang="en-US" sz="1000" i="1" dirty="0">
                <a:solidFill>
                  <a:srgbClr val="0070C0"/>
                </a:solidFill>
              </a:rPr>
              <a:t>. 2018</a:t>
            </a:r>
          </a:p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Clin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rgbClr val="0070C0"/>
                </a:solidFill>
              </a:rPr>
              <a:t>Chim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rgbClr val="0070C0"/>
                </a:solidFill>
              </a:rPr>
              <a:t>Acta</a:t>
            </a:r>
            <a:r>
              <a:rPr lang="en-US" sz="1000" i="1" dirty="0">
                <a:solidFill>
                  <a:srgbClr val="0070C0"/>
                </a:solidFill>
              </a:rPr>
              <a:t> 2021</a:t>
            </a:r>
          </a:p>
        </p:txBody>
      </p:sp>
      <p:pic>
        <p:nvPicPr>
          <p:cNvPr id="359" name="Image 358" descr="Une image contenant texte, Police, conception, graphisme&#10;&#10;Description générée automatiquement">
            <a:extLst>
              <a:ext uri="{FF2B5EF4-FFF2-40B4-BE49-F238E27FC236}">
                <a16:creationId xmlns:a16="http://schemas.microsoft.com/office/drawing/2014/main" id="{080649CD-35E1-668E-5489-6C8D6F1B57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9710" y="6305221"/>
            <a:ext cx="392203" cy="210109"/>
          </a:xfrm>
          <a:prstGeom prst="rect">
            <a:avLst/>
          </a:prstGeom>
        </p:spPr>
      </p:pic>
      <p:pic>
        <p:nvPicPr>
          <p:cNvPr id="314" name="Image 313">
            <a:extLst>
              <a:ext uri="{FF2B5EF4-FFF2-40B4-BE49-F238E27FC236}">
                <a16:creationId xmlns:a16="http://schemas.microsoft.com/office/drawing/2014/main" id="{C9EFD05E-36CB-B9AB-65BA-FFC8720FDC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29" y="3858605"/>
            <a:ext cx="463138" cy="748146"/>
          </a:xfrm>
          <a:prstGeom prst="rect">
            <a:avLst/>
          </a:prstGeom>
        </p:spPr>
      </p:pic>
      <p:sp>
        <p:nvSpPr>
          <p:cNvPr id="315" name="ZoneTexte 314">
            <a:extLst>
              <a:ext uri="{FF2B5EF4-FFF2-40B4-BE49-F238E27FC236}">
                <a16:creationId xmlns:a16="http://schemas.microsoft.com/office/drawing/2014/main" id="{E263B351-EE8E-56FF-8F7D-9BCDC23CD672}"/>
              </a:ext>
            </a:extLst>
          </p:cNvPr>
          <p:cNvSpPr txBox="1"/>
          <p:nvPr/>
        </p:nvSpPr>
        <p:spPr>
          <a:xfrm>
            <a:off x="7364112" y="3888052"/>
            <a:ext cx="785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B050"/>
                </a:solidFill>
              </a:rPr>
              <a:t>V-ATPase</a:t>
            </a:r>
          </a:p>
        </p:txBody>
      </p:sp>
      <p:pic>
        <p:nvPicPr>
          <p:cNvPr id="328" name="Image 327">
            <a:extLst>
              <a:ext uri="{FF2B5EF4-FFF2-40B4-BE49-F238E27FC236}">
                <a16:creationId xmlns:a16="http://schemas.microsoft.com/office/drawing/2014/main" id="{5BC89127-1128-0C62-BD05-0F8EB2345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93" y="4328626"/>
            <a:ext cx="712030" cy="692959"/>
          </a:xfrm>
          <a:prstGeom prst="rect">
            <a:avLst/>
          </a:prstGeom>
        </p:spPr>
      </p:pic>
      <p:sp>
        <p:nvSpPr>
          <p:cNvPr id="338" name="Ellipse 337">
            <a:extLst>
              <a:ext uri="{FF2B5EF4-FFF2-40B4-BE49-F238E27FC236}">
                <a16:creationId xmlns:a16="http://schemas.microsoft.com/office/drawing/2014/main" id="{952F3C0B-ED8A-05A3-B0EB-31D04C888D19}"/>
              </a:ext>
            </a:extLst>
          </p:cNvPr>
          <p:cNvSpPr/>
          <p:nvPr/>
        </p:nvSpPr>
        <p:spPr>
          <a:xfrm>
            <a:off x="7682478" y="4640602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3" name="Connecteur droit 342">
            <a:extLst>
              <a:ext uri="{FF2B5EF4-FFF2-40B4-BE49-F238E27FC236}">
                <a16:creationId xmlns:a16="http://schemas.microsoft.com/office/drawing/2014/main" id="{D4CCD4C1-5485-21AB-0A74-C93EDC52E4B9}"/>
              </a:ext>
            </a:extLst>
          </p:cNvPr>
          <p:cNvCxnSpPr>
            <a:cxnSpLocks/>
          </p:cNvCxnSpPr>
          <p:nvPr/>
        </p:nvCxnSpPr>
        <p:spPr>
          <a:xfrm flipH="1" flipV="1">
            <a:off x="6771309" y="4576211"/>
            <a:ext cx="937788" cy="22946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6" name="Connecteur droit 345">
            <a:extLst>
              <a:ext uri="{FF2B5EF4-FFF2-40B4-BE49-F238E27FC236}">
                <a16:creationId xmlns:a16="http://schemas.microsoft.com/office/drawing/2014/main" id="{D976FD9F-F55E-7531-C0D6-DE9BF52E0EE2}"/>
              </a:ext>
            </a:extLst>
          </p:cNvPr>
          <p:cNvCxnSpPr>
            <a:cxnSpLocks/>
          </p:cNvCxnSpPr>
          <p:nvPr/>
        </p:nvCxnSpPr>
        <p:spPr>
          <a:xfrm flipH="1" flipV="1">
            <a:off x="7588851" y="4545611"/>
            <a:ext cx="157217" cy="9499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8" name="Image 347">
            <a:extLst>
              <a:ext uri="{FF2B5EF4-FFF2-40B4-BE49-F238E27FC236}">
                <a16:creationId xmlns:a16="http://schemas.microsoft.com/office/drawing/2014/main" id="{7CF972E8-C608-EA6D-496A-B6FAB4DECA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81" y="5072403"/>
            <a:ext cx="700384" cy="452755"/>
          </a:xfrm>
          <a:prstGeom prst="rect">
            <a:avLst/>
          </a:prstGeom>
        </p:spPr>
      </p:pic>
      <p:pic>
        <p:nvPicPr>
          <p:cNvPr id="349" name="Image 348">
            <a:extLst>
              <a:ext uri="{FF2B5EF4-FFF2-40B4-BE49-F238E27FC236}">
                <a16:creationId xmlns:a16="http://schemas.microsoft.com/office/drawing/2014/main" id="{684AA9FB-2D00-51B2-9B7A-1A85E790B8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44" y="5538659"/>
            <a:ext cx="702667" cy="483434"/>
          </a:xfrm>
          <a:prstGeom prst="rect">
            <a:avLst/>
          </a:prstGeom>
        </p:spPr>
      </p:pic>
      <p:sp>
        <p:nvSpPr>
          <p:cNvPr id="350" name="Rectangle à coins arrondis 349">
            <a:extLst>
              <a:ext uri="{FF2B5EF4-FFF2-40B4-BE49-F238E27FC236}">
                <a16:creationId xmlns:a16="http://schemas.microsoft.com/office/drawing/2014/main" id="{1C9F19B8-9591-4CDC-CF3B-3EF84D9C407A}"/>
              </a:ext>
            </a:extLst>
          </p:cNvPr>
          <p:cNvSpPr/>
          <p:nvPr/>
        </p:nvSpPr>
        <p:spPr>
          <a:xfrm rot="20331790">
            <a:off x="7608421" y="5125738"/>
            <a:ext cx="758774" cy="785745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1" name="ZoneTexte 350">
            <a:extLst>
              <a:ext uri="{FF2B5EF4-FFF2-40B4-BE49-F238E27FC236}">
                <a16:creationId xmlns:a16="http://schemas.microsoft.com/office/drawing/2014/main" id="{EEB237A3-40C3-B82A-3640-C6ED05BBA07C}"/>
              </a:ext>
            </a:extLst>
          </p:cNvPr>
          <p:cNvSpPr txBox="1"/>
          <p:nvPr/>
        </p:nvSpPr>
        <p:spPr>
          <a:xfrm rot="20349259">
            <a:off x="7486478" y="5121358"/>
            <a:ext cx="98217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Cholestasis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steatosis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fibrosis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cirrhosis</a:t>
            </a:r>
          </a:p>
        </p:txBody>
      </p:sp>
      <p:pic>
        <p:nvPicPr>
          <p:cNvPr id="354" name="Image 353">
            <a:extLst>
              <a:ext uri="{FF2B5EF4-FFF2-40B4-BE49-F238E27FC236}">
                <a16:creationId xmlns:a16="http://schemas.microsoft.com/office/drawing/2014/main" id="{4DD14AE0-EC5E-746F-39AE-F19113A652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" t="36382" r="81177" b="28948"/>
          <a:stretch/>
        </p:blipFill>
        <p:spPr>
          <a:xfrm>
            <a:off x="7335076" y="4181992"/>
            <a:ext cx="231424" cy="399422"/>
          </a:xfrm>
          <a:prstGeom prst="rect">
            <a:avLst/>
          </a:prstGeom>
        </p:spPr>
      </p:pic>
      <p:pic>
        <p:nvPicPr>
          <p:cNvPr id="355" name="Image 354">
            <a:extLst>
              <a:ext uri="{FF2B5EF4-FFF2-40B4-BE49-F238E27FC236}">
                <a16:creationId xmlns:a16="http://schemas.microsoft.com/office/drawing/2014/main" id="{5F661923-1130-E7B4-0D89-9ABFEBB56E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" t="36382" r="81177" b="28948"/>
          <a:stretch/>
        </p:blipFill>
        <p:spPr>
          <a:xfrm>
            <a:off x="6742017" y="4174511"/>
            <a:ext cx="231424" cy="399422"/>
          </a:xfrm>
          <a:prstGeom prst="rect">
            <a:avLst/>
          </a:prstGeom>
        </p:spPr>
      </p:pic>
      <p:cxnSp>
        <p:nvCxnSpPr>
          <p:cNvPr id="357" name="Connecteur droit avec flèche 356">
            <a:extLst>
              <a:ext uri="{FF2B5EF4-FFF2-40B4-BE49-F238E27FC236}">
                <a16:creationId xmlns:a16="http://schemas.microsoft.com/office/drawing/2014/main" id="{375DB270-0AFD-6783-3582-3335574762C6}"/>
              </a:ext>
            </a:extLst>
          </p:cNvPr>
          <p:cNvCxnSpPr/>
          <p:nvPr/>
        </p:nvCxnSpPr>
        <p:spPr>
          <a:xfrm flipH="1">
            <a:off x="7210024" y="3790649"/>
            <a:ext cx="0" cy="999772"/>
          </a:xfrm>
          <a:prstGeom prst="straightConnector1">
            <a:avLst/>
          </a:prstGeom>
          <a:ln w="6350">
            <a:solidFill>
              <a:srgbClr val="FF9300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ZoneTexte 357">
            <a:extLst>
              <a:ext uri="{FF2B5EF4-FFF2-40B4-BE49-F238E27FC236}">
                <a16:creationId xmlns:a16="http://schemas.microsoft.com/office/drawing/2014/main" id="{2A951C75-229C-D710-40DF-BF02ACCA3EFA}"/>
              </a:ext>
            </a:extLst>
          </p:cNvPr>
          <p:cNvSpPr txBox="1"/>
          <p:nvPr/>
        </p:nvSpPr>
        <p:spPr>
          <a:xfrm>
            <a:off x="6927202" y="4669531"/>
            <a:ext cx="384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H</a:t>
            </a:r>
            <a:r>
              <a:rPr lang="en-US" sz="1200" i="1" baseline="30000" dirty="0">
                <a:solidFill>
                  <a:srgbClr val="FF9300"/>
                </a:solidFill>
              </a:rPr>
              <a:t>+</a:t>
            </a:r>
          </a:p>
        </p:txBody>
      </p:sp>
      <p:sp>
        <p:nvSpPr>
          <p:cNvPr id="361" name="ZoneTexte 360">
            <a:extLst>
              <a:ext uri="{FF2B5EF4-FFF2-40B4-BE49-F238E27FC236}">
                <a16:creationId xmlns:a16="http://schemas.microsoft.com/office/drawing/2014/main" id="{79C4873C-235D-767B-1771-29C2832FE61D}"/>
              </a:ext>
            </a:extLst>
          </p:cNvPr>
          <p:cNvSpPr txBox="1"/>
          <p:nvPr/>
        </p:nvSpPr>
        <p:spPr>
          <a:xfrm>
            <a:off x="2646934" y="5025558"/>
            <a:ext cx="8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5">
                    <a:lumMod val="75000"/>
                  </a:schemeClr>
                </a:solidFill>
              </a:rPr>
              <a:t>fibroblast</a:t>
            </a:r>
          </a:p>
        </p:txBody>
      </p:sp>
      <p:pic>
        <p:nvPicPr>
          <p:cNvPr id="362" name="Image 361">
            <a:extLst>
              <a:ext uri="{FF2B5EF4-FFF2-40B4-BE49-F238E27FC236}">
                <a16:creationId xmlns:a16="http://schemas.microsoft.com/office/drawing/2014/main" id="{C66DC567-76AD-4454-48D6-DD41459DBC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19" y="4419361"/>
            <a:ext cx="315764" cy="374238"/>
          </a:xfrm>
          <a:prstGeom prst="rect">
            <a:avLst/>
          </a:prstGeom>
        </p:spPr>
      </p:pic>
      <p:sp>
        <p:nvSpPr>
          <p:cNvPr id="364" name="Carré corné 363">
            <a:extLst>
              <a:ext uri="{FF2B5EF4-FFF2-40B4-BE49-F238E27FC236}">
                <a16:creationId xmlns:a16="http://schemas.microsoft.com/office/drawing/2014/main" id="{D65E04C7-4ACA-6D1C-4B44-7E49EAB4B5FF}"/>
              </a:ext>
            </a:extLst>
          </p:cNvPr>
          <p:cNvSpPr/>
          <p:nvPr/>
        </p:nvSpPr>
        <p:spPr>
          <a:xfrm rot="21263804">
            <a:off x="4596511" y="6005690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135" name="Rectangle : coins arrondis 3">
            <a:extLst>
              <a:ext uri="{FF2B5EF4-FFF2-40B4-BE49-F238E27FC236}">
                <a16:creationId xmlns:a16="http://schemas.microsoft.com/office/drawing/2014/main" id="{DD91E75E-C669-EEF0-49DA-E7F618BC919D}"/>
              </a:ext>
            </a:extLst>
          </p:cNvPr>
          <p:cNvSpPr/>
          <p:nvPr/>
        </p:nvSpPr>
        <p:spPr>
          <a:xfrm>
            <a:off x="668683" y="5703356"/>
            <a:ext cx="2730629" cy="369719"/>
          </a:xfrm>
          <a:prstGeom prst="roundRect">
            <a:avLst/>
          </a:prstGeom>
          <a:solidFill>
            <a:srgbClr val="FEFEC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Biosensors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for liver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Golgi stress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7F46C9C3-A8C1-F2A9-D335-23C832089028}"/>
              </a:ext>
            </a:extLst>
          </p:cNvPr>
          <p:cNvSpPr txBox="1"/>
          <p:nvPr/>
        </p:nvSpPr>
        <p:spPr>
          <a:xfrm>
            <a:off x="1663756" y="3707920"/>
            <a:ext cx="18575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Transferrin </a:t>
            </a:r>
            <a:r>
              <a:rPr lang="en-US" sz="1200" i="1" dirty="0" err="1">
                <a:solidFill>
                  <a:schemeClr val="accent3">
                    <a:lumMod val="75000"/>
                  </a:schemeClr>
                </a:solidFill>
              </a:rPr>
              <a:t>Bikunin</a:t>
            </a:r>
            <a:r>
              <a:rPr lang="en-US" sz="1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1200" i="1" dirty="0" err="1">
                <a:solidFill>
                  <a:schemeClr val="accent5">
                    <a:lumMod val="75000"/>
                  </a:schemeClr>
                </a:solidFill>
              </a:rPr>
              <a:t>ApoC</a:t>
            </a:r>
            <a:r>
              <a:rPr lang="fr-FR" sz="1200" i="1" dirty="0">
                <a:solidFill>
                  <a:schemeClr val="accent5">
                    <a:lumMod val="75000"/>
                  </a:schemeClr>
                </a:solidFill>
              </a:rPr>
              <a:t>-III</a:t>
            </a:r>
            <a:endParaRPr lang="fr-FR" sz="1200" i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A66AA3B1-1012-B487-4487-84B8E33A74C7}"/>
              </a:ext>
            </a:extLst>
          </p:cNvPr>
          <p:cNvSpPr txBox="1"/>
          <p:nvPr/>
        </p:nvSpPr>
        <p:spPr>
          <a:xfrm>
            <a:off x="4396607" y="4796348"/>
            <a:ext cx="785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metabolic</a:t>
            </a:r>
            <a:endParaRPr lang="en-US" sz="1200" i="1" dirty="0"/>
          </a:p>
        </p:txBody>
      </p:sp>
      <p:sp>
        <p:nvSpPr>
          <p:cNvPr id="3" name="Rectangle : coins arrondis 3">
            <a:extLst>
              <a:ext uri="{FF2B5EF4-FFF2-40B4-BE49-F238E27FC236}">
                <a16:creationId xmlns:a16="http://schemas.microsoft.com/office/drawing/2014/main" id="{FE8E8B9A-BEFA-A4AC-EFDF-AEEE45381B28}"/>
              </a:ext>
            </a:extLst>
          </p:cNvPr>
          <p:cNvSpPr>
            <a:spLocks noChangeAspect="1"/>
          </p:cNvSpPr>
          <p:nvPr/>
        </p:nvSpPr>
        <p:spPr>
          <a:xfrm>
            <a:off x="211438" y="695290"/>
            <a:ext cx="3780000" cy="291473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2. CDG with clinical liver symptoms</a:t>
            </a:r>
          </a:p>
        </p:txBody>
      </p:sp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B6C57658-0FFF-4958-B003-0C2C9630E87B}"/>
              </a:ext>
            </a:extLst>
          </p:cNvPr>
          <p:cNvSpPr/>
          <p:nvPr/>
        </p:nvSpPr>
        <p:spPr>
          <a:xfrm>
            <a:off x="610211" y="1214767"/>
            <a:ext cx="5328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Mannose metabolism defect cohort : treated since 1991 (Necker)</a:t>
            </a:r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EF203DAA-E2DF-8ACA-C674-0AA908F7511C}"/>
              </a:ext>
            </a:extLst>
          </p:cNvPr>
          <p:cNvSpPr/>
          <p:nvPr/>
        </p:nvSpPr>
        <p:spPr>
          <a:xfrm>
            <a:off x="610211" y="3292481"/>
            <a:ext cx="2736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Carrier mutations &amp; Golgi stress</a:t>
            </a:r>
          </a:p>
        </p:txBody>
      </p:sp>
      <p:sp>
        <p:nvSpPr>
          <p:cNvPr id="13" name="Rectangle : coins arrondis 3">
            <a:extLst>
              <a:ext uri="{FF2B5EF4-FFF2-40B4-BE49-F238E27FC236}">
                <a16:creationId xmlns:a16="http://schemas.microsoft.com/office/drawing/2014/main" id="{3F607AFF-1867-450D-055F-5C8C70AA5FAC}"/>
              </a:ext>
            </a:extLst>
          </p:cNvPr>
          <p:cNvSpPr/>
          <p:nvPr/>
        </p:nvSpPr>
        <p:spPr>
          <a:xfrm>
            <a:off x="97171" y="57611"/>
            <a:ext cx="3655917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Biomarkers of CDG / Golgi stress</a:t>
            </a: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61611674-F095-1F3F-E87D-DC4E7C90FBD3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90FC19-CAC0-D79A-3004-B4F5C06FFBDB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40706-09DE-2A55-587B-CA779E245447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7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E3AFDBA-456B-D43C-8CE8-466E6F5E3CA0}"/>
              </a:ext>
            </a:extLst>
          </p:cNvPr>
          <p:cNvSpPr txBox="1"/>
          <p:nvPr/>
        </p:nvSpPr>
        <p:spPr>
          <a:xfrm>
            <a:off x="592879" y="-408598"/>
            <a:ext cx="2473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B050"/>
                </a:solidFill>
              </a:rPr>
              <a:t>9 patients MPI mannose isomerase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4491FEE7-B295-C3CC-A23B-0630DCED9A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757192" y="5899640"/>
            <a:ext cx="811534" cy="92924"/>
          </a:xfrm>
          <a:prstGeom prst="rect">
            <a:avLst/>
          </a:prstGeom>
        </p:spPr>
      </p:pic>
      <p:sp>
        <p:nvSpPr>
          <p:cNvPr id="22" name="Carré corné 21">
            <a:extLst>
              <a:ext uri="{FF2B5EF4-FFF2-40B4-BE49-F238E27FC236}">
                <a16:creationId xmlns:a16="http://schemas.microsoft.com/office/drawing/2014/main" id="{582F304C-8F0B-778C-EA82-39D37EE998F7}"/>
              </a:ext>
            </a:extLst>
          </p:cNvPr>
          <p:cNvSpPr/>
          <p:nvPr/>
        </p:nvSpPr>
        <p:spPr>
          <a:xfrm>
            <a:off x="7346450" y="2759322"/>
            <a:ext cx="756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JIMD 2020</a:t>
            </a:r>
            <a:endParaRPr lang="en-US" sz="1000" i="1" dirty="0">
              <a:solidFill>
                <a:srgbClr val="FF9300"/>
              </a:solidFill>
            </a:endParaRPr>
          </a:p>
        </p:txBody>
      </p:sp>
      <p:pic>
        <p:nvPicPr>
          <p:cNvPr id="23" name="Image 2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D1DEA4B-5B20-93CA-1F59-433DD4D48E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9014" y="2738649"/>
            <a:ext cx="372066" cy="179618"/>
          </a:xfrm>
          <a:prstGeom prst="rect">
            <a:avLst/>
          </a:prstGeom>
        </p:spPr>
      </p:pic>
      <p:sp>
        <p:nvSpPr>
          <p:cNvPr id="24" name="Carré corné 23">
            <a:extLst>
              <a:ext uri="{FF2B5EF4-FFF2-40B4-BE49-F238E27FC236}">
                <a16:creationId xmlns:a16="http://schemas.microsoft.com/office/drawing/2014/main" id="{CD65AEF8-AB1B-30A3-5B49-A277361D38F9}"/>
              </a:ext>
            </a:extLst>
          </p:cNvPr>
          <p:cNvSpPr/>
          <p:nvPr/>
        </p:nvSpPr>
        <p:spPr>
          <a:xfrm>
            <a:off x="6806450" y="2950237"/>
            <a:ext cx="1296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rgbClr val="FF9300"/>
                </a:solidFill>
              </a:rPr>
              <a:t>Guidelines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JIMD 2020</a:t>
            </a:r>
            <a:endParaRPr lang="en-US" sz="1000" i="1" dirty="0">
              <a:solidFill>
                <a:srgbClr val="00B0F0"/>
              </a:solidFill>
            </a:endParaRPr>
          </a:p>
        </p:txBody>
      </p:sp>
      <p:sp>
        <p:nvSpPr>
          <p:cNvPr id="26" name="Carré corné 25">
            <a:extLst>
              <a:ext uri="{FF2B5EF4-FFF2-40B4-BE49-F238E27FC236}">
                <a16:creationId xmlns:a16="http://schemas.microsoft.com/office/drawing/2014/main" id="{62742DF4-98D4-4A75-7D81-BB07022EB826}"/>
              </a:ext>
            </a:extLst>
          </p:cNvPr>
          <p:cNvSpPr/>
          <p:nvPr/>
        </p:nvSpPr>
        <p:spPr>
          <a:xfrm>
            <a:off x="4972482" y="5715793"/>
            <a:ext cx="1620000" cy="180000"/>
          </a:xfrm>
          <a:prstGeom prst="foldedCorner">
            <a:avLst>
              <a:gd name="adj" fmla="val 3360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News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The conversation 2024</a:t>
            </a:r>
          </a:p>
        </p:txBody>
      </p:sp>
      <p:sp>
        <p:nvSpPr>
          <p:cNvPr id="27" name="Carré corné 26">
            <a:extLst>
              <a:ext uri="{FF2B5EF4-FFF2-40B4-BE49-F238E27FC236}">
                <a16:creationId xmlns:a16="http://schemas.microsoft.com/office/drawing/2014/main" id="{EC2AE76C-DEFD-7D17-47F2-BCF80F56CBF1}"/>
              </a:ext>
            </a:extLst>
          </p:cNvPr>
          <p:cNvSpPr/>
          <p:nvPr/>
        </p:nvSpPr>
        <p:spPr>
          <a:xfrm>
            <a:off x="7562450" y="3132053"/>
            <a:ext cx="540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rgbClr val="FF9300"/>
                </a:solidFill>
              </a:rPr>
              <a:t>PNDS</a:t>
            </a:r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1FC43812-DF8F-F52E-A0A0-BD725CEA1101}"/>
              </a:ext>
            </a:extLst>
          </p:cNvPr>
          <p:cNvGrpSpPr/>
          <p:nvPr/>
        </p:nvGrpSpPr>
        <p:grpSpPr>
          <a:xfrm>
            <a:off x="5347168" y="1811359"/>
            <a:ext cx="703518" cy="935265"/>
            <a:chOff x="4987541" y="2004319"/>
            <a:chExt cx="560470" cy="812606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8838B7C-AE38-92A3-16B5-C4610512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5072927" y="2004319"/>
              <a:ext cx="220801" cy="524198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D3F593A-F3CD-A9FE-C551-E6AB9DCC2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33013">
              <a:off x="5050967" y="2404721"/>
              <a:ext cx="348778" cy="475629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C603E8E-81C0-9379-CA11-A9C3170F4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 rot="763714">
              <a:off x="5322348" y="2049509"/>
              <a:ext cx="225663" cy="509938"/>
            </a:xfrm>
            <a:prstGeom prst="rect">
              <a:avLst/>
            </a:prstGeom>
          </p:spPr>
        </p:pic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9E27A307-989D-99AB-712D-6F14DB6C2B44}"/>
              </a:ext>
            </a:extLst>
          </p:cNvPr>
          <p:cNvSpPr txBox="1"/>
          <p:nvPr/>
        </p:nvSpPr>
        <p:spPr>
          <a:xfrm>
            <a:off x="5965562" y="2503129"/>
            <a:ext cx="82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Transferrin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9B2E7BA-67D4-C9B1-4690-AF206CB4E8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3305" y="2107026"/>
            <a:ext cx="118250" cy="69747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EEABF8F-0220-E5E3-F5CE-9D087C374D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92" y="1653755"/>
            <a:ext cx="315764" cy="37423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77F3B74-5416-93D7-5ECE-4754B79A487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42829" r="82961" b="28300"/>
          <a:stretch/>
        </p:blipFill>
        <p:spPr>
          <a:xfrm>
            <a:off x="2290397" y="2172299"/>
            <a:ext cx="846958" cy="58478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C8830DF-05B0-FB9A-3648-928678DA96B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1" t="42625" r="22077" b="27724"/>
          <a:stretch/>
        </p:blipFill>
        <p:spPr>
          <a:xfrm>
            <a:off x="3443925" y="2168164"/>
            <a:ext cx="622634" cy="60057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34616F1-5D02-6516-EA06-39E6A111898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4" t="42371" r="57756" b="27724"/>
          <a:stretch/>
        </p:blipFill>
        <p:spPr>
          <a:xfrm>
            <a:off x="3128900" y="2163031"/>
            <a:ext cx="357299" cy="60571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3BCF303-E152-2D41-3CE2-445D2F4F2D4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2" t="42913" r="1897" b="27724"/>
          <a:stretch/>
        </p:blipFill>
        <p:spPr>
          <a:xfrm>
            <a:off x="4066560" y="2173998"/>
            <a:ext cx="751298" cy="594743"/>
          </a:xfrm>
          <a:prstGeom prst="rect">
            <a:avLst/>
          </a:prstGeom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59E666E-92FF-5548-E8AD-B0B41EAB27FF}"/>
              </a:ext>
            </a:extLst>
          </p:cNvPr>
          <p:cNvCxnSpPr/>
          <p:nvPr/>
        </p:nvCxnSpPr>
        <p:spPr>
          <a:xfrm>
            <a:off x="3183504" y="2831671"/>
            <a:ext cx="1584000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2FD8AD9B-ACD5-780A-A68E-78A8F4F1148D}"/>
              </a:ext>
            </a:extLst>
          </p:cNvPr>
          <p:cNvSpPr txBox="1"/>
          <p:nvPr/>
        </p:nvSpPr>
        <p:spPr>
          <a:xfrm rot="19460812">
            <a:off x="2805418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CDG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DCA2BA7-80E6-2D2A-39FC-80E46291D30E}"/>
              </a:ext>
            </a:extLst>
          </p:cNvPr>
          <p:cNvSpPr txBox="1"/>
          <p:nvPr/>
        </p:nvSpPr>
        <p:spPr>
          <a:xfrm rot="19460812">
            <a:off x="3145986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257D99B-4BC4-6CB1-2767-FF695E3519AA}"/>
              </a:ext>
            </a:extLst>
          </p:cNvPr>
          <p:cNvSpPr txBox="1"/>
          <p:nvPr/>
        </p:nvSpPr>
        <p:spPr>
          <a:xfrm rot="19460812">
            <a:off x="3455744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2013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78310A3-D098-5F85-58BA-49199F3FE54D}"/>
              </a:ext>
            </a:extLst>
          </p:cNvPr>
          <p:cNvSpPr txBox="1"/>
          <p:nvPr/>
        </p:nvSpPr>
        <p:spPr>
          <a:xfrm rot="19460812">
            <a:off x="3789244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2017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7250DAB-CF3E-934B-8890-A5B2C306AB0E}"/>
              </a:ext>
            </a:extLst>
          </p:cNvPr>
          <p:cNvSpPr txBox="1"/>
          <p:nvPr/>
        </p:nvSpPr>
        <p:spPr>
          <a:xfrm rot="19460812">
            <a:off x="4094029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2018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8AC5C89-F79B-7AD6-961C-F1E5D7ECABC6}"/>
              </a:ext>
            </a:extLst>
          </p:cNvPr>
          <p:cNvSpPr txBox="1"/>
          <p:nvPr/>
        </p:nvSpPr>
        <p:spPr>
          <a:xfrm rot="19460812">
            <a:off x="4407071" y="1889330"/>
            <a:ext cx="50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B050"/>
                </a:solidFill>
              </a:rPr>
              <a:t>2019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C14335F-B49D-55C3-C3FB-5228D310A773}"/>
              </a:ext>
            </a:extLst>
          </p:cNvPr>
          <p:cNvSpPr txBox="1"/>
          <p:nvPr/>
        </p:nvSpPr>
        <p:spPr>
          <a:xfrm rot="19460812">
            <a:off x="2352561" y="1880003"/>
            <a:ext cx="404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Ctrl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3AFA1A8-4FC3-20F9-DF46-099FB2C9FF32}"/>
              </a:ext>
            </a:extLst>
          </p:cNvPr>
          <p:cNvSpPr txBox="1"/>
          <p:nvPr/>
        </p:nvSpPr>
        <p:spPr>
          <a:xfrm>
            <a:off x="3224857" y="2789113"/>
            <a:ext cx="15233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rgbClr val="00B050"/>
                </a:solidFill>
              </a:rPr>
              <a:t>Glycosylation rescue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41E5DE6-37C2-438F-A338-40B5395C79C6}"/>
              </a:ext>
            </a:extLst>
          </p:cNvPr>
          <p:cNvCxnSpPr/>
          <p:nvPr/>
        </p:nvCxnSpPr>
        <p:spPr>
          <a:xfrm>
            <a:off x="3228611" y="1841711"/>
            <a:ext cx="1548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E0C9A86-9959-C1D1-E07B-D11BD64596D4}"/>
              </a:ext>
            </a:extLst>
          </p:cNvPr>
          <p:cNvSpPr/>
          <p:nvPr/>
        </p:nvSpPr>
        <p:spPr>
          <a:xfrm>
            <a:off x="2763601" y="2172299"/>
            <a:ext cx="2054257" cy="5847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E8EE91A-FC22-C5B3-1839-15F650DAD7CC}"/>
              </a:ext>
            </a:extLst>
          </p:cNvPr>
          <p:cNvSpPr/>
          <p:nvPr/>
        </p:nvSpPr>
        <p:spPr>
          <a:xfrm>
            <a:off x="2315519" y="2176107"/>
            <a:ext cx="353037" cy="5847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59C12F-6466-EC90-61C3-1146C48BE265}"/>
              </a:ext>
            </a:extLst>
          </p:cNvPr>
          <p:cNvSpPr txBox="1"/>
          <p:nvPr/>
        </p:nvSpPr>
        <p:spPr>
          <a:xfrm>
            <a:off x="3066474" y="1556909"/>
            <a:ext cx="19763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rgbClr val="00B050"/>
                </a:solidFill>
              </a:rPr>
              <a:t>Long term mannose-treated</a:t>
            </a:r>
          </a:p>
        </p:txBody>
      </p:sp>
      <p:sp>
        <p:nvSpPr>
          <p:cNvPr id="5" name="Rectangle : coins arrondis 3">
            <a:extLst>
              <a:ext uri="{FF2B5EF4-FFF2-40B4-BE49-F238E27FC236}">
                <a16:creationId xmlns:a16="http://schemas.microsoft.com/office/drawing/2014/main" id="{0BDDE24C-FB75-E1E7-157C-E8A576DE9F61}"/>
              </a:ext>
            </a:extLst>
          </p:cNvPr>
          <p:cNvSpPr/>
          <p:nvPr/>
        </p:nvSpPr>
        <p:spPr>
          <a:xfrm>
            <a:off x="610211" y="3292481"/>
            <a:ext cx="4176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Carrier mutations &amp; Golgi stress : molecular actors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148D31-5DE6-41AD-329C-86E39B44C49B}"/>
              </a:ext>
            </a:extLst>
          </p:cNvPr>
          <p:cNvSpPr txBox="1"/>
          <p:nvPr/>
        </p:nvSpPr>
        <p:spPr>
          <a:xfrm>
            <a:off x="6271130" y="4796348"/>
            <a:ext cx="475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ionic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D240C2-DC78-BB4C-216D-B0923AFFA211}"/>
              </a:ext>
            </a:extLst>
          </p:cNvPr>
          <p:cNvSpPr txBox="1"/>
          <p:nvPr/>
        </p:nvSpPr>
        <p:spPr>
          <a:xfrm>
            <a:off x="4396607" y="4796348"/>
            <a:ext cx="785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metabolic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15832D-FD18-C044-3A71-C3230A577E60}"/>
              </a:ext>
            </a:extLst>
          </p:cNvPr>
          <p:cNvSpPr txBox="1"/>
          <p:nvPr/>
        </p:nvSpPr>
        <p:spPr>
          <a:xfrm>
            <a:off x="8167546" y="4796348"/>
            <a:ext cx="386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</a:t>
            </a:r>
          </a:p>
        </p:txBody>
      </p:sp>
      <p:sp>
        <p:nvSpPr>
          <p:cNvPr id="142" name="Carré corné 141">
            <a:extLst>
              <a:ext uri="{FF2B5EF4-FFF2-40B4-BE49-F238E27FC236}">
                <a16:creationId xmlns:a16="http://schemas.microsoft.com/office/drawing/2014/main" id="{4EE9EC33-33F4-B77C-A7E4-62684C5C15BD}"/>
              </a:ext>
            </a:extLst>
          </p:cNvPr>
          <p:cNvSpPr/>
          <p:nvPr/>
        </p:nvSpPr>
        <p:spPr>
          <a:xfrm rot="21263804">
            <a:off x="8151581" y="2268898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3457403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à coins arrondis 177">
            <a:extLst>
              <a:ext uri="{FF2B5EF4-FFF2-40B4-BE49-F238E27FC236}">
                <a16:creationId xmlns:a16="http://schemas.microsoft.com/office/drawing/2014/main" id="{B3D9E5CB-1B2E-F237-9DFE-A1546D89F7D5}"/>
              </a:ext>
            </a:extLst>
          </p:cNvPr>
          <p:cNvSpPr/>
          <p:nvPr/>
        </p:nvSpPr>
        <p:spPr>
          <a:xfrm>
            <a:off x="1244375" y="1084933"/>
            <a:ext cx="6655251" cy="2561377"/>
          </a:xfrm>
          <a:prstGeom prst="roundRect">
            <a:avLst>
              <a:gd name="adj" fmla="val 3226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32" y="157914"/>
            <a:ext cx="938813" cy="926594"/>
          </a:xfrm>
          <a:prstGeom prst="rect">
            <a:avLst/>
          </a:prstGeom>
        </p:spPr>
      </p:pic>
      <p:sp>
        <p:nvSpPr>
          <p:cNvPr id="119" name="ZoneTexte 118">
            <a:extLst>
              <a:ext uri="{FF2B5EF4-FFF2-40B4-BE49-F238E27FC236}">
                <a16:creationId xmlns:a16="http://schemas.microsoft.com/office/drawing/2014/main" id="{5BBDEA67-330F-C7ED-930D-ECDD968DAEA3}"/>
              </a:ext>
            </a:extLst>
          </p:cNvPr>
          <p:cNvSpPr txBox="1"/>
          <p:nvPr/>
        </p:nvSpPr>
        <p:spPr>
          <a:xfrm>
            <a:off x="6742147" y="520978"/>
            <a:ext cx="938813" cy="486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2023</a:t>
            </a:r>
          </a:p>
        </p:txBody>
      </p:sp>
      <p:sp>
        <p:nvSpPr>
          <p:cNvPr id="40" name="Rectangle : coins arrondis 3">
            <a:extLst>
              <a:ext uri="{FF2B5EF4-FFF2-40B4-BE49-F238E27FC236}">
                <a16:creationId xmlns:a16="http://schemas.microsoft.com/office/drawing/2014/main" id="{0A124333-1A0A-DDB3-2DEC-A0688CAF26D3}"/>
              </a:ext>
            </a:extLst>
          </p:cNvPr>
          <p:cNvSpPr/>
          <p:nvPr/>
        </p:nvSpPr>
        <p:spPr>
          <a:xfrm>
            <a:off x="3292067" y="520978"/>
            <a:ext cx="2808000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sz="2000" i="1" dirty="0" err="1">
                <a:solidFill>
                  <a:schemeClr val="bg1"/>
                </a:solidFill>
                <a:ea typeface="Noto Sans CJK SC Regular" pitchFamily="2"/>
                <a:cs typeface="Lohit Devanagari" pitchFamily="2"/>
              </a:rPr>
              <a:t>Pr</a:t>
            </a:r>
            <a:r>
              <a:rPr lang="en-US" sz="2000" i="1" dirty="0">
                <a:solidFill>
                  <a:schemeClr val="bg1"/>
                </a:solidFill>
                <a:ea typeface="Noto Sans CJK SC Regular" pitchFamily="2"/>
                <a:cs typeface="Lohit Devanagari" pitchFamily="2"/>
              </a:rPr>
              <a:t> Christian POÜS, PU-PH</a:t>
            </a:r>
          </a:p>
        </p:txBody>
      </p:sp>
      <p:sp>
        <p:nvSpPr>
          <p:cNvPr id="2" name="Rectangle à coins arrondis 120">
            <a:extLst>
              <a:ext uri="{FF2B5EF4-FFF2-40B4-BE49-F238E27FC236}">
                <a16:creationId xmlns:a16="http://schemas.microsoft.com/office/drawing/2014/main" id="{47140E47-BFE0-98C9-0876-AA512681850A}"/>
              </a:ext>
            </a:extLst>
          </p:cNvPr>
          <p:cNvSpPr/>
          <p:nvPr/>
        </p:nvSpPr>
        <p:spPr>
          <a:xfrm>
            <a:off x="1389204" y="1199801"/>
            <a:ext cx="6388575" cy="2329410"/>
          </a:xfrm>
          <a:prstGeom prst="roundRect">
            <a:avLst>
              <a:gd name="adj" fmla="val 4378"/>
            </a:avLst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1600" i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49CFB5-1148-45BD-38BF-A7E4B80B1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98" y="2558468"/>
            <a:ext cx="453641" cy="4446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A44458-C550-24B1-81DC-76BC318C6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58" y="2622506"/>
            <a:ext cx="1145257" cy="3813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A0C247-013E-6359-12EF-B0AC58D65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64" y="3001418"/>
            <a:ext cx="453641" cy="4446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D9E861-BE58-DECE-D461-1624F207C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78" y="2716850"/>
            <a:ext cx="1200138" cy="3619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2F6A13-11D9-435A-0DF5-F17DE28A5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89" y="2999978"/>
            <a:ext cx="1149602" cy="4475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6A072A-0A57-32EF-799C-E370D2B88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23" y="2987315"/>
            <a:ext cx="710299" cy="4695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1113EE-CFE0-E5E9-EF09-71C9D5438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93" y="3078922"/>
            <a:ext cx="1630120" cy="3659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B1067F-D4E9-0A01-5FE7-F10D996244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97" y="2594659"/>
            <a:ext cx="521570" cy="3793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CD7653-0B4C-E102-3B6F-4CF17F5477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20" y="2631855"/>
            <a:ext cx="465153" cy="347272"/>
          </a:xfrm>
          <a:prstGeom prst="rect">
            <a:avLst/>
          </a:prstGeom>
        </p:spPr>
      </p:pic>
      <p:pic>
        <p:nvPicPr>
          <p:cNvPr id="12" name="Image 11" descr="Une image contenant Police, logo, Bleu électrique, symbole&#10;&#10;Description générée automatiquement">
            <a:extLst>
              <a:ext uri="{FF2B5EF4-FFF2-40B4-BE49-F238E27FC236}">
                <a16:creationId xmlns:a16="http://schemas.microsoft.com/office/drawing/2014/main" id="{FA0C9335-A52A-AAA9-4D00-09BAD250A6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4169" y="2746687"/>
            <a:ext cx="726001" cy="4071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E9705C-8662-2EB1-F93A-EECBC12C0846}"/>
              </a:ext>
            </a:extLst>
          </p:cNvPr>
          <p:cNvSpPr/>
          <p:nvPr/>
        </p:nvSpPr>
        <p:spPr>
          <a:xfrm>
            <a:off x="5528954" y="3008831"/>
            <a:ext cx="245224" cy="8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A15A32-B9DF-A3C3-50EE-6C4E7A65A068}"/>
              </a:ext>
            </a:extLst>
          </p:cNvPr>
          <p:cNvSpPr/>
          <p:nvPr/>
        </p:nvSpPr>
        <p:spPr>
          <a:xfrm>
            <a:off x="7129568" y="3153852"/>
            <a:ext cx="540601" cy="312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2964E4-21E8-158D-0904-470DE904EA2C}"/>
              </a:ext>
            </a:extLst>
          </p:cNvPr>
          <p:cNvSpPr/>
          <p:nvPr/>
        </p:nvSpPr>
        <p:spPr>
          <a:xfrm>
            <a:off x="3659040" y="2581234"/>
            <a:ext cx="4003200" cy="93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09BA807-FD4E-3E5F-AEAA-0699DE64E07F}"/>
              </a:ext>
            </a:extLst>
          </p:cNvPr>
          <p:cNvSpPr txBox="1"/>
          <p:nvPr/>
        </p:nvSpPr>
        <p:spPr>
          <a:xfrm>
            <a:off x="5398422" y="1268472"/>
            <a:ext cx="26484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23 collaborations</a:t>
            </a:r>
          </a:p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Team 1,            v                      </a:t>
            </a:r>
          </a:p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196 k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€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E82B8AC-DD6C-47EB-A388-92C90C385443}"/>
              </a:ext>
            </a:extLst>
          </p:cNvPr>
          <p:cNvSpPr txBox="1"/>
          <p:nvPr/>
        </p:nvSpPr>
        <p:spPr>
          <a:xfrm>
            <a:off x="1506105" y="1417655"/>
            <a:ext cx="29708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13 FLC, 42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co-authors</a:t>
            </a:r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, 12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reviews</a:t>
            </a:r>
            <a:endParaRPr lang="fr-FR" sz="16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6 Teach-Res + 1 h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ired</a:t>
            </a:r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 in 2020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= 2,9 ETP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4 Tech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3 PhD, 2 ongoing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2 PD</a:t>
            </a:r>
          </a:p>
          <a:p>
            <a:r>
              <a:rPr lang="en-US" sz="1600" i="1" kern="0" dirty="0">
                <a:solidFill>
                  <a:schemeClr val="accent6">
                    <a:lumMod val="75000"/>
                  </a:schemeClr>
                </a:solidFill>
                <a:ea typeface="Aptos" charset="0"/>
                <a:cs typeface="Times New Roman" charset="0"/>
              </a:rPr>
              <a:t>&gt; 44 students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92B21B5-B455-712C-A33E-9F6E047867D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69" y="1567826"/>
            <a:ext cx="374400" cy="19718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CBBA005-DE8A-E0BD-0256-B82AD684CEB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08" y="1567870"/>
            <a:ext cx="327600" cy="19714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84D50B-99CB-F53F-DA6D-A85EDA84F72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10" y="1566991"/>
            <a:ext cx="331200" cy="198720"/>
          </a:xfrm>
          <a:prstGeom prst="rect">
            <a:avLst/>
          </a:prstGeom>
        </p:spPr>
      </p:pic>
      <p:sp>
        <p:nvSpPr>
          <p:cNvPr id="22" name="Rectangle : coins arrondis 3">
            <a:extLst>
              <a:ext uri="{FF2B5EF4-FFF2-40B4-BE49-F238E27FC236}">
                <a16:creationId xmlns:a16="http://schemas.microsoft.com/office/drawing/2014/main" id="{ACC2AD96-0BB1-453C-18CC-540CE64F85C2}"/>
              </a:ext>
            </a:extLst>
          </p:cNvPr>
          <p:cNvSpPr/>
          <p:nvPr/>
        </p:nvSpPr>
        <p:spPr>
          <a:xfrm>
            <a:off x="4458448" y="1292018"/>
            <a:ext cx="936000" cy="1194269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Moissan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Pharma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Paris-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</a:rPr>
              <a:t>Saclay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tangle à coins arrondis 150">
            <a:extLst>
              <a:ext uri="{FF2B5EF4-FFF2-40B4-BE49-F238E27FC236}">
                <a16:creationId xmlns:a16="http://schemas.microsoft.com/office/drawing/2014/main" id="{1B34AA3B-AA72-522B-19D2-C89AB2832E2E}"/>
              </a:ext>
            </a:extLst>
          </p:cNvPr>
          <p:cNvSpPr/>
          <p:nvPr/>
        </p:nvSpPr>
        <p:spPr>
          <a:xfrm>
            <a:off x="7996445" y="5510945"/>
            <a:ext cx="1101106" cy="1214651"/>
          </a:xfrm>
          <a:prstGeom prst="roundRect">
            <a:avLst>
              <a:gd name="adj" fmla="val 1069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Virage 23">
            <a:extLst>
              <a:ext uri="{FF2B5EF4-FFF2-40B4-BE49-F238E27FC236}">
                <a16:creationId xmlns:a16="http://schemas.microsoft.com/office/drawing/2014/main" id="{EDF079EC-2FC3-0F60-3FF8-CD931242A7A9}"/>
              </a:ext>
            </a:extLst>
          </p:cNvPr>
          <p:cNvSpPr/>
          <p:nvPr/>
        </p:nvSpPr>
        <p:spPr>
          <a:xfrm rot="20827936" flipV="1">
            <a:off x="8411361" y="6202313"/>
            <a:ext cx="482294" cy="432963"/>
          </a:xfrm>
          <a:prstGeom prst="bentArrow">
            <a:avLst>
              <a:gd name="adj1" fmla="val 25000"/>
              <a:gd name="adj2" fmla="val 39353"/>
              <a:gd name="adj3" fmla="val 47555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Rectangle : coins arrondis 3">
            <a:extLst>
              <a:ext uri="{FF2B5EF4-FFF2-40B4-BE49-F238E27FC236}">
                <a16:creationId xmlns:a16="http://schemas.microsoft.com/office/drawing/2014/main" id="{24F0EF15-9C18-D8CD-7EE4-1E583F783317}"/>
              </a:ext>
            </a:extLst>
          </p:cNvPr>
          <p:cNvSpPr/>
          <p:nvPr/>
        </p:nvSpPr>
        <p:spPr>
          <a:xfrm>
            <a:off x="8093708" y="5739349"/>
            <a:ext cx="925818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Project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2B8600-E7B0-7D2C-B996-A541267EC866}"/>
              </a:ext>
            </a:extLst>
          </p:cNvPr>
          <p:cNvSpPr/>
          <p:nvPr/>
        </p:nvSpPr>
        <p:spPr>
          <a:xfrm>
            <a:off x="5718410" y="2670527"/>
            <a:ext cx="1943830" cy="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290E6B-814B-2279-863D-54019DD3DF64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8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2E038EA-7CA2-7D0D-3EA5-4FFC7478976D}"/>
              </a:ext>
            </a:extLst>
          </p:cNvPr>
          <p:cNvSpPr txBox="1"/>
          <p:nvPr/>
        </p:nvSpPr>
        <p:spPr>
          <a:xfrm>
            <a:off x="305562" y="182424"/>
            <a:ext cx="9388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i="1" dirty="0">
                <a:solidFill>
                  <a:schemeClr val="accent6">
                    <a:lumMod val="75000"/>
                  </a:schemeClr>
                </a:solidFill>
              </a:rPr>
              <a:t>Team 5</a:t>
            </a:r>
            <a:endParaRPr lang="en-US" sz="1600" b="1" i="1" kern="0" dirty="0">
              <a:solidFill>
                <a:schemeClr val="accent6">
                  <a:lumMod val="75000"/>
                </a:schemeClr>
              </a:solidFill>
              <a:ea typeface="Aptos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39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D90E1-41E1-8AEB-8746-D12228331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à coins arrondis 177">
            <a:extLst>
              <a:ext uri="{FF2B5EF4-FFF2-40B4-BE49-F238E27FC236}">
                <a16:creationId xmlns:a16="http://schemas.microsoft.com/office/drawing/2014/main" id="{9DB85679-344A-A4BB-C5E0-A9BD5D7880B5}"/>
              </a:ext>
            </a:extLst>
          </p:cNvPr>
          <p:cNvSpPr/>
          <p:nvPr/>
        </p:nvSpPr>
        <p:spPr>
          <a:xfrm>
            <a:off x="1244375" y="1084933"/>
            <a:ext cx="6655251" cy="5092509"/>
          </a:xfrm>
          <a:prstGeom prst="roundRect">
            <a:avLst>
              <a:gd name="adj" fmla="val 3226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F881CB6-F0C7-F672-95B8-7BBBDC8A5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32" y="157914"/>
            <a:ext cx="938813" cy="926594"/>
          </a:xfrm>
          <a:prstGeom prst="rect">
            <a:avLst/>
          </a:prstGeom>
        </p:spPr>
      </p:pic>
      <p:sp>
        <p:nvSpPr>
          <p:cNvPr id="119" name="ZoneTexte 118">
            <a:extLst>
              <a:ext uri="{FF2B5EF4-FFF2-40B4-BE49-F238E27FC236}">
                <a16:creationId xmlns:a16="http://schemas.microsoft.com/office/drawing/2014/main" id="{899BFD14-2C43-D6FE-69BE-94F46C6903DE}"/>
              </a:ext>
            </a:extLst>
          </p:cNvPr>
          <p:cNvSpPr txBox="1"/>
          <p:nvPr/>
        </p:nvSpPr>
        <p:spPr>
          <a:xfrm>
            <a:off x="6742147" y="520978"/>
            <a:ext cx="938813" cy="486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2023</a:t>
            </a:r>
          </a:p>
        </p:txBody>
      </p:sp>
      <p:sp>
        <p:nvSpPr>
          <p:cNvPr id="122" name="Rectangle à coins arrondis 121">
            <a:extLst>
              <a:ext uri="{FF2B5EF4-FFF2-40B4-BE49-F238E27FC236}">
                <a16:creationId xmlns:a16="http://schemas.microsoft.com/office/drawing/2014/main" id="{1DDFD1DD-6240-FCB9-6830-6074510426AA}"/>
              </a:ext>
            </a:extLst>
          </p:cNvPr>
          <p:cNvSpPr/>
          <p:nvPr/>
        </p:nvSpPr>
        <p:spPr>
          <a:xfrm>
            <a:off x="4420402" y="3766571"/>
            <a:ext cx="3260558" cy="1057527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D1F654CF-C874-8140-0E0A-246DDD727F91}"/>
              </a:ext>
            </a:extLst>
          </p:cNvPr>
          <p:cNvSpPr txBox="1"/>
          <p:nvPr/>
        </p:nvSpPr>
        <p:spPr>
          <a:xfrm>
            <a:off x="4474107" y="3758860"/>
            <a:ext cx="234413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2 Teach-Res-PH (0,6 ETP)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1 PhD</a:t>
            </a:r>
          </a:p>
          <a:p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5 FLC, 13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co</a:t>
            </a:r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, 2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reviews</a:t>
            </a:r>
            <a:endParaRPr lang="fr-FR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150 k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€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platform</a:t>
            </a:r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9" name="Image 128">
            <a:extLst>
              <a:ext uri="{FF2B5EF4-FFF2-40B4-BE49-F238E27FC236}">
                <a16:creationId xmlns:a16="http://schemas.microsoft.com/office/drawing/2014/main" id="{723A0C94-43E3-A4CD-5A85-90342E17E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305" y="4287851"/>
            <a:ext cx="940002" cy="372032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46A20D9A-AEE0-803A-F886-032CF5D6D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11" y="3919104"/>
            <a:ext cx="511322" cy="389438"/>
          </a:xfrm>
          <a:prstGeom prst="rect">
            <a:avLst/>
          </a:prstGeom>
        </p:spPr>
      </p:pic>
      <p:sp>
        <p:nvSpPr>
          <p:cNvPr id="133" name="ZoneTexte 132">
            <a:extLst>
              <a:ext uri="{FF2B5EF4-FFF2-40B4-BE49-F238E27FC236}">
                <a16:creationId xmlns:a16="http://schemas.microsoft.com/office/drawing/2014/main" id="{B1F85DDC-B759-6783-6D98-64C1AED175F9}"/>
              </a:ext>
            </a:extLst>
          </p:cNvPr>
          <p:cNvSpPr txBox="1"/>
          <p:nvPr/>
        </p:nvSpPr>
        <p:spPr>
          <a:xfrm>
            <a:off x="5053863" y="5063242"/>
            <a:ext cx="208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Molecular profiling</a:t>
            </a:r>
          </a:p>
          <a:p>
            <a:pPr algn="ctr"/>
            <a:r>
              <a:rPr lang="en-US" sz="1600" i="1" dirty="0"/>
              <a:t>Tumor heterogeneity</a:t>
            </a:r>
          </a:p>
        </p:txBody>
      </p:sp>
      <p:pic>
        <p:nvPicPr>
          <p:cNvPr id="150" name="Image 149" descr="Une image contenant conception&#10;&#10;Description générée automatiquement avec une confiance faible">
            <a:extLst>
              <a:ext uri="{FF2B5EF4-FFF2-40B4-BE49-F238E27FC236}">
                <a16:creationId xmlns:a16="http://schemas.microsoft.com/office/drawing/2014/main" id="{58283A72-A1FA-357E-8736-86FEB6CA8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207" y="4910547"/>
            <a:ext cx="1153325" cy="1000207"/>
          </a:xfrm>
          <a:prstGeom prst="rect">
            <a:avLst/>
          </a:prstGeom>
        </p:spPr>
      </p:pic>
      <p:pic>
        <p:nvPicPr>
          <p:cNvPr id="180" name="Image 179" descr="Une image contenant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AB8F9A2C-C3EC-1174-A70E-9117CB2BD1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9" t="10262" r="35330" b="51098"/>
          <a:stretch/>
        </p:blipFill>
        <p:spPr>
          <a:xfrm>
            <a:off x="1521130" y="4763956"/>
            <a:ext cx="1333239" cy="711419"/>
          </a:xfrm>
          <a:prstGeom prst="rect">
            <a:avLst/>
          </a:prstGeom>
        </p:spPr>
      </p:pic>
      <p:sp>
        <p:nvSpPr>
          <p:cNvPr id="181" name="Rectangle 180">
            <a:extLst>
              <a:ext uri="{FF2B5EF4-FFF2-40B4-BE49-F238E27FC236}">
                <a16:creationId xmlns:a16="http://schemas.microsoft.com/office/drawing/2014/main" id="{5F49CC63-F787-9719-574F-DE984F03F625}"/>
              </a:ext>
            </a:extLst>
          </p:cNvPr>
          <p:cNvSpPr/>
          <p:nvPr/>
        </p:nvSpPr>
        <p:spPr>
          <a:xfrm>
            <a:off x="2199419" y="4816569"/>
            <a:ext cx="643799" cy="212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id="{47F94D2A-19E7-F07C-1BDC-033DE2C7114E}"/>
              </a:ext>
            </a:extLst>
          </p:cNvPr>
          <p:cNvCxnSpPr>
            <a:cxnSpLocks/>
          </p:cNvCxnSpPr>
          <p:nvPr/>
        </p:nvCxnSpPr>
        <p:spPr>
          <a:xfrm flipV="1">
            <a:off x="3140232" y="5245056"/>
            <a:ext cx="10202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BE8E2B5A-A5DE-1A4E-CD40-FC07D4174881}"/>
              </a:ext>
            </a:extLst>
          </p:cNvPr>
          <p:cNvSpPr/>
          <p:nvPr/>
        </p:nvSpPr>
        <p:spPr>
          <a:xfrm>
            <a:off x="3335362" y="5580732"/>
            <a:ext cx="567536" cy="108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4" name="Picture 2" descr="Oncogénétique - ONCORIF">
            <a:extLst>
              <a:ext uri="{FF2B5EF4-FFF2-40B4-BE49-F238E27FC236}">
                <a16:creationId xmlns:a16="http://schemas.microsoft.com/office/drawing/2014/main" id="{EFBE76F7-4D42-504F-9F50-4B738BD1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71" y="3909841"/>
            <a:ext cx="1306186" cy="50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id="{EB3562E4-2536-5C96-6F06-B45235AE7345}"/>
              </a:ext>
            </a:extLst>
          </p:cNvPr>
          <p:cNvSpPr/>
          <p:nvPr/>
        </p:nvSpPr>
        <p:spPr>
          <a:xfrm>
            <a:off x="1386820" y="3662070"/>
            <a:ext cx="6390959" cy="2335855"/>
          </a:xfrm>
          <a:prstGeom prst="roundRect">
            <a:avLst>
              <a:gd name="adj" fmla="val 507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Carré corné 133">
            <a:extLst>
              <a:ext uri="{FF2B5EF4-FFF2-40B4-BE49-F238E27FC236}">
                <a16:creationId xmlns:a16="http://schemas.microsoft.com/office/drawing/2014/main" id="{8FF14C34-15EA-4D52-F53E-25988CFB9B7C}"/>
              </a:ext>
            </a:extLst>
          </p:cNvPr>
          <p:cNvSpPr/>
          <p:nvPr/>
        </p:nvSpPr>
        <p:spPr>
          <a:xfrm>
            <a:off x="3621629" y="5936034"/>
            <a:ext cx="1142955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BMC Cancer 2019</a:t>
            </a:r>
          </a:p>
        </p:txBody>
      </p:sp>
      <p:sp>
        <p:nvSpPr>
          <p:cNvPr id="135" name="Carré corné 134">
            <a:extLst>
              <a:ext uri="{FF2B5EF4-FFF2-40B4-BE49-F238E27FC236}">
                <a16:creationId xmlns:a16="http://schemas.microsoft.com/office/drawing/2014/main" id="{3BCA89B9-0EAE-9058-C87E-E4A489C65FC2}"/>
              </a:ext>
            </a:extLst>
          </p:cNvPr>
          <p:cNvSpPr/>
          <p:nvPr/>
        </p:nvSpPr>
        <p:spPr>
          <a:xfrm>
            <a:off x="2505077" y="5936034"/>
            <a:ext cx="1088604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Oncotarget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2018</a:t>
            </a:r>
          </a:p>
        </p:txBody>
      </p:sp>
      <p:sp>
        <p:nvSpPr>
          <p:cNvPr id="147" name="Carré corné 146">
            <a:extLst>
              <a:ext uri="{FF2B5EF4-FFF2-40B4-BE49-F238E27FC236}">
                <a16:creationId xmlns:a16="http://schemas.microsoft.com/office/drawing/2014/main" id="{67D308E3-5E18-8343-3C90-585D6D748E36}"/>
              </a:ext>
            </a:extLst>
          </p:cNvPr>
          <p:cNvSpPr/>
          <p:nvPr/>
        </p:nvSpPr>
        <p:spPr>
          <a:xfrm>
            <a:off x="5683125" y="5931006"/>
            <a:ext cx="1029625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PLoS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One 2023</a:t>
            </a:r>
          </a:p>
        </p:txBody>
      </p:sp>
      <p:sp>
        <p:nvSpPr>
          <p:cNvPr id="148" name="Carré corné 147">
            <a:extLst>
              <a:ext uri="{FF2B5EF4-FFF2-40B4-BE49-F238E27FC236}">
                <a16:creationId xmlns:a16="http://schemas.microsoft.com/office/drawing/2014/main" id="{AD121F89-606B-B7AC-007B-95A8F2F9ED21}"/>
              </a:ext>
            </a:extLst>
          </p:cNvPr>
          <p:cNvSpPr/>
          <p:nvPr/>
        </p:nvSpPr>
        <p:spPr>
          <a:xfrm>
            <a:off x="4764807" y="5930889"/>
            <a:ext cx="939965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Cancers 2020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5BE454F-27EE-909C-CFCE-6A99C6960873}"/>
              </a:ext>
            </a:extLst>
          </p:cNvPr>
          <p:cNvSpPr/>
          <p:nvPr/>
        </p:nvSpPr>
        <p:spPr>
          <a:xfrm>
            <a:off x="7083342" y="3913974"/>
            <a:ext cx="452636" cy="394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E4D4F06D-86D7-AFF3-BFFB-F71EA7101B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72" y="3973422"/>
            <a:ext cx="346800" cy="394306"/>
          </a:xfrm>
          <a:prstGeom prst="rect">
            <a:avLst/>
          </a:prstGeom>
        </p:spPr>
      </p:pic>
      <p:sp>
        <p:nvSpPr>
          <p:cNvPr id="132" name="ZoneTexte 131">
            <a:extLst>
              <a:ext uri="{FF2B5EF4-FFF2-40B4-BE49-F238E27FC236}">
                <a16:creationId xmlns:a16="http://schemas.microsoft.com/office/drawing/2014/main" id="{04AC4BF8-2EED-144C-7E02-FC3A7B40FEA0}"/>
              </a:ext>
            </a:extLst>
          </p:cNvPr>
          <p:cNvSpPr txBox="1"/>
          <p:nvPr/>
        </p:nvSpPr>
        <p:spPr>
          <a:xfrm>
            <a:off x="4031440" y="4975008"/>
            <a:ext cx="1072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</a:rPr>
              <a:t>Primary liver cancer &amp; metastases</a:t>
            </a:r>
          </a:p>
        </p:txBody>
      </p:sp>
      <p:sp>
        <p:nvSpPr>
          <p:cNvPr id="30" name="Rectangle à coins arrondis 150">
            <a:extLst>
              <a:ext uri="{FF2B5EF4-FFF2-40B4-BE49-F238E27FC236}">
                <a16:creationId xmlns:a16="http://schemas.microsoft.com/office/drawing/2014/main" id="{5F1FF617-3B48-CE64-F7E3-C654696C843A}"/>
              </a:ext>
            </a:extLst>
          </p:cNvPr>
          <p:cNvSpPr/>
          <p:nvPr/>
        </p:nvSpPr>
        <p:spPr>
          <a:xfrm>
            <a:off x="7996445" y="5510945"/>
            <a:ext cx="1101106" cy="1214651"/>
          </a:xfrm>
          <a:prstGeom prst="roundRect">
            <a:avLst>
              <a:gd name="adj" fmla="val 1069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Virage 32">
            <a:extLst>
              <a:ext uri="{FF2B5EF4-FFF2-40B4-BE49-F238E27FC236}">
                <a16:creationId xmlns:a16="http://schemas.microsoft.com/office/drawing/2014/main" id="{49131DCE-D8CC-0988-9372-8EA7CC2F0860}"/>
              </a:ext>
            </a:extLst>
          </p:cNvPr>
          <p:cNvSpPr/>
          <p:nvPr/>
        </p:nvSpPr>
        <p:spPr>
          <a:xfrm rot="20827936" flipV="1">
            <a:off x="8411361" y="6202313"/>
            <a:ext cx="482294" cy="432963"/>
          </a:xfrm>
          <a:prstGeom prst="bentArrow">
            <a:avLst>
              <a:gd name="adj1" fmla="val 25000"/>
              <a:gd name="adj2" fmla="val 39353"/>
              <a:gd name="adj3" fmla="val 47555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Rectangle : coins arrondis 3">
            <a:extLst>
              <a:ext uri="{FF2B5EF4-FFF2-40B4-BE49-F238E27FC236}">
                <a16:creationId xmlns:a16="http://schemas.microsoft.com/office/drawing/2014/main" id="{2A07954A-846E-8E30-F19C-537DC8D44297}"/>
              </a:ext>
            </a:extLst>
          </p:cNvPr>
          <p:cNvSpPr/>
          <p:nvPr/>
        </p:nvSpPr>
        <p:spPr>
          <a:xfrm>
            <a:off x="8093708" y="5739349"/>
            <a:ext cx="925818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Project</a:t>
            </a:r>
          </a:p>
        </p:txBody>
      </p:sp>
      <p:sp>
        <p:nvSpPr>
          <p:cNvPr id="38" name="Rectangle : coins arrondis 3">
            <a:extLst>
              <a:ext uri="{FF2B5EF4-FFF2-40B4-BE49-F238E27FC236}">
                <a16:creationId xmlns:a16="http://schemas.microsoft.com/office/drawing/2014/main" id="{062F56E4-4CF2-82D3-6580-6544E130F270}"/>
              </a:ext>
            </a:extLst>
          </p:cNvPr>
          <p:cNvSpPr/>
          <p:nvPr/>
        </p:nvSpPr>
        <p:spPr>
          <a:xfrm>
            <a:off x="1440271" y="3766571"/>
            <a:ext cx="1404000" cy="839655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</a:rPr>
              <a:t>Oncogenetic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profiling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platform, CHB</a:t>
            </a:r>
          </a:p>
        </p:txBody>
      </p:sp>
      <p:sp>
        <p:nvSpPr>
          <p:cNvPr id="40" name="Rectangle : coins arrondis 3">
            <a:extLst>
              <a:ext uri="{FF2B5EF4-FFF2-40B4-BE49-F238E27FC236}">
                <a16:creationId xmlns:a16="http://schemas.microsoft.com/office/drawing/2014/main" id="{AFD2EB14-7927-3BAA-7D67-F4AA0A5B66CA}"/>
              </a:ext>
            </a:extLst>
          </p:cNvPr>
          <p:cNvSpPr/>
          <p:nvPr/>
        </p:nvSpPr>
        <p:spPr>
          <a:xfrm>
            <a:off x="3292067" y="520978"/>
            <a:ext cx="2808000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sz="2000" i="1" dirty="0" err="1">
                <a:solidFill>
                  <a:schemeClr val="bg1"/>
                </a:solidFill>
                <a:ea typeface="Noto Sans CJK SC Regular" pitchFamily="2"/>
                <a:cs typeface="Lohit Devanagari" pitchFamily="2"/>
              </a:rPr>
              <a:t>Pr</a:t>
            </a:r>
            <a:r>
              <a:rPr lang="en-US" sz="2000" i="1" dirty="0">
                <a:solidFill>
                  <a:schemeClr val="bg1"/>
                </a:solidFill>
                <a:ea typeface="Noto Sans CJK SC Regular" pitchFamily="2"/>
                <a:cs typeface="Lohit Devanagari" pitchFamily="2"/>
              </a:rPr>
              <a:t> Christian POÜS, PU-PH</a:t>
            </a:r>
          </a:p>
        </p:txBody>
      </p:sp>
      <p:sp>
        <p:nvSpPr>
          <p:cNvPr id="31" name="Rectangle à coins arrondis 120">
            <a:extLst>
              <a:ext uri="{FF2B5EF4-FFF2-40B4-BE49-F238E27FC236}">
                <a16:creationId xmlns:a16="http://schemas.microsoft.com/office/drawing/2014/main" id="{A86D248E-00CD-1FF4-9DD0-F30075782238}"/>
              </a:ext>
            </a:extLst>
          </p:cNvPr>
          <p:cNvSpPr/>
          <p:nvPr/>
        </p:nvSpPr>
        <p:spPr>
          <a:xfrm>
            <a:off x="1389204" y="1199801"/>
            <a:ext cx="6388575" cy="2329410"/>
          </a:xfrm>
          <a:prstGeom prst="roundRect">
            <a:avLst>
              <a:gd name="adj" fmla="val 4378"/>
            </a:avLst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1600" i="1" dirty="0">
              <a:solidFill>
                <a:schemeClr val="tx1"/>
              </a:solidFill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94A40AD-377A-1C23-BDB0-1587757F2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98" y="2558468"/>
            <a:ext cx="453641" cy="44467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8B04735-CB5F-88FD-0BAE-F7E4227CE5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58" y="2622506"/>
            <a:ext cx="1145257" cy="381358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283F1020-85D1-2BF7-0858-41CEE748E5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64" y="3001418"/>
            <a:ext cx="453641" cy="444676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E202B461-21A1-086D-148E-848C00F362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78" y="2716850"/>
            <a:ext cx="1200138" cy="361975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8BA2BFB6-A540-2999-E5C0-9A28A58698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89" y="2999978"/>
            <a:ext cx="1149602" cy="447556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EC83186E-C6E0-38C0-1D94-8C3147C612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23" y="2987315"/>
            <a:ext cx="710299" cy="469510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5938ECBA-1B9D-3BD8-52B5-9E418F0C37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93" y="3078922"/>
            <a:ext cx="1630120" cy="365932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6B999BB5-D2C6-34E6-4293-A029518756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97" y="2594659"/>
            <a:ext cx="521570" cy="379323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171ADD4A-4AA3-4326-FC51-A6402C322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20" y="2631855"/>
            <a:ext cx="465153" cy="347272"/>
          </a:xfrm>
          <a:prstGeom prst="rect">
            <a:avLst/>
          </a:prstGeom>
        </p:spPr>
      </p:pic>
      <p:pic>
        <p:nvPicPr>
          <p:cNvPr id="88" name="Image 87" descr="Une image contenant Police, logo, Bleu électrique, symbole&#10;&#10;Description générée automatiquement">
            <a:extLst>
              <a:ext uri="{FF2B5EF4-FFF2-40B4-BE49-F238E27FC236}">
                <a16:creationId xmlns:a16="http://schemas.microsoft.com/office/drawing/2014/main" id="{8B0F1D52-BFCC-B145-6C29-AC5C38312D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44169" y="2746687"/>
            <a:ext cx="726001" cy="407165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98BB1B26-BBC7-8FAC-76D7-3F4DF3EAB45A}"/>
              </a:ext>
            </a:extLst>
          </p:cNvPr>
          <p:cNvSpPr/>
          <p:nvPr/>
        </p:nvSpPr>
        <p:spPr>
          <a:xfrm>
            <a:off x="5528954" y="3008831"/>
            <a:ext cx="245224" cy="8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3B5DD93-9019-D2F6-2602-E595A432B153}"/>
              </a:ext>
            </a:extLst>
          </p:cNvPr>
          <p:cNvSpPr/>
          <p:nvPr/>
        </p:nvSpPr>
        <p:spPr>
          <a:xfrm>
            <a:off x="7129568" y="3153852"/>
            <a:ext cx="540601" cy="312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871BDC7-0EF3-CECE-8889-30066829076F}"/>
              </a:ext>
            </a:extLst>
          </p:cNvPr>
          <p:cNvSpPr/>
          <p:nvPr/>
        </p:nvSpPr>
        <p:spPr>
          <a:xfrm>
            <a:off x="3659040" y="2581234"/>
            <a:ext cx="4003200" cy="93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7975C9A2-8129-4ED1-9535-6F2B63C8D073}"/>
              </a:ext>
            </a:extLst>
          </p:cNvPr>
          <p:cNvSpPr txBox="1"/>
          <p:nvPr/>
        </p:nvSpPr>
        <p:spPr>
          <a:xfrm>
            <a:off x="5398422" y="1268472"/>
            <a:ext cx="26484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23 collaborations</a:t>
            </a:r>
          </a:p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Team 1,            v                      </a:t>
            </a:r>
          </a:p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196 k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€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78FC826C-76E2-197A-D5A4-2DD165AE63C7}"/>
              </a:ext>
            </a:extLst>
          </p:cNvPr>
          <p:cNvSpPr txBox="1"/>
          <p:nvPr/>
        </p:nvSpPr>
        <p:spPr>
          <a:xfrm>
            <a:off x="1506105" y="1417655"/>
            <a:ext cx="29708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13 FLC, 42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co-authors</a:t>
            </a:r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, 12 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reviews</a:t>
            </a:r>
            <a:endParaRPr lang="fr-FR" sz="16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6 Teach-Res + 1 h</a:t>
            </a:r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ired</a:t>
            </a:r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 in 2020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= 2,9 ETP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4 Tech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3 PhD, 2 ongoing</a:t>
            </a: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2 PD</a:t>
            </a:r>
          </a:p>
          <a:p>
            <a:r>
              <a:rPr lang="en-US" sz="1600" i="1" kern="0" dirty="0">
                <a:solidFill>
                  <a:schemeClr val="accent6">
                    <a:lumMod val="75000"/>
                  </a:schemeClr>
                </a:solidFill>
                <a:ea typeface="Aptos" charset="0"/>
                <a:cs typeface="Times New Roman" charset="0"/>
              </a:rPr>
              <a:t>&gt; 44 students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286B1F33-9CC8-7E73-87FF-33A76E3E07A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69" y="1567826"/>
            <a:ext cx="374400" cy="197184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731DC543-449C-A86D-7ED5-4AE038527D5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08" y="1567870"/>
            <a:ext cx="327600" cy="197140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ADDD3114-2B2F-15A1-10B5-D00ED76B707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10" y="1566991"/>
            <a:ext cx="331200" cy="198720"/>
          </a:xfrm>
          <a:prstGeom prst="rect">
            <a:avLst/>
          </a:prstGeom>
        </p:spPr>
      </p:pic>
      <p:sp>
        <p:nvSpPr>
          <p:cNvPr id="97" name="Rectangle : coins arrondis 3">
            <a:extLst>
              <a:ext uri="{FF2B5EF4-FFF2-40B4-BE49-F238E27FC236}">
                <a16:creationId xmlns:a16="http://schemas.microsoft.com/office/drawing/2014/main" id="{4630759D-CC48-6E81-D8B9-2FA8291CC9E6}"/>
              </a:ext>
            </a:extLst>
          </p:cNvPr>
          <p:cNvSpPr/>
          <p:nvPr/>
        </p:nvSpPr>
        <p:spPr>
          <a:xfrm>
            <a:off x="4458448" y="1292018"/>
            <a:ext cx="936000" cy="1194269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Moissan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Pharma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Paris-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</a:rPr>
              <a:t>Saclay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274B082-02D3-B19D-E10F-EF575F2F6979}"/>
              </a:ext>
            </a:extLst>
          </p:cNvPr>
          <p:cNvSpPr/>
          <p:nvPr/>
        </p:nvSpPr>
        <p:spPr>
          <a:xfrm>
            <a:off x="5718410" y="2670527"/>
            <a:ext cx="1943830" cy="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A674B3-01A9-79BF-DBDE-42611D1DF7A6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8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0E67A35-ADF5-8551-AE54-4DBCAA2F186C}"/>
              </a:ext>
            </a:extLst>
          </p:cNvPr>
          <p:cNvCxnSpPr>
            <a:cxnSpLocks/>
          </p:cNvCxnSpPr>
          <p:nvPr/>
        </p:nvCxnSpPr>
        <p:spPr>
          <a:xfrm>
            <a:off x="2265575" y="4978005"/>
            <a:ext cx="511486" cy="210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D6929C39-4ECC-C0E1-311F-603AF2C49EF7}"/>
              </a:ext>
            </a:extLst>
          </p:cNvPr>
          <p:cNvSpPr txBox="1"/>
          <p:nvPr/>
        </p:nvSpPr>
        <p:spPr>
          <a:xfrm>
            <a:off x="305562" y="182424"/>
            <a:ext cx="9388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i="1" dirty="0">
                <a:solidFill>
                  <a:schemeClr val="accent6">
                    <a:lumMod val="75000"/>
                  </a:schemeClr>
                </a:solidFill>
              </a:rPr>
              <a:t>Team 5</a:t>
            </a:r>
            <a:endParaRPr lang="en-US" sz="1600" b="1" i="1" kern="0" dirty="0">
              <a:solidFill>
                <a:schemeClr val="accent6">
                  <a:lumMod val="75000"/>
                </a:schemeClr>
              </a:solidFill>
              <a:ea typeface="Aptos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2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5AD1A-107E-B934-990D-EF01FADC8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81">
            <a:extLst>
              <a:ext uri="{FF2B5EF4-FFF2-40B4-BE49-F238E27FC236}">
                <a16:creationId xmlns:a16="http://schemas.microsoft.com/office/drawing/2014/main" id="{96A04442-F560-2764-D70B-BF4B652D8C3D}"/>
              </a:ext>
            </a:extLst>
          </p:cNvPr>
          <p:cNvSpPr/>
          <p:nvPr/>
        </p:nvSpPr>
        <p:spPr>
          <a:xfrm>
            <a:off x="442952" y="4331111"/>
            <a:ext cx="3870841" cy="2381529"/>
          </a:xfrm>
          <a:prstGeom prst="roundRect">
            <a:avLst>
              <a:gd name="adj" fmla="val 632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à coins arrondis 82">
            <a:extLst>
              <a:ext uri="{FF2B5EF4-FFF2-40B4-BE49-F238E27FC236}">
                <a16:creationId xmlns:a16="http://schemas.microsoft.com/office/drawing/2014/main" id="{34C380C4-D69C-6027-5D12-89A845AE70CF}"/>
              </a:ext>
            </a:extLst>
          </p:cNvPr>
          <p:cNvSpPr/>
          <p:nvPr/>
        </p:nvSpPr>
        <p:spPr>
          <a:xfrm>
            <a:off x="4653108" y="2121146"/>
            <a:ext cx="4078649" cy="1481187"/>
          </a:xfrm>
          <a:prstGeom prst="roundRect">
            <a:avLst>
              <a:gd name="adj" fmla="val 10137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à coins arrondis 81">
            <a:extLst>
              <a:ext uri="{FF2B5EF4-FFF2-40B4-BE49-F238E27FC236}">
                <a16:creationId xmlns:a16="http://schemas.microsoft.com/office/drawing/2014/main" id="{26FB5014-FA2E-E328-769F-1253F139BDE3}"/>
              </a:ext>
            </a:extLst>
          </p:cNvPr>
          <p:cNvSpPr/>
          <p:nvPr/>
        </p:nvSpPr>
        <p:spPr>
          <a:xfrm>
            <a:off x="442953" y="2114773"/>
            <a:ext cx="3870841" cy="1470320"/>
          </a:xfrm>
          <a:prstGeom prst="roundRect">
            <a:avLst>
              <a:gd name="adj" fmla="val 845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ADF2F7-0A82-D9CE-F521-4669AD40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79" y="629920"/>
            <a:ext cx="1178122" cy="10700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443CE4-6F74-D723-6DEC-0D4BD398A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" y="-21454"/>
            <a:ext cx="1016974" cy="9768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547222-F4A2-A940-F68B-85827420FC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0" t="23014" r="39028" b="21204"/>
          <a:stretch/>
        </p:blipFill>
        <p:spPr>
          <a:xfrm>
            <a:off x="-5536" y="790434"/>
            <a:ext cx="1006296" cy="12503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7AF001-2524-BAC8-94B1-9994A37B42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8" b="37947"/>
          <a:stretch/>
        </p:blipFill>
        <p:spPr>
          <a:xfrm>
            <a:off x="0" y="14533"/>
            <a:ext cx="9167119" cy="19481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5AAAFB4-1A78-CD1D-1C07-0A53696950FB}"/>
              </a:ext>
            </a:extLst>
          </p:cNvPr>
          <p:cNvSpPr txBox="1"/>
          <p:nvPr/>
        </p:nvSpPr>
        <p:spPr>
          <a:xfrm>
            <a:off x="7958492" y="86002"/>
            <a:ext cx="1231747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Context</a:t>
            </a:r>
          </a:p>
        </p:txBody>
      </p:sp>
      <p:sp>
        <p:nvSpPr>
          <p:cNvPr id="20" name="Rectangle : coins arrondis 3">
            <a:extLst>
              <a:ext uri="{FF2B5EF4-FFF2-40B4-BE49-F238E27FC236}">
                <a16:creationId xmlns:a16="http://schemas.microsoft.com/office/drawing/2014/main" id="{26BEC84F-92CB-46CB-E2F5-0490CDA6D899}"/>
              </a:ext>
            </a:extLst>
          </p:cNvPr>
          <p:cNvSpPr/>
          <p:nvPr/>
        </p:nvSpPr>
        <p:spPr>
          <a:xfrm>
            <a:off x="560268" y="3982830"/>
            <a:ext cx="1743468" cy="25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Cytoskeleton</a:t>
            </a:r>
          </a:p>
        </p:txBody>
      </p:sp>
      <p:sp>
        <p:nvSpPr>
          <p:cNvPr id="22" name="Rectangle : coins arrondis 3">
            <a:extLst>
              <a:ext uri="{FF2B5EF4-FFF2-40B4-BE49-F238E27FC236}">
                <a16:creationId xmlns:a16="http://schemas.microsoft.com/office/drawing/2014/main" id="{FB7ECF78-D7EF-36EF-E18A-8EC13DEB45B8}"/>
              </a:ext>
            </a:extLst>
          </p:cNvPr>
          <p:cNvSpPr/>
          <p:nvPr/>
        </p:nvSpPr>
        <p:spPr>
          <a:xfrm>
            <a:off x="4643115" y="3664135"/>
            <a:ext cx="4140000" cy="27406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Congenital disorders of glycosylation CDG</a:t>
            </a:r>
          </a:p>
        </p:txBody>
      </p:sp>
      <p:sp>
        <p:nvSpPr>
          <p:cNvPr id="46" name="Rectangle : coins arrondis 3">
            <a:extLst>
              <a:ext uri="{FF2B5EF4-FFF2-40B4-BE49-F238E27FC236}">
                <a16:creationId xmlns:a16="http://schemas.microsoft.com/office/drawing/2014/main" id="{5DE5065E-292E-D6FA-E9E9-DE089A2FC3DD}"/>
              </a:ext>
            </a:extLst>
          </p:cNvPr>
          <p:cNvSpPr/>
          <p:nvPr/>
        </p:nvSpPr>
        <p:spPr>
          <a:xfrm>
            <a:off x="2464057" y="3982830"/>
            <a:ext cx="1743468" cy="25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Organelles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F55565AD-7A15-D1B9-D7A8-79E7718F2D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807" y="2243214"/>
            <a:ext cx="1006131" cy="123154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D233BB83-6A28-4F08-BF19-DEFBB0B084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97" y="3002246"/>
            <a:ext cx="455415" cy="58216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E04E0BF-58B8-064A-E369-5D5AE4C4D4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80" y="2266896"/>
            <a:ext cx="1125164" cy="99561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79A6105-4806-D301-4E41-9E1E60466D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03" y="2438381"/>
            <a:ext cx="460736" cy="448396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F112570E-2110-FBF3-2C0B-DE49DB5C3FD7}"/>
              </a:ext>
            </a:extLst>
          </p:cNvPr>
          <p:cNvSpPr txBox="1"/>
          <p:nvPr/>
        </p:nvSpPr>
        <p:spPr>
          <a:xfrm>
            <a:off x="4676783" y="3081228"/>
            <a:ext cx="99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A3B1E7"/>
                </a:solidFill>
              </a:rPr>
              <a:t>Secretion of</a:t>
            </a:r>
          </a:p>
          <a:p>
            <a:pPr algn="ctr"/>
            <a:r>
              <a:rPr lang="en-US" sz="1200" i="1" dirty="0">
                <a:solidFill>
                  <a:srgbClr val="A3B1E7"/>
                </a:solidFill>
              </a:rPr>
              <a:t>glycoproteins</a:t>
            </a:r>
          </a:p>
        </p:txBody>
      </p:sp>
      <p:pic>
        <p:nvPicPr>
          <p:cNvPr id="76" name="Image 75">
            <a:extLst>
              <a:ext uri="{FF2B5EF4-FFF2-40B4-BE49-F238E27FC236}">
                <a16:creationId xmlns:a16="http://schemas.microsoft.com/office/drawing/2014/main" id="{98BA2B44-9162-B656-591C-C7452CEBE4E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2013962" y="2985406"/>
            <a:ext cx="316244" cy="453723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D868831-C09C-5921-4DFC-6728111AB10C}"/>
              </a:ext>
            </a:extLst>
          </p:cNvPr>
          <p:cNvSpPr/>
          <p:nvPr/>
        </p:nvSpPr>
        <p:spPr>
          <a:xfrm>
            <a:off x="620448" y="326131"/>
            <a:ext cx="7816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Pr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C. POÜS, University Paris-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Saclay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Pharmacy</a:t>
            </a:r>
          </a:p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INSERM 1193 - Team 5 - CCS1 - 2018-2023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Cellular and molecular response to stress and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cancerogenesis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400" dirty="0">
                <a:ea typeface="Times New Roman" charset="0"/>
                <a:cs typeface="Times New Roman" charset="0"/>
              </a:rPr>
              <a:t>September 2022 : moving from </a:t>
            </a:r>
            <a:r>
              <a:rPr lang="en-US" sz="1400" dirty="0" err="1">
                <a:ea typeface="Times New Roman" charset="0"/>
                <a:cs typeface="Times New Roman" charset="0"/>
              </a:rPr>
              <a:t>Chatenay-Malabry</a:t>
            </a:r>
            <a:r>
              <a:rPr lang="en-US" sz="1400" dirty="0">
                <a:ea typeface="Times New Roman" charset="0"/>
                <a:cs typeface="Times New Roman" charset="0"/>
              </a:rPr>
              <a:t> to Henri Moissan </a:t>
            </a:r>
            <a:r>
              <a:rPr lang="en-US" sz="1400" dirty="0" err="1">
                <a:ea typeface="Times New Roman" charset="0"/>
                <a:cs typeface="Times New Roman" charset="0"/>
              </a:rPr>
              <a:t>Saclay</a:t>
            </a:r>
            <a:endParaRPr lang="en-US" sz="1400" dirty="0">
              <a:ea typeface="Times New Roman" charset="0"/>
              <a:cs typeface="Times New Roman" charset="0"/>
            </a:endParaRPr>
          </a:p>
          <a:p>
            <a:pPr algn="ctr"/>
            <a:r>
              <a:rPr lang="en-US" sz="1400" dirty="0">
                <a:ea typeface="Times New Roman" charset="0"/>
                <a:cs typeface="Times New Roman" charset="0"/>
              </a:rPr>
              <a:t>Presented by </a:t>
            </a:r>
            <a:r>
              <a:rPr lang="en-US" sz="1400" dirty="0" err="1">
                <a:ea typeface="Times New Roman" charset="0"/>
                <a:cs typeface="Times New Roman" charset="0"/>
              </a:rPr>
              <a:t>Béatrice</a:t>
            </a:r>
            <a:r>
              <a:rPr lang="en-US" sz="1400" dirty="0">
                <a:ea typeface="Times New Roman" charset="0"/>
                <a:cs typeface="Times New Roman" charset="0"/>
              </a:rPr>
              <a:t> BENOIT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A73508-3266-079D-FA64-2CF6E33B73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32" y="2941799"/>
            <a:ext cx="864679" cy="593494"/>
          </a:xfrm>
          <a:prstGeom prst="rect">
            <a:avLst/>
          </a:prstGeom>
        </p:spPr>
      </p:pic>
      <p:sp>
        <p:nvSpPr>
          <p:cNvPr id="66" name="Rectangle : coins arrondis 3">
            <a:extLst>
              <a:ext uri="{FF2B5EF4-FFF2-40B4-BE49-F238E27FC236}">
                <a16:creationId xmlns:a16="http://schemas.microsoft.com/office/drawing/2014/main" id="{E1B1D479-647E-2EB6-D92C-0A2B3E00B608}"/>
              </a:ext>
            </a:extLst>
          </p:cNvPr>
          <p:cNvSpPr/>
          <p:nvPr/>
        </p:nvSpPr>
        <p:spPr>
          <a:xfrm>
            <a:off x="560268" y="3664135"/>
            <a:ext cx="3647257" cy="25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Adaptation to stress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29A1FBD5-CABC-2F77-824F-07280A7C4F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0" y="2553707"/>
            <a:ext cx="881174" cy="606247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E1510CAD-8510-EA85-E6ED-BE00E96A5234}"/>
              </a:ext>
            </a:extLst>
          </p:cNvPr>
          <p:cNvSpPr/>
          <p:nvPr/>
        </p:nvSpPr>
        <p:spPr>
          <a:xfrm>
            <a:off x="1766077" y="2479008"/>
            <a:ext cx="985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chemo-resistance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69A3316A-7F03-C8AE-9965-2D2CA7E2A498}"/>
              </a:ext>
            </a:extLst>
          </p:cNvPr>
          <p:cNvSpPr/>
          <p:nvPr/>
        </p:nvSpPr>
        <p:spPr>
          <a:xfrm>
            <a:off x="7383902" y="2989694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755D083E-5EB0-8DB1-B1F8-08A0839A7C44}"/>
              </a:ext>
            </a:extLst>
          </p:cNvPr>
          <p:cNvCxnSpPr>
            <a:cxnSpLocks/>
          </p:cNvCxnSpPr>
          <p:nvPr/>
        </p:nvCxnSpPr>
        <p:spPr>
          <a:xfrm flipH="1" flipV="1">
            <a:off x="6335167" y="3067744"/>
            <a:ext cx="1078976" cy="9116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36AF88F-9097-74F1-5493-91B8A08685AF}"/>
              </a:ext>
            </a:extLst>
          </p:cNvPr>
          <p:cNvCxnSpPr>
            <a:cxnSpLocks/>
            <a:stCxn id="81" idx="7"/>
          </p:cNvCxnSpPr>
          <p:nvPr/>
        </p:nvCxnSpPr>
        <p:spPr>
          <a:xfrm flipH="1" flipV="1">
            <a:off x="6266407" y="2298191"/>
            <a:ext cx="1272644" cy="719825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Rectangle : coins arrondis 3">
            <a:extLst>
              <a:ext uri="{FF2B5EF4-FFF2-40B4-BE49-F238E27FC236}">
                <a16:creationId xmlns:a16="http://schemas.microsoft.com/office/drawing/2014/main" id="{CC9BE539-0D4F-05C1-8E3F-F428401A07B5}"/>
              </a:ext>
            </a:extLst>
          </p:cNvPr>
          <p:cNvSpPr/>
          <p:nvPr/>
        </p:nvSpPr>
        <p:spPr>
          <a:xfrm>
            <a:off x="5497560" y="3994296"/>
            <a:ext cx="2412000" cy="25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Patient diagnosis</a:t>
            </a: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C665A766-1E5D-88CB-C1AB-9960A253CA6B}"/>
              </a:ext>
            </a:extLst>
          </p:cNvPr>
          <p:cNvSpPr/>
          <p:nvPr/>
        </p:nvSpPr>
        <p:spPr>
          <a:xfrm>
            <a:off x="1946373" y="1813486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15" name="Rectangle : coins arrondis 3">
            <a:extLst>
              <a:ext uri="{FF2B5EF4-FFF2-40B4-BE49-F238E27FC236}">
                <a16:creationId xmlns:a16="http://schemas.microsoft.com/office/drawing/2014/main" id="{19B9FCE8-11A2-A2A1-EF40-7D2D49140624}"/>
              </a:ext>
            </a:extLst>
          </p:cNvPr>
          <p:cNvSpPr/>
          <p:nvPr/>
        </p:nvSpPr>
        <p:spPr>
          <a:xfrm>
            <a:off x="6260432" y="1813486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31" name="Rectangle à coins arrondis 81">
            <a:extLst>
              <a:ext uri="{FF2B5EF4-FFF2-40B4-BE49-F238E27FC236}">
                <a16:creationId xmlns:a16="http://schemas.microsoft.com/office/drawing/2014/main" id="{1BFCFFD5-15D1-4426-9A05-3509AC772E78}"/>
              </a:ext>
            </a:extLst>
          </p:cNvPr>
          <p:cNvSpPr/>
          <p:nvPr/>
        </p:nvSpPr>
        <p:spPr>
          <a:xfrm>
            <a:off x="4653108" y="4331111"/>
            <a:ext cx="4078649" cy="2381529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972F14F-63BC-6EFB-E7DA-41867B39DC51}"/>
              </a:ext>
            </a:extLst>
          </p:cNvPr>
          <p:cNvGrpSpPr/>
          <p:nvPr/>
        </p:nvGrpSpPr>
        <p:grpSpPr>
          <a:xfrm>
            <a:off x="7421807" y="4808256"/>
            <a:ext cx="1241011" cy="1525789"/>
            <a:chOff x="6642666" y="4784868"/>
            <a:chExt cx="501881" cy="637047"/>
          </a:xfrm>
        </p:grpSpPr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22BBCF13-9E5F-DE32-6856-F64637852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7" t="9473" b="17784"/>
            <a:stretch/>
          </p:blipFill>
          <p:spPr>
            <a:xfrm>
              <a:off x="6642666" y="4784868"/>
              <a:ext cx="501881" cy="355858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7CDA144C-F7F0-4C79-4E82-FE26F2442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33013">
              <a:off x="6683068" y="5062288"/>
              <a:ext cx="344287" cy="374967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45816B87-AB87-ED6E-BA17-6F530F25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1" y="2159742"/>
            <a:ext cx="884476" cy="571759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08B7712-B416-1E51-6CD1-9D3D9B112E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9573" y="4818632"/>
            <a:ext cx="268417" cy="1583207"/>
          </a:xfrm>
          <a:prstGeom prst="rect">
            <a:avLst/>
          </a:prstGeom>
        </p:spPr>
      </p:pic>
      <p:sp>
        <p:nvSpPr>
          <p:cNvPr id="27" name="Rectangle à coins arrondis 172">
            <a:extLst>
              <a:ext uri="{FF2B5EF4-FFF2-40B4-BE49-F238E27FC236}">
                <a16:creationId xmlns:a16="http://schemas.microsoft.com/office/drawing/2014/main" id="{9CC91384-18D0-CC51-E8B9-F44A1866F8AC}"/>
              </a:ext>
            </a:extLst>
          </p:cNvPr>
          <p:cNvSpPr/>
          <p:nvPr/>
        </p:nvSpPr>
        <p:spPr>
          <a:xfrm>
            <a:off x="4935344" y="5795151"/>
            <a:ext cx="1989996" cy="592267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A45960C-DD1F-90CF-A484-C3D03A4379F4}"/>
              </a:ext>
            </a:extLst>
          </p:cNvPr>
          <p:cNvSpPr txBox="1"/>
          <p:nvPr/>
        </p:nvSpPr>
        <p:spPr>
          <a:xfrm>
            <a:off x="5014481" y="5762232"/>
            <a:ext cx="183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Biomarkers</a:t>
            </a:r>
          </a:p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Therapy follow-up</a:t>
            </a:r>
          </a:p>
        </p:txBody>
      </p:sp>
      <p:sp>
        <p:nvSpPr>
          <p:cNvPr id="50" name="Rectangle à coins arrondis 135">
            <a:extLst>
              <a:ext uri="{FF2B5EF4-FFF2-40B4-BE49-F238E27FC236}">
                <a16:creationId xmlns:a16="http://schemas.microsoft.com/office/drawing/2014/main" id="{7689F791-E68C-E142-9049-29E53638AC33}"/>
              </a:ext>
            </a:extLst>
          </p:cNvPr>
          <p:cNvSpPr/>
          <p:nvPr/>
        </p:nvSpPr>
        <p:spPr>
          <a:xfrm>
            <a:off x="1047583" y="4335480"/>
            <a:ext cx="1122842" cy="480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stress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E8E7A55-C2F4-9433-4475-7AA0F3BE3A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4" y="-8529"/>
            <a:ext cx="717183" cy="70784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405733D-832F-C70B-DB85-0A4F6E1811B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1217" t="5442" r="43511" b="61544"/>
          <a:stretch/>
        </p:blipFill>
        <p:spPr>
          <a:xfrm>
            <a:off x="2898409" y="2807947"/>
            <a:ext cx="850063" cy="691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1363C91-CD0A-C96B-F6C6-522054D899CE}"/>
              </a:ext>
            </a:extLst>
          </p:cNvPr>
          <p:cNvSpPr/>
          <p:nvPr/>
        </p:nvSpPr>
        <p:spPr>
          <a:xfrm>
            <a:off x="2887833" y="2988921"/>
            <a:ext cx="671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FFFF00"/>
                </a:solidFill>
              </a:rPr>
              <a:t>cold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D05D910E-3099-7F54-EC66-C7FD14D3D6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20" y="2188706"/>
            <a:ext cx="985092" cy="525916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53B68BB-0E0E-E406-A272-E7E2E9C1BA39}"/>
              </a:ext>
            </a:extLst>
          </p:cNvPr>
          <p:cNvSpPr/>
          <p:nvPr/>
        </p:nvSpPr>
        <p:spPr>
          <a:xfrm>
            <a:off x="947404" y="2534016"/>
            <a:ext cx="714332" cy="44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MASH</a:t>
            </a:r>
          </a:p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fibrosis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4919BA-8247-D409-39BD-2AD657310ECB}"/>
              </a:ext>
            </a:extLst>
          </p:cNvPr>
          <p:cNvSpPr/>
          <p:nvPr/>
        </p:nvSpPr>
        <p:spPr>
          <a:xfrm>
            <a:off x="1186541" y="3041625"/>
            <a:ext cx="519001" cy="26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HCC</a:t>
            </a: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992F9DA7-4C89-2F0F-96F0-A72F8D3267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1" y="2159742"/>
            <a:ext cx="884476" cy="571759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E84D447-D1B6-2663-64F7-970CBF83DB44}"/>
              </a:ext>
            </a:extLst>
          </p:cNvPr>
          <p:cNvSpPr/>
          <p:nvPr/>
        </p:nvSpPr>
        <p:spPr>
          <a:xfrm>
            <a:off x="760228" y="2210922"/>
            <a:ext cx="842761" cy="26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Steatosis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0B0CB21-A22E-80AF-78CA-2EB43AD22365}"/>
              </a:ext>
            </a:extLst>
          </p:cNvPr>
          <p:cNvSpPr/>
          <p:nvPr/>
        </p:nvSpPr>
        <p:spPr>
          <a:xfrm>
            <a:off x="2812681" y="2157598"/>
            <a:ext cx="854047" cy="44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resection</a:t>
            </a:r>
          </a:p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part.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20E7D5-6713-8E0D-D3BE-265B38E7AD63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1</a:t>
            </a:r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D1D8C93D-2151-93A7-8F6D-A3A8C82C1F5A}"/>
              </a:ext>
            </a:extLst>
          </p:cNvPr>
          <p:cNvGrpSpPr>
            <a:grpSpLocks noChangeAspect="1"/>
          </p:cNvGrpSpPr>
          <p:nvPr/>
        </p:nvGrpSpPr>
        <p:grpSpPr>
          <a:xfrm>
            <a:off x="1910918" y="4493733"/>
            <a:ext cx="2232000" cy="1975002"/>
            <a:chOff x="1207689" y="4381170"/>
            <a:chExt cx="2555120" cy="2260918"/>
          </a:xfrm>
        </p:grpSpPr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89466C8F-039F-F5C5-DB13-EE7F5E010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689" y="4381170"/>
              <a:ext cx="2555120" cy="2260918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73B9C44C-EE5A-08AC-8EF6-2C41C92EC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411"/>
            <a:stretch/>
          </p:blipFill>
          <p:spPr>
            <a:xfrm rot="876607">
              <a:off x="2043376" y="4489649"/>
              <a:ext cx="310072" cy="1796856"/>
            </a:xfrm>
            <a:prstGeom prst="rect">
              <a:avLst/>
            </a:prstGeom>
          </p:spPr>
        </p:pic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B34B4D43-72B1-427B-DCD2-A46EDB93F0E7}"/>
                </a:ext>
              </a:extLst>
            </p:cNvPr>
            <p:cNvGrpSpPr>
              <a:grpSpLocks noChangeAspect="1"/>
            </p:cNvGrpSpPr>
            <p:nvPr/>
          </p:nvGrpSpPr>
          <p:grpSpPr>
            <a:xfrm rot="2399241">
              <a:off x="1860807" y="4396889"/>
              <a:ext cx="223338" cy="1638069"/>
              <a:chOff x="-1344878" y="2092860"/>
              <a:chExt cx="210660" cy="1807974"/>
            </a:xfrm>
          </p:grpSpPr>
          <p:pic>
            <p:nvPicPr>
              <p:cNvPr id="100" name="Image 99">
                <a:extLst>
                  <a:ext uri="{FF2B5EF4-FFF2-40B4-BE49-F238E27FC236}">
                    <a16:creationId xmlns:a16="http://schemas.microsoft.com/office/drawing/2014/main" id="{9C5ED850-CD80-8279-375B-304A55694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4878" y="2092860"/>
                <a:ext cx="166985" cy="1807974"/>
              </a:xfrm>
              <a:prstGeom prst="rect">
                <a:avLst/>
              </a:prstGeom>
            </p:spPr>
          </p:pic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19B0BAC8-D5D8-AEBC-357B-905B43874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467739" y="2424847"/>
                <a:ext cx="591101" cy="75940"/>
              </a:xfrm>
              <a:prstGeom prst="rect">
                <a:avLst/>
              </a:prstGeom>
            </p:spPr>
          </p:pic>
        </p:grpSp>
        <p:sp>
          <p:nvSpPr>
            <p:cNvPr id="98" name="Rectangle à coins arrondis 146">
              <a:extLst>
                <a:ext uri="{FF2B5EF4-FFF2-40B4-BE49-F238E27FC236}">
                  <a16:creationId xmlns:a16="http://schemas.microsoft.com/office/drawing/2014/main" id="{2FC1B6F0-132E-9E69-B036-6A2654EC528E}"/>
                </a:ext>
              </a:extLst>
            </p:cNvPr>
            <p:cNvSpPr/>
            <p:nvPr/>
          </p:nvSpPr>
          <p:spPr>
            <a:xfrm rot="744148">
              <a:off x="2377248" y="5097170"/>
              <a:ext cx="108000" cy="216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B56ECD4D-85F4-BDEE-4EC0-7FD679947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55725">
              <a:off x="2654018" y="5573856"/>
              <a:ext cx="1157796" cy="471565"/>
            </a:xfrm>
            <a:prstGeom prst="rect">
              <a:avLst/>
            </a:prstGeom>
          </p:spPr>
        </p:pic>
      </p:grpSp>
      <p:pic>
        <p:nvPicPr>
          <p:cNvPr id="103" name="Image 102">
            <a:extLst>
              <a:ext uri="{FF2B5EF4-FFF2-40B4-BE49-F238E27FC236}">
                <a16:creationId xmlns:a16="http://schemas.microsoft.com/office/drawing/2014/main" id="{7ADCCC73-75AD-9F32-7A0B-0150EE2DF2C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2600426" y="5578625"/>
            <a:ext cx="473600" cy="414128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13BC5035-EB54-638E-6579-20FB35B74FE0}"/>
              </a:ext>
            </a:extLst>
          </p:cNvPr>
          <p:cNvSpPr txBox="1"/>
          <p:nvPr/>
        </p:nvSpPr>
        <p:spPr>
          <a:xfrm>
            <a:off x="2552923" y="5651386"/>
            <a:ext cx="3947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Ac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5A177FE2-B797-0D66-98DA-E6EE5339FCDD}"/>
              </a:ext>
            </a:extLst>
          </p:cNvPr>
          <p:cNvSpPr/>
          <p:nvPr/>
        </p:nvSpPr>
        <p:spPr>
          <a:xfrm>
            <a:off x="3017124" y="5106911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3E2E3DDB-B659-FE2B-959F-50804DB374AA}"/>
              </a:ext>
            </a:extLst>
          </p:cNvPr>
          <p:cNvSpPr txBox="1"/>
          <p:nvPr/>
        </p:nvSpPr>
        <p:spPr>
          <a:xfrm>
            <a:off x="2980169" y="5029052"/>
            <a:ext cx="2740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122" name="Éclair 121">
            <a:extLst>
              <a:ext uri="{FF2B5EF4-FFF2-40B4-BE49-F238E27FC236}">
                <a16:creationId xmlns:a16="http://schemas.microsoft.com/office/drawing/2014/main" id="{BE172817-595C-2397-F0C4-FD8E91BAF2C8}"/>
              </a:ext>
            </a:extLst>
          </p:cNvPr>
          <p:cNvSpPr/>
          <p:nvPr/>
        </p:nvSpPr>
        <p:spPr>
          <a:xfrm rot="20706105">
            <a:off x="2090389" y="4564730"/>
            <a:ext cx="320634" cy="440275"/>
          </a:xfrm>
          <a:prstGeom prst="lightningBolt">
            <a:avLst/>
          </a:prstGeom>
          <a:solidFill>
            <a:srgbClr val="A3B1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935B93E2-5E07-C08C-062A-5B6D6D832431}"/>
              </a:ext>
            </a:extLst>
          </p:cNvPr>
          <p:cNvSpPr txBox="1"/>
          <p:nvPr/>
        </p:nvSpPr>
        <p:spPr>
          <a:xfrm>
            <a:off x="4709251" y="5229381"/>
            <a:ext cx="239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Circulating glycoproteins</a:t>
            </a:r>
          </a:p>
        </p:txBody>
      </p:sp>
      <p:pic>
        <p:nvPicPr>
          <p:cNvPr id="124" name="Image 123">
            <a:extLst>
              <a:ext uri="{FF2B5EF4-FFF2-40B4-BE49-F238E27FC236}">
                <a16:creationId xmlns:a16="http://schemas.microsoft.com/office/drawing/2014/main" id="{25D197C8-66D0-DB60-9BB8-B3336851CE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40" y="4681626"/>
            <a:ext cx="595896" cy="409976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EDD2EF80-B178-DB6C-204A-9EBE81BC85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53" y="4697784"/>
            <a:ext cx="628799" cy="406480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0A85C986-87AC-53A0-F8AD-E3269A38835C}"/>
              </a:ext>
            </a:extLst>
          </p:cNvPr>
          <p:cNvSpPr/>
          <p:nvPr/>
        </p:nvSpPr>
        <p:spPr>
          <a:xfrm>
            <a:off x="4751598" y="4425076"/>
            <a:ext cx="2453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Some CDGs with liver symptoms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809BF5-8D03-C114-AFDE-92D5F81A109A}"/>
              </a:ext>
            </a:extLst>
          </p:cNvPr>
          <p:cNvSpPr/>
          <p:nvPr/>
        </p:nvSpPr>
        <p:spPr>
          <a:xfrm>
            <a:off x="8362122" y="5393561"/>
            <a:ext cx="366636" cy="28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995D89-3EE5-6400-2DF2-F849747F41DB}"/>
              </a:ext>
            </a:extLst>
          </p:cNvPr>
          <p:cNvSpPr/>
          <p:nvPr/>
        </p:nvSpPr>
        <p:spPr>
          <a:xfrm>
            <a:off x="7781662" y="5403420"/>
            <a:ext cx="268417" cy="199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66">
            <a:extLst>
              <a:ext uri="{FF2B5EF4-FFF2-40B4-BE49-F238E27FC236}">
                <a16:creationId xmlns:a16="http://schemas.microsoft.com/office/drawing/2014/main" id="{9D8703DC-4BF9-8881-FF89-90B3ED14A59A}"/>
              </a:ext>
            </a:extLst>
          </p:cNvPr>
          <p:cNvSpPr/>
          <p:nvPr/>
        </p:nvSpPr>
        <p:spPr>
          <a:xfrm>
            <a:off x="644667" y="5831877"/>
            <a:ext cx="1054672" cy="555541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135">
            <a:extLst>
              <a:ext uri="{FF2B5EF4-FFF2-40B4-BE49-F238E27FC236}">
                <a16:creationId xmlns:a16="http://schemas.microsoft.com/office/drawing/2014/main" id="{E24B30C5-8D42-B524-4E68-B7559A644A5C}"/>
              </a:ext>
            </a:extLst>
          </p:cNvPr>
          <p:cNvSpPr/>
          <p:nvPr/>
        </p:nvSpPr>
        <p:spPr>
          <a:xfrm>
            <a:off x="610582" y="5885713"/>
            <a:ext cx="1122842" cy="480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Biosensors</a:t>
            </a:r>
          </a:p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Targets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671D36-7ACF-E430-896A-44C94F84BC15}"/>
              </a:ext>
            </a:extLst>
          </p:cNvPr>
          <p:cNvSpPr/>
          <p:nvPr/>
        </p:nvSpPr>
        <p:spPr>
          <a:xfrm>
            <a:off x="461939" y="4740510"/>
            <a:ext cx="1420128" cy="1017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Immortalized</a:t>
            </a:r>
          </a:p>
          <a:p>
            <a:pPr algn="ctr"/>
            <a:r>
              <a:rPr lang="en-US" i="1" dirty="0"/>
              <a:t>hepatocytes</a:t>
            </a:r>
          </a:p>
          <a:p>
            <a:pPr algn="ctr">
              <a:lnSpc>
                <a:spcPct val="150000"/>
              </a:lnSpc>
            </a:pPr>
            <a:r>
              <a:rPr lang="en-US" i="1" dirty="0"/>
              <a:t>HCCs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EB872C0-C50C-9FA9-304A-9608CDA7C2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9241">
            <a:off x="2112335" y="5281130"/>
            <a:ext cx="467826" cy="7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99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1371B-5F55-4757-BB0F-28D2517F1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 : coins arrondis 148">
            <a:extLst>
              <a:ext uri="{FF2B5EF4-FFF2-40B4-BE49-F238E27FC236}">
                <a16:creationId xmlns:a16="http://schemas.microsoft.com/office/drawing/2014/main" id="{EB8FEB81-5940-FD68-9C69-3D2BED614425}"/>
              </a:ext>
            </a:extLst>
          </p:cNvPr>
          <p:cNvSpPr/>
          <p:nvPr/>
        </p:nvSpPr>
        <p:spPr>
          <a:xfrm>
            <a:off x="2110646" y="1154422"/>
            <a:ext cx="2877409" cy="2279800"/>
          </a:xfrm>
          <a:prstGeom prst="roundRect">
            <a:avLst>
              <a:gd name="adj" fmla="val 5896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E481780-EFF7-B0D0-3F84-042FC90B01EC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32" name="Rectangle : coins arrondis 3">
            <a:extLst>
              <a:ext uri="{FF2B5EF4-FFF2-40B4-BE49-F238E27FC236}">
                <a16:creationId xmlns:a16="http://schemas.microsoft.com/office/drawing/2014/main" id="{65D6A536-CEE4-8FB8-BD42-1C02F01C61EE}"/>
              </a:ext>
            </a:extLst>
          </p:cNvPr>
          <p:cNvSpPr/>
          <p:nvPr/>
        </p:nvSpPr>
        <p:spPr>
          <a:xfrm>
            <a:off x="111093" y="57611"/>
            <a:ext cx="4711278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Hepatocyte stress in liver pathophysiology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D3A320A-B069-3C0E-5BE5-03B7EE50C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13545" r="77326" b="74607"/>
          <a:stretch/>
        </p:blipFill>
        <p:spPr>
          <a:xfrm rot="10800000">
            <a:off x="229584" y="1367418"/>
            <a:ext cx="1742453" cy="13930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90B4CC-C427-315C-525A-08235995FBAC}"/>
              </a:ext>
            </a:extLst>
          </p:cNvPr>
          <p:cNvSpPr/>
          <p:nvPr/>
        </p:nvSpPr>
        <p:spPr>
          <a:xfrm>
            <a:off x="227967" y="2529161"/>
            <a:ext cx="1715450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LD (</a:t>
            </a:r>
            <a:r>
              <a:rPr lang="en-US" sz="1100" dirty="0" err="1">
                <a:solidFill>
                  <a:srgbClr val="FF2600"/>
                </a:solidFill>
                <a:ea typeface="Calibri" charset="0"/>
                <a:cs typeface="Times New Roman" charset="0"/>
              </a:rPr>
              <a:t>oleate</a:t>
            </a:r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) </a:t>
            </a:r>
            <a:r>
              <a:rPr lang="en-US" sz="1100" dirty="0">
                <a:solidFill>
                  <a:srgbClr val="00FA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100" dirty="0">
                <a:solidFill>
                  <a:srgbClr val="00FA00"/>
                </a:solidFill>
                <a:ea typeface="Calibri" charset="0"/>
                <a:cs typeface="Times New Roman" charset="0"/>
              </a:rPr>
              <a:t>-tubulin </a:t>
            </a:r>
            <a:r>
              <a:rPr lang="en-US" sz="1100" dirty="0">
                <a:solidFill>
                  <a:srgbClr val="0432FF"/>
                </a:solidFill>
                <a:ea typeface="Calibri" charset="0"/>
                <a:cs typeface="Times New Roman" charset="0"/>
              </a:rPr>
              <a:t>DNA</a:t>
            </a:r>
            <a:endParaRPr lang="en-US" sz="1100" dirty="0">
              <a:solidFill>
                <a:schemeClr val="bg1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2376D59-E128-214E-8EF1-91CEACFCBE48}"/>
              </a:ext>
            </a:extLst>
          </p:cNvPr>
          <p:cNvSpPr txBox="1"/>
          <p:nvPr/>
        </p:nvSpPr>
        <p:spPr>
          <a:xfrm>
            <a:off x="11443" y="2768832"/>
            <a:ext cx="2034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Internal compression</a:t>
            </a:r>
          </a:p>
          <a:p>
            <a:pPr algn="ctr"/>
            <a:r>
              <a:rPr lang="en-US" sz="1600" dirty="0"/>
              <a:t>(cytosolic crowding)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50A88F8-0AB3-5937-0696-788E4B9EFCE4}"/>
              </a:ext>
            </a:extLst>
          </p:cNvPr>
          <p:cNvSpPr txBox="1"/>
          <p:nvPr/>
        </p:nvSpPr>
        <p:spPr>
          <a:xfrm>
            <a:off x="2506273" y="1163424"/>
            <a:ext cx="208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C000"/>
                </a:solidFill>
              </a:rPr>
              <a:t>Microtubule damages</a:t>
            </a:r>
          </a:p>
        </p:txBody>
      </p:sp>
      <p:sp>
        <p:nvSpPr>
          <p:cNvPr id="55" name="Rectangle : coins arrondis 3">
            <a:extLst>
              <a:ext uri="{FF2B5EF4-FFF2-40B4-BE49-F238E27FC236}">
                <a16:creationId xmlns:a16="http://schemas.microsoft.com/office/drawing/2014/main" id="{AF881B0F-B35E-7D54-ED08-0229E3976539}"/>
              </a:ext>
            </a:extLst>
          </p:cNvPr>
          <p:cNvSpPr/>
          <p:nvPr/>
        </p:nvSpPr>
        <p:spPr>
          <a:xfrm>
            <a:off x="187165" y="784050"/>
            <a:ext cx="4932000" cy="27884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Hepatocyte mechanical stresses &amp; cytoskeleton 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D0091878-D777-BAC5-8378-50B16F2B719A}"/>
              </a:ext>
            </a:extLst>
          </p:cNvPr>
          <p:cNvSpPr txBox="1"/>
          <p:nvPr/>
        </p:nvSpPr>
        <p:spPr>
          <a:xfrm>
            <a:off x="270058" y="1385770"/>
            <a:ext cx="505917" cy="24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ECM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2C836421-7FB2-0290-38CC-BDFEEBDB5453}"/>
              </a:ext>
            </a:extLst>
          </p:cNvPr>
          <p:cNvSpPr txBox="1"/>
          <p:nvPr/>
        </p:nvSpPr>
        <p:spPr>
          <a:xfrm>
            <a:off x="2522390" y="2413777"/>
            <a:ext cx="9110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Clip-170</a:t>
            </a:r>
          </a:p>
        </p:txBody>
      </p:sp>
      <p:pic>
        <p:nvPicPr>
          <p:cNvPr id="194" name="Image 193">
            <a:extLst>
              <a:ext uri="{FF2B5EF4-FFF2-40B4-BE49-F238E27FC236}">
                <a16:creationId xmlns:a16="http://schemas.microsoft.com/office/drawing/2014/main" id="{1EB7F069-2486-148C-5057-4B9C849460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16007"/>
          <a:stretch/>
        </p:blipFill>
        <p:spPr>
          <a:xfrm>
            <a:off x="2273707" y="1473306"/>
            <a:ext cx="447390" cy="1351108"/>
          </a:xfrm>
          <a:prstGeom prst="rect">
            <a:avLst/>
          </a:prstGeom>
        </p:spPr>
      </p:pic>
      <p:sp>
        <p:nvSpPr>
          <p:cNvPr id="195" name="Rectangle à coins arrondis 194">
            <a:extLst>
              <a:ext uri="{FF2B5EF4-FFF2-40B4-BE49-F238E27FC236}">
                <a16:creationId xmlns:a16="http://schemas.microsoft.com/office/drawing/2014/main" id="{312D751D-033B-5B3A-4CE6-6DD91FC23404}"/>
              </a:ext>
            </a:extLst>
          </p:cNvPr>
          <p:cNvSpPr/>
          <p:nvPr/>
        </p:nvSpPr>
        <p:spPr>
          <a:xfrm>
            <a:off x="2568919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à coins arrondis 195">
            <a:extLst>
              <a:ext uri="{FF2B5EF4-FFF2-40B4-BE49-F238E27FC236}">
                <a16:creationId xmlns:a16="http://schemas.microsoft.com/office/drawing/2014/main" id="{BF304A18-0A9D-AB2D-2BB9-7D9C0F45EF75}"/>
              </a:ext>
            </a:extLst>
          </p:cNvPr>
          <p:cNvSpPr/>
          <p:nvPr/>
        </p:nvSpPr>
        <p:spPr>
          <a:xfrm rot="1190828">
            <a:off x="2619046" y="1766908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à coins arrondis 196">
            <a:extLst>
              <a:ext uri="{FF2B5EF4-FFF2-40B4-BE49-F238E27FC236}">
                <a16:creationId xmlns:a16="http://schemas.microsoft.com/office/drawing/2014/main" id="{C732C488-2BA5-04DF-3295-AA216C15FB90}"/>
              </a:ext>
            </a:extLst>
          </p:cNvPr>
          <p:cNvSpPr/>
          <p:nvPr/>
        </p:nvSpPr>
        <p:spPr>
          <a:xfrm>
            <a:off x="2320741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à coins arrondis 197">
            <a:extLst>
              <a:ext uri="{FF2B5EF4-FFF2-40B4-BE49-F238E27FC236}">
                <a16:creationId xmlns:a16="http://schemas.microsoft.com/office/drawing/2014/main" id="{B897CDC8-8C69-CF87-A6EE-A252928CEA21}"/>
              </a:ext>
            </a:extLst>
          </p:cNvPr>
          <p:cNvSpPr/>
          <p:nvPr/>
        </p:nvSpPr>
        <p:spPr>
          <a:xfrm rot="20409172" flipH="1">
            <a:off x="2283470" y="1766907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Étoile à 5 branches 198">
            <a:extLst>
              <a:ext uri="{FF2B5EF4-FFF2-40B4-BE49-F238E27FC236}">
                <a16:creationId xmlns:a16="http://schemas.microsoft.com/office/drawing/2014/main" id="{35D19A9F-4BBF-6A86-3F66-34B2E61DE788}"/>
              </a:ext>
            </a:extLst>
          </p:cNvPr>
          <p:cNvSpPr/>
          <p:nvPr/>
        </p:nvSpPr>
        <p:spPr>
          <a:xfrm>
            <a:off x="2450321" y="2289317"/>
            <a:ext cx="84804" cy="8618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Rectangle à coins arrondis 199">
            <a:extLst>
              <a:ext uri="{FF2B5EF4-FFF2-40B4-BE49-F238E27FC236}">
                <a16:creationId xmlns:a16="http://schemas.microsoft.com/office/drawing/2014/main" id="{C1FB82CF-4C1F-AC44-F52A-9A066A74DFD6}"/>
              </a:ext>
            </a:extLst>
          </p:cNvPr>
          <p:cNvSpPr/>
          <p:nvPr/>
        </p:nvSpPr>
        <p:spPr>
          <a:xfrm>
            <a:off x="2565042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à coins arrondis 200">
            <a:extLst>
              <a:ext uri="{FF2B5EF4-FFF2-40B4-BE49-F238E27FC236}">
                <a16:creationId xmlns:a16="http://schemas.microsoft.com/office/drawing/2014/main" id="{6D7FD359-2FB7-1F3F-1A81-4F18DFA7258F}"/>
              </a:ext>
            </a:extLst>
          </p:cNvPr>
          <p:cNvSpPr/>
          <p:nvPr/>
        </p:nvSpPr>
        <p:spPr>
          <a:xfrm>
            <a:off x="2316864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4E4607C7-075B-49A3-F7D7-2EC1E6EC7AFD}"/>
              </a:ext>
            </a:extLst>
          </p:cNvPr>
          <p:cNvSpPr/>
          <p:nvPr/>
        </p:nvSpPr>
        <p:spPr>
          <a:xfrm>
            <a:off x="2732707" y="21912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id="{A8C55D40-6830-170B-7223-2F393BB6C041}"/>
              </a:ext>
            </a:extLst>
          </p:cNvPr>
          <p:cNvSpPr txBox="1"/>
          <p:nvPr/>
        </p:nvSpPr>
        <p:spPr>
          <a:xfrm>
            <a:off x="2705307" y="212816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07D58144-B23F-BAD2-251B-74866B3109FE}"/>
              </a:ext>
            </a:extLst>
          </p:cNvPr>
          <p:cNvSpPr/>
          <p:nvPr/>
        </p:nvSpPr>
        <p:spPr>
          <a:xfrm>
            <a:off x="2801645" y="21034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AAFC1D27-AEB1-E074-A455-D2FF9C3E3F4B}"/>
              </a:ext>
            </a:extLst>
          </p:cNvPr>
          <p:cNvSpPr txBox="1"/>
          <p:nvPr/>
        </p:nvSpPr>
        <p:spPr>
          <a:xfrm>
            <a:off x="2784760" y="2038746"/>
            <a:ext cx="26674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5B4EE20B-3B75-E436-4431-9F81FA8EB950}"/>
              </a:ext>
            </a:extLst>
          </p:cNvPr>
          <p:cNvSpPr/>
          <p:nvPr/>
        </p:nvSpPr>
        <p:spPr>
          <a:xfrm>
            <a:off x="2677995" y="2078576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66C4439B-50AD-CA02-E566-66C6ABEE10AA}"/>
              </a:ext>
            </a:extLst>
          </p:cNvPr>
          <p:cNvSpPr txBox="1"/>
          <p:nvPr/>
        </p:nvSpPr>
        <p:spPr>
          <a:xfrm>
            <a:off x="2657311" y="201371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6E9742BE-2248-CED5-9458-942B64F6041F}"/>
              </a:ext>
            </a:extLst>
          </p:cNvPr>
          <p:cNvSpPr/>
          <p:nvPr/>
        </p:nvSpPr>
        <p:spPr>
          <a:xfrm>
            <a:off x="2215102" y="2169168"/>
            <a:ext cx="579703" cy="3301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Étoile à 5 branches 212">
            <a:extLst>
              <a:ext uri="{FF2B5EF4-FFF2-40B4-BE49-F238E27FC236}">
                <a16:creationId xmlns:a16="http://schemas.microsoft.com/office/drawing/2014/main" id="{FDC2E1C3-DFA5-E105-4773-6220589A4424}"/>
              </a:ext>
            </a:extLst>
          </p:cNvPr>
          <p:cNvSpPr/>
          <p:nvPr/>
        </p:nvSpPr>
        <p:spPr>
          <a:xfrm>
            <a:off x="2450321" y="2661862"/>
            <a:ext cx="84804" cy="86189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89C807F2-A03C-E872-90A1-507D6E4DF369}"/>
              </a:ext>
            </a:extLst>
          </p:cNvPr>
          <p:cNvSpPr txBox="1"/>
          <p:nvPr/>
        </p:nvSpPr>
        <p:spPr>
          <a:xfrm>
            <a:off x="2945415" y="1617732"/>
            <a:ext cx="5251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40FF"/>
                </a:solidFill>
              </a:rPr>
              <a:t>JNK</a:t>
            </a: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0CB420ED-343D-143D-5F99-EDF1FDEE22C3}"/>
              </a:ext>
            </a:extLst>
          </p:cNvPr>
          <p:cNvCxnSpPr/>
          <p:nvPr/>
        </p:nvCxnSpPr>
        <p:spPr>
          <a:xfrm flipH="1">
            <a:off x="2851698" y="1908675"/>
            <a:ext cx="197327" cy="141861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r 18">
            <a:extLst>
              <a:ext uri="{FF2B5EF4-FFF2-40B4-BE49-F238E27FC236}">
                <a16:creationId xmlns:a16="http://schemas.microsoft.com/office/drawing/2014/main" id="{87F71144-0448-DDB6-2539-6B163D429588}"/>
              </a:ext>
            </a:extLst>
          </p:cNvPr>
          <p:cNvGrpSpPr/>
          <p:nvPr/>
        </p:nvGrpSpPr>
        <p:grpSpPr>
          <a:xfrm>
            <a:off x="3628382" y="1811349"/>
            <a:ext cx="406491" cy="987149"/>
            <a:chOff x="4245582" y="1740080"/>
            <a:chExt cx="487001" cy="1169110"/>
          </a:xfrm>
        </p:grpSpPr>
        <p:pic>
          <p:nvPicPr>
            <p:cNvPr id="218" name="Image 217">
              <a:extLst>
                <a:ext uri="{FF2B5EF4-FFF2-40B4-BE49-F238E27FC236}">
                  <a16:creationId xmlns:a16="http://schemas.microsoft.com/office/drawing/2014/main" id="{1E0686E3-A7BA-BCBD-9EE1-6423E17CC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1"/>
            <a:stretch/>
          </p:blipFill>
          <p:spPr>
            <a:xfrm rot="16200000">
              <a:off x="3904528" y="2081134"/>
              <a:ext cx="1169110" cy="487001"/>
            </a:xfrm>
            <a:prstGeom prst="rect">
              <a:avLst/>
            </a:prstGeom>
          </p:spPr>
        </p:pic>
        <p:sp>
          <p:nvSpPr>
            <p:cNvPr id="219" name="Ellipse 218">
              <a:extLst>
                <a:ext uri="{FF2B5EF4-FFF2-40B4-BE49-F238E27FC236}">
                  <a16:creationId xmlns:a16="http://schemas.microsoft.com/office/drawing/2014/main" id="{119AB652-5CF8-6F81-C66A-B519CC9578A7}"/>
                </a:ext>
              </a:extLst>
            </p:cNvPr>
            <p:cNvSpPr/>
            <p:nvPr/>
          </p:nvSpPr>
          <p:spPr>
            <a:xfrm>
              <a:off x="4555790" y="2113516"/>
              <a:ext cx="132602" cy="24861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Étoile à 5 branches 219">
              <a:extLst>
                <a:ext uri="{FF2B5EF4-FFF2-40B4-BE49-F238E27FC236}">
                  <a16:creationId xmlns:a16="http://schemas.microsoft.com/office/drawing/2014/main" id="{1B31A8F1-AA9B-588E-9DC4-4E81738F43E0}"/>
                </a:ext>
              </a:extLst>
            </p:cNvPr>
            <p:cNvSpPr/>
            <p:nvPr/>
          </p:nvSpPr>
          <p:spPr>
            <a:xfrm>
              <a:off x="4568861" y="2157459"/>
              <a:ext cx="101600" cy="10207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1" name="Forme libre 220">
            <a:extLst>
              <a:ext uri="{FF2B5EF4-FFF2-40B4-BE49-F238E27FC236}">
                <a16:creationId xmlns:a16="http://schemas.microsoft.com/office/drawing/2014/main" id="{592A58F1-4265-CBF2-79FA-A06C58996E44}"/>
              </a:ext>
            </a:extLst>
          </p:cNvPr>
          <p:cNvSpPr/>
          <p:nvPr/>
        </p:nvSpPr>
        <p:spPr>
          <a:xfrm>
            <a:off x="3905821" y="1974931"/>
            <a:ext cx="439271" cy="322224"/>
          </a:xfrm>
          <a:custGeom>
            <a:avLst/>
            <a:gdLst>
              <a:gd name="connsiteX0" fmla="*/ 439271 w 439271"/>
              <a:gd name="connsiteY0" fmla="*/ 0 h 322224"/>
              <a:gd name="connsiteX1" fmla="*/ 286871 w 439271"/>
              <a:gd name="connsiteY1" fmla="*/ 304800 h 322224"/>
              <a:gd name="connsiteX2" fmla="*/ 0 w 439271"/>
              <a:gd name="connsiteY2" fmla="*/ 286870 h 3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271" h="322224">
                <a:moveTo>
                  <a:pt x="439271" y="0"/>
                </a:moveTo>
                <a:cubicBezTo>
                  <a:pt x="399677" y="128494"/>
                  <a:pt x="360083" y="256988"/>
                  <a:pt x="286871" y="304800"/>
                </a:cubicBezTo>
                <a:cubicBezTo>
                  <a:pt x="213659" y="352612"/>
                  <a:pt x="0" y="286870"/>
                  <a:pt x="0" y="286870"/>
                </a:cubicBezTo>
              </a:path>
            </a:pathLst>
          </a:custGeom>
          <a:noFill/>
          <a:ln>
            <a:solidFill>
              <a:srgbClr val="B53A9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Rectangle à coins arrondis 221">
            <a:extLst>
              <a:ext uri="{FF2B5EF4-FFF2-40B4-BE49-F238E27FC236}">
                <a16:creationId xmlns:a16="http://schemas.microsoft.com/office/drawing/2014/main" id="{7779C7ED-A02D-7E32-F16B-255BC944CF2B}"/>
              </a:ext>
            </a:extLst>
          </p:cNvPr>
          <p:cNvSpPr/>
          <p:nvPr/>
        </p:nvSpPr>
        <p:spPr>
          <a:xfrm>
            <a:off x="4094734" y="1874598"/>
            <a:ext cx="435202" cy="27230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9E00FFBC-7A16-2C58-C0ED-7EDCB11C70B3}"/>
              </a:ext>
            </a:extLst>
          </p:cNvPr>
          <p:cNvSpPr txBox="1"/>
          <p:nvPr/>
        </p:nvSpPr>
        <p:spPr>
          <a:xfrm>
            <a:off x="4021202" y="1879002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ATAT1</a:t>
            </a:r>
          </a:p>
        </p:txBody>
      </p:sp>
      <p:pic>
        <p:nvPicPr>
          <p:cNvPr id="224" name="Image 223">
            <a:extLst>
              <a:ext uri="{FF2B5EF4-FFF2-40B4-BE49-F238E27FC236}">
                <a16:creationId xmlns:a16="http://schemas.microsoft.com/office/drawing/2014/main" id="{074AB0F6-D507-186B-7C4C-5210FA3A7A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/>
          <a:stretch/>
        </p:blipFill>
        <p:spPr>
          <a:xfrm rot="16200000">
            <a:off x="4195637" y="2109822"/>
            <a:ext cx="976417" cy="390387"/>
          </a:xfrm>
          <a:prstGeom prst="rect">
            <a:avLst/>
          </a:prstGeom>
        </p:spPr>
      </p:pic>
      <p:cxnSp>
        <p:nvCxnSpPr>
          <p:cNvPr id="225" name="Connecteur droit avec flèche 224">
            <a:extLst>
              <a:ext uri="{FF2B5EF4-FFF2-40B4-BE49-F238E27FC236}">
                <a16:creationId xmlns:a16="http://schemas.microsoft.com/office/drawing/2014/main" id="{F324494B-CB8B-E422-9112-2BB93B3A6B52}"/>
              </a:ext>
            </a:extLst>
          </p:cNvPr>
          <p:cNvCxnSpPr/>
          <p:nvPr/>
        </p:nvCxnSpPr>
        <p:spPr>
          <a:xfrm>
            <a:off x="4066114" y="2438977"/>
            <a:ext cx="43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ZoneTexte 225">
            <a:extLst>
              <a:ext uri="{FF2B5EF4-FFF2-40B4-BE49-F238E27FC236}">
                <a16:creationId xmlns:a16="http://schemas.microsoft.com/office/drawing/2014/main" id="{FFADEFB7-E17B-1EA0-9913-AD4FF073C3D9}"/>
              </a:ext>
            </a:extLst>
          </p:cNvPr>
          <p:cNvSpPr txBox="1"/>
          <p:nvPr/>
        </p:nvSpPr>
        <p:spPr>
          <a:xfrm>
            <a:off x="4066114" y="2445998"/>
            <a:ext cx="432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FA2EE"/>
                </a:solidFill>
              </a:rPr>
              <a:t>time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D2C05B5-D6A0-1AAF-B634-5C41AC5F4B07}"/>
              </a:ext>
            </a:extLst>
          </p:cNvPr>
          <p:cNvSpPr/>
          <p:nvPr/>
        </p:nvSpPr>
        <p:spPr>
          <a:xfrm>
            <a:off x="1504178" y="1368348"/>
            <a:ext cx="494905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a typeface="Calibri" charset="0"/>
                <a:cs typeface="Times New Roman" charset="0"/>
              </a:rPr>
              <a:t>HuH7</a:t>
            </a:r>
          </a:p>
        </p:txBody>
      </p:sp>
      <p:sp>
        <p:nvSpPr>
          <p:cNvPr id="346" name="Rectangle à coins arrondis 345">
            <a:extLst>
              <a:ext uri="{FF2B5EF4-FFF2-40B4-BE49-F238E27FC236}">
                <a16:creationId xmlns:a16="http://schemas.microsoft.com/office/drawing/2014/main" id="{8B3D59DB-3C19-C3CC-AAA4-DC135BBA861B}"/>
              </a:ext>
            </a:extLst>
          </p:cNvPr>
          <p:cNvSpPr/>
          <p:nvPr/>
        </p:nvSpPr>
        <p:spPr>
          <a:xfrm>
            <a:off x="2180421" y="2995423"/>
            <a:ext cx="2737859" cy="320660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78" name="ZoneTexte 277">
            <a:extLst>
              <a:ext uri="{FF2B5EF4-FFF2-40B4-BE49-F238E27FC236}">
                <a16:creationId xmlns:a16="http://schemas.microsoft.com/office/drawing/2014/main" id="{61B7E303-2908-D56C-792B-97A61986C8F3}"/>
              </a:ext>
            </a:extLst>
          </p:cNvPr>
          <p:cNvSpPr txBox="1"/>
          <p:nvPr/>
        </p:nvSpPr>
        <p:spPr>
          <a:xfrm>
            <a:off x="2188506" y="2983280"/>
            <a:ext cx="27216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PTMs for integrity preservation </a:t>
            </a:r>
          </a:p>
        </p:txBody>
      </p:sp>
      <p:sp>
        <p:nvSpPr>
          <p:cNvPr id="15" name="Rectangle : coins arrondis 3">
            <a:extLst>
              <a:ext uri="{FF2B5EF4-FFF2-40B4-BE49-F238E27FC236}">
                <a16:creationId xmlns:a16="http://schemas.microsoft.com/office/drawing/2014/main" id="{2BCBDE0D-43A4-3BF4-0CE8-E801F34E7A8C}"/>
              </a:ext>
            </a:extLst>
          </p:cNvPr>
          <p:cNvSpPr/>
          <p:nvPr/>
        </p:nvSpPr>
        <p:spPr>
          <a:xfrm>
            <a:off x="6558273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F07E08-3C8C-F980-437E-35E88CECA9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48" y="480926"/>
            <a:ext cx="881174" cy="606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DDD2F3-648A-733A-66EC-DB730996906C}"/>
              </a:ext>
            </a:extLst>
          </p:cNvPr>
          <p:cNvSpPr/>
          <p:nvPr/>
        </p:nvSpPr>
        <p:spPr>
          <a:xfrm>
            <a:off x="5323338" y="472121"/>
            <a:ext cx="714332" cy="44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MASH</a:t>
            </a:r>
          </a:p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fibrosis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8B4CEE9-2F26-C453-B58E-1D32E1E97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09" y="86961"/>
            <a:ext cx="884476" cy="5717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F46BDD-B581-93E2-DF70-E106AA831E31}"/>
              </a:ext>
            </a:extLst>
          </p:cNvPr>
          <p:cNvSpPr/>
          <p:nvPr/>
        </p:nvSpPr>
        <p:spPr>
          <a:xfrm>
            <a:off x="5125276" y="133184"/>
            <a:ext cx="842761" cy="26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Steatosis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2EA9C4-18A3-9367-AE75-D3F64AD459F9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9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547D96-9400-4229-EE7F-D63714112C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4599783" y="1454918"/>
            <a:ext cx="398404" cy="3483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E2BC2D-217E-B577-AC0B-82CC14AE58A1}"/>
              </a:ext>
            </a:extLst>
          </p:cNvPr>
          <p:cNvSpPr txBox="1"/>
          <p:nvPr/>
        </p:nvSpPr>
        <p:spPr>
          <a:xfrm>
            <a:off x="4574848" y="1492705"/>
            <a:ext cx="33207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Ac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14F9B3-7F6A-969B-1F45-C9E36659FA52}"/>
              </a:ext>
            </a:extLst>
          </p:cNvPr>
          <p:cNvSpPr txBox="1"/>
          <p:nvPr/>
        </p:nvSpPr>
        <p:spPr>
          <a:xfrm>
            <a:off x="134122" y="1101651"/>
            <a:ext cx="1374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Lipid overload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F8B816-BE3C-1C94-A847-C73F3657C8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0" y="1376373"/>
            <a:ext cx="332942" cy="29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09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AE8A-BF60-5D07-5E03-FCD70BF41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 : coins arrondis 148">
            <a:extLst>
              <a:ext uri="{FF2B5EF4-FFF2-40B4-BE49-F238E27FC236}">
                <a16:creationId xmlns:a16="http://schemas.microsoft.com/office/drawing/2014/main" id="{91414429-FB27-7EA6-A936-CFAFA5D589CA}"/>
              </a:ext>
            </a:extLst>
          </p:cNvPr>
          <p:cNvSpPr/>
          <p:nvPr/>
        </p:nvSpPr>
        <p:spPr>
          <a:xfrm>
            <a:off x="2110646" y="1154422"/>
            <a:ext cx="2877409" cy="2279800"/>
          </a:xfrm>
          <a:prstGeom prst="roundRect">
            <a:avLst>
              <a:gd name="adj" fmla="val 5896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ectangle : coins arrondis 149">
            <a:extLst>
              <a:ext uri="{FF2B5EF4-FFF2-40B4-BE49-F238E27FC236}">
                <a16:creationId xmlns:a16="http://schemas.microsoft.com/office/drawing/2014/main" id="{B60D0F94-F31F-CCF7-E1FB-C3DF6A7A5069}"/>
              </a:ext>
            </a:extLst>
          </p:cNvPr>
          <p:cNvSpPr/>
          <p:nvPr/>
        </p:nvSpPr>
        <p:spPr>
          <a:xfrm>
            <a:off x="5158139" y="1154420"/>
            <a:ext cx="3921501" cy="3101325"/>
          </a:xfrm>
          <a:prstGeom prst="roundRect">
            <a:avLst>
              <a:gd name="adj" fmla="val 517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972FB10-1B35-4FB7-7CDF-29730A94341D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32" name="Rectangle : coins arrondis 3">
            <a:extLst>
              <a:ext uri="{FF2B5EF4-FFF2-40B4-BE49-F238E27FC236}">
                <a16:creationId xmlns:a16="http://schemas.microsoft.com/office/drawing/2014/main" id="{21B03ADF-D657-84FE-DBB7-68B6CEE4730B}"/>
              </a:ext>
            </a:extLst>
          </p:cNvPr>
          <p:cNvSpPr/>
          <p:nvPr/>
        </p:nvSpPr>
        <p:spPr>
          <a:xfrm>
            <a:off x="111093" y="57611"/>
            <a:ext cx="4711278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Hepatocyte stress in liver pathophysiology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2CD8C71-89A6-1DA0-913E-9FBF1619F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13545" r="77326" b="74607"/>
          <a:stretch/>
        </p:blipFill>
        <p:spPr>
          <a:xfrm rot="10800000">
            <a:off x="229584" y="1367418"/>
            <a:ext cx="1742453" cy="13930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503A14D-5ED5-FA09-B5B0-B15272E46531}"/>
              </a:ext>
            </a:extLst>
          </p:cNvPr>
          <p:cNvSpPr/>
          <p:nvPr/>
        </p:nvSpPr>
        <p:spPr>
          <a:xfrm>
            <a:off x="227967" y="2529161"/>
            <a:ext cx="1715450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LD (</a:t>
            </a:r>
            <a:r>
              <a:rPr lang="en-US" sz="1100" dirty="0" err="1">
                <a:solidFill>
                  <a:srgbClr val="FF2600"/>
                </a:solidFill>
                <a:ea typeface="Calibri" charset="0"/>
                <a:cs typeface="Times New Roman" charset="0"/>
              </a:rPr>
              <a:t>oleate</a:t>
            </a:r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) </a:t>
            </a:r>
            <a:r>
              <a:rPr lang="en-US" sz="1100" dirty="0">
                <a:solidFill>
                  <a:srgbClr val="00FA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100" dirty="0">
                <a:solidFill>
                  <a:srgbClr val="00FA00"/>
                </a:solidFill>
                <a:ea typeface="Calibri" charset="0"/>
                <a:cs typeface="Times New Roman" charset="0"/>
              </a:rPr>
              <a:t>-tubulin </a:t>
            </a:r>
            <a:r>
              <a:rPr lang="en-US" sz="1100" dirty="0">
                <a:solidFill>
                  <a:srgbClr val="0432FF"/>
                </a:solidFill>
                <a:ea typeface="Calibri" charset="0"/>
                <a:cs typeface="Times New Roman" charset="0"/>
              </a:rPr>
              <a:t>DNA</a:t>
            </a:r>
            <a:endParaRPr lang="en-US" sz="1100" dirty="0">
              <a:solidFill>
                <a:schemeClr val="bg1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85EB059-6F9B-6400-A0A9-86AB691538F0}"/>
              </a:ext>
            </a:extLst>
          </p:cNvPr>
          <p:cNvSpPr txBox="1"/>
          <p:nvPr/>
        </p:nvSpPr>
        <p:spPr>
          <a:xfrm>
            <a:off x="11443" y="2768832"/>
            <a:ext cx="2034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Internal compression</a:t>
            </a:r>
          </a:p>
          <a:p>
            <a:pPr algn="ctr"/>
            <a:r>
              <a:rPr lang="en-US" sz="1600" dirty="0"/>
              <a:t>(cytosolic crowding)</a:t>
            </a:r>
          </a:p>
        </p:txBody>
      </p:sp>
      <p:sp>
        <p:nvSpPr>
          <p:cNvPr id="55" name="Rectangle : coins arrondis 3">
            <a:extLst>
              <a:ext uri="{FF2B5EF4-FFF2-40B4-BE49-F238E27FC236}">
                <a16:creationId xmlns:a16="http://schemas.microsoft.com/office/drawing/2014/main" id="{ECF6312E-5BA0-C9A9-41E6-7F893B2090EE}"/>
              </a:ext>
            </a:extLst>
          </p:cNvPr>
          <p:cNvSpPr/>
          <p:nvPr/>
        </p:nvSpPr>
        <p:spPr>
          <a:xfrm>
            <a:off x="187165" y="784050"/>
            <a:ext cx="4932000" cy="27884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Hepatocyte mechanical stresses &amp; cytoskeleton 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0C305DA4-9DBC-3CE0-876D-0A3040393F1B}"/>
              </a:ext>
            </a:extLst>
          </p:cNvPr>
          <p:cNvSpPr txBox="1"/>
          <p:nvPr/>
        </p:nvSpPr>
        <p:spPr>
          <a:xfrm>
            <a:off x="270058" y="1385770"/>
            <a:ext cx="505917" cy="24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ECM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4FFD7A27-7CEF-1679-784E-2E425E8CC1FF}"/>
              </a:ext>
            </a:extLst>
          </p:cNvPr>
          <p:cNvSpPr txBox="1"/>
          <p:nvPr/>
        </p:nvSpPr>
        <p:spPr>
          <a:xfrm>
            <a:off x="2522390" y="2413777"/>
            <a:ext cx="9110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Clip-170</a:t>
            </a:r>
          </a:p>
        </p:txBody>
      </p:sp>
      <p:pic>
        <p:nvPicPr>
          <p:cNvPr id="194" name="Image 193">
            <a:extLst>
              <a:ext uri="{FF2B5EF4-FFF2-40B4-BE49-F238E27FC236}">
                <a16:creationId xmlns:a16="http://schemas.microsoft.com/office/drawing/2014/main" id="{C4E1E3D5-B859-F50B-B667-B25714F17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16007"/>
          <a:stretch/>
        </p:blipFill>
        <p:spPr>
          <a:xfrm>
            <a:off x="2273707" y="1473306"/>
            <a:ext cx="447390" cy="1351108"/>
          </a:xfrm>
          <a:prstGeom prst="rect">
            <a:avLst/>
          </a:prstGeom>
        </p:spPr>
      </p:pic>
      <p:sp>
        <p:nvSpPr>
          <p:cNvPr id="195" name="Rectangle à coins arrondis 194">
            <a:extLst>
              <a:ext uri="{FF2B5EF4-FFF2-40B4-BE49-F238E27FC236}">
                <a16:creationId xmlns:a16="http://schemas.microsoft.com/office/drawing/2014/main" id="{158ED2D8-1F2D-5F07-CBC8-26278AB5FD22}"/>
              </a:ext>
            </a:extLst>
          </p:cNvPr>
          <p:cNvSpPr/>
          <p:nvPr/>
        </p:nvSpPr>
        <p:spPr>
          <a:xfrm>
            <a:off x="2568919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à coins arrondis 195">
            <a:extLst>
              <a:ext uri="{FF2B5EF4-FFF2-40B4-BE49-F238E27FC236}">
                <a16:creationId xmlns:a16="http://schemas.microsoft.com/office/drawing/2014/main" id="{ADE52A03-3B12-CEE2-7ECF-2C66D2317726}"/>
              </a:ext>
            </a:extLst>
          </p:cNvPr>
          <p:cNvSpPr/>
          <p:nvPr/>
        </p:nvSpPr>
        <p:spPr>
          <a:xfrm rot="1190828">
            <a:off x="2619046" y="1766908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à coins arrondis 196">
            <a:extLst>
              <a:ext uri="{FF2B5EF4-FFF2-40B4-BE49-F238E27FC236}">
                <a16:creationId xmlns:a16="http://schemas.microsoft.com/office/drawing/2014/main" id="{7C5CB4F7-8D3B-DAA4-8FFC-46167B671293}"/>
              </a:ext>
            </a:extLst>
          </p:cNvPr>
          <p:cNvSpPr/>
          <p:nvPr/>
        </p:nvSpPr>
        <p:spPr>
          <a:xfrm>
            <a:off x="2320741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à coins arrondis 197">
            <a:extLst>
              <a:ext uri="{FF2B5EF4-FFF2-40B4-BE49-F238E27FC236}">
                <a16:creationId xmlns:a16="http://schemas.microsoft.com/office/drawing/2014/main" id="{1AEECAD1-432D-7CC1-92F6-A3AD29201093}"/>
              </a:ext>
            </a:extLst>
          </p:cNvPr>
          <p:cNvSpPr/>
          <p:nvPr/>
        </p:nvSpPr>
        <p:spPr>
          <a:xfrm rot="20409172" flipH="1">
            <a:off x="2283470" y="1766907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Étoile à 5 branches 198">
            <a:extLst>
              <a:ext uri="{FF2B5EF4-FFF2-40B4-BE49-F238E27FC236}">
                <a16:creationId xmlns:a16="http://schemas.microsoft.com/office/drawing/2014/main" id="{5C40EC42-D256-689B-AE89-CBE1F932F763}"/>
              </a:ext>
            </a:extLst>
          </p:cNvPr>
          <p:cNvSpPr/>
          <p:nvPr/>
        </p:nvSpPr>
        <p:spPr>
          <a:xfrm>
            <a:off x="2450321" y="2289317"/>
            <a:ext cx="84804" cy="8618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Rectangle à coins arrondis 199">
            <a:extLst>
              <a:ext uri="{FF2B5EF4-FFF2-40B4-BE49-F238E27FC236}">
                <a16:creationId xmlns:a16="http://schemas.microsoft.com/office/drawing/2014/main" id="{29976B5F-2135-2714-B912-12D76391D0EB}"/>
              </a:ext>
            </a:extLst>
          </p:cNvPr>
          <p:cNvSpPr/>
          <p:nvPr/>
        </p:nvSpPr>
        <p:spPr>
          <a:xfrm>
            <a:off x="2565042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à coins arrondis 200">
            <a:extLst>
              <a:ext uri="{FF2B5EF4-FFF2-40B4-BE49-F238E27FC236}">
                <a16:creationId xmlns:a16="http://schemas.microsoft.com/office/drawing/2014/main" id="{4ECB8428-201E-D849-E578-88C8ECCE71F9}"/>
              </a:ext>
            </a:extLst>
          </p:cNvPr>
          <p:cNvSpPr/>
          <p:nvPr/>
        </p:nvSpPr>
        <p:spPr>
          <a:xfrm>
            <a:off x="2316864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B895A530-271A-74A7-5B03-B616D26F3DE3}"/>
              </a:ext>
            </a:extLst>
          </p:cNvPr>
          <p:cNvSpPr/>
          <p:nvPr/>
        </p:nvSpPr>
        <p:spPr>
          <a:xfrm>
            <a:off x="2732707" y="21912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id="{96709D08-F97C-031C-4DF9-C770CCB69DA4}"/>
              </a:ext>
            </a:extLst>
          </p:cNvPr>
          <p:cNvSpPr txBox="1"/>
          <p:nvPr/>
        </p:nvSpPr>
        <p:spPr>
          <a:xfrm>
            <a:off x="2705307" y="212816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593FEE77-B1F9-2BFC-B2D9-AD3EF736D8EE}"/>
              </a:ext>
            </a:extLst>
          </p:cNvPr>
          <p:cNvSpPr/>
          <p:nvPr/>
        </p:nvSpPr>
        <p:spPr>
          <a:xfrm>
            <a:off x="2801645" y="21034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709A2E51-6208-1350-7F6C-8DAB91FF07CA}"/>
              </a:ext>
            </a:extLst>
          </p:cNvPr>
          <p:cNvSpPr txBox="1"/>
          <p:nvPr/>
        </p:nvSpPr>
        <p:spPr>
          <a:xfrm>
            <a:off x="2784760" y="2038746"/>
            <a:ext cx="26674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53EFBC9D-A187-C96A-C280-3CC7CA0A32B2}"/>
              </a:ext>
            </a:extLst>
          </p:cNvPr>
          <p:cNvSpPr/>
          <p:nvPr/>
        </p:nvSpPr>
        <p:spPr>
          <a:xfrm>
            <a:off x="2677995" y="2078576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65A5C9F8-A8AD-788C-C858-6742125A2B61}"/>
              </a:ext>
            </a:extLst>
          </p:cNvPr>
          <p:cNvSpPr txBox="1"/>
          <p:nvPr/>
        </p:nvSpPr>
        <p:spPr>
          <a:xfrm>
            <a:off x="2657311" y="201371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0FFA6F9F-9BCC-BEA1-564A-2D29A6376E4B}"/>
              </a:ext>
            </a:extLst>
          </p:cNvPr>
          <p:cNvSpPr/>
          <p:nvPr/>
        </p:nvSpPr>
        <p:spPr>
          <a:xfrm>
            <a:off x="2215102" y="2169168"/>
            <a:ext cx="579703" cy="3301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05184BD3-3158-4F06-A957-6DA6F4D3A56A}"/>
              </a:ext>
            </a:extLst>
          </p:cNvPr>
          <p:cNvSpPr txBox="1"/>
          <p:nvPr/>
        </p:nvSpPr>
        <p:spPr>
          <a:xfrm>
            <a:off x="2945415" y="1617732"/>
            <a:ext cx="5251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40FF"/>
                </a:solidFill>
              </a:rPr>
              <a:t>JNK</a:t>
            </a: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A6D706E0-C362-9BD1-421B-D15FB87F5094}"/>
              </a:ext>
            </a:extLst>
          </p:cNvPr>
          <p:cNvCxnSpPr/>
          <p:nvPr/>
        </p:nvCxnSpPr>
        <p:spPr>
          <a:xfrm flipH="1">
            <a:off x="2851698" y="1908675"/>
            <a:ext cx="197327" cy="141861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3D52ED1B-9330-2273-C8E7-BCE5F1A4B603}"/>
              </a:ext>
            </a:extLst>
          </p:cNvPr>
          <p:cNvSpPr/>
          <p:nvPr/>
        </p:nvSpPr>
        <p:spPr>
          <a:xfrm>
            <a:off x="1504178" y="1368348"/>
            <a:ext cx="494905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a typeface="Calibri" charset="0"/>
                <a:cs typeface="Times New Roman" charset="0"/>
              </a:rPr>
              <a:t>HuH7</a:t>
            </a:r>
          </a:p>
        </p:txBody>
      </p:sp>
      <p:pic>
        <p:nvPicPr>
          <p:cNvPr id="241" name="Image 240">
            <a:extLst>
              <a:ext uri="{FF2B5EF4-FFF2-40B4-BE49-F238E27FC236}">
                <a16:creationId xmlns:a16="http://schemas.microsoft.com/office/drawing/2014/main" id="{850905A8-E538-D8A0-8594-32C788E596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0" r="7498"/>
          <a:stretch/>
        </p:blipFill>
        <p:spPr>
          <a:xfrm rot="5400000">
            <a:off x="7012648" y="2684597"/>
            <a:ext cx="1277882" cy="649126"/>
          </a:xfrm>
          <a:prstGeom prst="rect">
            <a:avLst/>
          </a:prstGeom>
        </p:spPr>
      </p:pic>
      <p:pic>
        <p:nvPicPr>
          <p:cNvPr id="264" name="Image 263">
            <a:extLst>
              <a:ext uri="{FF2B5EF4-FFF2-40B4-BE49-F238E27FC236}">
                <a16:creationId xmlns:a16="http://schemas.microsoft.com/office/drawing/2014/main" id="{5A41ED9F-755B-B71C-BA77-DD2257270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3181">
            <a:off x="6592325" y="2156815"/>
            <a:ext cx="142244" cy="1142300"/>
          </a:xfrm>
          <a:prstGeom prst="rect">
            <a:avLst/>
          </a:prstGeom>
        </p:spPr>
      </p:pic>
      <p:grpSp>
        <p:nvGrpSpPr>
          <p:cNvPr id="247" name="Grouper 246">
            <a:extLst>
              <a:ext uri="{FF2B5EF4-FFF2-40B4-BE49-F238E27FC236}">
                <a16:creationId xmlns:a16="http://schemas.microsoft.com/office/drawing/2014/main" id="{2B700233-3386-2B99-6E63-D25D9937EF6A}"/>
              </a:ext>
            </a:extLst>
          </p:cNvPr>
          <p:cNvGrpSpPr/>
          <p:nvPr/>
        </p:nvGrpSpPr>
        <p:grpSpPr>
          <a:xfrm rot="6033362">
            <a:off x="6458922" y="2925610"/>
            <a:ext cx="215095" cy="781447"/>
            <a:chOff x="2495989" y="2577220"/>
            <a:chExt cx="368968" cy="1195094"/>
          </a:xfrm>
        </p:grpSpPr>
        <p:cxnSp>
          <p:nvCxnSpPr>
            <p:cNvPr id="248" name="Connecteur droit 247">
              <a:extLst>
                <a:ext uri="{FF2B5EF4-FFF2-40B4-BE49-F238E27FC236}">
                  <a16:creationId xmlns:a16="http://schemas.microsoft.com/office/drawing/2014/main" id="{200456C5-F1BA-4C7D-B1B7-AA4DA5B1E5FF}"/>
                </a:ext>
              </a:extLst>
            </p:cNvPr>
            <p:cNvCxnSpPr/>
            <p:nvPr/>
          </p:nvCxnSpPr>
          <p:spPr>
            <a:xfrm>
              <a:off x="2764031" y="2923796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cteur droit 248">
              <a:extLst>
                <a:ext uri="{FF2B5EF4-FFF2-40B4-BE49-F238E27FC236}">
                  <a16:creationId xmlns:a16="http://schemas.microsoft.com/office/drawing/2014/main" id="{0DC6AF9B-C0CF-EF3B-6D14-F76BA6F516B1}"/>
                </a:ext>
              </a:extLst>
            </p:cNvPr>
            <p:cNvCxnSpPr/>
            <p:nvPr/>
          </p:nvCxnSpPr>
          <p:spPr>
            <a:xfrm>
              <a:off x="2764031" y="257722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>
              <a:extLst>
                <a:ext uri="{FF2B5EF4-FFF2-40B4-BE49-F238E27FC236}">
                  <a16:creationId xmlns:a16="http://schemas.microsoft.com/office/drawing/2014/main" id="{B32946C1-C4E4-8B67-0459-D78C69621842}"/>
                </a:ext>
              </a:extLst>
            </p:cNvPr>
            <p:cNvCxnSpPr/>
            <p:nvPr/>
          </p:nvCxnSpPr>
          <p:spPr>
            <a:xfrm>
              <a:off x="2502530" y="2706241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>
              <a:extLst>
                <a:ext uri="{FF2B5EF4-FFF2-40B4-BE49-F238E27FC236}">
                  <a16:creationId xmlns:a16="http://schemas.microsoft.com/office/drawing/2014/main" id="{96E00641-B6CF-0325-35E3-A516E99EEC4E}"/>
                </a:ext>
              </a:extLst>
            </p:cNvPr>
            <p:cNvCxnSpPr/>
            <p:nvPr/>
          </p:nvCxnSpPr>
          <p:spPr>
            <a:xfrm>
              <a:off x="2764031" y="327715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>
              <a:extLst>
                <a:ext uri="{FF2B5EF4-FFF2-40B4-BE49-F238E27FC236}">
                  <a16:creationId xmlns:a16="http://schemas.microsoft.com/office/drawing/2014/main" id="{09A8B68E-D5DF-5A5C-43D1-574597CB5BFA}"/>
                </a:ext>
              </a:extLst>
            </p:cNvPr>
            <p:cNvCxnSpPr/>
            <p:nvPr/>
          </p:nvCxnSpPr>
          <p:spPr>
            <a:xfrm>
              <a:off x="2764031" y="3578178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>
              <a:extLst>
                <a:ext uri="{FF2B5EF4-FFF2-40B4-BE49-F238E27FC236}">
                  <a16:creationId xmlns:a16="http://schemas.microsoft.com/office/drawing/2014/main" id="{5C859038-2453-74C9-53C8-36D10B19FD65}"/>
                </a:ext>
              </a:extLst>
            </p:cNvPr>
            <p:cNvCxnSpPr/>
            <p:nvPr/>
          </p:nvCxnSpPr>
          <p:spPr>
            <a:xfrm>
              <a:off x="2502530" y="3384084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>
              <a:extLst>
                <a:ext uri="{FF2B5EF4-FFF2-40B4-BE49-F238E27FC236}">
                  <a16:creationId xmlns:a16="http://schemas.microsoft.com/office/drawing/2014/main" id="{22E41F5C-835F-1D00-E64A-E4E96120AD4D}"/>
                </a:ext>
              </a:extLst>
            </p:cNvPr>
            <p:cNvCxnSpPr/>
            <p:nvPr/>
          </p:nvCxnSpPr>
          <p:spPr>
            <a:xfrm>
              <a:off x="2502530" y="375571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>
              <a:extLst>
                <a:ext uri="{FF2B5EF4-FFF2-40B4-BE49-F238E27FC236}">
                  <a16:creationId xmlns:a16="http://schemas.microsoft.com/office/drawing/2014/main" id="{D4FD1B22-4DF3-D8C3-B26A-6079FE99A5C4}"/>
                </a:ext>
              </a:extLst>
            </p:cNvPr>
            <p:cNvCxnSpPr/>
            <p:nvPr/>
          </p:nvCxnSpPr>
          <p:spPr>
            <a:xfrm>
              <a:off x="2495989" y="311365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6" name="Image 255">
            <a:extLst>
              <a:ext uri="{FF2B5EF4-FFF2-40B4-BE49-F238E27FC236}">
                <a16:creationId xmlns:a16="http://schemas.microsoft.com/office/drawing/2014/main" id="{10350350-076C-195E-1974-CD68C3594D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37" r="-1"/>
          <a:stretch/>
        </p:blipFill>
        <p:spPr>
          <a:xfrm rot="6033362">
            <a:off x="6522369" y="2677678"/>
            <a:ext cx="312468" cy="1334273"/>
          </a:xfrm>
          <a:prstGeom prst="rect">
            <a:avLst/>
          </a:prstGeom>
        </p:spPr>
      </p:pic>
      <p:pic>
        <p:nvPicPr>
          <p:cNvPr id="265" name="Image 264">
            <a:extLst>
              <a:ext uri="{FF2B5EF4-FFF2-40B4-BE49-F238E27FC236}">
                <a16:creationId xmlns:a16="http://schemas.microsoft.com/office/drawing/2014/main" id="{CA90D8C8-8ED8-E6BC-21D2-9E6D5551D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2157" flipV="1">
            <a:off x="6095568" y="3234221"/>
            <a:ext cx="397563" cy="57543"/>
          </a:xfrm>
          <a:prstGeom prst="rect">
            <a:avLst/>
          </a:prstGeom>
        </p:spPr>
      </p:pic>
      <p:pic>
        <p:nvPicPr>
          <p:cNvPr id="266" name="Image 265">
            <a:extLst>
              <a:ext uri="{FF2B5EF4-FFF2-40B4-BE49-F238E27FC236}">
                <a16:creationId xmlns:a16="http://schemas.microsoft.com/office/drawing/2014/main" id="{923B7791-B3F5-947C-AFCA-5B39A1D4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3362" flipV="1">
            <a:off x="6627124" y="3259566"/>
            <a:ext cx="397563" cy="57543"/>
          </a:xfrm>
          <a:prstGeom prst="rect">
            <a:avLst/>
          </a:prstGeom>
        </p:spPr>
      </p:pic>
      <p:pic>
        <p:nvPicPr>
          <p:cNvPr id="267" name="Image 266">
            <a:extLst>
              <a:ext uri="{FF2B5EF4-FFF2-40B4-BE49-F238E27FC236}">
                <a16:creationId xmlns:a16="http://schemas.microsoft.com/office/drawing/2014/main" id="{CCDC2E64-04DB-CDA5-4DE4-5498D06291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3362">
            <a:off x="6488743" y="3412447"/>
            <a:ext cx="382482" cy="55360"/>
          </a:xfrm>
          <a:prstGeom prst="rect">
            <a:avLst/>
          </a:prstGeom>
        </p:spPr>
      </p:pic>
      <p:sp>
        <p:nvSpPr>
          <p:cNvPr id="282" name="ZoneTexte 281">
            <a:extLst>
              <a:ext uri="{FF2B5EF4-FFF2-40B4-BE49-F238E27FC236}">
                <a16:creationId xmlns:a16="http://schemas.microsoft.com/office/drawing/2014/main" id="{B69D38E9-BF32-7E43-4971-83433D42D19C}"/>
              </a:ext>
            </a:extLst>
          </p:cNvPr>
          <p:cNvSpPr txBox="1"/>
          <p:nvPr/>
        </p:nvSpPr>
        <p:spPr>
          <a:xfrm>
            <a:off x="6554243" y="2325353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sp>
        <p:nvSpPr>
          <p:cNvPr id="283" name="ZoneTexte 282">
            <a:extLst>
              <a:ext uri="{FF2B5EF4-FFF2-40B4-BE49-F238E27FC236}">
                <a16:creationId xmlns:a16="http://schemas.microsoft.com/office/drawing/2014/main" id="{3FB91FC7-0EF3-CDFF-D616-F5B7C0A92E72}"/>
              </a:ext>
            </a:extLst>
          </p:cNvPr>
          <p:cNvSpPr txBox="1"/>
          <p:nvPr/>
        </p:nvSpPr>
        <p:spPr>
          <a:xfrm>
            <a:off x="6728357" y="2942928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pic>
        <p:nvPicPr>
          <p:cNvPr id="339" name="Image 338">
            <a:extLst>
              <a:ext uri="{FF2B5EF4-FFF2-40B4-BE49-F238E27FC236}">
                <a16:creationId xmlns:a16="http://schemas.microsoft.com/office/drawing/2014/main" id="{C72D49CF-ECB1-96EA-4F9E-88ACB0D9DF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5172" y="3012587"/>
            <a:ext cx="576000" cy="133224"/>
          </a:xfrm>
          <a:prstGeom prst="rect">
            <a:avLst/>
          </a:prstGeom>
        </p:spPr>
      </p:pic>
      <p:sp>
        <p:nvSpPr>
          <p:cNvPr id="352" name="Bande diagonale 351">
            <a:extLst>
              <a:ext uri="{FF2B5EF4-FFF2-40B4-BE49-F238E27FC236}">
                <a16:creationId xmlns:a16="http://schemas.microsoft.com/office/drawing/2014/main" id="{FE737A4F-33A6-B726-2A8A-45E637D76F91}"/>
              </a:ext>
            </a:extLst>
          </p:cNvPr>
          <p:cNvSpPr/>
          <p:nvPr/>
        </p:nvSpPr>
        <p:spPr>
          <a:xfrm rot="18950102">
            <a:off x="7327720" y="2798731"/>
            <a:ext cx="130556" cy="137301"/>
          </a:xfrm>
          <a:prstGeom prst="diagStripe">
            <a:avLst>
              <a:gd name="adj" fmla="val 23317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2" name="Image 151">
            <a:extLst>
              <a:ext uri="{FF2B5EF4-FFF2-40B4-BE49-F238E27FC236}">
                <a16:creationId xmlns:a16="http://schemas.microsoft.com/office/drawing/2014/main" id="{E9ED9D26-BFDD-6A9E-AD8C-51C5AABEC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66" t="30682" b="27290"/>
          <a:stretch/>
        </p:blipFill>
        <p:spPr>
          <a:xfrm>
            <a:off x="5249773" y="1238475"/>
            <a:ext cx="1345919" cy="826101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E9CF2E8A-D2CF-722F-74F9-2B4C877F18B0}"/>
              </a:ext>
            </a:extLst>
          </p:cNvPr>
          <p:cNvSpPr/>
          <p:nvPr/>
        </p:nvSpPr>
        <p:spPr>
          <a:xfrm>
            <a:off x="5273379" y="1245568"/>
            <a:ext cx="468000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ea typeface="Calibri" charset="0"/>
                <a:cs typeface="Times New Roman" charset="0"/>
              </a:rPr>
              <a:t>actin</a:t>
            </a:r>
          </a:p>
        </p:txBody>
      </p:sp>
      <p:pic>
        <p:nvPicPr>
          <p:cNvPr id="167" name="Image 166">
            <a:extLst>
              <a:ext uri="{FF2B5EF4-FFF2-40B4-BE49-F238E27FC236}">
                <a16:creationId xmlns:a16="http://schemas.microsoft.com/office/drawing/2014/main" id="{1442D492-FB35-5239-69E9-ACBD7BC85A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5875947">
            <a:off x="5728446" y="2638736"/>
            <a:ext cx="338311" cy="236678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B593C10D-9897-3491-E323-D748BD6158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7672340">
            <a:off x="5777847" y="3062690"/>
            <a:ext cx="338311" cy="236678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708AC57D-D603-EA4A-516B-E0D7076FBB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8985554">
            <a:off x="5686845" y="3438663"/>
            <a:ext cx="338311" cy="236678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6F0E7E0D-3297-8C53-96C7-1FC083AF40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5400000">
            <a:off x="5585497" y="2307538"/>
            <a:ext cx="338311" cy="236678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4D4DA565-8B3D-7E25-1C8D-1B0572B0C81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337" b="47585"/>
          <a:stretch/>
        </p:blipFill>
        <p:spPr>
          <a:xfrm>
            <a:off x="6645947" y="1232634"/>
            <a:ext cx="1330205" cy="823528"/>
          </a:xfrm>
          <a:prstGeom prst="rect">
            <a:avLst/>
          </a:prstGeom>
        </p:spPr>
      </p:pic>
      <p:sp>
        <p:nvSpPr>
          <p:cNvPr id="175" name="ZoneTexte 174">
            <a:extLst>
              <a:ext uri="{FF2B5EF4-FFF2-40B4-BE49-F238E27FC236}">
                <a16:creationId xmlns:a16="http://schemas.microsoft.com/office/drawing/2014/main" id="{3864963F-0AE1-0CCA-60DB-750C345CE1C6}"/>
              </a:ext>
            </a:extLst>
          </p:cNvPr>
          <p:cNvSpPr txBox="1"/>
          <p:nvPr/>
        </p:nvSpPr>
        <p:spPr>
          <a:xfrm rot="5400000">
            <a:off x="5239459" y="3044153"/>
            <a:ext cx="10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deformation</a:t>
            </a:r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7ACD2E75-F71C-0FDF-5F79-0E43DDEACB9B}"/>
              </a:ext>
            </a:extLst>
          </p:cNvPr>
          <p:cNvSpPr txBox="1"/>
          <p:nvPr/>
        </p:nvSpPr>
        <p:spPr>
          <a:xfrm>
            <a:off x="6185189" y="2836636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sp>
        <p:nvSpPr>
          <p:cNvPr id="280" name="ZoneTexte 279">
            <a:extLst>
              <a:ext uri="{FF2B5EF4-FFF2-40B4-BE49-F238E27FC236}">
                <a16:creationId xmlns:a16="http://schemas.microsoft.com/office/drawing/2014/main" id="{F893738A-B699-D336-3A58-1965E4CB9190}"/>
              </a:ext>
            </a:extLst>
          </p:cNvPr>
          <p:cNvSpPr txBox="1"/>
          <p:nvPr/>
        </p:nvSpPr>
        <p:spPr>
          <a:xfrm>
            <a:off x="6473483" y="1687601"/>
            <a:ext cx="138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lipid droplets</a:t>
            </a: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564A05C0-B8A1-70A8-A81B-84E7462CD47E}"/>
              </a:ext>
            </a:extLst>
          </p:cNvPr>
          <p:cNvSpPr txBox="1"/>
          <p:nvPr/>
        </p:nvSpPr>
        <p:spPr>
          <a:xfrm rot="3796467">
            <a:off x="5291860" y="2392692"/>
            <a:ext cx="7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nuclear</a:t>
            </a:r>
          </a:p>
        </p:txBody>
      </p:sp>
      <p:sp>
        <p:nvSpPr>
          <p:cNvPr id="191" name="ZoneTexte 190">
            <a:extLst>
              <a:ext uri="{FF2B5EF4-FFF2-40B4-BE49-F238E27FC236}">
                <a16:creationId xmlns:a16="http://schemas.microsoft.com/office/drawing/2014/main" id="{589E97C2-85C1-3C5C-B16D-45A42CED4490}"/>
              </a:ext>
            </a:extLst>
          </p:cNvPr>
          <p:cNvSpPr txBox="1"/>
          <p:nvPr/>
        </p:nvSpPr>
        <p:spPr>
          <a:xfrm>
            <a:off x="7950833" y="1338989"/>
            <a:ext cx="1243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1900"/>
                </a:solidFill>
              </a:rPr>
              <a:t>Altered actin</a:t>
            </a:r>
          </a:p>
          <a:p>
            <a:r>
              <a:rPr lang="en-US" sz="1600" i="1" dirty="0">
                <a:solidFill>
                  <a:srgbClr val="C01900"/>
                </a:solidFill>
              </a:rPr>
              <a:t>stress fibers</a:t>
            </a:r>
          </a:p>
        </p:txBody>
      </p:sp>
      <p:sp>
        <p:nvSpPr>
          <p:cNvPr id="180" name="ZoneTexte 179">
            <a:extLst>
              <a:ext uri="{FF2B5EF4-FFF2-40B4-BE49-F238E27FC236}">
                <a16:creationId xmlns:a16="http://schemas.microsoft.com/office/drawing/2014/main" id="{DC644AF6-95D4-9C2F-4A61-77FFC37D3350}"/>
              </a:ext>
            </a:extLst>
          </p:cNvPr>
          <p:cNvSpPr txBox="1"/>
          <p:nvPr/>
        </p:nvSpPr>
        <p:spPr>
          <a:xfrm>
            <a:off x="5732305" y="1694783"/>
            <a:ext cx="748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control</a:t>
            </a:r>
          </a:p>
        </p:txBody>
      </p:sp>
      <p:sp>
        <p:nvSpPr>
          <p:cNvPr id="231" name="ZoneTexte 230">
            <a:extLst>
              <a:ext uri="{FF2B5EF4-FFF2-40B4-BE49-F238E27FC236}">
                <a16:creationId xmlns:a16="http://schemas.microsoft.com/office/drawing/2014/main" id="{27F7B451-9F9D-7DE8-AE04-20671362F95D}"/>
              </a:ext>
            </a:extLst>
          </p:cNvPr>
          <p:cNvSpPr txBox="1"/>
          <p:nvPr/>
        </p:nvSpPr>
        <p:spPr>
          <a:xfrm>
            <a:off x="5865448" y="2387243"/>
            <a:ext cx="504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rgbClr val="00B050"/>
                </a:solidFill>
              </a:rPr>
              <a:t>LINC</a:t>
            </a:r>
            <a:endParaRPr lang="en-US" sz="1200" i="1" dirty="0">
              <a:solidFill>
                <a:srgbClr val="00B050"/>
              </a:solidFill>
            </a:endParaRP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id="{50AF8D08-4F40-6B24-C87E-06C45A34BAC1}"/>
              </a:ext>
            </a:extLst>
          </p:cNvPr>
          <p:cNvSpPr txBox="1"/>
          <p:nvPr/>
        </p:nvSpPr>
        <p:spPr>
          <a:xfrm>
            <a:off x="7071899" y="2432698"/>
            <a:ext cx="3470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92D050"/>
                </a:solidFill>
              </a:rPr>
              <a:t>FA</a:t>
            </a:r>
          </a:p>
        </p:txBody>
      </p:sp>
      <p:sp>
        <p:nvSpPr>
          <p:cNvPr id="233" name="ZoneTexte 232">
            <a:extLst>
              <a:ext uri="{FF2B5EF4-FFF2-40B4-BE49-F238E27FC236}">
                <a16:creationId xmlns:a16="http://schemas.microsoft.com/office/drawing/2014/main" id="{DD32E381-FA3E-DFB3-9163-420B8E09BD45}"/>
              </a:ext>
            </a:extLst>
          </p:cNvPr>
          <p:cNvSpPr txBox="1"/>
          <p:nvPr/>
        </p:nvSpPr>
        <p:spPr>
          <a:xfrm>
            <a:off x="7954044" y="2619868"/>
            <a:ext cx="110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Reduced intracellular tension</a:t>
            </a:r>
          </a:p>
        </p:txBody>
      </p:sp>
      <p:sp>
        <p:nvSpPr>
          <p:cNvPr id="353" name="Trapèze 352">
            <a:extLst>
              <a:ext uri="{FF2B5EF4-FFF2-40B4-BE49-F238E27FC236}">
                <a16:creationId xmlns:a16="http://schemas.microsoft.com/office/drawing/2014/main" id="{58483836-A041-C801-45E8-7C101D1A829B}"/>
              </a:ext>
            </a:extLst>
          </p:cNvPr>
          <p:cNvSpPr/>
          <p:nvPr/>
        </p:nvSpPr>
        <p:spPr>
          <a:xfrm rot="5400000">
            <a:off x="5844897" y="2626495"/>
            <a:ext cx="196850" cy="126628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0D1D2E1-BF93-5D0D-0A58-02C80535D95C}"/>
              </a:ext>
            </a:extLst>
          </p:cNvPr>
          <p:cNvCxnSpPr>
            <a:stCxn id="177" idx="1"/>
          </p:cNvCxnSpPr>
          <p:nvPr/>
        </p:nvCxnSpPr>
        <p:spPr>
          <a:xfrm flipH="1" flipV="1">
            <a:off x="5888017" y="2954824"/>
            <a:ext cx="297172" cy="20312"/>
          </a:xfrm>
          <a:prstGeom prst="line">
            <a:avLst/>
          </a:prstGeom>
          <a:ln w="19050">
            <a:solidFill>
              <a:srgbClr val="D88A8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ZoneTexte 233">
            <a:extLst>
              <a:ext uri="{FF2B5EF4-FFF2-40B4-BE49-F238E27FC236}">
                <a16:creationId xmlns:a16="http://schemas.microsoft.com/office/drawing/2014/main" id="{E78EA9D3-492B-B53F-D831-DF30EC298671}"/>
              </a:ext>
            </a:extLst>
          </p:cNvPr>
          <p:cNvSpPr txBox="1"/>
          <p:nvPr/>
        </p:nvSpPr>
        <p:spPr>
          <a:xfrm>
            <a:off x="5925374" y="2753558"/>
            <a:ext cx="485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/>
              <a:t>X</a:t>
            </a:r>
            <a:endParaRPr lang="en-US" sz="2000" dirty="0"/>
          </a:p>
        </p:txBody>
      </p:sp>
      <p:sp>
        <p:nvSpPr>
          <p:cNvPr id="343" name="ZoneTexte 342">
            <a:extLst>
              <a:ext uri="{FF2B5EF4-FFF2-40B4-BE49-F238E27FC236}">
                <a16:creationId xmlns:a16="http://schemas.microsoft.com/office/drawing/2014/main" id="{BB706584-CCEC-8833-86A5-11C6A6AF94EF}"/>
              </a:ext>
            </a:extLst>
          </p:cNvPr>
          <p:cNvSpPr txBox="1"/>
          <p:nvPr/>
        </p:nvSpPr>
        <p:spPr>
          <a:xfrm rot="5400000">
            <a:off x="7552043" y="3240366"/>
            <a:ext cx="648819" cy="346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 ECM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B874D03-9E64-7756-4BC5-16012B053FB3}"/>
              </a:ext>
            </a:extLst>
          </p:cNvPr>
          <p:cNvCxnSpPr/>
          <p:nvPr/>
        </p:nvCxnSpPr>
        <p:spPr>
          <a:xfrm>
            <a:off x="5400600" y="3047899"/>
            <a:ext cx="0" cy="30394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5DDBE03-674B-5D32-31F2-D5C8DF87C3EF}"/>
              </a:ext>
            </a:extLst>
          </p:cNvPr>
          <p:cNvCxnSpPr/>
          <p:nvPr/>
        </p:nvCxnSpPr>
        <p:spPr>
          <a:xfrm flipV="1">
            <a:off x="5400600" y="3043606"/>
            <a:ext cx="140134" cy="429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à coins arrondis 347">
            <a:extLst>
              <a:ext uri="{FF2B5EF4-FFF2-40B4-BE49-F238E27FC236}">
                <a16:creationId xmlns:a16="http://schemas.microsoft.com/office/drawing/2014/main" id="{A856FFB4-16B2-113E-E929-EECC269CFF5D}"/>
              </a:ext>
            </a:extLst>
          </p:cNvPr>
          <p:cNvSpPr/>
          <p:nvPr/>
        </p:nvSpPr>
        <p:spPr>
          <a:xfrm>
            <a:off x="5273576" y="3804135"/>
            <a:ext cx="3690622" cy="343595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347" name="ZoneTexte 346">
            <a:extLst>
              <a:ext uri="{FF2B5EF4-FFF2-40B4-BE49-F238E27FC236}">
                <a16:creationId xmlns:a16="http://schemas.microsoft.com/office/drawing/2014/main" id="{CEC5AB08-53C7-24C4-1033-8A0D324E4067}"/>
              </a:ext>
            </a:extLst>
          </p:cNvPr>
          <p:cNvSpPr txBox="1"/>
          <p:nvPr/>
        </p:nvSpPr>
        <p:spPr>
          <a:xfrm>
            <a:off x="5207305" y="3811532"/>
            <a:ext cx="38642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Deregulated gene transcription (profibrotic ?)</a:t>
            </a:r>
          </a:p>
        </p:txBody>
      </p:sp>
      <p:sp>
        <p:nvSpPr>
          <p:cNvPr id="15" name="Rectangle : coins arrondis 3">
            <a:extLst>
              <a:ext uri="{FF2B5EF4-FFF2-40B4-BE49-F238E27FC236}">
                <a16:creationId xmlns:a16="http://schemas.microsoft.com/office/drawing/2014/main" id="{0BD91BB6-245A-3A7C-6E27-CE591049E80B}"/>
              </a:ext>
            </a:extLst>
          </p:cNvPr>
          <p:cNvSpPr/>
          <p:nvPr/>
        </p:nvSpPr>
        <p:spPr>
          <a:xfrm>
            <a:off x="6558273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F48A92-1C71-EAA8-E5BB-62F1607D8E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48" y="480926"/>
            <a:ext cx="881174" cy="6062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2F737B-AAD4-9379-1437-151CF62AC046}"/>
              </a:ext>
            </a:extLst>
          </p:cNvPr>
          <p:cNvSpPr/>
          <p:nvPr/>
        </p:nvSpPr>
        <p:spPr>
          <a:xfrm>
            <a:off x="5323338" y="472121"/>
            <a:ext cx="714332" cy="44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MASH</a:t>
            </a:r>
          </a:p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fibrosis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CA280E-DDA9-1A26-6A14-E32BB7AD22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09" y="86961"/>
            <a:ext cx="884476" cy="5717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5E08C0-6B07-DBD7-63B7-72D484DF97BE}"/>
              </a:ext>
            </a:extLst>
          </p:cNvPr>
          <p:cNvSpPr txBox="1"/>
          <p:nvPr/>
        </p:nvSpPr>
        <p:spPr>
          <a:xfrm>
            <a:off x="6135271" y="3382592"/>
            <a:ext cx="737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</a:rPr>
              <a:t>septins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89E94-5BE7-E12F-8C5B-776AFCF0DD58}"/>
              </a:ext>
            </a:extLst>
          </p:cNvPr>
          <p:cNvSpPr/>
          <p:nvPr/>
        </p:nvSpPr>
        <p:spPr>
          <a:xfrm>
            <a:off x="5125276" y="133184"/>
            <a:ext cx="842761" cy="26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Steatosis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4630CA-5F1D-2975-7752-0DB90728A4FA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9</a:t>
            </a:r>
          </a:p>
        </p:txBody>
      </p:sp>
      <p:sp>
        <p:nvSpPr>
          <p:cNvPr id="5" name="Étoile à 5 branches 4">
            <a:extLst>
              <a:ext uri="{FF2B5EF4-FFF2-40B4-BE49-F238E27FC236}">
                <a16:creationId xmlns:a16="http://schemas.microsoft.com/office/drawing/2014/main" id="{58471CBE-DCB6-9431-56A8-7EB1855EC916}"/>
              </a:ext>
            </a:extLst>
          </p:cNvPr>
          <p:cNvSpPr/>
          <p:nvPr/>
        </p:nvSpPr>
        <p:spPr>
          <a:xfrm>
            <a:off x="2450321" y="2661862"/>
            <a:ext cx="84804" cy="86189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F066966-CB48-00D5-82A9-BB056D48102C}"/>
              </a:ext>
            </a:extLst>
          </p:cNvPr>
          <p:cNvSpPr txBox="1"/>
          <p:nvPr/>
        </p:nvSpPr>
        <p:spPr>
          <a:xfrm>
            <a:off x="2506273" y="1163424"/>
            <a:ext cx="208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C000"/>
                </a:solidFill>
              </a:rPr>
              <a:t>Microtubule damages</a:t>
            </a:r>
          </a:p>
        </p:txBody>
      </p:sp>
      <p:sp>
        <p:nvSpPr>
          <p:cNvPr id="17" name="Rectangle à coins arrondis 345">
            <a:extLst>
              <a:ext uri="{FF2B5EF4-FFF2-40B4-BE49-F238E27FC236}">
                <a16:creationId xmlns:a16="http://schemas.microsoft.com/office/drawing/2014/main" id="{E7783FB7-AF19-FAB9-46BB-4F6A5E712982}"/>
              </a:ext>
            </a:extLst>
          </p:cNvPr>
          <p:cNvSpPr/>
          <p:nvPr/>
        </p:nvSpPr>
        <p:spPr>
          <a:xfrm>
            <a:off x="2180421" y="2995423"/>
            <a:ext cx="2737859" cy="320660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173F54-D202-4BAD-600A-C515EBDD219E}"/>
              </a:ext>
            </a:extLst>
          </p:cNvPr>
          <p:cNvSpPr txBox="1"/>
          <p:nvPr/>
        </p:nvSpPr>
        <p:spPr>
          <a:xfrm>
            <a:off x="2188506" y="2983280"/>
            <a:ext cx="27216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PTMs for integrity preservation </a:t>
            </a:r>
          </a:p>
        </p:txBody>
      </p:sp>
      <p:grpSp>
        <p:nvGrpSpPr>
          <p:cNvPr id="10" name="Grouper 18">
            <a:extLst>
              <a:ext uri="{FF2B5EF4-FFF2-40B4-BE49-F238E27FC236}">
                <a16:creationId xmlns:a16="http://schemas.microsoft.com/office/drawing/2014/main" id="{63254630-EA33-7421-AEFA-A3300A3BE748}"/>
              </a:ext>
            </a:extLst>
          </p:cNvPr>
          <p:cNvGrpSpPr/>
          <p:nvPr/>
        </p:nvGrpSpPr>
        <p:grpSpPr>
          <a:xfrm>
            <a:off x="3628382" y="1811349"/>
            <a:ext cx="406491" cy="987149"/>
            <a:chOff x="4245582" y="1740080"/>
            <a:chExt cx="487001" cy="116911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73E54EE-B09D-CEFD-6911-3B651F4DC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1"/>
            <a:stretch/>
          </p:blipFill>
          <p:spPr>
            <a:xfrm rot="16200000">
              <a:off x="3904528" y="2081134"/>
              <a:ext cx="1169110" cy="487001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0ABDC71-B457-3C40-22D5-C902FB71106A}"/>
                </a:ext>
              </a:extLst>
            </p:cNvPr>
            <p:cNvSpPr/>
            <p:nvPr/>
          </p:nvSpPr>
          <p:spPr>
            <a:xfrm>
              <a:off x="4555790" y="2113516"/>
              <a:ext cx="132602" cy="24861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Étoile à 5 branches 19">
              <a:extLst>
                <a:ext uri="{FF2B5EF4-FFF2-40B4-BE49-F238E27FC236}">
                  <a16:creationId xmlns:a16="http://schemas.microsoft.com/office/drawing/2014/main" id="{60454E2E-DDAA-8B4D-072B-3FE990403F6F}"/>
                </a:ext>
              </a:extLst>
            </p:cNvPr>
            <p:cNvSpPr/>
            <p:nvPr/>
          </p:nvSpPr>
          <p:spPr>
            <a:xfrm>
              <a:off x="4568861" y="2157459"/>
              <a:ext cx="101600" cy="10207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orme libre 20">
            <a:extLst>
              <a:ext uri="{FF2B5EF4-FFF2-40B4-BE49-F238E27FC236}">
                <a16:creationId xmlns:a16="http://schemas.microsoft.com/office/drawing/2014/main" id="{64BA693B-B373-E44B-E513-AAFA1DE24A71}"/>
              </a:ext>
            </a:extLst>
          </p:cNvPr>
          <p:cNvSpPr/>
          <p:nvPr/>
        </p:nvSpPr>
        <p:spPr>
          <a:xfrm>
            <a:off x="3905821" y="1974931"/>
            <a:ext cx="439271" cy="322224"/>
          </a:xfrm>
          <a:custGeom>
            <a:avLst/>
            <a:gdLst>
              <a:gd name="connsiteX0" fmla="*/ 439271 w 439271"/>
              <a:gd name="connsiteY0" fmla="*/ 0 h 322224"/>
              <a:gd name="connsiteX1" fmla="*/ 286871 w 439271"/>
              <a:gd name="connsiteY1" fmla="*/ 304800 h 322224"/>
              <a:gd name="connsiteX2" fmla="*/ 0 w 439271"/>
              <a:gd name="connsiteY2" fmla="*/ 286870 h 3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271" h="322224">
                <a:moveTo>
                  <a:pt x="439271" y="0"/>
                </a:moveTo>
                <a:cubicBezTo>
                  <a:pt x="399677" y="128494"/>
                  <a:pt x="360083" y="256988"/>
                  <a:pt x="286871" y="304800"/>
                </a:cubicBezTo>
                <a:cubicBezTo>
                  <a:pt x="213659" y="352612"/>
                  <a:pt x="0" y="286870"/>
                  <a:pt x="0" y="286870"/>
                </a:cubicBezTo>
              </a:path>
            </a:pathLst>
          </a:custGeom>
          <a:noFill/>
          <a:ln>
            <a:solidFill>
              <a:srgbClr val="B53A9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à coins arrondis 221">
            <a:extLst>
              <a:ext uri="{FF2B5EF4-FFF2-40B4-BE49-F238E27FC236}">
                <a16:creationId xmlns:a16="http://schemas.microsoft.com/office/drawing/2014/main" id="{1A214848-19E3-1472-0836-A0EE40877BF7}"/>
              </a:ext>
            </a:extLst>
          </p:cNvPr>
          <p:cNvSpPr/>
          <p:nvPr/>
        </p:nvSpPr>
        <p:spPr>
          <a:xfrm>
            <a:off x="4094734" y="1874598"/>
            <a:ext cx="435202" cy="27230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8AFEB0C-4AA0-BD22-594C-B06A1874C023}"/>
              </a:ext>
            </a:extLst>
          </p:cNvPr>
          <p:cNvSpPr txBox="1"/>
          <p:nvPr/>
        </p:nvSpPr>
        <p:spPr>
          <a:xfrm>
            <a:off x="4021202" y="1879002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ATAT1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0756109-A0C7-9E53-1EBF-651B4E40FA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/>
          <a:stretch/>
        </p:blipFill>
        <p:spPr>
          <a:xfrm rot="16200000">
            <a:off x="4195637" y="2109822"/>
            <a:ext cx="976417" cy="390387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E63BC8F-51A3-68FB-A17C-305028DC3663}"/>
              </a:ext>
            </a:extLst>
          </p:cNvPr>
          <p:cNvCxnSpPr/>
          <p:nvPr/>
        </p:nvCxnSpPr>
        <p:spPr>
          <a:xfrm>
            <a:off x="4066114" y="2438977"/>
            <a:ext cx="43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558E1674-569E-0108-DD7D-968A24D04D65}"/>
              </a:ext>
            </a:extLst>
          </p:cNvPr>
          <p:cNvSpPr txBox="1"/>
          <p:nvPr/>
        </p:nvSpPr>
        <p:spPr>
          <a:xfrm>
            <a:off x="4066114" y="2445998"/>
            <a:ext cx="432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FA2EE"/>
                </a:solidFill>
              </a:rPr>
              <a:t>time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9A886B4-04FD-B6FA-51ED-6A2D6E0D87E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4599783" y="1454918"/>
            <a:ext cx="398404" cy="348375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BBC30B4-EFB4-3878-27AD-2AC0C98FE9F3}"/>
              </a:ext>
            </a:extLst>
          </p:cNvPr>
          <p:cNvSpPr txBox="1"/>
          <p:nvPr/>
        </p:nvSpPr>
        <p:spPr>
          <a:xfrm>
            <a:off x="4574848" y="1492705"/>
            <a:ext cx="33207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Ac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044C0A4-E785-8CFF-5B41-CAE75BF8D699}"/>
              </a:ext>
            </a:extLst>
          </p:cNvPr>
          <p:cNvSpPr txBox="1"/>
          <p:nvPr/>
        </p:nvSpPr>
        <p:spPr>
          <a:xfrm>
            <a:off x="134122" y="1101651"/>
            <a:ext cx="1374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Lipid overload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0E8DEBB-D123-8CE9-C2A7-4F763C9714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0" y="1376373"/>
            <a:ext cx="332942" cy="29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1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A70DA-2A7B-CC76-5308-239634989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 : coins arrondis 148">
            <a:extLst>
              <a:ext uri="{FF2B5EF4-FFF2-40B4-BE49-F238E27FC236}">
                <a16:creationId xmlns:a16="http://schemas.microsoft.com/office/drawing/2014/main" id="{F3B6819B-B7CF-230F-DBE8-98CBBB1D2E53}"/>
              </a:ext>
            </a:extLst>
          </p:cNvPr>
          <p:cNvSpPr/>
          <p:nvPr/>
        </p:nvSpPr>
        <p:spPr>
          <a:xfrm>
            <a:off x="2110646" y="1154422"/>
            <a:ext cx="2877409" cy="2279800"/>
          </a:xfrm>
          <a:prstGeom prst="roundRect">
            <a:avLst>
              <a:gd name="adj" fmla="val 5896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ectangle : coins arrondis 149">
            <a:extLst>
              <a:ext uri="{FF2B5EF4-FFF2-40B4-BE49-F238E27FC236}">
                <a16:creationId xmlns:a16="http://schemas.microsoft.com/office/drawing/2014/main" id="{92538ED2-4BC2-4A6B-E637-343024BC6957}"/>
              </a:ext>
            </a:extLst>
          </p:cNvPr>
          <p:cNvSpPr/>
          <p:nvPr/>
        </p:nvSpPr>
        <p:spPr>
          <a:xfrm>
            <a:off x="5158139" y="1154420"/>
            <a:ext cx="3921501" cy="3101325"/>
          </a:xfrm>
          <a:prstGeom prst="roundRect">
            <a:avLst>
              <a:gd name="adj" fmla="val 517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0E99062-9211-0EEF-7565-B0F3978E2393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32" name="Rectangle : coins arrondis 3">
            <a:extLst>
              <a:ext uri="{FF2B5EF4-FFF2-40B4-BE49-F238E27FC236}">
                <a16:creationId xmlns:a16="http://schemas.microsoft.com/office/drawing/2014/main" id="{FFD7C457-91EC-D63C-7AF2-F9F94EECE1DC}"/>
              </a:ext>
            </a:extLst>
          </p:cNvPr>
          <p:cNvSpPr/>
          <p:nvPr/>
        </p:nvSpPr>
        <p:spPr>
          <a:xfrm>
            <a:off x="111093" y="57611"/>
            <a:ext cx="4711278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Hepatocyte stress in liver pathophysiology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6132E5D-7CA6-7E87-630C-C5B9EC41C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13545" r="77326" b="74607"/>
          <a:stretch/>
        </p:blipFill>
        <p:spPr>
          <a:xfrm rot="10800000">
            <a:off x="229584" y="1367418"/>
            <a:ext cx="1742453" cy="13930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8DF245F-6E7C-0B64-1F72-5F5804788F2A}"/>
              </a:ext>
            </a:extLst>
          </p:cNvPr>
          <p:cNvSpPr/>
          <p:nvPr/>
        </p:nvSpPr>
        <p:spPr>
          <a:xfrm>
            <a:off x="227967" y="2529161"/>
            <a:ext cx="1715450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LD (</a:t>
            </a:r>
            <a:r>
              <a:rPr lang="en-US" sz="1100" dirty="0" err="1">
                <a:solidFill>
                  <a:srgbClr val="FF2600"/>
                </a:solidFill>
                <a:ea typeface="Calibri" charset="0"/>
                <a:cs typeface="Times New Roman" charset="0"/>
              </a:rPr>
              <a:t>oleate</a:t>
            </a:r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) </a:t>
            </a:r>
            <a:r>
              <a:rPr lang="en-US" sz="1100" dirty="0">
                <a:solidFill>
                  <a:srgbClr val="00FA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100" dirty="0">
                <a:solidFill>
                  <a:srgbClr val="00FA00"/>
                </a:solidFill>
                <a:ea typeface="Calibri" charset="0"/>
                <a:cs typeface="Times New Roman" charset="0"/>
              </a:rPr>
              <a:t>-tubulin </a:t>
            </a:r>
            <a:r>
              <a:rPr lang="en-US" sz="1100" dirty="0">
                <a:solidFill>
                  <a:srgbClr val="0432FF"/>
                </a:solidFill>
                <a:ea typeface="Calibri" charset="0"/>
                <a:cs typeface="Times New Roman" charset="0"/>
              </a:rPr>
              <a:t>DNA</a:t>
            </a:r>
            <a:endParaRPr lang="en-US" sz="1100" dirty="0">
              <a:solidFill>
                <a:schemeClr val="bg1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34839BB-6FF9-4162-5E4A-468782138D59}"/>
              </a:ext>
            </a:extLst>
          </p:cNvPr>
          <p:cNvSpPr txBox="1"/>
          <p:nvPr/>
        </p:nvSpPr>
        <p:spPr>
          <a:xfrm>
            <a:off x="11443" y="2768832"/>
            <a:ext cx="2034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Internal compression</a:t>
            </a:r>
          </a:p>
          <a:p>
            <a:pPr algn="ctr"/>
            <a:r>
              <a:rPr lang="en-US" sz="1600" dirty="0"/>
              <a:t>(cytosolic crowding)</a:t>
            </a:r>
          </a:p>
        </p:txBody>
      </p:sp>
      <p:sp>
        <p:nvSpPr>
          <p:cNvPr id="55" name="Rectangle : coins arrondis 3">
            <a:extLst>
              <a:ext uri="{FF2B5EF4-FFF2-40B4-BE49-F238E27FC236}">
                <a16:creationId xmlns:a16="http://schemas.microsoft.com/office/drawing/2014/main" id="{799BEEE0-A853-EA5E-291A-3AC1C4AE308B}"/>
              </a:ext>
            </a:extLst>
          </p:cNvPr>
          <p:cNvSpPr/>
          <p:nvPr/>
        </p:nvSpPr>
        <p:spPr>
          <a:xfrm>
            <a:off x="187165" y="784050"/>
            <a:ext cx="4932000" cy="27884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Hepatocyte mechanical stresses &amp; cytoskeleton 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2F072711-B80E-A73C-6CD0-E4C3CA082230}"/>
              </a:ext>
            </a:extLst>
          </p:cNvPr>
          <p:cNvSpPr txBox="1"/>
          <p:nvPr/>
        </p:nvSpPr>
        <p:spPr>
          <a:xfrm>
            <a:off x="270058" y="1385770"/>
            <a:ext cx="505917" cy="24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ECM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A607315B-5ABE-4EA2-358E-CF3D2BE3C050}"/>
              </a:ext>
            </a:extLst>
          </p:cNvPr>
          <p:cNvSpPr txBox="1"/>
          <p:nvPr/>
        </p:nvSpPr>
        <p:spPr>
          <a:xfrm>
            <a:off x="2522390" y="2413777"/>
            <a:ext cx="9110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Clip-170</a:t>
            </a:r>
          </a:p>
        </p:txBody>
      </p:sp>
      <p:pic>
        <p:nvPicPr>
          <p:cNvPr id="194" name="Image 193">
            <a:extLst>
              <a:ext uri="{FF2B5EF4-FFF2-40B4-BE49-F238E27FC236}">
                <a16:creationId xmlns:a16="http://schemas.microsoft.com/office/drawing/2014/main" id="{95E8DEFD-18D6-6456-C441-E624B6E51C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16007"/>
          <a:stretch/>
        </p:blipFill>
        <p:spPr>
          <a:xfrm>
            <a:off x="2273707" y="1473306"/>
            <a:ext cx="447390" cy="1351108"/>
          </a:xfrm>
          <a:prstGeom prst="rect">
            <a:avLst/>
          </a:prstGeom>
        </p:spPr>
      </p:pic>
      <p:sp>
        <p:nvSpPr>
          <p:cNvPr id="195" name="Rectangle à coins arrondis 194">
            <a:extLst>
              <a:ext uri="{FF2B5EF4-FFF2-40B4-BE49-F238E27FC236}">
                <a16:creationId xmlns:a16="http://schemas.microsoft.com/office/drawing/2014/main" id="{F373DCA9-ED22-8B0D-E065-FD980C778C13}"/>
              </a:ext>
            </a:extLst>
          </p:cNvPr>
          <p:cNvSpPr/>
          <p:nvPr/>
        </p:nvSpPr>
        <p:spPr>
          <a:xfrm>
            <a:off x="2568919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à coins arrondis 195">
            <a:extLst>
              <a:ext uri="{FF2B5EF4-FFF2-40B4-BE49-F238E27FC236}">
                <a16:creationId xmlns:a16="http://schemas.microsoft.com/office/drawing/2014/main" id="{0F167F24-BF12-992E-97BF-97124652A403}"/>
              </a:ext>
            </a:extLst>
          </p:cNvPr>
          <p:cNvSpPr/>
          <p:nvPr/>
        </p:nvSpPr>
        <p:spPr>
          <a:xfrm rot="1190828">
            <a:off x="2619046" y="1766908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à coins arrondis 196">
            <a:extLst>
              <a:ext uri="{FF2B5EF4-FFF2-40B4-BE49-F238E27FC236}">
                <a16:creationId xmlns:a16="http://schemas.microsoft.com/office/drawing/2014/main" id="{C89B2DD2-B817-D4A1-F68A-034D8FB894F0}"/>
              </a:ext>
            </a:extLst>
          </p:cNvPr>
          <p:cNvSpPr/>
          <p:nvPr/>
        </p:nvSpPr>
        <p:spPr>
          <a:xfrm>
            <a:off x="2320741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à coins arrondis 197">
            <a:extLst>
              <a:ext uri="{FF2B5EF4-FFF2-40B4-BE49-F238E27FC236}">
                <a16:creationId xmlns:a16="http://schemas.microsoft.com/office/drawing/2014/main" id="{0DFDDA16-7A9A-B022-2FA6-16D08A194A10}"/>
              </a:ext>
            </a:extLst>
          </p:cNvPr>
          <p:cNvSpPr/>
          <p:nvPr/>
        </p:nvSpPr>
        <p:spPr>
          <a:xfrm rot="20409172" flipH="1">
            <a:off x="2283470" y="1766907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Étoile à 5 branches 198">
            <a:extLst>
              <a:ext uri="{FF2B5EF4-FFF2-40B4-BE49-F238E27FC236}">
                <a16:creationId xmlns:a16="http://schemas.microsoft.com/office/drawing/2014/main" id="{1F4D1E78-EA9D-3E45-E1E4-3609AC69D3AE}"/>
              </a:ext>
            </a:extLst>
          </p:cNvPr>
          <p:cNvSpPr/>
          <p:nvPr/>
        </p:nvSpPr>
        <p:spPr>
          <a:xfrm>
            <a:off x="2450321" y="2289317"/>
            <a:ext cx="84804" cy="8618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Rectangle à coins arrondis 199">
            <a:extLst>
              <a:ext uri="{FF2B5EF4-FFF2-40B4-BE49-F238E27FC236}">
                <a16:creationId xmlns:a16="http://schemas.microsoft.com/office/drawing/2014/main" id="{E4AF8F9A-6066-8A0D-3F77-D4A490FE4EE5}"/>
              </a:ext>
            </a:extLst>
          </p:cNvPr>
          <p:cNvSpPr/>
          <p:nvPr/>
        </p:nvSpPr>
        <p:spPr>
          <a:xfrm>
            <a:off x="2565042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à coins arrondis 200">
            <a:extLst>
              <a:ext uri="{FF2B5EF4-FFF2-40B4-BE49-F238E27FC236}">
                <a16:creationId xmlns:a16="http://schemas.microsoft.com/office/drawing/2014/main" id="{2780B26D-D9BE-0578-174F-AFD00E649678}"/>
              </a:ext>
            </a:extLst>
          </p:cNvPr>
          <p:cNvSpPr/>
          <p:nvPr/>
        </p:nvSpPr>
        <p:spPr>
          <a:xfrm>
            <a:off x="2316864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551241F5-2952-927D-AB1B-ADA52E5D798A}"/>
              </a:ext>
            </a:extLst>
          </p:cNvPr>
          <p:cNvSpPr/>
          <p:nvPr/>
        </p:nvSpPr>
        <p:spPr>
          <a:xfrm>
            <a:off x="2732707" y="21912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id="{CF1B2710-656A-99B8-C0A6-6C46F075F39D}"/>
              </a:ext>
            </a:extLst>
          </p:cNvPr>
          <p:cNvSpPr txBox="1"/>
          <p:nvPr/>
        </p:nvSpPr>
        <p:spPr>
          <a:xfrm>
            <a:off x="2705307" y="212816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15DBE947-26A3-AD16-86A1-B41EF5ABD652}"/>
              </a:ext>
            </a:extLst>
          </p:cNvPr>
          <p:cNvSpPr/>
          <p:nvPr/>
        </p:nvSpPr>
        <p:spPr>
          <a:xfrm>
            <a:off x="2801645" y="21034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7735ECD6-8198-A68D-CF6F-EEA77A42B9D8}"/>
              </a:ext>
            </a:extLst>
          </p:cNvPr>
          <p:cNvSpPr txBox="1"/>
          <p:nvPr/>
        </p:nvSpPr>
        <p:spPr>
          <a:xfrm>
            <a:off x="2784760" y="2038746"/>
            <a:ext cx="26674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75E772D5-9671-F042-87C1-F88282B48F25}"/>
              </a:ext>
            </a:extLst>
          </p:cNvPr>
          <p:cNvSpPr/>
          <p:nvPr/>
        </p:nvSpPr>
        <p:spPr>
          <a:xfrm>
            <a:off x="2677995" y="2078576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4566D616-1E05-FDFA-C68D-FF025FD874E2}"/>
              </a:ext>
            </a:extLst>
          </p:cNvPr>
          <p:cNvSpPr txBox="1"/>
          <p:nvPr/>
        </p:nvSpPr>
        <p:spPr>
          <a:xfrm>
            <a:off x="2657311" y="201371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8424BF54-D6C1-2B96-4C21-C683FB2A99A2}"/>
              </a:ext>
            </a:extLst>
          </p:cNvPr>
          <p:cNvSpPr/>
          <p:nvPr/>
        </p:nvSpPr>
        <p:spPr>
          <a:xfrm>
            <a:off x="2215102" y="2169168"/>
            <a:ext cx="579703" cy="3301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9687BB38-7924-5097-CC51-5CBDC394394E}"/>
              </a:ext>
            </a:extLst>
          </p:cNvPr>
          <p:cNvSpPr txBox="1"/>
          <p:nvPr/>
        </p:nvSpPr>
        <p:spPr>
          <a:xfrm>
            <a:off x="2945415" y="1617732"/>
            <a:ext cx="5251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40FF"/>
                </a:solidFill>
              </a:rPr>
              <a:t>JNK</a:t>
            </a: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C4DA4C69-379D-774D-4AC4-689DF8477AF3}"/>
              </a:ext>
            </a:extLst>
          </p:cNvPr>
          <p:cNvCxnSpPr/>
          <p:nvPr/>
        </p:nvCxnSpPr>
        <p:spPr>
          <a:xfrm flipH="1">
            <a:off x="2851698" y="1908675"/>
            <a:ext cx="197327" cy="141861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6A0DD10C-621B-4571-ECA1-7916228397D3}"/>
              </a:ext>
            </a:extLst>
          </p:cNvPr>
          <p:cNvSpPr/>
          <p:nvPr/>
        </p:nvSpPr>
        <p:spPr>
          <a:xfrm>
            <a:off x="1504178" y="1368348"/>
            <a:ext cx="494905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a typeface="Calibri" charset="0"/>
                <a:cs typeface="Times New Roman" charset="0"/>
              </a:rPr>
              <a:t>HuH7</a:t>
            </a:r>
          </a:p>
        </p:txBody>
      </p:sp>
      <p:pic>
        <p:nvPicPr>
          <p:cNvPr id="241" name="Image 240">
            <a:extLst>
              <a:ext uri="{FF2B5EF4-FFF2-40B4-BE49-F238E27FC236}">
                <a16:creationId xmlns:a16="http://schemas.microsoft.com/office/drawing/2014/main" id="{36A7EC41-161D-43F7-5058-10584E84FB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0" r="7498"/>
          <a:stretch/>
        </p:blipFill>
        <p:spPr>
          <a:xfrm rot="5400000">
            <a:off x="7012648" y="2684597"/>
            <a:ext cx="1277882" cy="649126"/>
          </a:xfrm>
          <a:prstGeom prst="rect">
            <a:avLst/>
          </a:prstGeom>
        </p:spPr>
      </p:pic>
      <p:pic>
        <p:nvPicPr>
          <p:cNvPr id="264" name="Image 263">
            <a:extLst>
              <a:ext uri="{FF2B5EF4-FFF2-40B4-BE49-F238E27FC236}">
                <a16:creationId xmlns:a16="http://schemas.microsoft.com/office/drawing/2014/main" id="{A10845D1-2C29-21A2-3355-A08228F2F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3181">
            <a:off x="6592325" y="2156815"/>
            <a:ext cx="142244" cy="1142300"/>
          </a:xfrm>
          <a:prstGeom prst="rect">
            <a:avLst/>
          </a:prstGeom>
        </p:spPr>
      </p:pic>
      <p:grpSp>
        <p:nvGrpSpPr>
          <p:cNvPr id="247" name="Grouper 246">
            <a:extLst>
              <a:ext uri="{FF2B5EF4-FFF2-40B4-BE49-F238E27FC236}">
                <a16:creationId xmlns:a16="http://schemas.microsoft.com/office/drawing/2014/main" id="{B0BF8E72-0D88-CD2B-2B08-C111FDC02D3A}"/>
              </a:ext>
            </a:extLst>
          </p:cNvPr>
          <p:cNvGrpSpPr/>
          <p:nvPr/>
        </p:nvGrpSpPr>
        <p:grpSpPr>
          <a:xfrm rot="6033362">
            <a:off x="6458922" y="2925610"/>
            <a:ext cx="215095" cy="781447"/>
            <a:chOff x="2495989" y="2577220"/>
            <a:chExt cx="368968" cy="1195094"/>
          </a:xfrm>
        </p:grpSpPr>
        <p:cxnSp>
          <p:nvCxnSpPr>
            <p:cNvPr id="248" name="Connecteur droit 247">
              <a:extLst>
                <a:ext uri="{FF2B5EF4-FFF2-40B4-BE49-F238E27FC236}">
                  <a16:creationId xmlns:a16="http://schemas.microsoft.com/office/drawing/2014/main" id="{7DC83C2C-3294-232A-1CCA-005789564831}"/>
                </a:ext>
              </a:extLst>
            </p:cNvPr>
            <p:cNvCxnSpPr/>
            <p:nvPr/>
          </p:nvCxnSpPr>
          <p:spPr>
            <a:xfrm>
              <a:off x="2764031" y="2923796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cteur droit 248">
              <a:extLst>
                <a:ext uri="{FF2B5EF4-FFF2-40B4-BE49-F238E27FC236}">
                  <a16:creationId xmlns:a16="http://schemas.microsoft.com/office/drawing/2014/main" id="{00B73AF2-6C67-56F9-BA22-02D09D1EE171}"/>
                </a:ext>
              </a:extLst>
            </p:cNvPr>
            <p:cNvCxnSpPr/>
            <p:nvPr/>
          </p:nvCxnSpPr>
          <p:spPr>
            <a:xfrm>
              <a:off x="2764031" y="257722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>
              <a:extLst>
                <a:ext uri="{FF2B5EF4-FFF2-40B4-BE49-F238E27FC236}">
                  <a16:creationId xmlns:a16="http://schemas.microsoft.com/office/drawing/2014/main" id="{51FAC8F9-CFDA-CE5F-D97C-893C2B643128}"/>
                </a:ext>
              </a:extLst>
            </p:cNvPr>
            <p:cNvCxnSpPr/>
            <p:nvPr/>
          </p:nvCxnSpPr>
          <p:spPr>
            <a:xfrm>
              <a:off x="2502530" y="2706241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>
              <a:extLst>
                <a:ext uri="{FF2B5EF4-FFF2-40B4-BE49-F238E27FC236}">
                  <a16:creationId xmlns:a16="http://schemas.microsoft.com/office/drawing/2014/main" id="{B15F9F82-7143-785E-7B1F-352AD7543203}"/>
                </a:ext>
              </a:extLst>
            </p:cNvPr>
            <p:cNvCxnSpPr/>
            <p:nvPr/>
          </p:nvCxnSpPr>
          <p:spPr>
            <a:xfrm>
              <a:off x="2764031" y="327715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>
              <a:extLst>
                <a:ext uri="{FF2B5EF4-FFF2-40B4-BE49-F238E27FC236}">
                  <a16:creationId xmlns:a16="http://schemas.microsoft.com/office/drawing/2014/main" id="{08D60D60-0132-88A8-CE7C-C874FE210C0D}"/>
                </a:ext>
              </a:extLst>
            </p:cNvPr>
            <p:cNvCxnSpPr/>
            <p:nvPr/>
          </p:nvCxnSpPr>
          <p:spPr>
            <a:xfrm>
              <a:off x="2764031" y="3578178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>
              <a:extLst>
                <a:ext uri="{FF2B5EF4-FFF2-40B4-BE49-F238E27FC236}">
                  <a16:creationId xmlns:a16="http://schemas.microsoft.com/office/drawing/2014/main" id="{BB5CE292-0BF0-4A50-A835-F8501B0A36EC}"/>
                </a:ext>
              </a:extLst>
            </p:cNvPr>
            <p:cNvCxnSpPr/>
            <p:nvPr/>
          </p:nvCxnSpPr>
          <p:spPr>
            <a:xfrm>
              <a:off x="2502530" y="3384084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>
              <a:extLst>
                <a:ext uri="{FF2B5EF4-FFF2-40B4-BE49-F238E27FC236}">
                  <a16:creationId xmlns:a16="http://schemas.microsoft.com/office/drawing/2014/main" id="{E68A62F7-6A6F-FEB0-82AA-A5555BDE0074}"/>
                </a:ext>
              </a:extLst>
            </p:cNvPr>
            <p:cNvCxnSpPr/>
            <p:nvPr/>
          </p:nvCxnSpPr>
          <p:spPr>
            <a:xfrm>
              <a:off x="2502530" y="375571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>
              <a:extLst>
                <a:ext uri="{FF2B5EF4-FFF2-40B4-BE49-F238E27FC236}">
                  <a16:creationId xmlns:a16="http://schemas.microsoft.com/office/drawing/2014/main" id="{9E6EC374-0E82-0779-92C3-7BF65A5C8AF7}"/>
                </a:ext>
              </a:extLst>
            </p:cNvPr>
            <p:cNvCxnSpPr/>
            <p:nvPr/>
          </p:nvCxnSpPr>
          <p:spPr>
            <a:xfrm>
              <a:off x="2495989" y="311365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6" name="Image 255">
            <a:extLst>
              <a:ext uri="{FF2B5EF4-FFF2-40B4-BE49-F238E27FC236}">
                <a16:creationId xmlns:a16="http://schemas.microsoft.com/office/drawing/2014/main" id="{605F5426-42DA-EA55-156E-80A2736DEA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37" r="-1"/>
          <a:stretch/>
        </p:blipFill>
        <p:spPr>
          <a:xfrm rot="6033362">
            <a:off x="6522369" y="2677678"/>
            <a:ext cx="312468" cy="1334273"/>
          </a:xfrm>
          <a:prstGeom prst="rect">
            <a:avLst/>
          </a:prstGeom>
        </p:spPr>
      </p:pic>
      <p:pic>
        <p:nvPicPr>
          <p:cNvPr id="265" name="Image 264">
            <a:extLst>
              <a:ext uri="{FF2B5EF4-FFF2-40B4-BE49-F238E27FC236}">
                <a16:creationId xmlns:a16="http://schemas.microsoft.com/office/drawing/2014/main" id="{23E56B11-8276-2F68-743D-D650744C70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2157" flipV="1">
            <a:off x="6095568" y="3234221"/>
            <a:ext cx="397563" cy="57543"/>
          </a:xfrm>
          <a:prstGeom prst="rect">
            <a:avLst/>
          </a:prstGeom>
        </p:spPr>
      </p:pic>
      <p:pic>
        <p:nvPicPr>
          <p:cNvPr id="266" name="Image 265">
            <a:extLst>
              <a:ext uri="{FF2B5EF4-FFF2-40B4-BE49-F238E27FC236}">
                <a16:creationId xmlns:a16="http://schemas.microsoft.com/office/drawing/2014/main" id="{31594F8A-8339-0054-7DE1-D89B70BBA9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3362" flipV="1">
            <a:off x="6627124" y="3259566"/>
            <a:ext cx="397563" cy="57543"/>
          </a:xfrm>
          <a:prstGeom prst="rect">
            <a:avLst/>
          </a:prstGeom>
        </p:spPr>
      </p:pic>
      <p:pic>
        <p:nvPicPr>
          <p:cNvPr id="267" name="Image 266">
            <a:extLst>
              <a:ext uri="{FF2B5EF4-FFF2-40B4-BE49-F238E27FC236}">
                <a16:creationId xmlns:a16="http://schemas.microsoft.com/office/drawing/2014/main" id="{2D2E23AF-8202-2560-914E-48F9E1DFC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3362">
            <a:off x="6488743" y="3412447"/>
            <a:ext cx="382482" cy="55360"/>
          </a:xfrm>
          <a:prstGeom prst="rect">
            <a:avLst/>
          </a:prstGeom>
        </p:spPr>
      </p:pic>
      <p:sp>
        <p:nvSpPr>
          <p:cNvPr id="282" name="ZoneTexte 281">
            <a:extLst>
              <a:ext uri="{FF2B5EF4-FFF2-40B4-BE49-F238E27FC236}">
                <a16:creationId xmlns:a16="http://schemas.microsoft.com/office/drawing/2014/main" id="{E7C99682-7B10-BE96-A4DD-4310533744BE}"/>
              </a:ext>
            </a:extLst>
          </p:cNvPr>
          <p:cNvSpPr txBox="1"/>
          <p:nvPr/>
        </p:nvSpPr>
        <p:spPr>
          <a:xfrm>
            <a:off x="6554243" y="2325353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sp>
        <p:nvSpPr>
          <p:cNvPr id="283" name="ZoneTexte 282">
            <a:extLst>
              <a:ext uri="{FF2B5EF4-FFF2-40B4-BE49-F238E27FC236}">
                <a16:creationId xmlns:a16="http://schemas.microsoft.com/office/drawing/2014/main" id="{A5D9813C-EA90-E1A0-3DD2-956D3727D58B}"/>
              </a:ext>
            </a:extLst>
          </p:cNvPr>
          <p:cNvSpPr txBox="1"/>
          <p:nvPr/>
        </p:nvSpPr>
        <p:spPr>
          <a:xfrm>
            <a:off x="6728357" y="2942928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pic>
        <p:nvPicPr>
          <p:cNvPr id="339" name="Image 338">
            <a:extLst>
              <a:ext uri="{FF2B5EF4-FFF2-40B4-BE49-F238E27FC236}">
                <a16:creationId xmlns:a16="http://schemas.microsoft.com/office/drawing/2014/main" id="{DBBB35F8-563E-18A9-C36B-70EB33110A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5172" y="3012587"/>
            <a:ext cx="576000" cy="133224"/>
          </a:xfrm>
          <a:prstGeom prst="rect">
            <a:avLst/>
          </a:prstGeom>
        </p:spPr>
      </p:pic>
      <p:sp>
        <p:nvSpPr>
          <p:cNvPr id="352" name="Bande diagonale 351">
            <a:extLst>
              <a:ext uri="{FF2B5EF4-FFF2-40B4-BE49-F238E27FC236}">
                <a16:creationId xmlns:a16="http://schemas.microsoft.com/office/drawing/2014/main" id="{C0E51F7F-0455-2FFD-EB90-57B7E073C392}"/>
              </a:ext>
            </a:extLst>
          </p:cNvPr>
          <p:cNvSpPr/>
          <p:nvPr/>
        </p:nvSpPr>
        <p:spPr>
          <a:xfrm rot="18950102">
            <a:off x="7327720" y="2798731"/>
            <a:ext cx="130556" cy="137301"/>
          </a:xfrm>
          <a:prstGeom prst="diagStripe">
            <a:avLst>
              <a:gd name="adj" fmla="val 23317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2" name="Image 151">
            <a:extLst>
              <a:ext uri="{FF2B5EF4-FFF2-40B4-BE49-F238E27FC236}">
                <a16:creationId xmlns:a16="http://schemas.microsoft.com/office/drawing/2014/main" id="{C9FD7577-C819-4F66-5CAA-40133254C3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66" t="30682" b="27290"/>
          <a:stretch/>
        </p:blipFill>
        <p:spPr>
          <a:xfrm>
            <a:off x="5249773" y="1238475"/>
            <a:ext cx="1345919" cy="826101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AF2560BB-0837-DFCC-7CE1-3E907AE9D696}"/>
              </a:ext>
            </a:extLst>
          </p:cNvPr>
          <p:cNvSpPr/>
          <p:nvPr/>
        </p:nvSpPr>
        <p:spPr>
          <a:xfrm>
            <a:off x="5273379" y="1245568"/>
            <a:ext cx="468000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ea typeface="Calibri" charset="0"/>
                <a:cs typeface="Times New Roman" charset="0"/>
              </a:rPr>
              <a:t>actin</a:t>
            </a:r>
          </a:p>
        </p:txBody>
      </p:sp>
      <p:pic>
        <p:nvPicPr>
          <p:cNvPr id="167" name="Image 166">
            <a:extLst>
              <a:ext uri="{FF2B5EF4-FFF2-40B4-BE49-F238E27FC236}">
                <a16:creationId xmlns:a16="http://schemas.microsoft.com/office/drawing/2014/main" id="{763ECC3D-12B7-555D-7DAA-3F719614FB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5875947">
            <a:off x="5728446" y="2638736"/>
            <a:ext cx="338311" cy="236678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72B15521-6B25-5B6B-F0DF-FDE922E736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7672340">
            <a:off x="5777847" y="3062690"/>
            <a:ext cx="338311" cy="236678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3E9867D6-6F70-5ED2-9BA3-D2CB016D58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8985554">
            <a:off x="5686845" y="3438663"/>
            <a:ext cx="338311" cy="236678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1A64A47A-BA14-03E4-02AB-286C461451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5400000">
            <a:off x="5585497" y="2307538"/>
            <a:ext cx="338311" cy="236678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530C0ED3-B86E-52B1-4527-64BBDFF99E1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337" b="47585"/>
          <a:stretch/>
        </p:blipFill>
        <p:spPr>
          <a:xfrm>
            <a:off x="6645947" y="1232634"/>
            <a:ext cx="1330205" cy="823528"/>
          </a:xfrm>
          <a:prstGeom prst="rect">
            <a:avLst/>
          </a:prstGeom>
        </p:spPr>
      </p:pic>
      <p:sp>
        <p:nvSpPr>
          <p:cNvPr id="175" name="ZoneTexte 174">
            <a:extLst>
              <a:ext uri="{FF2B5EF4-FFF2-40B4-BE49-F238E27FC236}">
                <a16:creationId xmlns:a16="http://schemas.microsoft.com/office/drawing/2014/main" id="{2733A4BC-3EB5-2658-47DA-0FAD29B63EF3}"/>
              </a:ext>
            </a:extLst>
          </p:cNvPr>
          <p:cNvSpPr txBox="1"/>
          <p:nvPr/>
        </p:nvSpPr>
        <p:spPr>
          <a:xfrm rot="5400000">
            <a:off x="5239459" y="3044153"/>
            <a:ext cx="10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deformation</a:t>
            </a:r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1CE6E7B9-B9B3-BE87-AF76-01E7416398A4}"/>
              </a:ext>
            </a:extLst>
          </p:cNvPr>
          <p:cNvSpPr txBox="1"/>
          <p:nvPr/>
        </p:nvSpPr>
        <p:spPr>
          <a:xfrm>
            <a:off x="6185189" y="2836636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sp>
        <p:nvSpPr>
          <p:cNvPr id="280" name="ZoneTexte 279">
            <a:extLst>
              <a:ext uri="{FF2B5EF4-FFF2-40B4-BE49-F238E27FC236}">
                <a16:creationId xmlns:a16="http://schemas.microsoft.com/office/drawing/2014/main" id="{F0EA26F1-289D-D878-BF4F-86C14710D96E}"/>
              </a:ext>
            </a:extLst>
          </p:cNvPr>
          <p:cNvSpPr txBox="1"/>
          <p:nvPr/>
        </p:nvSpPr>
        <p:spPr>
          <a:xfrm>
            <a:off x="6473483" y="1687601"/>
            <a:ext cx="138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lipid droplets</a:t>
            </a: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99BBB94D-2A4A-B5E6-FECF-ED6C9F76F30E}"/>
              </a:ext>
            </a:extLst>
          </p:cNvPr>
          <p:cNvSpPr txBox="1"/>
          <p:nvPr/>
        </p:nvSpPr>
        <p:spPr>
          <a:xfrm rot="3796467">
            <a:off x="5291860" y="2392692"/>
            <a:ext cx="7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nuclear</a:t>
            </a:r>
          </a:p>
        </p:txBody>
      </p:sp>
      <p:sp>
        <p:nvSpPr>
          <p:cNvPr id="180" name="ZoneTexte 179">
            <a:extLst>
              <a:ext uri="{FF2B5EF4-FFF2-40B4-BE49-F238E27FC236}">
                <a16:creationId xmlns:a16="http://schemas.microsoft.com/office/drawing/2014/main" id="{D47CC22D-6766-8AD6-1BB1-60361FFDEF67}"/>
              </a:ext>
            </a:extLst>
          </p:cNvPr>
          <p:cNvSpPr txBox="1"/>
          <p:nvPr/>
        </p:nvSpPr>
        <p:spPr>
          <a:xfrm>
            <a:off x="5732305" y="1694783"/>
            <a:ext cx="748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control</a:t>
            </a:r>
          </a:p>
        </p:txBody>
      </p:sp>
      <p:sp>
        <p:nvSpPr>
          <p:cNvPr id="231" name="ZoneTexte 230">
            <a:extLst>
              <a:ext uri="{FF2B5EF4-FFF2-40B4-BE49-F238E27FC236}">
                <a16:creationId xmlns:a16="http://schemas.microsoft.com/office/drawing/2014/main" id="{668B8D90-DE64-1F45-E7B2-C2C2B26186BA}"/>
              </a:ext>
            </a:extLst>
          </p:cNvPr>
          <p:cNvSpPr txBox="1"/>
          <p:nvPr/>
        </p:nvSpPr>
        <p:spPr>
          <a:xfrm>
            <a:off x="5865448" y="2387243"/>
            <a:ext cx="504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rgbClr val="00B050"/>
                </a:solidFill>
              </a:rPr>
              <a:t>LINC</a:t>
            </a:r>
            <a:endParaRPr lang="en-US" sz="1200" i="1" dirty="0">
              <a:solidFill>
                <a:srgbClr val="00B050"/>
              </a:solidFill>
            </a:endParaRP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id="{8A5BC4ED-8ECD-E9AA-E2D4-6D96D76B81D2}"/>
              </a:ext>
            </a:extLst>
          </p:cNvPr>
          <p:cNvSpPr txBox="1"/>
          <p:nvPr/>
        </p:nvSpPr>
        <p:spPr>
          <a:xfrm>
            <a:off x="7071899" y="2432698"/>
            <a:ext cx="3470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92D050"/>
                </a:solidFill>
              </a:rPr>
              <a:t>FA</a:t>
            </a:r>
          </a:p>
        </p:txBody>
      </p:sp>
      <p:sp>
        <p:nvSpPr>
          <p:cNvPr id="233" name="ZoneTexte 232">
            <a:extLst>
              <a:ext uri="{FF2B5EF4-FFF2-40B4-BE49-F238E27FC236}">
                <a16:creationId xmlns:a16="http://schemas.microsoft.com/office/drawing/2014/main" id="{4CF17FDA-ABF2-54D5-E278-0EFF001D8F7C}"/>
              </a:ext>
            </a:extLst>
          </p:cNvPr>
          <p:cNvSpPr txBox="1"/>
          <p:nvPr/>
        </p:nvSpPr>
        <p:spPr>
          <a:xfrm>
            <a:off x="7954044" y="2619868"/>
            <a:ext cx="110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Reduced intracellular tension</a:t>
            </a:r>
          </a:p>
        </p:txBody>
      </p:sp>
      <p:sp>
        <p:nvSpPr>
          <p:cNvPr id="353" name="Trapèze 352">
            <a:extLst>
              <a:ext uri="{FF2B5EF4-FFF2-40B4-BE49-F238E27FC236}">
                <a16:creationId xmlns:a16="http://schemas.microsoft.com/office/drawing/2014/main" id="{9CE816A2-5A14-0DA7-7519-D6ECAF876BA1}"/>
              </a:ext>
            </a:extLst>
          </p:cNvPr>
          <p:cNvSpPr/>
          <p:nvPr/>
        </p:nvSpPr>
        <p:spPr>
          <a:xfrm rot="5400000">
            <a:off x="5844897" y="2626495"/>
            <a:ext cx="196850" cy="126628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2CA4F5A-291C-8477-92AA-2E75FB07E4E9}"/>
              </a:ext>
            </a:extLst>
          </p:cNvPr>
          <p:cNvCxnSpPr>
            <a:stCxn id="177" idx="1"/>
          </p:cNvCxnSpPr>
          <p:nvPr/>
        </p:nvCxnSpPr>
        <p:spPr>
          <a:xfrm flipH="1" flipV="1">
            <a:off x="5888017" y="2954824"/>
            <a:ext cx="297172" cy="20312"/>
          </a:xfrm>
          <a:prstGeom prst="line">
            <a:avLst/>
          </a:prstGeom>
          <a:ln w="19050">
            <a:solidFill>
              <a:srgbClr val="D88A8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ZoneTexte 233">
            <a:extLst>
              <a:ext uri="{FF2B5EF4-FFF2-40B4-BE49-F238E27FC236}">
                <a16:creationId xmlns:a16="http://schemas.microsoft.com/office/drawing/2014/main" id="{53ED70EE-10EF-EFB8-B0CC-BF3C46097D24}"/>
              </a:ext>
            </a:extLst>
          </p:cNvPr>
          <p:cNvSpPr txBox="1"/>
          <p:nvPr/>
        </p:nvSpPr>
        <p:spPr>
          <a:xfrm>
            <a:off x="5925374" y="2753558"/>
            <a:ext cx="485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/>
              <a:t>X</a:t>
            </a:r>
            <a:endParaRPr lang="en-US" sz="2000" dirty="0"/>
          </a:p>
        </p:txBody>
      </p:sp>
      <p:sp>
        <p:nvSpPr>
          <p:cNvPr id="343" name="ZoneTexte 342">
            <a:extLst>
              <a:ext uri="{FF2B5EF4-FFF2-40B4-BE49-F238E27FC236}">
                <a16:creationId xmlns:a16="http://schemas.microsoft.com/office/drawing/2014/main" id="{CA1567E3-D47E-EB7F-49AB-95561EEDD757}"/>
              </a:ext>
            </a:extLst>
          </p:cNvPr>
          <p:cNvSpPr txBox="1"/>
          <p:nvPr/>
        </p:nvSpPr>
        <p:spPr>
          <a:xfrm rot="5400000">
            <a:off x="7552043" y="3240366"/>
            <a:ext cx="648819" cy="346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 ECM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2DD277-8551-8173-875C-1834749E5EA3}"/>
              </a:ext>
            </a:extLst>
          </p:cNvPr>
          <p:cNvCxnSpPr/>
          <p:nvPr/>
        </p:nvCxnSpPr>
        <p:spPr>
          <a:xfrm>
            <a:off x="5400600" y="3047899"/>
            <a:ext cx="0" cy="30394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C2EB445-D454-4626-02FC-A8AD5DF0B783}"/>
              </a:ext>
            </a:extLst>
          </p:cNvPr>
          <p:cNvCxnSpPr/>
          <p:nvPr/>
        </p:nvCxnSpPr>
        <p:spPr>
          <a:xfrm flipV="1">
            <a:off x="5400600" y="3043606"/>
            <a:ext cx="140134" cy="429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à coins arrondis 347">
            <a:extLst>
              <a:ext uri="{FF2B5EF4-FFF2-40B4-BE49-F238E27FC236}">
                <a16:creationId xmlns:a16="http://schemas.microsoft.com/office/drawing/2014/main" id="{3CF1CD83-A226-4A9A-BF08-484164BC5C15}"/>
              </a:ext>
            </a:extLst>
          </p:cNvPr>
          <p:cNvSpPr/>
          <p:nvPr/>
        </p:nvSpPr>
        <p:spPr>
          <a:xfrm>
            <a:off x="5273576" y="3804135"/>
            <a:ext cx="3690622" cy="343595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347" name="ZoneTexte 346">
            <a:extLst>
              <a:ext uri="{FF2B5EF4-FFF2-40B4-BE49-F238E27FC236}">
                <a16:creationId xmlns:a16="http://schemas.microsoft.com/office/drawing/2014/main" id="{7123D455-A661-5CF7-EBE2-17793A39D649}"/>
              </a:ext>
            </a:extLst>
          </p:cNvPr>
          <p:cNvSpPr txBox="1"/>
          <p:nvPr/>
        </p:nvSpPr>
        <p:spPr>
          <a:xfrm>
            <a:off x="5207305" y="3811532"/>
            <a:ext cx="38642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Deregulated gene transcription (profibrotic ?)</a:t>
            </a:r>
          </a:p>
        </p:txBody>
      </p:sp>
      <p:sp>
        <p:nvSpPr>
          <p:cNvPr id="15" name="Rectangle : coins arrondis 3">
            <a:extLst>
              <a:ext uri="{FF2B5EF4-FFF2-40B4-BE49-F238E27FC236}">
                <a16:creationId xmlns:a16="http://schemas.microsoft.com/office/drawing/2014/main" id="{FD13043C-C33A-8538-5D3F-392FF967DB5B}"/>
              </a:ext>
            </a:extLst>
          </p:cNvPr>
          <p:cNvSpPr/>
          <p:nvPr/>
        </p:nvSpPr>
        <p:spPr>
          <a:xfrm>
            <a:off x="6558273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FCF048F-5BE1-E77D-EE23-E2AF2DE97557}"/>
              </a:ext>
            </a:extLst>
          </p:cNvPr>
          <p:cNvSpPr/>
          <p:nvPr/>
        </p:nvSpPr>
        <p:spPr>
          <a:xfrm>
            <a:off x="40967" y="3620622"/>
            <a:ext cx="5065243" cy="3063826"/>
          </a:xfrm>
          <a:prstGeom prst="roundRect">
            <a:avLst>
              <a:gd name="adj" fmla="val 3064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8A2977-39FA-4AAF-3D6C-8410356187F8}"/>
              </a:ext>
            </a:extLst>
          </p:cNvPr>
          <p:cNvSpPr txBox="1"/>
          <p:nvPr/>
        </p:nvSpPr>
        <p:spPr>
          <a:xfrm>
            <a:off x="223029" y="4191496"/>
            <a:ext cx="127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2FA3EE"/>
                </a:solidFill>
              </a:rPr>
              <a:t>LD size, nature &amp; distribution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081C29-717D-667A-EB9D-2DD96D8287C6}"/>
              </a:ext>
            </a:extLst>
          </p:cNvPr>
          <p:cNvSpPr txBox="1"/>
          <p:nvPr/>
        </p:nvSpPr>
        <p:spPr>
          <a:xfrm>
            <a:off x="3148587" y="4131254"/>
            <a:ext cx="1916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C000"/>
                </a:solidFill>
              </a:rPr>
              <a:t>PTMs for protection against disassembly &amp; MT breakage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9824C1-4B86-7038-9A75-B3FF1544F86F}"/>
              </a:ext>
            </a:extLst>
          </p:cNvPr>
          <p:cNvSpPr txBox="1"/>
          <p:nvPr/>
        </p:nvSpPr>
        <p:spPr>
          <a:xfrm>
            <a:off x="65765" y="3956346"/>
            <a:ext cx="1208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Lipid overload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7D96F8-7EB2-BE89-6690-1F42DECB31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19" y="4106045"/>
            <a:ext cx="620274" cy="5040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D20CF06-5997-8006-9E0F-7329CA3222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24" y="4196975"/>
            <a:ext cx="349687" cy="28883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23D8782-5071-C334-8D12-DD5DE2184913}"/>
              </a:ext>
            </a:extLst>
          </p:cNvPr>
          <p:cNvSpPr txBox="1"/>
          <p:nvPr/>
        </p:nvSpPr>
        <p:spPr>
          <a:xfrm>
            <a:off x="1494902" y="4289966"/>
            <a:ext cx="383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LDs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21C9697-945B-27E1-4D5A-008DBB5FB028}"/>
              </a:ext>
            </a:extLst>
          </p:cNvPr>
          <p:cNvSpPr txBox="1"/>
          <p:nvPr/>
        </p:nvSpPr>
        <p:spPr>
          <a:xfrm>
            <a:off x="3107214" y="5004261"/>
            <a:ext cx="1998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solidFill>
                  <a:srgbClr val="C00000"/>
                </a:solidFill>
              </a:rPr>
              <a:t>Septin</a:t>
            </a:r>
            <a:r>
              <a:rPr lang="en-US" sz="1400" i="1" dirty="0">
                <a:solidFill>
                  <a:srgbClr val="C00000"/>
                </a:solidFill>
              </a:rPr>
              <a:t> </a:t>
            </a:r>
            <a:r>
              <a:rPr lang="en-US" sz="1400" i="1" dirty="0" err="1">
                <a:solidFill>
                  <a:srgbClr val="C00000"/>
                </a:solidFill>
              </a:rPr>
              <a:t>relocalization</a:t>
            </a:r>
            <a:endParaRPr lang="en-US" sz="1400" i="1" dirty="0">
              <a:solidFill>
                <a:srgbClr val="C00000"/>
              </a:solidFill>
            </a:endParaRP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Altered </a:t>
            </a:r>
            <a:r>
              <a:rPr lang="en-US" sz="1400" i="1" dirty="0" err="1">
                <a:solidFill>
                  <a:srgbClr val="C00000"/>
                </a:solidFill>
              </a:rPr>
              <a:t>mechano</a:t>
            </a:r>
            <a:r>
              <a:rPr lang="en-US" sz="1400" i="1" dirty="0">
                <a:solidFill>
                  <a:srgbClr val="C00000"/>
                </a:solidFill>
              </a:rPr>
              <a:t>-transduction</a:t>
            </a: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&amp; transcription</a:t>
            </a:r>
          </a:p>
        </p:txBody>
      </p:sp>
      <p:sp>
        <p:nvSpPr>
          <p:cNvPr id="26" name="Rectangle à coins arrondis 4">
            <a:extLst>
              <a:ext uri="{FF2B5EF4-FFF2-40B4-BE49-F238E27FC236}">
                <a16:creationId xmlns:a16="http://schemas.microsoft.com/office/drawing/2014/main" id="{E6311FCA-164A-1880-DDEB-DDC61F1D159B}"/>
              </a:ext>
            </a:extLst>
          </p:cNvPr>
          <p:cNvSpPr/>
          <p:nvPr/>
        </p:nvSpPr>
        <p:spPr>
          <a:xfrm>
            <a:off x="3194913" y="4119643"/>
            <a:ext cx="1823598" cy="769154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186">
            <a:extLst>
              <a:ext uri="{FF2B5EF4-FFF2-40B4-BE49-F238E27FC236}">
                <a16:creationId xmlns:a16="http://schemas.microsoft.com/office/drawing/2014/main" id="{C68E4159-D368-252F-6B5F-96264F93C9BF}"/>
              </a:ext>
            </a:extLst>
          </p:cNvPr>
          <p:cNvSpPr/>
          <p:nvPr/>
        </p:nvSpPr>
        <p:spPr>
          <a:xfrm>
            <a:off x="3189959" y="5006768"/>
            <a:ext cx="1833507" cy="949977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187">
            <a:extLst>
              <a:ext uri="{FF2B5EF4-FFF2-40B4-BE49-F238E27FC236}">
                <a16:creationId xmlns:a16="http://schemas.microsoft.com/office/drawing/2014/main" id="{076B1666-BF9D-4B55-A32E-ADE17EF4F639}"/>
              </a:ext>
            </a:extLst>
          </p:cNvPr>
          <p:cNvSpPr/>
          <p:nvPr/>
        </p:nvSpPr>
        <p:spPr>
          <a:xfrm>
            <a:off x="126620" y="4008231"/>
            <a:ext cx="2144039" cy="661568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 : coins arrondis 3">
            <a:extLst>
              <a:ext uri="{FF2B5EF4-FFF2-40B4-BE49-F238E27FC236}">
                <a16:creationId xmlns:a16="http://schemas.microsoft.com/office/drawing/2014/main" id="{9B26255D-9847-691A-3D9C-CD896C024177}"/>
              </a:ext>
            </a:extLst>
          </p:cNvPr>
          <p:cNvSpPr/>
          <p:nvPr/>
        </p:nvSpPr>
        <p:spPr>
          <a:xfrm>
            <a:off x="134927" y="3754496"/>
            <a:ext cx="1620000" cy="21600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Internal compression</a:t>
            </a:r>
          </a:p>
        </p:txBody>
      </p:sp>
      <p:sp>
        <p:nvSpPr>
          <p:cNvPr id="50" name="Rectangle : coins arrondis 3">
            <a:extLst>
              <a:ext uri="{FF2B5EF4-FFF2-40B4-BE49-F238E27FC236}">
                <a16:creationId xmlns:a16="http://schemas.microsoft.com/office/drawing/2014/main" id="{33CA84C9-32E6-C285-F7D4-156EB0199A7C}"/>
              </a:ext>
            </a:extLst>
          </p:cNvPr>
          <p:cNvSpPr/>
          <p:nvPr/>
        </p:nvSpPr>
        <p:spPr>
          <a:xfrm>
            <a:off x="3566712" y="3848757"/>
            <a:ext cx="1080000" cy="21600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Cytoskeleton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65464AE-1087-DC9B-AF90-B3A997CEEB66}"/>
              </a:ext>
            </a:extLst>
          </p:cNvPr>
          <p:cNvSpPr txBox="1"/>
          <p:nvPr/>
        </p:nvSpPr>
        <p:spPr>
          <a:xfrm>
            <a:off x="6135271" y="3382592"/>
            <a:ext cx="737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</a:rPr>
              <a:t>septins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20A0D5B-908E-C723-088C-0B3F75DEB2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48" y="480926"/>
            <a:ext cx="881174" cy="60624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A218DA-3244-B6EE-FD9D-91F9F7E8D3B3}"/>
              </a:ext>
            </a:extLst>
          </p:cNvPr>
          <p:cNvSpPr/>
          <p:nvPr/>
        </p:nvSpPr>
        <p:spPr>
          <a:xfrm>
            <a:off x="5323338" y="472121"/>
            <a:ext cx="714332" cy="44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MASH</a:t>
            </a:r>
          </a:p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fibrosis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BC4518F-2E75-15D5-2EF5-B503EC6E09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09" y="86961"/>
            <a:ext cx="884476" cy="5717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D26156-23B0-7A51-B732-E27EF1D83B53}"/>
              </a:ext>
            </a:extLst>
          </p:cNvPr>
          <p:cNvSpPr/>
          <p:nvPr/>
        </p:nvSpPr>
        <p:spPr>
          <a:xfrm>
            <a:off x="5125276" y="133184"/>
            <a:ext cx="842761" cy="26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Steatosis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FD7BC-A0D3-4820-222F-919A09F51F31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9</a:t>
            </a:r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7F0809B1-48D8-2E4B-F11F-B6162A053888}"/>
              </a:ext>
            </a:extLst>
          </p:cNvPr>
          <p:cNvSpPr/>
          <p:nvPr/>
        </p:nvSpPr>
        <p:spPr>
          <a:xfrm>
            <a:off x="2450321" y="2661862"/>
            <a:ext cx="84804" cy="86189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B5B4B-D126-11EF-DA75-168AC09ABBCE}"/>
              </a:ext>
            </a:extLst>
          </p:cNvPr>
          <p:cNvSpPr txBox="1"/>
          <p:nvPr/>
        </p:nvSpPr>
        <p:spPr>
          <a:xfrm>
            <a:off x="2506273" y="1163424"/>
            <a:ext cx="208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C000"/>
                </a:solidFill>
              </a:rPr>
              <a:t>Microtubule damages</a:t>
            </a:r>
          </a:p>
        </p:txBody>
      </p:sp>
      <p:sp>
        <p:nvSpPr>
          <p:cNvPr id="23" name="Rectangle à coins arrondis 345">
            <a:extLst>
              <a:ext uri="{FF2B5EF4-FFF2-40B4-BE49-F238E27FC236}">
                <a16:creationId xmlns:a16="http://schemas.microsoft.com/office/drawing/2014/main" id="{BB3A86F5-11BF-5EB7-1267-B9AB87308E8E}"/>
              </a:ext>
            </a:extLst>
          </p:cNvPr>
          <p:cNvSpPr/>
          <p:nvPr/>
        </p:nvSpPr>
        <p:spPr>
          <a:xfrm>
            <a:off x="2180421" y="2995423"/>
            <a:ext cx="2737859" cy="320660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0B1870B-2343-7827-36EE-8AC12139E717}"/>
              </a:ext>
            </a:extLst>
          </p:cNvPr>
          <p:cNvSpPr txBox="1"/>
          <p:nvPr/>
        </p:nvSpPr>
        <p:spPr>
          <a:xfrm>
            <a:off x="2188506" y="2983280"/>
            <a:ext cx="27216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PTMs for integrity preservation </a:t>
            </a:r>
          </a:p>
        </p:txBody>
      </p:sp>
      <p:grpSp>
        <p:nvGrpSpPr>
          <p:cNvPr id="18" name="Grouper 18">
            <a:extLst>
              <a:ext uri="{FF2B5EF4-FFF2-40B4-BE49-F238E27FC236}">
                <a16:creationId xmlns:a16="http://schemas.microsoft.com/office/drawing/2014/main" id="{855EF1F1-B7F2-7F40-1BAC-94F7AE41A9CC}"/>
              </a:ext>
            </a:extLst>
          </p:cNvPr>
          <p:cNvGrpSpPr/>
          <p:nvPr/>
        </p:nvGrpSpPr>
        <p:grpSpPr>
          <a:xfrm>
            <a:off x="3628382" y="1811349"/>
            <a:ext cx="406491" cy="987149"/>
            <a:chOff x="4245582" y="1740080"/>
            <a:chExt cx="487001" cy="116911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DDA0F01-BBD1-F87F-6EB1-FE026E933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1"/>
            <a:stretch/>
          </p:blipFill>
          <p:spPr>
            <a:xfrm rot="16200000">
              <a:off x="3904528" y="2081134"/>
              <a:ext cx="1169110" cy="487001"/>
            </a:xfrm>
            <a:prstGeom prst="rect">
              <a:avLst/>
            </a:prstGeom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736E51D-42A9-8695-3BF2-942B7D984B4D}"/>
                </a:ext>
              </a:extLst>
            </p:cNvPr>
            <p:cNvSpPr/>
            <p:nvPr/>
          </p:nvSpPr>
          <p:spPr>
            <a:xfrm>
              <a:off x="4555790" y="2113516"/>
              <a:ext cx="132602" cy="24861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Étoile à 5 branches 29">
              <a:extLst>
                <a:ext uri="{FF2B5EF4-FFF2-40B4-BE49-F238E27FC236}">
                  <a16:creationId xmlns:a16="http://schemas.microsoft.com/office/drawing/2014/main" id="{F92F99A7-1F8B-7DA1-A357-5A511301AD98}"/>
                </a:ext>
              </a:extLst>
            </p:cNvPr>
            <p:cNvSpPr/>
            <p:nvPr/>
          </p:nvSpPr>
          <p:spPr>
            <a:xfrm>
              <a:off x="4568861" y="2157459"/>
              <a:ext cx="101600" cy="10207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Forme libre 37">
            <a:extLst>
              <a:ext uri="{FF2B5EF4-FFF2-40B4-BE49-F238E27FC236}">
                <a16:creationId xmlns:a16="http://schemas.microsoft.com/office/drawing/2014/main" id="{65729FCA-B593-A8F4-5101-56265CD0DDBA}"/>
              </a:ext>
            </a:extLst>
          </p:cNvPr>
          <p:cNvSpPr/>
          <p:nvPr/>
        </p:nvSpPr>
        <p:spPr>
          <a:xfrm>
            <a:off x="3905821" y="1974931"/>
            <a:ext cx="439271" cy="322224"/>
          </a:xfrm>
          <a:custGeom>
            <a:avLst/>
            <a:gdLst>
              <a:gd name="connsiteX0" fmla="*/ 439271 w 439271"/>
              <a:gd name="connsiteY0" fmla="*/ 0 h 322224"/>
              <a:gd name="connsiteX1" fmla="*/ 286871 w 439271"/>
              <a:gd name="connsiteY1" fmla="*/ 304800 h 322224"/>
              <a:gd name="connsiteX2" fmla="*/ 0 w 439271"/>
              <a:gd name="connsiteY2" fmla="*/ 286870 h 3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271" h="322224">
                <a:moveTo>
                  <a:pt x="439271" y="0"/>
                </a:moveTo>
                <a:cubicBezTo>
                  <a:pt x="399677" y="128494"/>
                  <a:pt x="360083" y="256988"/>
                  <a:pt x="286871" y="304800"/>
                </a:cubicBezTo>
                <a:cubicBezTo>
                  <a:pt x="213659" y="352612"/>
                  <a:pt x="0" y="286870"/>
                  <a:pt x="0" y="286870"/>
                </a:cubicBezTo>
              </a:path>
            </a:pathLst>
          </a:custGeom>
          <a:noFill/>
          <a:ln>
            <a:solidFill>
              <a:srgbClr val="B53A9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à coins arrondis 221">
            <a:extLst>
              <a:ext uri="{FF2B5EF4-FFF2-40B4-BE49-F238E27FC236}">
                <a16:creationId xmlns:a16="http://schemas.microsoft.com/office/drawing/2014/main" id="{196B5FE9-F850-BDF7-6A06-B26C871E33F1}"/>
              </a:ext>
            </a:extLst>
          </p:cNvPr>
          <p:cNvSpPr/>
          <p:nvPr/>
        </p:nvSpPr>
        <p:spPr>
          <a:xfrm>
            <a:off x="4094734" y="1874598"/>
            <a:ext cx="435202" cy="27230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5B3948F-3874-D994-D594-0241764CF15A}"/>
              </a:ext>
            </a:extLst>
          </p:cNvPr>
          <p:cNvSpPr txBox="1"/>
          <p:nvPr/>
        </p:nvSpPr>
        <p:spPr>
          <a:xfrm>
            <a:off x="4021202" y="1879002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ATAT1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25AAAAEF-44CF-AA75-C0D6-B124045B2A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/>
          <a:stretch/>
        </p:blipFill>
        <p:spPr>
          <a:xfrm rot="16200000">
            <a:off x="4195637" y="2109822"/>
            <a:ext cx="976417" cy="390387"/>
          </a:xfrm>
          <a:prstGeom prst="rect">
            <a:avLst/>
          </a:prstGeom>
        </p:spPr>
      </p:pic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C3BEEA5-E78F-3D83-EBFA-2872300A872C}"/>
              </a:ext>
            </a:extLst>
          </p:cNvPr>
          <p:cNvCxnSpPr/>
          <p:nvPr/>
        </p:nvCxnSpPr>
        <p:spPr>
          <a:xfrm>
            <a:off x="4066114" y="2438977"/>
            <a:ext cx="43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57834057-E2FC-D376-EBAA-73CA4A59210F}"/>
              </a:ext>
            </a:extLst>
          </p:cNvPr>
          <p:cNvSpPr txBox="1"/>
          <p:nvPr/>
        </p:nvSpPr>
        <p:spPr>
          <a:xfrm>
            <a:off x="4066114" y="2445998"/>
            <a:ext cx="432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FA2EE"/>
                </a:solidFill>
              </a:rPr>
              <a:t>time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A9FED2B4-B5FF-5FE9-2728-40C7EE4DEF6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4599783" y="1454918"/>
            <a:ext cx="398404" cy="348375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5B23681A-44B9-B17D-E0D2-11438E4F0466}"/>
              </a:ext>
            </a:extLst>
          </p:cNvPr>
          <p:cNvSpPr txBox="1"/>
          <p:nvPr/>
        </p:nvSpPr>
        <p:spPr>
          <a:xfrm>
            <a:off x="4574848" y="1492705"/>
            <a:ext cx="33207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Ac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691A735-E71E-D0B8-4495-B5ABEDF057C3}"/>
              </a:ext>
            </a:extLst>
          </p:cNvPr>
          <p:cNvSpPr txBox="1"/>
          <p:nvPr/>
        </p:nvSpPr>
        <p:spPr>
          <a:xfrm>
            <a:off x="134122" y="1101651"/>
            <a:ext cx="1374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Lipid overload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12736290-8543-90F4-7425-CB41D891A2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0" y="1376373"/>
            <a:ext cx="332942" cy="294606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00990F92-3CB3-FDC2-3A79-11AB4ACB280C}"/>
              </a:ext>
            </a:extLst>
          </p:cNvPr>
          <p:cNvSpPr txBox="1"/>
          <p:nvPr/>
        </p:nvSpPr>
        <p:spPr>
          <a:xfrm>
            <a:off x="7950833" y="1338989"/>
            <a:ext cx="1243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1900"/>
                </a:solidFill>
              </a:rPr>
              <a:t>Altered actin</a:t>
            </a:r>
          </a:p>
          <a:p>
            <a:r>
              <a:rPr lang="en-US" sz="1600" i="1" dirty="0">
                <a:solidFill>
                  <a:srgbClr val="C01900"/>
                </a:solidFill>
              </a:rPr>
              <a:t>stress fibers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3B1A9CB5-C248-BEE0-B79F-18DF052D1F4A}"/>
              </a:ext>
            </a:extLst>
          </p:cNvPr>
          <p:cNvCxnSpPr/>
          <p:nvPr/>
        </p:nvCxnSpPr>
        <p:spPr>
          <a:xfrm flipH="1">
            <a:off x="2374958" y="4801112"/>
            <a:ext cx="720000" cy="0"/>
          </a:xfrm>
          <a:prstGeom prst="straightConnector1">
            <a:avLst/>
          </a:prstGeom>
          <a:ln w="19050"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F95F7847-06E8-E08C-CEB1-54AE42435FC8}"/>
              </a:ext>
            </a:extLst>
          </p:cNvPr>
          <p:cNvSpPr txBox="1"/>
          <p:nvPr/>
        </p:nvSpPr>
        <p:spPr>
          <a:xfrm>
            <a:off x="2530996" y="4540111"/>
            <a:ext cx="382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FA3EE"/>
                </a:solidFill>
                <a:latin typeface="Avenir Black" panose="02000503020000020003" pitchFamily="2" charset="0"/>
              </a:rPr>
              <a:t>?</a:t>
            </a:r>
            <a:endParaRPr lang="en-US" sz="1400" b="1" dirty="0"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0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93D8D-A9C5-C4D2-4A9C-C6C770CFB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 : coins arrondis 148">
            <a:extLst>
              <a:ext uri="{FF2B5EF4-FFF2-40B4-BE49-F238E27FC236}">
                <a16:creationId xmlns:a16="http://schemas.microsoft.com/office/drawing/2014/main" id="{28F1D9B9-367A-CC3E-26C0-8CF16A72796F}"/>
              </a:ext>
            </a:extLst>
          </p:cNvPr>
          <p:cNvSpPr/>
          <p:nvPr/>
        </p:nvSpPr>
        <p:spPr>
          <a:xfrm>
            <a:off x="2110646" y="1154422"/>
            <a:ext cx="2877409" cy="2279800"/>
          </a:xfrm>
          <a:prstGeom prst="roundRect">
            <a:avLst>
              <a:gd name="adj" fmla="val 5896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ectangle : coins arrondis 149">
            <a:extLst>
              <a:ext uri="{FF2B5EF4-FFF2-40B4-BE49-F238E27FC236}">
                <a16:creationId xmlns:a16="http://schemas.microsoft.com/office/drawing/2014/main" id="{BBDF73AE-8F66-3DF9-9834-3FC80B394269}"/>
              </a:ext>
            </a:extLst>
          </p:cNvPr>
          <p:cNvSpPr/>
          <p:nvPr/>
        </p:nvSpPr>
        <p:spPr>
          <a:xfrm>
            <a:off x="5158139" y="1154420"/>
            <a:ext cx="3921501" cy="3101325"/>
          </a:xfrm>
          <a:prstGeom prst="roundRect">
            <a:avLst>
              <a:gd name="adj" fmla="val 517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0F17509-791C-2B73-0305-CD302528984B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32" name="Rectangle : coins arrondis 3">
            <a:extLst>
              <a:ext uri="{FF2B5EF4-FFF2-40B4-BE49-F238E27FC236}">
                <a16:creationId xmlns:a16="http://schemas.microsoft.com/office/drawing/2014/main" id="{412290F0-9C4D-EC65-DD4B-3186C303F06D}"/>
              </a:ext>
            </a:extLst>
          </p:cNvPr>
          <p:cNvSpPr/>
          <p:nvPr/>
        </p:nvSpPr>
        <p:spPr>
          <a:xfrm>
            <a:off x="111093" y="57611"/>
            <a:ext cx="4711278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Hepatocyte stress in liver pathophysiology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754D10A-3CCD-F3C7-EBAA-F82447297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13545" r="77326" b="74607"/>
          <a:stretch/>
        </p:blipFill>
        <p:spPr>
          <a:xfrm rot="10800000">
            <a:off x="229584" y="1367418"/>
            <a:ext cx="1742453" cy="13930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078AC4D-CCB5-2637-77A5-BBA3696EBF9E}"/>
              </a:ext>
            </a:extLst>
          </p:cNvPr>
          <p:cNvSpPr/>
          <p:nvPr/>
        </p:nvSpPr>
        <p:spPr>
          <a:xfrm>
            <a:off x="227967" y="2529161"/>
            <a:ext cx="1715450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LD (</a:t>
            </a:r>
            <a:r>
              <a:rPr lang="en-US" sz="1100" dirty="0" err="1">
                <a:solidFill>
                  <a:srgbClr val="FF2600"/>
                </a:solidFill>
                <a:ea typeface="Calibri" charset="0"/>
                <a:cs typeface="Times New Roman" charset="0"/>
              </a:rPr>
              <a:t>oleate</a:t>
            </a:r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) </a:t>
            </a:r>
            <a:r>
              <a:rPr lang="en-US" sz="1100" dirty="0">
                <a:solidFill>
                  <a:srgbClr val="00FA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100" dirty="0">
                <a:solidFill>
                  <a:srgbClr val="00FA00"/>
                </a:solidFill>
                <a:ea typeface="Calibri" charset="0"/>
                <a:cs typeface="Times New Roman" charset="0"/>
              </a:rPr>
              <a:t>-tubulin </a:t>
            </a:r>
            <a:r>
              <a:rPr lang="en-US" sz="1100" dirty="0">
                <a:solidFill>
                  <a:srgbClr val="0432FF"/>
                </a:solidFill>
                <a:ea typeface="Calibri" charset="0"/>
                <a:cs typeface="Times New Roman" charset="0"/>
              </a:rPr>
              <a:t>DNA</a:t>
            </a:r>
            <a:endParaRPr lang="en-US" sz="1100" dirty="0">
              <a:solidFill>
                <a:schemeClr val="bg1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4F61719-A266-7FAF-CE3A-13B20BECCFED}"/>
              </a:ext>
            </a:extLst>
          </p:cNvPr>
          <p:cNvSpPr txBox="1"/>
          <p:nvPr/>
        </p:nvSpPr>
        <p:spPr>
          <a:xfrm>
            <a:off x="11443" y="2768832"/>
            <a:ext cx="2034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Internal compression</a:t>
            </a:r>
          </a:p>
          <a:p>
            <a:pPr algn="ctr"/>
            <a:r>
              <a:rPr lang="en-US" sz="1600" dirty="0"/>
              <a:t>(cytosolic crowding)</a:t>
            </a:r>
          </a:p>
        </p:txBody>
      </p:sp>
      <p:sp>
        <p:nvSpPr>
          <p:cNvPr id="55" name="Rectangle : coins arrondis 3">
            <a:extLst>
              <a:ext uri="{FF2B5EF4-FFF2-40B4-BE49-F238E27FC236}">
                <a16:creationId xmlns:a16="http://schemas.microsoft.com/office/drawing/2014/main" id="{01915A04-55D1-9F7A-BE3E-C42AF80AD47E}"/>
              </a:ext>
            </a:extLst>
          </p:cNvPr>
          <p:cNvSpPr/>
          <p:nvPr/>
        </p:nvSpPr>
        <p:spPr>
          <a:xfrm>
            <a:off x="187165" y="784050"/>
            <a:ext cx="4932000" cy="27884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Hepatocyte mechanical stresses &amp; cytoskeleton 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A68AE32E-F9F4-5E8E-EC80-385E6B23A8B3}"/>
              </a:ext>
            </a:extLst>
          </p:cNvPr>
          <p:cNvSpPr txBox="1"/>
          <p:nvPr/>
        </p:nvSpPr>
        <p:spPr>
          <a:xfrm>
            <a:off x="270058" y="1385770"/>
            <a:ext cx="505917" cy="24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ECM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4B4E69E0-CDF6-BFA8-BC02-2D55C0AFA482}"/>
              </a:ext>
            </a:extLst>
          </p:cNvPr>
          <p:cNvSpPr txBox="1"/>
          <p:nvPr/>
        </p:nvSpPr>
        <p:spPr>
          <a:xfrm>
            <a:off x="2522390" y="2413777"/>
            <a:ext cx="9110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Clip-170</a:t>
            </a:r>
          </a:p>
        </p:txBody>
      </p:sp>
      <p:pic>
        <p:nvPicPr>
          <p:cNvPr id="194" name="Image 193">
            <a:extLst>
              <a:ext uri="{FF2B5EF4-FFF2-40B4-BE49-F238E27FC236}">
                <a16:creationId xmlns:a16="http://schemas.microsoft.com/office/drawing/2014/main" id="{7E21DEAB-3CFB-BFCE-BEFA-8AFE126E0A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16007"/>
          <a:stretch/>
        </p:blipFill>
        <p:spPr>
          <a:xfrm>
            <a:off x="2273707" y="1473306"/>
            <a:ext cx="447390" cy="1351108"/>
          </a:xfrm>
          <a:prstGeom prst="rect">
            <a:avLst/>
          </a:prstGeom>
        </p:spPr>
      </p:pic>
      <p:sp>
        <p:nvSpPr>
          <p:cNvPr id="195" name="Rectangle à coins arrondis 194">
            <a:extLst>
              <a:ext uri="{FF2B5EF4-FFF2-40B4-BE49-F238E27FC236}">
                <a16:creationId xmlns:a16="http://schemas.microsoft.com/office/drawing/2014/main" id="{0512221B-C7B6-A63A-158B-BC09A48D5A10}"/>
              </a:ext>
            </a:extLst>
          </p:cNvPr>
          <p:cNvSpPr/>
          <p:nvPr/>
        </p:nvSpPr>
        <p:spPr>
          <a:xfrm>
            <a:off x="2568919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à coins arrondis 195">
            <a:extLst>
              <a:ext uri="{FF2B5EF4-FFF2-40B4-BE49-F238E27FC236}">
                <a16:creationId xmlns:a16="http://schemas.microsoft.com/office/drawing/2014/main" id="{1C50B215-4DBA-283E-0EEA-EDC4D7633729}"/>
              </a:ext>
            </a:extLst>
          </p:cNvPr>
          <p:cNvSpPr/>
          <p:nvPr/>
        </p:nvSpPr>
        <p:spPr>
          <a:xfrm rot="1190828">
            <a:off x="2619046" y="1766908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à coins arrondis 196">
            <a:extLst>
              <a:ext uri="{FF2B5EF4-FFF2-40B4-BE49-F238E27FC236}">
                <a16:creationId xmlns:a16="http://schemas.microsoft.com/office/drawing/2014/main" id="{E63F6850-3241-F6CC-952C-7449B2A9CA0C}"/>
              </a:ext>
            </a:extLst>
          </p:cNvPr>
          <p:cNvSpPr/>
          <p:nvPr/>
        </p:nvSpPr>
        <p:spPr>
          <a:xfrm>
            <a:off x="2320741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à coins arrondis 197">
            <a:extLst>
              <a:ext uri="{FF2B5EF4-FFF2-40B4-BE49-F238E27FC236}">
                <a16:creationId xmlns:a16="http://schemas.microsoft.com/office/drawing/2014/main" id="{502ECD9A-75A1-E02C-5621-5D1DAECE7CC8}"/>
              </a:ext>
            </a:extLst>
          </p:cNvPr>
          <p:cNvSpPr/>
          <p:nvPr/>
        </p:nvSpPr>
        <p:spPr>
          <a:xfrm rot="20409172" flipH="1">
            <a:off x="2283470" y="1766907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Étoile à 5 branches 198">
            <a:extLst>
              <a:ext uri="{FF2B5EF4-FFF2-40B4-BE49-F238E27FC236}">
                <a16:creationId xmlns:a16="http://schemas.microsoft.com/office/drawing/2014/main" id="{DEAFB9EA-DE16-E493-5BFC-1C971BDF04BE}"/>
              </a:ext>
            </a:extLst>
          </p:cNvPr>
          <p:cNvSpPr/>
          <p:nvPr/>
        </p:nvSpPr>
        <p:spPr>
          <a:xfrm>
            <a:off x="2450321" y="2289317"/>
            <a:ext cx="84804" cy="8618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Rectangle à coins arrondis 199">
            <a:extLst>
              <a:ext uri="{FF2B5EF4-FFF2-40B4-BE49-F238E27FC236}">
                <a16:creationId xmlns:a16="http://schemas.microsoft.com/office/drawing/2014/main" id="{9FEA240B-669F-247B-15AD-ADFE86BACE74}"/>
              </a:ext>
            </a:extLst>
          </p:cNvPr>
          <p:cNvSpPr/>
          <p:nvPr/>
        </p:nvSpPr>
        <p:spPr>
          <a:xfrm>
            <a:off x="2565042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à coins arrondis 200">
            <a:extLst>
              <a:ext uri="{FF2B5EF4-FFF2-40B4-BE49-F238E27FC236}">
                <a16:creationId xmlns:a16="http://schemas.microsoft.com/office/drawing/2014/main" id="{899FA2A9-25DE-A49D-5C06-E9876B880C6A}"/>
              </a:ext>
            </a:extLst>
          </p:cNvPr>
          <p:cNvSpPr/>
          <p:nvPr/>
        </p:nvSpPr>
        <p:spPr>
          <a:xfrm>
            <a:off x="2316864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10538E6F-9424-5687-F0A2-427626972FE8}"/>
              </a:ext>
            </a:extLst>
          </p:cNvPr>
          <p:cNvSpPr/>
          <p:nvPr/>
        </p:nvSpPr>
        <p:spPr>
          <a:xfrm>
            <a:off x="2732707" y="21912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id="{5537C90C-600C-CF0F-C76D-29A513B7857D}"/>
              </a:ext>
            </a:extLst>
          </p:cNvPr>
          <p:cNvSpPr txBox="1"/>
          <p:nvPr/>
        </p:nvSpPr>
        <p:spPr>
          <a:xfrm>
            <a:off x="2705307" y="212816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57B8DA3C-8C23-4A89-1B59-DB37BA9F2F16}"/>
              </a:ext>
            </a:extLst>
          </p:cNvPr>
          <p:cNvSpPr/>
          <p:nvPr/>
        </p:nvSpPr>
        <p:spPr>
          <a:xfrm>
            <a:off x="2801645" y="21034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0E508264-E804-3958-E4E6-93112547ACDA}"/>
              </a:ext>
            </a:extLst>
          </p:cNvPr>
          <p:cNvSpPr txBox="1"/>
          <p:nvPr/>
        </p:nvSpPr>
        <p:spPr>
          <a:xfrm>
            <a:off x="2784760" y="2038746"/>
            <a:ext cx="26674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96BD89F4-B36D-E27C-D30C-CD6596E4E563}"/>
              </a:ext>
            </a:extLst>
          </p:cNvPr>
          <p:cNvSpPr/>
          <p:nvPr/>
        </p:nvSpPr>
        <p:spPr>
          <a:xfrm>
            <a:off x="2677995" y="2078576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87326287-E084-5D99-8C07-1DB9569D74C2}"/>
              </a:ext>
            </a:extLst>
          </p:cNvPr>
          <p:cNvSpPr txBox="1"/>
          <p:nvPr/>
        </p:nvSpPr>
        <p:spPr>
          <a:xfrm>
            <a:off x="2657311" y="201371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1CCB0D95-71F1-A440-C89F-9FFA19BCDACC}"/>
              </a:ext>
            </a:extLst>
          </p:cNvPr>
          <p:cNvSpPr/>
          <p:nvPr/>
        </p:nvSpPr>
        <p:spPr>
          <a:xfrm>
            <a:off x="2215102" y="2169168"/>
            <a:ext cx="579703" cy="3301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50683EB9-7151-D18A-4702-82FB858680E2}"/>
              </a:ext>
            </a:extLst>
          </p:cNvPr>
          <p:cNvSpPr txBox="1"/>
          <p:nvPr/>
        </p:nvSpPr>
        <p:spPr>
          <a:xfrm>
            <a:off x="2945415" y="1617732"/>
            <a:ext cx="5251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40FF"/>
                </a:solidFill>
              </a:rPr>
              <a:t>JNK</a:t>
            </a: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FA7088DA-35DC-98BD-89E9-7AACF6BAE432}"/>
              </a:ext>
            </a:extLst>
          </p:cNvPr>
          <p:cNvCxnSpPr/>
          <p:nvPr/>
        </p:nvCxnSpPr>
        <p:spPr>
          <a:xfrm flipH="1">
            <a:off x="2851698" y="1908675"/>
            <a:ext cx="197327" cy="141861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5FFF8EB-5A89-D8FE-9AFF-975D38C69EDE}"/>
              </a:ext>
            </a:extLst>
          </p:cNvPr>
          <p:cNvSpPr/>
          <p:nvPr/>
        </p:nvSpPr>
        <p:spPr>
          <a:xfrm>
            <a:off x="1504178" y="1368348"/>
            <a:ext cx="494905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a typeface="Calibri" charset="0"/>
                <a:cs typeface="Times New Roman" charset="0"/>
              </a:rPr>
              <a:t>HuH7</a:t>
            </a:r>
          </a:p>
        </p:txBody>
      </p:sp>
      <p:pic>
        <p:nvPicPr>
          <p:cNvPr id="241" name="Image 240">
            <a:extLst>
              <a:ext uri="{FF2B5EF4-FFF2-40B4-BE49-F238E27FC236}">
                <a16:creationId xmlns:a16="http://schemas.microsoft.com/office/drawing/2014/main" id="{2E8CC4E3-DD00-A867-055D-9D901B2A4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0" r="7498"/>
          <a:stretch/>
        </p:blipFill>
        <p:spPr>
          <a:xfrm rot="5400000">
            <a:off x="7012648" y="2684597"/>
            <a:ext cx="1277882" cy="649126"/>
          </a:xfrm>
          <a:prstGeom prst="rect">
            <a:avLst/>
          </a:prstGeom>
        </p:spPr>
      </p:pic>
      <p:pic>
        <p:nvPicPr>
          <p:cNvPr id="264" name="Image 263">
            <a:extLst>
              <a:ext uri="{FF2B5EF4-FFF2-40B4-BE49-F238E27FC236}">
                <a16:creationId xmlns:a16="http://schemas.microsoft.com/office/drawing/2014/main" id="{00443BAF-8121-4385-1D18-A6CD833B7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3181">
            <a:off x="6592325" y="2156815"/>
            <a:ext cx="142244" cy="1142300"/>
          </a:xfrm>
          <a:prstGeom prst="rect">
            <a:avLst/>
          </a:prstGeom>
        </p:spPr>
      </p:pic>
      <p:grpSp>
        <p:nvGrpSpPr>
          <p:cNvPr id="247" name="Grouper 246">
            <a:extLst>
              <a:ext uri="{FF2B5EF4-FFF2-40B4-BE49-F238E27FC236}">
                <a16:creationId xmlns:a16="http://schemas.microsoft.com/office/drawing/2014/main" id="{3FE37539-6776-FB6C-6C99-85D5D1D6492B}"/>
              </a:ext>
            </a:extLst>
          </p:cNvPr>
          <p:cNvGrpSpPr/>
          <p:nvPr/>
        </p:nvGrpSpPr>
        <p:grpSpPr>
          <a:xfrm rot="6033362">
            <a:off x="6458922" y="2925610"/>
            <a:ext cx="215095" cy="781447"/>
            <a:chOff x="2495989" y="2577220"/>
            <a:chExt cx="368968" cy="1195094"/>
          </a:xfrm>
        </p:grpSpPr>
        <p:cxnSp>
          <p:nvCxnSpPr>
            <p:cNvPr id="248" name="Connecteur droit 247">
              <a:extLst>
                <a:ext uri="{FF2B5EF4-FFF2-40B4-BE49-F238E27FC236}">
                  <a16:creationId xmlns:a16="http://schemas.microsoft.com/office/drawing/2014/main" id="{90ED18D1-FC1F-AB81-18C5-AC7FADF42392}"/>
                </a:ext>
              </a:extLst>
            </p:cNvPr>
            <p:cNvCxnSpPr/>
            <p:nvPr/>
          </p:nvCxnSpPr>
          <p:spPr>
            <a:xfrm>
              <a:off x="2764031" y="2923796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cteur droit 248">
              <a:extLst>
                <a:ext uri="{FF2B5EF4-FFF2-40B4-BE49-F238E27FC236}">
                  <a16:creationId xmlns:a16="http://schemas.microsoft.com/office/drawing/2014/main" id="{4BDDA2C1-800F-C252-E1CC-64237CC149D5}"/>
                </a:ext>
              </a:extLst>
            </p:cNvPr>
            <p:cNvCxnSpPr/>
            <p:nvPr/>
          </p:nvCxnSpPr>
          <p:spPr>
            <a:xfrm>
              <a:off x="2764031" y="257722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>
              <a:extLst>
                <a:ext uri="{FF2B5EF4-FFF2-40B4-BE49-F238E27FC236}">
                  <a16:creationId xmlns:a16="http://schemas.microsoft.com/office/drawing/2014/main" id="{998548A5-77CC-780A-89A6-BE1D37D471F7}"/>
                </a:ext>
              </a:extLst>
            </p:cNvPr>
            <p:cNvCxnSpPr/>
            <p:nvPr/>
          </p:nvCxnSpPr>
          <p:spPr>
            <a:xfrm>
              <a:off x="2502530" y="2706241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>
              <a:extLst>
                <a:ext uri="{FF2B5EF4-FFF2-40B4-BE49-F238E27FC236}">
                  <a16:creationId xmlns:a16="http://schemas.microsoft.com/office/drawing/2014/main" id="{55655411-20B4-365A-43EB-526465198BF1}"/>
                </a:ext>
              </a:extLst>
            </p:cNvPr>
            <p:cNvCxnSpPr/>
            <p:nvPr/>
          </p:nvCxnSpPr>
          <p:spPr>
            <a:xfrm>
              <a:off x="2764031" y="327715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>
              <a:extLst>
                <a:ext uri="{FF2B5EF4-FFF2-40B4-BE49-F238E27FC236}">
                  <a16:creationId xmlns:a16="http://schemas.microsoft.com/office/drawing/2014/main" id="{F5DF1E24-D1F0-36E6-5E15-182E51BD617D}"/>
                </a:ext>
              </a:extLst>
            </p:cNvPr>
            <p:cNvCxnSpPr/>
            <p:nvPr/>
          </p:nvCxnSpPr>
          <p:spPr>
            <a:xfrm>
              <a:off x="2764031" y="3578178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>
              <a:extLst>
                <a:ext uri="{FF2B5EF4-FFF2-40B4-BE49-F238E27FC236}">
                  <a16:creationId xmlns:a16="http://schemas.microsoft.com/office/drawing/2014/main" id="{F9B0A2F9-FCC6-2FB5-D429-4495A189D137}"/>
                </a:ext>
              </a:extLst>
            </p:cNvPr>
            <p:cNvCxnSpPr/>
            <p:nvPr/>
          </p:nvCxnSpPr>
          <p:spPr>
            <a:xfrm>
              <a:off x="2502530" y="3384084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>
              <a:extLst>
                <a:ext uri="{FF2B5EF4-FFF2-40B4-BE49-F238E27FC236}">
                  <a16:creationId xmlns:a16="http://schemas.microsoft.com/office/drawing/2014/main" id="{9BFABB24-7D09-70C7-5B43-83E2C4A1D127}"/>
                </a:ext>
              </a:extLst>
            </p:cNvPr>
            <p:cNvCxnSpPr/>
            <p:nvPr/>
          </p:nvCxnSpPr>
          <p:spPr>
            <a:xfrm>
              <a:off x="2502530" y="375571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>
              <a:extLst>
                <a:ext uri="{FF2B5EF4-FFF2-40B4-BE49-F238E27FC236}">
                  <a16:creationId xmlns:a16="http://schemas.microsoft.com/office/drawing/2014/main" id="{F4876B56-F9EB-97CB-39A5-FC825FFE9475}"/>
                </a:ext>
              </a:extLst>
            </p:cNvPr>
            <p:cNvCxnSpPr/>
            <p:nvPr/>
          </p:nvCxnSpPr>
          <p:spPr>
            <a:xfrm>
              <a:off x="2495989" y="311365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6" name="Image 255">
            <a:extLst>
              <a:ext uri="{FF2B5EF4-FFF2-40B4-BE49-F238E27FC236}">
                <a16:creationId xmlns:a16="http://schemas.microsoft.com/office/drawing/2014/main" id="{B664F979-D267-D27A-1594-8B1594F80B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37" r="-1"/>
          <a:stretch/>
        </p:blipFill>
        <p:spPr>
          <a:xfrm rot="6033362">
            <a:off x="6522369" y="2677678"/>
            <a:ext cx="312468" cy="1334273"/>
          </a:xfrm>
          <a:prstGeom prst="rect">
            <a:avLst/>
          </a:prstGeom>
        </p:spPr>
      </p:pic>
      <p:pic>
        <p:nvPicPr>
          <p:cNvPr id="265" name="Image 264">
            <a:extLst>
              <a:ext uri="{FF2B5EF4-FFF2-40B4-BE49-F238E27FC236}">
                <a16:creationId xmlns:a16="http://schemas.microsoft.com/office/drawing/2014/main" id="{E3D4C827-DFDA-0223-6AC4-5F7BB0522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2157" flipV="1">
            <a:off x="6095568" y="3234221"/>
            <a:ext cx="397563" cy="57543"/>
          </a:xfrm>
          <a:prstGeom prst="rect">
            <a:avLst/>
          </a:prstGeom>
        </p:spPr>
      </p:pic>
      <p:pic>
        <p:nvPicPr>
          <p:cNvPr id="266" name="Image 265">
            <a:extLst>
              <a:ext uri="{FF2B5EF4-FFF2-40B4-BE49-F238E27FC236}">
                <a16:creationId xmlns:a16="http://schemas.microsoft.com/office/drawing/2014/main" id="{10A1D071-7FBE-C532-FD96-1D51DE884B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3362" flipV="1">
            <a:off x="6627124" y="3259566"/>
            <a:ext cx="397563" cy="57543"/>
          </a:xfrm>
          <a:prstGeom prst="rect">
            <a:avLst/>
          </a:prstGeom>
        </p:spPr>
      </p:pic>
      <p:pic>
        <p:nvPicPr>
          <p:cNvPr id="267" name="Image 266">
            <a:extLst>
              <a:ext uri="{FF2B5EF4-FFF2-40B4-BE49-F238E27FC236}">
                <a16:creationId xmlns:a16="http://schemas.microsoft.com/office/drawing/2014/main" id="{D85A3C52-FE35-6947-BBF2-512B3E7EF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3362">
            <a:off x="6488743" y="3412447"/>
            <a:ext cx="382482" cy="55360"/>
          </a:xfrm>
          <a:prstGeom prst="rect">
            <a:avLst/>
          </a:prstGeom>
        </p:spPr>
      </p:pic>
      <p:sp>
        <p:nvSpPr>
          <p:cNvPr id="282" name="ZoneTexte 281">
            <a:extLst>
              <a:ext uri="{FF2B5EF4-FFF2-40B4-BE49-F238E27FC236}">
                <a16:creationId xmlns:a16="http://schemas.microsoft.com/office/drawing/2014/main" id="{397334E5-26A3-F24E-2274-C8F7A6760F4E}"/>
              </a:ext>
            </a:extLst>
          </p:cNvPr>
          <p:cNvSpPr txBox="1"/>
          <p:nvPr/>
        </p:nvSpPr>
        <p:spPr>
          <a:xfrm>
            <a:off x="6554243" y="2325353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sp>
        <p:nvSpPr>
          <p:cNvPr id="283" name="ZoneTexte 282">
            <a:extLst>
              <a:ext uri="{FF2B5EF4-FFF2-40B4-BE49-F238E27FC236}">
                <a16:creationId xmlns:a16="http://schemas.microsoft.com/office/drawing/2014/main" id="{31B15550-962E-A57F-395F-E2DA2266807D}"/>
              </a:ext>
            </a:extLst>
          </p:cNvPr>
          <p:cNvSpPr txBox="1"/>
          <p:nvPr/>
        </p:nvSpPr>
        <p:spPr>
          <a:xfrm>
            <a:off x="6728357" y="2942928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pic>
        <p:nvPicPr>
          <p:cNvPr id="339" name="Image 338">
            <a:extLst>
              <a:ext uri="{FF2B5EF4-FFF2-40B4-BE49-F238E27FC236}">
                <a16:creationId xmlns:a16="http://schemas.microsoft.com/office/drawing/2014/main" id="{21248BB0-2E15-63B3-A0E5-42EC5B92B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5172" y="3012587"/>
            <a:ext cx="576000" cy="133224"/>
          </a:xfrm>
          <a:prstGeom prst="rect">
            <a:avLst/>
          </a:prstGeom>
        </p:spPr>
      </p:pic>
      <p:sp>
        <p:nvSpPr>
          <p:cNvPr id="352" name="Bande diagonale 351">
            <a:extLst>
              <a:ext uri="{FF2B5EF4-FFF2-40B4-BE49-F238E27FC236}">
                <a16:creationId xmlns:a16="http://schemas.microsoft.com/office/drawing/2014/main" id="{52A85DEB-C5D3-0BFA-DE9D-D521BE5CD5EB}"/>
              </a:ext>
            </a:extLst>
          </p:cNvPr>
          <p:cNvSpPr/>
          <p:nvPr/>
        </p:nvSpPr>
        <p:spPr>
          <a:xfrm rot="18950102">
            <a:off x="7327720" y="2798731"/>
            <a:ext cx="130556" cy="137301"/>
          </a:xfrm>
          <a:prstGeom prst="diagStripe">
            <a:avLst>
              <a:gd name="adj" fmla="val 23317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2" name="Image 151">
            <a:extLst>
              <a:ext uri="{FF2B5EF4-FFF2-40B4-BE49-F238E27FC236}">
                <a16:creationId xmlns:a16="http://schemas.microsoft.com/office/drawing/2014/main" id="{689E8CED-C94D-68CF-102F-10C258B9A3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66" t="30682" b="27290"/>
          <a:stretch/>
        </p:blipFill>
        <p:spPr>
          <a:xfrm>
            <a:off x="5249773" y="1238475"/>
            <a:ext cx="1345919" cy="826101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1BBFD9C7-B537-7BFF-A009-58233FD5D274}"/>
              </a:ext>
            </a:extLst>
          </p:cNvPr>
          <p:cNvSpPr/>
          <p:nvPr/>
        </p:nvSpPr>
        <p:spPr>
          <a:xfrm>
            <a:off x="5273379" y="1245568"/>
            <a:ext cx="468000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ea typeface="Calibri" charset="0"/>
                <a:cs typeface="Times New Roman" charset="0"/>
              </a:rPr>
              <a:t>actin</a:t>
            </a:r>
          </a:p>
        </p:txBody>
      </p:sp>
      <p:pic>
        <p:nvPicPr>
          <p:cNvPr id="167" name="Image 166">
            <a:extLst>
              <a:ext uri="{FF2B5EF4-FFF2-40B4-BE49-F238E27FC236}">
                <a16:creationId xmlns:a16="http://schemas.microsoft.com/office/drawing/2014/main" id="{51E92F45-C7F1-8E20-8265-248D947473C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5875947">
            <a:off x="5728446" y="2638736"/>
            <a:ext cx="338311" cy="236678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2468E30F-E3CD-8DA4-837D-43D46276999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7672340">
            <a:off x="5777847" y="3062690"/>
            <a:ext cx="338311" cy="236678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00FA7F9B-CC47-754D-A098-821281C768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8985554">
            <a:off x="5686845" y="3438663"/>
            <a:ext cx="338311" cy="236678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5EA1680E-3BA5-EBE0-9E2B-497B5E5CDF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5400000">
            <a:off x="5585497" y="2307538"/>
            <a:ext cx="338311" cy="236678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C9E18FBB-DC22-5647-CF5E-92C1E6A2E4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337" b="47585"/>
          <a:stretch/>
        </p:blipFill>
        <p:spPr>
          <a:xfrm>
            <a:off x="6645947" y="1232634"/>
            <a:ext cx="1330205" cy="823528"/>
          </a:xfrm>
          <a:prstGeom prst="rect">
            <a:avLst/>
          </a:prstGeom>
        </p:spPr>
      </p:pic>
      <p:sp>
        <p:nvSpPr>
          <p:cNvPr id="175" name="ZoneTexte 174">
            <a:extLst>
              <a:ext uri="{FF2B5EF4-FFF2-40B4-BE49-F238E27FC236}">
                <a16:creationId xmlns:a16="http://schemas.microsoft.com/office/drawing/2014/main" id="{2ABBD482-FF34-0CFC-4F29-07FF3CDFD52E}"/>
              </a:ext>
            </a:extLst>
          </p:cNvPr>
          <p:cNvSpPr txBox="1"/>
          <p:nvPr/>
        </p:nvSpPr>
        <p:spPr>
          <a:xfrm rot="5400000">
            <a:off x="5239459" y="3044153"/>
            <a:ext cx="10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deformation</a:t>
            </a:r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8DFFE152-EAA7-65F8-16B6-5696EA4097B0}"/>
              </a:ext>
            </a:extLst>
          </p:cNvPr>
          <p:cNvSpPr txBox="1"/>
          <p:nvPr/>
        </p:nvSpPr>
        <p:spPr>
          <a:xfrm>
            <a:off x="6185189" y="2836636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sp>
        <p:nvSpPr>
          <p:cNvPr id="280" name="ZoneTexte 279">
            <a:extLst>
              <a:ext uri="{FF2B5EF4-FFF2-40B4-BE49-F238E27FC236}">
                <a16:creationId xmlns:a16="http://schemas.microsoft.com/office/drawing/2014/main" id="{829D6AD7-06F0-D044-810E-E97D44900147}"/>
              </a:ext>
            </a:extLst>
          </p:cNvPr>
          <p:cNvSpPr txBox="1"/>
          <p:nvPr/>
        </p:nvSpPr>
        <p:spPr>
          <a:xfrm>
            <a:off x="6473483" y="1687601"/>
            <a:ext cx="138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lipid droplets</a:t>
            </a: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2F698326-398B-3440-DDF3-503DE2DCCD97}"/>
              </a:ext>
            </a:extLst>
          </p:cNvPr>
          <p:cNvSpPr txBox="1"/>
          <p:nvPr/>
        </p:nvSpPr>
        <p:spPr>
          <a:xfrm rot="3796467">
            <a:off x="5291860" y="2392692"/>
            <a:ext cx="7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nuclear</a:t>
            </a:r>
          </a:p>
        </p:txBody>
      </p:sp>
      <p:sp>
        <p:nvSpPr>
          <p:cNvPr id="180" name="ZoneTexte 179">
            <a:extLst>
              <a:ext uri="{FF2B5EF4-FFF2-40B4-BE49-F238E27FC236}">
                <a16:creationId xmlns:a16="http://schemas.microsoft.com/office/drawing/2014/main" id="{78709D40-1DB3-DA89-D4C2-6BFCE76FB389}"/>
              </a:ext>
            </a:extLst>
          </p:cNvPr>
          <p:cNvSpPr txBox="1"/>
          <p:nvPr/>
        </p:nvSpPr>
        <p:spPr>
          <a:xfrm>
            <a:off x="5732305" y="1694783"/>
            <a:ext cx="748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control</a:t>
            </a:r>
          </a:p>
        </p:txBody>
      </p:sp>
      <p:sp>
        <p:nvSpPr>
          <p:cNvPr id="231" name="ZoneTexte 230">
            <a:extLst>
              <a:ext uri="{FF2B5EF4-FFF2-40B4-BE49-F238E27FC236}">
                <a16:creationId xmlns:a16="http://schemas.microsoft.com/office/drawing/2014/main" id="{E71CC3E1-6448-632C-AAFC-5C0E1D326DBB}"/>
              </a:ext>
            </a:extLst>
          </p:cNvPr>
          <p:cNvSpPr txBox="1"/>
          <p:nvPr/>
        </p:nvSpPr>
        <p:spPr>
          <a:xfrm>
            <a:off x="5865448" y="2387243"/>
            <a:ext cx="504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rgbClr val="00B050"/>
                </a:solidFill>
              </a:rPr>
              <a:t>LINC</a:t>
            </a:r>
            <a:endParaRPr lang="en-US" sz="1200" i="1" dirty="0">
              <a:solidFill>
                <a:srgbClr val="00B050"/>
              </a:solidFill>
            </a:endParaRP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id="{BD3E77D0-966C-5831-2164-9D05BC40ABCA}"/>
              </a:ext>
            </a:extLst>
          </p:cNvPr>
          <p:cNvSpPr txBox="1"/>
          <p:nvPr/>
        </p:nvSpPr>
        <p:spPr>
          <a:xfrm>
            <a:off x="7071899" y="2432698"/>
            <a:ext cx="3470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92D050"/>
                </a:solidFill>
              </a:rPr>
              <a:t>FA</a:t>
            </a:r>
          </a:p>
        </p:txBody>
      </p:sp>
      <p:sp>
        <p:nvSpPr>
          <p:cNvPr id="233" name="ZoneTexte 232">
            <a:extLst>
              <a:ext uri="{FF2B5EF4-FFF2-40B4-BE49-F238E27FC236}">
                <a16:creationId xmlns:a16="http://schemas.microsoft.com/office/drawing/2014/main" id="{BFE1C165-B5A2-B470-D156-624A9D8BB766}"/>
              </a:ext>
            </a:extLst>
          </p:cNvPr>
          <p:cNvSpPr txBox="1"/>
          <p:nvPr/>
        </p:nvSpPr>
        <p:spPr>
          <a:xfrm>
            <a:off x="7954044" y="2619868"/>
            <a:ext cx="110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Reduced intracellular tension</a:t>
            </a:r>
          </a:p>
        </p:txBody>
      </p:sp>
      <p:sp>
        <p:nvSpPr>
          <p:cNvPr id="353" name="Trapèze 352">
            <a:extLst>
              <a:ext uri="{FF2B5EF4-FFF2-40B4-BE49-F238E27FC236}">
                <a16:creationId xmlns:a16="http://schemas.microsoft.com/office/drawing/2014/main" id="{257A9396-390F-A294-7DDC-65C46470BF59}"/>
              </a:ext>
            </a:extLst>
          </p:cNvPr>
          <p:cNvSpPr/>
          <p:nvPr/>
        </p:nvSpPr>
        <p:spPr>
          <a:xfrm rot="5400000">
            <a:off x="5844897" y="2626495"/>
            <a:ext cx="196850" cy="126628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5984775-EB9B-B13F-74EC-59CB4B0521AF}"/>
              </a:ext>
            </a:extLst>
          </p:cNvPr>
          <p:cNvCxnSpPr>
            <a:stCxn id="177" idx="1"/>
          </p:cNvCxnSpPr>
          <p:nvPr/>
        </p:nvCxnSpPr>
        <p:spPr>
          <a:xfrm flipH="1" flipV="1">
            <a:off x="5888017" y="2954824"/>
            <a:ext cx="297172" cy="20312"/>
          </a:xfrm>
          <a:prstGeom prst="line">
            <a:avLst/>
          </a:prstGeom>
          <a:ln w="19050">
            <a:solidFill>
              <a:srgbClr val="D88A8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ZoneTexte 233">
            <a:extLst>
              <a:ext uri="{FF2B5EF4-FFF2-40B4-BE49-F238E27FC236}">
                <a16:creationId xmlns:a16="http://schemas.microsoft.com/office/drawing/2014/main" id="{8CC7FB8F-F3BC-E662-4FAF-5DD65F055750}"/>
              </a:ext>
            </a:extLst>
          </p:cNvPr>
          <p:cNvSpPr txBox="1"/>
          <p:nvPr/>
        </p:nvSpPr>
        <p:spPr>
          <a:xfrm>
            <a:off x="5925374" y="2753558"/>
            <a:ext cx="485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/>
              <a:t>X</a:t>
            </a:r>
            <a:endParaRPr lang="en-US" sz="2000" dirty="0"/>
          </a:p>
        </p:txBody>
      </p:sp>
      <p:sp>
        <p:nvSpPr>
          <p:cNvPr id="343" name="ZoneTexte 342">
            <a:extLst>
              <a:ext uri="{FF2B5EF4-FFF2-40B4-BE49-F238E27FC236}">
                <a16:creationId xmlns:a16="http://schemas.microsoft.com/office/drawing/2014/main" id="{B7147448-4DF9-92D1-6807-D3FDBD81301C}"/>
              </a:ext>
            </a:extLst>
          </p:cNvPr>
          <p:cNvSpPr txBox="1"/>
          <p:nvPr/>
        </p:nvSpPr>
        <p:spPr>
          <a:xfrm rot="5400000">
            <a:off x="7552043" y="3240366"/>
            <a:ext cx="648819" cy="346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 ECM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F694369-1A10-D463-968A-522C3697305C}"/>
              </a:ext>
            </a:extLst>
          </p:cNvPr>
          <p:cNvCxnSpPr/>
          <p:nvPr/>
        </p:nvCxnSpPr>
        <p:spPr>
          <a:xfrm>
            <a:off x="5400600" y="3047899"/>
            <a:ext cx="0" cy="30394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EAE352E-FB49-F88D-4411-F60F1ECF0228}"/>
              </a:ext>
            </a:extLst>
          </p:cNvPr>
          <p:cNvCxnSpPr/>
          <p:nvPr/>
        </p:nvCxnSpPr>
        <p:spPr>
          <a:xfrm flipV="1">
            <a:off x="5400600" y="3043606"/>
            <a:ext cx="140134" cy="429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à coins arrondis 347">
            <a:extLst>
              <a:ext uri="{FF2B5EF4-FFF2-40B4-BE49-F238E27FC236}">
                <a16:creationId xmlns:a16="http://schemas.microsoft.com/office/drawing/2014/main" id="{403FF1F5-0B60-496B-B169-AE900CDD8E16}"/>
              </a:ext>
            </a:extLst>
          </p:cNvPr>
          <p:cNvSpPr/>
          <p:nvPr/>
        </p:nvSpPr>
        <p:spPr>
          <a:xfrm>
            <a:off x="5273576" y="3804135"/>
            <a:ext cx="3690622" cy="343595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347" name="ZoneTexte 346">
            <a:extLst>
              <a:ext uri="{FF2B5EF4-FFF2-40B4-BE49-F238E27FC236}">
                <a16:creationId xmlns:a16="http://schemas.microsoft.com/office/drawing/2014/main" id="{7522B2BD-EAE7-1A49-08B5-F81EA85D9879}"/>
              </a:ext>
            </a:extLst>
          </p:cNvPr>
          <p:cNvSpPr txBox="1"/>
          <p:nvPr/>
        </p:nvSpPr>
        <p:spPr>
          <a:xfrm>
            <a:off x="5207305" y="3811532"/>
            <a:ext cx="38642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Deregulated gene transcription (profibrotic ?)</a:t>
            </a:r>
          </a:p>
        </p:txBody>
      </p:sp>
      <p:sp>
        <p:nvSpPr>
          <p:cNvPr id="15" name="Rectangle : coins arrondis 3">
            <a:extLst>
              <a:ext uri="{FF2B5EF4-FFF2-40B4-BE49-F238E27FC236}">
                <a16:creationId xmlns:a16="http://schemas.microsoft.com/office/drawing/2014/main" id="{88575098-AA68-6557-18C2-2AA3318F439D}"/>
              </a:ext>
            </a:extLst>
          </p:cNvPr>
          <p:cNvSpPr/>
          <p:nvPr/>
        </p:nvSpPr>
        <p:spPr>
          <a:xfrm>
            <a:off x="6558273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8B81650-2ED3-C608-04EA-3000351949E7}"/>
              </a:ext>
            </a:extLst>
          </p:cNvPr>
          <p:cNvSpPr/>
          <p:nvPr/>
        </p:nvSpPr>
        <p:spPr>
          <a:xfrm>
            <a:off x="40967" y="3620622"/>
            <a:ext cx="5065243" cy="3063826"/>
          </a:xfrm>
          <a:prstGeom prst="roundRect">
            <a:avLst>
              <a:gd name="adj" fmla="val 3064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FB8A51-A703-1E68-B31D-3D43C9856318}"/>
              </a:ext>
            </a:extLst>
          </p:cNvPr>
          <p:cNvSpPr txBox="1"/>
          <p:nvPr/>
        </p:nvSpPr>
        <p:spPr>
          <a:xfrm>
            <a:off x="223029" y="4191496"/>
            <a:ext cx="127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2FA3EE"/>
                </a:solidFill>
              </a:rPr>
              <a:t>LD size, nature &amp; distribution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E44891-6AFF-65B8-43F5-B3AB67E7F6C6}"/>
              </a:ext>
            </a:extLst>
          </p:cNvPr>
          <p:cNvSpPr txBox="1"/>
          <p:nvPr/>
        </p:nvSpPr>
        <p:spPr>
          <a:xfrm>
            <a:off x="3148587" y="4131254"/>
            <a:ext cx="1916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C000"/>
                </a:solidFill>
              </a:rPr>
              <a:t>PTMs for protection against disassembly &amp; MT breakage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FF92ACD-035C-7CA2-8DB1-60048D60F777}"/>
              </a:ext>
            </a:extLst>
          </p:cNvPr>
          <p:cNvSpPr txBox="1"/>
          <p:nvPr/>
        </p:nvSpPr>
        <p:spPr>
          <a:xfrm>
            <a:off x="65765" y="3956346"/>
            <a:ext cx="1208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Lipid overload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C2EA6D-2FF7-9662-BC16-11021A3480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19" y="4106045"/>
            <a:ext cx="620274" cy="5040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5A31B3-383B-DD2D-8237-5CBAAF48F4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24" y="4196975"/>
            <a:ext cx="349687" cy="28883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799D3F2-11CD-C2F5-2ED4-7187B3A01E96}"/>
              </a:ext>
            </a:extLst>
          </p:cNvPr>
          <p:cNvSpPr txBox="1"/>
          <p:nvPr/>
        </p:nvSpPr>
        <p:spPr>
          <a:xfrm>
            <a:off x="1494902" y="4289966"/>
            <a:ext cx="383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LDs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BAC36D3-4638-B096-DF29-D7AF68531E22}"/>
              </a:ext>
            </a:extLst>
          </p:cNvPr>
          <p:cNvSpPr txBox="1"/>
          <p:nvPr/>
        </p:nvSpPr>
        <p:spPr>
          <a:xfrm>
            <a:off x="3107214" y="5004261"/>
            <a:ext cx="1998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solidFill>
                  <a:srgbClr val="C00000"/>
                </a:solidFill>
              </a:rPr>
              <a:t>Septin</a:t>
            </a:r>
            <a:r>
              <a:rPr lang="en-US" sz="1400" i="1" dirty="0">
                <a:solidFill>
                  <a:srgbClr val="C00000"/>
                </a:solidFill>
              </a:rPr>
              <a:t> </a:t>
            </a:r>
            <a:r>
              <a:rPr lang="en-US" sz="1400" i="1" dirty="0" err="1">
                <a:solidFill>
                  <a:srgbClr val="C00000"/>
                </a:solidFill>
              </a:rPr>
              <a:t>relocalization</a:t>
            </a:r>
            <a:endParaRPr lang="en-US" sz="1400" i="1" dirty="0">
              <a:solidFill>
                <a:srgbClr val="C00000"/>
              </a:solidFill>
            </a:endParaRP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Altered </a:t>
            </a:r>
            <a:r>
              <a:rPr lang="en-US" sz="1400" i="1" dirty="0" err="1">
                <a:solidFill>
                  <a:srgbClr val="C00000"/>
                </a:solidFill>
              </a:rPr>
              <a:t>mechano</a:t>
            </a:r>
            <a:r>
              <a:rPr lang="en-US" sz="1400" i="1" dirty="0">
                <a:solidFill>
                  <a:srgbClr val="C00000"/>
                </a:solidFill>
              </a:rPr>
              <a:t>-transduction</a:t>
            </a: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&amp; transcription</a:t>
            </a:r>
          </a:p>
        </p:txBody>
      </p:sp>
      <p:sp>
        <p:nvSpPr>
          <p:cNvPr id="26" name="Rectangle à coins arrondis 4">
            <a:extLst>
              <a:ext uri="{FF2B5EF4-FFF2-40B4-BE49-F238E27FC236}">
                <a16:creationId xmlns:a16="http://schemas.microsoft.com/office/drawing/2014/main" id="{DF2DB87C-0D01-5936-9B24-75EA815ACAB6}"/>
              </a:ext>
            </a:extLst>
          </p:cNvPr>
          <p:cNvSpPr/>
          <p:nvPr/>
        </p:nvSpPr>
        <p:spPr>
          <a:xfrm>
            <a:off x="3194913" y="4119643"/>
            <a:ext cx="1823598" cy="769154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186">
            <a:extLst>
              <a:ext uri="{FF2B5EF4-FFF2-40B4-BE49-F238E27FC236}">
                <a16:creationId xmlns:a16="http://schemas.microsoft.com/office/drawing/2014/main" id="{E22948A6-31CD-C0D3-8853-7030B8A5A58A}"/>
              </a:ext>
            </a:extLst>
          </p:cNvPr>
          <p:cNvSpPr/>
          <p:nvPr/>
        </p:nvSpPr>
        <p:spPr>
          <a:xfrm>
            <a:off x="3189959" y="5006768"/>
            <a:ext cx="1833507" cy="949977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187">
            <a:extLst>
              <a:ext uri="{FF2B5EF4-FFF2-40B4-BE49-F238E27FC236}">
                <a16:creationId xmlns:a16="http://schemas.microsoft.com/office/drawing/2014/main" id="{02AF16CA-9A4D-0ACB-D3DA-E1CFBA187175}"/>
              </a:ext>
            </a:extLst>
          </p:cNvPr>
          <p:cNvSpPr/>
          <p:nvPr/>
        </p:nvSpPr>
        <p:spPr>
          <a:xfrm>
            <a:off x="126620" y="4008231"/>
            <a:ext cx="2144039" cy="661568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 : coins arrondis 3">
            <a:extLst>
              <a:ext uri="{FF2B5EF4-FFF2-40B4-BE49-F238E27FC236}">
                <a16:creationId xmlns:a16="http://schemas.microsoft.com/office/drawing/2014/main" id="{D5FBC91D-8F22-DAB3-4C45-E7DC7BC75F4A}"/>
              </a:ext>
            </a:extLst>
          </p:cNvPr>
          <p:cNvSpPr/>
          <p:nvPr/>
        </p:nvSpPr>
        <p:spPr>
          <a:xfrm>
            <a:off x="134927" y="3754496"/>
            <a:ext cx="1620000" cy="21600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Internal compression</a:t>
            </a:r>
          </a:p>
        </p:txBody>
      </p:sp>
      <p:sp>
        <p:nvSpPr>
          <p:cNvPr id="50" name="Rectangle : coins arrondis 3">
            <a:extLst>
              <a:ext uri="{FF2B5EF4-FFF2-40B4-BE49-F238E27FC236}">
                <a16:creationId xmlns:a16="http://schemas.microsoft.com/office/drawing/2014/main" id="{E3F89091-085E-6CCC-25A1-7B6EC5074A85}"/>
              </a:ext>
            </a:extLst>
          </p:cNvPr>
          <p:cNvSpPr/>
          <p:nvPr/>
        </p:nvSpPr>
        <p:spPr>
          <a:xfrm>
            <a:off x="3566712" y="3848757"/>
            <a:ext cx="1080000" cy="21600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Cytoskeleton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05592CA-21B0-D097-DCCA-73E1975082E7}"/>
              </a:ext>
            </a:extLst>
          </p:cNvPr>
          <p:cNvSpPr txBox="1"/>
          <p:nvPr/>
        </p:nvSpPr>
        <p:spPr>
          <a:xfrm>
            <a:off x="223029" y="5318630"/>
            <a:ext cx="127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2FA3EE"/>
                </a:solidFill>
              </a:rPr>
              <a:t>ECM stiffness &amp; composition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CFE6DD5-9253-9FFE-9A51-A59DFAEBA87E}"/>
              </a:ext>
            </a:extLst>
          </p:cNvPr>
          <p:cNvSpPr txBox="1"/>
          <p:nvPr/>
        </p:nvSpPr>
        <p:spPr>
          <a:xfrm>
            <a:off x="65765" y="5079628"/>
            <a:ext cx="1669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/>
              <a:t>Fibrotic environment</a:t>
            </a:r>
            <a:endParaRPr lang="en-US" sz="1400" i="1" dirty="0"/>
          </a:p>
        </p:txBody>
      </p:sp>
      <p:sp>
        <p:nvSpPr>
          <p:cNvPr id="29" name="Rectangle à coins arrondis 188">
            <a:extLst>
              <a:ext uri="{FF2B5EF4-FFF2-40B4-BE49-F238E27FC236}">
                <a16:creationId xmlns:a16="http://schemas.microsoft.com/office/drawing/2014/main" id="{C42330AD-6F29-8507-5111-A4ECC2C51066}"/>
              </a:ext>
            </a:extLst>
          </p:cNvPr>
          <p:cNvSpPr/>
          <p:nvPr/>
        </p:nvSpPr>
        <p:spPr>
          <a:xfrm>
            <a:off x="119565" y="5106097"/>
            <a:ext cx="2151095" cy="1451090"/>
          </a:xfrm>
          <a:prstGeom prst="roundRect">
            <a:avLst>
              <a:gd name="adj" fmla="val 7029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A0F32A48-A3CD-004E-BADB-0660B98964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6" y="5255560"/>
            <a:ext cx="395673" cy="51447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38A8FF54-F4F5-4F1A-B9DB-66B07D5F85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19" y="5209965"/>
            <a:ext cx="620274" cy="504084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48BCEE8-75DA-E66B-E0AA-04F5B58083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40" y="5407575"/>
            <a:ext cx="349687" cy="288836"/>
          </a:xfrm>
          <a:prstGeom prst="rect">
            <a:avLst/>
          </a:prstGeom>
        </p:spPr>
      </p:pic>
      <p:sp>
        <p:nvSpPr>
          <p:cNvPr id="48" name="Rectangle : coins arrondis 3">
            <a:extLst>
              <a:ext uri="{FF2B5EF4-FFF2-40B4-BE49-F238E27FC236}">
                <a16:creationId xmlns:a16="http://schemas.microsoft.com/office/drawing/2014/main" id="{7C2EA016-D3BE-C450-4EFE-50C1782FF462}"/>
              </a:ext>
            </a:extLst>
          </p:cNvPr>
          <p:cNvSpPr/>
          <p:nvPr/>
        </p:nvSpPr>
        <p:spPr>
          <a:xfrm>
            <a:off x="144544" y="4848160"/>
            <a:ext cx="1656000" cy="21600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External compression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AA955EF-6355-3BC0-BA93-F82467F939D9}"/>
              </a:ext>
            </a:extLst>
          </p:cNvPr>
          <p:cNvSpPr txBox="1"/>
          <p:nvPr/>
        </p:nvSpPr>
        <p:spPr>
          <a:xfrm>
            <a:off x="6135271" y="3382592"/>
            <a:ext cx="737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</a:rPr>
              <a:t>septins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E704ED8-302C-7401-0173-E6388BA090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48" y="480926"/>
            <a:ext cx="881174" cy="60624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DDC4692-D090-73A8-F662-E4ECB527FCB7}"/>
              </a:ext>
            </a:extLst>
          </p:cNvPr>
          <p:cNvSpPr/>
          <p:nvPr/>
        </p:nvSpPr>
        <p:spPr>
          <a:xfrm>
            <a:off x="5323338" y="472121"/>
            <a:ext cx="714332" cy="44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MASH</a:t>
            </a:r>
          </a:p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fibrosis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831518EA-DD86-89AF-4EED-661CC99DA5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09" y="86961"/>
            <a:ext cx="884476" cy="5717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5F56CC-8E48-9A0D-8CCD-14A99BA81D32}"/>
              </a:ext>
            </a:extLst>
          </p:cNvPr>
          <p:cNvSpPr/>
          <p:nvPr/>
        </p:nvSpPr>
        <p:spPr>
          <a:xfrm>
            <a:off x="5125276" y="133184"/>
            <a:ext cx="842761" cy="26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Steatosis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F9E3F-6669-D08C-1FB8-889FC295DB72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9</a:t>
            </a:r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819C19AA-2A00-0166-1F9E-1FF7D5F559A0}"/>
              </a:ext>
            </a:extLst>
          </p:cNvPr>
          <p:cNvSpPr/>
          <p:nvPr/>
        </p:nvSpPr>
        <p:spPr>
          <a:xfrm>
            <a:off x="2450321" y="2661862"/>
            <a:ext cx="84804" cy="86189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F8160C7-7A88-49DE-8A34-F7F954A43A48}"/>
              </a:ext>
            </a:extLst>
          </p:cNvPr>
          <p:cNvSpPr txBox="1"/>
          <p:nvPr/>
        </p:nvSpPr>
        <p:spPr>
          <a:xfrm>
            <a:off x="2506273" y="1163424"/>
            <a:ext cx="208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C000"/>
                </a:solidFill>
              </a:rPr>
              <a:t>Microtubule damages</a:t>
            </a:r>
          </a:p>
        </p:txBody>
      </p:sp>
      <p:sp>
        <p:nvSpPr>
          <p:cNvPr id="30" name="Rectangle à coins arrondis 345">
            <a:extLst>
              <a:ext uri="{FF2B5EF4-FFF2-40B4-BE49-F238E27FC236}">
                <a16:creationId xmlns:a16="http://schemas.microsoft.com/office/drawing/2014/main" id="{8D761CDE-9FA7-DDE3-D1CF-5A6E8D817BDD}"/>
              </a:ext>
            </a:extLst>
          </p:cNvPr>
          <p:cNvSpPr/>
          <p:nvPr/>
        </p:nvSpPr>
        <p:spPr>
          <a:xfrm>
            <a:off x="2180421" y="2995423"/>
            <a:ext cx="2737859" cy="320660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5C93D0E-A9E5-AB65-54C2-C06338F099BE}"/>
              </a:ext>
            </a:extLst>
          </p:cNvPr>
          <p:cNvSpPr txBox="1"/>
          <p:nvPr/>
        </p:nvSpPr>
        <p:spPr>
          <a:xfrm>
            <a:off x="2188506" y="2983280"/>
            <a:ext cx="27216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PTMs for integrity preservation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4A9799D-721E-D0AC-18ED-E16DEB1805B7}"/>
              </a:ext>
            </a:extLst>
          </p:cNvPr>
          <p:cNvSpPr txBox="1"/>
          <p:nvPr/>
        </p:nvSpPr>
        <p:spPr>
          <a:xfrm>
            <a:off x="65765" y="5755378"/>
            <a:ext cx="201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Other mechanical stresses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1A56DB57-097D-E4EE-06F7-83BBF1EE36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9" y="6011074"/>
            <a:ext cx="447820" cy="296681"/>
          </a:xfrm>
          <a:prstGeom prst="rect">
            <a:avLst/>
          </a:prstGeom>
        </p:spPr>
      </p:pic>
      <p:sp>
        <p:nvSpPr>
          <p:cNvPr id="38" name="Forme libre 37">
            <a:extLst>
              <a:ext uri="{FF2B5EF4-FFF2-40B4-BE49-F238E27FC236}">
                <a16:creationId xmlns:a16="http://schemas.microsoft.com/office/drawing/2014/main" id="{1B132CB1-C2B1-AB3C-0D95-8884AEAD044E}"/>
              </a:ext>
            </a:extLst>
          </p:cNvPr>
          <p:cNvSpPr/>
          <p:nvPr/>
        </p:nvSpPr>
        <p:spPr>
          <a:xfrm>
            <a:off x="1389195" y="6357109"/>
            <a:ext cx="116762" cy="131773"/>
          </a:xfrm>
          <a:custGeom>
            <a:avLst/>
            <a:gdLst>
              <a:gd name="connsiteX0" fmla="*/ 159658 w 159658"/>
              <a:gd name="connsiteY0" fmla="*/ 112426 h 187377"/>
              <a:gd name="connsiteX1" fmla="*/ 9757 w 159658"/>
              <a:gd name="connsiteY1" fmla="*/ 56213 h 187377"/>
              <a:gd name="connsiteX2" fmla="*/ 24747 w 159658"/>
              <a:gd name="connsiteY2" fmla="*/ 0 h 187377"/>
              <a:gd name="connsiteX3" fmla="*/ 107193 w 159658"/>
              <a:gd name="connsiteY3" fmla="*/ 56213 h 187377"/>
              <a:gd name="connsiteX4" fmla="*/ 107193 w 159658"/>
              <a:gd name="connsiteY4" fmla="*/ 187377 h 18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658" h="187377">
                <a:moveTo>
                  <a:pt x="159658" y="112426"/>
                </a:moveTo>
                <a:cubicBezTo>
                  <a:pt x="95950" y="93688"/>
                  <a:pt x="32242" y="74951"/>
                  <a:pt x="9757" y="56213"/>
                </a:cubicBezTo>
                <a:cubicBezTo>
                  <a:pt x="-12728" y="37475"/>
                  <a:pt x="8508" y="0"/>
                  <a:pt x="24747" y="0"/>
                </a:cubicBezTo>
                <a:cubicBezTo>
                  <a:pt x="40986" y="0"/>
                  <a:pt x="93452" y="24984"/>
                  <a:pt x="107193" y="56213"/>
                </a:cubicBezTo>
                <a:cubicBezTo>
                  <a:pt x="120934" y="87442"/>
                  <a:pt x="107193" y="187377"/>
                  <a:pt x="107193" y="18737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C1038D7E-ACA6-8B2B-8934-5108A74ECBC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8" r="1" b="-1821"/>
          <a:stretch/>
        </p:blipFill>
        <p:spPr>
          <a:xfrm>
            <a:off x="687265" y="6152631"/>
            <a:ext cx="284863" cy="419634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FDBEAE7-A4F4-446B-50E7-0233A7C030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7" t="64918" r="35976" b="11311"/>
          <a:stretch/>
        </p:blipFill>
        <p:spPr>
          <a:xfrm>
            <a:off x="1386502" y="6300972"/>
            <a:ext cx="114178" cy="9917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D3D84DF-1673-DCB3-68D3-B2A761FB27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25" y="6024636"/>
            <a:ext cx="447820" cy="296681"/>
          </a:xfrm>
          <a:prstGeom prst="rect">
            <a:avLst/>
          </a:prstGeom>
        </p:spPr>
      </p:pic>
      <p:grpSp>
        <p:nvGrpSpPr>
          <p:cNvPr id="18" name="Grouper 18">
            <a:extLst>
              <a:ext uri="{FF2B5EF4-FFF2-40B4-BE49-F238E27FC236}">
                <a16:creationId xmlns:a16="http://schemas.microsoft.com/office/drawing/2014/main" id="{A0DBE24A-6BFD-8067-4197-0FC6A7235068}"/>
              </a:ext>
            </a:extLst>
          </p:cNvPr>
          <p:cNvGrpSpPr/>
          <p:nvPr/>
        </p:nvGrpSpPr>
        <p:grpSpPr>
          <a:xfrm>
            <a:off x="3628382" y="1811349"/>
            <a:ext cx="406491" cy="987149"/>
            <a:chOff x="4245582" y="1740080"/>
            <a:chExt cx="487001" cy="116911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3DF3C70-755C-82DC-A027-B0C5A2BD3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1"/>
            <a:stretch/>
          </p:blipFill>
          <p:spPr>
            <a:xfrm rot="16200000">
              <a:off x="3904528" y="2081134"/>
              <a:ext cx="1169110" cy="487001"/>
            </a:xfrm>
            <a:prstGeom prst="rect">
              <a:avLst/>
            </a:prstGeom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AD4EA8A-64AF-6942-F424-7329DC4E2655}"/>
                </a:ext>
              </a:extLst>
            </p:cNvPr>
            <p:cNvSpPr/>
            <p:nvPr/>
          </p:nvSpPr>
          <p:spPr>
            <a:xfrm>
              <a:off x="4555790" y="2113516"/>
              <a:ext cx="132602" cy="24861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Étoile à 5 branches 45">
              <a:extLst>
                <a:ext uri="{FF2B5EF4-FFF2-40B4-BE49-F238E27FC236}">
                  <a16:creationId xmlns:a16="http://schemas.microsoft.com/office/drawing/2014/main" id="{3D833ECB-F293-F219-1851-26700CAA25C3}"/>
                </a:ext>
              </a:extLst>
            </p:cNvPr>
            <p:cNvSpPr/>
            <p:nvPr/>
          </p:nvSpPr>
          <p:spPr>
            <a:xfrm>
              <a:off x="4568861" y="2157459"/>
              <a:ext cx="101600" cy="10207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Forme libre 48">
            <a:extLst>
              <a:ext uri="{FF2B5EF4-FFF2-40B4-BE49-F238E27FC236}">
                <a16:creationId xmlns:a16="http://schemas.microsoft.com/office/drawing/2014/main" id="{29032FC9-D15B-2FF4-BCAC-3B378D51063A}"/>
              </a:ext>
            </a:extLst>
          </p:cNvPr>
          <p:cNvSpPr/>
          <p:nvPr/>
        </p:nvSpPr>
        <p:spPr>
          <a:xfrm>
            <a:off x="3905821" y="1974931"/>
            <a:ext cx="439271" cy="322224"/>
          </a:xfrm>
          <a:custGeom>
            <a:avLst/>
            <a:gdLst>
              <a:gd name="connsiteX0" fmla="*/ 439271 w 439271"/>
              <a:gd name="connsiteY0" fmla="*/ 0 h 322224"/>
              <a:gd name="connsiteX1" fmla="*/ 286871 w 439271"/>
              <a:gd name="connsiteY1" fmla="*/ 304800 h 322224"/>
              <a:gd name="connsiteX2" fmla="*/ 0 w 439271"/>
              <a:gd name="connsiteY2" fmla="*/ 286870 h 3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271" h="322224">
                <a:moveTo>
                  <a:pt x="439271" y="0"/>
                </a:moveTo>
                <a:cubicBezTo>
                  <a:pt x="399677" y="128494"/>
                  <a:pt x="360083" y="256988"/>
                  <a:pt x="286871" y="304800"/>
                </a:cubicBezTo>
                <a:cubicBezTo>
                  <a:pt x="213659" y="352612"/>
                  <a:pt x="0" y="286870"/>
                  <a:pt x="0" y="286870"/>
                </a:cubicBezTo>
              </a:path>
            </a:pathLst>
          </a:custGeom>
          <a:noFill/>
          <a:ln>
            <a:solidFill>
              <a:srgbClr val="B53A9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à coins arrondis 221">
            <a:extLst>
              <a:ext uri="{FF2B5EF4-FFF2-40B4-BE49-F238E27FC236}">
                <a16:creationId xmlns:a16="http://schemas.microsoft.com/office/drawing/2014/main" id="{E133226E-49FC-1DD8-82AA-6AC9FA023B07}"/>
              </a:ext>
            </a:extLst>
          </p:cNvPr>
          <p:cNvSpPr/>
          <p:nvPr/>
        </p:nvSpPr>
        <p:spPr>
          <a:xfrm>
            <a:off x="4094734" y="1874598"/>
            <a:ext cx="435202" cy="27230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F67589A-7ED2-FCA7-EFC9-EAF14058BF98}"/>
              </a:ext>
            </a:extLst>
          </p:cNvPr>
          <p:cNvSpPr txBox="1"/>
          <p:nvPr/>
        </p:nvSpPr>
        <p:spPr>
          <a:xfrm>
            <a:off x="4021202" y="1879002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ATAT1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E5894E31-2B5E-B397-4429-36276D0158E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/>
          <a:stretch/>
        </p:blipFill>
        <p:spPr>
          <a:xfrm rot="16200000">
            <a:off x="4195637" y="2109822"/>
            <a:ext cx="976417" cy="390387"/>
          </a:xfrm>
          <a:prstGeom prst="rect">
            <a:avLst/>
          </a:prstGeom>
        </p:spPr>
      </p:pic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2C418419-3E3B-CE81-ABA4-86C0D8522704}"/>
              </a:ext>
            </a:extLst>
          </p:cNvPr>
          <p:cNvCxnSpPr/>
          <p:nvPr/>
        </p:nvCxnSpPr>
        <p:spPr>
          <a:xfrm>
            <a:off x="4066114" y="2438977"/>
            <a:ext cx="43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E5A68767-0319-7255-0493-ADDB07E46BBF}"/>
              </a:ext>
            </a:extLst>
          </p:cNvPr>
          <p:cNvSpPr txBox="1"/>
          <p:nvPr/>
        </p:nvSpPr>
        <p:spPr>
          <a:xfrm>
            <a:off x="4066114" y="2445998"/>
            <a:ext cx="432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FA2EE"/>
                </a:solidFill>
              </a:rPr>
              <a:t>time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A2EE4A15-20F8-66D3-F8EE-13938F6731D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4599783" y="1454918"/>
            <a:ext cx="398404" cy="348375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5D1FCDC9-9C72-F37B-3F89-2981AF04C8BE}"/>
              </a:ext>
            </a:extLst>
          </p:cNvPr>
          <p:cNvSpPr txBox="1"/>
          <p:nvPr/>
        </p:nvSpPr>
        <p:spPr>
          <a:xfrm>
            <a:off x="4574848" y="1492705"/>
            <a:ext cx="33207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Ac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9B301416-5972-649E-149F-326002B4C6A0}"/>
              </a:ext>
            </a:extLst>
          </p:cNvPr>
          <p:cNvSpPr txBox="1"/>
          <p:nvPr/>
        </p:nvSpPr>
        <p:spPr>
          <a:xfrm>
            <a:off x="134122" y="1101651"/>
            <a:ext cx="1374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Lipid overload</a:t>
            </a:r>
          </a:p>
        </p:txBody>
      </p:sp>
      <p:pic>
        <p:nvPicPr>
          <p:cNvPr id="128" name="Image 127">
            <a:extLst>
              <a:ext uri="{FF2B5EF4-FFF2-40B4-BE49-F238E27FC236}">
                <a16:creationId xmlns:a16="http://schemas.microsoft.com/office/drawing/2014/main" id="{E87D2D7F-344D-D00D-8414-DE8EBCE533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0" y="1376373"/>
            <a:ext cx="332942" cy="294606"/>
          </a:xfrm>
          <a:prstGeom prst="rect">
            <a:avLst/>
          </a:prstGeom>
        </p:spPr>
      </p:pic>
      <p:sp>
        <p:nvSpPr>
          <p:cNvPr id="129" name="ZoneTexte 128">
            <a:extLst>
              <a:ext uri="{FF2B5EF4-FFF2-40B4-BE49-F238E27FC236}">
                <a16:creationId xmlns:a16="http://schemas.microsoft.com/office/drawing/2014/main" id="{E535F066-A39C-BCED-12DE-06CDD84BC425}"/>
              </a:ext>
            </a:extLst>
          </p:cNvPr>
          <p:cNvSpPr txBox="1"/>
          <p:nvPr/>
        </p:nvSpPr>
        <p:spPr>
          <a:xfrm>
            <a:off x="7950833" y="1338989"/>
            <a:ext cx="1243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1900"/>
                </a:solidFill>
              </a:rPr>
              <a:t>Altered actin</a:t>
            </a:r>
          </a:p>
          <a:p>
            <a:r>
              <a:rPr lang="en-US" sz="1600" i="1" dirty="0">
                <a:solidFill>
                  <a:srgbClr val="C01900"/>
                </a:solidFill>
              </a:rPr>
              <a:t>stress fibers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5F9C5BB7-3995-FEAF-97CA-13326D3C296E}"/>
              </a:ext>
            </a:extLst>
          </p:cNvPr>
          <p:cNvCxnSpPr/>
          <p:nvPr/>
        </p:nvCxnSpPr>
        <p:spPr>
          <a:xfrm flipH="1">
            <a:off x="2374958" y="4801112"/>
            <a:ext cx="720000" cy="0"/>
          </a:xfrm>
          <a:prstGeom prst="straightConnector1">
            <a:avLst/>
          </a:prstGeom>
          <a:ln w="19050"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ZoneTexte 133">
            <a:extLst>
              <a:ext uri="{FF2B5EF4-FFF2-40B4-BE49-F238E27FC236}">
                <a16:creationId xmlns:a16="http://schemas.microsoft.com/office/drawing/2014/main" id="{CD04A537-5E15-9E9B-72ED-27EE9F611AC1}"/>
              </a:ext>
            </a:extLst>
          </p:cNvPr>
          <p:cNvSpPr txBox="1"/>
          <p:nvPr/>
        </p:nvSpPr>
        <p:spPr>
          <a:xfrm>
            <a:off x="2530996" y="4540111"/>
            <a:ext cx="382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FA3EE"/>
                </a:solidFill>
                <a:latin typeface="Avenir Black" panose="02000503020000020003" pitchFamily="2" charset="0"/>
              </a:rPr>
              <a:t>?</a:t>
            </a:r>
            <a:endParaRPr lang="en-US" sz="1400" b="1" dirty="0"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35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à coins arrondis 344"/>
          <p:cNvSpPr/>
          <p:nvPr/>
        </p:nvSpPr>
        <p:spPr>
          <a:xfrm>
            <a:off x="5876631" y="4332112"/>
            <a:ext cx="2407638" cy="63958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49" name="Rectangle : coins arrondis 148">
            <a:extLst>
              <a:ext uri="{FF2B5EF4-FFF2-40B4-BE49-F238E27FC236}">
                <a16:creationId xmlns:a16="http://schemas.microsoft.com/office/drawing/2014/main" id="{DAD28976-4393-BF2F-D512-AEEA52552480}"/>
              </a:ext>
            </a:extLst>
          </p:cNvPr>
          <p:cNvSpPr/>
          <p:nvPr/>
        </p:nvSpPr>
        <p:spPr>
          <a:xfrm>
            <a:off x="2110646" y="1154422"/>
            <a:ext cx="2877409" cy="2279800"/>
          </a:xfrm>
          <a:prstGeom prst="roundRect">
            <a:avLst>
              <a:gd name="adj" fmla="val 5896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ectangle : coins arrondis 149">
            <a:extLst>
              <a:ext uri="{FF2B5EF4-FFF2-40B4-BE49-F238E27FC236}">
                <a16:creationId xmlns:a16="http://schemas.microsoft.com/office/drawing/2014/main" id="{F6A7F895-E9E5-CA35-5313-6FEDB1794BB6}"/>
              </a:ext>
            </a:extLst>
          </p:cNvPr>
          <p:cNvSpPr/>
          <p:nvPr/>
        </p:nvSpPr>
        <p:spPr>
          <a:xfrm>
            <a:off x="5158139" y="1154420"/>
            <a:ext cx="3921501" cy="3101325"/>
          </a:xfrm>
          <a:prstGeom prst="roundRect">
            <a:avLst>
              <a:gd name="adj" fmla="val 517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FAA0DCB-A7F9-0974-4281-15814A1BD7FA}"/>
              </a:ext>
            </a:extLst>
          </p:cNvPr>
          <p:cNvSpPr/>
          <p:nvPr/>
        </p:nvSpPr>
        <p:spPr>
          <a:xfrm>
            <a:off x="40967" y="3620622"/>
            <a:ext cx="5065243" cy="3063826"/>
          </a:xfrm>
          <a:prstGeom prst="roundRect">
            <a:avLst>
              <a:gd name="adj" fmla="val 3064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55DD831-3A3E-7810-2224-A0D0A3757548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32" name="Rectangle : coins arrondis 3">
            <a:extLst>
              <a:ext uri="{FF2B5EF4-FFF2-40B4-BE49-F238E27FC236}">
                <a16:creationId xmlns:a16="http://schemas.microsoft.com/office/drawing/2014/main" id="{D95B9DF5-5A73-FE06-C264-2E70BD710762}"/>
              </a:ext>
            </a:extLst>
          </p:cNvPr>
          <p:cNvSpPr/>
          <p:nvPr/>
        </p:nvSpPr>
        <p:spPr>
          <a:xfrm>
            <a:off x="111093" y="57611"/>
            <a:ext cx="4711278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Hepatocyte stress in liver pathophysiology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1A81F27-1CA6-DB10-5A47-D7BB68460C5E}"/>
              </a:ext>
            </a:extLst>
          </p:cNvPr>
          <p:cNvSpPr txBox="1"/>
          <p:nvPr/>
        </p:nvSpPr>
        <p:spPr>
          <a:xfrm>
            <a:off x="223029" y="4191496"/>
            <a:ext cx="127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2FA3EE"/>
                </a:solidFill>
              </a:rPr>
              <a:t>LD size, nature &amp; distribution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E6F6C5DE-FAC4-91E7-23A0-7448C9E46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13545" r="77326" b="74607"/>
          <a:stretch/>
        </p:blipFill>
        <p:spPr>
          <a:xfrm rot="10800000">
            <a:off x="229584" y="1367418"/>
            <a:ext cx="1742453" cy="13930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FD453DA-BC4E-005D-82C0-823623CF5CB4}"/>
              </a:ext>
            </a:extLst>
          </p:cNvPr>
          <p:cNvSpPr/>
          <p:nvPr/>
        </p:nvSpPr>
        <p:spPr>
          <a:xfrm>
            <a:off x="227967" y="2529161"/>
            <a:ext cx="1715450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LD (</a:t>
            </a:r>
            <a:r>
              <a:rPr lang="en-US" sz="1100" dirty="0" err="1">
                <a:solidFill>
                  <a:srgbClr val="FF2600"/>
                </a:solidFill>
                <a:ea typeface="Calibri" charset="0"/>
                <a:cs typeface="Times New Roman" charset="0"/>
              </a:rPr>
              <a:t>oleate</a:t>
            </a:r>
            <a:r>
              <a:rPr lang="en-US" sz="1100" dirty="0">
                <a:solidFill>
                  <a:srgbClr val="FF2600"/>
                </a:solidFill>
                <a:ea typeface="Calibri" charset="0"/>
                <a:cs typeface="Times New Roman" charset="0"/>
              </a:rPr>
              <a:t>) </a:t>
            </a:r>
            <a:r>
              <a:rPr lang="en-US" sz="1100" dirty="0">
                <a:solidFill>
                  <a:srgbClr val="00FA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100" dirty="0">
                <a:solidFill>
                  <a:srgbClr val="00FA00"/>
                </a:solidFill>
                <a:ea typeface="Calibri" charset="0"/>
                <a:cs typeface="Times New Roman" charset="0"/>
              </a:rPr>
              <a:t>-tubulin </a:t>
            </a:r>
            <a:r>
              <a:rPr lang="en-US" sz="1100" dirty="0">
                <a:solidFill>
                  <a:srgbClr val="0432FF"/>
                </a:solidFill>
                <a:ea typeface="Calibri" charset="0"/>
                <a:cs typeface="Times New Roman" charset="0"/>
              </a:rPr>
              <a:t>DNA</a:t>
            </a:r>
            <a:endParaRPr lang="en-US" sz="1100" dirty="0">
              <a:solidFill>
                <a:schemeClr val="bg1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39BF608-049F-6D07-A2BE-DB9ACDBB7C85}"/>
              </a:ext>
            </a:extLst>
          </p:cNvPr>
          <p:cNvSpPr txBox="1"/>
          <p:nvPr/>
        </p:nvSpPr>
        <p:spPr>
          <a:xfrm>
            <a:off x="11443" y="2768832"/>
            <a:ext cx="2034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Internal compression</a:t>
            </a:r>
          </a:p>
          <a:p>
            <a:pPr algn="ctr"/>
            <a:r>
              <a:rPr lang="en-US" sz="1600" dirty="0"/>
              <a:t>(cytosolic crowding)</a:t>
            </a:r>
          </a:p>
        </p:txBody>
      </p:sp>
      <p:sp>
        <p:nvSpPr>
          <p:cNvPr id="55" name="Rectangle : coins arrondis 3">
            <a:extLst>
              <a:ext uri="{FF2B5EF4-FFF2-40B4-BE49-F238E27FC236}">
                <a16:creationId xmlns:a16="http://schemas.microsoft.com/office/drawing/2014/main" id="{CCB88D5E-6522-7A2B-0B82-240D443FCA7F}"/>
              </a:ext>
            </a:extLst>
          </p:cNvPr>
          <p:cNvSpPr/>
          <p:nvPr/>
        </p:nvSpPr>
        <p:spPr>
          <a:xfrm>
            <a:off x="187165" y="784050"/>
            <a:ext cx="4932000" cy="27884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Hepatocyte mechanical stresses &amp; cytoskeleton </a:t>
            </a:r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9FF461A7-1206-F114-6264-B60BAE34DA9A}"/>
              </a:ext>
            </a:extLst>
          </p:cNvPr>
          <p:cNvCxnSpPr>
            <a:cxnSpLocks/>
          </p:cNvCxnSpPr>
          <p:nvPr/>
        </p:nvCxnSpPr>
        <p:spPr>
          <a:xfrm>
            <a:off x="2374958" y="4930929"/>
            <a:ext cx="720000" cy="0"/>
          </a:xfrm>
          <a:prstGeom prst="straightConnector1">
            <a:avLst/>
          </a:prstGeom>
          <a:ln w="1905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ZoneTexte 124">
            <a:extLst>
              <a:ext uri="{FF2B5EF4-FFF2-40B4-BE49-F238E27FC236}">
                <a16:creationId xmlns:a16="http://schemas.microsoft.com/office/drawing/2014/main" id="{6EBB7263-0D36-8245-74CE-887FA0D41EE8}"/>
              </a:ext>
            </a:extLst>
          </p:cNvPr>
          <p:cNvSpPr txBox="1"/>
          <p:nvPr/>
        </p:nvSpPr>
        <p:spPr>
          <a:xfrm>
            <a:off x="2530996" y="4540111"/>
            <a:ext cx="382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FA3EE"/>
                </a:solidFill>
                <a:latin typeface="Avenir Black" panose="02000503020000020003" pitchFamily="2" charset="0"/>
              </a:rPr>
              <a:t>?</a:t>
            </a:r>
            <a:endParaRPr lang="en-US" sz="1400" b="1" dirty="0">
              <a:latin typeface="Avenir Black" panose="02000503020000020003" pitchFamily="2" charset="0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4CFFAF05-C305-2324-99F5-257FE6978E8B}"/>
              </a:ext>
            </a:extLst>
          </p:cNvPr>
          <p:cNvSpPr txBox="1"/>
          <p:nvPr/>
        </p:nvSpPr>
        <p:spPr>
          <a:xfrm>
            <a:off x="2543696" y="4968667"/>
            <a:ext cx="382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Avenir Black" panose="02000503020000020003" pitchFamily="2" charset="0"/>
              </a:rPr>
              <a:t>?</a:t>
            </a: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29955812-7485-A10B-742A-57FB7278D28E}"/>
              </a:ext>
            </a:extLst>
          </p:cNvPr>
          <p:cNvSpPr txBox="1"/>
          <p:nvPr/>
        </p:nvSpPr>
        <p:spPr>
          <a:xfrm>
            <a:off x="3148587" y="4131254"/>
            <a:ext cx="1916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C000"/>
                </a:solidFill>
              </a:rPr>
              <a:t>PTMs for protection against disassembly &amp; MT breakage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AB229643-8B0E-05F0-B424-84535FD32CDC}"/>
              </a:ext>
            </a:extLst>
          </p:cNvPr>
          <p:cNvSpPr txBox="1"/>
          <p:nvPr/>
        </p:nvSpPr>
        <p:spPr>
          <a:xfrm>
            <a:off x="65765" y="3956346"/>
            <a:ext cx="1208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Lipid overload</a:t>
            </a:r>
          </a:p>
        </p:txBody>
      </p:sp>
      <p:pic>
        <p:nvPicPr>
          <p:cNvPr id="153" name="Image 1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19" y="4106045"/>
            <a:ext cx="620274" cy="504084"/>
          </a:xfrm>
          <a:prstGeom prst="rect">
            <a:avLst/>
          </a:prstGeom>
        </p:spPr>
      </p:pic>
      <p:pic>
        <p:nvPicPr>
          <p:cNvPr id="157" name="Image 1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24" y="4196975"/>
            <a:ext cx="349687" cy="288836"/>
          </a:xfrm>
          <a:prstGeom prst="rect">
            <a:avLst/>
          </a:prstGeom>
        </p:spPr>
      </p:pic>
      <p:sp>
        <p:nvSpPr>
          <p:cNvPr id="158" name="ZoneTexte 157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1494902" y="4289966"/>
            <a:ext cx="383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LDs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70058" y="1385770"/>
            <a:ext cx="505917" cy="24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ECM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522390" y="2413777"/>
            <a:ext cx="9110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Clip-170</a:t>
            </a:r>
          </a:p>
        </p:txBody>
      </p:sp>
      <p:pic>
        <p:nvPicPr>
          <p:cNvPr id="194" name="Image 19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16007"/>
          <a:stretch/>
        </p:blipFill>
        <p:spPr>
          <a:xfrm>
            <a:off x="2273707" y="1473306"/>
            <a:ext cx="447390" cy="1351108"/>
          </a:xfrm>
          <a:prstGeom prst="rect">
            <a:avLst/>
          </a:prstGeom>
        </p:spPr>
      </p:pic>
      <p:sp>
        <p:nvSpPr>
          <p:cNvPr id="195" name="Rectangle à coins arrondis 194"/>
          <p:cNvSpPr/>
          <p:nvPr/>
        </p:nvSpPr>
        <p:spPr>
          <a:xfrm>
            <a:off x="2568919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à coins arrondis 195"/>
          <p:cNvSpPr/>
          <p:nvPr/>
        </p:nvSpPr>
        <p:spPr>
          <a:xfrm rot="1190828">
            <a:off x="2619046" y="1766908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à coins arrondis 196"/>
          <p:cNvSpPr/>
          <p:nvPr/>
        </p:nvSpPr>
        <p:spPr>
          <a:xfrm>
            <a:off x="2320741" y="1959351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à coins arrondis 197"/>
          <p:cNvSpPr/>
          <p:nvPr/>
        </p:nvSpPr>
        <p:spPr>
          <a:xfrm rot="20409172" flipH="1">
            <a:off x="2283470" y="1766907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Étoile à 5 branches 198"/>
          <p:cNvSpPr/>
          <p:nvPr/>
        </p:nvSpPr>
        <p:spPr>
          <a:xfrm>
            <a:off x="2450321" y="2289317"/>
            <a:ext cx="84804" cy="8618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Rectangle à coins arrondis 199"/>
          <p:cNvSpPr/>
          <p:nvPr/>
        </p:nvSpPr>
        <p:spPr>
          <a:xfrm>
            <a:off x="2565042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à coins arrondis 200"/>
          <p:cNvSpPr/>
          <p:nvPr/>
        </p:nvSpPr>
        <p:spPr>
          <a:xfrm>
            <a:off x="2316864" y="2230594"/>
            <a:ext cx="90146" cy="182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Ellipse 202"/>
          <p:cNvSpPr/>
          <p:nvPr/>
        </p:nvSpPr>
        <p:spPr>
          <a:xfrm>
            <a:off x="2732707" y="21912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705307" y="212816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08" name="Ellipse 207"/>
          <p:cNvSpPr/>
          <p:nvPr/>
        </p:nvSpPr>
        <p:spPr>
          <a:xfrm>
            <a:off x="2801645" y="2103481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784760" y="2038746"/>
            <a:ext cx="26674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0" name="Ellipse 209"/>
          <p:cNvSpPr/>
          <p:nvPr/>
        </p:nvSpPr>
        <p:spPr>
          <a:xfrm>
            <a:off x="2677995" y="2078576"/>
            <a:ext cx="165123" cy="15835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657311" y="2013710"/>
            <a:ext cx="22874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</a:t>
            </a:r>
          </a:p>
        </p:txBody>
      </p:sp>
      <p:sp>
        <p:nvSpPr>
          <p:cNvPr id="212" name="Ellipse 211"/>
          <p:cNvSpPr/>
          <p:nvPr/>
        </p:nvSpPr>
        <p:spPr>
          <a:xfrm>
            <a:off x="2215102" y="2169168"/>
            <a:ext cx="579703" cy="3301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945415" y="1617732"/>
            <a:ext cx="5251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40FF"/>
                </a:solidFill>
              </a:rPr>
              <a:t>JNK</a:t>
            </a:r>
          </a:p>
        </p:txBody>
      </p:sp>
      <p:cxnSp>
        <p:nvCxnSpPr>
          <p:cNvPr id="217" name="Connecteur droit avec flèche 216"/>
          <p:cNvCxnSpPr/>
          <p:nvPr/>
        </p:nvCxnSpPr>
        <p:spPr>
          <a:xfrm flipH="1">
            <a:off x="2851698" y="1908675"/>
            <a:ext cx="197327" cy="141861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2FD453DA-BC4E-005D-82C0-823623CF5CB4}"/>
              </a:ext>
            </a:extLst>
          </p:cNvPr>
          <p:cNvSpPr/>
          <p:nvPr/>
        </p:nvSpPr>
        <p:spPr>
          <a:xfrm>
            <a:off x="1504178" y="1368348"/>
            <a:ext cx="494905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a typeface="Calibri" charset="0"/>
                <a:cs typeface="Times New Roman" charset="0"/>
              </a:rPr>
              <a:t>HuH7</a:t>
            </a:r>
          </a:p>
        </p:txBody>
      </p:sp>
      <p:pic>
        <p:nvPicPr>
          <p:cNvPr id="241" name="Image 2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0" r="7498"/>
          <a:stretch/>
        </p:blipFill>
        <p:spPr>
          <a:xfrm rot="5400000">
            <a:off x="7012648" y="2684597"/>
            <a:ext cx="1277882" cy="649126"/>
          </a:xfrm>
          <a:prstGeom prst="rect">
            <a:avLst/>
          </a:prstGeom>
        </p:spPr>
      </p:pic>
      <p:pic>
        <p:nvPicPr>
          <p:cNvPr id="264" name="Image 2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3181">
            <a:off x="6592325" y="2156815"/>
            <a:ext cx="142244" cy="1142300"/>
          </a:xfrm>
          <a:prstGeom prst="rect">
            <a:avLst/>
          </a:prstGeom>
        </p:spPr>
      </p:pic>
      <p:grpSp>
        <p:nvGrpSpPr>
          <p:cNvPr id="247" name="Grouper 246"/>
          <p:cNvGrpSpPr/>
          <p:nvPr/>
        </p:nvGrpSpPr>
        <p:grpSpPr>
          <a:xfrm rot="6033362">
            <a:off x="6458922" y="2925610"/>
            <a:ext cx="215095" cy="781447"/>
            <a:chOff x="2495989" y="2577220"/>
            <a:chExt cx="368968" cy="1195094"/>
          </a:xfrm>
        </p:grpSpPr>
        <p:cxnSp>
          <p:nvCxnSpPr>
            <p:cNvPr id="248" name="Connecteur droit 247"/>
            <p:cNvCxnSpPr/>
            <p:nvPr/>
          </p:nvCxnSpPr>
          <p:spPr>
            <a:xfrm>
              <a:off x="2764031" y="2923796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cteur droit 248"/>
            <p:cNvCxnSpPr/>
            <p:nvPr/>
          </p:nvCxnSpPr>
          <p:spPr>
            <a:xfrm>
              <a:off x="2764031" y="257722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/>
            <p:cNvCxnSpPr/>
            <p:nvPr/>
          </p:nvCxnSpPr>
          <p:spPr>
            <a:xfrm>
              <a:off x="2502530" y="2706241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/>
            <p:cNvCxnSpPr/>
            <p:nvPr/>
          </p:nvCxnSpPr>
          <p:spPr>
            <a:xfrm>
              <a:off x="2764031" y="327715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/>
            <p:cNvCxnSpPr/>
            <p:nvPr/>
          </p:nvCxnSpPr>
          <p:spPr>
            <a:xfrm>
              <a:off x="2764031" y="3578178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/>
            <p:cNvCxnSpPr/>
            <p:nvPr/>
          </p:nvCxnSpPr>
          <p:spPr>
            <a:xfrm>
              <a:off x="2502530" y="3384084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/>
            <p:cNvCxnSpPr/>
            <p:nvPr/>
          </p:nvCxnSpPr>
          <p:spPr>
            <a:xfrm>
              <a:off x="2502530" y="375571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/>
            <p:cNvCxnSpPr/>
            <p:nvPr/>
          </p:nvCxnSpPr>
          <p:spPr>
            <a:xfrm>
              <a:off x="2495989" y="311365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6" name="Image 25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37" r="-1"/>
          <a:stretch/>
        </p:blipFill>
        <p:spPr>
          <a:xfrm rot="6033362">
            <a:off x="6522369" y="2677678"/>
            <a:ext cx="312468" cy="1334273"/>
          </a:xfrm>
          <a:prstGeom prst="rect">
            <a:avLst/>
          </a:prstGeom>
        </p:spPr>
      </p:pic>
      <p:pic>
        <p:nvPicPr>
          <p:cNvPr id="265" name="Image 2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2157" flipV="1">
            <a:off x="6095568" y="3234221"/>
            <a:ext cx="397563" cy="57543"/>
          </a:xfrm>
          <a:prstGeom prst="rect">
            <a:avLst/>
          </a:prstGeom>
        </p:spPr>
      </p:pic>
      <p:pic>
        <p:nvPicPr>
          <p:cNvPr id="266" name="Image 2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3362" flipV="1">
            <a:off x="6627124" y="3259566"/>
            <a:ext cx="397563" cy="57543"/>
          </a:xfrm>
          <a:prstGeom prst="rect">
            <a:avLst/>
          </a:prstGeom>
        </p:spPr>
      </p:pic>
      <p:pic>
        <p:nvPicPr>
          <p:cNvPr id="267" name="Image 2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3362">
            <a:off x="6488743" y="3412447"/>
            <a:ext cx="382482" cy="55360"/>
          </a:xfrm>
          <a:prstGeom prst="rect">
            <a:avLst/>
          </a:prstGeom>
        </p:spPr>
      </p:pic>
      <p:sp>
        <p:nvSpPr>
          <p:cNvPr id="282" name="ZoneTexte 28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554243" y="2325353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sp>
        <p:nvSpPr>
          <p:cNvPr id="283" name="ZoneTexte 282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728357" y="2942928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pic>
        <p:nvPicPr>
          <p:cNvPr id="339" name="Image 3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5172" y="3012587"/>
            <a:ext cx="576000" cy="133224"/>
          </a:xfrm>
          <a:prstGeom prst="rect">
            <a:avLst/>
          </a:prstGeom>
        </p:spPr>
      </p:pic>
      <p:sp>
        <p:nvSpPr>
          <p:cNvPr id="352" name="Bande diagonale 351"/>
          <p:cNvSpPr/>
          <p:nvPr/>
        </p:nvSpPr>
        <p:spPr>
          <a:xfrm rot="18950102">
            <a:off x="7327720" y="2798731"/>
            <a:ext cx="130556" cy="137301"/>
          </a:xfrm>
          <a:prstGeom prst="diagStripe">
            <a:avLst>
              <a:gd name="adj" fmla="val 23317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5" name="ZoneTexte 354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225707" y="3628259"/>
            <a:ext cx="101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1, 2, 4</a:t>
            </a:r>
          </a:p>
        </p:txBody>
      </p:sp>
      <p:pic>
        <p:nvPicPr>
          <p:cNvPr id="152" name="Image 151">
            <a:extLst>
              <a:ext uri="{FF2B5EF4-FFF2-40B4-BE49-F238E27FC236}">
                <a16:creationId xmlns:a16="http://schemas.microsoft.com/office/drawing/2014/main" id="{4E3AF128-403D-054D-CF6F-FB9C1A4CCA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166" t="30682" b="27290"/>
          <a:stretch/>
        </p:blipFill>
        <p:spPr>
          <a:xfrm>
            <a:off x="5249773" y="1238475"/>
            <a:ext cx="1345919" cy="826101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453DA-BC4E-005D-82C0-823623CF5CB4}"/>
              </a:ext>
            </a:extLst>
          </p:cNvPr>
          <p:cNvSpPr/>
          <p:nvPr/>
        </p:nvSpPr>
        <p:spPr>
          <a:xfrm>
            <a:off x="5273379" y="1245568"/>
            <a:ext cx="468000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ea typeface="Calibri" charset="0"/>
                <a:cs typeface="Times New Roman" charset="0"/>
              </a:rPr>
              <a:t>actin</a:t>
            </a:r>
          </a:p>
        </p:txBody>
      </p:sp>
      <p:pic>
        <p:nvPicPr>
          <p:cNvPr id="167" name="Image 16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5875947">
            <a:off x="5728446" y="2638736"/>
            <a:ext cx="338311" cy="236678"/>
          </a:xfrm>
          <a:prstGeom prst="rect">
            <a:avLst/>
          </a:prstGeom>
        </p:spPr>
      </p:pic>
      <p:pic>
        <p:nvPicPr>
          <p:cNvPr id="171" name="Image 17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7672340">
            <a:off x="5777847" y="3062690"/>
            <a:ext cx="338311" cy="236678"/>
          </a:xfrm>
          <a:prstGeom prst="rect">
            <a:avLst/>
          </a:prstGeom>
        </p:spPr>
      </p:pic>
      <p:pic>
        <p:nvPicPr>
          <p:cNvPr id="172" name="Image 17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8985554">
            <a:off x="5686845" y="3438663"/>
            <a:ext cx="338311" cy="236678"/>
          </a:xfrm>
          <a:prstGeom prst="rect">
            <a:avLst/>
          </a:prstGeom>
        </p:spPr>
      </p:pic>
      <p:pic>
        <p:nvPicPr>
          <p:cNvPr id="174" name="Image 17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50000" r="79244"/>
          <a:stretch/>
        </p:blipFill>
        <p:spPr>
          <a:xfrm rot="5400000">
            <a:off x="5585497" y="2307538"/>
            <a:ext cx="338311" cy="236678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A7748A1F-0F6F-D1C6-51D1-4BFBFE94E6B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337" b="47585"/>
          <a:stretch/>
        </p:blipFill>
        <p:spPr>
          <a:xfrm>
            <a:off x="6645947" y="1232634"/>
            <a:ext cx="1330205" cy="823528"/>
          </a:xfrm>
          <a:prstGeom prst="rect">
            <a:avLst/>
          </a:prstGeom>
        </p:spPr>
      </p:pic>
      <p:sp>
        <p:nvSpPr>
          <p:cNvPr id="175" name="ZoneTexte 174">
            <a:extLst>
              <a:ext uri="{FF2B5EF4-FFF2-40B4-BE49-F238E27FC236}">
                <a16:creationId xmlns:a16="http://schemas.microsoft.com/office/drawing/2014/main" id="{0DBA1FD3-124F-48E3-BEB0-2BC4C0FD47AF}"/>
              </a:ext>
            </a:extLst>
          </p:cNvPr>
          <p:cNvSpPr txBox="1"/>
          <p:nvPr/>
        </p:nvSpPr>
        <p:spPr>
          <a:xfrm rot="5400000">
            <a:off x="5239459" y="3044153"/>
            <a:ext cx="10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deformation</a:t>
            </a:r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185189" y="2836636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YAP</a:t>
            </a:r>
          </a:p>
        </p:txBody>
      </p:sp>
      <p:sp>
        <p:nvSpPr>
          <p:cNvPr id="280" name="ZoneTexte 279">
            <a:extLst>
              <a:ext uri="{FF2B5EF4-FFF2-40B4-BE49-F238E27FC236}">
                <a16:creationId xmlns:a16="http://schemas.microsoft.com/office/drawing/2014/main" id="{0DBA1FD3-124F-48E3-BEB0-2BC4C0FD47AF}"/>
              </a:ext>
            </a:extLst>
          </p:cNvPr>
          <p:cNvSpPr txBox="1"/>
          <p:nvPr/>
        </p:nvSpPr>
        <p:spPr>
          <a:xfrm>
            <a:off x="6473483" y="1687601"/>
            <a:ext cx="138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lipid droplets</a:t>
            </a: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0DBA1FD3-124F-48E3-BEB0-2BC4C0FD47AF}"/>
              </a:ext>
            </a:extLst>
          </p:cNvPr>
          <p:cNvSpPr txBox="1"/>
          <p:nvPr/>
        </p:nvSpPr>
        <p:spPr>
          <a:xfrm rot="3796467">
            <a:off x="5291860" y="2392692"/>
            <a:ext cx="7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nuclear</a:t>
            </a:r>
          </a:p>
        </p:txBody>
      </p:sp>
      <p:sp>
        <p:nvSpPr>
          <p:cNvPr id="168" name="ZoneTexte 167">
            <a:extLst>
              <a:ext uri="{FF2B5EF4-FFF2-40B4-BE49-F238E27FC236}">
                <a16:creationId xmlns:a16="http://schemas.microsoft.com/office/drawing/2014/main" id="{A1A81F27-1CA6-DB10-5A47-D7BB68460C5E}"/>
              </a:ext>
            </a:extLst>
          </p:cNvPr>
          <p:cNvSpPr txBox="1"/>
          <p:nvPr/>
        </p:nvSpPr>
        <p:spPr>
          <a:xfrm>
            <a:off x="223029" y="5318630"/>
            <a:ext cx="127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2FA3EE"/>
                </a:solidFill>
              </a:rPr>
              <a:t>ECM stiffness &amp; composition</a:t>
            </a: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id="{AB229643-8B0E-05F0-B424-84535FD32CDC}"/>
              </a:ext>
            </a:extLst>
          </p:cNvPr>
          <p:cNvSpPr txBox="1"/>
          <p:nvPr/>
        </p:nvSpPr>
        <p:spPr>
          <a:xfrm>
            <a:off x="65765" y="5079628"/>
            <a:ext cx="1669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/>
              <a:t>Fibrotic environment</a:t>
            </a:r>
            <a:endParaRPr lang="en-US" sz="1400" i="1" dirty="0"/>
          </a:p>
        </p:txBody>
      </p:sp>
      <p:sp>
        <p:nvSpPr>
          <p:cNvPr id="185" name="ZoneTexte 184">
            <a:extLst>
              <a:ext uri="{FF2B5EF4-FFF2-40B4-BE49-F238E27FC236}">
                <a16:creationId xmlns:a16="http://schemas.microsoft.com/office/drawing/2014/main" id="{AB229643-8B0E-05F0-B424-84535FD32CDC}"/>
              </a:ext>
            </a:extLst>
          </p:cNvPr>
          <p:cNvSpPr txBox="1"/>
          <p:nvPr/>
        </p:nvSpPr>
        <p:spPr>
          <a:xfrm>
            <a:off x="65765" y="5755378"/>
            <a:ext cx="201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Other mechanical stresses</a:t>
            </a:r>
          </a:p>
        </p:txBody>
      </p:sp>
      <p:sp>
        <p:nvSpPr>
          <p:cNvPr id="186" name="ZoneTexte 185">
            <a:extLst>
              <a:ext uri="{FF2B5EF4-FFF2-40B4-BE49-F238E27FC236}">
                <a16:creationId xmlns:a16="http://schemas.microsoft.com/office/drawing/2014/main" id="{29955812-7485-A10B-742A-57FB7278D28E}"/>
              </a:ext>
            </a:extLst>
          </p:cNvPr>
          <p:cNvSpPr txBox="1"/>
          <p:nvPr/>
        </p:nvSpPr>
        <p:spPr>
          <a:xfrm>
            <a:off x="3107214" y="5004261"/>
            <a:ext cx="1998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solidFill>
                  <a:srgbClr val="C00000"/>
                </a:solidFill>
              </a:rPr>
              <a:t>Septin</a:t>
            </a:r>
            <a:r>
              <a:rPr lang="en-US" sz="1400" i="1" dirty="0">
                <a:solidFill>
                  <a:srgbClr val="C00000"/>
                </a:solidFill>
              </a:rPr>
              <a:t> </a:t>
            </a:r>
            <a:r>
              <a:rPr lang="en-US" sz="1400" i="1" dirty="0" err="1">
                <a:solidFill>
                  <a:srgbClr val="C00000"/>
                </a:solidFill>
              </a:rPr>
              <a:t>relocalization</a:t>
            </a:r>
            <a:endParaRPr lang="en-US" sz="1400" i="1" dirty="0">
              <a:solidFill>
                <a:srgbClr val="C00000"/>
              </a:solidFill>
            </a:endParaRP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Altered </a:t>
            </a:r>
            <a:r>
              <a:rPr lang="en-US" sz="1400" i="1" dirty="0" err="1">
                <a:solidFill>
                  <a:srgbClr val="C00000"/>
                </a:solidFill>
              </a:rPr>
              <a:t>mechano</a:t>
            </a:r>
            <a:r>
              <a:rPr lang="en-US" sz="1400" i="1" dirty="0">
                <a:solidFill>
                  <a:srgbClr val="C00000"/>
                </a:solidFill>
              </a:rPr>
              <a:t>-transduction</a:t>
            </a: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&amp; transcription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3194913" y="4119643"/>
            <a:ext cx="1823598" cy="769154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Rectangle à coins arrondis 186"/>
          <p:cNvSpPr/>
          <p:nvPr/>
        </p:nvSpPr>
        <p:spPr>
          <a:xfrm>
            <a:off x="3189959" y="5006768"/>
            <a:ext cx="1833507" cy="949977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Rectangle à coins arrondis 187"/>
          <p:cNvSpPr/>
          <p:nvPr/>
        </p:nvSpPr>
        <p:spPr>
          <a:xfrm>
            <a:off x="126620" y="4008231"/>
            <a:ext cx="2144039" cy="661568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Rectangle à coins arrondis 188"/>
          <p:cNvSpPr/>
          <p:nvPr/>
        </p:nvSpPr>
        <p:spPr>
          <a:xfrm>
            <a:off x="119565" y="5106097"/>
            <a:ext cx="2151095" cy="1451090"/>
          </a:xfrm>
          <a:prstGeom prst="roundRect">
            <a:avLst>
              <a:gd name="adj" fmla="val 7029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ZoneTexte 179">
            <a:extLst>
              <a:ext uri="{FF2B5EF4-FFF2-40B4-BE49-F238E27FC236}">
                <a16:creationId xmlns:a16="http://schemas.microsoft.com/office/drawing/2014/main" id="{44F7C6A7-E5D5-633F-0D11-B08AC7E77D97}"/>
              </a:ext>
            </a:extLst>
          </p:cNvPr>
          <p:cNvSpPr txBox="1"/>
          <p:nvPr/>
        </p:nvSpPr>
        <p:spPr>
          <a:xfrm>
            <a:off x="5732305" y="1694783"/>
            <a:ext cx="748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control</a:t>
            </a:r>
          </a:p>
        </p:txBody>
      </p:sp>
      <p:sp>
        <p:nvSpPr>
          <p:cNvPr id="231" name="ZoneTexte 23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5865448" y="2387243"/>
            <a:ext cx="504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rgbClr val="00B050"/>
                </a:solidFill>
              </a:rPr>
              <a:t>LINC</a:t>
            </a:r>
            <a:endParaRPr lang="en-US" sz="1200" i="1" dirty="0">
              <a:solidFill>
                <a:srgbClr val="00B050"/>
              </a:solidFill>
            </a:endParaRP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071899" y="2432698"/>
            <a:ext cx="3470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92D050"/>
                </a:solidFill>
              </a:rPr>
              <a:t>FA</a:t>
            </a:r>
          </a:p>
        </p:txBody>
      </p:sp>
      <p:sp>
        <p:nvSpPr>
          <p:cNvPr id="233" name="ZoneTexte 232">
            <a:extLst>
              <a:ext uri="{FF2B5EF4-FFF2-40B4-BE49-F238E27FC236}">
                <a16:creationId xmlns:a16="http://schemas.microsoft.com/office/drawing/2014/main" id="{44F7C6A7-E5D5-633F-0D11-B08AC7E77D97}"/>
              </a:ext>
            </a:extLst>
          </p:cNvPr>
          <p:cNvSpPr txBox="1"/>
          <p:nvPr/>
        </p:nvSpPr>
        <p:spPr>
          <a:xfrm>
            <a:off x="7954044" y="2619868"/>
            <a:ext cx="110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Reduced intracellular tension</a:t>
            </a:r>
          </a:p>
        </p:txBody>
      </p:sp>
      <p:sp>
        <p:nvSpPr>
          <p:cNvPr id="353" name="Trapèze 352"/>
          <p:cNvSpPr/>
          <p:nvPr/>
        </p:nvSpPr>
        <p:spPr>
          <a:xfrm rot="5400000">
            <a:off x="5844897" y="2626495"/>
            <a:ext cx="196850" cy="126628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Connecteur droit 8"/>
          <p:cNvCxnSpPr>
            <a:stCxn id="177" idx="1"/>
          </p:cNvCxnSpPr>
          <p:nvPr/>
        </p:nvCxnSpPr>
        <p:spPr>
          <a:xfrm flipH="1" flipV="1">
            <a:off x="5888017" y="2954824"/>
            <a:ext cx="297172" cy="20312"/>
          </a:xfrm>
          <a:prstGeom prst="line">
            <a:avLst/>
          </a:prstGeom>
          <a:ln w="19050">
            <a:solidFill>
              <a:srgbClr val="D88A8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ZoneTexte 233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5925374" y="2753558"/>
            <a:ext cx="485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/>
              <a:t>X</a:t>
            </a:r>
            <a:endParaRPr lang="en-US" sz="2000" dirty="0"/>
          </a:p>
        </p:txBody>
      </p:sp>
      <p:sp>
        <p:nvSpPr>
          <p:cNvPr id="343" name="ZoneTexte 342">
            <a:extLst>
              <a:ext uri="{FF2B5EF4-FFF2-40B4-BE49-F238E27FC236}">
                <a16:creationId xmlns:a16="http://schemas.microsoft.com/office/drawing/2014/main" id="{0DBA1FD3-124F-48E3-BEB0-2BC4C0FD47AF}"/>
              </a:ext>
            </a:extLst>
          </p:cNvPr>
          <p:cNvSpPr txBox="1"/>
          <p:nvPr/>
        </p:nvSpPr>
        <p:spPr>
          <a:xfrm rot="5400000">
            <a:off x="7552043" y="3240366"/>
            <a:ext cx="648819" cy="346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 ECM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5400600" y="3047899"/>
            <a:ext cx="0" cy="30394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5400600" y="3043606"/>
            <a:ext cx="140134" cy="429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7" name="Image 37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9" y="6011074"/>
            <a:ext cx="447820" cy="296681"/>
          </a:xfrm>
          <a:prstGeom prst="rect">
            <a:avLst/>
          </a:prstGeom>
        </p:spPr>
      </p:pic>
      <p:sp>
        <p:nvSpPr>
          <p:cNvPr id="378" name="Forme libre 377"/>
          <p:cNvSpPr/>
          <p:nvPr/>
        </p:nvSpPr>
        <p:spPr>
          <a:xfrm>
            <a:off x="1389195" y="6357109"/>
            <a:ext cx="116762" cy="131773"/>
          </a:xfrm>
          <a:custGeom>
            <a:avLst/>
            <a:gdLst>
              <a:gd name="connsiteX0" fmla="*/ 159658 w 159658"/>
              <a:gd name="connsiteY0" fmla="*/ 112426 h 187377"/>
              <a:gd name="connsiteX1" fmla="*/ 9757 w 159658"/>
              <a:gd name="connsiteY1" fmla="*/ 56213 h 187377"/>
              <a:gd name="connsiteX2" fmla="*/ 24747 w 159658"/>
              <a:gd name="connsiteY2" fmla="*/ 0 h 187377"/>
              <a:gd name="connsiteX3" fmla="*/ 107193 w 159658"/>
              <a:gd name="connsiteY3" fmla="*/ 56213 h 187377"/>
              <a:gd name="connsiteX4" fmla="*/ 107193 w 159658"/>
              <a:gd name="connsiteY4" fmla="*/ 187377 h 18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658" h="187377">
                <a:moveTo>
                  <a:pt x="159658" y="112426"/>
                </a:moveTo>
                <a:cubicBezTo>
                  <a:pt x="95950" y="93688"/>
                  <a:pt x="32242" y="74951"/>
                  <a:pt x="9757" y="56213"/>
                </a:cubicBezTo>
                <a:cubicBezTo>
                  <a:pt x="-12728" y="37475"/>
                  <a:pt x="8508" y="0"/>
                  <a:pt x="24747" y="0"/>
                </a:cubicBezTo>
                <a:cubicBezTo>
                  <a:pt x="40986" y="0"/>
                  <a:pt x="93452" y="24984"/>
                  <a:pt x="107193" y="56213"/>
                </a:cubicBezTo>
                <a:cubicBezTo>
                  <a:pt x="120934" y="87442"/>
                  <a:pt x="107193" y="187377"/>
                  <a:pt x="107193" y="18737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9" name="Image 37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8" r="1" b="-1821"/>
          <a:stretch/>
        </p:blipFill>
        <p:spPr>
          <a:xfrm>
            <a:off x="687265" y="6152631"/>
            <a:ext cx="284863" cy="419634"/>
          </a:xfrm>
          <a:prstGeom prst="rect">
            <a:avLst/>
          </a:prstGeom>
        </p:spPr>
      </p:pic>
      <p:pic>
        <p:nvPicPr>
          <p:cNvPr id="380" name="Image 37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7" t="64918" r="35976" b="11311"/>
          <a:stretch/>
        </p:blipFill>
        <p:spPr>
          <a:xfrm>
            <a:off x="1386502" y="6300972"/>
            <a:ext cx="114178" cy="99179"/>
          </a:xfrm>
          <a:prstGeom prst="rect">
            <a:avLst/>
          </a:prstGeom>
        </p:spPr>
      </p:pic>
      <p:pic>
        <p:nvPicPr>
          <p:cNvPr id="381" name="Image 38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25" y="6024636"/>
            <a:ext cx="447820" cy="296681"/>
          </a:xfrm>
          <a:prstGeom prst="rect">
            <a:avLst/>
          </a:prstGeom>
        </p:spPr>
      </p:pic>
      <p:sp>
        <p:nvSpPr>
          <p:cNvPr id="285" name="ZoneTexte 284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5810872" y="4354077"/>
            <a:ext cx="25391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New potential clinical targets to limit disease progression ?</a:t>
            </a:r>
          </a:p>
        </p:txBody>
      </p:sp>
      <p:sp>
        <p:nvSpPr>
          <p:cNvPr id="348" name="Rectangle à coins arrondis 347"/>
          <p:cNvSpPr/>
          <p:nvPr/>
        </p:nvSpPr>
        <p:spPr>
          <a:xfrm>
            <a:off x="5273576" y="3804135"/>
            <a:ext cx="3690622" cy="343595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347" name="ZoneTexte 346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5207305" y="3811532"/>
            <a:ext cx="38642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Deregulated gene transcription (profibrotic ?)</a:t>
            </a:r>
          </a:p>
        </p:txBody>
      </p:sp>
      <p:pic>
        <p:nvPicPr>
          <p:cNvPr id="366" name="Image 36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6" y="5255560"/>
            <a:ext cx="395673" cy="514478"/>
          </a:xfrm>
          <a:prstGeom prst="rect">
            <a:avLst/>
          </a:prstGeom>
        </p:spPr>
      </p:pic>
      <p:pic>
        <p:nvPicPr>
          <p:cNvPr id="367" name="Image 3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19" y="5209965"/>
            <a:ext cx="620274" cy="504084"/>
          </a:xfrm>
          <a:prstGeom prst="rect">
            <a:avLst/>
          </a:prstGeom>
        </p:spPr>
      </p:pic>
      <p:pic>
        <p:nvPicPr>
          <p:cNvPr id="368" name="Image 3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40" y="5407575"/>
            <a:ext cx="349687" cy="2888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3C0E6B-4F21-A626-231F-26B79AD957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43" y="4303120"/>
            <a:ext cx="445276" cy="269721"/>
          </a:xfrm>
          <a:prstGeom prst="rect">
            <a:avLst/>
          </a:prstGeom>
        </p:spPr>
      </p:pic>
      <p:sp>
        <p:nvSpPr>
          <p:cNvPr id="10" name="Rectangle à coins arrondis 343">
            <a:extLst>
              <a:ext uri="{FF2B5EF4-FFF2-40B4-BE49-F238E27FC236}">
                <a16:creationId xmlns:a16="http://schemas.microsoft.com/office/drawing/2014/main" id="{1DF7420F-7E2C-5E59-60DD-FD35049D0871}"/>
              </a:ext>
            </a:extLst>
          </p:cNvPr>
          <p:cNvSpPr/>
          <p:nvPr/>
        </p:nvSpPr>
        <p:spPr>
          <a:xfrm>
            <a:off x="5371182" y="5032510"/>
            <a:ext cx="3491917" cy="1670421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5 Teach-Res (including 2 PH) + 1 in 2025 </a:t>
            </a:r>
          </a:p>
          <a:p>
            <a:pPr algn="ctr"/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4 Eng/Tech </a:t>
            </a:r>
          </a:p>
          <a:p>
            <a:pPr algn="ctr"/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1 M2 2024, 1 PhD to be recruited in 2024</a:t>
            </a:r>
          </a:p>
          <a:p>
            <a:pPr algn="ctr"/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7 collaborations</a:t>
            </a:r>
          </a:p>
          <a:p>
            <a:pPr algn="ctr"/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50 k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€ Paris-Saclay Emergence</a:t>
            </a:r>
            <a:endParaRPr lang="fr-FR" sz="1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(ARC, Ligue, INSERM </a:t>
            </a:r>
            <a:r>
              <a:rPr lang="fr-FR" sz="1400" i="1" dirty="0" err="1">
                <a:solidFill>
                  <a:schemeClr val="accent6">
                    <a:lumMod val="75000"/>
                  </a:schemeClr>
                </a:solidFill>
              </a:rPr>
              <a:t>pending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 - </a:t>
            </a:r>
            <a:r>
              <a:rPr lang="fr-FR" sz="1400" i="1" dirty="0" err="1">
                <a:solidFill>
                  <a:schemeClr val="accent6">
                    <a:lumMod val="75000"/>
                  </a:schemeClr>
                </a:solidFill>
              </a:rPr>
              <a:t>Tordjmann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5" name="Rectangle : coins arrondis 3">
            <a:extLst>
              <a:ext uri="{FF2B5EF4-FFF2-40B4-BE49-F238E27FC236}">
                <a16:creationId xmlns:a16="http://schemas.microsoft.com/office/drawing/2014/main" id="{0B2321EE-3040-2303-0FD0-9F211E3CBC10}"/>
              </a:ext>
            </a:extLst>
          </p:cNvPr>
          <p:cNvSpPr/>
          <p:nvPr/>
        </p:nvSpPr>
        <p:spPr>
          <a:xfrm>
            <a:off x="6558273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17" name="Rectangle : coins arrondis 3">
            <a:extLst>
              <a:ext uri="{FF2B5EF4-FFF2-40B4-BE49-F238E27FC236}">
                <a16:creationId xmlns:a16="http://schemas.microsoft.com/office/drawing/2014/main" id="{5B3982C6-8002-9CAB-01AA-590490A32537}"/>
              </a:ext>
            </a:extLst>
          </p:cNvPr>
          <p:cNvSpPr/>
          <p:nvPr/>
        </p:nvSpPr>
        <p:spPr>
          <a:xfrm>
            <a:off x="134927" y="3754496"/>
            <a:ext cx="1620000" cy="21600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Internal compression</a:t>
            </a:r>
          </a:p>
        </p:txBody>
      </p:sp>
      <p:sp>
        <p:nvSpPr>
          <p:cNvPr id="18" name="Rectangle : coins arrondis 3">
            <a:extLst>
              <a:ext uri="{FF2B5EF4-FFF2-40B4-BE49-F238E27FC236}">
                <a16:creationId xmlns:a16="http://schemas.microsoft.com/office/drawing/2014/main" id="{71414E62-0159-AEB6-A387-897175918F84}"/>
              </a:ext>
            </a:extLst>
          </p:cNvPr>
          <p:cNvSpPr/>
          <p:nvPr/>
        </p:nvSpPr>
        <p:spPr>
          <a:xfrm>
            <a:off x="144544" y="4848160"/>
            <a:ext cx="1656000" cy="21600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External compression</a:t>
            </a:r>
          </a:p>
        </p:txBody>
      </p:sp>
      <p:sp>
        <p:nvSpPr>
          <p:cNvPr id="20" name="Rectangle : coins arrondis 3">
            <a:extLst>
              <a:ext uri="{FF2B5EF4-FFF2-40B4-BE49-F238E27FC236}">
                <a16:creationId xmlns:a16="http://schemas.microsoft.com/office/drawing/2014/main" id="{56600499-A0C9-88C7-83FD-AC25E881F529}"/>
              </a:ext>
            </a:extLst>
          </p:cNvPr>
          <p:cNvSpPr/>
          <p:nvPr/>
        </p:nvSpPr>
        <p:spPr>
          <a:xfrm>
            <a:off x="3566712" y="3848757"/>
            <a:ext cx="1080000" cy="21600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Cytoskeleton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63279CD-5D70-13DD-7C12-B968F82E6E9B}"/>
              </a:ext>
            </a:extLst>
          </p:cNvPr>
          <p:cNvSpPr txBox="1"/>
          <p:nvPr/>
        </p:nvSpPr>
        <p:spPr>
          <a:xfrm>
            <a:off x="6135271" y="3382592"/>
            <a:ext cx="737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</a:rPr>
              <a:t>septins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81097F8-F9B9-3259-E29C-F8884C5664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48" y="480926"/>
            <a:ext cx="881174" cy="60624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0071926-21D5-185F-2988-E89757C94BA2}"/>
              </a:ext>
            </a:extLst>
          </p:cNvPr>
          <p:cNvSpPr/>
          <p:nvPr/>
        </p:nvSpPr>
        <p:spPr>
          <a:xfrm>
            <a:off x="5323338" y="472121"/>
            <a:ext cx="714332" cy="44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MASH</a:t>
            </a:r>
          </a:p>
          <a:p>
            <a:pPr algn="ctr"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fibrosis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74D0068-D056-F9CE-E32E-A7EDCA650C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09" y="86961"/>
            <a:ext cx="884476" cy="57175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50CB8CC-D14B-847B-880E-59B22C7310A9}"/>
              </a:ext>
            </a:extLst>
          </p:cNvPr>
          <p:cNvSpPr/>
          <p:nvPr/>
        </p:nvSpPr>
        <p:spPr>
          <a:xfrm>
            <a:off x="5156272" y="133184"/>
            <a:ext cx="842761" cy="26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Steatosis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2A72DC-FB5B-814B-3ADC-6BD116734A17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9</a:t>
            </a:r>
          </a:p>
        </p:txBody>
      </p:sp>
      <p:pic>
        <p:nvPicPr>
          <p:cNvPr id="358" name="Image 3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81" y="4033666"/>
            <a:ext cx="394876" cy="261606"/>
          </a:xfrm>
          <a:prstGeom prst="rect">
            <a:avLst/>
          </a:prstGeom>
        </p:spPr>
      </p:pic>
      <p:pic>
        <p:nvPicPr>
          <p:cNvPr id="362" name="Image 36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81" y="3781773"/>
            <a:ext cx="298080" cy="298599"/>
          </a:xfrm>
          <a:prstGeom prst="rect">
            <a:avLst/>
          </a:prstGeom>
        </p:spPr>
      </p:pic>
      <p:pic>
        <p:nvPicPr>
          <p:cNvPr id="216" name="Image 2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80" y="3891100"/>
            <a:ext cx="187715" cy="20006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F9F14BF-68CF-CF70-2174-7EEB8B8C95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34" y="5462865"/>
            <a:ext cx="440085" cy="30277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F9C1A23-5DBF-D98C-CA31-0FF3163DE5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63" y="5214218"/>
            <a:ext cx="394876" cy="26160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3C0C832-3738-0DBB-5B76-56E3AA8581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3" y="4962325"/>
            <a:ext cx="298080" cy="29859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58502D1-D9F1-6F23-7DB0-5F4508C7E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84" y="5104320"/>
            <a:ext cx="189968" cy="191688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FF95989E-7263-D69F-9DE6-3BEE5686EC7C}"/>
              </a:ext>
            </a:extLst>
          </p:cNvPr>
          <p:cNvSpPr txBox="1"/>
          <p:nvPr/>
        </p:nvSpPr>
        <p:spPr>
          <a:xfrm>
            <a:off x="2506273" y="1163424"/>
            <a:ext cx="208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C000"/>
                </a:solidFill>
              </a:rPr>
              <a:t>Microtubule damages</a:t>
            </a:r>
          </a:p>
        </p:txBody>
      </p:sp>
      <p:sp>
        <p:nvSpPr>
          <p:cNvPr id="45" name="Rectangle à coins arrondis 345">
            <a:extLst>
              <a:ext uri="{FF2B5EF4-FFF2-40B4-BE49-F238E27FC236}">
                <a16:creationId xmlns:a16="http://schemas.microsoft.com/office/drawing/2014/main" id="{B3072292-5677-5FFE-B06A-FDA198433F86}"/>
              </a:ext>
            </a:extLst>
          </p:cNvPr>
          <p:cNvSpPr/>
          <p:nvPr/>
        </p:nvSpPr>
        <p:spPr>
          <a:xfrm>
            <a:off x="2180421" y="2995423"/>
            <a:ext cx="2737859" cy="320660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DA90D8D-239E-9CDF-B502-D7C23470A7B0}"/>
              </a:ext>
            </a:extLst>
          </p:cNvPr>
          <p:cNvSpPr txBox="1"/>
          <p:nvPr/>
        </p:nvSpPr>
        <p:spPr>
          <a:xfrm>
            <a:off x="2188506" y="2983280"/>
            <a:ext cx="27216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PTMs for integrity preservation </a:t>
            </a:r>
          </a:p>
        </p:txBody>
      </p:sp>
      <p:grpSp>
        <p:nvGrpSpPr>
          <p:cNvPr id="3" name="Grouper 18">
            <a:extLst>
              <a:ext uri="{FF2B5EF4-FFF2-40B4-BE49-F238E27FC236}">
                <a16:creationId xmlns:a16="http://schemas.microsoft.com/office/drawing/2014/main" id="{55807830-686B-3B59-6706-B4A38223C031}"/>
              </a:ext>
            </a:extLst>
          </p:cNvPr>
          <p:cNvGrpSpPr/>
          <p:nvPr/>
        </p:nvGrpSpPr>
        <p:grpSpPr>
          <a:xfrm>
            <a:off x="3628382" y="1811349"/>
            <a:ext cx="406491" cy="987149"/>
            <a:chOff x="4245582" y="1740080"/>
            <a:chExt cx="487001" cy="1169110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7A668B2-4D09-720D-3B79-8E53FA42E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1"/>
            <a:stretch/>
          </p:blipFill>
          <p:spPr>
            <a:xfrm rot="16200000">
              <a:off x="3904528" y="2081134"/>
              <a:ext cx="1169110" cy="487001"/>
            </a:xfrm>
            <a:prstGeom prst="rect">
              <a:avLst/>
            </a:prstGeom>
          </p:spPr>
        </p:pic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20D70951-14F4-66A9-FF30-D91930179AEA}"/>
                </a:ext>
              </a:extLst>
            </p:cNvPr>
            <p:cNvSpPr/>
            <p:nvPr/>
          </p:nvSpPr>
          <p:spPr>
            <a:xfrm>
              <a:off x="4555790" y="2113516"/>
              <a:ext cx="132602" cy="24861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Étoile à 5 branches 42">
              <a:extLst>
                <a:ext uri="{FF2B5EF4-FFF2-40B4-BE49-F238E27FC236}">
                  <a16:creationId xmlns:a16="http://schemas.microsoft.com/office/drawing/2014/main" id="{FD12A79F-D063-7EE3-6C8E-4AF50E033329}"/>
                </a:ext>
              </a:extLst>
            </p:cNvPr>
            <p:cNvSpPr/>
            <p:nvPr/>
          </p:nvSpPr>
          <p:spPr>
            <a:xfrm>
              <a:off x="4568861" y="2157459"/>
              <a:ext cx="101600" cy="10207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Forme libre 46">
            <a:extLst>
              <a:ext uri="{FF2B5EF4-FFF2-40B4-BE49-F238E27FC236}">
                <a16:creationId xmlns:a16="http://schemas.microsoft.com/office/drawing/2014/main" id="{3B48C54E-EFB1-CC68-D777-DCDE2A49974D}"/>
              </a:ext>
            </a:extLst>
          </p:cNvPr>
          <p:cNvSpPr/>
          <p:nvPr/>
        </p:nvSpPr>
        <p:spPr>
          <a:xfrm>
            <a:off x="3905821" y="1974931"/>
            <a:ext cx="439271" cy="322224"/>
          </a:xfrm>
          <a:custGeom>
            <a:avLst/>
            <a:gdLst>
              <a:gd name="connsiteX0" fmla="*/ 439271 w 439271"/>
              <a:gd name="connsiteY0" fmla="*/ 0 h 322224"/>
              <a:gd name="connsiteX1" fmla="*/ 286871 w 439271"/>
              <a:gd name="connsiteY1" fmla="*/ 304800 h 322224"/>
              <a:gd name="connsiteX2" fmla="*/ 0 w 439271"/>
              <a:gd name="connsiteY2" fmla="*/ 286870 h 3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271" h="322224">
                <a:moveTo>
                  <a:pt x="439271" y="0"/>
                </a:moveTo>
                <a:cubicBezTo>
                  <a:pt x="399677" y="128494"/>
                  <a:pt x="360083" y="256988"/>
                  <a:pt x="286871" y="304800"/>
                </a:cubicBezTo>
                <a:cubicBezTo>
                  <a:pt x="213659" y="352612"/>
                  <a:pt x="0" y="286870"/>
                  <a:pt x="0" y="286870"/>
                </a:cubicBezTo>
              </a:path>
            </a:pathLst>
          </a:custGeom>
          <a:noFill/>
          <a:ln>
            <a:solidFill>
              <a:srgbClr val="B53A9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à coins arrondis 221">
            <a:extLst>
              <a:ext uri="{FF2B5EF4-FFF2-40B4-BE49-F238E27FC236}">
                <a16:creationId xmlns:a16="http://schemas.microsoft.com/office/drawing/2014/main" id="{6EF88525-5758-F237-7265-701D3DF4C7BE}"/>
              </a:ext>
            </a:extLst>
          </p:cNvPr>
          <p:cNvSpPr/>
          <p:nvPr/>
        </p:nvSpPr>
        <p:spPr>
          <a:xfrm>
            <a:off x="4094734" y="1874598"/>
            <a:ext cx="435202" cy="27230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B48DB15-B0B3-D2DB-82B7-80231DC999D0}"/>
              </a:ext>
            </a:extLst>
          </p:cNvPr>
          <p:cNvSpPr txBox="1"/>
          <p:nvPr/>
        </p:nvSpPr>
        <p:spPr>
          <a:xfrm>
            <a:off x="4021202" y="1879002"/>
            <a:ext cx="5721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ATAT1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B83D4414-EB84-3722-F8B3-B7DC7460172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/>
          <a:stretch/>
        </p:blipFill>
        <p:spPr>
          <a:xfrm rot="16200000">
            <a:off x="4195637" y="2109822"/>
            <a:ext cx="976417" cy="390387"/>
          </a:xfrm>
          <a:prstGeom prst="rect">
            <a:avLst/>
          </a:prstGeom>
        </p:spPr>
      </p:pic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7C2CB999-D98B-12A4-490C-70B99DA14AB2}"/>
              </a:ext>
            </a:extLst>
          </p:cNvPr>
          <p:cNvCxnSpPr/>
          <p:nvPr/>
        </p:nvCxnSpPr>
        <p:spPr>
          <a:xfrm>
            <a:off x="4066114" y="2438977"/>
            <a:ext cx="43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24FA01A0-AB47-8F5F-50DC-FD7D64416F2C}"/>
              </a:ext>
            </a:extLst>
          </p:cNvPr>
          <p:cNvSpPr txBox="1"/>
          <p:nvPr/>
        </p:nvSpPr>
        <p:spPr>
          <a:xfrm>
            <a:off x="4066114" y="2445998"/>
            <a:ext cx="432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FA2EE"/>
                </a:solidFill>
              </a:rPr>
              <a:t>time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C57ECC6E-6AA9-27FD-30E2-A15E434CDD9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4599783" y="1454918"/>
            <a:ext cx="398404" cy="348375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F7E9DD59-00BD-E1D6-6652-D9E65CD9B46A}"/>
              </a:ext>
            </a:extLst>
          </p:cNvPr>
          <p:cNvSpPr txBox="1"/>
          <p:nvPr/>
        </p:nvSpPr>
        <p:spPr>
          <a:xfrm>
            <a:off x="4574848" y="1492705"/>
            <a:ext cx="33207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Ac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387C80D-0CD4-BDB2-25D2-599A9688C4BE}"/>
              </a:ext>
            </a:extLst>
          </p:cNvPr>
          <p:cNvSpPr txBox="1"/>
          <p:nvPr/>
        </p:nvSpPr>
        <p:spPr>
          <a:xfrm>
            <a:off x="134122" y="1101651"/>
            <a:ext cx="1374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Lipid overload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60F2FF28-95DD-58FA-EC7E-980E608BE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0" y="1376373"/>
            <a:ext cx="332942" cy="294606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75808BB9-CBE8-685B-B697-2F51180722A9}"/>
              </a:ext>
            </a:extLst>
          </p:cNvPr>
          <p:cNvSpPr txBox="1"/>
          <p:nvPr/>
        </p:nvSpPr>
        <p:spPr>
          <a:xfrm>
            <a:off x="7950833" y="1338989"/>
            <a:ext cx="1243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1900"/>
                </a:solidFill>
              </a:rPr>
              <a:t>Altered actin</a:t>
            </a:r>
          </a:p>
          <a:p>
            <a:r>
              <a:rPr lang="en-US" sz="1600" i="1" dirty="0">
                <a:solidFill>
                  <a:srgbClr val="C01900"/>
                </a:solidFill>
              </a:rPr>
              <a:t>stress fibers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FABE8BA0-C77F-BD91-5356-F90EA82DE377}"/>
              </a:ext>
            </a:extLst>
          </p:cNvPr>
          <p:cNvCxnSpPr/>
          <p:nvPr/>
        </p:nvCxnSpPr>
        <p:spPr>
          <a:xfrm flipH="1">
            <a:off x="2374958" y="4801112"/>
            <a:ext cx="720000" cy="0"/>
          </a:xfrm>
          <a:prstGeom prst="straightConnector1">
            <a:avLst/>
          </a:prstGeom>
          <a:ln w="19050"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 61">
            <a:extLst>
              <a:ext uri="{FF2B5EF4-FFF2-40B4-BE49-F238E27FC236}">
                <a16:creationId xmlns:a16="http://schemas.microsoft.com/office/drawing/2014/main" id="{F091C682-0AC9-9E24-3EA3-61967EE7A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09" y="5990397"/>
            <a:ext cx="620274" cy="504084"/>
          </a:xfrm>
          <a:prstGeom prst="rect">
            <a:avLst/>
          </a:prstGeom>
        </p:spPr>
      </p:pic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D50004E4-E204-1AED-E7D3-0C9C8635F610}"/>
              </a:ext>
            </a:extLst>
          </p:cNvPr>
          <p:cNvSpPr/>
          <p:nvPr/>
        </p:nvSpPr>
        <p:spPr>
          <a:xfrm>
            <a:off x="2450321" y="2661862"/>
            <a:ext cx="84804" cy="86189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86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46CF8-2E80-ED3D-EC83-A157CE130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 : coins arrondis 149">
            <a:extLst>
              <a:ext uri="{FF2B5EF4-FFF2-40B4-BE49-F238E27FC236}">
                <a16:creationId xmlns:a16="http://schemas.microsoft.com/office/drawing/2014/main" id="{F9939BE8-9172-4A5E-DD21-4C6DB8475C0C}"/>
              </a:ext>
            </a:extLst>
          </p:cNvPr>
          <p:cNvSpPr/>
          <p:nvPr/>
        </p:nvSpPr>
        <p:spPr>
          <a:xfrm>
            <a:off x="200584" y="717954"/>
            <a:ext cx="5936485" cy="5388941"/>
          </a:xfrm>
          <a:prstGeom prst="roundRect">
            <a:avLst>
              <a:gd name="adj" fmla="val 324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3">
            <a:extLst>
              <a:ext uri="{FF2B5EF4-FFF2-40B4-BE49-F238E27FC236}">
                <a16:creationId xmlns:a16="http://schemas.microsoft.com/office/drawing/2014/main" id="{3E7C7126-054A-C921-9618-1100AF940A3E}"/>
              </a:ext>
            </a:extLst>
          </p:cNvPr>
          <p:cNvSpPr/>
          <p:nvPr/>
        </p:nvSpPr>
        <p:spPr>
          <a:xfrm>
            <a:off x="301692" y="837924"/>
            <a:ext cx="5616000" cy="3276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New biomarkers of acquired metabolic liver diseases</a:t>
            </a:r>
          </a:p>
        </p:txBody>
      </p:sp>
      <p:sp>
        <p:nvSpPr>
          <p:cNvPr id="184" name="Rectangle : coins arrondis 3">
            <a:extLst>
              <a:ext uri="{FF2B5EF4-FFF2-40B4-BE49-F238E27FC236}">
                <a16:creationId xmlns:a16="http://schemas.microsoft.com/office/drawing/2014/main" id="{1A1748CF-EA86-17C1-3861-4D3A30DA4BE7}"/>
              </a:ext>
            </a:extLst>
          </p:cNvPr>
          <p:cNvSpPr/>
          <p:nvPr/>
        </p:nvSpPr>
        <p:spPr>
          <a:xfrm>
            <a:off x="111093" y="57611"/>
            <a:ext cx="4680544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Hepatocyte stress in liver pathophysiology</a:t>
            </a:r>
          </a:p>
        </p:txBody>
      </p:sp>
      <p:pic>
        <p:nvPicPr>
          <p:cNvPr id="169" name="Image 168">
            <a:extLst>
              <a:ext uri="{FF2B5EF4-FFF2-40B4-BE49-F238E27FC236}">
                <a16:creationId xmlns:a16="http://schemas.microsoft.com/office/drawing/2014/main" id="{E8519669-52C8-0214-BB40-3C347156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827" y="1805577"/>
            <a:ext cx="162955" cy="961159"/>
          </a:xfrm>
          <a:prstGeom prst="rect">
            <a:avLst/>
          </a:prstGeom>
        </p:spPr>
      </p:pic>
      <p:pic>
        <p:nvPicPr>
          <p:cNvPr id="177" name="Image 176">
            <a:extLst>
              <a:ext uri="{FF2B5EF4-FFF2-40B4-BE49-F238E27FC236}">
                <a16:creationId xmlns:a16="http://schemas.microsoft.com/office/drawing/2014/main" id="{B6D2A6AA-CB99-32DE-B1C9-34651C2AB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19"/>
          <a:stretch/>
        </p:blipFill>
        <p:spPr>
          <a:xfrm>
            <a:off x="776115" y="1605483"/>
            <a:ext cx="1146872" cy="743752"/>
          </a:xfrm>
          <a:prstGeom prst="rect">
            <a:avLst/>
          </a:prstGeom>
        </p:spPr>
      </p:pic>
      <p:sp>
        <p:nvSpPr>
          <p:cNvPr id="179" name="ZoneTexte 178">
            <a:extLst>
              <a:ext uri="{FF2B5EF4-FFF2-40B4-BE49-F238E27FC236}">
                <a16:creationId xmlns:a16="http://schemas.microsoft.com/office/drawing/2014/main" id="{EF3F44D2-2CF3-C1B5-04F3-2C47F9664287}"/>
              </a:ext>
            </a:extLst>
          </p:cNvPr>
          <p:cNvSpPr txBox="1"/>
          <p:nvPr/>
        </p:nvSpPr>
        <p:spPr>
          <a:xfrm>
            <a:off x="528845" y="1217212"/>
            <a:ext cx="1584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Patients / mice</a:t>
            </a:r>
          </a:p>
        </p:txBody>
      </p:sp>
      <p:grpSp>
        <p:nvGrpSpPr>
          <p:cNvPr id="25" name="Grouper 24">
            <a:extLst>
              <a:ext uri="{FF2B5EF4-FFF2-40B4-BE49-F238E27FC236}">
                <a16:creationId xmlns:a16="http://schemas.microsoft.com/office/drawing/2014/main" id="{E42E2B6D-D142-B1A4-7299-80D1674478CC}"/>
              </a:ext>
            </a:extLst>
          </p:cNvPr>
          <p:cNvGrpSpPr/>
          <p:nvPr/>
        </p:nvGrpSpPr>
        <p:grpSpPr>
          <a:xfrm>
            <a:off x="2942211" y="1665622"/>
            <a:ext cx="346206" cy="837703"/>
            <a:chOff x="2657707" y="1794707"/>
            <a:chExt cx="474901" cy="1197787"/>
          </a:xfrm>
        </p:grpSpPr>
        <p:pic>
          <p:nvPicPr>
            <p:cNvPr id="173" name="Image 172">
              <a:extLst>
                <a:ext uri="{FF2B5EF4-FFF2-40B4-BE49-F238E27FC236}">
                  <a16:creationId xmlns:a16="http://schemas.microsoft.com/office/drawing/2014/main" id="{6FD6D3DF-EE34-DED8-3CB7-8127A65B6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9"/>
            <a:stretch/>
          </p:blipFill>
          <p:spPr>
            <a:xfrm rot="6946403">
              <a:off x="2296264" y="2156150"/>
              <a:ext cx="1197787" cy="474901"/>
            </a:xfrm>
            <a:prstGeom prst="rect">
              <a:avLst/>
            </a:prstGeom>
          </p:spPr>
        </p:pic>
        <p:pic>
          <p:nvPicPr>
            <p:cNvPr id="172" name="Image 171">
              <a:extLst>
                <a:ext uri="{FF2B5EF4-FFF2-40B4-BE49-F238E27FC236}">
                  <a16:creationId xmlns:a16="http://schemas.microsoft.com/office/drawing/2014/main" id="{5047806B-8669-5720-5EDF-814E18A00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587" y="2142278"/>
              <a:ext cx="365974" cy="356172"/>
            </a:xfrm>
            <a:prstGeom prst="rect">
              <a:avLst/>
            </a:prstGeom>
          </p:spPr>
        </p:pic>
      </p:grpSp>
      <p:grpSp>
        <p:nvGrpSpPr>
          <p:cNvPr id="141" name="Grouper 140">
            <a:extLst>
              <a:ext uri="{FF2B5EF4-FFF2-40B4-BE49-F238E27FC236}">
                <a16:creationId xmlns:a16="http://schemas.microsoft.com/office/drawing/2014/main" id="{9FD017B3-3C04-E859-F284-221F74273387}"/>
              </a:ext>
            </a:extLst>
          </p:cNvPr>
          <p:cNvGrpSpPr/>
          <p:nvPr/>
        </p:nvGrpSpPr>
        <p:grpSpPr>
          <a:xfrm>
            <a:off x="4018797" y="1814354"/>
            <a:ext cx="1219910" cy="896841"/>
            <a:chOff x="3752579" y="2001922"/>
            <a:chExt cx="1219910" cy="896841"/>
          </a:xfrm>
        </p:grpSpPr>
        <p:pic>
          <p:nvPicPr>
            <p:cNvPr id="185" name="Image 184">
              <a:extLst>
                <a:ext uri="{FF2B5EF4-FFF2-40B4-BE49-F238E27FC236}">
                  <a16:creationId xmlns:a16="http://schemas.microsoft.com/office/drawing/2014/main" id="{7BCF5625-ECAA-A956-AEA0-D02F17727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8912" r="56686" b="12405"/>
            <a:stretch/>
          </p:blipFill>
          <p:spPr>
            <a:xfrm rot="7685115">
              <a:off x="4036202" y="2162448"/>
              <a:ext cx="118511" cy="325620"/>
            </a:xfrm>
            <a:prstGeom prst="rect">
              <a:avLst/>
            </a:prstGeom>
          </p:spPr>
        </p:pic>
        <p:pic>
          <p:nvPicPr>
            <p:cNvPr id="186" name="Image 185">
              <a:extLst>
                <a:ext uri="{FF2B5EF4-FFF2-40B4-BE49-F238E27FC236}">
                  <a16:creationId xmlns:a16="http://schemas.microsoft.com/office/drawing/2014/main" id="{7552245A-A3B7-D589-C132-6F0CBFF8E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9722" flipH="1">
              <a:off x="3742344" y="2012157"/>
              <a:ext cx="382907" cy="362437"/>
            </a:xfrm>
            <a:prstGeom prst="rect">
              <a:avLst/>
            </a:prstGeom>
          </p:spPr>
        </p:pic>
        <p:pic>
          <p:nvPicPr>
            <p:cNvPr id="190" name="Image 189">
              <a:extLst>
                <a:ext uri="{FF2B5EF4-FFF2-40B4-BE49-F238E27FC236}">
                  <a16:creationId xmlns:a16="http://schemas.microsoft.com/office/drawing/2014/main" id="{1968951C-D470-4539-2776-E4050C09F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7691724">
              <a:off x="4702747" y="2629022"/>
              <a:ext cx="82611" cy="456872"/>
            </a:xfrm>
            <a:prstGeom prst="rect">
              <a:avLst/>
            </a:prstGeom>
          </p:spPr>
        </p:pic>
        <p:pic>
          <p:nvPicPr>
            <p:cNvPr id="191" name="Image 190">
              <a:extLst>
                <a:ext uri="{FF2B5EF4-FFF2-40B4-BE49-F238E27FC236}">
                  <a16:creationId xmlns:a16="http://schemas.microsoft.com/office/drawing/2014/main" id="{2188980A-EDFC-87E5-2020-BE77EEFBF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7691724">
              <a:off x="4341511" y="2344264"/>
              <a:ext cx="82611" cy="456872"/>
            </a:xfrm>
            <a:prstGeom prst="rect">
              <a:avLst/>
            </a:prstGeom>
          </p:spPr>
        </p:pic>
        <p:cxnSp>
          <p:nvCxnSpPr>
            <p:cNvPr id="197" name="Connecteur droit 196">
              <a:extLst>
                <a:ext uri="{FF2B5EF4-FFF2-40B4-BE49-F238E27FC236}">
                  <a16:creationId xmlns:a16="http://schemas.microsoft.com/office/drawing/2014/main" id="{D7BE0848-9917-6BCB-229C-15B5B462A2F8}"/>
                </a:ext>
              </a:extLst>
            </p:cNvPr>
            <p:cNvCxnSpPr/>
            <p:nvPr/>
          </p:nvCxnSpPr>
          <p:spPr>
            <a:xfrm rot="2285115" flipH="1">
              <a:off x="4320705" y="2713482"/>
              <a:ext cx="304536" cy="16758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>
              <a:extLst>
                <a:ext uri="{FF2B5EF4-FFF2-40B4-BE49-F238E27FC236}">
                  <a16:creationId xmlns:a16="http://schemas.microsoft.com/office/drawing/2014/main" id="{D376408A-EFEC-1671-6F6F-6CCB65E6E74E}"/>
                </a:ext>
              </a:extLst>
            </p:cNvPr>
            <p:cNvCxnSpPr/>
            <p:nvPr/>
          </p:nvCxnSpPr>
          <p:spPr>
            <a:xfrm rot="2285115">
              <a:off x="4568546" y="2655087"/>
              <a:ext cx="390079" cy="15955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er 213">
            <a:extLst>
              <a:ext uri="{FF2B5EF4-FFF2-40B4-BE49-F238E27FC236}">
                <a16:creationId xmlns:a16="http://schemas.microsoft.com/office/drawing/2014/main" id="{E4E7ADD6-D185-8FFD-7614-98BC8FC0261A}"/>
              </a:ext>
            </a:extLst>
          </p:cNvPr>
          <p:cNvGrpSpPr/>
          <p:nvPr/>
        </p:nvGrpSpPr>
        <p:grpSpPr>
          <a:xfrm rot="20835153">
            <a:off x="3904038" y="2294338"/>
            <a:ext cx="351140" cy="519605"/>
            <a:chOff x="590564" y="5466883"/>
            <a:chExt cx="828275" cy="1251388"/>
          </a:xfrm>
        </p:grpSpPr>
        <p:pic>
          <p:nvPicPr>
            <p:cNvPr id="215" name="Image 214">
              <a:extLst>
                <a:ext uri="{FF2B5EF4-FFF2-40B4-BE49-F238E27FC236}">
                  <a16:creationId xmlns:a16="http://schemas.microsoft.com/office/drawing/2014/main" id="{03785235-837A-95B2-AC62-5FD58642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1" t="12632" r="21616" b="32039"/>
            <a:stretch/>
          </p:blipFill>
          <p:spPr>
            <a:xfrm>
              <a:off x="622011" y="5466883"/>
              <a:ext cx="694156" cy="658949"/>
            </a:xfrm>
            <a:prstGeom prst="rect">
              <a:avLst/>
            </a:prstGeom>
          </p:spPr>
        </p:pic>
        <p:pic>
          <p:nvPicPr>
            <p:cNvPr id="216" name="Image 215">
              <a:extLst>
                <a:ext uri="{FF2B5EF4-FFF2-40B4-BE49-F238E27FC236}">
                  <a16:creationId xmlns:a16="http://schemas.microsoft.com/office/drawing/2014/main" id="{1673C0CC-6D89-ED3C-A9CB-325B3D95F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3579" flipH="1">
              <a:off x="615386" y="5914818"/>
              <a:ext cx="778631" cy="828275"/>
            </a:xfrm>
            <a:prstGeom prst="rect">
              <a:avLst/>
            </a:prstGeom>
          </p:spPr>
        </p:pic>
      </p:grpSp>
      <p:grpSp>
        <p:nvGrpSpPr>
          <p:cNvPr id="117" name="Grouper 116">
            <a:extLst>
              <a:ext uri="{FF2B5EF4-FFF2-40B4-BE49-F238E27FC236}">
                <a16:creationId xmlns:a16="http://schemas.microsoft.com/office/drawing/2014/main" id="{8E258638-5FF3-410C-7068-221E58D73BAD}"/>
              </a:ext>
            </a:extLst>
          </p:cNvPr>
          <p:cNvGrpSpPr/>
          <p:nvPr/>
        </p:nvGrpSpPr>
        <p:grpSpPr>
          <a:xfrm rot="3036568">
            <a:off x="4312078" y="2628785"/>
            <a:ext cx="347946" cy="547671"/>
            <a:chOff x="5361417" y="1059957"/>
            <a:chExt cx="619065" cy="971255"/>
          </a:xfrm>
        </p:grpSpPr>
        <p:pic>
          <p:nvPicPr>
            <p:cNvPr id="208" name="Image 207">
              <a:extLst>
                <a:ext uri="{FF2B5EF4-FFF2-40B4-BE49-F238E27FC236}">
                  <a16:creationId xmlns:a16="http://schemas.microsoft.com/office/drawing/2014/main" id="{F469D083-03ED-5BEE-7760-70A6D1CA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5457511" y="1059957"/>
              <a:ext cx="248495" cy="574173"/>
            </a:xfrm>
            <a:prstGeom prst="rect">
              <a:avLst/>
            </a:prstGeom>
          </p:spPr>
        </p:pic>
        <p:pic>
          <p:nvPicPr>
            <p:cNvPr id="213" name="Image 212">
              <a:extLst>
                <a:ext uri="{FF2B5EF4-FFF2-40B4-BE49-F238E27FC236}">
                  <a16:creationId xmlns:a16="http://schemas.microsoft.com/office/drawing/2014/main" id="{CF948872-0C87-8D9F-BE7D-D3DADB5E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33013">
              <a:off x="5388959" y="1523471"/>
              <a:ext cx="480199" cy="535284"/>
            </a:xfrm>
            <a:prstGeom prst="rect">
              <a:avLst/>
            </a:prstGeom>
          </p:spPr>
        </p:pic>
        <p:pic>
          <p:nvPicPr>
            <p:cNvPr id="217" name="Image 216">
              <a:extLst>
                <a:ext uri="{FF2B5EF4-FFF2-40B4-BE49-F238E27FC236}">
                  <a16:creationId xmlns:a16="http://schemas.microsoft.com/office/drawing/2014/main" id="{370BCC4A-9527-E8CA-42D2-AAA8FBDDC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 rot="763714">
              <a:off x="5741236" y="1078507"/>
              <a:ext cx="239246" cy="574173"/>
            </a:xfrm>
            <a:prstGeom prst="rect">
              <a:avLst/>
            </a:prstGeom>
          </p:spPr>
        </p:pic>
      </p:grpSp>
      <p:sp>
        <p:nvSpPr>
          <p:cNvPr id="195" name="ZoneTexte 194">
            <a:extLst>
              <a:ext uri="{FF2B5EF4-FFF2-40B4-BE49-F238E27FC236}">
                <a16:creationId xmlns:a16="http://schemas.microsoft.com/office/drawing/2014/main" id="{52C5C306-F21B-A038-D1EF-A10D269FE600}"/>
              </a:ext>
            </a:extLst>
          </p:cNvPr>
          <p:cNvSpPr txBox="1"/>
          <p:nvPr/>
        </p:nvSpPr>
        <p:spPr>
          <a:xfrm>
            <a:off x="2216897" y="1205637"/>
            <a:ext cx="1351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Plasma / cells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11D3DB6-8FDA-DF7B-3FAE-15AF5B4A7C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9" y="2400524"/>
            <a:ext cx="539542" cy="37120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45B89FD-20CC-EB06-1364-9BC06CA1B2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74" y="1834550"/>
            <a:ext cx="564001" cy="37983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2F0C233-6F38-EC3A-8F82-D4181AD768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" y="2169066"/>
            <a:ext cx="545297" cy="35250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CEA12B2-8D8A-8376-F99B-3955EE6A6F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17" y="2669305"/>
            <a:ext cx="559685" cy="384154"/>
          </a:xfrm>
          <a:prstGeom prst="rect">
            <a:avLst/>
          </a:prstGeom>
        </p:spPr>
      </p:pic>
      <p:pic>
        <p:nvPicPr>
          <p:cNvPr id="200" name="Image 199">
            <a:extLst>
              <a:ext uri="{FF2B5EF4-FFF2-40B4-BE49-F238E27FC236}">
                <a16:creationId xmlns:a16="http://schemas.microsoft.com/office/drawing/2014/main" id="{91254E47-7A12-6C31-9EC2-B7EA5B483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5813">
            <a:off x="5018697" y="1782319"/>
            <a:ext cx="1011067" cy="983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4F9CC6-6FF2-7B3C-262F-F2613E7E0295}"/>
              </a:ext>
            </a:extLst>
          </p:cNvPr>
          <p:cNvSpPr/>
          <p:nvPr/>
        </p:nvSpPr>
        <p:spPr>
          <a:xfrm>
            <a:off x="3705112" y="3147084"/>
            <a:ext cx="22576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i="1" dirty="0" err="1"/>
              <a:t>Metabolic</a:t>
            </a:r>
            <a:r>
              <a:rPr lang="fr-FR" sz="1600" i="1" dirty="0"/>
              <a:t> / </a:t>
            </a:r>
            <a:r>
              <a:rPr lang="fr-FR" sz="1600" i="1" dirty="0" err="1"/>
              <a:t>ionic</a:t>
            </a:r>
            <a:r>
              <a:rPr lang="fr-FR" sz="1600" i="1" dirty="0"/>
              <a:t> stresses</a:t>
            </a:r>
          </a:p>
        </p:txBody>
      </p:sp>
      <p:pic>
        <p:nvPicPr>
          <p:cNvPr id="422" name="Image 421">
            <a:extLst>
              <a:ext uri="{FF2B5EF4-FFF2-40B4-BE49-F238E27FC236}">
                <a16:creationId xmlns:a16="http://schemas.microsoft.com/office/drawing/2014/main" id="{ADFEFE8B-598D-21EF-5940-8036969C9B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143">
            <a:off x="1517363" y="2179720"/>
            <a:ext cx="617533" cy="434672"/>
          </a:xfrm>
          <a:prstGeom prst="rect">
            <a:avLst/>
          </a:prstGeom>
        </p:spPr>
      </p:pic>
      <p:sp>
        <p:nvSpPr>
          <p:cNvPr id="423" name="ZoneTexte 422">
            <a:extLst>
              <a:ext uri="{FF2B5EF4-FFF2-40B4-BE49-F238E27FC236}">
                <a16:creationId xmlns:a16="http://schemas.microsoft.com/office/drawing/2014/main" id="{C2C9439E-72DD-A896-3753-A1AC86B0E410}"/>
              </a:ext>
            </a:extLst>
          </p:cNvPr>
          <p:cNvSpPr txBox="1"/>
          <p:nvPr/>
        </p:nvSpPr>
        <p:spPr>
          <a:xfrm>
            <a:off x="1498335" y="1699215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2</a:t>
            </a:r>
          </a:p>
        </p:txBody>
      </p:sp>
      <p:sp>
        <p:nvSpPr>
          <p:cNvPr id="424" name="ZoneTexte 423">
            <a:extLst>
              <a:ext uri="{FF2B5EF4-FFF2-40B4-BE49-F238E27FC236}">
                <a16:creationId xmlns:a16="http://schemas.microsoft.com/office/drawing/2014/main" id="{E8A9DFA8-FFF2-E69D-3AF8-016CAEB33B37}"/>
              </a:ext>
            </a:extLst>
          </p:cNvPr>
          <p:cNvSpPr txBox="1"/>
          <p:nvPr/>
        </p:nvSpPr>
        <p:spPr>
          <a:xfrm>
            <a:off x="1880134" y="2425487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4</a:t>
            </a:r>
          </a:p>
        </p:txBody>
      </p:sp>
      <p:pic>
        <p:nvPicPr>
          <p:cNvPr id="439" name="Image 438">
            <a:extLst>
              <a:ext uri="{FF2B5EF4-FFF2-40B4-BE49-F238E27FC236}">
                <a16:creationId xmlns:a16="http://schemas.microsoft.com/office/drawing/2014/main" id="{8390D36D-8848-9862-C141-76115E231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00" y="2411522"/>
            <a:ext cx="612000" cy="514688"/>
          </a:xfrm>
          <a:prstGeom prst="rect">
            <a:avLst/>
          </a:prstGeom>
        </p:spPr>
      </p:pic>
      <p:pic>
        <p:nvPicPr>
          <p:cNvPr id="440" name="Image 439">
            <a:extLst>
              <a:ext uri="{FF2B5EF4-FFF2-40B4-BE49-F238E27FC236}">
                <a16:creationId xmlns:a16="http://schemas.microsoft.com/office/drawing/2014/main" id="{3B1BD2EE-0C32-C0E5-7F76-DA61A9009C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96" y="2465158"/>
            <a:ext cx="392052" cy="335111"/>
          </a:xfrm>
          <a:prstGeom prst="rect">
            <a:avLst/>
          </a:prstGeom>
        </p:spPr>
      </p:pic>
      <p:pic>
        <p:nvPicPr>
          <p:cNvPr id="442" name="Image 441">
            <a:extLst>
              <a:ext uri="{FF2B5EF4-FFF2-40B4-BE49-F238E27FC236}">
                <a16:creationId xmlns:a16="http://schemas.microsoft.com/office/drawing/2014/main" id="{BF4B8BD0-6991-16D2-5E74-795B9D92C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81" y="2647542"/>
            <a:ext cx="266797" cy="249098"/>
          </a:xfrm>
          <a:prstGeom prst="rect">
            <a:avLst/>
          </a:prstGeom>
        </p:spPr>
      </p:pic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E99B3BF6-E736-96CB-B102-82560F0F5AD0}"/>
              </a:ext>
            </a:extLst>
          </p:cNvPr>
          <p:cNvSpPr/>
          <p:nvPr/>
        </p:nvSpPr>
        <p:spPr>
          <a:xfrm>
            <a:off x="6558273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BBFDA9-C6A8-07A0-4853-7194C347786F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A94785-C250-93C0-70F7-57CB03151B35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10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641E38-C259-B56B-C03D-D8B0E1F5D2AF}"/>
              </a:ext>
            </a:extLst>
          </p:cNvPr>
          <p:cNvSpPr txBox="1"/>
          <p:nvPr/>
        </p:nvSpPr>
        <p:spPr>
          <a:xfrm>
            <a:off x="3498795" y="1205637"/>
            <a:ext cx="267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Glycosylation biomarkers, loss of hepatic Golgi homeostasis</a:t>
            </a:r>
          </a:p>
        </p:txBody>
      </p:sp>
    </p:spTree>
    <p:extLst>
      <p:ext uri="{BB962C8B-B14F-4D97-AF65-F5344CB8AC3E}">
        <p14:creationId xmlns:p14="http://schemas.microsoft.com/office/powerpoint/2010/main" val="444022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0D005-CE25-1340-B2A1-3FD03B3E3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 : coins arrondis 149">
            <a:extLst>
              <a:ext uri="{FF2B5EF4-FFF2-40B4-BE49-F238E27FC236}">
                <a16:creationId xmlns:a16="http://schemas.microsoft.com/office/drawing/2014/main" id="{77A4D921-BADF-949B-23FF-7BD3D7955E5F}"/>
              </a:ext>
            </a:extLst>
          </p:cNvPr>
          <p:cNvSpPr/>
          <p:nvPr/>
        </p:nvSpPr>
        <p:spPr>
          <a:xfrm>
            <a:off x="200584" y="717954"/>
            <a:ext cx="5936485" cy="5388941"/>
          </a:xfrm>
          <a:prstGeom prst="roundRect">
            <a:avLst>
              <a:gd name="adj" fmla="val 324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4" name="Rectangle : coins arrondis 3">
            <a:extLst>
              <a:ext uri="{FF2B5EF4-FFF2-40B4-BE49-F238E27FC236}">
                <a16:creationId xmlns:a16="http://schemas.microsoft.com/office/drawing/2014/main" id="{668C930B-D0C3-9873-B9F8-D0A2A5A3735C}"/>
              </a:ext>
            </a:extLst>
          </p:cNvPr>
          <p:cNvSpPr/>
          <p:nvPr/>
        </p:nvSpPr>
        <p:spPr>
          <a:xfrm>
            <a:off x="111093" y="57611"/>
            <a:ext cx="4680544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Hepatocyte stress in liver pathophysiology</a:t>
            </a:r>
          </a:p>
        </p:txBody>
      </p:sp>
      <p:pic>
        <p:nvPicPr>
          <p:cNvPr id="169" name="Image 168">
            <a:extLst>
              <a:ext uri="{FF2B5EF4-FFF2-40B4-BE49-F238E27FC236}">
                <a16:creationId xmlns:a16="http://schemas.microsoft.com/office/drawing/2014/main" id="{701C6DBF-67FB-ADDE-4957-10CE5DC53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827" y="1805577"/>
            <a:ext cx="162955" cy="961159"/>
          </a:xfrm>
          <a:prstGeom prst="rect">
            <a:avLst/>
          </a:prstGeom>
        </p:spPr>
      </p:pic>
      <p:pic>
        <p:nvPicPr>
          <p:cNvPr id="177" name="Image 176">
            <a:extLst>
              <a:ext uri="{FF2B5EF4-FFF2-40B4-BE49-F238E27FC236}">
                <a16:creationId xmlns:a16="http://schemas.microsoft.com/office/drawing/2014/main" id="{43E72181-F3FE-1AD2-9A6F-7DAC528A4F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19"/>
          <a:stretch/>
        </p:blipFill>
        <p:spPr>
          <a:xfrm>
            <a:off x="776115" y="1605483"/>
            <a:ext cx="1146872" cy="743752"/>
          </a:xfrm>
          <a:prstGeom prst="rect">
            <a:avLst/>
          </a:prstGeom>
        </p:spPr>
      </p:pic>
      <p:sp>
        <p:nvSpPr>
          <p:cNvPr id="179" name="ZoneTexte 178">
            <a:extLst>
              <a:ext uri="{FF2B5EF4-FFF2-40B4-BE49-F238E27FC236}">
                <a16:creationId xmlns:a16="http://schemas.microsoft.com/office/drawing/2014/main" id="{24269558-BA39-2575-74C1-D135214A0817}"/>
              </a:ext>
            </a:extLst>
          </p:cNvPr>
          <p:cNvSpPr txBox="1"/>
          <p:nvPr/>
        </p:nvSpPr>
        <p:spPr>
          <a:xfrm>
            <a:off x="528845" y="1217212"/>
            <a:ext cx="1584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Patients / mice</a:t>
            </a:r>
          </a:p>
        </p:txBody>
      </p:sp>
      <p:pic>
        <p:nvPicPr>
          <p:cNvPr id="182" name="Image 181">
            <a:extLst>
              <a:ext uri="{FF2B5EF4-FFF2-40B4-BE49-F238E27FC236}">
                <a16:creationId xmlns:a16="http://schemas.microsoft.com/office/drawing/2014/main" id="{7B623C03-63AE-A5DA-FA96-B7F4862FA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r="21422"/>
          <a:stretch/>
        </p:blipFill>
        <p:spPr>
          <a:xfrm rot="5400000">
            <a:off x="525265" y="2956284"/>
            <a:ext cx="491213" cy="837846"/>
          </a:xfrm>
          <a:prstGeom prst="rect">
            <a:avLst/>
          </a:prstGeom>
        </p:spPr>
      </p:pic>
      <p:grpSp>
        <p:nvGrpSpPr>
          <p:cNvPr id="25" name="Grouper 24">
            <a:extLst>
              <a:ext uri="{FF2B5EF4-FFF2-40B4-BE49-F238E27FC236}">
                <a16:creationId xmlns:a16="http://schemas.microsoft.com/office/drawing/2014/main" id="{C09BA4AC-1F58-BCD5-6EAC-C1C81849152D}"/>
              </a:ext>
            </a:extLst>
          </p:cNvPr>
          <p:cNvGrpSpPr/>
          <p:nvPr/>
        </p:nvGrpSpPr>
        <p:grpSpPr>
          <a:xfrm>
            <a:off x="2942211" y="1665622"/>
            <a:ext cx="346206" cy="837703"/>
            <a:chOff x="2657707" y="1794707"/>
            <a:chExt cx="474901" cy="1197787"/>
          </a:xfrm>
        </p:grpSpPr>
        <p:pic>
          <p:nvPicPr>
            <p:cNvPr id="173" name="Image 172">
              <a:extLst>
                <a:ext uri="{FF2B5EF4-FFF2-40B4-BE49-F238E27FC236}">
                  <a16:creationId xmlns:a16="http://schemas.microsoft.com/office/drawing/2014/main" id="{62A7D99F-E61D-4231-F0CE-57BCC8114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9"/>
            <a:stretch/>
          </p:blipFill>
          <p:spPr>
            <a:xfrm rot="6946403">
              <a:off x="2296264" y="2156150"/>
              <a:ext cx="1197787" cy="474901"/>
            </a:xfrm>
            <a:prstGeom prst="rect">
              <a:avLst/>
            </a:prstGeom>
          </p:spPr>
        </p:pic>
        <p:pic>
          <p:nvPicPr>
            <p:cNvPr id="172" name="Image 171">
              <a:extLst>
                <a:ext uri="{FF2B5EF4-FFF2-40B4-BE49-F238E27FC236}">
                  <a16:creationId xmlns:a16="http://schemas.microsoft.com/office/drawing/2014/main" id="{A908F720-6D31-8D6D-34A5-AAE493D72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587" y="2142278"/>
              <a:ext cx="365974" cy="356172"/>
            </a:xfrm>
            <a:prstGeom prst="rect">
              <a:avLst/>
            </a:prstGeom>
          </p:spPr>
        </p:pic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92C1B609-8A00-33F1-08BD-453A053F01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9" y="2400524"/>
            <a:ext cx="539542" cy="37120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2C9BC75-7017-B63A-BE50-16480E880B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74" y="1834550"/>
            <a:ext cx="564001" cy="37983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927045B-BFBD-CEB7-01BC-29A3FE3253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" y="2169066"/>
            <a:ext cx="545297" cy="35250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E6B3590-3D2F-7217-EE44-CE32A8AC7C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17" y="2669305"/>
            <a:ext cx="559685" cy="384154"/>
          </a:xfrm>
          <a:prstGeom prst="rect">
            <a:avLst/>
          </a:prstGeom>
        </p:spPr>
      </p:pic>
      <p:sp>
        <p:nvSpPr>
          <p:cNvPr id="227" name="Rectangle 226">
            <a:extLst>
              <a:ext uri="{FF2B5EF4-FFF2-40B4-BE49-F238E27FC236}">
                <a16:creationId xmlns:a16="http://schemas.microsoft.com/office/drawing/2014/main" id="{A7821205-7F65-0A31-9680-32F96AB68C93}"/>
              </a:ext>
            </a:extLst>
          </p:cNvPr>
          <p:cNvSpPr/>
          <p:nvPr/>
        </p:nvSpPr>
        <p:spPr>
          <a:xfrm>
            <a:off x="3853868" y="4106587"/>
            <a:ext cx="1407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a typeface="Cambria" charset="0"/>
              </a:rPr>
              <a:t>HC1/ HC2 proteins  delivered by </a:t>
            </a:r>
            <a:r>
              <a:rPr lang="en-US" sz="1200" dirty="0" err="1">
                <a:solidFill>
                  <a:srgbClr val="92D050"/>
                </a:solidFill>
                <a:ea typeface="Cambria" charset="0"/>
              </a:rPr>
              <a:t>bikunin</a:t>
            </a:r>
            <a:r>
              <a:rPr lang="en-US" sz="1200" dirty="0">
                <a:ea typeface="Cambria" charset="0"/>
              </a:rPr>
              <a:t> to ECM</a:t>
            </a:r>
            <a:endParaRPr lang="fr-FR" sz="1200" dirty="0"/>
          </a:p>
        </p:txBody>
      </p:sp>
      <p:sp>
        <p:nvSpPr>
          <p:cNvPr id="304" name="Ellipse 303">
            <a:extLst>
              <a:ext uri="{FF2B5EF4-FFF2-40B4-BE49-F238E27FC236}">
                <a16:creationId xmlns:a16="http://schemas.microsoft.com/office/drawing/2014/main" id="{ED0953E5-FE04-BC51-ABA0-656E18AF5D33}"/>
              </a:ext>
            </a:extLst>
          </p:cNvPr>
          <p:cNvSpPr/>
          <p:nvPr/>
        </p:nvSpPr>
        <p:spPr>
          <a:xfrm>
            <a:off x="684784" y="3335044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5" name="Connecteur droit 304">
            <a:extLst>
              <a:ext uri="{FF2B5EF4-FFF2-40B4-BE49-F238E27FC236}">
                <a16:creationId xmlns:a16="http://schemas.microsoft.com/office/drawing/2014/main" id="{03F84C79-5EC0-1A87-650B-E998E0D01238}"/>
              </a:ext>
            </a:extLst>
          </p:cNvPr>
          <p:cNvCxnSpPr>
            <a:cxnSpLocks/>
            <a:stCxn id="304" idx="3"/>
          </p:cNvCxnSpPr>
          <p:nvPr/>
        </p:nvCxnSpPr>
        <p:spPr>
          <a:xfrm flipH="1">
            <a:off x="542746" y="3500120"/>
            <a:ext cx="168657" cy="41636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6" name="Connecteur droit 305">
            <a:extLst>
              <a:ext uri="{FF2B5EF4-FFF2-40B4-BE49-F238E27FC236}">
                <a16:creationId xmlns:a16="http://schemas.microsoft.com/office/drawing/2014/main" id="{CD4FA55D-068F-466E-8509-CBD8734059F6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386046" y="2586126"/>
            <a:ext cx="525223" cy="55383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1" name="Rectangle 340">
            <a:extLst>
              <a:ext uri="{FF2B5EF4-FFF2-40B4-BE49-F238E27FC236}">
                <a16:creationId xmlns:a16="http://schemas.microsoft.com/office/drawing/2014/main" id="{F5DC1BAE-1DBB-6E96-07AB-38B5821D71EB}"/>
              </a:ext>
            </a:extLst>
          </p:cNvPr>
          <p:cNvSpPr/>
          <p:nvPr/>
        </p:nvSpPr>
        <p:spPr>
          <a:xfrm>
            <a:off x="438230" y="3951662"/>
            <a:ext cx="2952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187B0"/>
                </a:solidFill>
                <a:ea typeface="Cambria" charset="0"/>
              </a:rPr>
              <a:t>Serum-derived </a:t>
            </a:r>
            <a:r>
              <a:rPr lang="en-US" sz="1200" i="1" dirty="0" err="1">
                <a:solidFill>
                  <a:srgbClr val="0187B0"/>
                </a:solidFill>
                <a:ea typeface="Cambria" charset="0"/>
              </a:rPr>
              <a:t>Hyaluronan</a:t>
            </a:r>
            <a:r>
              <a:rPr lang="en-US" sz="1200" i="1" dirty="0">
                <a:solidFill>
                  <a:srgbClr val="0187B0"/>
                </a:solidFill>
                <a:ea typeface="Cambria" charset="0"/>
              </a:rPr>
              <a:t> Associated Protein</a:t>
            </a:r>
            <a:endParaRPr lang="fr-FR" sz="1200" i="1" dirty="0">
              <a:solidFill>
                <a:srgbClr val="0187B0"/>
              </a:solidFill>
            </a:endParaRPr>
          </a:p>
          <a:p>
            <a:pPr algn="r"/>
            <a:endParaRPr lang="fr-FR" sz="1200" i="1" dirty="0">
              <a:solidFill>
                <a:srgbClr val="0187B0"/>
              </a:solidFill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8FF4AA44-72F7-5FFE-E3E9-B43B9DA54F36}"/>
              </a:ext>
            </a:extLst>
          </p:cNvPr>
          <p:cNvSpPr/>
          <p:nvPr/>
        </p:nvSpPr>
        <p:spPr>
          <a:xfrm>
            <a:off x="544566" y="4140325"/>
            <a:ext cx="6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187B0"/>
                </a:solidFill>
                <a:ea typeface="Cambria" charset="0"/>
              </a:rPr>
              <a:t>(SHAP)</a:t>
            </a:r>
            <a:endParaRPr lang="fr-FR" sz="1200" i="1" dirty="0">
              <a:solidFill>
                <a:srgbClr val="0187B0"/>
              </a:solidFill>
            </a:endParaRPr>
          </a:p>
        </p:txBody>
      </p:sp>
      <p:cxnSp>
        <p:nvCxnSpPr>
          <p:cNvPr id="344" name="Connecteur droit 343">
            <a:extLst>
              <a:ext uri="{FF2B5EF4-FFF2-40B4-BE49-F238E27FC236}">
                <a16:creationId xmlns:a16="http://schemas.microsoft.com/office/drawing/2014/main" id="{BD1E9C3C-B4CF-B032-AA36-9A5B04CE04C8}"/>
              </a:ext>
            </a:extLst>
          </p:cNvPr>
          <p:cNvCxnSpPr>
            <a:cxnSpLocks/>
            <a:stCxn id="304" idx="6"/>
          </p:cNvCxnSpPr>
          <p:nvPr/>
        </p:nvCxnSpPr>
        <p:spPr>
          <a:xfrm>
            <a:off x="866552" y="3431743"/>
            <a:ext cx="4183988" cy="49130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7" name="Rectangle 346">
            <a:extLst>
              <a:ext uri="{FF2B5EF4-FFF2-40B4-BE49-F238E27FC236}">
                <a16:creationId xmlns:a16="http://schemas.microsoft.com/office/drawing/2014/main" id="{86EA9C66-4BE5-0474-41C7-A84B5E71E9D8}"/>
              </a:ext>
            </a:extLst>
          </p:cNvPr>
          <p:cNvSpPr/>
          <p:nvPr/>
        </p:nvSpPr>
        <p:spPr>
          <a:xfrm>
            <a:off x="1166776" y="3203904"/>
            <a:ext cx="970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Stiff</a:t>
            </a:r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 ECM</a:t>
            </a:r>
          </a:p>
        </p:txBody>
      </p:sp>
      <p:grpSp>
        <p:nvGrpSpPr>
          <p:cNvPr id="144" name="Grouper 143">
            <a:extLst>
              <a:ext uri="{FF2B5EF4-FFF2-40B4-BE49-F238E27FC236}">
                <a16:creationId xmlns:a16="http://schemas.microsoft.com/office/drawing/2014/main" id="{6449D6C3-96C0-52EB-B6A8-6A85FCE6D58D}"/>
              </a:ext>
            </a:extLst>
          </p:cNvPr>
          <p:cNvGrpSpPr/>
          <p:nvPr/>
        </p:nvGrpSpPr>
        <p:grpSpPr>
          <a:xfrm rot="975109">
            <a:off x="4783496" y="3956138"/>
            <a:ext cx="636723" cy="1400356"/>
            <a:chOff x="4921856" y="3805724"/>
            <a:chExt cx="636723" cy="1400356"/>
          </a:xfrm>
        </p:grpSpPr>
        <p:pic>
          <p:nvPicPr>
            <p:cNvPr id="352" name="Image 351">
              <a:extLst>
                <a:ext uri="{FF2B5EF4-FFF2-40B4-BE49-F238E27FC236}">
                  <a16:creationId xmlns:a16="http://schemas.microsoft.com/office/drawing/2014/main" id="{BF7AB9BC-E3F6-0EB5-F4FE-59650A788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8912" r="56686" b="12405"/>
            <a:stretch/>
          </p:blipFill>
          <p:spPr>
            <a:xfrm rot="1431013">
              <a:off x="5113706" y="4648523"/>
              <a:ext cx="106606" cy="334946"/>
            </a:xfrm>
            <a:prstGeom prst="rect">
              <a:avLst/>
            </a:prstGeom>
          </p:spPr>
        </p:pic>
        <p:pic>
          <p:nvPicPr>
            <p:cNvPr id="353" name="Image 352">
              <a:extLst>
                <a:ext uri="{FF2B5EF4-FFF2-40B4-BE49-F238E27FC236}">
                  <a16:creationId xmlns:a16="http://schemas.microsoft.com/office/drawing/2014/main" id="{A968D176-77FC-7D17-34D3-384D2A27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5620" flipH="1">
              <a:off x="4921856" y="4833263"/>
              <a:ext cx="344443" cy="372817"/>
            </a:xfrm>
            <a:prstGeom prst="rect">
              <a:avLst/>
            </a:prstGeom>
          </p:spPr>
        </p:pic>
        <p:pic>
          <p:nvPicPr>
            <p:cNvPr id="354" name="Image 353">
              <a:extLst>
                <a:ext uri="{FF2B5EF4-FFF2-40B4-BE49-F238E27FC236}">
                  <a16:creationId xmlns:a16="http://schemas.microsoft.com/office/drawing/2014/main" id="{00B0588A-5972-7742-AFC9-FD32ECE5F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1437622">
              <a:off x="5484266" y="3805724"/>
              <a:ext cx="74313" cy="469957"/>
            </a:xfrm>
            <a:prstGeom prst="rect">
              <a:avLst/>
            </a:prstGeom>
          </p:spPr>
        </p:pic>
        <p:pic>
          <p:nvPicPr>
            <p:cNvPr id="355" name="Image 354">
              <a:extLst>
                <a:ext uri="{FF2B5EF4-FFF2-40B4-BE49-F238E27FC236}">
                  <a16:creationId xmlns:a16="http://schemas.microsoft.com/office/drawing/2014/main" id="{5D3B6F34-6116-2BF0-0DD0-498341A4C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1437622">
              <a:off x="5294691" y="4239770"/>
              <a:ext cx="74313" cy="469957"/>
            </a:xfrm>
            <a:prstGeom prst="rect">
              <a:avLst/>
            </a:prstGeom>
          </p:spPr>
        </p:pic>
      </p:grpSp>
      <p:pic>
        <p:nvPicPr>
          <p:cNvPr id="422" name="Image 421">
            <a:extLst>
              <a:ext uri="{FF2B5EF4-FFF2-40B4-BE49-F238E27FC236}">
                <a16:creationId xmlns:a16="http://schemas.microsoft.com/office/drawing/2014/main" id="{DAF00C7B-385E-C01A-61A7-0FB2B95017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143">
            <a:off x="1517363" y="2179720"/>
            <a:ext cx="617533" cy="434672"/>
          </a:xfrm>
          <a:prstGeom prst="rect">
            <a:avLst/>
          </a:prstGeom>
        </p:spPr>
      </p:pic>
      <p:sp>
        <p:nvSpPr>
          <p:cNvPr id="423" name="ZoneTexte 422">
            <a:extLst>
              <a:ext uri="{FF2B5EF4-FFF2-40B4-BE49-F238E27FC236}">
                <a16:creationId xmlns:a16="http://schemas.microsoft.com/office/drawing/2014/main" id="{256ABCF0-314D-B289-DD46-5CFA51AC0D6F}"/>
              </a:ext>
            </a:extLst>
          </p:cNvPr>
          <p:cNvSpPr txBox="1"/>
          <p:nvPr/>
        </p:nvSpPr>
        <p:spPr>
          <a:xfrm>
            <a:off x="1498335" y="1699215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2</a:t>
            </a:r>
          </a:p>
        </p:txBody>
      </p:sp>
      <p:sp>
        <p:nvSpPr>
          <p:cNvPr id="424" name="ZoneTexte 423">
            <a:extLst>
              <a:ext uri="{FF2B5EF4-FFF2-40B4-BE49-F238E27FC236}">
                <a16:creationId xmlns:a16="http://schemas.microsoft.com/office/drawing/2014/main" id="{1403A040-881F-BBC8-2E2C-96E1FE9C975E}"/>
              </a:ext>
            </a:extLst>
          </p:cNvPr>
          <p:cNvSpPr txBox="1"/>
          <p:nvPr/>
        </p:nvSpPr>
        <p:spPr>
          <a:xfrm>
            <a:off x="1880134" y="2425487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4</a:t>
            </a:r>
          </a:p>
        </p:txBody>
      </p:sp>
      <p:sp>
        <p:nvSpPr>
          <p:cNvPr id="425" name="ZoneTexte 424">
            <a:extLst>
              <a:ext uri="{FF2B5EF4-FFF2-40B4-BE49-F238E27FC236}">
                <a16:creationId xmlns:a16="http://schemas.microsoft.com/office/drawing/2014/main" id="{3C7155C0-75DF-AF0F-063C-B030C3211FA0}"/>
              </a:ext>
            </a:extLst>
          </p:cNvPr>
          <p:cNvSpPr txBox="1"/>
          <p:nvPr/>
        </p:nvSpPr>
        <p:spPr>
          <a:xfrm>
            <a:off x="2068685" y="3241479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3</a:t>
            </a:r>
          </a:p>
        </p:txBody>
      </p:sp>
      <p:sp>
        <p:nvSpPr>
          <p:cNvPr id="278" name="Rectangle à coins arrondis 277">
            <a:extLst>
              <a:ext uri="{FF2B5EF4-FFF2-40B4-BE49-F238E27FC236}">
                <a16:creationId xmlns:a16="http://schemas.microsoft.com/office/drawing/2014/main" id="{6A2FD5BC-3220-D201-E227-4FA028A65353}"/>
              </a:ext>
            </a:extLst>
          </p:cNvPr>
          <p:cNvSpPr/>
          <p:nvPr/>
        </p:nvSpPr>
        <p:spPr>
          <a:xfrm>
            <a:off x="622802" y="5606906"/>
            <a:ext cx="4980047" cy="370482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79" name="ZoneTexte 278">
            <a:extLst>
              <a:ext uri="{FF2B5EF4-FFF2-40B4-BE49-F238E27FC236}">
                <a16:creationId xmlns:a16="http://schemas.microsoft.com/office/drawing/2014/main" id="{9F73F222-4971-A45E-CFFC-E7A6B71B347A}"/>
              </a:ext>
            </a:extLst>
          </p:cNvPr>
          <p:cNvSpPr txBox="1"/>
          <p:nvPr/>
        </p:nvSpPr>
        <p:spPr>
          <a:xfrm>
            <a:off x="493365" y="5618075"/>
            <a:ext cx="5161294" cy="31427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algn="ctr" hangingPunct="0"/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Bikunin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 : regulates matrix stiffness ?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Mechanotransduction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 ?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66C0024D-AC4B-2086-53E6-85940BCA3C68}"/>
              </a:ext>
            </a:extLst>
          </p:cNvPr>
          <p:cNvSpPr/>
          <p:nvPr/>
        </p:nvSpPr>
        <p:spPr>
          <a:xfrm>
            <a:off x="3086162" y="4710512"/>
            <a:ext cx="916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rgbClr val="0187B0"/>
                </a:solidFill>
                <a:ea typeface="Cambria" charset="0"/>
              </a:rPr>
              <a:t>crosslinking</a:t>
            </a:r>
            <a:endParaRPr lang="en-US" sz="1200" i="1" dirty="0">
              <a:solidFill>
                <a:srgbClr val="0187B0"/>
              </a:solidFill>
              <a:ea typeface="Cambria" charset="0"/>
            </a:endParaRPr>
          </a:p>
          <a:p>
            <a:pPr algn="ctr"/>
            <a:r>
              <a:rPr lang="en-US" sz="1200" i="1" dirty="0">
                <a:solidFill>
                  <a:srgbClr val="0187B0"/>
                </a:solidFill>
                <a:ea typeface="Cambria" charset="0"/>
              </a:rPr>
              <a:t>&amp; </a:t>
            </a:r>
            <a:r>
              <a:rPr lang="en-US" sz="1200" i="1" dirty="0" err="1">
                <a:solidFill>
                  <a:srgbClr val="0187B0"/>
                </a:solidFill>
                <a:ea typeface="Cambria" charset="0"/>
              </a:rPr>
              <a:t>stiffning</a:t>
            </a:r>
            <a:endParaRPr lang="en-US" sz="1200" i="1" dirty="0">
              <a:solidFill>
                <a:srgbClr val="0187B0"/>
              </a:solidFill>
              <a:ea typeface="Cambria" charset="0"/>
            </a:endParaRPr>
          </a:p>
        </p:txBody>
      </p:sp>
      <p:grpSp>
        <p:nvGrpSpPr>
          <p:cNvPr id="14" name="Grouper 13">
            <a:extLst>
              <a:ext uri="{FF2B5EF4-FFF2-40B4-BE49-F238E27FC236}">
                <a16:creationId xmlns:a16="http://schemas.microsoft.com/office/drawing/2014/main" id="{0A6D23FC-5E7E-F562-4A31-B5F85AD3C0CF}"/>
              </a:ext>
            </a:extLst>
          </p:cNvPr>
          <p:cNvGrpSpPr/>
          <p:nvPr/>
        </p:nvGrpSpPr>
        <p:grpSpPr>
          <a:xfrm rot="269921">
            <a:off x="553772" y="4228848"/>
            <a:ext cx="2265698" cy="1191265"/>
            <a:chOff x="484040" y="4240041"/>
            <a:chExt cx="2265698" cy="1191265"/>
          </a:xfrm>
        </p:grpSpPr>
        <p:grpSp>
          <p:nvGrpSpPr>
            <p:cNvPr id="143" name="Grouper 142">
              <a:extLst>
                <a:ext uri="{FF2B5EF4-FFF2-40B4-BE49-F238E27FC236}">
                  <a16:creationId xmlns:a16="http://schemas.microsoft.com/office/drawing/2014/main" id="{55AA6144-90D8-40DF-E9A7-E3A35F14624A}"/>
                </a:ext>
              </a:extLst>
            </p:cNvPr>
            <p:cNvGrpSpPr/>
            <p:nvPr/>
          </p:nvGrpSpPr>
          <p:grpSpPr>
            <a:xfrm>
              <a:off x="661738" y="4240041"/>
              <a:ext cx="2088000" cy="765310"/>
              <a:chOff x="808392" y="4448497"/>
              <a:chExt cx="2088000" cy="765310"/>
            </a:xfrm>
          </p:grpSpPr>
          <p:grpSp>
            <p:nvGrpSpPr>
              <p:cNvPr id="307" name="Grouper 306">
                <a:extLst>
                  <a:ext uri="{FF2B5EF4-FFF2-40B4-BE49-F238E27FC236}">
                    <a16:creationId xmlns:a16="http://schemas.microsoft.com/office/drawing/2014/main" id="{7C21D93C-B6B2-2398-D445-F612F5A722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808392" y="4774624"/>
                <a:ext cx="2088000" cy="102649"/>
                <a:chOff x="635627" y="-954996"/>
                <a:chExt cx="4811136" cy="215635"/>
              </a:xfrm>
            </p:grpSpPr>
            <p:cxnSp>
              <p:nvCxnSpPr>
                <p:cNvPr id="308" name="Connecteur droit 307">
                  <a:extLst>
                    <a:ext uri="{FF2B5EF4-FFF2-40B4-BE49-F238E27FC236}">
                      <a16:creationId xmlns:a16="http://schemas.microsoft.com/office/drawing/2014/main" id="{ADF657FE-1C74-1C51-909D-70632B02BD91}"/>
                    </a:ext>
                  </a:extLst>
                </p:cNvPr>
                <p:cNvCxnSpPr/>
                <p:nvPr/>
              </p:nvCxnSpPr>
              <p:spPr>
                <a:xfrm>
                  <a:off x="658763" y="-840286"/>
                  <a:ext cx="478800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5AFF408B-A08E-BD4C-266A-85A9C49F56BE}"/>
                    </a:ext>
                  </a:extLst>
                </p:cNvPr>
                <p:cNvSpPr/>
                <p:nvPr/>
              </p:nvSpPr>
              <p:spPr>
                <a:xfrm>
                  <a:off x="916074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BF791F65-522B-FCAE-92AD-B2F4337150B3}"/>
                    </a:ext>
                  </a:extLst>
                </p:cNvPr>
                <p:cNvSpPr/>
                <p:nvPr/>
              </p:nvSpPr>
              <p:spPr>
                <a:xfrm>
                  <a:off x="3786064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1" name="Triangle 310">
                  <a:extLst>
                    <a:ext uri="{FF2B5EF4-FFF2-40B4-BE49-F238E27FC236}">
                      <a16:creationId xmlns:a16="http://schemas.microsoft.com/office/drawing/2014/main" id="{6871E400-E525-C047-D56E-8E200B3AE725}"/>
                    </a:ext>
                  </a:extLst>
                </p:cNvPr>
                <p:cNvSpPr/>
                <p:nvPr/>
              </p:nvSpPr>
              <p:spPr>
                <a:xfrm>
                  <a:off x="1132818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2" name="Triangle 311">
                  <a:extLst>
                    <a:ext uri="{FF2B5EF4-FFF2-40B4-BE49-F238E27FC236}">
                      <a16:creationId xmlns:a16="http://schemas.microsoft.com/office/drawing/2014/main" id="{2BC5BDE8-03CA-C6E7-E919-E0F3F96637CE}"/>
                    </a:ext>
                  </a:extLst>
                </p:cNvPr>
                <p:cNvSpPr/>
                <p:nvPr/>
              </p:nvSpPr>
              <p:spPr>
                <a:xfrm flipV="1">
                  <a:off x="1135128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3" name="Triangle 312">
                  <a:extLst>
                    <a:ext uri="{FF2B5EF4-FFF2-40B4-BE49-F238E27FC236}">
                      <a16:creationId xmlns:a16="http://schemas.microsoft.com/office/drawing/2014/main" id="{F425E9A2-4F47-CACE-CB57-CF8592A52E8E}"/>
                    </a:ext>
                  </a:extLst>
                </p:cNvPr>
                <p:cNvSpPr/>
                <p:nvPr/>
              </p:nvSpPr>
              <p:spPr>
                <a:xfrm>
                  <a:off x="635627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4" name="Triangle 313">
                  <a:extLst>
                    <a:ext uri="{FF2B5EF4-FFF2-40B4-BE49-F238E27FC236}">
                      <a16:creationId xmlns:a16="http://schemas.microsoft.com/office/drawing/2014/main" id="{28A3A1CE-AF63-34E2-D5A7-58B4AF8E2C27}"/>
                    </a:ext>
                  </a:extLst>
                </p:cNvPr>
                <p:cNvSpPr/>
                <p:nvPr/>
              </p:nvSpPr>
              <p:spPr>
                <a:xfrm flipV="1">
                  <a:off x="637937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5" name="Rectangle 314">
                  <a:extLst>
                    <a:ext uri="{FF2B5EF4-FFF2-40B4-BE49-F238E27FC236}">
                      <a16:creationId xmlns:a16="http://schemas.microsoft.com/office/drawing/2014/main" id="{1F0B659B-AFE8-3D9C-9DB7-58F21EEF8D14}"/>
                    </a:ext>
                  </a:extLst>
                </p:cNvPr>
                <p:cNvSpPr/>
                <p:nvPr/>
              </p:nvSpPr>
              <p:spPr>
                <a:xfrm>
                  <a:off x="1388966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6" name="Triangle 315">
                  <a:extLst>
                    <a:ext uri="{FF2B5EF4-FFF2-40B4-BE49-F238E27FC236}">
                      <a16:creationId xmlns:a16="http://schemas.microsoft.com/office/drawing/2014/main" id="{CE76B191-A004-948B-B18B-465A520BEF20}"/>
                    </a:ext>
                  </a:extLst>
                </p:cNvPr>
                <p:cNvSpPr/>
                <p:nvPr/>
              </p:nvSpPr>
              <p:spPr>
                <a:xfrm>
                  <a:off x="1605710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7" name="Triangle 316">
                  <a:extLst>
                    <a:ext uri="{FF2B5EF4-FFF2-40B4-BE49-F238E27FC236}">
                      <a16:creationId xmlns:a16="http://schemas.microsoft.com/office/drawing/2014/main" id="{32CC2638-C4A2-B7AA-0C37-623E5356C808}"/>
                    </a:ext>
                  </a:extLst>
                </p:cNvPr>
                <p:cNvSpPr/>
                <p:nvPr/>
              </p:nvSpPr>
              <p:spPr>
                <a:xfrm flipV="1">
                  <a:off x="1608020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AB393C33-163A-ABFE-4D5F-66355AABF69E}"/>
                    </a:ext>
                  </a:extLst>
                </p:cNvPr>
                <p:cNvSpPr/>
                <p:nvPr/>
              </p:nvSpPr>
              <p:spPr>
                <a:xfrm>
                  <a:off x="1858881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9" name="Triangle 318">
                  <a:extLst>
                    <a:ext uri="{FF2B5EF4-FFF2-40B4-BE49-F238E27FC236}">
                      <a16:creationId xmlns:a16="http://schemas.microsoft.com/office/drawing/2014/main" id="{53BFDD8E-FDF8-EA99-12C7-B951E3A26B2A}"/>
                    </a:ext>
                  </a:extLst>
                </p:cNvPr>
                <p:cNvSpPr/>
                <p:nvPr/>
              </p:nvSpPr>
              <p:spPr>
                <a:xfrm>
                  <a:off x="2075625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0" name="Triangle 319">
                  <a:extLst>
                    <a:ext uri="{FF2B5EF4-FFF2-40B4-BE49-F238E27FC236}">
                      <a16:creationId xmlns:a16="http://schemas.microsoft.com/office/drawing/2014/main" id="{9BA1462D-BFD2-6DFD-36EC-9990E26B1E75}"/>
                    </a:ext>
                  </a:extLst>
                </p:cNvPr>
                <p:cNvSpPr/>
                <p:nvPr/>
              </p:nvSpPr>
              <p:spPr>
                <a:xfrm flipV="1">
                  <a:off x="2077935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17336026-1D87-DDC3-389A-21F177E47662}"/>
                    </a:ext>
                  </a:extLst>
                </p:cNvPr>
                <p:cNvSpPr/>
                <p:nvPr/>
              </p:nvSpPr>
              <p:spPr>
                <a:xfrm>
                  <a:off x="2331773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2" name="Triangle 321">
                  <a:extLst>
                    <a:ext uri="{FF2B5EF4-FFF2-40B4-BE49-F238E27FC236}">
                      <a16:creationId xmlns:a16="http://schemas.microsoft.com/office/drawing/2014/main" id="{1584C307-33A9-8A28-B265-26A941A5F8AF}"/>
                    </a:ext>
                  </a:extLst>
                </p:cNvPr>
                <p:cNvSpPr/>
                <p:nvPr/>
              </p:nvSpPr>
              <p:spPr>
                <a:xfrm>
                  <a:off x="2548517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3" name="Triangle 322">
                  <a:extLst>
                    <a:ext uri="{FF2B5EF4-FFF2-40B4-BE49-F238E27FC236}">
                      <a16:creationId xmlns:a16="http://schemas.microsoft.com/office/drawing/2014/main" id="{970D83DE-1C84-33B0-0F38-1DF6A10B7FE1}"/>
                    </a:ext>
                  </a:extLst>
                </p:cNvPr>
                <p:cNvSpPr/>
                <p:nvPr/>
              </p:nvSpPr>
              <p:spPr>
                <a:xfrm flipV="1">
                  <a:off x="2550827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978A98E9-B0CB-2E0F-EBFB-F2662A0E0B41}"/>
                    </a:ext>
                  </a:extLst>
                </p:cNvPr>
                <p:cNvSpPr/>
                <p:nvPr/>
              </p:nvSpPr>
              <p:spPr>
                <a:xfrm>
                  <a:off x="2810906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5" name="Triangle 324">
                  <a:extLst>
                    <a:ext uri="{FF2B5EF4-FFF2-40B4-BE49-F238E27FC236}">
                      <a16:creationId xmlns:a16="http://schemas.microsoft.com/office/drawing/2014/main" id="{862EBDF3-2985-DF8D-52B5-97D7CDF45D46}"/>
                    </a:ext>
                  </a:extLst>
                </p:cNvPr>
                <p:cNvSpPr/>
                <p:nvPr/>
              </p:nvSpPr>
              <p:spPr>
                <a:xfrm>
                  <a:off x="3027650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6" name="Triangle 325">
                  <a:extLst>
                    <a:ext uri="{FF2B5EF4-FFF2-40B4-BE49-F238E27FC236}">
                      <a16:creationId xmlns:a16="http://schemas.microsoft.com/office/drawing/2014/main" id="{5CCEBB18-A43B-0ECA-6B89-18F32A7E6C2D}"/>
                    </a:ext>
                  </a:extLst>
                </p:cNvPr>
                <p:cNvSpPr/>
                <p:nvPr/>
              </p:nvSpPr>
              <p:spPr>
                <a:xfrm flipV="1">
                  <a:off x="3029960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FBCC2F0A-3FF5-6A25-2E76-227091684350}"/>
                    </a:ext>
                  </a:extLst>
                </p:cNvPr>
                <p:cNvSpPr/>
                <p:nvPr/>
              </p:nvSpPr>
              <p:spPr>
                <a:xfrm>
                  <a:off x="3283798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8" name="Triangle 327">
                  <a:extLst>
                    <a:ext uri="{FF2B5EF4-FFF2-40B4-BE49-F238E27FC236}">
                      <a16:creationId xmlns:a16="http://schemas.microsoft.com/office/drawing/2014/main" id="{00BE52F1-C417-6D52-5DFF-A98A87C8E1AD}"/>
                    </a:ext>
                  </a:extLst>
                </p:cNvPr>
                <p:cNvSpPr/>
                <p:nvPr/>
              </p:nvSpPr>
              <p:spPr>
                <a:xfrm>
                  <a:off x="3500542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9" name="Triangle 328">
                  <a:extLst>
                    <a:ext uri="{FF2B5EF4-FFF2-40B4-BE49-F238E27FC236}">
                      <a16:creationId xmlns:a16="http://schemas.microsoft.com/office/drawing/2014/main" id="{39F56419-EBE4-22C9-96B8-A1ACBA553A37}"/>
                    </a:ext>
                  </a:extLst>
                </p:cNvPr>
                <p:cNvSpPr/>
                <p:nvPr/>
              </p:nvSpPr>
              <p:spPr>
                <a:xfrm flipV="1">
                  <a:off x="3502852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BDBD7C14-ECF0-E4CC-0022-D931F197F5EC}"/>
                    </a:ext>
                  </a:extLst>
                </p:cNvPr>
                <p:cNvSpPr/>
                <p:nvPr/>
              </p:nvSpPr>
              <p:spPr>
                <a:xfrm>
                  <a:off x="4296704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1" name="Triangle 330">
                  <a:extLst>
                    <a:ext uri="{FF2B5EF4-FFF2-40B4-BE49-F238E27FC236}">
                      <a16:creationId xmlns:a16="http://schemas.microsoft.com/office/drawing/2014/main" id="{1AC12EB1-3C30-DDB5-1B56-EC5F94B560CE}"/>
                    </a:ext>
                  </a:extLst>
                </p:cNvPr>
                <p:cNvSpPr/>
                <p:nvPr/>
              </p:nvSpPr>
              <p:spPr>
                <a:xfrm>
                  <a:off x="4513448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2" name="Triangle 331">
                  <a:extLst>
                    <a:ext uri="{FF2B5EF4-FFF2-40B4-BE49-F238E27FC236}">
                      <a16:creationId xmlns:a16="http://schemas.microsoft.com/office/drawing/2014/main" id="{AA7BE731-2B0D-02A5-2062-C3DC5FBF4441}"/>
                    </a:ext>
                  </a:extLst>
                </p:cNvPr>
                <p:cNvSpPr/>
                <p:nvPr/>
              </p:nvSpPr>
              <p:spPr>
                <a:xfrm flipV="1">
                  <a:off x="4515758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3" name="Triangle 332">
                  <a:extLst>
                    <a:ext uri="{FF2B5EF4-FFF2-40B4-BE49-F238E27FC236}">
                      <a16:creationId xmlns:a16="http://schemas.microsoft.com/office/drawing/2014/main" id="{7EB81C39-91DB-3FD0-89DF-6284A3A53560}"/>
                    </a:ext>
                  </a:extLst>
                </p:cNvPr>
                <p:cNvSpPr/>
                <p:nvPr/>
              </p:nvSpPr>
              <p:spPr>
                <a:xfrm>
                  <a:off x="4016257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4" name="Triangle 333">
                  <a:extLst>
                    <a:ext uri="{FF2B5EF4-FFF2-40B4-BE49-F238E27FC236}">
                      <a16:creationId xmlns:a16="http://schemas.microsoft.com/office/drawing/2014/main" id="{E472D572-ED7F-4364-314D-9CC9C3D34F30}"/>
                    </a:ext>
                  </a:extLst>
                </p:cNvPr>
                <p:cNvSpPr/>
                <p:nvPr/>
              </p:nvSpPr>
              <p:spPr>
                <a:xfrm flipV="1">
                  <a:off x="4018567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956B50D6-D3B2-E99A-FD98-2CC318CC2DDA}"/>
                    </a:ext>
                  </a:extLst>
                </p:cNvPr>
                <p:cNvSpPr/>
                <p:nvPr/>
              </p:nvSpPr>
              <p:spPr>
                <a:xfrm>
                  <a:off x="4769597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6" name="Triangle 335">
                  <a:extLst>
                    <a:ext uri="{FF2B5EF4-FFF2-40B4-BE49-F238E27FC236}">
                      <a16:creationId xmlns:a16="http://schemas.microsoft.com/office/drawing/2014/main" id="{A346A874-C9F0-CE9C-4ECF-439D68C401D6}"/>
                    </a:ext>
                  </a:extLst>
                </p:cNvPr>
                <p:cNvSpPr/>
                <p:nvPr/>
              </p:nvSpPr>
              <p:spPr>
                <a:xfrm>
                  <a:off x="4986340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7" name="Triangle 336">
                  <a:extLst>
                    <a:ext uri="{FF2B5EF4-FFF2-40B4-BE49-F238E27FC236}">
                      <a16:creationId xmlns:a16="http://schemas.microsoft.com/office/drawing/2014/main" id="{D8D694BD-FD57-C9C7-D6B7-CF591A11AE35}"/>
                    </a:ext>
                  </a:extLst>
                </p:cNvPr>
                <p:cNvSpPr/>
                <p:nvPr/>
              </p:nvSpPr>
              <p:spPr>
                <a:xfrm flipV="1">
                  <a:off x="4988650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AE317201-2938-5513-FE0F-859B538B4E30}"/>
                    </a:ext>
                  </a:extLst>
                </p:cNvPr>
                <p:cNvSpPr/>
                <p:nvPr/>
              </p:nvSpPr>
              <p:spPr>
                <a:xfrm>
                  <a:off x="5239511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</p:grpSp>
          <p:cxnSp>
            <p:nvCxnSpPr>
              <p:cNvPr id="339" name="Connecteur droit 338">
                <a:extLst>
                  <a:ext uri="{FF2B5EF4-FFF2-40B4-BE49-F238E27FC236}">
                    <a16:creationId xmlns:a16="http://schemas.microsoft.com/office/drawing/2014/main" id="{10661A9D-6014-2E08-3707-632BEA40A0A7}"/>
                  </a:ext>
                </a:extLst>
              </p:cNvPr>
              <p:cNvCxnSpPr/>
              <p:nvPr/>
            </p:nvCxnSpPr>
            <p:spPr>
              <a:xfrm flipV="1">
                <a:off x="1889532" y="4878850"/>
                <a:ext cx="236943" cy="33495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Connecteur droit 339">
                <a:extLst>
                  <a:ext uri="{FF2B5EF4-FFF2-40B4-BE49-F238E27FC236}">
                    <a16:creationId xmlns:a16="http://schemas.microsoft.com/office/drawing/2014/main" id="{CE9E48E8-A279-5322-7CA3-CB7A7E1BFBD2}"/>
                  </a:ext>
                </a:extLst>
              </p:cNvPr>
              <p:cNvCxnSpPr/>
              <p:nvPr/>
            </p:nvCxnSpPr>
            <p:spPr>
              <a:xfrm>
                <a:off x="2200363" y="4448497"/>
                <a:ext cx="221042" cy="330036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8" name="Grouper 297">
              <a:extLst>
                <a:ext uri="{FF2B5EF4-FFF2-40B4-BE49-F238E27FC236}">
                  <a16:creationId xmlns:a16="http://schemas.microsoft.com/office/drawing/2014/main" id="{8E747D34-2736-9908-1C86-AE56B7EF8FD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84040" y="5008819"/>
              <a:ext cx="2088000" cy="102649"/>
              <a:chOff x="635627" y="-954996"/>
              <a:chExt cx="4811136" cy="215635"/>
            </a:xfrm>
          </p:grpSpPr>
          <p:cxnSp>
            <p:nvCxnSpPr>
              <p:cNvPr id="301" name="Connecteur droit 300">
                <a:extLst>
                  <a:ext uri="{FF2B5EF4-FFF2-40B4-BE49-F238E27FC236}">
                    <a16:creationId xmlns:a16="http://schemas.microsoft.com/office/drawing/2014/main" id="{3F58E646-011D-9BFB-7D88-FCEA6B23B610}"/>
                  </a:ext>
                </a:extLst>
              </p:cNvPr>
              <p:cNvCxnSpPr/>
              <p:nvPr/>
            </p:nvCxnSpPr>
            <p:spPr>
              <a:xfrm>
                <a:off x="658763" y="-840286"/>
                <a:ext cx="478800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AAB35966-AE89-B100-C5A5-4B704212824D}"/>
                  </a:ext>
                </a:extLst>
              </p:cNvPr>
              <p:cNvSpPr/>
              <p:nvPr/>
            </p:nvSpPr>
            <p:spPr>
              <a:xfrm>
                <a:off x="91607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4B566B9-DBBE-51D7-FA96-F8B890A71780}"/>
                  </a:ext>
                </a:extLst>
              </p:cNvPr>
              <p:cNvSpPr/>
              <p:nvPr/>
            </p:nvSpPr>
            <p:spPr>
              <a:xfrm>
                <a:off x="378606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43" name="Triangle 342">
                <a:extLst>
                  <a:ext uri="{FF2B5EF4-FFF2-40B4-BE49-F238E27FC236}">
                    <a16:creationId xmlns:a16="http://schemas.microsoft.com/office/drawing/2014/main" id="{726CE778-8EE6-76A9-AF77-BF1FD00709A7}"/>
                  </a:ext>
                </a:extLst>
              </p:cNvPr>
              <p:cNvSpPr/>
              <p:nvPr/>
            </p:nvSpPr>
            <p:spPr>
              <a:xfrm>
                <a:off x="1132818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48" name="Triangle 347">
                <a:extLst>
                  <a:ext uri="{FF2B5EF4-FFF2-40B4-BE49-F238E27FC236}">
                    <a16:creationId xmlns:a16="http://schemas.microsoft.com/office/drawing/2014/main" id="{60C1F1E0-6722-829B-365C-7BB1B47BA434}"/>
                  </a:ext>
                </a:extLst>
              </p:cNvPr>
              <p:cNvSpPr/>
              <p:nvPr/>
            </p:nvSpPr>
            <p:spPr>
              <a:xfrm flipV="1">
                <a:off x="1135128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49" name="Triangle 348">
                <a:extLst>
                  <a:ext uri="{FF2B5EF4-FFF2-40B4-BE49-F238E27FC236}">
                    <a16:creationId xmlns:a16="http://schemas.microsoft.com/office/drawing/2014/main" id="{8E53B897-D843-DA21-EE8C-BE023F60C1AB}"/>
                  </a:ext>
                </a:extLst>
              </p:cNvPr>
              <p:cNvSpPr/>
              <p:nvPr/>
            </p:nvSpPr>
            <p:spPr>
              <a:xfrm>
                <a:off x="63562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64" name="Triangle 363">
                <a:extLst>
                  <a:ext uri="{FF2B5EF4-FFF2-40B4-BE49-F238E27FC236}">
                    <a16:creationId xmlns:a16="http://schemas.microsoft.com/office/drawing/2014/main" id="{57E8F31F-BE9C-5BC0-B4FB-0D92F0FDA129}"/>
                  </a:ext>
                </a:extLst>
              </p:cNvPr>
              <p:cNvSpPr/>
              <p:nvPr/>
            </p:nvSpPr>
            <p:spPr>
              <a:xfrm flipV="1">
                <a:off x="63793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833A53AB-708D-6A65-88A9-171BF526BEA9}"/>
                  </a:ext>
                </a:extLst>
              </p:cNvPr>
              <p:cNvSpPr/>
              <p:nvPr/>
            </p:nvSpPr>
            <p:spPr>
              <a:xfrm>
                <a:off x="1388966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4" name="Triangle 373">
                <a:extLst>
                  <a:ext uri="{FF2B5EF4-FFF2-40B4-BE49-F238E27FC236}">
                    <a16:creationId xmlns:a16="http://schemas.microsoft.com/office/drawing/2014/main" id="{8698942B-D157-FBD0-8A58-9436561494F8}"/>
                  </a:ext>
                </a:extLst>
              </p:cNvPr>
              <p:cNvSpPr/>
              <p:nvPr/>
            </p:nvSpPr>
            <p:spPr>
              <a:xfrm>
                <a:off x="1605710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5" name="Triangle 374">
                <a:extLst>
                  <a:ext uri="{FF2B5EF4-FFF2-40B4-BE49-F238E27FC236}">
                    <a16:creationId xmlns:a16="http://schemas.microsoft.com/office/drawing/2014/main" id="{77199C1A-0F48-029C-E5D0-2F0E1ACDEEF2}"/>
                  </a:ext>
                </a:extLst>
              </p:cNvPr>
              <p:cNvSpPr/>
              <p:nvPr/>
            </p:nvSpPr>
            <p:spPr>
              <a:xfrm flipV="1">
                <a:off x="1608020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79ABB8E1-FEFF-0D15-B842-21544EC177E5}"/>
                  </a:ext>
                </a:extLst>
              </p:cNvPr>
              <p:cNvSpPr/>
              <p:nvPr/>
            </p:nvSpPr>
            <p:spPr>
              <a:xfrm>
                <a:off x="1858881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7" name="Triangle 376">
                <a:extLst>
                  <a:ext uri="{FF2B5EF4-FFF2-40B4-BE49-F238E27FC236}">
                    <a16:creationId xmlns:a16="http://schemas.microsoft.com/office/drawing/2014/main" id="{DDC47B7C-4B24-2D07-DBD6-B59906EE6982}"/>
                  </a:ext>
                </a:extLst>
              </p:cNvPr>
              <p:cNvSpPr/>
              <p:nvPr/>
            </p:nvSpPr>
            <p:spPr>
              <a:xfrm>
                <a:off x="2075625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8" name="Triangle 377">
                <a:extLst>
                  <a:ext uri="{FF2B5EF4-FFF2-40B4-BE49-F238E27FC236}">
                    <a16:creationId xmlns:a16="http://schemas.microsoft.com/office/drawing/2014/main" id="{A789F32F-772E-C9E7-271F-B55166D7636D}"/>
                  </a:ext>
                </a:extLst>
              </p:cNvPr>
              <p:cNvSpPr/>
              <p:nvPr/>
            </p:nvSpPr>
            <p:spPr>
              <a:xfrm flipV="1">
                <a:off x="2077935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0DDE162-B219-A0FF-4142-279ED6841113}"/>
                  </a:ext>
                </a:extLst>
              </p:cNvPr>
              <p:cNvSpPr/>
              <p:nvPr/>
            </p:nvSpPr>
            <p:spPr>
              <a:xfrm>
                <a:off x="2331773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1" name="Triangle 380">
                <a:extLst>
                  <a:ext uri="{FF2B5EF4-FFF2-40B4-BE49-F238E27FC236}">
                    <a16:creationId xmlns:a16="http://schemas.microsoft.com/office/drawing/2014/main" id="{1651C6F3-04B7-7DFA-B96E-E2257EEADFEF}"/>
                  </a:ext>
                </a:extLst>
              </p:cNvPr>
              <p:cNvSpPr/>
              <p:nvPr/>
            </p:nvSpPr>
            <p:spPr>
              <a:xfrm>
                <a:off x="254851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2" name="Triangle 381">
                <a:extLst>
                  <a:ext uri="{FF2B5EF4-FFF2-40B4-BE49-F238E27FC236}">
                    <a16:creationId xmlns:a16="http://schemas.microsoft.com/office/drawing/2014/main" id="{96B1C71F-7E7D-9814-47EC-3329AD1E7C1F}"/>
                  </a:ext>
                </a:extLst>
              </p:cNvPr>
              <p:cNvSpPr/>
              <p:nvPr/>
            </p:nvSpPr>
            <p:spPr>
              <a:xfrm flipV="1">
                <a:off x="255082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3A190D18-4BC3-C700-5410-7366BE85FA42}"/>
                  </a:ext>
                </a:extLst>
              </p:cNvPr>
              <p:cNvSpPr/>
              <p:nvPr/>
            </p:nvSpPr>
            <p:spPr>
              <a:xfrm>
                <a:off x="2810906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5" name="Triangle 384">
                <a:extLst>
                  <a:ext uri="{FF2B5EF4-FFF2-40B4-BE49-F238E27FC236}">
                    <a16:creationId xmlns:a16="http://schemas.microsoft.com/office/drawing/2014/main" id="{D8814B44-F627-4B2A-F9C3-AF4AC041DF5B}"/>
                  </a:ext>
                </a:extLst>
              </p:cNvPr>
              <p:cNvSpPr/>
              <p:nvPr/>
            </p:nvSpPr>
            <p:spPr>
              <a:xfrm>
                <a:off x="302765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9" name="Triangle 388">
                <a:extLst>
                  <a:ext uri="{FF2B5EF4-FFF2-40B4-BE49-F238E27FC236}">
                    <a16:creationId xmlns:a16="http://schemas.microsoft.com/office/drawing/2014/main" id="{F6F85CC1-938E-E2FD-3E58-E2CD15DFF2A9}"/>
                  </a:ext>
                </a:extLst>
              </p:cNvPr>
              <p:cNvSpPr/>
              <p:nvPr/>
            </p:nvSpPr>
            <p:spPr>
              <a:xfrm flipV="1">
                <a:off x="302996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DA912BDD-8CE2-5A0C-6C76-F3DB1A5DC00F}"/>
                  </a:ext>
                </a:extLst>
              </p:cNvPr>
              <p:cNvSpPr/>
              <p:nvPr/>
            </p:nvSpPr>
            <p:spPr>
              <a:xfrm>
                <a:off x="3283798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98" name="Triangle 397">
                <a:extLst>
                  <a:ext uri="{FF2B5EF4-FFF2-40B4-BE49-F238E27FC236}">
                    <a16:creationId xmlns:a16="http://schemas.microsoft.com/office/drawing/2014/main" id="{72D4BC75-081E-B878-976E-265DAAB672DF}"/>
                  </a:ext>
                </a:extLst>
              </p:cNvPr>
              <p:cNvSpPr/>
              <p:nvPr/>
            </p:nvSpPr>
            <p:spPr>
              <a:xfrm>
                <a:off x="3500542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19" name="Triangle 418">
                <a:extLst>
                  <a:ext uri="{FF2B5EF4-FFF2-40B4-BE49-F238E27FC236}">
                    <a16:creationId xmlns:a16="http://schemas.microsoft.com/office/drawing/2014/main" id="{D77BD305-39EF-F448-8B40-4447B87A80DC}"/>
                  </a:ext>
                </a:extLst>
              </p:cNvPr>
              <p:cNvSpPr/>
              <p:nvPr/>
            </p:nvSpPr>
            <p:spPr>
              <a:xfrm flipV="1">
                <a:off x="3502852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71EEF6D2-6EF5-38BF-82C0-192ED274D36B}"/>
                  </a:ext>
                </a:extLst>
              </p:cNvPr>
              <p:cNvSpPr/>
              <p:nvPr/>
            </p:nvSpPr>
            <p:spPr>
              <a:xfrm>
                <a:off x="4296704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28" name="Triangle 427">
                <a:extLst>
                  <a:ext uri="{FF2B5EF4-FFF2-40B4-BE49-F238E27FC236}">
                    <a16:creationId xmlns:a16="http://schemas.microsoft.com/office/drawing/2014/main" id="{63589EE7-DBF2-68ED-135E-83343D1766BF}"/>
                  </a:ext>
                </a:extLst>
              </p:cNvPr>
              <p:cNvSpPr/>
              <p:nvPr/>
            </p:nvSpPr>
            <p:spPr>
              <a:xfrm>
                <a:off x="4513448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29" name="Triangle 428">
                <a:extLst>
                  <a:ext uri="{FF2B5EF4-FFF2-40B4-BE49-F238E27FC236}">
                    <a16:creationId xmlns:a16="http://schemas.microsoft.com/office/drawing/2014/main" id="{17A33E2C-D131-CB3A-E50F-E4A8E7288DCC}"/>
                  </a:ext>
                </a:extLst>
              </p:cNvPr>
              <p:cNvSpPr/>
              <p:nvPr/>
            </p:nvSpPr>
            <p:spPr>
              <a:xfrm flipV="1">
                <a:off x="4515758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0" name="Triangle 429">
                <a:extLst>
                  <a:ext uri="{FF2B5EF4-FFF2-40B4-BE49-F238E27FC236}">
                    <a16:creationId xmlns:a16="http://schemas.microsoft.com/office/drawing/2014/main" id="{8713B8D7-6442-274F-C1ED-12A424944323}"/>
                  </a:ext>
                </a:extLst>
              </p:cNvPr>
              <p:cNvSpPr/>
              <p:nvPr/>
            </p:nvSpPr>
            <p:spPr>
              <a:xfrm>
                <a:off x="4016257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1" name="Triangle 430">
                <a:extLst>
                  <a:ext uri="{FF2B5EF4-FFF2-40B4-BE49-F238E27FC236}">
                    <a16:creationId xmlns:a16="http://schemas.microsoft.com/office/drawing/2014/main" id="{E0E2DEBA-55AD-E75D-A5DF-259E04CB8D60}"/>
                  </a:ext>
                </a:extLst>
              </p:cNvPr>
              <p:cNvSpPr/>
              <p:nvPr/>
            </p:nvSpPr>
            <p:spPr>
              <a:xfrm flipV="1">
                <a:off x="4018567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6B243047-229C-90D7-5976-CA983F1FE259}"/>
                  </a:ext>
                </a:extLst>
              </p:cNvPr>
              <p:cNvSpPr/>
              <p:nvPr/>
            </p:nvSpPr>
            <p:spPr>
              <a:xfrm>
                <a:off x="4769597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3" name="Triangle 432">
                <a:extLst>
                  <a:ext uri="{FF2B5EF4-FFF2-40B4-BE49-F238E27FC236}">
                    <a16:creationId xmlns:a16="http://schemas.microsoft.com/office/drawing/2014/main" id="{BE57D675-3FF9-7146-391A-21EDF61D7AC5}"/>
                  </a:ext>
                </a:extLst>
              </p:cNvPr>
              <p:cNvSpPr/>
              <p:nvPr/>
            </p:nvSpPr>
            <p:spPr>
              <a:xfrm>
                <a:off x="498634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4" name="Triangle 433">
                <a:extLst>
                  <a:ext uri="{FF2B5EF4-FFF2-40B4-BE49-F238E27FC236}">
                    <a16:creationId xmlns:a16="http://schemas.microsoft.com/office/drawing/2014/main" id="{D312AD98-66F4-66B0-AAEA-2AE1A9F040BC}"/>
                  </a:ext>
                </a:extLst>
              </p:cNvPr>
              <p:cNvSpPr/>
              <p:nvPr/>
            </p:nvSpPr>
            <p:spPr>
              <a:xfrm flipV="1">
                <a:off x="498865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59C69973-810B-79EF-505B-8BF5E3ED869A}"/>
                  </a:ext>
                </a:extLst>
              </p:cNvPr>
              <p:cNvSpPr/>
              <p:nvPr/>
            </p:nvSpPr>
            <p:spPr>
              <a:xfrm>
                <a:off x="5239511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</p:grpSp>
        <p:cxnSp>
          <p:nvCxnSpPr>
            <p:cNvPr id="436" name="Connecteur droit 435">
              <a:extLst>
                <a:ext uri="{FF2B5EF4-FFF2-40B4-BE49-F238E27FC236}">
                  <a16:creationId xmlns:a16="http://schemas.microsoft.com/office/drawing/2014/main" id="{449F4158-E072-B68E-27F4-DB1AC98EF2B1}"/>
                </a:ext>
              </a:extLst>
            </p:cNvPr>
            <p:cNvCxnSpPr/>
            <p:nvPr/>
          </p:nvCxnSpPr>
          <p:spPr>
            <a:xfrm>
              <a:off x="2099643" y="5101270"/>
              <a:ext cx="221042" cy="33003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C08CF647-B106-AD19-29B0-359D98881565}"/>
              </a:ext>
            </a:extLst>
          </p:cNvPr>
          <p:cNvSpPr/>
          <p:nvPr/>
        </p:nvSpPr>
        <p:spPr>
          <a:xfrm>
            <a:off x="365717" y="3921993"/>
            <a:ext cx="5517736" cy="15885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A31B3FEF-68FC-7CC5-F03B-414B53059E52}"/>
              </a:ext>
            </a:extLst>
          </p:cNvPr>
          <p:cNvSpPr/>
          <p:nvPr/>
        </p:nvSpPr>
        <p:spPr>
          <a:xfrm>
            <a:off x="2430685" y="4373344"/>
            <a:ext cx="1512674" cy="117706"/>
          </a:xfrm>
          <a:custGeom>
            <a:avLst/>
            <a:gdLst>
              <a:gd name="connsiteX0" fmla="*/ 1516284 w 1516284"/>
              <a:gd name="connsiteY0" fmla="*/ 0 h 196842"/>
              <a:gd name="connsiteX1" fmla="*/ 1215342 w 1516284"/>
              <a:gd name="connsiteY1" fmla="*/ 150470 h 196842"/>
              <a:gd name="connsiteX2" fmla="*/ 694481 w 1516284"/>
              <a:gd name="connsiteY2" fmla="*/ 196769 h 196842"/>
              <a:gd name="connsiteX3" fmla="*/ 0 w 1516284"/>
              <a:gd name="connsiteY3" fmla="*/ 162045 h 19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284" h="196842">
                <a:moveTo>
                  <a:pt x="1516284" y="0"/>
                </a:moveTo>
                <a:cubicBezTo>
                  <a:pt x="1434296" y="58837"/>
                  <a:pt x="1352309" y="117675"/>
                  <a:pt x="1215342" y="150470"/>
                </a:cubicBezTo>
                <a:cubicBezTo>
                  <a:pt x="1078375" y="183265"/>
                  <a:pt x="897038" y="194840"/>
                  <a:pt x="694481" y="196769"/>
                </a:cubicBezTo>
                <a:cubicBezTo>
                  <a:pt x="491924" y="198698"/>
                  <a:pt x="0" y="162045"/>
                  <a:pt x="0" y="16204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>
            <a:extLst>
              <a:ext uri="{FF2B5EF4-FFF2-40B4-BE49-F238E27FC236}">
                <a16:creationId xmlns:a16="http://schemas.microsoft.com/office/drawing/2014/main" id="{1D80961E-4D4F-F8BC-6522-E73BA94BAD38}"/>
              </a:ext>
            </a:extLst>
          </p:cNvPr>
          <p:cNvSpPr/>
          <p:nvPr/>
        </p:nvSpPr>
        <p:spPr>
          <a:xfrm>
            <a:off x="2025571" y="4380879"/>
            <a:ext cx="1921398" cy="637530"/>
          </a:xfrm>
          <a:custGeom>
            <a:avLst/>
            <a:gdLst>
              <a:gd name="connsiteX0" fmla="*/ 1921398 w 1921398"/>
              <a:gd name="connsiteY0" fmla="*/ 0 h 735776"/>
              <a:gd name="connsiteX1" fmla="*/ 1076446 w 1921398"/>
              <a:gd name="connsiteY1" fmla="*/ 312516 h 735776"/>
              <a:gd name="connsiteX2" fmla="*/ 706056 w 1921398"/>
              <a:gd name="connsiteY2" fmla="*/ 729205 h 735776"/>
              <a:gd name="connsiteX3" fmla="*/ 0 w 1921398"/>
              <a:gd name="connsiteY3" fmla="*/ 578734 h 73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398" h="735776">
                <a:moveTo>
                  <a:pt x="1921398" y="0"/>
                </a:moveTo>
                <a:cubicBezTo>
                  <a:pt x="1600200" y="95491"/>
                  <a:pt x="1279003" y="190982"/>
                  <a:pt x="1076446" y="312516"/>
                </a:cubicBezTo>
                <a:cubicBezTo>
                  <a:pt x="873889" y="434050"/>
                  <a:pt x="885464" y="684835"/>
                  <a:pt x="706056" y="729205"/>
                </a:cubicBezTo>
                <a:cubicBezTo>
                  <a:pt x="526648" y="773575"/>
                  <a:pt x="0" y="578734"/>
                  <a:pt x="0" y="57873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9" name="Image 438">
            <a:extLst>
              <a:ext uri="{FF2B5EF4-FFF2-40B4-BE49-F238E27FC236}">
                <a16:creationId xmlns:a16="http://schemas.microsoft.com/office/drawing/2014/main" id="{FAA013E4-D1B5-7342-7166-7B1F6144E6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00" y="2411522"/>
            <a:ext cx="612000" cy="514688"/>
          </a:xfrm>
          <a:prstGeom prst="rect">
            <a:avLst/>
          </a:prstGeom>
        </p:spPr>
      </p:pic>
      <p:pic>
        <p:nvPicPr>
          <p:cNvPr id="440" name="Image 439">
            <a:extLst>
              <a:ext uri="{FF2B5EF4-FFF2-40B4-BE49-F238E27FC236}">
                <a16:creationId xmlns:a16="http://schemas.microsoft.com/office/drawing/2014/main" id="{103212BC-8230-9B42-D812-473768D164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96" y="2465158"/>
            <a:ext cx="392052" cy="335111"/>
          </a:xfrm>
          <a:prstGeom prst="rect">
            <a:avLst/>
          </a:prstGeom>
        </p:spPr>
      </p:pic>
      <p:pic>
        <p:nvPicPr>
          <p:cNvPr id="442" name="Image 441">
            <a:extLst>
              <a:ext uri="{FF2B5EF4-FFF2-40B4-BE49-F238E27FC236}">
                <a16:creationId xmlns:a16="http://schemas.microsoft.com/office/drawing/2014/main" id="{558F4865-3BF8-4F82-782F-AF008EB64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81" y="2647542"/>
            <a:ext cx="266797" cy="249098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D7B4733-0BFE-041B-BD36-A43C06B681E7}"/>
              </a:ext>
            </a:extLst>
          </p:cNvPr>
          <p:cNvSpPr/>
          <p:nvPr/>
        </p:nvSpPr>
        <p:spPr>
          <a:xfrm>
            <a:off x="926678" y="2468989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FB883F7-2DA2-D55C-8699-0ACE9FFD6459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1081827" y="2634065"/>
            <a:ext cx="74969" cy="47786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E6D215A8-29BF-C326-7843-E37FD9085230}"/>
              </a:ext>
            </a:extLst>
          </p:cNvPr>
          <p:cNvSpPr/>
          <p:nvPr/>
        </p:nvSpPr>
        <p:spPr>
          <a:xfrm>
            <a:off x="6558273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340F93-79AA-912E-0B5A-BF202AB258FF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F821BF-1F61-4FD4-13DB-0A79CE9A1F2E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10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FD5DD9-E226-033D-BCB4-9A66772202B6}"/>
              </a:ext>
            </a:extLst>
          </p:cNvPr>
          <p:cNvSpPr txBox="1"/>
          <p:nvPr/>
        </p:nvSpPr>
        <p:spPr>
          <a:xfrm>
            <a:off x="2216897" y="1205637"/>
            <a:ext cx="1351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Plasma / cells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88918AF-03E1-8137-1490-5B204F8144B2}"/>
              </a:ext>
            </a:extLst>
          </p:cNvPr>
          <p:cNvSpPr/>
          <p:nvPr/>
        </p:nvSpPr>
        <p:spPr>
          <a:xfrm>
            <a:off x="301692" y="837924"/>
            <a:ext cx="5616000" cy="3276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New biomarkers of acquired metabolic liver diseases</a:t>
            </a:r>
          </a:p>
        </p:txBody>
      </p:sp>
      <p:grpSp>
        <p:nvGrpSpPr>
          <p:cNvPr id="13" name="Grouper 140">
            <a:extLst>
              <a:ext uri="{FF2B5EF4-FFF2-40B4-BE49-F238E27FC236}">
                <a16:creationId xmlns:a16="http://schemas.microsoft.com/office/drawing/2014/main" id="{CA580DA7-B992-9ED6-965B-50FAE4FE651A}"/>
              </a:ext>
            </a:extLst>
          </p:cNvPr>
          <p:cNvGrpSpPr/>
          <p:nvPr/>
        </p:nvGrpSpPr>
        <p:grpSpPr>
          <a:xfrm>
            <a:off x="4018797" y="1814354"/>
            <a:ext cx="1219910" cy="896841"/>
            <a:chOff x="3752579" y="2001922"/>
            <a:chExt cx="1219910" cy="89684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B7BCB3E-70B5-D11B-ADDE-0C149C038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8912" r="56686" b="12405"/>
            <a:stretch/>
          </p:blipFill>
          <p:spPr>
            <a:xfrm rot="7685115">
              <a:off x="4036202" y="2162448"/>
              <a:ext cx="118511" cy="32562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ED97DF0-4770-2E65-5DD9-5A1A3161D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9722" flipH="1">
              <a:off x="3742344" y="2012157"/>
              <a:ext cx="382907" cy="36243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C18496D-0AE2-5043-2D19-F5BD639AE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7691724">
              <a:off x="4702747" y="2629022"/>
              <a:ext cx="82611" cy="456872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A45CB90-D201-2480-EF4A-9D263DD19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7691724">
              <a:off x="4341511" y="2344264"/>
              <a:ext cx="82611" cy="456872"/>
            </a:xfrm>
            <a:prstGeom prst="rect">
              <a:avLst/>
            </a:prstGeom>
          </p:spPr>
        </p:pic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CCAAAFA-DEBD-75DA-66B5-E490BFC74AA4}"/>
                </a:ext>
              </a:extLst>
            </p:cNvPr>
            <p:cNvCxnSpPr/>
            <p:nvPr/>
          </p:nvCxnSpPr>
          <p:spPr>
            <a:xfrm rot="2285115" flipH="1">
              <a:off x="4320705" y="2713482"/>
              <a:ext cx="304536" cy="16758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2E204DE7-9205-26FA-F1A9-E0B9751D8609}"/>
                </a:ext>
              </a:extLst>
            </p:cNvPr>
            <p:cNvCxnSpPr/>
            <p:nvPr/>
          </p:nvCxnSpPr>
          <p:spPr>
            <a:xfrm rot="2285115">
              <a:off x="4568546" y="2655087"/>
              <a:ext cx="390079" cy="15955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13">
            <a:extLst>
              <a:ext uri="{FF2B5EF4-FFF2-40B4-BE49-F238E27FC236}">
                <a16:creationId xmlns:a16="http://schemas.microsoft.com/office/drawing/2014/main" id="{40324318-2C82-1B23-69CF-AB71704A21F1}"/>
              </a:ext>
            </a:extLst>
          </p:cNvPr>
          <p:cNvGrpSpPr/>
          <p:nvPr/>
        </p:nvGrpSpPr>
        <p:grpSpPr>
          <a:xfrm rot="20835153">
            <a:off x="3904038" y="2294338"/>
            <a:ext cx="351140" cy="519605"/>
            <a:chOff x="590564" y="5466883"/>
            <a:chExt cx="828275" cy="1251388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F711192-88AA-5EDB-A995-36F377B4F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1" t="12632" r="21616" b="32039"/>
            <a:stretch/>
          </p:blipFill>
          <p:spPr>
            <a:xfrm>
              <a:off x="622011" y="5466883"/>
              <a:ext cx="694156" cy="65894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3670C8E-3134-2AF4-84B3-03D6E98DF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3579" flipH="1">
              <a:off x="615386" y="5914818"/>
              <a:ext cx="778631" cy="828275"/>
            </a:xfrm>
            <a:prstGeom prst="rect">
              <a:avLst/>
            </a:prstGeom>
          </p:spPr>
        </p:pic>
      </p:grpSp>
      <p:grpSp>
        <p:nvGrpSpPr>
          <p:cNvPr id="27" name="Grouper 116">
            <a:extLst>
              <a:ext uri="{FF2B5EF4-FFF2-40B4-BE49-F238E27FC236}">
                <a16:creationId xmlns:a16="http://schemas.microsoft.com/office/drawing/2014/main" id="{1CA0C542-53D8-76CA-D40B-C9352EB1B94D}"/>
              </a:ext>
            </a:extLst>
          </p:cNvPr>
          <p:cNvGrpSpPr/>
          <p:nvPr/>
        </p:nvGrpSpPr>
        <p:grpSpPr>
          <a:xfrm rot="3036568">
            <a:off x="4312078" y="2628785"/>
            <a:ext cx="347946" cy="547671"/>
            <a:chOff x="5361417" y="1059957"/>
            <a:chExt cx="619065" cy="971255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0F7878F-7B0B-363E-10BA-D157C65F4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5457511" y="1059957"/>
              <a:ext cx="248495" cy="574173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9BBE821-E85F-43B4-E357-2B4D3D217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33013">
              <a:off x="5388959" y="1523471"/>
              <a:ext cx="480199" cy="535284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F019057-F46E-703D-A7F1-ECA9B9652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 rot="763714">
              <a:off x="5741236" y="1078507"/>
              <a:ext cx="239246" cy="574173"/>
            </a:xfrm>
            <a:prstGeom prst="rect">
              <a:avLst/>
            </a:prstGeom>
          </p:spPr>
        </p:pic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B0E45C51-938F-1E10-B79D-8F8488B0F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5813">
            <a:off x="5018697" y="1782319"/>
            <a:ext cx="1011067" cy="98398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565E89A-0928-B73F-66F0-383B8A0C5A1C}"/>
              </a:ext>
            </a:extLst>
          </p:cNvPr>
          <p:cNvSpPr/>
          <p:nvPr/>
        </p:nvSpPr>
        <p:spPr>
          <a:xfrm>
            <a:off x="3705112" y="3147084"/>
            <a:ext cx="22576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i="1" dirty="0" err="1"/>
              <a:t>Metabolic</a:t>
            </a:r>
            <a:r>
              <a:rPr lang="fr-FR" sz="1600" i="1" dirty="0"/>
              <a:t> / </a:t>
            </a:r>
            <a:r>
              <a:rPr lang="fr-FR" sz="1600" i="1" dirty="0" err="1"/>
              <a:t>ionic</a:t>
            </a:r>
            <a:r>
              <a:rPr lang="fr-FR" sz="1600" i="1" dirty="0"/>
              <a:t> stresses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54C13E6-A800-B150-BCE6-D959C6DBC3DF}"/>
              </a:ext>
            </a:extLst>
          </p:cNvPr>
          <p:cNvSpPr txBox="1"/>
          <p:nvPr/>
        </p:nvSpPr>
        <p:spPr>
          <a:xfrm>
            <a:off x="3498795" y="1205637"/>
            <a:ext cx="267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Glycosylation biomarkers, loss of hepatic Golgi homeostasis</a:t>
            </a:r>
          </a:p>
        </p:txBody>
      </p:sp>
    </p:spTree>
    <p:extLst>
      <p:ext uri="{BB962C8B-B14F-4D97-AF65-F5344CB8AC3E}">
        <p14:creationId xmlns:p14="http://schemas.microsoft.com/office/powerpoint/2010/main" val="2210755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 : coins arrondis 149">
            <a:extLst>
              <a:ext uri="{FF2B5EF4-FFF2-40B4-BE49-F238E27FC236}">
                <a16:creationId xmlns:a16="http://schemas.microsoft.com/office/drawing/2014/main" id="{F6A7F895-E9E5-CA35-5313-6FEDB1794BB6}"/>
              </a:ext>
            </a:extLst>
          </p:cNvPr>
          <p:cNvSpPr/>
          <p:nvPr/>
        </p:nvSpPr>
        <p:spPr>
          <a:xfrm>
            <a:off x="200584" y="717954"/>
            <a:ext cx="5936485" cy="5388941"/>
          </a:xfrm>
          <a:prstGeom prst="roundRect">
            <a:avLst>
              <a:gd name="adj" fmla="val 324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4" name="Rectangle : coins arrondis 3">
            <a:extLst>
              <a:ext uri="{FF2B5EF4-FFF2-40B4-BE49-F238E27FC236}">
                <a16:creationId xmlns:a16="http://schemas.microsoft.com/office/drawing/2014/main" id="{5C9737F3-FA2B-164A-9AD3-F85E97710C74}"/>
              </a:ext>
            </a:extLst>
          </p:cNvPr>
          <p:cNvSpPr/>
          <p:nvPr/>
        </p:nvSpPr>
        <p:spPr>
          <a:xfrm>
            <a:off x="111093" y="57611"/>
            <a:ext cx="4680544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Hepatocyte stress in liver pathophysiology</a:t>
            </a:r>
          </a:p>
        </p:txBody>
      </p:sp>
      <p:pic>
        <p:nvPicPr>
          <p:cNvPr id="169" name="Image 1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827" y="1805577"/>
            <a:ext cx="162955" cy="961159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19"/>
          <a:stretch/>
        </p:blipFill>
        <p:spPr>
          <a:xfrm>
            <a:off x="776115" y="1605483"/>
            <a:ext cx="1146872" cy="743752"/>
          </a:xfrm>
          <a:prstGeom prst="rect">
            <a:avLst/>
          </a:prstGeom>
        </p:spPr>
      </p:pic>
      <p:sp>
        <p:nvSpPr>
          <p:cNvPr id="179" name="ZoneTexte 178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528845" y="1217212"/>
            <a:ext cx="1584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Patients / mice</a:t>
            </a:r>
          </a:p>
        </p:txBody>
      </p:sp>
      <p:pic>
        <p:nvPicPr>
          <p:cNvPr id="182" name="Image 18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r="21422"/>
          <a:stretch/>
        </p:blipFill>
        <p:spPr>
          <a:xfrm rot="5400000">
            <a:off x="525265" y="2956284"/>
            <a:ext cx="491213" cy="837846"/>
          </a:xfrm>
          <a:prstGeom prst="rect">
            <a:avLst/>
          </a:prstGeom>
        </p:spPr>
      </p:pic>
      <p:grpSp>
        <p:nvGrpSpPr>
          <p:cNvPr id="25" name="Grouper 24"/>
          <p:cNvGrpSpPr/>
          <p:nvPr/>
        </p:nvGrpSpPr>
        <p:grpSpPr>
          <a:xfrm>
            <a:off x="2942211" y="1665622"/>
            <a:ext cx="346206" cy="837703"/>
            <a:chOff x="2657707" y="1794707"/>
            <a:chExt cx="474901" cy="1197787"/>
          </a:xfrm>
        </p:grpSpPr>
        <p:pic>
          <p:nvPicPr>
            <p:cNvPr id="173" name="Image 17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9"/>
            <a:stretch/>
          </p:blipFill>
          <p:spPr>
            <a:xfrm rot="6946403">
              <a:off x="2296264" y="2156150"/>
              <a:ext cx="1197787" cy="474901"/>
            </a:xfrm>
            <a:prstGeom prst="rect">
              <a:avLst/>
            </a:prstGeom>
          </p:spPr>
        </p:pic>
        <p:pic>
          <p:nvPicPr>
            <p:cNvPr id="172" name="Image 17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587" y="2142278"/>
              <a:ext cx="365974" cy="356172"/>
            </a:xfrm>
            <a:prstGeom prst="rect">
              <a:avLst/>
            </a:prstGeom>
          </p:spPr>
        </p:pic>
      </p:grpSp>
      <p:grpSp>
        <p:nvGrpSpPr>
          <p:cNvPr id="141" name="Grouper 140"/>
          <p:cNvGrpSpPr/>
          <p:nvPr/>
        </p:nvGrpSpPr>
        <p:grpSpPr>
          <a:xfrm>
            <a:off x="4018797" y="1814354"/>
            <a:ext cx="1219910" cy="896841"/>
            <a:chOff x="3752579" y="2001922"/>
            <a:chExt cx="1219910" cy="896841"/>
          </a:xfrm>
        </p:grpSpPr>
        <p:pic>
          <p:nvPicPr>
            <p:cNvPr id="185" name="Image 18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8912" r="56686" b="12405"/>
            <a:stretch/>
          </p:blipFill>
          <p:spPr>
            <a:xfrm rot="7685115">
              <a:off x="4036202" y="2162448"/>
              <a:ext cx="118511" cy="325620"/>
            </a:xfrm>
            <a:prstGeom prst="rect">
              <a:avLst/>
            </a:prstGeom>
          </p:spPr>
        </p:pic>
        <p:pic>
          <p:nvPicPr>
            <p:cNvPr id="186" name="Image 18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9722" flipH="1">
              <a:off x="3742344" y="2012157"/>
              <a:ext cx="382907" cy="362437"/>
            </a:xfrm>
            <a:prstGeom prst="rect">
              <a:avLst/>
            </a:prstGeom>
          </p:spPr>
        </p:pic>
        <p:pic>
          <p:nvPicPr>
            <p:cNvPr id="190" name="Image 18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7691724">
              <a:off x="4702747" y="2629022"/>
              <a:ext cx="82611" cy="456872"/>
            </a:xfrm>
            <a:prstGeom prst="rect">
              <a:avLst/>
            </a:prstGeom>
          </p:spPr>
        </p:pic>
        <p:pic>
          <p:nvPicPr>
            <p:cNvPr id="191" name="Image 19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7691724">
              <a:off x="4341511" y="2344264"/>
              <a:ext cx="82611" cy="456872"/>
            </a:xfrm>
            <a:prstGeom prst="rect">
              <a:avLst/>
            </a:prstGeom>
          </p:spPr>
        </p:pic>
        <p:cxnSp>
          <p:nvCxnSpPr>
            <p:cNvPr id="197" name="Connecteur droit 196"/>
            <p:cNvCxnSpPr/>
            <p:nvPr/>
          </p:nvCxnSpPr>
          <p:spPr>
            <a:xfrm rot="2285115" flipH="1">
              <a:off x="4320705" y="2713482"/>
              <a:ext cx="304536" cy="16758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 rot="2285115">
              <a:off x="4568546" y="2655087"/>
              <a:ext cx="390079" cy="15955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er 213"/>
          <p:cNvGrpSpPr/>
          <p:nvPr/>
        </p:nvGrpSpPr>
        <p:grpSpPr>
          <a:xfrm rot="20835153">
            <a:off x="3904038" y="2294338"/>
            <a:ext cx="351140" cy="519605"/>
            <a:chOff x="590564" y="5466883"/>
            <a:chExt cx="828275" cy="1251388"/>
          </a:xfrm>
        </p:grpSpPr>
        <p:pic>
          <p:nvPicPr>
            <p:cNvPr id="215" name="Image 21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1" t="12632" r="21616" b="32039"/>
            <a:stretch/>
          </p:blipFill>
          <p:spPr>
            <a:xfrm>
              <a:off x="622011" y="5466883"/>
              <a:ext cx="694156" cy="658949"/>
            </a:xfrm>
            <a:prstGeom prst="rect">
              <a:avLst/>
            </a:prstGeom>
          </p:spPr>
        </p:pic>
        <p:pic>
          <p:nvPicPr>
            <p:cNvPr id="216" name="Image 2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3579" flipH="1">
              <a:off x="615386" y="5914818"/>
              <a:ext cx="778631" cy="828275"/>
            </a:xfrm>
            <a:prstGeom prst="rect">
              <a:avLst/>
            </a:prstGeom>
          </p:spPr>
        </p:pic>
      </p:grpSp>
      <p:grpSp>
        <p:nvGrpSpPr>
          <p:cNvPr id="117" name="Grouper 116"/>
          <p:cNvGrpSpPr/>
          <p:nvPr/>
        </p:nvGrpSpPr>
        <p:grpSpPr>
          <a:xfrm rot="3036568">
            <a:off x="4312078" y="2628785"/>
            <a:ext cx="347946" cy="547671"/>
            <a:chOff x="5361417" y="1059957"/>
            <a:chExt cx="619065" cy="971255"/>
          </a:xfrm>
        </p:grpSpPr>
        <p:pic>
          <p:nvPicPr>
            <p:cNvPr id="208" name="Image 207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5457511" y="1059957"/>
              <a:ext cx="248495" cy="574173"/>
            </a:xfrm>
            <a:prstGeom prst="rect">
              <a:avLst/>
            </a:prstGeom>
          </p:spPr>
        </p:pic>
        <p:pic>
          <p:nvPicPr>
            <p:cNvPr id="213" name="Image 2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33013">
              <a:off x="5388959" y="1523471"/>
              <a:ext cx="480199" cy="535284"/>
            </a:xfrm>
            <a:prstGeom prst="rect">
              <a:avLst/>
            </a:prstGeom>
          </p:spPr>
        </p:pic>
        <p:pic>
          <p:nvPicPr>
            <p:cNvPr id="217" name="Image 21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 rot="763714">
              <a:off x="5741236" y="1078507"/>
              <a:ext cx="239246" cy="574173"/>
            </a:xfrm>
            <a:prstGeom prst="rect">
              <a:avLst/>
            </a:prstGeom>
          </p:spPr>
        </p:pic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9" y="2400524"/>
            <a:ext cx="539542" cy="37120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74" y="1834550"/>
            <a:ext cx="564001" cy="37983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" y="2169066"/>
            <a:ext cx="545297" cy="352501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17" y="2669305"/>
            <a:ext cx="559685" cy="384154"/>
          </a:xfrm>
          <a:prstGeom prst="rect">
            <a:avLst/>
          </a:prstGeom>
        </p:spPr>
      </p:pic>
      <p:pic>
        <p:nvPicPr>
          <p:cNvPr id="200" name="Image 1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5813">
            <a:off x="5018697" y="1782319"/>
            <a:ext cx="1011067" cy="983986"/>
          </a:xfrm>
          <a:prstGeom prst="rect">
            <a:avLst/>
          </a:prstGeom>
        </p:spPr>
      </p:pic>
      <p:sp>
        <p:nvSpPr>
          <p:cNvPr id="227" name="Rectangle 226"/>
          <p:cNvSpPr/>
          <p:nvPr/>
        </p:nvSpPr>
        <p:spPr>
          <a:xfrm>
            <a:off x="3853868" y="4106587"/>
            <a:ext cx="1407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a typeface="Cambria" charset="0"/>
              </a:rPr>
              <a:t>HC1/ HC2 proteins  delivered by </a:t>
            </a:r>
            <a:r>
              <a:rPr lang="en-US" sz="1200" dirty="0" err="1">
                <a:solidFill>
                  <a:srgbClr val="92D050"/>
                </a:solidFill>
                <a:ea typeface="Cambria" charset="0"/>
              </a:rPr>
              <a:t>bikunin</a:t>
            </a:r>
            <a:r>
              <a:rPr lang="en-US" sz="1200" dirty="0">
                <a:ea typeface="Cambria" charset="0"/>
              </a:rPr>
              <a:t> to ECM</a:t>
            </a:r>
            <a:endParaRPr lang="fr-FR" sz="1200" dirty="0"/>
          </a:p>
        </p:txBody>
      </p:sp>
      <p:sp>
        <p:nvSpPr>
          <p:cNvPr id="304" name="Ellipse 303">
            <a:extLst>
              <a:ext uri="{FF2B5EF4-FFF2-40B4-BE49-F238E27FC236}">
                <a16:creationId xmlns:a16="http://schemas.microsoft.com/office/drawing/2014/main" id="{BA9E1FED-93B0-ADA3-B5A3-D15C68100A92}"/>
              </a:ext>
            </a:extLst>
          </p:cNvPr>
          <p:cNvSpPr/>
          <p:nvPr/>
        </p:nvSpPr>
        <p:spPr>
          <a:xfrm>
            <a:off x="684784" y="3335044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5" name="Connecteur droit 304">
            <a:extLst>
              <a:ext uri="{FF2B5EF4-FFF2-40B4-BE49-F238E27FC236}">
                <a16:creationId xmlns:a16="http://schemas.microsoft.com/office/drawing/2014/main" id="{B5AB1738-3740-C705-3AD6-401C785B4C22}"/>
              </a:ext>
            </a:extLst>
          </p:cNvPr>
          <p:cNvCxnSpPr>
            <a:cxnSpLocks/>
            <a:stCxn id="304" idx="3"/>
          </p:cNvCxnSpPr>
          <p:nvPr/>
        </p:nvCxnSpPr>
        <p:spPr>
          <a:xfrm flipH="1">
            <a:off x="542746" y="3500120"/>
            <a:ext cx="168657" cy="41636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6" name="Connecteur droit 305">
            <a:extLst>
              <a:ext uri="{FF2B5EF4-FFF2-40B4-BE49-F238E27FC236}">
                <a16:creationId xmlns:a16="http://schemas.microsoft.com/office/drawing/2014/main" id="{179B2BC6-6965-0B71-9241-9F10E51890F6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386046" y="2586126"/>
            <a:ext cx="525223" cy="55383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1" name="Rectangle 340"/>
          <p:cNvSpPr/>
          <p:nvPr/>
        </p:nvSpPr>
        <p:spPr>
          <a:xfrm>
            <a:off x="438230" y="3951662"/>
            <a:ext cx="2952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187B0"/>
                </a:solidFill>
                <a:ea typeface="Cambria" charset="0"/>
              </a:rPr>
              <a:t>Serum-derived </a:t>
            </a:r>
            <a:r>
              <a:rPr lang="en-US" sz="1200" i="1" dirty="0" err="1">
                <a:solidFill>
                  <a:srgbClr val="0187B0"/>
                </a:solidFill>
                <a:ea typeface="Cambria" charset="0"/>
              </a:rPr>
              <a:t>Hyaluronan</a:t>
            </a:r>
            <a:r>
              <a:rPr lang="en-US" sz="1200" i="1" dirty="0">
                <a:solidFill>
                  <a:srgbClr val="0187B0"/>
                </a:solidFill>
                <a:ea typeface="Cambria" charset="0"/>
              </a:rPr>
              <a:t> Associated Protein</a:t>
            </a:r>
            <a:endParaRPr lang="fr-FR" sz="1200" i="1" dirty="0">
              <a:solidFill>
                <a:srgbClr val="0187B0"/>
              </a:solidFill>
            </a:endParaRPr>
          </a:p>
          <a:p>
            <a:pPr algn="r"/>
            <a:endParaRPr lang="fr-FR" sz="1200" i="1" dirty="0">
              <a:solidFill>
                <a:srgbClr val="0187B0"/>
              </a:solidFill>
            </a:endParaRPr>
          </a:p>
        </p:txBody>
      </p:sp>
      <p:sp>
        <p:nvSpPr>
          <p:cNvPr id="342" name="Rectangle 341"/>
          <p:cNvSpPr/>
          <p:nvPr/>
        </p:nvSpPr>
        <p:spPr>
          <a:xfrm>
            <a:off x="544566" y="4140325"/>
            <a:ext cx="6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187B0"/>
                </a:solidFill>
                <a:ea typeface="Cambria" charset="0"/>
              </a:rPr>
              <a:t>(SHAP)</a:t>
            </a:r>
            <a:endParaRPr lang="fr-FR" sz="1200" i="1" dirty="0">
              <a:solidFill>
                <a:srgbClr val="0187B0"/>
              </a:solidFill>
            </a:endParaRPr>
          </a:p>
        </p:txBody>
      </p:sp>
      <p:cxnSp>
        <p:nvCxnSpPr>
          <p:cNvPr id="344" name="Connecteur droit 343">
            <a:extLst>
              <a:ext uri="{FF2B5EF4-FFF2-40B4-BE49-F238E27FC236}">
                <a16:creationId xmlns:a16="http://schemas.microsoft.com/office/drawing/2014/main" id="{B5AB1738-3740-C705-3AD6-401C785B4C22}"/>
              </a:ext>
            </a:extLst>
          </p:cNvPr>
          <p:cNvCxnSpPr>
            <a:cxnSpLocks/>
            <a:stCxn id="304" idx="6"/>
          </p:cNvCxnSpPr>
          <p:nvPr/>
        </p:nvCxnSpPr>
        <p:spPr>
          <a:xfrm>
            <a:off x="866552" y="3431743"/>
            <a:ext cx="4183988" cy="49130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7" name="Rectangle 346"/>
          <p:cNvSpPr/>
          <p:nvPr/>
        </p:nvSpPr>
        <p:spPr>
          <a:xfrm>
            <a:off x="1166776" y="3203904"/>
            <a:ext cx="970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err="1">
                <a:solidFill>
                  <a:schemeClr val="accent6">
                    <a:lumMod val="75000"/>
                  </a:schemeClr>
                </a:solidFill>
              </a:rPr>
              <a:t>Stiff</a:t>
            </a:r>
            <a:r>
              <a:rPr lang="fr-FR" sz="1600" i="1" dirty="0">
                <a:solidFill>
                  <a:schemeClr val="accent6">
                    <a:lumMod val="75000"/>
                  </a:schemeClr>
                </a:solidFill>
              </a:rPr>
              <a:t> ECM</a:t>
            </a:r>
          </a:p>
        </p:txBody>
      </p:sp>
      <p:sp>
        <p:nvSpPr>
          <p:cNvPr id="350" name="Rectangle : coins arrondis 149">
            <a:extLst>
              <a:ext uri="{FF2B5EF4-FFF2-40B4-BE49-F238E27FC236}">
                <a16:creationId xmlns:a16="http://schemas.microsoft.com/office/drawing/2014/main" id="{F6A7F895-E9E5-CA35-5313-6FEDB1794BB6}"/>
              </a:ext>
            </a:extLst>
          </p:cNvPr>
          <p:cNvSpPr/>
          <p:nvPr/>
        </p:nvSpPr>
        <p:spPr>
          <a:xfrm>
            <a:off x="6185685" y="717954"/>
            <a:ext cx="2808355" cy="5377256"/>
          </a:xfrm>
          <a:prstGeom prst="roundRect">
            <a:avLst>
              <a:gd name="adj" fmla="val 517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4" name="Grouper 143"/>
          <p:cNvGrpSpPr/>
          <p:nvPr/>
        </p:nvGrpSpPr>
        <p:grpSpPr>
          <a:xfrm rot="975109">
            <a:off x="4783496" y="3956138"/>
            <a:ext cx="636723" cy="1400356"/>
            <a:chOff x="4921856" y="3805724"/>
            <a:chExt cx="636723" cy="1400356"/>
          </a:xfrm>
        </p:grpSpPr>
        <p:pic>
          <p:nvPicPr>
            <p:cNvPr id="352" name="Image 35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8912" r="56686" b="12405"/>
            <a:stretch/>
          </p:blipFill>
          <p:spPr>
            <a:xfrm rot="1431013">
              <a:off x="5113706" y="4648523"/>
              <a:ext cx="106606" cy="334946"/>
            </a:xfrm>
            <a:prstGeom prst="rect">
              <a:avLst/>
            </a:prstGeom>
          </p:spPr>
        </p:pic>
        <p:pic>
          <p:nvPicPr>
            <p:cNvPr id="353" name="Image 35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5620" flipH="1">
              <a:off x="4921856" y="4833263"/>
              <a:ext cx="344443" cy="372817"/>
            </a:xfrm>
            <a:prstGeom prst="rect">
              <a:avLst/>
            </a:prstGeom>
          </p:spPr>
        </p:pic>
        <p:pic>
          <p:nvPicPr>
            <p:cNvPr id="354" name="Image 35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1437622">
              <a:off x="5484266" y="3805724"/>
              <a:ext cx="74313" cy="469957"/>
            </a:xfrm>
            <a:prstGeom prst="rect">
              <a:avLst/>
            </a:prstGeom>
          </p:spPr>
        </p:pic>
        <p:pic>
          <p:nvPicPr>
            <p:cNvPr id="355" name="Image 35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1437622">
              <a:off x="5294691" y="4239770"/>
              <a:ext cx="74313" cy="469957"/>
            </a:xfrm>
            <a:prstGeom prst="rect">
              <a:avLst/>
            </a:prstGeom>
          </p:spPr>
        </p:pic>
      </p:grpSp>
      <p:pic>
        <p:nvPicPr>
          <p:cNvPr id="356" name="Image 3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19"/>
          <a:stretch/>
        </p:blipFill>
        <p:spPr>
          <a:xfrm>
            <a:off x="8324300" y="926125"/>
            <a:ext cx="667997" cy="433200"/>
          </a:xfrm>
          <a:prstGeom prst="rect">
            <a:avLst/>
          </a:prstGeom>
        </p:spPr>
      </p:pic>
      <p:sp>
        <p:nvSpPr>
          <p:cNvPr id="359" name="Rectangle à coins arrondis 358"/>
          <p:cNvSpPr/>
          <p:nvPr/>
        </p:nvSpPr>
        <p:spPr>
          <a:xfrm>
            <a:off x="7759422" y="1438881"/>
            <a:ext cx="1080000" cy="442800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0" name="ZoneTexte 359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706443" y="1430241"/>
            <a:ext cx="11893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Transaminases</a:t>
            </a:r>
            <a:r>
              <a:rPr lang="en-US" sz="1200" i="1" baseline="30000" dirty="0"/>
              <a:t>+</a:t>
            </a:r>
          </a:p>
          <a:p>
            <a:pPr algn="ctr"/>
            <a:r>
              <a:rPr lang="en-US" sz="1200" i="1" dirty="0"/>
              <a:t>coagulopathy</a:t>
            </a:r>
          </a:p>
        </p:txBody>
      </p:sp>
      <p:sp>
        <p:nvSpPr>
          <p:cNvPr id="361" name="ZoneTexte 36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003577" y="1993635"/>
            <a:ext cx="785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B050"/>
                </a:solidFill>
              </a:rPr>
              <a:t>V-ATPase</a:t>
            </a:r>
          </a:p>
        </p:txBody>
      </p:sp>
      <p:sp>
        <p:nvSpPr>
          <p:cNvPr id="363" name="ZoneTexte 362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8124183" y="1989393"/>
            <a:ext cx="808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TMEM165</a:t>
            </a:r>
          </a:p>
        </p:txBody>
      </p:sp>
      <p:grpSp>
        <p:nvGrpSpPr>
          <p:cNvPr id="365" name="Grouper 364"/>
          <p:cNvGrpSpPr/>
          <p:nvPr/>
        </p:nvGrpSpPr>
        <p:grpSpPr>
          <a:xfrm>
            <a:off x="7891910" y="2261805"/>
            <a:ext cx="512302" cy="320886"/>
            <a:chOff x="5987596" y="2335846"/>
            <a:chExt cx="512302" cy="320886"/>
          </a:xfrm>
        </p:grpSpPr>
        <p:pic>
          <p:nvPicPr>
            <p:cNvPr id="366" name="Image 365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" r="79779" b="-6458"/>
            <a:stretch/>
          </p:blipFill>
          <p:spPr>
            <a:xfrm>
              <a:off x="5987596" y="2366674"/>
              <a:ext cx="512302" cy="285491"/>
            </a:xfrm>
            <a:prstGeom prst="rect">
              <a:avLst/>
            </a:prstGeom>
          </p:spPr>
        </p:pic>
        <p:pic>
          <p:nvPicPr>
            <p:cNvPr id="367" name="Image 36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218" y="2335846"/>
              <a:ext cx="286195" cy="320886"/>
            </a:xfrm>
            <a:prstGeom prst="rect">
              <a:avLst/>
            </a:prstGeom>
          </p:spPr>
        </p:pic>
      </p:grpSp>
      <p:cxnSp>
        <p:nvCxnSpPr>
          <p:cNvPr id="368" name="Connecteur droit avec flèche 367"/>
          <p:cNvCxnSpPr/>
          <p:nvPr/>
        </p:nvCxnSpPr>
        <p:spPr>
          <a:xfrm>
            <a:off x="8143260" y="2170248"/>
            <a:ext cx="0" cy="504000"/>
          </a:xfrm>
          <a:prstGeom prst="straightConnector1">
            <a:avLst/>
          </a:prstGeom>
          <a:ln w="635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ZoneTexte 369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688388" y="2561640"/>
            <a:ext cx="532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Mn</a:t>
            </a:r>
            <a:r>
              <a:rPr lang="en-US" sz="1200" i="1" baseline="30000" dirty="0">
                <a:solidFill>
                  <a:srgbClr val="FF9300"/>
                </a:solidFill>
              </a:rPr>
              <a:t>2+</a:t>
            </a:r>
          </a:p>
        </p:txBody>
      </p:sp>
      <p:cxnSp>
        <p:nvCxnSpPr>
          <p:cNvPr id="371" name="Connecteur droit avec flèche 370"/>
          <p:cNvCxnSpPr/>
          <p:nvPr/>
        </p:nvCxnSpPr>
        <p:spPr>
          <a:xfrm flipH="1">
            <a:off x="6849489" y="1924807"/>
            <a:ext cx="0" cy="864000"/>
          </a:xfrm>
          <a:prstGeom prst="straightConnector1">
            <a:avLst/>
          </a:prstGeom>
          <a:ln w="6350">
            <a:solidFill>
              <a:srgbClr val="FF9300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ZoneTexte 37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518262" y="2624938"/>
            <a:ext cx="384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H</a:t>
            </a:r>
            <a:r>
              <a:rPr lang="en-US" sz="1200" i="1" baseline="30000" dirty="0">
                <a:solidFill>
                  <a:srgbClr val="FF9300"/>
                </a:solidFill>
              </a:rPr>
              <a:t>+</a:t>
            </a:r>
          </a:p>
        </p:txBody>
      </p:sp>
      <p:sp>
        <p:nvSpPr>
          <p:cNvPr id="379" name="Rectangle à coins arrondis 378"/>
          <p:cNvSpPr/>
          <p:nvPr/>
        </p:nvSpPr>
        <p:spPr>
          <a:xfrm>
            <a:off x="6270787" y="1445235"/>
            <a:ext cx="1283560" cy="434948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2" name="ZoneTexte 36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204992" y="1436888"/>
            <a:ext cx="1423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/>
              <a:t>Cholestasis,</a:t>
            </a:r>
            <a:r>
              <a:rPr lang="en-US" sz="1200" i="1" dirty="0"/>
              <a:t> </a:t>
            </a:r>
            <a:r>
              <a:rPr lang="en-US" sz="1200" i="1"/>
              <a:t>steatosis, fibrosis, cirrhosis</a:t>
            </a:r>
            <a:endParaRPr lang="en-US" sz="1200" i="1" dirty="0"/>
          </a:p>
        </p:txBody>
      </p:sp>
      <p:sp>
        <p:nvSpPr>
          <p:cNvPr id="369" name="ZoneTexte 368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858799" y="2002865"/>
            <a:ext cx="370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H</a:t>
            </a:r>
            <a:r>
              <a:rPr lang="en-US" sz="1200" i="1" baseline="30000" dirty="0">
                <a:solidFill>
                  <a:srgbClr val="FF9300"/>
                </a:solidFill>
              </a:rPr>
              <a:t>+</a:t>
            </a:r>
          </a:p>
        </p:txBody>
      </p:sp>
      <p:grpSp>
        <p:nvGrpSpPr>
          <p:cNvPr id="386" name="Grouper 385"/>
          <p:cNvGrpSpPr/>
          <p:nvPr/>
        </p:nvGrpSpPr>
        <p:grpSpPr>
          <a:xfrm rot="1057038">
            <a:off x="6517116" y="4491169"/>
            <a:ext cx="366659" cy="839109"/>
            <a:chOff x="2657707" y="1794707"/>
            <a:chExt cx="474901" cy="1197787"/>
          </a:xfrm>
        </p:grpSpPr>
        <p:pic>
          <p:nvPicPr>
            <p:cNvPr id="387" name="Image 38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9"/>
            <a:stretch/>
          </p:blipFill>
          <p:spPr>
            <a:xfrm rot="6946403">
              <a:off x="2296264" y="2156150"/>
              <a:ext cx="1197787" cy="474901"/>
            </a:xfrm>
            <a:prstGeom prst="rect">
              <a:avLst/>
            </a:prstGeom>
          </p:spPr>
        </p:pic>
        <p:pic>
          <p:nvPicPr>
            <p:cNvPr id="388" name="Image 3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587" y="2142278"/>
              <a:ext cx="365974" cy="356172"/>
            </a:xfrm>
            <a:prstGeom prst="rect">
              <a:avLst/>
            </a:prstGeom>
          </p:spPr>
        </p:pic>
      </p:grpSp>
      <p:sp>
        <p:nvSpPr>
          <p:cNvPr id="391" name="ZoneTexte 39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668839" y="4686263"/>
            <a:ext cx="1366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Rescue of glycosylation /</a:t>
            </a:r>
          </a:p>
          <a:p>
            <a:pPr algn="ctr"/>
            <a:r>
              <a:rPr lang="fr-FR" sz="1600" i="1" dirty="0" err="1"/>
              <a:t>clinical</a:t>
            </a:r>
            <a:r>
              <a:rPr lang="fr-FR" sz="1600" i="1" dirty="0"/>
              <a:t> </a:t>
            </a:r>
            <a:r>
              <a:rPr lang="fr-FR" sz="1600" i="1" dirty="0" err="1"/>
              <a:t>symptoms</a:t>
            </a:r>
            <a:r>
              <a:rPr lang="fr-FR" sz="1600" i="1" dirty="0"/>
              <a:t> ?</a:t>
            </a:r>
            <a:endParaRPr lang="en-US" sz="1600" i="1" baseline="30000" dirty="0"/>
          </a:p>
        </p:txBody>
      </p:sp>
      <p:pic>
        <p:nvPicPr>
          <p:cNvPr id="392" name="Image 3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3480" y="5200228"/>
            <a:ext cx="99438" cy="586516"/>
          </a:xfrm>
          <a:prstGeom prst="rect">
            <a:avLst/>
          </a:prstGeom>
        </p:spPr>
      </p:pic>
      <p:pic>
        <p:nvPicPr>
          <p:cNvPr id="393" name="Image 3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19"/>
          <a:stretch/>
        </p:blipFill>
        <p:spPr>
          <a:xfrm>
            <a:off x="6434883" y="5533169"/>
            <a:ext cx="727236" cy="471616"/>
          </a:xfrm>
          <a:prstGeom prst="rect">
            <a:avLst/>
          </a:prstGeom>
        </p:spPr>
      </p:pic>
      <p:sp>
        <p:nvSpPr>
          <p:cNvPr id="394" name="ZoneTexte 393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131550" y="4063498"/>
            <a:ext cx="1158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30 </a:t>
            </a:r>
            <a:r>
              <a:rPr lang="fr-FR" sz="1600" i="1" dirty="0"/>
              <a:t>patients</a:t>
            </a:r>
          </a:p>
        </p:txBody>
      </p:sp>
      <p:sp>
        <p:nvSpPr>
          <p:cNvPr id="395" name="ZoneTexte 394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806477" y="5321641"/>
            <a:ext cx="7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+ Mn</a:t>
            </a:r>
            <a:r>
              <a:rPr lang="fr-FR" sz="1600" i="1" baseline="30000" dirty="0"/>
              <a:t>2+</a:t>
            </a:r>
            <a:endParaRPr lang="en-US" sz="1600" i="1" baseline="30000" dirty="0"/>
          </a:p>
        </p:txBody>
      </p:sp>
      <p:pic>
        <p:nvPicPr>
          <p:cNvPr id="397" name="Image 39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79779" b="-6458"/>
          <a:stretch/>
        </p:blipFill>
        <p:spPr>
          <a:xfrm>
            <a:off x="6542740" y="2386298"/>
            <a:ext cx="512302" cy="285491"/>
          </a:xfrm>
          <a:prstGeom prst="rect">
            <a:avLst/>
          </a:prstGeom>
        </p:spPr>
      </p:pic>
      <p:pic>
        <p:nvPicPr>
          <p:cNvPr id="358" name="Image 3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54" y="2007370"/>
            <a:ext cx="420461" cy="679206"/>
          </a:xfrm>
          <a:prstGeom prst="rect">
            <a:avLst/>
          </a:prstGeom>
        </p:spPr>
      </p:pic>
      <p:pic>
        <p:nvPicPr>
          <p:cNvPr id="399" name="Image 39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850">
            <a:off x="7205230" y="4065072"/>
            <a:ext cx="270072" cy="436270"/>
          </a:xfrm>
          <a:prstGeom prst="rect">
            <a:avLst/>
          </a:prstGeom>
        </p:spPr>
      </p:pic>
      <p:sp>
        <p:nvSpPr>
          <p:cNvPr id="400" name="ZoneTexte 399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806477" y="4757598"/>
            <a:ext cx="7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+ Mn</a:t>
            </a:r>
            <a:r>
              <a:rPr lang="fr-FR" sz="1600" i="1" baseline="30000" dirty="0"/>
              <a:t>2+</a:t>
            </a:r>
            <a:endParaRPr lang="en-US" sz="1600" i="1" baseline="30000" dirty="0"/>
          </a:p>
        </p:txBody>
      </p:sp>
      <p:pic>
        <p:nvPicPr>
          <p:cNvPr id="401" name="Image 40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143">
            <a:off x="8158885" y="4113419"/>
            <a:ext cx="568336" cy="400043"/>
          </a:xfrm>
          <a:prstGeom prst="rect">
            <a:avLst/>
          </a:prstGeom>
        </p:spPr>
      </p:pic>
      <p:sp>
        <p:nvSpPr>
          <p:cNvPr id="402" name="ZoneTexte 40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 rot="19883496">
            <a:off x="7600878" y="4063399"/>
            <a:ext cx="6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 1KO</a:t>
            </a:r>
            <a:endParaRPr lang="fr-FR" sz="1600" i="1" dirty="0"/>
          </a:p>
        </p:txBody>
      </p:sp>
      <p:pic>
        <p:nvPicPr>
          <p:cNvPr id="403" name="Image 40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143">
            <a:off x="6299465" y="5269710"/>
            <a:ext cx="502267" cy="353538"/>
          </a:xfrm>
          <a:prstGeom prst="rect">
            <a:avLst/>
          </a:prstGeom>
        </p:spPr>
      </p:pic>
      <p:pic>
        <p:nvPicPr>
          <p:cNvPr id="422" name="Image 4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143">
            <a:off x="1517363" y="2179720"/>
            <a:ext cx="617533" cy="434672"/>
          </a:xfrm>
          <a:prstGeom prst="rect">
            <a:avLst/>
          </a:prstGeom>
        </p:spPr>
      </p:pic>
      <p:sp>
        <p:nvSpPr>
          <p:cNvPr id="423" name="ZoneTexte 422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1498335" y="1699215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2</a:t>
            </a:r>
          </a:p>
        </p:txBody>
      </p:sp>
      <p:sp>
        <p:nvSpPr>
          <p:cNvPr id="424" name="ZoneTexte 423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1880134" y="2425487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4</a:t>
            </a:r>
          </a:p>
        </p:txBody>
      </p:sp>
      <p:sp>
        <p:nvSpPr>
          <p:cNvPr id="425" name="ZoneTexte 424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068685" y="3241479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3</a:t>
            </a:r>
          </a:p>
        </p:txBody>
      </p:sp>
      <p:sp>
        <p:nvSpPr>
          <p:cNvPr id="270" name="ZoneTexte 269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224706" y="2768463"/>
            <a:ext cx="1158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30 </a:t>
            </a:r>
            <a:r>
              <a:rPr lang="fr-FR" sz="1600" i="1" dirty="0"/>
              <a:t>patients</a:t>
            </a:r>
          </a:p>
        </p:txBody>
      </p:sp>
      <p:sp>
        <p:nvSpPr>
          <p:cNvPr id="272" name="ZoneTexte 27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371625" y="2762501"/>
            <a:ext cx="1638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Mn</a:t>
            </a:r>
            <a:r>
              <a:rPr lang="fr-FR" sz="1600" i="1" baseline="30000" dirty="0"/>
              <a:t>2+</a:t>
            </a:r>
            <a:r>
              <a:rPr lang="fr-FR" sz="1600" i="1" dirty="0"/>
              <a:t> </a:t>
            </a:r>
            <a:r>
              <a:rPr lang="fr-FR" sz="1600" i="1" dirty="0" err="1"/>
              <a:t>therapy</a:t>
            </a:r>
            <a:r>
              <a:rPr lang="fr-FR" sz="1600" i="1" dirty="0"/>
              <a:t> OK</a:t>
            </a:r>
          </a:p>
        </p:txBody>
      </p:sp>
      <p:sp>
        <p:nvSpPr>
          <p:cNvPr id="276" name="Rectangle à coins arrondis 275"/>
          <p:cNvSpPr/>
          <p:nvPr/>
        </p:nvSpPr>
        <p:spPr>
          <a:xfrm>
            <a:off x="2177606" y="6149708"/>
            <a:ext cx="4050571" cy="634175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2 Teach-Res-PH			</a:t>
            </a:r>
          </a:p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2 PhD (1 CEA, 1 APHP)	5 collaborations</a:t>
            </a:r>
          </a:p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4 Eng/Tech 			50 k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€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 (600 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€ 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ANR DFG)</a:t>
            </a:r>
          </a:p>
        </p:txBody>
      </p:sp>
      <p:pic>
        <p:nvPicPr>
          <p:cNvPr id="277" name="Image 27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6666">
            <a:off x="6058383" y="6531009"/>
            <a:ext cx="339589" cy="203753"/>
          </a:xfrm>
          <a:prstGeom prst="rect">
            <a:avLst/>
          </a:prstGeom>
        </p:spPr>
      </p:pic>
      <p:sp>
        <p:nvSpPr>
          <p:cNvPr id="278" name="Rectangle à coins arrondis 277"/>
          <p:cNvSpPr/>
          <p:nvPr/>
        </p:nvSpPr>
        <p:spPr>
          <a:xfrm>
            <a:off x="622802" y="5606906"/>
            <a:ext cx="4980047" cy="370482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80" name="Rectangle à coins arrondis 279"/>
          <p:cNvSpPr/>
          <p:nvPr/>
        </p:nvSpPr>
        <p:spPr>
          <a:xfrm>
            <a:off x="6317830" y="3306953"/>
            <a:ext cx="2018266" cy="63958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81" name="ZoneTexte 280"/>
          <p:cNvSpPr txBox="1"/>
          <p:nvPr/>
        </p:nvSpPr>
        <p:spPr>
          <a:xfrm>
            <a:off x="6281037" y="3344461"/>
            <a:ext cx="2078461" cy="53766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algn="ctr" hangingPunct="0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Treatable with Mn</a:t>
            </a:r>
            <a:r>
              <a:rPr lang="en-US" sz="1600" i="1" baseline="30000" dirty="0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2+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 supplementation ?</a:t>
            </a:r>
          </a:p>
        </p:txBody>
      </p:sp>
      <p:sp>
        <p:nvSpPr>
          <p:cNvPr id="296" name="Rectangle 295"/>
          <p:cNvSpPr/>
          <p:nvPr/>
        </p:nvSpPr>
        <p:spPr>
          <a:xfrm>
            <a:off x="3086162" y="4710512"/>
            <a:ext cx="916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rgbClr val="0187B0"/>
                </a:solidFill>
                <a:ea typeface="Cambria" charset="0"/>
              </a:rPr>
              <a:t>crosslinking</a:t>
            </a:r>
            <a:endParaRPr lang="en-US" sz="1200" i="1" dirty="0">
              <a:solidFill>
                <a:srgbClr val="0187B0"/>
              </a:solidFill>
              <a:ea typeface="Cambria" charset="0"/>
            </a:endParaRPr>
          </a:p>
          <a:p>
            <a:pPr algn="ctr"/>
            <a:r>
              <a:rPr lang="en-US" sz="1200" i="1" dirty="0">
                <a:solidFill>
                  <a:srgbClr val="0187B0"/>
                </a:solidFill>
                <a:ea typeface="Cambria" charset="0"/>
              </a:rPr>
              <a:t>&amp; </a:t>
            </a:r>
            <a:r>
              <a:rPr lang="en-US" sz="1200" i="1" dirty="0" err="1">
                <a:solidFill>
                  <a:srgbClr val="0187B0"/>
                </a:solidFill>
                <a:ea typeface="Cambria" charset="0"/>
              </a:rPr>
              <a:t>stiffning</a:t>
            </a:r>
            <a:endParaRPr lang="en-US" sz="1200" i="1" dirty="0">
              <a:solidFill>
                <a:srgbClr val="0187B0"/>
              </a:solidFill>
              <a:ea typeface="Cambria" charset="0"/>
            </a:endParaRPr>
          </a:p>
        </p:txBody>
      </p:sp>
      <p:grpSp>
        <p:nvGrpSpPr>
          <p:cNvPr id="14" name="Grouper 13"/>
          <p:cNvGrpSpPr/>
          <p:nvPr/>
        </p:nvGrpSpPr>
        <p:grpSpPr>
          <a:xfrm rot="269921">
            <a:off x="553772" y="4228848"/>
            <a:ext cx="2265698" cy="1191265"/>
            <a:chOff x="484040" y="4240041"/>
            <a:chExt cx="2265698" cy="1191265"/>
          </a:xfrm>
        </p:grpSpPr>
        <p:grpSp>
          <p:nvGrpSpPr>
            <p:cNvPr id="143" name="Grouper 142"/>
            <p:cNvGrpSpPr/>
            <p:nvPr/>
          </p:nvGrpSpPr>
          <p:grpSpPr>
            <a:xfrm>
              <a:off x="661738" y="4240041"/>
              <a:ext cx="2088000" cy="765310"/>
              <a:chOff x="808392" y="4448497"/>
              <a:chExt cx="2088000" cy="765310"/>
            </a:xfrm>
          </p:grpSpPr>
          <p:grpSp>
            <p:nvGrpSpPr>
              <p:cNvPr id="307" name="Grouper 306"/>
              <p:cNvGrpSpPr>
                <a:grpSpLocks noChangeAspect="1"/>
              </p:cNvGrpSpPr>
              <p:nvPr/>
            </p:nvGrpSpPr>
            <p:grpSpPr>
              <a:xfrm rot="10800000">
                <a:off x="808392" y="4774624"/>
                <a:ext cx="2088000" cy="102649"/>
                <a:chOff x="635627" y="-954996"/>
                <a:chExt cx="4811136" cy="215635"/>
              </a:xfrm>
            </p:grpSpPr>
            <p:cxnSp>
              <p:nvCxnSpPr>
                <p:cNvPr id="308" name="Connecteur droit 307"/>
                <p:cNvCxnSpPr/>
                <p:nvPr/>
              </p:nvCxnSpPr>
              <p:spPr>
                <a:xfrm>
                  <a:off x="658763" y="-840286"/>
                  <a:ext cx="478800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9" name="Rectangle 308"/>
                <p:cNvSpPr/>
                <p:nvPr/>
              </p:nvSpPr>
              <p:spPr>
                <a:xfrm>
                  <a:off x="916074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0" name="Rectangle 309"/>
                <p:cNvSpPr/>
                <p:nvPr/>
              </p:nvSpPr>
              <p:spPr>
                <a:xfrm>
                  <a:off x="3786064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1" name="Triangle 310"/>
                <p:cNvSpPr/>
                <p:nvPr/>
              </p:nvSpPr>
              <p:spPr>
                <a:xfrm>
                  <a:off x="1132818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2" name="Triangle 311"/>
                <p:cNvSpPr/>
                <p:nvPr/>
              </p:nvSpPr>
              <p:spPr>
                <a:xfrm flipV="1">
                  <a:off x="1135128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3" name="Triangle 312"/>
                <p:cNvSpPr/>
                <p:nvPr/>
              </p:nvSpPr>
              <p:spPr>
                <a:xfrm>
                  <a:off x="635627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4" name="Triangle 313"/>
                <p:cNvSpPr/>
                <p:nvPr/>
              </p:nvSpPr>
              <p:spPr>
                <a:xfrm flipV="1">
                  <a:off x="637937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1388966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6" name="Triangle 315"/>
                <p:cNvSpPr/>
                <p:nvPr/>
              </p:nvSpPr>
              <p:spPr>
                <a:xfrm>
                  <a:off x="1605710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7" name="Triangle 316"/>
                <p:cNvSpPr/>
                <p:nvPr/>
              </p:nvSpPr>
              <p:spPr>
                <a:xfrm flipV="1">
                  <a:off x="1608020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1858881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19" name="Triangle 318"/>
                <p:cNvSpPr/>
                <p:nvPr/>
              </p:nvSpPr>
              <p:spPr>
                <a:xfrm>
                  <a:off x="2075625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0" name="Triangle 319"/>
                <p:cNvSpPr/>
                <p:nvPr/>
              </p:nvSpPr>
              <p:spPr>
                <a:xfrm flipV="1">
                  <a:off x="2077935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>
                  <a:off x="2331773" y="-943535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2" name="Triangle 321"/>
                <p:cNvSpPr/>
                <p:nvPr/>
              </p:nvSpPr>
              <p:spPr>
                <a:xfrm>
                  <a:off x="2548517" y="-951024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3" name="Triangle 322"/>
                <p:cNvSpPr/>
                <p:nvPr/>
              </p:nvSpPr>
              <p:spPr>
                <a:xfrm flipV="1">
                  <a:off x="2550827" y="-849007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4" name="Rectangle 323"/>
                <p:cNvSpPr/>
                <p:nvPr/>
              </p:nvSpPr>
              <p:spPr>
                <a:xfrm>
                  <a:off x="2810906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5" name="Triangle 324"/>
                <p:cNvSpPr/>
                <p:nvPr/>
              </p:nvSpPr>
              <p:spPr>
                <a:xfrm>
                  <a:off x="3027650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6" name="Triangle 325"/>
                <p:cNvSpPr/>
                <p:nvPr/>
              </p:nvSpPr>
              <p:spPr>
                <a:xfrm flipV="1">
                  <a:off x="3029960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3283798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8" name="Triangle 327"/>
                <p:cNvSpPr/>
                <p:nvPr/>
              </p:nvSpPr>
              <p:spPr>
                <a:xfrm>
                  <a:off x="3500542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29" name="Triangle 328"/>
                <p:cNvSpPr/>
                <p:nvPr/>
              </p:nvSpPr>
              <p:spPr>
                <a:xfrm flipV="1">
                  <a:off x="3502852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4296704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1" name="Triangle 330"/>
                <p:cNvSpPr/>
                <p:nvPr/>
              </p:nvSpPr>
              <p:spPr>
                <a:xfrm>
                  <a:off x="4513448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2" name="Triangle 331"/>
                <p:cNvSpPr/>
                <p:nvPr/>
              </p:nvSpPr>
              <p:spPr>
                <a:xfrm flipV="1">
                  <a:off x="4515758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3" name="Triangle 332"/>
                <p:cNvSpPr/>
                <p:nvPr/>
              </p:nvSpPr>
              <p:spPr>
                <a:xfrm>
                  <a:off x="4016257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4" name="Triangle 333"/>
                <p:cNvSpPr/>
                <p:nvPr/>
              </p:nvSpPr>
              <p:spPr>
                <a:xfrm flipV="1">
                  <a:off x="4018567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4769597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6" name="Triangle 335"/>
                <p:cNvSpPr/>
                <p:nvPr/>
              </p:nvSpPr>
              <p:spPr>
                <a:xfrm>
                  <a:off x="4986340" y="-954996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7" name="Triangle 336"/>
                <p:cNvSpPr/>
                <p:nvPr/>
              </p:nvSpPr>
              <p:spPr>
                <a:xfrm flipV="1">
                  <a:off x="4988650" y="-852979"/>
                  <a:ext cx="229098" cy="109646"/>
                </a:xfrm>
                <a:prstGeom prst="triangle">
                  <a:avLst>
                    <a:gd name="adj" fmla="val 52467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5239511" y="-947507"/>
                  <a:ext cx="185763" cy="182498"/>
                </a:xfrm>
                <a:prstGeom prst="rect">
                  <a:avLst/>
                </a:prstGeom>
                <a:solidFill>
                  <a:srgbClr val="0090B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</p:grpSp>
          <p:cxnSp>
            <p:nvCxnSpPr>
              <p:cNvPr id="339" name="Connecteur droit 338"/>
              <p:cNvCxnSpPr/>
              <p:nvPr/>
            </p:nvCxnSpPr>
            <p:spPr>
              <a:xfrm flipV="1">
                <a:off x="1889532" y="4878850"/>
                <a:ext cx="236943" cy="33495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Connecteur droit 339"/>
              <p:cNvCxnSpPr/>
              <p:nvPr/>
            </p:nvCxnSpPr>
            <p:spPr>
              <a:xfrm>
                <a:off x="2200363" y="4448497"/>
                <a:ext cx="221042" cy="330036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8" name="Grouper 297"/>
            <p:cNvGrpSpPr>
              <a:grpSpLocks noChangeAspect="1"/>
            </p:cNvGrpSpPr>
            <p:nvPr/>
          </p:nvGrpSpPr>
          <p:grpSpPr>
            <a:xfrm rot="10800000">
              <a:off x="484040" y="5008819"/>
              <a:ext cx="2088000" cy="102649"/>
              <a:chOff x="635627" y="-954996"/>
              <a:chExt cx="4811136" cy="215635"/>
            </a:xfrm>
          </p:grpSpPr>
          <p:cxnSp>
            <p:nvCxnSpPr>
              <p:cNvPr id="301" name="Connecteur droit 300"/>
              <p:cNvCxnSpPr/>
              <p:nvPr/>
            </p:nvCxnSpPr>
            <p:spPr>
              <a:xfrm>
                <a:off x="658763" y="-840286"/>
                <a:ext cx="478800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Rectangle 301"/>
              <p:cNvSpPr/>
              <p:nvPr/>
            </p:nvSpPr>
            <p:spPr>
              <a:xfrm>
                <a:off x="91607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378606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43" name="Triangle 342"/>
              <p:cNvSpPr/>
              <p:nvPr/>
            </p:nvSpPr>
            <p:spPr>
              <a:xfrm>
                <a:off x="1132818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48" name="Triangle 347"/>
              <p:cNvSpPr/>
              <p:nvPr/>
            </p:nvSpPr>
            <p:spPr>
              <a:xfrm flipV="1">
                <a:off x="1135128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49" name="Triangle 348"/>
              <p:cNvSpPr/>
              <p:nvPr/>
            </p:nvSpPr>
            <p:spPr>
              <a:xfrm>
                <a:off x="63562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64" name="Triangle 363"/>
              <p:cNvSpPr/>
              <p:nvPr/>
            </p:nvSpPr>
            <p:spPr>
              <a:xfrm flipV="1">
                <a:off x="63793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1388966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4" name="Triangle 373"/>
              <p:cNvSpPr/>
              <p:nvPr/>
            </p:nvSpPr>
            <p:spPr>
              <a:xfrm>
                <a:off x="1605710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5" name="Triangle 374"/>
              <p:cNvSpPr/>
              <p:nvPr/>
            </p:nvSpPr>
            <p:spPr>
              <a:xfrm flipV="1">
                <a:off x="1608020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1858881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7" name="Triangle 376"/>
              <p:cNvSpPr/>
              <p:nvPr/>
            </p:nvSpPr>
            <p:spPr>
              <a:xfrm>
                <a:off x="2075625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78" name="Triangle 377"/>
              <p:cNvSpPr/>
              <p:nvPr/>
            </p:nvSpPr>
            <p:spPr>
              <a:xfrm flipV="1">
                <a:off x="2077935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2331773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1" name="Triangle 380"/>
              <p:cNvSpPr/>
              <p:nvPr/>
            </p:nvSpPr>
            <p:spPr>
              <a:xfrm>
                <a:off x="254851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2" name="Triangle 381"/>
              <p:cNvSpPr/>
              <p:nvPr/>
            </p:nvSpPr>
            <p:spPr>
              <a:xfrm flipV="1">
                <a:off x="255082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4" name="Rectangle 383"/>
              <p:cNvSpPr/>
              <p:nvPr/>
            </p:nvSpPr>
            <p:spPr>
              <a:xfrm>
                <a:off x="2810906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5" name="Triangle 384"/>
              <p:cNvSpPr/>
              <p:nvPr/>
            </p:nvSpPr>
            <p:spPr>
              <a:xfrm>
                <a:off x="302765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89" name="Triangle 388"/>
              <p:cNvSpPr/>
              <p:nvPr/>
            </p:nvSpPr>
            <p:spPr>
              <a:xfrm flipV="1">
                <a:off x="302996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3283798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98" name="Triangle 397"/>
              <p:cNvSpPr/>
              <p:nvPr/>
            </p:nvSpPr>
            <p:spPr>
              <a:xfrm>
                <a:off x="3500542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19" name="Triangle 418"/>
              <p:cNvSpPr/>
              <p:nvPr/>
            </p:nvSpPr>
            <p:spPr>
              <a:xfrm flipV="1">
                <a:off x="3502852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4296704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28" name="Triangle 427"/>
              <p:cNvSpPr/>
              <p:nvPr/>
            </p:nvSpPr>
            <p:spPr>
              <a:xfrm>
                <a:off x="4513448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29" name="Triangle 428"/>
              <p:cNvSpPr/>
              <p:nvPr/>
            </p:nvSpPr>
            <p:spPr>
              <a:xfrm flipV="1">
                <a:off x="4515758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0" name="Triangle 429"/>
              <p:cNvSpPr/>
              <p:nvPr/>
            </p:nvSpPr>
            <p:spPr>
              <a:xfrm>
                <a:off x="4016257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1" name="Triangle 430"/>
              <p:cNvSpPr/>
              <p:nvPr/>
            </p:nvSpPr>
            <p:spPr>
              <a:xfrm flipV="1">
                <a:off x="4018567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4769597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3" name="Triangle 432"/>
              <p:cNvSpPr/>
              <p:nvPr/>
            </p:nvSpPr>
            <p:spPr>
              <a:xfrm>
                <a:off x="498634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4" name="Triangle 433"/>
              <p:cNvSpPr/>
              <p:nvPr/>
            </p:nvSpPr>
            <p:spPr>
              <a:xfrm flipV="1">
                <a:off x="498865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5239511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</p:grpSp>
        <p:cxnSp>
          <p:nvCxnSpPr>
            <p:cNvPr id="436" name="Connecteur droit 435"/>
            <p:cNvCxnSpPr/>
            <p:nvPr/>
          </p:nvCxnSpPr>
          <p:spPr>
            <a:xfrm>
              <a:off x="2099643" y="5101270"/>
              <a:ext cx="221042" cy="33003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à coins arrondis 10"/>
          <p:cNvSpPr/>
          <p:nvPr/>
        </p:nvSpPr>
        <p:spPr>
          <a:xfrm>
            <a:off x="365717" y="3921993"/>
            <a:ext cx="5517736" cy="15885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2430685" y="4373344"/>
            <a:ext cx="1512674" cy="117706"/>
          </a:xfrm>
          <a:custGeom>
            <a:avLst/>
            <a:gdLst>
              <a:gd name="connsiteX0" fmla="*/ 1516284 w 1516284"/>
              <a:gd name="connsiteY0" fmla="*/ 0 h 196842"/>
              <a:gd name="connsiteX1" fmla="*/ 1215342 w 1516284"/>
              <a:gd name="connsiteY1" fmla="*/ 150470 h 196842"/>
              <a:gd name="connsiteX2" fmla="*/ 694481 w 1516284"/>
              <a:gd name="connsiteY2" fmla="*/ 196769 h 196842"/>
              <a:gd name="connsiteX3" fmla="*/ 0 w 1516284"/>
              <a:gd name="connsiteY3" fmla="*/ 162045 h 19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284" h="196842">
                <a:moveTo>
                  <a:pt x="1516284" y="0"/>
                </a:moveTo>
                <a:cubicBezTo>
                  <a:pt x="1434296" y="58837"/>
                  <a:pt x="1352309" y="117675"/>
                  <a:pt x="1215342" y="150470"/>
                </a:cubicBezTo>
                <a:cubicBezTo>
                  <a:pt x="1078375" y="183265"/>
                  <a:pt x="897038" y="194840"/>
                  <a:pt x="694481" y="196769"/>
                </a:cubicBezTo>
                <a:cubicBezTo>
                  <a:pt x="491924" y="198698"/>
                  <a:pt x="0" y="162045"/>
                  <a:pt x="0" y="16204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2025571" y="4380879"/>
            <a:ext cx="1921398" cy="637530"/>
          </a:xfrm>
          <a:custGeom>
            <a:avLst/>
            <a:gdLst>
              <a:gd name="connsiteX0" fmla="*/ 1921398 w 1921398"/>
              <a:gd name="connsiteY0" fmla="*/ 0 h 735776"/>
              <a:gd name="connsiteX1" fmla="*/ 1076446 w 1921398"/>
              <a:gd name="connsiteY1" fmla="*/ 312516 h 735776"/>
              <a:gd name="connsiteX2" fmla="*/ 706056 w 1921398"/>
              <a:gd name="connsiteY2" fmla="*/ 729205 h 735776"/>
              <a:gd name="connsiteX3" fmla="*/ 0 w 1921398"/>
              <a:gd name="connsiteY3" fmla="*/ 578734 h 73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398" h="735776">
                <a:moveTo>
                  <a:pt x="1921398" y="0"/>
                </a:moveTo>
                <a:cubicBezTo>
                  <a:pt x="1600200" y="95491"/>
                  <a:pt x="1279003" y="190982"/>
                  <a:pt x="1076446" y="312516"/>
                </a:cubicBezTo>
                <a:cubicBezTo>
                  <a:pt x="873889" y="434050"/>
                  <a:pt x="885464" y="684835"/>
                  <a:pt x="706056" y="729205"/>
                </a:cubicBezTo>
                <a:cubicBezTo>
                  <a:pt x="526648" y="773575"/>
                  <a:pt x="0" y="578734"/>
                  <a:pt x="0" y="57873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8" name="Rectangle : coins arrondis 3">
            <a:extLst>
              <a:ext uri="{FF2B5EF4-FFF2-40B4-BE49-F238E27FC236}">
                <a16:creationId xmlns:a16="http://schemas.microsoft.com/office/drawing/2014/main" id="{5C9737F3-FA2B-164A-9AD3-F85E97710C74}"/>
              </a:ext>
            </a:extLst>
          </p:cNvPr>
          <p:cNvSpPr/>
          <p:nvPr/>
        </p:nvSpPr>
        <p:spPr>
          <a:xfrm>
            <a:off x="6296532" y="875813"/>
            <a:ext cx="1764000" cy="3276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Golgi-pH CDG</a:t>
            </a:r>
          </a:p>
        </p:txBody>
      </p:sp>
      <p:pic>
        <p:nvPicPr>
          <p:cNvPr id="439" name="Image 4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00" y="2411522"/>
            <a:ext cx="612000" cy="514688"/>
          </a:xfrm>
          <a:prstGeom prst="rect">
            <a:avLst/>
          </a:prstGeom>
        </p:spPr>
      </p:pic>
      <p:pic>
        <p:nvPicPr>
          <p:cNvPr id="440" name="Image 4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96" y="2465158"/>
            <a:ext cx="392052" cy="335111"/>
          </a:xfrm>
          <a:prstGeom prst="rect">
            <a:avLst/>
          </a:prstGeom>
        </p:spPr>
      </p:pic>
      <p:pic>
        <p:nvPicPr>
          <p:cNvPr id="442" name="Image 4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81" y="2647542"/>
            <a:ext cx="266797" cy="249098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14A38EF-437C-23B9-B067-E6982C57B601}"/>
              </a:ext>
            </a:extLst>
          </p:cNvPr>
          <p:cNvSpPr/>
          <p:nvPr/>
        </p:nvSpPr>
        <p:spPr>
          <a:xfrm>
            <a:off x="926678" y="2468989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F0AA589-E676-871E-879D-B9469019A093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1081827" y="2634065"/>
            <a:ext cx="74969" cy="47786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48D35B27-5E69-86FA-2F48-7044518AB2F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6666">
            <a:off x="8557946" y="6005018"/>
            <a:ext cx="339589" cy="203753"/>
          </a:xfrm>
          <a:prstGeom prst="rect">
            <a:avLst/>
          </a:prstGeom>
        </p:spPr>
      </p:pic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48410FBD-9902-CBDE-C4B5-7FAE4D0033EE}"/>
              </a:ext>
            </a:extLst>
          </p:cNvPr>
          <p:cNvSpPr/>
          <p:nvPr/>
        </p:nvSpPr>
        <p:spPr>
          <a:xfrm>
            <a:off x="6558273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B63B39-6E1B-BE61-E2BA-FAD35D68EDB0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70103A-088D-5345-CB7A-2DB5F6FD9A1E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10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3FF11B5-A444-3BAB-15EC-14FA7E5498B3}"/>
              </a:ext>
            </a:extLst>
          </p:cNvPr>
          <p:cNvSpPr txBox="1"/>
          <p:nvPr/>
        </p:nvSpPr>
        <p:spPr>
          <a:xfrm>
            <a:off x="2216897" y="1205637"/>
            <a:ext cx="1351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Plasma / cells </a:t>
            </a:r>
          </a:p>
        </p:txBody>
      </p:sp>
      <p:sp>
        <p:nvSpPr>
          <p:cNvPr id="28" name="Rectangle : coins arrondis 3">
            <a:extLst>
              <a:ext uri="{FF2B5EF4-FFF2-40B4-BE49-F238E27FC236}">
                <a16:creationId xmlns:a16="http://schemas.microsoft.com/office/drawing/2014/main" id="{10290EA4-B27D-5746-E9A0-967A7C71D987}"/>
              </a:ext>
            </a:extLst>
          </p:cNvPr>
          <p:cNvSpPr/>
          <p:nvPr/>
        </p:nvSpPr>
        <p:spPr>
          <a:xfrm>
            <a:off x="301692" y="837924"/>
            <a:ext cx="5616000" cy="3276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New biomarkers of acquired metabolic liver diseases</a:t>
            </a:r>
          </a:p>
        </p:txBody>
      </p:sp>
      <p:grpSp>
        <p:nvGrpSpPr>
          <p:cNvPr id="33" name="Grouper 140">
            <a:extLst>
              <a:ext uri="{FF2B5EF4-FFF2-40B4-BE49-F238E27FC236}">
                <a16:creationId xmlns:a16="http://schemas.microsoft.com/office/drawing/2014/main" id="{33A04ABC-78F5-0D4B-F543-7F301251FA2C}"/>
              </a:ext>
            </a:extLst>
          </p:cNvPr>
          <p:cNvGrpSpPr/>
          <p:nvPr/>
        </p:nvGrpSpPr>
        <p:grpSpPr>
          <a:xfrm>
            <a:off x="4018797" y="1814354"/>
            <a:ext cx="1219910" cy="896841"/>
            <a:chOff x="3752579" y="2001922"/>
            <a:chExt cx="1219910" cy="896841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D3024980-3AEF-F3C2-84CA-2F8F5B13F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8912" r="56686" b="12405"/>
            <a:stretch/>
          </p:blipFill>
          <p:spPr>
            <a:xfrm rot="7685115">
              <a:off x="4036202" y="2162448"/>
              <a:ext cx="118511" cy="32562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B75C252B-8DCF-835C-8ACC-0E9129AB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9722" flipH="1">
              <a:off x="3742344" y="2012157"/>
              <a:ext cx="382907" cy="362437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CFEF60DD-DED2-5DDC-B128-452995AD0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7691724">
              <a:off x="4702747" y="2629022"/>
              <a:ext cx="82611" cy="456872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263C6265-8FF9-7361-98A5-9C4FE2369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7691724">
              <a:off x="4341511" y="2344264"/>
              <a:ext cx="82611" cy="456872"/>
            </a:xfrm>
            <a:prstGeom prst="rect">
              <a:avLst/>
            </a:prstGeom>
          </p:spPr>
        </p:pic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055345F-A396-9A1C-9E59-34702B83AA1F}"/>
                </a:ext>
              </a:extLst>
            </p:cNvPr>
            <p:cNvCxnSpPr/>
            <p:nvPr/>
          </p:nvCxnSpPr>
          <p:spPr>
            <a:xfrm rot="2285115" flipH="1">
              <a:off x="4320705" y="2713482"/>
              <a:ext cx="304536" cy="16758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3F8BE6C-86CC-BB68-172F-942A7E93E1CE}"/>
                </a:ext>
              </a:extLst>
            </p:cNvPr>
            <p:cNvCxnSpPr/>
            <p:nvPr/>
          </p:nvCxnSpPr>
          <p:spPr>
            <a:xfrm rot="2285115">
              <a:off x="4568546" y="2655087"/>
              <a:ext cx="390079" cy="15955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r 213">
            <a:extLst>
              <a:ext uri="{FF2B5EF4-FFF2-40B4-BE49-F238E27FC236}">
                <a16:creationId xmlns:a16="http://schemas.microsoft.com/office/drawing/2014/main" id="{5775B5DB-454A-E593-4197-F0F997FA2991}"/>
              </a:ext>
            </a:extLst>
          </p:cNvPr>
          <p:cNvGrpSpPr/>
          <p:nvPr/>
        </p:nvGrpSpPr>
        <p:grpSpPr>
          <a:xfrm rot="20835153">
            <a:off x="3904038" y="2294338"/>
            <a:ext cx="351140" cy="519605"/>
            <a:chOff x="590564" y="5466883"/>
            <a:chExt cx="828275" cy="1251388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663C7FD7-264C-EF96-58D8-8A9A1F635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1" t="12632" r="21616" b="32039"/>
            <a:stretch/>
          </p:blipFill>
          <p:spPr>
            <a:xfrm>
              <a:off x="622011" y="5466883"/>
              <a:ext cx="694156" cy="658949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6A42503C-0EC8-391E-FFF1-6F5F17249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3579" flipH="1">
              <a:off x="615386" y="5914818"/>
              <a:ext cx="778631" cy="828275"/>
            </a:xfrm>
            <a:prstGeom prst="rect">
              <a:avLst/>
            </a:prstGeom>
          </p:spPr>
        </p:pic>
      </p:grpSp>
      <p:grpSp>
        <p:nvGrpSpPr>
          <p:cNvPr id="50" name="Grouper 116">
            <a:extLst>
              <a:ext uri="{FF2B5EF4-FFF2-40B4-BE49-F238E27FC236}">
                <a16:creationId xmlns:a16="http://schemas.microsoft.com/office/drawing/2014/main" id="{24BA727C-832E-A79C-B108-91FACB9E651D}"/>
              </a:ext>
            </a:extLst>
          </p:cNvPr>
          <p:cNvGrpSpPr/>
          <p:nvPr/>
        </p:nvGrpSpPr>
        <p:grpSpPr>
          <a:xfrm rot="3036568">
            <a:off x="4312078" y="2628785"/>
            <a:ext cx="347946" cy="547671"/>
            <a:chOff x="5361417" y="1059957"/>
            <a:chExt cx="619065" cy="971255"/>
          </a:xfrm>
        </p:grpSpPr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24B0AB80-A847-11BF-4276-FDFB56E87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5" t="9473" r="36023" b="17784"/>
            <a:stretch/>
          </p:blipFill>
          <p:spPr>
            <a:xfrm>
              <a:off x="5457511" y="1059957"/>
              <a:ext cx="248495" cy="574173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A6CBEF8C-EAFF-35C2-F8EF-E7D31329E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33013">
              <a:off x="5388959" y="1523471"/>
              <a:ext cx="480199" cy="535284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CF793813-556D-7F67-B3CA-41B5509C3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0" t="9473" r="37235" b="17784"/>
            <a:stretch/>
          </p:blipFill>
          <p:spPr>
            <a:xfrm rot="763714">
              <a:off x="5741236" y="1078507"/>
              <a:ext cx="239246" cy="574173"/>
            </a:xfrm>
            <a:prstGeom prst="rect">
              <a:avLst/>
            </a:prstGeom>
          </p:spPr>
        </p:pic>
      </p:grpSp>
      <p:pic>
        <p:nvPicPr>
          <p:cNvPr id="78" name="Image 77">
            <a:extLst>
              <a:ext uri="{FF2B5EF4-FFF2-40B4-BE49-F238E27FC236}">
                <a16:creationId xmlns:a16="http://schemas.microsoft.com/office/drawing/2014/main" id="{A9E796E7-776A-14C6-798E-3F04484E7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5813">
            <a:off x="5018697" y="1782319"/>
            <a:ext cx="1011067" cy="98398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F64C462-49E9-961D-CFEC-221A168CD015}"/>
              </a:ext>
            </a:extLst>
          </p:cNvPr>
          <p:cNvSpPr/>
          <p:nvPr/>
        </p:nvSpPr>
        <p:spPr>
          <a:xfrm>
            <a:off x="3705112" y="3147084"/>
            <a:ext cx="22576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i="1" dirty="0" err="1"/>
              <a:t>Metabolic</a:t>
            </a:r>
            <a:r>
              <a:rPr lang="fr-FR" sz="1600" i="1" dirty="0"/>
              <a:t> / </a:t>
            </a:r>
            <a:r>
              <a:rPr lang="fr-FR" sz="1600" i="1" dirty="0" err="1"/>
              <a:t>ionic</a:t>
            </a:r>
            <a:r>
              <a:rPr lang="fr-FR" sz="1600" i="1" dirty="0"/>
              <a:t> stresses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20670469-5487-EC32-9D41-A3C825510708}"/>
              </a:ext>
            </a:extLst>
          </p:cNvPr>
          <p:cNvSpPr txBox="1"/>
          <p:nvPr/>
        </p:nvSpPr>
        <p:spPr>
          <a:xfrm>
            <a:off x="3498795" y="1205637"/>
            <a:ext cx="267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Glycosylation biomarkers, loss of hepatic Golgi homeostasis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C7C281D7-378E-B7E5-871C-6FB6E4962C38}"/>
              </a:ext>
            </a:extLst>
          </p:cNvPr>
          <p:cNvSpPr txBox="1"/>
          <p:nvPr/>
        </p:nvSpPr>
        <p:spPr>
          <a:xfrm>
            <a:off x="8461143" y="2420851"/>
            <a:ext cx="475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ionic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A1CAA408-BA28-A00C-B5CE-325CF5D4F793}"/>
              </a:ext>
            </a:extLst>
          </p:cNvPr>
          <p:cNvSpPr txBox="1"/>
          <p:nvPr/>
        </p:nvSpPr>
        <p:spPr>
          <a:xfrm>
            <a:off x="7079007" y="2420851"/>
            <a:ext cx="386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464A69-10F4-A7A8-6060-DE5C85C72713}"/>
              </a:ext>
            </a:extLst>
          </p:cNvPr>
          <p:cNvSpPr txBox="1"/>
          <p:nvPr/>
        </p:nvSpPr>
        <p:spPr>
          <a:xfrm>
            <a:off x="493365" y="5618075"/>
            <a:ext cx="5161294" cy="31427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algn="ctr" hangingPunct="0"/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Bikunin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 : regulates matrix stiffness ?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Mechanotransduction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ea typeface="Noto Sans CJK SC Regular" pitchFamily="2"/>
                <a:cs typeface="Lohit Devanagari" pitchFamily="2"/>
              </a:rPr>
              <a:t> ?</a:t>
            </a: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27E38DA3-687B-0723-0CF4-903506E2225C}"/>
              </a:ext>
            </a:extLst>
          </p:cNvPr>
          <p:cNvCxnSpPr/>
          <p:nvPr/>
        </p:nvCxnSpPr>
        <p:spPr>
          <a:xfrm>
            <a:off x="6858000" y="3064137"/>
            <a:ext cx="0" cy="21600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89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A01D5-990B-4765-1EEE-49EF9D0A0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Rectangle : coins arrondis 31">
            <a:extLst>
              <a:ext uri="{FF2B5EF4-FFF2-40B4-BE49-F238E27FC236}">
                <a16:creationId xmlns:a16="http://schemas.microsoft.com/office/drawing/2014/main" id="{DCCB3C35-4332-7511-40D2-0722D95AE527}"/>
              </a:ext>
            </a:extLst>
          </p:cNvPr>
          <p:cNvSpPr/>
          <p:nvPr/>
        </p:nvSpPr>
        <p:spPr>
          <a:xfrm>
            <a:off x="3698134" y="1013133"/>
            <a:ext cx="4861460" cy="4209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 : coins arrondis 31">
            <a:extLst>
              <a:ext uri="{FF2B5EF4-FFF2-40B4-BE49-F238E27FC236}">
                <a16:creationId xmlns:a16="http://schemas.microsoft.com/office/drawing/2014/main" id="{70CCC84D-AE37-1958-6D6D-5AF928D139DC}"/>
              </a:ext>
            </a:extLst>
          </p:cNvPr>
          <p:cNvSpPr/>
          <p:nvPr/>
        </p:nvSpPr>
        <p:spPr>
          <a:xfrm>
            <a:off x="3295292" y="1566098"/>
            <a:ext cx="2724296" cy="2531230"/>
          </a:xfrm>
          <a:prstGeom prst="roundRect">
            <a:avLst>
              <a:gd name="adj" fmla="val 6467"/>
            </a:avLst>
          </a:prstGeom>
          <a:solidFill>
            <a:srgbClr val="FFEDED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44D902-421D-6652-ACDE-8414ED4D1007}"/>
              </a:ext>
            </a:extLst>
          </p:cNvPr>
          <p:cNvSpPr txBox="1"/>
          <p:nvPr/>
        </p:nvSpPr>
        <p:spPr>
          <a:xfrm>
            <a:off x="3602759" y="680570"/>
            <a:ext cx="50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 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T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eam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4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Thierry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Tordjmann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-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Henri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Moissan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Saclay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90E42DF-04FF-1E3C-0AC6-AA89306D6E5C}"/>
              </a:ext>
            </a:extLst>
          </p:cNvPr>
          <p:cNvSpPr txBox="1"/>
          <p:nvPr/>
        </p:nvSpPr>
        <p:spPr>
          <a:xfrm>
            <a:off x="3698134" y="1037964"/>
            <a:ext cx="4861459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Biliary h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omeostasis</a:t>
            </a:r>
            <a:r>
              <a:rPr lang="en-US" sz="1600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and hepatobiliary pathophysiology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3C8A0F-FD2F-C169-5679-E59BA0315A9B}"/>
              </a:ext>
            </a:extLst>
          </p:cNvPr>
          <p:cNvSpPr txBox="1"/>
          <p:nvPr/>
        </p:nvSpPr>
        <p:spPr>
          <a:xfrm>
            <a:off x="3325019" y="1589575"/>
            <a:ext cx="2664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Cytoskeleton &amp; hepatocyte stress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EFF797-8186-64EE-A765-8485F408E3B1}"/>
              </a:ext>
            </a:extLst>
          </p:cNvPr>
          <p:cNvSpPr txBox="1"/>
          <p:nvPr/>
        </p:nvSpPr>
        <p:spPr>
          <a:xfrm>
            <a:off x="4326363" y="1763731"/>
            <a:ext cx="640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</a:t>
            </a:r>
            <a:r>
              <a:rPr lang="en-US" sz="1200" dirty="0" err="1"/>
              <a:t>Poüs</a:t>
            </a:r>
            <a:endParaRPr lang="en-US" sz="1200" dirty="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E203BCF7-D39D-1F2A-8F69-412B32BED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44" y="2119315"/>
            <a:ext cx="842769" cy="70876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173FE50-09ED-1F22-B26E-9806B9A49806}"/>
              </a:ext>
            </a:extLst>
          </p:cNvPr>
          <p:cNvSpPr/>
          <p:nvPr/>
        </p:nvSpPr>
        <p:spPr>
          <a:xfrm>
            <a:off x="3349487" y="3157443"/>
            <a:ext cx="1260000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Biosensors</a:t>
            </a:r>
          </a:p>
          <a:p>
            <a:pPr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Biomarkers</a:t>
            </a:r>
          </a:p>
          <a:p>
            <a:r>
              <a:rPr lang="en-US" sz="14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Clinical targets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8D1B2A77-8718-504F-0A02-4FFCE1048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60" y="2239610"/>
            <a:ext cx="362906" cy="310199"/>
          </a:xfrm>
          <a:prstGeom prst="rect">
            <a:avLst/>
          </a:prstGeom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D90428CC-8F31-E6C7-052B-785951B85F75}"/>
              </a:ext>
            </a:extLst>
          </p:cNvPr>
          <p:cNvSpPr txBox="1"/>
          <p:nvPr/>
        </p:nvSpPr>
        <p:spPr>
          <a:xfrm>
            <a:off x="3496456" y="2539941"/>
            <a:ext cx="448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rgbClr val="FFFF00"/>
                </a:solidFill>
              </a:rPr>
              <a:t>LDs</a:t>
            </a:r>
          </a:p>
        </p:txBody>
      </p:sp>
      <p:pic>
        <p:nvPicPr>
          <p:cNvPr id="650" name="Image 649">
            <a:extLst>
              <a:ext uri="{FF2B5EF4-FFF2-40B4-BE49-F238E27FC236}">
                <a16:creationId xmlns:a16="http://schemas.microsoft.com/office/drawing/2014/main" id="{C22F7107-4E37-BDDE-9EC6-CD5311CC47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/>
          <a:stretch/>
        </p:blipFill>
        <p:spPr>
          <a:xfrm rot="4844229">
            <a:off x="5471149" y="2322638"/>
            <a:ext cx="640584" cy="256116"/>
          </a:xfrm>
          <a:prstGeom prst="rect">
            <a:avLst/>
          </a:prstGeom>
        </p:spPr>
      </p:pic>
      <p:pic>
        <p:nvPicPr>
          <p:cNvPr id="651" name="Image 650">
            <a:extLst>
              <a:ext uri="{FF2B5EF4-FFF2-40B4-BE49-F238E27FC236}">
                <a16:creationId xmlns:a16="http://schemas.microsoft.com/office/drawing/2014/main" id="{98E76A6A-E909-3D74-40C4-D2677AF72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8721" y="2128395"/>
            <a:ext cx="111755" cy="897452"/>
          </a:xfrm>
          <a:prstGeom prst="rect">
            <a:avLst/>
          </a:prstGeom>
        </p:spPr>
      </p:pic>
      <p:grpSp>
        <p:nvGrpSpPr>
          <p:cNvPr id="4" name="Grouper 3">
            <a:extLst>
              <a:ext uri="{FF2B5EF4-FFF2-40B4-BE49-F238E27FC236}">
                <a16:creationId xmlns:a16="http://schemas.microsoft.com/office/drawing/2014/main" id="{C10B6258-615F-19BE-E3E8-982998059F75}"/>
              </a:ext>
            </a:extLst>
          </p:cNvPr>
          <p:cNvGrpSpPr/>
          <p:nvPr/>
        </p:nvGrpSpPr>
        <p:grpSpPr>
          <a:xfrm rot="21014033">
            <a:off x="4686062" y="2162097"/>
            <a:ext cx="987186" cy="359506"/>
            <a:chOff x="-1997354" y="5641959"/>
            <a:chExt cx="987186" cy="359506"/>
          </a:xfrm>
        </p:grpSpPr>
        <p:cxnSp>
          <p:nvCxnSpPr>
            <p:cNvPr id="654" name="Connecteur droit 653">
              <a:extLst>
                <a:ext uri="{FF2B5EF4-FFF2-40B4-BE49-F238E27FC236}">
                  <a16:creationId xmlns:a16="http://schemas.microsoft.com/office/drawing/2014/main" id="{1E3BAB35-AA33-EEEC-3F6B-5492F73A568D}"/>
                </a:ext>
              </a:extLst>
            </p:cNvPr>
            <p:cNvCxnSpPr/>
            <p:nvPr/>
          </p:nvCxnSpPr>
          <p:spPr>
            <a:xfrm rot="6033362">
              <a:off x="-1674863" y="5879674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Connecteur droit 654">
              <a:extLst>
                <a:ext uri="{FF2B5EF4-FFF2-40B4-BE49-F238E27FC236}">
                  <a16:creationId xmlns:a16="http://schemas.microsoft.com/office/drawing/2014/main" id="{B145F9BC-2799-9000-4B8D-CBB27F73C9A9}"/>
                </a:ext>
              </a:extLst>
            </p:cNvPr>
            <p:cNvCxnSpPr/>
            <p:nvPr/>
          </p:nvCxnSpPr>
          <p:spPr>
            <a:xfrm rot="6033362">
              <a:off x="-1426766" y="5925907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Connecteur droit 655">
              <a:extLst>
                <a:ext uri="{FF2B5EF4-FFF2-40B4-BE49-F238E27FC236}">
                  <a16:creationId xmlns:a16="http://schemas.microsoft.com/office/drawing/2014/main" id="{0D421697-405E-4338-0A7B-44F5ECFCE590}"/>
                </a:ext>
              </a:extLst>
            </p:cNvPr>
            <p:cNvCxnSpPr/>
            <p:nvPr/>
          </p:nvCxnSpPr>
          <p:spPr>
            <a:xfrm rot="6033362">
              <a:off x="-1489976" y="5752271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Connecteur droit 656">
              <a:extLst>
                <a:ext uri="{FF2B5EF4-FFF2-40B4-BE49-F238E27FC236}">
                  <a16:creationId xmlns:a16="http://schemas.microsoft.com/office/drawing/2014/main" id="{6E5A2987-A017-C33B-6AAF-1413F093FD0E}"/>
                </a:ext>
              </a:extLst>
            </p:cNvPr>
            <p:cNvCxnSpPr/>
            <p:nvPr/>
          </p:nvCxnSpPr>
          <p:spPr>
            <a:xfrm rot="6033362">
              <a:off x="-1927818" y="5832536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Connecteur droit 660">
              <a:extLst>
                <a:ext uri="{FF2B5EF4-FFF2-40B4-BE49-F238E27FC236}">
                  <a16:creationId xmlns:a16="http://schemas.microsoft.com/office/drawing/2014/main" id="{D9082FB8-93D1-E6D0-EED7-F5DA36809100}"/>
                </a:ext>
              </a:extLst>
            </p:cNvPr>
            <p:cNvCxnSpPr/>
            <p:nvPr/>
          </p:nvCxnSpPr>
          <p:spPr>
            <a:xfrm rot="6033362">
              <a:off x="-1780891" y="5694010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2" name="Image 661">
              <a:extLst>
                <a:ext uri="{FF2B5EF4-FFF2-40B4-BE49-F238E27FC236}">
                  <a16:creationId xmlns:a16="http://schemas.microsoft.com/office/drawing/2014/main" id="{C8C481EC-CB38-96DF-442D-171E4D18E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28" t="5236" r="-1" b="27591"/>
            <a:stretch/>
          </p:blipFill>
          <p:spPr>
            <a:xfrm rot="6033362">
              <a:off x="-1683514" y="5328119"/>
              <a:ext cx="359506" cy="987186"/>
            </a:xfrm>
            <a:prstGeom prst="rect">
              <a:avLst/>
            </a:prstGeom>
          </p:spPr>
        </p:pic>
        <p:pic>
          <p:nvPicPr>
            <p:cNvPr id="665" name="Image 664">
              <a:extLst>
                <a:ext uri="{FF2B5EF4-FFF2-40B4-BE49-F238E27FC236}">
                  <a16:creationId xmlns:a16="http://schemas.microsoft.com/office/drawing/2014/main" id="{C2592CB8-C554-DDFF-35F5-161E210D7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52365">
              <a:off x="-1938231" y="5748921"/>
              <a:ext cx="399223" cy="57783"/>
            </a:xfrm>
            <a:prstGeom prst="rect">
              <a:avLst/>
            </a:prstGeom>
          </p:spPr>
        </p:pic>
      </p:grpSp>
      <p:pic>
        <p:nvPicPr>
          <p:cNvPr id="1825" name="Image 1824">
            <a:extLst>
              <a:ext uri="{FF2B5EF4-FFF2-40B4-BE49-F238E27FC236}">
                <a16:creationId xmlns:a16="http://schemas.microsoft.com/office/drawing/2014/main" id="{439AD9CB-2616-F075-FCDE-F3F55617F9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6"/>
          <a:stretch/>
        </p:blipFill>
        <p:spPr>
          <a:xfrm>
            <a:off x="4934172" y="2861975"/>
            <a:ext cx="495003" cy="333476"/>
          </a:xfrm>
          <a:prstGeom prst="rect">
            <a:avLst/>
          </a:prstGeom>
        </p:spPr>
      </p:pic>
      <p:pic>
        <p:nvPicPr>
          <p:cNvPr id="1826" name="Image 1825">
            <a:extLst>
              <a:ext uri="{FF2B5EF4-FFF2-40B4-BE49-F238E27FC236}">
                <a16:creationId xmlns:a16="http://schemas.microsoft.com/office/drawing/2014/main" id="{E27BC5A8-B561-26C2-2DD7-C94C76DE5C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25">
            <a:off x="4588263" y="2708057"/>
            <a:ext cx="371295" cy="85805"/>
          </a:xfrm>
          <a:prstGeom prst="rect">
            <a:avLst/>
          </a:prstGeom>
        </p:spPr>
      </p:pic>
      <p:sp>
        <p:nvSpPr>
          <p:cNvPr id="1827" name="Flèche à angle droit 1826">
            <a:extLst>
              <a:ext uri="{FF2B5EF4-FFF2-40B4-BE49-F238E27FC236}">
                <a16:creationId xmlns:a16="http://schemas.microsoft.com/office/drawing/2014/main" id="{FCE759E5-A76C-1EC5-6B56-EA0AC247E76E}"/>
              </a:ext>
            </a:extLst>
          </p:cNvPr>
          <p:cNvSpPr/>
          <p:nvPr/>
        </p:nvSpPr>
        <p:spPr>
          <a:xfrm rot="5400000">
            <a:off x="4671157" y="2710582"/>
            <a:ext cx="108000" cy="195922"/>
          </a:xfrm>
          <a:prstGeom prst="bentUpArrow">
            <a:avLst>
              <a:gd name="adj1" fmla="val 4008"/>
              <a:gd name="adj2" fmla="val 17683"/>
              <a:gd name="adj3" fmla="val 47418"/>
            </a:avLst>
          </a:prstGeom>
          <a:solidFill>
            <a:srgbClr val="D88A8F"/>
          </a:solidFill>
          <a:ln>
            <a:solidFill>
              <a:srgbClr val="DC8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r 28">
            <a:extLst>
              <a:ext uri="{FF2B5EF4-FFF2-40B4-BE49-F238E27FC236}">
                <a16:creationId xmlns:a16="http://schemas.microsoft.com/office/drawing/2014/main" id="{CF109E1E-7B16-BFA5-4016-7CB8A4D8DCB1}"/>
              </a:ext>
            </a:extLst>
          </p:cNvPr>
          <p:cNvGrpSpPr/>
          <p:nvPr/>
        </p:nvGrpSpPr>
        <p:grpSpPr>
          <a:xfrm>
            <a:off x="4509369" y="3220303"/>
            <a:ext cx="1202031" cy="442040"/>
            <a:chOff x="4678387" y="3044489"/>
            <a:chExt cx="984427" cy="275978"/>
          </a:xfrm>
        </p:grpSpPr>
        <p:pic>
          <p:nvPicPr>
            <p:cNvPr id="1829" name="Image 1828">
              <a:extLst>
                <a:ext uri="{FF2B5EF4-FFF2-40B4-BE49-F238E27FC236}">
                  <a16:creationId xmlns:a16="http://schemas.microsoft.com/office/drawing/2014/main" id="{8D9F38FE-CBEE-6C40-E666-B902BE7F9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8912" r="56686" b="12405"/>
            <a:stretch/>
          </p:blipFill>
          <p:spPr>
            <a:xfrm rot="5319975">
              <a:off x="4897182" y="3081471"/>
              <a:ext cx="85416" cy="213968"/>
            </a:xfrm>
            <a:prstGeom prst="rect">
              <a:avLst/>
            </a:prstGeom>
          </p:spPr>
        </p:pic>
        <p:pic>
          <p:nvPicPr>
            <p:cNvPr id="1830" name="Image 1829">
              <a:extLst>
                <a:ext uri="{FF2B5EF4-FFF2-40B4-BE49-F238E27FC236}">
                  <a16:creationId xmlns:a16="http://schemas.microsoft.com/office/drawing/2014/main" id="{C99290AA-EC18-DB6C-1530-1D7B4935E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04582" flipH="1">
              <a:off x="4659479" y="3063397"/>
              <a:ext cx="275978" cy="238161"/>
            </a:xfrm>
            <a:prstGeom prst="rect">
              <a:avLst/>
            </a:prstGeom>
          </p:spPr>
        </p:pic>
        <p:pic>
          <p:nvPicPr>
            <p:cNvPr id="1831" name="Image 1830">
              <a:extLst>
                <a:ext uri="{FF2B5EF4-FFF2-40B4-BE49-F238E27FC236}">
                  <a16:creationId xmlns:a16="http://schemas.microsoft.com/office/drawing/2014/main" id="{3F02C391-F2DC-7269-7CE3-105483D5B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5326584">
              <a:off x="5482936" y="3042272"/>
              <a:ext cx="59541" cy="300215"/>
            </a:xfrm>
            <a:prstGeom prst="rect">
              <a:avLst/>
            </a:prstGeom>
          </p:spPr>
        </p:pic>
        <p:pic>
          <p:nvPicPr>
            <p:cNvPr id="1832" name="Image 1831">
              <a:extLst>
                <a:ext uri="{FF2B5EF4-FFF2-40B4-BE49-F238E27FC236}">
                  <a16:creationId xmlns:a16="http://schemas.microsoft.com/office/drawing/2014/main" id="{81831B47-95A0-BE44-C7EA-BF332668B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5326584">
              <a:off x="5169237" y="3047511"/>
              <a:ext cx="59541" cy="300215"/>
            </a:xfrm>
            <a:prstGeom prst="rect">
              <a:avLst/>
            </a:prstGeom>
          </p:spPr>
        </p:pic>
        <p:cxnSp>
          <p:nvCxnSpPr>
            <p:cNvPr id="1833" name="Connecteur droit 1832">
              <a:extLst>
                <a:ext uri="{FF2B5EF4-FFF2-40B4-BE49-F238E27FC236}">
                  <a16:creationId xmlns:a16="http://schemas.microsoft.com/office/drawing/2014/main" id="{B7B1AF2E-16B6-C3B6-4A7B-4D6A85A505AA}"/>
                </a:ext>
              </a:extLst>
            </p:cNvPr>
            <p:cNvCxnSpPr/>
            <p:nvPr/>
          </p:nvCxnSpPr>
          <p:spPr>
            <a:xfrm flipH="1">
              <a:off x="5267224" y="3230016"/>
              <a:ext cx="193398" cy="6429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1" name="Connecteur droit 1880">
              <a:extLst>
                <a:ext uri="{FF2B5EF4-FFF2-40B4-BE49-F238E27FC236}">
                  <a16:creationId xmlns:a16="http://schemas.microsoft.com/office/drawing/2014/main" id="{CA226844-926B-5396-E22C-0CA57317998D}"/>
                </a:ext>
              </a:extLst>
            </p:cNvPr>
            <p:cNvCxnSpPr/>
            <p:nvPr/>
          </p:nvCxnSpPr>
          <p:spPr>
            <a:xfrm>
              <a:off x="5394439" y="3098004"/>
              <a:ext cx="201932" cy="679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15">
            <a:extLst>
              <a:ext uri="{FF2B5EF4-FFF2-40B4-BE49-F238E27FC236}">
                <a16:creationId xmlns:a16="http://schemas.microsoft.com/office/drawing/2014/main" id="{6D889BB7-5A73-5AEF-C08D-7EBC957EADD9}"/>
              </a:ext>
            </a:extLst>
          </p:cNvPr>
          <p:cNvGrpSpPr/>
          <p:nvPr/>
        </p:nvGrpSpPr>
        <p:grpSpPr>
          <a:xfrm>
            <a:off x="4612405" y="3689629"/>
            <a:ext cx="1026569" cy="294999"/>
            <a:chOff x="4739026" y="3363396"/>
            <a:chExt cx="893050" cy="185768"/>
          </a:xfrm>
        </p:grpSpPr>
        <p:grpSp>
          <p:nvGrpSpPr>
            <p:cNvPr id="1845" name="Grouper 1844">
              <a:extLst>
                <a:ext uri="{FF2B5EF4-FFF2-40B4-BE49-F238E27FC236}">
                  <a16:creationId xmlns:a16="http://schemas.microsoft.com/office/drawing/2014/main" id="{CCD240D4-58DC-70F2-10E8-6230BEF4433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739026" y="3435775"/>
              <a:ext cx="893050" cy="46441"/>
              <a:chOff x="635627" y="-954996"/>
              <a:chExt cx="4811136" cy="215635"/>
            </a:xfrm>
          </p:grpSpPr>
          <p:cxnSp>
            <p:nvCxnSpPr>
              <p:cNvPr id="1848" name="Connecteur droit 1847">
                <a:extLst>
                  <a:ext uri="{FF2B5EF4-FFF2-40B4-BE49-F238E27FC236}">
                    <a16:creationId xmlns:a16="http://schemas.microsoft.com/office/drawing/2014/main" id="{B276B11E-91BA-51AF-9C27-86126C8F7BFC}"/>
                  </a:ext>
                </a:extLst>
              </p:cNvPr>
              <p:cNvCxnSpPr/>
              <p:nvPr/>
            </p:nvCxnSpPr>
            <p:spPr>
              <a:xfrm>
                <a:off x="658763" y="-840286"/>
                <a:ext cx="478800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9" name="Rectangle 1848">
                <a:extLst>
                  <a:ext uri="{FF2B5EF4-FFF2-40B4-BE49-F238E27FC236}">
                    <a16:creationId xmlns:a16="http://schemas.microsoft.com/office/drawing/2014/main" id="{8158CD25-FEBF-B406-0FC9-9C364D8007FD}"/>
                  </a:ext>
                </a:extLst>
              </p:cNvPr>
              <p:cNvSpPr/>
              <p:nvPr/>
            </p:nvSpPr>
            <p:spPr>
              <a:xfrm>
                <a:off x="91607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0" name="Rectangle 1849">
                <a:extLst>
                  <a:ext uri="{FF2B5EF4-FFF2-40B4-BE49-F238E27FC236}">
                    <a16:creationId xmlns:a16="http://schemas.microsoft.com/office/drawing/2014/main" id="{BFAEF1FF-A299-DB5D-B070-DBCA851D7B2F}"/>
                  </a:ext>
                </a:extLst>
              </p:cNvPr>
              <p:cNvSpPr/>
              <p:nvPr/>
            </p:nvSpPr>
            <p:spPr>
              <a:xfrm>
                <a:off x="378606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1" name="Triangle 1850">
                <a:extLst>
                  <a:ext uri="{FF2B5EF4-FFF2-40B4-BE49-F238E27FC236}">
                    <a16:creationId xmlns:a16="http://schemas.microsoft.com/office/drawing/2014/main" id="{D185B930-595C-A4B7-59E9-23DFE379EBEC}"/>
                  </a:ext>
                </a:extLst>
              </p:cNvPr>
              <p:cNvSpPr/>
              <p:nvPr/>
            </p:nvSpPr>
            <p:spPr>
              <a:xfrm>
                <a:off x="1132818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2" name="Triangle 1851">
                <a:extLst>
                  <a:ext uri="{FF2B5EF4-FFF2-40B4-BE49-F238E27FC236}">
                    <a16:creationId xmlns:a16="http://schemas.microsoft.com/office/drawing/2014/main" id="{1BAFCE46-600A-8E80-9138-97631A777E7C}"/>
                  </a:ext>
                </a:extLst>
              </p:cNvPr>
              <p:cNvSpPr/>
              <p:nvPr/>
            </p:nvSpPr>
            <p:spPr>
              <a:xfrm flipV="1">
                <a:off x="1135128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3" name="Triangle 1852">
                <a:extLst>
                  <a:ext uri="{FF2B5EF4-FFF2-40B4-BE49-F238E27FC236}">
                    <a16:creationId xmlns:a16="http://schemas.microsoft.com/office/drawing/2014/main" id="{AB9793AA-34D8-4CE6-4331-83B4D71FC84F}"/>
                  </a:ext>
                </a:extLst>
              </p:cNvPr>
              <p:cNvSpPr/>
              <p:nvPr/>
            </p:nvSpPr>
            <p:spPr>
              <a:xfrm>
                <a:off x="63562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4" name="Triangle 1853">
                <a:extLst>
                  <a:ext uri="{FF2B5EF4-FFF2-40B4-BE49-F238E27FC236}">
                    <a16:creationId xmlns:a16="http://schemas.microsoft.com/office/drawing/2014/main" id="{D7B34ABA-704B-D7E0-5EC8-F87CCA4A5F0F}"/>
                  </a:ext>
                </a:extLst>
              </p:cNvPr>
              <p:cNvSpPr/>
              <p:nvPr/>
            </p:nvSpPr>
            <p:spPr>
              <a:xfrm flipV="1">
                <a:off x="63793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5" name="Rectangle 1854">
                <a:extLst>
                  <a:ext uri="{FF2B5EF4-FFF2-40B4-BE49-F238E27FC236}">
                    <a16:creationId xmlns:a16="http://schemas.microsoft.com/office/drawing/2014/main" id="{D7FDDE25-7881-9E85-1FBC-979EB693B96B}"/>
                  </a:ext>
                </a:extLst>
              </p:cNvPr>
              <p:cNvSpPr/>
              <p:nvPr/>
            </p:nvSpPr>
            <p:spPr>
              <a:xfrm>
                <a:off x="1388966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6" name="Triangle 1855">
                <a:extLst>
                  <a:ext uri="{FF2B5EF4-FFF2-40B4-BE49-F238E27FC236}">
                    <a16:creationId xmlns:a16="http://schemas.microsoft.com/office/drawing/2014/main" id="{498509FA-B038-27B7-318E-9081A79508F3}"/>
                  </a:ext>
                </a:extLst>
              </p:cNvPr>
              <p:cNvSpPr/>
              <p:nvPr/>
            </p:nvSpPr>
            <p:spPr>
              <a:xfrm>
                <a:off x="1605710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7" name="Triangle 1856">
                <a:extLst>
                  <a:ext uri="{FF2B5EF4-FFF2-40B4-BE49-F238E27FC236}">
                    <a16:creationId xmlns:a16="http://schemas.microsoft.com/office/drawing/2014/main" id="{CADD101A-83CF-D781-50F2-0E78CD9440AF}"/>
                  </a:ext>
                </a:extLst>
              </p:cNvPr>
              <p:cNvSpPr/>
              <p:nvPr/>
            </p:nvSpPr>
            <p:spPr>
              <a:xfrm flipV="1">
                <a:off x="1608020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8" name="Rectangle 1857">
                <a:extLst>
                  <a:ext uri="{FF2B5EF4-FFF2-40B4-BE49-F238E27FC236}">
                    <a16:creationId xmlns:a16="http://schemas.microsoft.com/office/drawing/2014/main" id="{AC51417A-9217-962A-4B36-169B7F0C68FC}"/>
                  </a:ext>
                </a:extLst>
              </p:cNvPr>
              <p:cNvSpPr/>
              <p:nvPr/>
            </p:nvSpPr>
            <p:spPr>
              <a:xfrm>
                <a:off x="1858881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9" name="Triangle 1858">
                <a:extLst>
                  <a:ext uri="{FF2B5EF4-FFF2-40B4-BE49-F238E27FC236}">
                    <a16:creationId xmlns:a16="http://schemas.microsoft.com/office/drawing/2014/main" id="{E430D746-5A14-D778-161D-BAC28F7DADCF}"/>
                  </a:ext>
                </a:extLst>
              </p:cNvPr>
              <p:cNvSpPr/>
              <p:nvPr/>
            </p:nvSpPr>
            <p:spPr>
              <a:xfrm>
                <a:off x="2075625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0" name="Triangle 1859">
                <a:extLst>
                  <a:ext uri="{FF2B5EF4-FFF2-40B4-BE49-F238E27FC236}">
                    <a16:creationId xmlns:a16="http://schemas.microsoft.com/office/drawing/2014/main" id="{16D4BC32-F868-567C-4ACF-BE4E84E49514}"/>
                  </a:ext>
                </a:extLst>
              </p:cNvPr>
              <p:cNvSpPr/>
              <p:nvPr/>
            </p:nvSpPr>
            <p:spPr>
              <a:xfrm flipV="1">
                <a:off x="2077935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1" name="Rectangle 1860">
                <a:extLst>
                  <a:ext uri="{FF2B5EF4-FFF2-40B4-BE49-F238E27FC236}">
                    <a16:creationId xmlns:a16="http://schemas.microsoft.com/office/drawing/2014/main" id="{0AE0A7AF-6DE2-C0D8-62D0-91EFBE84F24C}"/>
                  </a:ext>
                </a:extLst>
              </p:cNvPr>
              <p:cNvSpPr/>
              <p:nvPr/>
            </p:nvSpPr>
            <p:spPr>
              <a:xfrm>
                <a:off x="2331773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2" name="Triangle 1861">
                <a:extLst>
                  <a:ext uri="{FF2B5EF4-FFF2-40B4-BE49-F238E27FC236}">
                    <a16:creationId xmlns:a16="http://schemas.microsoft.com/office/drawing/2014/main" id="{530B5605-D44F-49C6-FB5E-A39682BB4E9C}"/>
                  </a:ext>
                </a:extLst>
              </p:cNvPr>
              <p:cNvSpPr/>
              <p:nvPr/>
            </p:nvSpPr>
            <p:spPr>
              <a:xfrm>
                <a:off x="254851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3" name="Triangle 1862">
                <a:extLst>
                  <a:ext uri="{FF2B5EF4-FFF2-40B4-BE49-F238E27FC236}">
                    <a16:creationId xmlns:a16="http://schemas.microsoft.com/office/drawing/2014/main" id="{269D0DB0-0DFF-2A61-9A89-48714EB49A00}"/>
                  </a:ext>
                </a:extLst>
              </p:cNvPr>
              <p:cNvSpPr/>
              <p:nvPr/>
            </p:nvSpPr>
            <p:spPr>
              <a:xfrm flipV="1">
                <a:off x="255082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4" name="Rectangle 1863">
                <a:extLst>
                  <a:ext uri="{FF2B5EF4-FFF2-40B4-BE49-F238E27FC236}">
                    <a16:creationId xmlns:a16="http://schemas.microsoft.com/office/drawing/2014/main" id="{053C223A-D182-B511-3B8F-BEFCD8359543}"/>
                  </a:ext>
                </a:extLst>
              </p:cNvPr>
              <p:cNvSpPr/>
              <p:nvPr/>
            </p:nvSpPr>
            <p:spPr>
              <a:xfrm>
                <a:off x="2810906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5" name="Triangle 1864">
                <a:extLst>
                  <a:ext uri="{FF2B5EF4-FFF2-40B4-BE49-F238E27FC236}">
                    <a16:creationId xmlns:a16="http://schemas.microsoft.com/office/drawing/2014/main" id="{E59EBAE2-5E03-909F-D789-DD5B1ED7D267}"/>
                  </a:ext>
                </a:extLst>
              </p:cNvPr>
              <p:cNvSpPr/>
              <p:nvPr/>
            </p:nvSpPr>
            <p:spPr>
              <a:xfrm>
                <a:off x="302765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6" name="Triangle 1865">
                <a:extLst>
                  <a:ext uri="{FF2B5EF4-FFF2-40B4-BE49-F238E27FC236}">
                    <a16:creationId xmlns:a16="http://schemas.microsoft.com/office/drawing/2014/main" id="{D5E1FAE9-02F3-1746-51F0-0EE1DC4CBE1A}"/>
                  </a:ext>
                </a:extLst>
              </p:cNvPr>
              <p:cNvSpPr/>
              <p:nvPr/>
            </p:nvSpPr>
            <p:spPr>
              <a:xfrm flipV="1">
                <a:off x="302996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7" name="Rectangle 1866">
                <a:extLst>
                  <a:ext uri="{FF2B5EF4-FFF2-40B4-BE49-F238E27FC236}">
                    <a16:creationId xmlns:a16="http://schemas.microsoft.com/office/drawing/2014/main" id="{BAE079CF-51FB-67B6-E5EC-1858C0DAAFB5}"/>
                  </a:ext>
                </a:extLst>
              </p:cNvPr>
              <p:cNvSpPr/>
              <p:nvPr/>
            </p:nvSpPr>
            <p:spPr>
              <a:xfrm>
                <a:off x="3283798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8" name="Triangle 1867">
                <a:extLst>
                  <a:ext uri="{FF2B5EF4-FFF2-40B4-BE49-F238E27FC236}">
                    <a16:creationId xmlns:a16="http://schemas.microsoft.com/office/drawing/2014/main" id="{4D8901A4-F1F7-A8DA-E934-853B5E5140FF}"/>
                  </a:ext>
                </a:extLst>
              </p:cNvPr>
              <p:cNvSpPr/>
              <p:nvPr/>
            </p:nvSpPr>
            <p:spPr>
              <a:xfrm>
                <a:off x="3500542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9" name="Triangle 1868">
                <a:extLst>
                  <a:ext uri="{FF2B5EF4-FFF2-40B4-BE49-F238E27FC236}">
                    <a16:creationId xmlns:a16="http://schemas.microsoft.com/office/drawing/2014/main" id="{3B659A38-1B22-F486-BFCA-CC5DA47341E1}"/>
                  </a:ext>
                </a:extLst>
              </p:cNvPr>
              <p:cNvSpPr/>
              <p:nvPr/>
            </p:nvSpPr>
            <p:spPr>
              <a:xfrm flipV="1">
                <a:off x="3502852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0" name="Rectangle 1869">
                <a:extLst>
                  <a:ext uri="{FF2B5EF4-FFF2-40B4-BE49-F238E27FC236}">
                    <a16:creationId xmlns:a16="http://schemas.microsoft.com/office/drawing/2014/main" id="{F6F33814-43D9-37B2-ACEC-7BE13835E7D4}"/>
                  </a:ext>
                </a:extLst>
              </p:cNvPr>
              <p:cNvSpPr/>
              <p:nvPr/>
            </p:nvSpPr>
            <p:spPr>
              <a:xfrm>
                <a:off x="4296704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1" name="Triangle 1870">
                <a:extLst>
                  <a:ext uri="{FF2B5EF4-FFF2-40B4-BE49-F238E27FC236}">
                    <a16:creationId xmlns:a16="http://schemas.microsoft.com/office/drawing/2014/main" id="{AEE4923F-2210-D899-7A84-88130A89549D}"/>
                  </a:ext>
                </a:extLst>
              </p:cNvPr>
              <p:cNvSpPr/>
              <p:nvPr/>
            </p:nvSpPr>
            <p:spPr>
              <a:xfrm>
                <a:off x="4513448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2" name="Triangle 1871">
                <a:extLst>
                  <a:ext uri="{FF2B5EF4-FFF2-40B4-BE49-F238E27FC236}">
                    <a16:creationId xmlns:a16="http://schemas.microsoft.com/office/drawing/2014/main" id="{CDC803B9-71AB-5883-1A80-605055FB2DA9}"/>
                  </a:ext>
                </a:extLst>
              </p:cNvPr>
              <p:cNvSpPr/>
              <p:nvPr/>
            </p:nvSpPr>
            <p:spPr>
              <a:xfrm flipV="1">
                <a:off x="4515758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3" name="Triangle 1872">
                <a:extLst>
                  <a:ext uri="{FF2B5EF4-FFF2-40B4-BE49-F238E27FC236}">
                    <a16:creationId xmlns:a16="http://schemas.microsoft.com/office/drawing/2014/main" id="{42F67EA6-7191-8195-5A57-ACA9FF2BEBF6}"/>
                  </a:ext>
                </a:extLst>
              </p:cNvPr>
              <p:cNvSpPr/>
              <p:nvPr/>
            </p:nvSpPr>
            <p:spPr>
              <a:xfrm>
                <a:off x="4016257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4" name="Triangle 1873">
                <a:extLst>
                  <a:ext uri="{FF2B5EF4-FFF2-40B4-BE49-F238E27FC236}">
                    <a16:creationId xmlns:a16="http://schemas.microsoft.com/office/drawing/2014/main" id="{AF735472-B5DB-3EC4-D54B-8741D985C7CA}"/>
                  </a:ext>
                </a:extLst>
              </p:cNvPr>
              <p:cNvSpPr/>
              <p:nvPr/>
            </p:nvSpPr>
            <p:spPr>
              <a:xfrm flipV="1">
                <a:off x="4018567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5" name="Rectangle 1874">
                <a:extLst>
                  <a:ext uri="{FF2B5EF4-FFF2-40B4-BE49-F238E27FC236}">
                    <a16:creationId xmlns:a16="http://schemas.microsoft.com/office/drawing/2014/main" id="{08E353AC-9FCB-44EB-2B7B-968ED0092C86}"/>
                  </a:ext>
                </a:extLst>
              </p:cNvPr>
              <p:cNvSpPr/>
              <p:nvPr/>
            </p:nvSpPr>
            <p:spPr>
              <a:xfrm>
                <a:off x="4769597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6" name="Triangle 1875">
                <a:extLst>
                  <a:ext uri="{FF2B5EF4-FFF2-40B4-BE49-F238E27FC236}">
                    <a16:creationId xmlns:a16="http://schemas.microsoft.com/office/drawing/2014/main" id="{47CFBA11-9266-6829-F0E9-83C2D94286DD}"/>
                  </a:ext>
                </a:extLst>
              </p:cNvPr>
              <p:cNvSpPr/>
              <p:nvPr/>
            </p:nvSpPr>
            <p:spPr>
              <a:xfrm>
                <a:off x="498634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7" name="Triangle 1876">
                <a:extLst>
                  <a:ext uri="{FF2B5EF4-FFF2-40B4-BE49-F238E27FC236}">
                    <a16:creationId xmlns:a16="http://schemas.microsoft.com/office/drawing/2014/main" id="{1163C5DA-8B84-D43A-5ABD-69D1D058B0D0}"/>
                  </a:ext>
                </a:extLst>
              </p:cNvPr>
              <p:cNvSpPr/>
              <p:nvPr/>
            </p:nvSpPr>
            <p:spPr>
              <a:xfrm flipV="1">
                <a:off x="498865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8" name="Rectangle 1877">
                <a:extLst>
                  <a:ext uri="{FF2B5EF4-FFF2-40B4-BE49-F238E27FC236}">
                    <a16:creationId xmlns:a16="http://schemas.microsoft.com/office/drawing/2014/main" id="{9772D6B5-C856-1618-745E-7C3AC7502DE7}"/>
                  </a:ext>
                </a:extLst>
              </p:cNvPr>
              <p:cNvSpPr/>
              <p:nvPr/>
            </p:nvSpPr>
            <p:spPr>
              <a:xfrm>
                <a:off x="5239511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880" name="Connecteur droit 1879">
              <a:extLst>
                <a:ext uri="{FF2B5EF4-FFF2-40B4-BE49-F238E27FC236}">
                  <a16:creationId xmlns:a16="http://schemas.microsoft.com/office/drawing/2014/main" id="{967ED66B-AD62-4BA8-A0A9-540C7D035485}"/>
                </a:ext>
              </a:extLst>
            </p:cNvPr>
            <p:cNvCxnSpPr/>
            <p:nvPr/>
          </p:nvCxnSpPr>
          <p:spPr>
            <a:xfrm>
              <a:off x="5217152" y="3363396"/>
              <a:ext cx="201932" cy="679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2" name="Connecteur droit 1881">
              <a:extLst>
                <a:ext uri="{FF2B5EF4-FFF2-40B4-BE49-F238E27FC236}">
                  <a16:creationId xmlns:a16="http://schemas.microsoft.com/office/drawing/2014/main" id="{6F565025-53CD-8747-FAEA-25D8D480D585}"/>
                </a:ext>
              </a:extLst>
            </p:cNvPr>
            <p:cNvCxnSpPr/>
            <p:nvPr/>
          </p:nvCxnSpPr>
          <p:spPr>
            <a:xfrm flipH="1">
              <a:off x="5123278" y="3484869"/>
              <a:ext cx="193398" cy="6429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64" name="Image 2163">
            <a:extLst>
              <a:ext uri="{FF2B5EF4-FFF2-40B4-BE49-F238E27FC236}">
                <a16:creationId xmlns:a16="http://schemas.microsoft.com/office/drawing/2014/main" id="{FF034CD9-3F03-499E-84F6-B4C6C89578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5150">
            <a:off x="5467698" y="2803374"/>
            <a:ext cx="473338" cy="460659"/>
          </a:xfrm>
          <a:prstGeom prst="rect">
            <a:avLst/>
          </a:prstGeom>
        </p:spPr>
      </p:pic>
      <p:pic>
        <p:nvPicPr>
          <p:cNvPr id="2165" name="Image 2164">
            <a:extLst>
              <a:ext uri="{FF2B5EF4-FFF2-40B4-BE49-F238E27FC236}">
                <a16:creationId xmlns:a16="http://schemas.microsoft.com/office/drawing/2014/main" id="{1A265ABA-72C5-98C3-36F8-604A9C0ADC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531">
            <a:off x="5670520" y="3399174"/>
            <a:ext cx="276509" cy="44666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74B81305-1510-C8EF-AF4A-EE328E7058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29" y="2878781"/>
            <a:ext cx="300770" cy="289917"/>
          </a:xfrm>
          <a:prstGeom prst="rect">
            <a:avLst/>
          </a:prstGeom>
        </p:spPr>
      </p:pic>
      <p:grpSp>
        <p:nvGrpSpPr>
          <p:cNvPr id="3010" name="Grouper 3009">
            <a:extLst>
              <a:ext uri="{FF2B5EF4-FFF2-40B4-BE49-F238E27FC236}">
                <a16:creationId xmlns:a16="http://schemas.microsoft.com/office/drawing/2014/main" id="{94EA9257-6508-4FF0-F4DA-B507DF3B6257}"/>
              </a:ext>
            </a:extLst>
          </p:cNvPr>
          <p:cNvGrpSpPr/>
          <p:nvPr/>
        </p:nvGrpSpPr>
        <p:grpSpPr>
          <a:xfrm rot="5740847">
            <a:off x="4112832" y="2453884"/>
            <a:ext cx="635442" cy="91335"/>
            <a:chOff x="29680263" y="41081765"/>
            <a:chExt cx="3587634" cy="1187231"/>
          </a:xfrm>
        </p:grpSpPr>
        <p:sp>
          <p:nvSpPr>
            <p:cNvPr id="3011" name="Ellipse 3010">
              <a:extLst>
                <a:ext uri="{FF2B5EF4-FFF2-40B4-BE49-F238E27FC236}">
                  <a16:creationId xmlns:a16="http://schemas.microsoft.com/office/drawing/2014/main" id="{4C9D5181-48A0-235C-D18B-60C2E46BA32E}"/>
                </a:ext>
              </a:extLst>
            </p:cNvPr>
            <p:cNvSpPr/>
            <p:nvPr/>
          </p:nvSpPr>
          <p:spPr>
            <a:xfrm rot="10800000">
              <a:off x="30235567" y="4146052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2" name="Ellipse 3011">
              <a:extLst>
                <a:ext uri="{FF2B5EF4-FFF2-40B4-BE49-F238E27FC236}">
                  <a16:creationId xmlns:a16="http://schemas.microsoft.com/office/drawing/2014/main" id="{63A39446-42BB-E40C-2F1C-9B73FB65FFAD}"/>
                </a:ext>
              </a:extLst>
            </p:cNvPr>
            <p:cNvSpPr/>
            <p:nvPr/>
          </p:nvSpPr>
          <p:spPr>
            <a:xfrm rot="5400000">
              <a:off x="29691843" y="4153931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3" name="Rectangle 3012">
              <a:extLst>
                <a:ext uri="{FF2B5EF4-FFF2-40B4-BE49-F238E27FC236}">
                  <a16:creationId xmlns:a16="http://schemas.microsoft.com/office/drawing/2014/main" id="{24C54491-CCCA-F10E-4E3F-A72C65D6824E}"/>
                </a:ext>
              </a:extLst>
            </p:cNvPr>
            <p:cNvSpPr/>
            <p:nvPr/>
          </p:nvSpPr>
          <p:spPr>
            <a:xfrm rot="10800000">
              <a:off x="29897106" y="4152398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14" name="Connecteur droit 3013">
              <a:extLst>
                <a:ext uri="{FF2B5EF4-FFF2-40B4-BE49-F238E27FC236}">
                  <a16:creationId xmlns:a16="http://schemas.microsoft.com/office/drawing/2014/main" id="{18620627-DABA-2FE2-7C4D-BAFDFE962661}"/>
                </a:ext>
              </a:extLst>
            </p:cNvPr>
            <p:cNvCxnSpPr/>
            <p:nvPr/>
          </p:nvCxnSpPr>
          <p:spPr>
            <a:xfrm rot="10800000">
              <a:off x="29921316" y="4167655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5" name="Connecteur droit 3014">
              <a:extLst>
                <a:ext uri="{FF2B5EF4-FFF2-40B4-BE49-F238E27FC236}">
                  <a16:creationId xmlns:a16="http://schemas.microsoft.com/office/drawing/2014/main" id="{FB60D1CB-EE9E-9B46-9510-1244599AE470}"/>
                </a:ext>
              </a:extLst>
            </p:cNvPr>
            <p:cNvCxnSpPr/>
            <p:nvPr/>
          </p:nvCxnSpPr>
          <p:spPr>
            <a:xfrm rot="10800000">
              <a:off x="29921318" y="4152398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6" name="Ellipse 3015">
              <a:extLst>
                <a:ext uri="{FF2B5EF4-FFF2-40B4-BE49-F238E27FC236}">
                  <a16:creationId xmlns:a16="http://schemas.microsoft.com/office/drawing/2014/main" id="{16D38436-13C1-E2C7-E0BA-2AE3331FF721}"/>
                </a:ext>
              </a:extLst>
            </p:cNvPr>
            <p:cNvSpPr/>
            <p:nvPr/>
          </p:nvSpPr>
          <p:spPr>
            <a:xfrm rot="10800000">
              <a:off x="30228143" y="4168267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7" name="Ellipse 3016">
              <a:extLst>
                <a:ext uri="{FF2B5EF4-FFF2-40B4-BE49-F238E27FC236}">
                  <a16:creationId xmlns:a16="http://schemas.microsoft.com/office/drawing/2014/main" id="{9F9D793C-C0D5-02BE-C39C-4EC3A9303C46}"/>
                </a:ext>
              </a:extLst>
            </p:cNvPr>
            <p:cNvSpPr/>
            <p:nvPr/>
          </p:nvSpPr>
          <p:spPr>
            <a:xfrm rot="5400000">
              <a:off x="29684419" y="4176146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8" name="Rectangle 3017">
              <a:extLst>
                <a:ext uri="{FF2B5EF4-FFF2-40B4-BE49-F238E27FC236}">
                  <a16:creationId xmlns:a16="http://schemas.microsoft.com/office/drawing/2014/main" id="{D5513303-F02A-2D05-3E71-82A0EF8EEC70}"/>
                </a:ext>
              </a:extLst>
            </p:cNvPr>
            <p:cNvSpPr/>
            <p:nvPr/>
          </p:nvSpPr>
          <p:spPr>
            <a:xfrm rot="10800000">
              <a:off x="29889682" y="4174612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19" name="Connecteur droit 3018">
              <a:extLst>
                <a:ext uri="{FF2B5EF4-FFF2-40B4-BE49-F238E27FC236}">
                  <a16:creationId xmlns:a16="http://schemas.microsoft.com/office/drawing/2014/main" id="{59362E85-A551-533E-2CCF-73945CCBFD58}"/>
                </a:ext>
              </a:extLst>
            </p:cNvPr>
            <p:cNvCxnSpPr/>
            <p:nvPr/>
          </p:nvCxnSpPr>
          <p:spPr>
            <a:xfrm rot="10800000">
              <a:off x="29913892" y="4189869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0" name="Connecteur droit 3019">
              <a:extLst>
                <a:ext uri="{FF2B5EF4-FFF2-40B4-BE49-F238E27FC236}">
                  <a16:creationId xmlns:a16="http://schemas.microsoft.com/office/drawing/2014/main" id="{962E2A3E-819E-BD4D-B9E1-86498D59942B}"/>
                </a:ext>
              </a:extLst>
            </p:cNvPr>
            <p:cNvCxnSpPr/>
            <p:nvPr/>
          </p:nvCxnSpPr>
          <p:spPr>
            <a:xfrm rot="10800000">
              <a:off x="29913894" y="4174612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1" name="Ellipse 3020">
              <a:extLst>
                <a:ext uri="{FF2B5EF4-FFF2-40B4-BE49-F238E27FC236}">
                  <a16:creationId xmlns:a16="http://schemas.microsoft.com/office/drawing/2014/main" id="{D7CBE6BC-ABCC-6525-3F7D-1BA7698C17EF}"/>
                </a:ext>
              </a:extLst>
            </p:cNvPr>
            <p:cNvSpPr/>
            <p:nvPr/>
          </p:nvSpPr>
          <p:spPr>
            <a:xfrm rot="10800000">
              <a:off x="30194212" y="41955460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2" name="Ellipse 3021">
              <a:extLst>
                <a:ext uri="{FF2B5EF4-FFF2-40B4-BE49-F238E27FC236}">
                  <a16:creationId xmlns:a16="http://schemas.microsoft.com/office/drawing/2014/main" id="{708E8583-BCB5-4AA3-B5EF-C8B5EA8DF144}"/>
                </a:ext>
              </a:extLst>
            </p:cNvPr>
            <p:cNvSpPr/>
            <p:nvPr/>
          </p:nvSpPr>
          <p:spPr>
            <a:xfrm rot="5400000">
              <a:off x="29650488" y="42034249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3" name="Rectangle 3022">
              <a:extLst>
                <a:ext uri="{FF2B5EF4-FFF2-40B4-BE49-F238E27FC236}">
                  <a16:creationId xmlns:a16="http://schemas.microsoft.com/office/drawing/2014/main" id="{69721CF8-DED5-D0B8-244E-F713DEAC9CB6}"/>
                </a:ext>
              </a:extLst>
            </p:cNvPr>
            <p:cNvSpPr/>
            <p:nvPr/>
          </p:nvSpPr>
          <p:spPr>
            <a:xfrm rot="10800000">
              <a:off x="29855751" y="42018913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24" name="Connecteur droit 3023">
              <a:extLst>
                <a:ext uri="{FF2B5EF4-FFF2-40B4-BE49-F238E27FC236}">
                  <a16:creationId xmlns:a16="http://schemas.microsoft.com/office/drawing/2014/main" id="{B42EE179-1535-4D33-2049-9A06AB9FEF59}"/>
                </a:ext>
              </a:extLst>
            </p:cNvPr>
            <p:cNvCxnSpPr/>
            <p:nvPr/>
          </p:nvCxnSpPr>
          <p:spPr>
            <a:xfrm rot="10800000">
              <a:off x="29879962" y="4217148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5" name="Connecteur droit 3024">
              <a:extLst>
                <a:ext uri="{FF2B5EF4-FFF2-40B4-BE49-F238E27FC236}">
                  <a16:creationId xmlns:a16="http://schemas.microsoft.com/office/drawing/2014/main" id="{92380F2E-5F33-77B9-DC3E-E11F59F85AC6}"/>
                </a:ext>
              </a:extLst>
            </p:cNvPr>
            <p:cNvCxnSpPr/>
            <p:nvPr/>
          </p:nvCxnSpPr>
          <p:spPr>
            <a:xfrm rot="10800000">
              <a:off x="29879963" y="4201891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6" name="Ellipse 3025">
              <a:extLst>
                <a:ext uri="{FF2B5EF4-FFF2-40B4-BE49-F238E27FC236}">
                  <a16:creationId xmlns:a16="http://schemas.microsoft.com/office/drawing/2014/main" id="{FB5958B8-133A-C953-55EC-1A2A14613D19}"/>
                </a:ext>
              </a:extLst>
            </p:cNvPr>
            <p:cNvSpPr/>
            <p:nvPr/>
          </p:nvSpPr>
          <p:spPr>
            <a:xfrm rot="10800000">
              <a:off x="30162348" y="4119947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7" name="Ellipse 3026">
              <a:extLst>
                <a:ext uri="{FF2B5EF4-FFF2-40B4-BE49-F238E27FC236}">
                  <a16:creationId xmlns:a16="http://schemas.microsoft.com/office/drawing/2014/main" id="{DDF07140-38AB-C162-55BF-DEF7E16D3688}"/>
                </a:ext>
              </a:extLst>
            </p:cNvPr>
            <p:cNvSpPr/>
            <p:nvPr/>
          </p:nvSpPr>
          <p:spPr>
            <a:xfrm rot="5400000">
              <a:off x="29618624" y="4127826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8" name="Rectangle 3027">
              <a:extLst>
                <a:ext uri="{FF2B5EF4-FFF2-40B4-BE49-F238E27FC236}">
                  <a16:creationId xmlns:a16="http://schemas.microsoft.com/office/drawing/2014/main" id="{3BCDDC4B-C93C-C544-985E-29DBAE6E8C0C}"/>
                </a:ext>
              </a:extLst>
            </p:cNvPr>
            <p:cNvSpPr/>
            <p:nvPr/>
          </p:nvSpPr>
          <p:spPr>
            <a:xfrm rot="10800000">
              <a:off x="29823887" y="4126292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29" name="Connecteur droit 3028">
              <a:extLst>
                <a:ext uri="{FF2B5EF4-FFF2-40B4-BE49-F238E27FC236}">
                  <a16:creationId xmlns:a16="http://schemas.microsoft.com/office/drawing/2014/main" id="{0BAECCDA-CE6C-0F96-56E9-1D4E6121466F}"/>
                </a:ext>
              </a:extLst>
            </p:cNvPr>
            <p:cNvCxnSpPr/>
            <p:nvPr/>
          </p:nvCxnSpPr>
          <p:spPr>
            <a:xfrm rot="10800000">
              <a:off x="29848098" y="4141549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0" name="Connecteur droit 3029">
              <a:extLst>
                <a:ext uri="{FF2B5EF4-FFF2-40B4-BE49-F238E27FC236}">
                  <a16:creationId xmlns:a16="http://schemas.microsoft.com/office/drawing/2014/main" id="{B25B210C-E299-2622-D332-AB1B1D27DAD6}"/>
                </a:ext>
              </a:extLst>
            </p:cNvPr>
            <p:cNvCxnSpPr/>
            <p:nvPr/>
          </p:nvCxnSpPr>
          <p:spPr>
            <a:xfrm rot="10800000">
              <a:off x="29848099" y="4126292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1" name="Ellipse 3030">
              <a:extLst>
                <a:ext uri="{FF2B5EF4-FFF2-40B4-BE49-F238E27FC236}">
                  <a16:creationId xmlns:a16="http://schemas.microsoft.com/office/drawing/2014/main" id="{EB915925-5439-C65F-8F27-930258735485}"/>
                </a:ext>
              </a:extLst>
            </p:cNvPr>
            <p:cNvSpPr/>
            <p:nvPr/>
          </p:nvSpPr>
          <p:spPr>
            <a:xfrm>
              <a:off x="30061687" y="41505753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2" name="Ellipse 3031">
              <a:extLst>
                <a:ext uri="{FF2B5EF4-FFF2-40B4-BE49-F238E27FC236}">
                  <a16:creationId xmlns:a16="http://schemas.microsoft.com/office/drawing/2014/main" id="{64549A9A-90D3-6558-5A25-EFB86D7882AE}"/>
                </a:ext>
              </a:extLst>
            </p:cNvPr>
            <p:cNvSpPr/>
            <p:nvPr/>
          </p:nvSpPr>
          <p:spPr>
            <a:xfrm rot="16200000">
              <a:off x="30438712" y="4158455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3" name="Rectangle 3032">
              <a:extLst>
                <a:ext uri="{FF2B5EF4-FFF2-40B4-BE49-F238E27FC236}">
                  <a16:creationId xmlns:a16="http://schemas.microsoft.com/office/drawing/2014/main" id="{3685186F-6BDD-9EDF-F41A-F11F9221437D}"/>
                </a:ext>
              </a:extLst>
            </p:cNvPr>
            <p:cNvSpPr/>
            <p:nvPr/>
          </p:nvSpPr>
          <p:spPr>
            <a:xfrm>
              <a:off x="30202571" y="4157160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34" name="Connecteur droit 3033">
              <a:extLst>
                <a:ext uri="{FF2B5EF4-FFF2-40B4-BE49-F238E27FC236}">
                  <a16:creationId xmlns:a16="http://schemas.microsoft.com/office/drawing/2014/main" id="{C67FFA5F-D1D3-EB43-E598-966672A08A28}"/>
                </a:ext>
              </a:extLst>
            </p:cNvPr>
            <p:cNvCxnSpPr/>
            <p:nvPr/>
          </p:nvCxnSpPr>
          <p:spPr>
            <a:xfrm>
              <a:off x="30226780" y="4156920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5" name="Connecteur droit 3034">
              <a:extLst>
                <a:ext uri="{FF2B5EF4-FFF2-40B4-BE49-F238E27FC236}">
                  <a16:creationId xmlns:a16="http://schemas.microsoft.com/office/drawing/2014/main" id="{4E4D3725-7FB9-B876-ACB2-8B4AF11C56DC}"/>
                </a:ext>
              </a:extLst>
            </p:cNvPr>
            <p:cNvCxnSpPr/>
            <p:nvPr/>
          </p:nvCxnSpPr>
          <p:spPr>
            <a:xfrm>
              <a:off x="30226780" y="4172177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6" name="Ellipse 3035">
              <a:extLst>
                <a:ext uri="{FF2B5EF4-FFF2-40B4-BE49-F238E27FC236}">
                  <a16:creationId xmlns:a16="http://schemas.microsoft.com/office/drawing/2014/main" id="{0B5121A2-F8CE-D2E5-A67C-D4CEADB555A4}"/>
                </a:ext>
              </a:extLst>
            </p:cNvPr>
            <p:cNvSpPr/>
            <p:nvPr/>
          </p:nvSpPr>
          <p:spPr>
            <a:xfrm>
              <a:off x="30043217" y="41768528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7" name="Ellipse 3036">
              <a:extLst>
                <a:ext uri="{FF2B5EF4-FFF2-40B4-BE49-F238E27FC236}">
                  <a16:creationId xmlns:a16="http://schemas.microsoft.com/office/drawing/2014/main" id="{D9AE57A2-5A88-31E3-8530-22F5013CFE64}"/>
                </a:ext>
              </a:extLst>
            </p:cNvPr>
            <p:cNvSpPr/>
            <p:nvPr/>
          </p:nvSpPr>
          <p:spPr>
            <a:xfrm rot="16200000">
              <a:off x="30420242" y="4184732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8" name="Rectangle 3037">
              <a:extLst>
                <a:ext uri="{FF2B5EF4-FFF2-40B4-BE49-F238E27FC236}">
                  <a16:creationId xmlns:a16="http://schemas.microsoft.com/office/drawing/2014/main" id="{25990B1E-32DD-9E9A-21AD-FFCDB226C8DF}"/>
                </a:ext>
              </a:extLst>
            </p:cNvPr>
            <p:cNvSpPr/>
            <p:nvPr/>
          </p:nvSpPr>
          <p:spPr>
            <a:xfrm>
              <a:off x="30184101" y="4183438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39" name="Connecteur droit 3038">
              <a:extLst>
                <a:ext uri="{FF2B5EF4-FFF2-40B4-BE49-F238E27FC236}">
                  <a16:creationId xmlns:a16="http://schemas.microsoft.com/office/drawing/2014/main" id="{AA817996-7753-9B1F-B881-1D6D391052ED}"/>
                </a:ext>
              </a:extLst>
            </p:cNvPr>
            <p:cNvCxnSpPr/>
            <p:nvPr/>
          </p:nvCxnSpPr>
          <p:spPr>
            <a:xfrm>
              <a:off x="30208310" y="4183197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0" name="Connecteur droit 3039">
              <a:extLst>
                <a:ext uri="{FF2B5EF4-FFF2-40B4-BE49-F238E27FC236}">
                  <a16:creationId xmlns:a16="http://schemas.microsoft.com/office/drawing/2014/main" id="{71345BD8-F367-F704-933E-D4FF069B9194}"/>
                </a:ext>
              </a:extLst>
            </p:cNvPr>
            <p:cNvCxnSpPr/>
            <p:nvPr/>
          </p:nvCxnSpPr>
          <p:spPr>
            <a:xfrm>
              <a:off x="30208310" y="4198454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1" name="Ellipse 3040">
              <a:extLst>
                <a:ext uri="{FF2B5EF4-FFF2-40B4-BE49-F238E27FC236}">
                  <a16:creationId xmlns:a16="http://schemas.microsoft.com/office/drawing/2014/main" id="{093F4095-050C-25C0-2381-E4ECABEB98B8}"/>
                </a:ext>
              </a:extLst>
            </p:cNvPr>
            <p:cNvSpPr/>
            <p:nvPr/>
          </p:nvSpPr>
          <p:spPr>
            <a:xfrm>
              <a:off x="29987431" y="4193925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2" name="Ellipse 3041">
              <a:extLst>
                <a:ext uri="{FF2B5EF4-FFF2-40B4-BE49-F238E27FC236}">
                  <a16:creationId xmlns:a16="http://schemas.microsoft.com/office/drawing/2014/main" id="{9C26D807-9B34-7E0D-AC75-087C5810AC20}"/>
                </a:ext>
              </a:extLst>
            </p:cNvPr>
            <p:cNvSpPr/>
            <p:nvPr/>
          </p:nvSpPr>
          <p:spPr>
            <a:xfrm rot="16200000">
              <a:off x="30364455" y="4201805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3" name="Rectangle 3042">
              <a:extLst>
                <a:ext uri="{FF2B5EF4-FFF2-40B4-BE49-F238E27FC236}">
                  <a16:creationId xmlns:a16="http://schemas.microsoft.com/office/drawing/2014/main" id="{2FE9E1B0-33B2-B998-E82E-975B66F5EE6B}"/>
                </a:ext>
              </a:extLst>
            </p:cNvPr>
            <p:cNvSpPr/>
            <p:nvPr/>
          </p:nvSpPr>
          <p:spPr>
            <a:xfrm>
              <a:off x="30128315" y="4200511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44" name="Connecteur droit 3043">
              <a:extLst>
                <a:ext uri="{FF2B5EF4-FFF2-40B4-BE49-F238E27FC236}">
                  <a16:creationId xmlns:a16="http://schemas.microsoft.com/office/drawing/2014/main" id="{3504F3D6-3825-FEF0-69D3-6CA5D4611E01}"/>
                </a:ext>
              </a:extLst>
            </p:cNvPr>
            <p:cNvCxnSpPr/>
            <p:nvPr/>
          </p:nvCxnSpPr>
          <p:spPr>
            <a:xfrm>
              <a:off x="30152523" y="4200270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5" name="Connecteur droit 3044">
              <a:extLst>
                <a:ext uri="{FF2B5EF4-FFF2-40B4-BE49-F238E27FC236}">
                  <a16:creationId xmlns:a16="http://schemas.microsoft.com/office/drawing/2014/main" id="{974EA650-5994-E225-CEAA-496025412BB1}"/>
                </a:ext>
              </a:extLst>
            </p:cNvPr>
            <p:cNvCxnSpPr/>
            <p:nvPr/>
          </p:nvCxnSpPr>
          <p:spPr>
            <a:xfrm>
              <a:off x="30152523" y="4215527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6" name="Ellipse 3045">
              <a:extLst>
                <a:ext uri="{FF2B5EF4-FFF2-40B4-BE49-F238E27FC236}">
                  <a16:creationId xmlns:a16="http://schemas.microsoft.com/office/drawing/2014/main" id="{C898B1B3-4C8D-D204-09FB-78CB2DAB7ABB}"/>
                </a:ext>
              </a:extLst>
            </p:cNvPr>
            <p:cNvSpPr/>
            <p:nvPr/>
          </p:nvSpPr>
          <p:spPr>
            <a:xfrm>
              <a:off x="30028265" y="4124298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7" name="Ellipse 3046">
              <a:extLst>
                <a:ext uri="{FF2B5EF4-FFF2-40B4-BE49-F238E27FC236}">
                  <a16:creationId xmlns:a16="http://schemas.microsoft.com/office/drawing/2014/main" id="{46E68BCB-AD88-7400-D3C6-112529B9B454}"/>
                </a:ext>
              </a:extLst>
            </p:cNvPr>
            <p:cNvSpPr/>
            <p:nvPr/>
          </p:nvSpPr>
          <p:spPr>
            <a:xfrm rot="16200000">
              <a:off x="30405290" y="4132178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8" name="Rectangle 3047">
              <a:extLst>
                <a:ext uri="{FF2B5EF4-FFF2-40B4-BE49-F238E27FC236}">
                  <a16:creationId xmlns:a16="http://schemas.microsoft.com/office/drawing/2014/main" id="{35431FD5-7D25-07BC-0C33-78FA650A6F98}"/>
                </a:ext>
              </a:extLst>
            </p:cNvPr>
            <p:cNvSpPr/>
            <p:nvPr/>
          </p:nvSpPr>
          <p:spPr>
            <a:xfrm>
              <a:off x="30169149" y="4130883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49" name="Connecteur droit 3048">
              <a:extLst>
                <a:ext uri="{FF2B5EF4-FFF2-40B4-BE49-F238E27FC236}">
                  <a16:creationId xmlns:a16="http://schemas.microsoft.com/office/drawing/2014/main" id="{2078CC1C-AF88-C3F3-0BD4-0725ABFABDEF}"/>
                </a:ext>
              </a:extLst>
            </p:cNvPr>
            <p:cNvCxnSpPr/>
            <p:nvPr/>
          </p:nvCxnSpPr>
          <p:spPr>
            <a:xfrm>
              <a:off x="30193358" y="41306432"/>
              <a:ext cx="330067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0" name="Connecteur droit 3049">
              <a:extLst>
                <a:ext uri="{FF2B5EF4-FFF2-40B4-BE49-F238E27FC236}">
                  <a16:creationId xmlns:a16="http://schemas.microsoft.com/office/drawing/2014/main" id="{3210B5EF-CACD-E11F-5C27-24DF612B5959}"/>
                </a:ext>
              </a:extLst>
            </p:cNvPr>
            <p:cNvCxnSpPr/>
            <p:nvPr/>
          </p:nvCxnSpPr>
          <p:spPr>
            <a:xfrm>
              <a:off x="30193358" y="41459002"/>
              <a:ext cx="330067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1" name="Ellipse 3050">
              <a:extLst>
                <a:ext uri="{FF2B5EF4-FFF2-40B4-BE49-F238E27FC236}">
                  <a16:creationId xmlns:a16="http://schemas.microsoft.com/office/drawing/2014/main" id="{34435D7E-46BA-4E8A-10D2-7269D224CD36}"/>
                </a:ext>
              </a:extLst>
            </p:cNvPr>
            <p:cNvSpPr/>
            <p:nvPr/>
          </p:nvSpPr>
          <p:spPr>
            <a:xfrm>
              <a:off x="29962051" y="41202914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2" name="Ellipse 3051">
              <a:extLst>
                <a:ext uri="{FF2B5EF4-FFF2-40B4-BE49-F238E27FC236}">
                  <a16:creationId xmlns:a16="http://schemas.microsoft.com/office/drawing/2014/main" id="{43141C42-FB73-DDFA-B92F-5CEB08A6F254}"/>
                </a:ext>
              </a:extLst>
            </p:cNvPr>
            <p:cNvSpPr/>
            <p:nvPr/>
          </p:nvSpPr>
          <p:spPr>
            <a:xfrm rot="16200000">
              <a:off x="30339076" y="4128171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3" name="Rectangle 3052">
              <a:extLst>
                <a:ext uri="{FF2B5EF4-FFF2-40B4-BE49-F238E27FC236}">
                  <a16:creationId xmlns:a16="http://schemas.microsoft.com/office/drawing/2014/main" id="{76CF2387-87DD-AD11-03E0-7B2ACACC43A0}"/>
                </a:ext>
              </a:extLst>
            </p:cNvPr>
            <p:cNvSpPr/>
            <p:nvPr/>
          </p:nvSpPr>
          <p:spPr>
            <a:xfrm>
              <a:off x="30102935" y="4126876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54" name="Connecteur droit 3053">
              <a:extLst>
                <a:ext uri="{FF2B5EF4-FFF2-40B4-BE49-F238E27FC236}">
                  <a16:creationId xmlns:a16="http://schemas.microsoft.com/office/drawing/2014/main" id="{882E7A58-BD2D-1E65-8EDA-0013C80F70D7}"/>
                </a:ext>
              </a:extLst>
            </p:cNvPr>
            <p:cNvCxnSpPr/>
            <p:nvPr/>
          </p:nvCxnSpPr>
          <p:spPr>
            <a:xfrm>
              <a:off x="30127144" y="4126636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5" name="Connecteur droit 3054">
              <a:extLst>
                <a:ext uri="{FF2B5EF4-FFF2-40B4-BE49-F238E27FC236}">
                  <a16:creationId xmlns:a16="http://schemas.microsoft.com/office/drawing/2014/main" id="{70FC87EF-81B6-E731-35DB-A17A1F300D37}"/>
                </a:ext>
              </a:extLst>
            </p:cNvPr>
            <p:cNvCxnSpPr/>
            <p:nvPr/>
          </p:nvCxnSpPr>
          <p:spPr>
            <a:xfrm>
              <a:off x="30127144" y="4141893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6" name="Ellipse 3055">
              <a:extLst>
                <a:ext uri="{FF2B5EF4-FFF2-40B4-BE49-F238E27FC236}">
                  <a16:creationId xmlns:a16="http://schemas.microsoft.com/office/drawing/2014/main" id="{63AA4FE7-0208-739D-A22F-EA00354998D1}"/>
                </a:ext>
              </a:extLst>
            </p:cNvPr>
            <p:cNvSpPr/>
            <p:nvPr/>
          </p:nvSpPr>
          <p:spPr>
            <a:xfrm rot="10800000">
              <a:off x="30140500" y="4186537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7" name="Ellipse 3056">
              <a:extLst>
                <a:ext uri="{FF2B5EF4-FFF2-40B4-BE49-F238E27FC236}">
                  <a16:creationId xmlns:a16="http://schemas.microsoft.com/office/drawing/2014/main" id="{C9C0274B-F367-88AC-A83C-B9F3B6009178}"/>
                </a:ext>
              </a:extLst>
            </p:cNvPr>
            <p:cNvSpPr/>
            <p:nvPr/>
          </p:nvSpPr>
          <p:spPr>
            <a:xfrm rot="5400000">
              <a:off x="29596776" y="4194416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8" name="Rectangle 3057">
              <a:extLst>
                <a:ext uri="{FF2B5EF4-FFF2-40B4-BE49-F238E27FC236}">
                  <a16:creationId xmlns:a16="http://schemas.microsoft.com/office/drawing/2014/main" id="{9CECF2B2-CF42-A411-C2E3-3ACFED6C5988}"/>
                </a:ext>
              </a:extLst>
            </p:cNvPr>
            <p:cNvSpPr/>
            <p:nvPr/>
          </p:nvSpPr>
          <p:spPr>
            <a:xfrm rot="10800000">
              <a:off x="29802039" y="4192883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59" name="Connecteur droit 3058">
              <a:extLst>
                <a:ext uri="{FF2B5EF4-FFF2-40B4-BE49-F238E27FC236}">
                  <a16:creationId xmlns:a16="http://schemas.microsoft.com/office/drawing/2014/main" id="{D723E439-5800-4000-4166-FE5D1A5691B1}"/>
                </a:ext>
              </a:extLst>
            </p:cNvPr>
            <p:cNvCxnSpPr/>
            <p:nvPr/>
          </p:nvCxnSpPr>
          <p:spPr>
            <a:xfrm rot="10800000">
              <a:off x="29826249" y="42081401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0" name="Connecteur droit 3059">
              <a:extLst>
                <a:ext uri="{FF2B5EF4-FFF2-40B4-BE49-F238E27FC236}">
                  <a16:creationId xmlns:a16="http://schemas.microsoft.com/office/drawing/2014/main" id="{0A3EFC2F-635D-DD39-D884-456C3A7B2142}"/>
                </a:ext>
              </a:extLst>
            </p:cNvPr>
            <p:cNvCxnSpPr/>
            <p:nvPr/>
          </p:nvCxnSpPr>
          <p:spPr>
            <a:xfrm rot="10800000">
              <a:off x="29826251" y="4192883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1" name="Ellipse 3060">
              <a:extLst>
                <a:ext uri="{FF2B5EF4-FFF2-40B4-BE49-F238E27FC236}">
                  <a16:creationId xmlns:a16="http://schemas.microsoft.com/office/drawing/2014/main" id="{1388600B-9E5A-665D-78A3-5CAC1923BB95}"/>
                </a:ext>
              </a:extLst>
            </p:cNvPr>
            <p:cNvSpPr/>
            <p:nvPr/>
          </p:nvSpPr>
          <p:spPr>
            <a:xfrm>
              <a:off x="29939802" y="4172832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2" name="Ellipse 3061">
              <a:extLst>
                <a:ext uri="{FF2B5EF4-FFF2-40B4-BE49-F238E27FC236}">
                  <a16:creationId xmlns:a16="http://schemas.microsoft.com/office/drawing/2014/main" id="{76023FEC-BF75-CE2C-4050-40EF8C407BB3}"/>
                </a:ext>
              </a:extLst>
            </p:cNvPr>
            <p:cNvSpPr/>
            <p:nvPr/>
          </p:nvSpPr>
          <p:spPr>
            <a:xfrm rot="16200000">
              <a:off x="30316826" y="41807120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3" name="Rectangle 3062">
              <a:extLst>
                <a:ext uri="{FF2B5EF4-FFF2-40B4-BE49-F238E27FC236}">
                  <a16:creationId xmlns:a16="http://schemas.microsoft.com/office/drawing/2014/main" id="{44B14860-3C39-3F1E-EB2F-D114A9D4C082}"/>
                </a:ext>
              </a:extLst>
            </p:cNvPr>
            <p:cNvSpPr/>
            <p:nvPr/>
          </p:nvSpPr>
          <p:spPr>
            <a:xfrm>
              <a:off x="30080686" y="4179417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64" name="Connecteur droit 3063">
              <a:extLst>
                <a:ext uri="{FF2B5EF4-FFF2-40B4-BE49-F238E27FC236}">
                  <a16:creationId xmlns:a16="http://schemas.microsoft.com/office/drawing/2014/main" id="{0C7A981D-42F9-D1F2-D69C-C7BF3DBB3C51}"/>
                </a:ext>
              </a:extLst>
            </p:cNvPr>
            <p:cNvCxnSpPr/>
            <p:nvPr/>
          </p:nvCxnSpPr>
          <p:spPr>
            <a:xfrm>
              <a:off x="30104895" y="417917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5" name="Connecteur droit 3064">
              <a:extLst>
                <a:ext uri="{FF2B5EF4-FFF2-40B4-BE49-F238E27FC236}">
                  <a16:creationId xmlns:a16="http://schemas.microsoft.com/office/drawing/2014/main" id="{4430DA9F-DC66-788D-BA18-CAEC67515AC5}"/>
                </a:ext>
              </a:extLst>
            </p:cNvPr>
            <p:cNvCxnSpPr/>
            <p:nvPr/>
          </p:nvCxnSpPr>
          <p:spPr>
            <a:xfrm>
              <a:off x="30104895" y="419443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6" name="Ellipse 3065">
              <a:extLst>
                <a:ext uri="{FF2B5EF4-FFF2-40B4-BE49-F238E27FC236}">
                  <a16:creationId xmlns:a16="http://schemas.microsoft.com/office/drawing/2014/main" id="{6C7A1E82-112E-AC34-A04B-8E383031B7F5}"/>
                </a:ext>
              </a:extLst>
            </p:cNvPr>
            <p:cNvSpPr/>
            <p:nvPr/>
          </p:nvSpPr>
          <p:spPr>
            <a:xfrm rot="10800000">
              <a:off x="30122516" y="4138664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7" name="Ellipse 3066">
              <a:extLst>
                <a:ext uri="{FF2B5EF4-FFF2-40B4-BE49-F238E27FC236}">
                  <a16:creationId xmlns:a16="http://schemas.microsoft.com/office/drawing/2014/main" id="{995559AE-24BE-F504-E99F-15A741133E32}"/>
                </a:ext>
              </a:extLst>
            </p:cNvPr>
            <p:cNvSpPr/>
            <p:nvPr/>
          </p:nvSpPr>
          <p:spPr>
            <a:xfrm rot="5400000">
              <a:off x="29578791" y="4146543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8" name="Rectangle 3067">
              <a:extLst>
                <a:ext uri="{FF2B5EF4-FFF2-40B4-BE49-F238E27FC236}">
                  <a16:creationId xmlns:a16="http://schemas.microsoft.com/office/drawing/2014/main" id="{01E7F11A-DC02-313A-8E19-1ED7676E5AEF}"/>
                </a:ext>
              </a:extLst>
            </p:cNvPr>
            <p:cNvSpPr/>
            <p:nvPr/>
          </p:nvSpPr>
          <p:spPr>
            <a:xfrm rot="10800000">
              <a:off x="29784055" y="4145010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69" name="Connecteur droit 3068">
              <a:extLst>
                <a:ext uri="{FF2B5EF4-FFF2-40B4-BE49-F238E27FC236}">
                  <a16:creationId xmlns:a16="http://schemas.microsoft.com/office/drawing/2014/main" id="{6DC0A420-CB5E-3BE5-BF21-45AE385C9D00}"/>
                </a:ext>
              </a:extLst>
            </p:cNvPr>
            <p:cNvCxnSpPr/>
            <p:nvPr/>
          </p:nvCxnSpPr>
          <p:spPr>
            <a:xfrm rot="10800000">
              <a:off x="29808265" y="41602671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0" name="Connecteur droit 3069">
              <a:extLst>
                <a:ext uri="{FF2B5EF4-FFF2-40B4-BE49-F238E27FC236}">
                  <a16:creationId xmlns:a16="http://schemas.microsoft.com/office/drawing/2014/main" id="{4AE3D0CA-6D15-7ACF-8D6D-5BF013A5B5E0}"/>
                </a:ext>
              </a:extLst>
            </p:cNvPr>
            <p:cNvCxnSpPr/>
            <p:nvPr/>
          </p:nvCxnSpPr>
          <p:spPr>
            <a:xfrm rot="10800000">
              <a:off x="29808267" y="4145010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1" name="Ellipse 3070">
              <a:extLst>
                <a:ext uri="{FF2B5EF4-FFF2-40B4-BE49-F238E27FC236}">
                  <a16:creationId xmlns:a16="http://schemas.microsoft.com/office/drawing/2014/main" id="{8FF556CC-4953-00F5-8F9E-674FC3B3068D}"/>
                </a:ext>
              </a:extLst>
            </p:cNvPr>
            <p:cNvSpPr/>
            <p:nvPr/>
          </p:nvSpPr>
          <p:spPr>
            <a:xfrm rot="10800000">
              <a:off x="30111125" y="4161429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2" name="Ellipse 3071">
              <a:extLst>
                <a:ext uri="{FF2B5EF4-FFF2-40B4-BE49-F238E27FC236}">
                  <a16:creationId xmlns:a16="http://schemas.microsoft.com/office/drawing/2014/main" id="{5B08B840-88DA-1ACC-3C08-65DD59C7006B}"/>
                </a:ext>
              </a:extLst>
            </p:cNvPr>
            <p:cNvSpPr/>
            <p:nvPr/>
          </p:nvSpPr>
          <p:spPr>
            <a:xfrm rot="5400000">
              <a:off x="29567401" y="4169308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3" name="Rectangle 3072">
              <a:extLst>
                <a:ext uri="{FF2B5EF4-FFF2-40B4-BE49-F238E27FC236}">
                  <a16:creationId xmlns:a16="http://schemas.microsoft.com/office/drawing/2014/main" id="{CF6E7547-8A51-36D5-EC8A-1E37E183F967}"/>
                </a:ext>
              </a:extLst>
            </p:cNvPr>
            <p:cNvSpPr/>
            <p:nvPr/>
          </p:nvSpPr>
          <p:spPr>
            <a:xfrm rot="10800000">
              <a:off x="29772664" y="4167775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74" name="Connecteur droit 3073">
              <a:extLst>
                <a:ext uri="{FF2B5EF4-FFF2-40B4-BE49-F238E27FC236}">
                  <a16:creationId xmlns:a16="http://schemas.microsoft.com/office/drawing/2014/main" id="{173240C7-CEE6-29FA-7E89-1A0C88373387}"/>
                </a:ext>
              </a:extLst>
            </p:cNvPr>
            <p:cNvCxnSpPr/>
            <p:nvPr/>
          </p:nvCxnSpPr>
          <p:spPr>
            <a:xfrm rot="10800000">
              <a:off x="29796874" y="4183032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5" name="Connecteur droit 3074">
              <a:extLst>
                <a:ext uri="{FF2B5EF4-FFF2-40B4-BE49-F238E27FC236}">
                  <a16:creationId xmlns:a16="http://schemas.microsoft.com/office/drawing/2014/main" id="{021E26E9-C89E-59A7-50E3-679ABB280166}"/>
                </a:ext>
              </a:extLst>
            </p:cNvPr>
            <p:cNvCxnSpPr/>
            <p:nvPr/>
          </p:nvCxnSpPr>
          <p:spPr>
            <a:xfrm rot="10800000">
              <a:off x="29796876" y="4167775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6" name="Ellipse 3075">
              <a:extLst>
                <a:ext uri="{FF2B5EF4-FFF2-40B4-BE49-F238E27FC236}">
                  <a16:creationId xmlns:a16="http://schemas.microsoft.com/office/drawing/2014/main" id="{D5FF95EE-A917-7EFF-FA05-5836698B8934}"/>
                </a:ext>
              </a:extLst>
            </p:cNvPr>
            <p:cNvSpPr/>
            <p:nvPr/>
          </p:nvSpPr>
          <p:spPr>
            <a:xfrm>
              <a:off x="29924848" y="41452240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7" name="Ellipse 3076">
              <a:extLst>
                <a:ext uri="{FF2B5EF4-FFF2-40B4-BE49-F238E27FC236}">
                  <a16:creationId xmlns:a16="http://schemas.microsoft.com/office/drawing/2014/main" id="{E0D9E112-AF99-261F-365D-36A1E71CC9CF}"/>
                </a:ext>
              </a:extLst>
            </p:cNvPr>
            <p:cNvSpPr/>
            <p:nvPr/>
          </p:nvSpPr>
          <p:spPr>
            <a:xfrm rot="16200000">
              <a:off x="30301873" y="4153103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8" name="Rectangle 3077">
              <a:extLst>
                <a:ext uri="{FF2B5EF4-FFF2-40B4-BE49-F238E27FC236}">
                  <a16:creationId xmlns:a16="http://schemas.microsoft.com/office/drawing/2014/main" id="{B0804683-FFBF-AB07-BB29-602C6DC3FDC3}"/>
                </a:ext>
              </a:extLst>
            </p:cNvPr>
            <p:cNvSpPr/>
            <p:nvPr/>
          </p:nvSpPr>
          <p:spPr>
            <a:xfrm>
              <a:off x="30065732" y="4151809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79" name="Connecteur droit 3078">
              <a:extLst>
                <a:ext uri="{FF2B5EF4-FFF2-40B4-BE49-F238E27FC236}">
                  <a16:creationId xmlns:a16="http://schemas.microsoft.com/office/drawing/2014/main" id="{BF4A38E5-45E7-41B7-A4D0-A16258AA4186}"/>
                </a:ext>
              </a:extLst>
            </p:cNvPr>
            <p:cNvCxnSpPr/>
            <p:nvPr/>
          </p:nvCxnSpPr>
          <p:spPr>
            <a:xfrm>
              <a:off x="30089941" y="4151568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0" name="Connecteur droit 3079">
              <a:extLst>
                <a:ext uri="{FF2B5EF4-FFF2-40B4-BE49-F238E27FC236}">
                  <a16:creationId xmlns:a16="http://schemas.microsoft.com/office/drawing/2014/main" id="{43B52AC3-0D60-AD24-3822-A192C84A3BDF}"/>
                </a:ext>
              </a:extLst>
            </p:cNvPr>
            <p:cNvCxnSpPr/>
            <p:nvPr/>
          </p:nvCxnSpPr>
          <p:spPr>
            <a:xfrm>
              <a:off x="30089941" y="4166825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1" name="Ellipse 3080">
              <a:extLst>
                <a:ext uri="{FF2B5EF4-FFF2-40B4-BE49-F238E27FC236}">
                  <a16:creationId xmlns:a16="http://schemas.microsoft.com/office/drawing/2014/main" id="{3AC05335-8085-3BB8-6422-35471432081A}"/>
                </a:ext>
              </a:extLst>
            </p:cNvPr>
            <p:cNvSpPr/>
            <p:nvPr/>
          </p:nvSpPr>
          <p:spPr>
            <a:xfrm rot="10800000">
              <a:off x="31105226" y="4145007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2" name="Ellipse 3081">
              <a:extLst>
                <a:ext uri="{FF2B5EF4-FFF2-40B4-BE49-F238E27FC236}">
                  <a16:creationId xmlns:a16="http://schemas.microsoft.com/office/drawing/2014/main" id="{D74154F5-5AA5-3FB4-FC14-5AAA6A7B0B56}"/>
                </a:ext>
              </a:extLst>
            </p:cNvPr>
            <p:cNvSpPr/>
            <p:nvPr/>
          </p:nvSpPr>
          <p:spPr>
            <a:xfrm rot="5400000">
              <a:off x="30561502" y="4152886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6A961AFF-65B0-9CB8-9E8E-4D6059150787}"/>
                </a:ext>
              </a:extLst>
            </p:cNvPr>
            <p:cNvSpPr/>
            <p:nvPr/>
          </p:nvSpPr>
          <p:spPr>
            <a:xfrm rot="10800000">
              <a:off x="30766765" y="4151352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84" name="Connecteur droit 3083">
              <a:extLst>
                <a:ext uri="{FF2B5EF4-FFF2-40B4-BE49-F238E27FC236}">
                  <a16:creationId xmlns:a16="http://schemas.microsoft.com/office/drawing/2014/main" id="{E69C2684-B31E-FAAC-7BAF-DBB366B9F422}"/>
                </a:ext>
              </a:extLst>
            </p:cNvPr>
            <p:cNvCxnSpPr/>
            <p:nvPr/>
          </p:nvCxnSpPr>
          <p:spPr>
            <a:xfrm rot="10800000">
              <a:off x="30790975" y="416660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5" name="Connecteur droit 3084">
              <a:extLst>
                <a:ext uri="{FF2B5EF4-FFF2-40B4-BE49-F238E27FC236}">
                  <a16:creationId xmlns:a16="http://schemas.microsoft.com/office/drawing/2014/main" id="{B86D83A7-5D68-90D7-92D7-483F74346000}"/>
                </a:ext>
              </a:extLst>
            </p:cNvPr>
            <p:cNvCxnSpPr/>
            <p:nvPr/>
          </p:nvCxnSpPr>
          <p:spPr>
            <a:xfrm rot="10800000">
              <a:off x="30790977" y="4151352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6" name="Ellipse 3085">
              <a:extLst>
                <a:ext uri="{FF2B5EF4-FFF2-40B4-BE49-F238E27FC236}">
                  <a16:creationId xmlns:a16="http://schemas.microsoft.com/office/drawing/2014/main" id="{3272A4DB-4549-3E43-50BA-797ECBD27419}"/>
                </a:ext>
              </a:extLst>
            </p:cNvPr>
            <p:cNvSpPr/>
            <p:nvPr/>
          </p:nvSpPr>
          <p:spPr>
            <a:xfrm rot="10800000">
              <a:off x="31097802" y="4167221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7" name="Ellipse 3086">
              <a:extLst>
                <a:ext uri="{FF2B5EF4-FFF2-40B4-BE49-F238E27FC236}">
                  <a16:creationId xmlns:a16="http://schemas.microsoft.com/office/drawing/2014/main" id="{A59F2E59-D493-DF09-7B36-8CF73151BCA9}"/>
                </a:ext>
              </a:extLst>
            </p:cNvPr>
            <p:cNvSpPr/>
            <p:nvPr/>
          </p:nvSpPr>
          <p:spPr>
            <a:xfrm rot="5400000">
              <a:off x="30554078" y="4175100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8" name="Rectangle 3087">
              <a:extLst>
                <a:ext uri="{FF2B5EF4-FFF2-40B4-BE49-F238E27FC236}">
                  <a16:creationId xmlns:a16="http://schemas.microsoft.com/office/drawing/2014/main" id="{7E8929FB-20AB-B45C-F404-716DECC60CEB}"/>
                </a:ext>
              </a:extLst>
            </p:cNvPr>
            <p:cNvSpPr/>
            <p:nvPr/>
          </p:nvSpPr>
          <p:spPr>
            <a:xfrm rot="10800000">
              <a:off x="30759341" y="4173567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89" name="Connecteur droit 3088">
              <a:extLst>
                <a:ext uri="{FF2B5EF4-FFF2-40B4-BE49-F238E27FC236}">
                  <a16:creationId xmlns:a16="http://schemas.microsoft.com/office/drawing/2014/main" id="{57ABCFB9-A3C3-4F6F-DF46-5197BD20648B}"/>
                </a:ext>
              </a:extLst>
            </p:cNvPr>
            <p:cNvCxnSpPr/>
            <p:nvPr/>
          </p:nvCxnSpPr>
          <p:spPr>
            <a:xfrm rot="10800000">
              <a:off x="30783552" y="418882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0" name="Connecteur droit 3089">
              <a:extLst>
                <a:ext uri="{FF2B5EF4-FFF2-40B4-BE49-F238E27FC236}">
                  <a16:creationId xmlns:a16="http://schemas.microsoft.com/office/drawing/2014/main" id="{DB0F889E-ABBF-48E9-07E3-73F1A484ED36}"/>
                </a:ext>
              </a:extLst>
            </p:cNvPr>
            <p:cNvCxnSpPr/>
            <p:nvPr/>
          </p:nvCxnSpPr>
          <p:spPr>
            <a:xfrm rot="10800000">
              <a:off x="30783553" y="417356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1" name="Ellipse 3090">
              <a:extLst>
                <a:ext uri="{FF2B5EF4-FFF2-40B4-BE49-F238E27FC236}">
                  <a16:creationId xmlns:a16="http://schemas.microsoft.com/office/drawing/2014/main" id="{4D77E360-7E36-43B3-E736-08FCFF5EA401}"/>
                </a:ext>
              </a:extLst>
            </p:cNvPr>
            <p:cNvSpPr/>
            <p:nvPr/>
          </p:nvSpPr>
          <p:spPr>
            <a:xfrm rot="10800000">
              <a:off x="31063871" y="4194500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2" name="Ellipse 3091">
              <a:extLst>
                <a:ext uri="{FF2B5EF4-FFF2-40B4-BE49-F238E27FC236}">
                  <a16:creationId xmlns:a16="http://schemas.microsoft.com/office/drawing/2014/main" id="{9CC0BC4F-E7BA-D194-7D05-445393E7D111}"/>
                </a:ext>
              </a:extLst>
            </p:cNvPr>
            <p:cNvSpPr/>
            <p:nvPr/>
          </p:nvSpPr>
          <p:spPr>
            <a:xfrm rot="5400000">
              <a:off x="30520147" y="4202379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3" name="Rectangle 3092">
              <a:extLst>
                <a:ext uri="{FF2B5EF4-FFF2-40B4-BE49-F238E27FC236}">
                  <a16:creationId xmlns:a16="http://schemas.microsoft.com/office/drawing/2014/main" id="{DBFF8B48-46F0-BA6D-4401-C762F158A5D7}"/>
                </a:ext>
              </a:extLst>
            </p:cNvPr>
            <p:cNvSpPr/>
            <p:nvPr/>
          </p:nvSpPr>
          <p:spPr>
            <a:xfrm rot="10800000">
              <a:off x="30725410" y="42008459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94" name="Connecteur droit 3093">
              <a:extLst>
                <a:ext uri="{FF2B5EF4-FFF2-40B4-BE49-F238E27FC236}">
                  <a16:creationId xmlns:a16="http://schemas.microsoft.com/office/drawing/2014/main" id="{72444A79-3FBD-0CFE-DE66-0FF293EDAC2E}"/>
                </a:ext>
              </a:extLst>
            </p:cNvPr>
            <p:cNvCxnSpPr/>
            <p:nvPr/>
          </p:nvCxnSpPr>
          <p:spPr>
            <a:xfrm rot="10800000">
              <a:off x="30749621" y="4216102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5" name="Connecteur droit 3094">
              <a:extLst>
                <a:ext uri="{FF2B5EF4-FFF2-40B4-BE49-F238E27FC236}">
                  <a16:creationId xmlns:a16="http://schemas.microsoft.com/office/drawing/2014/main" id="{C93174EA-8C91-DCD6-402D-56EDDDAD5365}"/>
                </a:ext>
              </a:extLst>
            </p:cNvPr>
            <p:cNvCxnSpPr/>
            <p:nvPr/>
          </p:nvCxnSpPr>
          <p:spPr>
            <a:xfrm rot="10800000">
              <a:off x="30749622" y="4200845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6" name="Ellipse 3095">
              <a:extLst>
                <a:ext uri="{FF2B5EF4-FFF2-40B4-BE49-F238E27FC236}">
                  <a16:creationId xmlns:a16="http://schemas.microsoft.com/office/drawing/2014/main" id="{445E81D0-0AE9-3425-230C-E927F02D3018}"/>
                </a:ext>
              </a:extLst>
            </p:cNvPr>
            <p:cNvSpPr/>
            <p:nvPr/>
          </p:nvSpPr>
          <p:spPr>
            <a:xfrm rot="10800000">
              <a:off x="31032008" y="4118901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7" name="Ellipse 3096">
              <a:extLst>
                <a:ext uri="{FF2B5EF4-FFF2-40B4-BE49-F238E27FC236}">
                  <a16:creationId xmlns:a16="http://schemas.microsoft.com/office/drawing/2014/main" id="{A262107B-8548-7E03-AA99-528436415369}"/>
                </a:ext>
              </a:extLst>
            </p:cNvPr>
            <p:cNvSpPr/>
            <p:nvPr/>
          </p:nvSpPr>
          <p:spPr>
            <a:xfrm rot="5400000">
              <a:off x="30488283" y="4126780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8" name="Rectangle 3097">
              <a:extLst>
                <a:ext uri="{FF2B5EF4-FFF2-40B4-BE49-F238E27FC236}">
                  <a16:creationId xmlns:a16="http://schemas.microsoft.com/office/drawing/2014/main" id="{583E7528-48C5-2F0F-768F-AAFA349DEAF7}"/>
                </a:ext>
              </a:extLst>
            </p:cNvPr>
            <p:cNvSpPr/>
            <p:nvPr/>
          </p:nvSpPr>
          <p:spPr>
            <a:xfrm rot="10800000">
              <a:off x="30693546" y="4125247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99" name="Connecteur droit 3098">
              <a:extLst>
                <a:ext uri="{FF2B5EF4-FFF2-40B4-BE49-F238E27FC236}">
                  <a16:creationId xmlns:a16="http://schemas.microsoft.com/office/drawing/2014/main" id="{9500BC57-AF27-F645-7C0A-19800DCF84F0}"/>
                </a:ext>
              </a:extLst>
            </p:cNvPr>
            <p:cNvCxnSpPr/>
            <p:nvPr/>
          </p:nvCxnSpPr>
          <p:spPr>
            <a:xfrm rot="10800000">
              <a:off x="30717757" y="414050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0" name="Connecteur droit 3099">
              <a:extLst>
                <a:ext uri="{FF2B5EF4-FFF2-40B4-BE49-F238E27FC236}">
                  <a16:creationId xmlns:a16="http://schemas.microsoft.com/office/drawing/2014/main" id="{CA00DF52-9476-B6C1-5CBC-1486EF12B943}"/>
                </a:ext>
              </a:extLst>
            </p:cNvPr>
            <p:cNvCxnSpPr/>
            <p:nvPr/>
          </p:nvCxnSpPr>
          <p:spPr>
            <a:xfrm rot="10800000">
              <a:off x="30717758" y="412524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1" name="Ellipse 3100">
              <a:extLst>
                <a:ext uri="{FF2B5EF4-FFF2-40B4-BE49-F238E27FC236}">
                  <a16:creationId xmlns:a16="http://schemas.microsoft.com/office/drawing/2014/main" id="{3806148B-E02B-A200-1164-C3E744F508FF}"/>
                </a:ext>
              </a:extLst>
            </p:cNvPr>
            <p:cNvSpPr/>
            <p:nvPr/>
          </p:nvSpPr>
          <p:spPr>
            <a:xfrm>
              <a:off x="30931346" y="41495299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2" name="Ellipse 3101">
              <a:extLst>
                <a:ext uri="{FF2B5EF4-FFF2-40B4-BE49-F238E27FC236}">
                  <a16:creationId xmlns:a16="http://schemas.microsoft.com/office/drawing/2014/main" id="{E9744D76-2B16-32E5-315C-C2EC8CD8EC83}"/>
                </a:ext>
              </a:extLst>
            </p:cNvPr>
            <p:cNvSpPr/>
            <p:nvPr/>
          </p:nvSpPr>
          <p:spPr>
            <a:xfrm rot="16200000">
              <a:off x="31308371" y="4157409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3" name="Rectangle 3102">
              <a:extLst>
                <a:ext uri="{FF2B5EF4-FFF2-40B4-BE49-F238E27FC236}">
                  <a16:creationId xmlns:a16="http://schemas.microsoft.com/office/drawing/2014/main" id="{929AC1B4-AF9B-2A28-C288-61B13CB281E9}"/>
                </a:ext>
              </a:extLst>
            </p:cNvPr>
            <p:cNvSpPr/>
            <p:nvPr/>
          </p:nvSpPr>
          <p:spPr>
            <a:xfrm>
              <a:off x="31072230" y="4156115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04" name="Connecteur droit 3103">
              <a:extLst>
                <a:ext uri="{FF2B5EF4-FFF2-40B4-BE49-F238E27FC236}">
                  <a16:creationId xmlns:a16="http://schemas.microsoft.com/office/drawing/2014/main" id="{DDEDE731-1420-C906-2CF6-0A7D76E63115}"/>
                </a:ext>
              </a:extLst>
            </p:cNvPr>
            <p:cNvCxnSpPr/>
            <p:nvPr/>
          </p:nvCxnSpPr>
          <p:spPr>
            <a:xfrm>
              <a:off x="31096439" y="4155874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5" name="Connecteur droit 3104">
              <a:extLst>
                <a:ext uri="{FF2B5EF4-FFF2-40B4-BE49-F238E27FC236}">
                  <a16:creationId xmlns:a16="http://schemas.microsoft.com/office/drawing/2014/main" id="{86DE6AA9-8BFF-82CE-73B6-917615464E1E}"/>
                </a:ext>
              </a:extLst>
            </p:cNvPr>
            <p:cNvCxnSpPr/>
            <p:nvPr/>
          </p:nvCxnSpPr>
          <p:spPr>
            <a:xfrm>
              <a:off x="31096439" y="4171131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6" name="Ellipse 3105">
              <a:extLst>
                <a:ext uri="{FF2B5EF4-FFF2-40B4-BE49-F238E27FC236}">
                  <a16:creationId xmlns:a16="http://schemas.microsoft.com/office/drawing/2014/main" id="{C39AA76C-A55E-1BB7-13D3-5A381D39C8EA}"/>
                </a:ext>
              </a:extLst>
            </p:cNvPr>
            <p:cNvSpPr/>
            <p:nvPr/>
          </p:nvSpPr>
          <p:spPr>
            <a:xfrm>
              <a:off x="30912876" y="41758074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7" name="Ellipse 3106">
              <a:extLst>
                <a:ext uri="{FF2B5EF4-FFF2-40B4-BE49-F238E27FC236}">
                  <a16:creationId xmlns:a16="http://schemas.microsoft.com/office/drawing/2014/main" id="{B26B4C02-42DF-1B1A-936E-7A10CD8274D1}"/>
                </a:ext>
              </a:extLst>
            </p:cNvPr>
            <p:cNvSpPr/>
            <p:nvPr/>
          </p:nvSpPr>
          <p:spPr>
            <a:xfrm rot="16200000">
              <a:off x="31289901" y="4183687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8" name="Rectangle 3107">
              <a:extLst>
                <a:ext uri="{FF2B5EF4-FFF2-40B4-BE49-F238E27FC236}">
                  <a16:creationId xmlns:a16="http://schemas.microsoft.com/office/drawing/2014/main" id="{B3F18A23-5CF9-8F40-3AA3-8DF2BA746A5A}"/>
                </a:ext>
              </a:extLst>
            </p:cNvPr>
            <p:cNvSpPr/>
            <p:nvPr/>
          </p:nvSpPr>
          <p:spPr>
            <a:xfrm>
              <a:off x="31053760" y="4182392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09" name="Connecteur droit 3108">
              <a:extLst>
                <a:ext uri="{FF2B5EF4-FFF2-40B4-BE49-F238E27FC236}">
                  <a16:creationId xmlns:a16="http://schemas.microsoft.com/office/drawing/2014/main" id="{32060748-4E35-4567-6765-C95236AC853E}"/>
                </a:ext>
              </a:extLst>
            </p:cNvPr>
            <p:cNvCxnSpPr/>
            <p:nvPr/>
          </p:nvCxnSpPr>
          <p:spPr>
            <a:xfrm>
              <a:off x="31077969" y="4182152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0" name="Connecteur droit 3109">
              <a:extLst>
                <a:ext uri="{FF2B5EF4-FFF2-40B4-BE49-F238E27FC236}">
                  <a16:creationId xmlns:a16="http://schemas.microsoft.com/office/drawing/2014/main" id="{EAD9C24A-B3BA-C425-40C0-7F0DAA776C51}"/>
                </a:ext>
              </a:extLst>
            </p:cNvPr>
            <p:cNvCxnSpPr/>
            <p:nvPr/>
          </p:nvCxnSpPr>
          <p:spPr>
            <a:xfrm>
              <a:off x="31077969" y="4197409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1" name="Ellipse 3110">
              <a:extLst>
                <a:ext uri="{FF2B5EF4-FFF2-40B4-BE49-F238E27FC236}">
                  <a16:creationId xmlns:a16="http://schemas.microsoft.com/office/drawing/2014/main" id="{7FB8570B-0FA1-5A09-643C-11D10FFC71AB}"/>
                </a:ext>
              </a:extLst>
            </p:cNvPr>
            <p:cNvSpPr/>
            <p:nvPr/>
          </p:nvSpPr>
          <p:spPr>
            <a:xfrm>
              <a:off x="30857090" y="4192880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2" name="Ellipse 3111">
              <a:extLst>
                <a:ext uri="{FF2B5EF4-FFF2-40B4-BE49-F238E27FC236}">
                  <a16:creationId xmlns:a16="http://schemas.microsoft.com/office/drawing/2014/main" id="{470F352F-B417-14D6-0196-31941957B025}"/>
                </a:ext>
              </a:extLst>
            </p:cNvPr>
            <p:cNvSpPr/>
            <p:nvPr/>
          </p:nvSpPr>
          <p:spPr>
            <a:xfrm rot="16200000">
              <a:off x="31234114" y="4200760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3" name="Rectangle 3112">
              <a:extLst>
                <a:ext uri="{FF2B5EF4-FFF2-40B4-BE49-F238E27FC236}">
                  <a16:creationId xmlns:a16="http://schemas.microsoft.com/office/drawing/2014/main" id="{605FE6D1-712F-F7A7-96CF-1C1095767447}"/>
                </a:ext>
              </a:extLst>
            </p:cNvPr>
            <p:cNvSpPr/>
            <p:nvPr/>
          </p:nvSpPr>
          <p:spPr>
            <a:xfrm>
              <a:off x="30997974" y="4199465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14" name="Connecteur droit 3113">
              <a:extLst>
                <a:ext uri="{FF2B5EF4-FFF2-40B4-BE49-F238E27FC236}">
                  <a16:creationId xmlns:a16="http://schemas.microsoft.com/office/drawing/2014/main" id="{8884BF71-1EB7-A0F6-7633-E0D893ACFF77}"/>
                </a:ext>
              </a:extLst>
            </p:cNvPr>
            <p:cNvCxnSpPr/>
            <p:nvPr/>
          </p:nvCxnSpPr>
          <p:spPr>
            <a:xfrm>
              <a:off x="31022183" y="4199225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5" name="Connecteur droit 3114">
              <a:extLst>
                <a:ext uri="{FF2B5EF4-FFF2-40B4-BE49-F238E27FC236}">
                  <a16:creationId xmlns:a16="http://schemas.microsoft.com/office/drawing/2014/main" id="{94782C15-2DFE-FF76-CFF1-FA65DE9C7EF4}"/>
                </a:ext>
              </a:extLst>
            </p:cNvPr>
            <p:cNvCxnSpPr/>
            <p:nvPr/>
          </p:nvCxnSpPr>
          <p:spPr>
            <a:xfrm>
              <a:off x="31022183" y="4214482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6" name="Ellipse 3115">
              <a:extLst>
                <a:ext uri="{FF2B5EF4-FFF2-40B4-BE49-F238E27FC236}">
                  <a16:creationId xmlns:a16="http://schemas.microsoft.com/office/drawing/2014/main" id="{B0A93868-9C3F-21A9-9F67-3BFDE21A8DC6}"/>
                </a:ext>
              </a:extLst>
            </p:cNvPr>
            <p:cNvSpPr/>
            <p:nvPr/>
          </p:nvSpPr>
          <p:spPr>
            <a:xfrm>
              <a:off x="30897924" y="4123252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7" name="Ellipse 3116">
              <a:extLst>
                <a:ext uri="{FF2B5EF4-FFF2-40B4-BE49-F238E27FC236}">
                  <a16:creationId xmlns:a16="http://schemas.microsoft.com/office/drawing/2014/main" id="{6481C3E3-640A-C8B1-FA25-3248A2A7F204}"/>
                </a:ext>
              </a:extLst>
            </p:cNvPr>
            <p:cNvSpPr/>
            <p:nvPr/>
          </p:nvSpPr>
          <p:spPr>
            <a:xfrm rot="16200000">
              <a:off x="31274949" y="4131132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8" name="Rectangle 3117">
              <a:extLst>
                <a:ext uri="{FF2B5EF4-FFF2-40B4-BE49-F238E27FC236}">
                  <a16:creationId xmlns:a16="http://schemas.microsoft.com/office/drawing/2014/main" id="{20DA4FD6-4ECE-B01B-A1BC-53B4650383AB}"/>
                </a:ext>
              </a:extLst>
            </p:cNvPr>
            <p:cNvSpPr/>
            <p:nvPr/>
          </p:nvSpPr>
          <p:spPr>
            <a:xfrm>
              <a:off x="31038808" y="4129838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19" name="Connecteur droit 3118">
              <a:extLst>
                <a:ext uri="{FF2B5EF4-FFF2-40B4-BE49-F238E27FC236}">
                  <a16:creationId xmlns:a16="http://schemas.microsoft.com/office/drawing/2014/main" id="{8E6B3324-B534-A1B9-DC37-6759E1779371}"/>
                </a:ext>
              </a:extLst>
            </p:cNvPr>
            <p:cNvCxnSpPr/>
            <p:nvPr/>
          </p:nvCxnSpPr>
          <p:spPr>
            <a:xfrm>
              <a:off x="31063017" y="4129597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0" name="Connecteur droit 3119">
              <a:extLst>
                <a:ext uri="{FF2B5EF4-FFF2-40B4-BE49-F238E27FC236}">
                  <a16:creationId xmlns:a16="http://schemas.microsoft.com/office/drawing/2014/main" id="{C60161FB-0D94-4833-1C2F-A8AAF0D1F7BC}"/>
                </a:ext>
              </a:extLst>
            </p:cNvPr>
            <p:cNvCxnSpPr/>
            <p:nvPr/>
          </p:nvCxnSpPr>
          <p:spPr>
            <a:xfrm>
              <a:off x="31063017" y="4144854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1" name="Ellipse 3120">
              <a:extLst>
                <a:ext uri="{FF2B5EF4-FFF2-40B4-BE49-F238E27FC236}">
                  <a16:creationId xmlns:a16="http://schemas.microsoft.com/office/drawing/2014/main" id="{4D8AB298-A024-31CA-CA9F-864F5316C90C}"/>
                </a:ext>
              </a:extLst>
            </p:cNvPr>
            <p:cNvSpPr/>
            <p:nvPr/>
          </p:nvSpPr>
          <p:spPr>
            <a:xfrm>
              <a:off x="30831710" y="4119245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2" name="Ellipse 3121">
              <a:extLst>
                <a:ext uri="{FF2B5EF4-FFF2-40B4-BE49-F238E27FC236}">
                  <a16:creationId xmlns:a16="http://schemas.microsoft.com/office/drawing/2014/main" id="{6F15B55F-6F95-0FEA-E3D2-AF4AAFD9E3CF}"/>
                </a:ext>
              </a:extLst>
            </p:cNvPr>
            <p:cNvSpPr/>
            <p:nvPr/>
          </p:nvSpPr>
          <p:spPr>
            <a:xfrm rot="16200000">
              <a:off x="31208735" y="4127125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3" name="Rectangle 3122">
              <a:extLst>
                <a:ext uri="{FF2B5EF4-FFF2-40B4-BE49-F238E27FC236}">
                  <a16:creationId xmlns:a16="http://schemas.microsoft.com/office/drawing/2014/main" id="{A48260F8-A34D-A3BB-283C-026E17E24317}"/>
                </a:ext>
              </a:extLst>
            </p:cNvPr>
            <p:cNvSpPr/>
            <p:nvPr/>
          </p:nvSpPr>
          <p:spPr>
            <a:xfrm>
              <a:off x="30972594" y="4125831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24" name="Connecteur droit 3123">
              <a:extLst>
                <a:ext uri="{FF2B5EF4-FFF2-40B4-BE49-F238E27FC236}">
                  <a16:creationId xmlns:a16="http://schemas.microsoft.com/office/drawing/2014/main" id="{EEAF52F1-FB00-10D6-B68E-71A0ED0DF7DE}"/>
                </a:ext>
              </a:extLst>
            </p:cNvPr>
            <p:cNvCxnSpPr/>
            <p:nvPr/>
          </p:nvCxnSpPr>
          <p:spPr>
            <a:xfrm>
              <a:off x="30996803" y="4125590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5" name="Connecteur droit 3124">
              <a:extLst>
                <a:ext uri="{FF2B5EF4-FFF2-40B4-BE49-F238E27FC236}">
                  <a16:creationId xmlns:a16="http://schemas.microsoft.com/office/drawing/2014/main" id="{F226D477-5B07-3C80-B9FA-0C1325EE6562}"/>
                </a:ext>
              </a:extLst>
            </p:cNvPr>
            <p:cNvCxnSpPr/>
            <p:nvPr/>
          </p:nvCxnSpPr>
          <p:spPr>
            <a:xfrm>
              <a:off x="30996803" y="4140847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6" name="Ellipse 3125">
              <a:extLst>
                <a:ext uri="{FF2B5EF4-FFF2-40B4-BE49-F238E27FC236}">
                  <a16:creationId xmlns:a16="http://schemas.microsoft.com/office/drawing/2014/main" id="{B3B8E49F-C8AE-25ED-53A8-42DDF240781D}"/>
                </a:ext>
              </a:extLst>
            </p:cNvPr>
            <p:cNvSpPr/>
            <p:nvPr/>
          </p:nvSpPr>
          <p:spPr>
            <a:xfrm rot="10800000">
              <a:off x="31010159" y="4185492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7" name="Ellipse 3126">
              <a:extLst>
                <a:ext uri="{FF2B5EF4-FFF2-40B4-BE49-F238E27FC236}">
                  <a16:creationId xmlns:a16="http://schemas.microsoft.com/office/drawing/2014/main" id="{A3D50C94-0E74-9339-A402-8663C567B1EA}"/>
                </a:ext>
              </a:extLst>
            </p:cNvPr>
            <p:cNvSpPr/>
            <p:nvPr/>
          </p:nvSpPr>
          <p:spPr>
            <a:xfrm rot="5400000">
              <a:off x="30466435" y="4193371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8" name="Rectangle 3127">
              <a:extLst>
                <a:ext uri="{FF2B5EF4-FFF2-40B4-BE49-F238E27FC236}">
                  <a16:creationId xmlns:a16="http://schemas.microsoft.com/office/drawing/2014/main" id="{20EA2F30-A0DD-C896-5897-15A28FFB28FE}"/>
                </a:ext>
              </a:extLst>
            </p:cNvPr>
            <p:cNvSpPr/>
            <p:nvPr/>
          </p:nvSpPr>
          <p:spPr>
            <a:xfrm rot="10800000">
              <a:off x="30671698" y="4191837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29" name="Connecteur droit 3128">
              <a:extLst>
                <a:ext uri="{FF2B5EF4-FFF2-40B4-BE49-F238E27FC236}">
                  <a16:creationId xmlns:a16="http://schemas.microsoft.com/office/drawing/2014/main" id="{27F4A5FB-524C-1308-CAEC-2958176D5514}"/>
                </a:ext>
              </a:extLst>
            </p:cNvPr>
            <p:cNvCxnSpPr/>
            <p:nvPr/>
          </p:nvCxnSpPr>
          <p:spPr>
            <a:xfrm rot="10800000">
              <a:off x="30695908" y="420709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0" name="Connecteur droit 3129">
              <a:extLst>
                <a:ext uri="{FF2B5EF4-FFF2-40B4-BE49-F238E27FC236}">
                  <a16:creationId xmlns:a16="http://schemas.microsoft.com/office/drawing/2014/main" id="{82F81668-7125-A6B1-8984-312CB63B3707}"/>
                </a:ext>
              </a:extLst>
            </p:cNvPr>
            <p:cNvCxnSpPr/>
            <p:nvPr/>
          </p:nvCxnSpPr>
          <p:spPr>
            <a:xfrm rot="10800000">
              <a:off x="30695910" y="4191837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1" name="Ellipse 3130">
              <a:extLst>
                <a:ext uri="{FF2B5EF4-FFF2-40B4-BE49-F238E27FC236}">
                  <a16:creationId xmlns:a16="http://schemas.microsoft.com/office/drawing/2014/main" id="{04C94CBB-B171-9CCE-1C87-B5B16E2A08F7}"/>
                </a:ext>
              </a:extLst>
            </p:cNvPr>
            <p:cNvSpPr/>
            <p:nvPr/>
          </p:nvSpPr>
          <p:spPr>
            <a:xfrm>
              <a:off x="30809461" y="4171786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2" name="Ellipse 3131">
              <a:extLst>
                <a:ext uri="{FF2B5EF4-FFF2-40B4-BE49-F238E27FC236}">
                  <a16:creationId xmlns:a16="http://schemas.microsoft.com/office/drawing/2014/main" id="{AF694283-11CD-0F4D-205D-12354C3D9B08}"/>
                </a:ext>
              </a:extLst>
            </p:cNvPr>
            <p:cNvSpPr/>
            <p:nvPr/>
          </p:nvSpPr>
          <p:spPr>
            <a:xfrm rot="16200000">
              <a:off x="31186485" y="4179666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3" name="Rectangle 3132">
              <a:extLst>
                <a:ext uri="{FF2B5EF4-FFF2-40B4-BE49-F238E27FC236}">
                  <a16:creationId xmlns:a16="http://schemas.microsoft.com/office/drawing/2014/main" id="{73049EAF-7BA5-79D5-0D74-0705EE896478}"/>
                </a:ext>
              </a:extLst>
            </p:cNvPr>
            <p:cNvSpPr/>
            <p:nvPr/>
          </p:nvSpPr>
          <p:spPr>
            <a:xfrm>
              <a:off x="30950345" y="4178372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4" name="Connecteur droit 3133">
              <a:extLst>
                <a:ext uri="{FF2B5EF4-FFF2-40B4-BE49-F238E27FC236}">
                  <a16:creationId xmlns:a16="http://schemas.microsoft.com/office/drawing/2014/main" id="{657DD87A-9C7A-18FF-3E48-67490AB40273}"/>
                </a:ext>
              </a:extLst>
            </p:cNvPr>
            <p:cNvCxnSpPr/>
            <p:nvPr/>
          </p:nvCxnSpPr>
          <p:spPr>
            <a:xfrm>
              <a:off x="30974554" y="4178131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5" name="Connecteur droit 3134">
              <a:extLst>
                <a:ext uri="{FF2B5EF4-FFF2-40B4-BE49-F238E27FC236}">
                  <a16:creationId xmlns:a16="http://schemas.microsoft.com/office/drawing/2014/main" id="{59DAF109-D839-E44F-6178-CCBEA1439FB7}"/>
                </a:ext>
              </a:extLst>
            </p:cNvPr>
            <p:cNvCxnSpPr/>
            <p:nvPr/>
          </p:nvCxnSpPr>
          <p:spPr>
            <a:xfrm>
              <a:off x="30974554" y="4193388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6" name="Ellipse 3135">
              <a:extLst>
                <a:ext uri="{FF2B5EF4-FFF2-40B4-BE49-F238E27FC236}">
                  <a16:creationId xmlns:a16="http://schemas.microsoft.com/office/drawing/2014/main" id="{F3A36874-9755-C689-7980-59DE112C4251}"/>
                </a:ext>
              </a:extLst>
            </p:cNvPr>
            <p:cNvSpPr/>
            <p:nvPr/>
          </p:nvSpPr>
          <p:spPr>
            <a:xfrm rot="10800000">
              <a:off x="30992175" y="4137619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7" name="Ellipse 3136">
              <a:extLst>
                <a:ext uri="{FF2B5EF4-FFF2-40B4-BE49-F238E27FC236}">
                  <a16:creationId xmlns:a16="http://schemas.microsoft.com/office/drawing/2014/main" id="{E580CD91-123A-AE0E-C5E0-A08F043EC670}"/>
                </a:ext>
              </a:extLst>
            </p:cNvPr>
            <p:cNvSpPr/>
            <p:nvPr/>
          </p:nvSpPr>
          <p:spPr>
            <a:xfrm rot="5400000">
              <a:off x="30448451" y="4145498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8" name="Rectangle 3137">
              <a:extLst>
                <a:ext uri="{FF2B5EF4-FFF2-40B4-BE49-F238E27FC236}">
                  <a16:creationId xmlns:a16="http://schemas.microsoft.com/office/drawing/2014/main" id="{92AD2598-CBD9-DA21-F246-DFDE98ED305F}"/>
                </a:ext>
              </a:extLst>
            </p:cNvPr>
            <p:cNvSpPr/>
            <p:nvPr/>
          </p:nvSpPr>
          <p:spPr>
            <a:xfrm rot="10800000">
              <a:off x="30653714" y="4143964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9" name="Connecteur droit 3138">
              <a:extLst>
                <a:ext uri="{FF2B5EF4-FFF2-40B4-BE49-F238E27FC236}">
                  <a16:creationId xmlns:a16="http://schemas.microsoft.com/office/drawing/2014/main" id="{8DB453F2-1447-94CF-C8B3-65E86B65064C}"/>
                </a:ext>
              </a:extLst>
            </p:cNvPr>
            <p:cNvCxnSpPr/>
            <p:nvPr/>
          </p:nvCxnSpPr>
          <p:spPr>
            <a:xfrm rot="10800000">
              <a:off x="30677924" y="4159221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0" name="Connecteur droit 3139">
              <a:extLst>
                <a:ext uri="{FF2B5EF4-FFF2-40B4-BE49-F238E27FC236}">
                  <a16:creationId xmlns:a16="http://schemas.microsoft.com/office/drawing/2014/main" id="{441FDDD9-022E-CF4C-033F-E27A0F783607}"/>
                </a:ext>
              </a:extLst>
            </p:cNvPr>
            <p:cNvCxnSpPr/>
            <p:nvPr/>
          </p:nvCxnSpPr>
          <p:spPr>
            <a:xfrm rot="10800000">
              <a:off x="30677926" y="414396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1" name="Ellipse 3140">
              <a:extLst>
                <a:ext uri="{FF2B5EF4-FFF2-40B4-BE49-F238E27FC236}">
                  <a16:creationId xmlns:a16="http://schemas.microsoft.com/office/drawing/2014/main" id="{26FAA184-F58D-7451-8E38-FA1B356A00A4}"/>
                </a:ext>
              </a:extLst>
            </p:cNvPr>
            <p:cNvSpPr/>
            <p:nvPr/>
          </p:nvSpPr>
          <p:spPr>
            <a:xfrm rot="10800000">
              <a:off x="30980784" y="4160384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2" name="Ellipse 3141">
              <a:extLst>
                <a:ext uri="{FF2B5EF4-FFF2-40B4-BE49-F238E27FC236}">
                  <a16:creationId xmlns:a16="http://schemas.microsoft.com/office/drawing/2014/main" id="{18668D12-FC62-6270-EAD8-9B1F8E3B74CF}"/>
                </a:ext>
              </a:extLst>
            </p:cNvPr>
            <p:cNvSpPr/>
            <p:nvPr/>
          </p:nvSpPr>
          <p:spPr>
            <a:xfrm rot="5400000">
              <a:off x="30437060" y="4168263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3" name="Rectangle 3142">
              <a:extLst>
                <a:ext uri="{FF2B5EF4-FFF2-40B4-BE49-F238E27FC236}">
                  <a16:creationId xmlns:a16="http://schemas.microsoft.com/office/drawing/2014/main" id="{316FD426-8E58-6BCE-647D-7A26A63BAD87}"/>
                </a:ext>
              </a:extLst>
            </p:cNvPr>
            <p:cNvSpPr/>
            <p:nvPr/>
          </p:nvSpPr>
          <p:spPr>
            <a:xfrm rot="10800000">
              <a:off x="30642323" y="4166729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44" name="Connecteur droit 3143">
              <a:extLst>
                <a:ext uri="{FF2B5EF4-FFF2-40B4-BE49-F238E27FC236}">
                  <a16:creationId xmlns:a16="http://schemas.microsoft.com/office/drawing/2014/main" id="{C7210B7C-23CF-AD13-FBA7-D54B430F73FC}"/>
                </a:ext>
              </a:extLst>
            </p:cNvPr>
            <p:cNvCxnSpPr/>
            <p:nvPr/>
          </p:nvCxnSpPr>
          <p:spPr>
            <a:xfrm rot="10800000">
              <a:off x="30666534" y="4181986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" name="Connecteur droit 3144">
              <a:extLst>
                <a:ext uri="{FF2B5EF4-FFF2-40B4-BE49-F238E27FC236}">
                  <a16:creationId xmlns:a16="http://schemas.microsoft.com/office/drawing/2014/main" id="{83CBEADC-F3E7-C3CD-A7A0-287C2FD5ECD4}"/>
                </a:ext>
              </a:extLst>
            </p:cNvPr>
            <p:cNvCxnSpPr/>
            <p:nvPr/>
          </p:nvCxnSpPr>
          <p:spPr>
            <a:xfrm rot="10800000">
              <a:off x="30666535" y="416672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6" name="Ellipse 3145">
              <a:extLst>
                <a:ext uri="{FF2B5EF4-FFF2-40B4-BE49-F238E27FC236}">
                  <a16:creationId xmlns:a16="http://schemas.microsoft.com/office/drawing/2014/main" id="{5E5F07FD-FE23-F75B-63A3-71AD742CA302}"/>
                </a:ext>
              </a:extLst>
            </p:cNvPr>
            <p:cNvSpPr/>
            <p:nvPr/>
          </p:nvSpPr>
          <p:spPr>
            <a:xfrm>
              <a:off x="30794507" y="4144178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7" name="Ellipse 3146">
              <a:extLst>
                <a:ext uri="{FF2B5EF4-FFF2-40B4-BE49-F238E27FC236}">
                  <a16:creationId xmlns:a16="http://schemas.microsoft.com/office/drawing/2014/main" id="{E2B64DA6-8BD3-1658-2709-D3C9C08C94CD}"/>
                </a:ext>
              </a:extLst>
            </p:cNvPr>
            <p:cNvSpPr/>
            <p:nvPr/>
          </p:nvSpPr>
          <p:spPr>
            <a:xfrm rot="16200000">
              <a:off x="31171532" y="4152058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8" name="Rectangle 3147">
              <a:extLst>
                <a:ext uri="{FF2B5EF4-FFF2-40B4-BE49-F238E27FC236}">
                  <a16:creationId xmlns:a16="http://schemas.microsoft.com/office/drawing/2014/main" id="{343523DC-7118-0178-A174-73594F4CDF70}"/>
                </a:ext>
              </a:extLst>
            </p:cNvPr>
            <p:cNvSpPr/>
            <p:nvPr/>
          </p:nvSpPr>
          <p:spPr>
            <a:xfrm>
              <a:off x="30935391" y="4150763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49" name="Connecteur droit 3148">
              <a:extLst>
                <a:ext uri="{FF2B5EF4-FFF2-40B4-BE49-F238E27FC236}">
                  <a16:creationId xmlns:a16="http://schemas.microsoft.com/office/drawing/2014/main" id="{FD0934A9-EA40-0D2E-8AF9-7FE6E5B81355}"/>
                </a:ext>
              </a:extLst>
            </p:cNvPr>
            <p:cNvCxnSpPr/>
            <p:nvPr/>
          </p:nvCxnSpPr>
          <p:spPr>
            <a:xfrm>
              <a:off x="30959600" y="4150523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0" name="Connecteur droit 3149">
              <a:extLst>
                <a:ext uri="{FF2B5EF4-FFF2-40B4-BE49-F238E27FC236}">
                  <a16:creationId xmlns:a16="http://schemas.microsoft.com/office/drawing/2014/main" id="{414DBA16-31E9-EA88-7894-A919D4B3EED8}"/>
                </a:ext>
              </a:extLst>
            </p:cNvPr>
            <p:cNvCxnSpPr/>
            <p:nvPr/>
          </p:nvCxnSpPr>
          <p:spPr>
            <a:xfrm>
              <a:off x="30959600" y="41657805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1" name="Ellipse 3150">
              <a:extLst>
                <a:ext uri="{FF2B5EF4-FFF2-40B4-BE49-F238E27FC236}">
                  <a16:creationId xmlns:a16="http://schemas.microsoft.com/office/drawing/2014/main" id="{A42B763A-87E9-AEAB-145E-E8CE9F8FE434}"/>
                </a:ext>
              </a:extLst>
            </p:cNvPr>
            <p:cNvSpPr/>
            <p:nvPr/>
          </p:nvSpPr>
          <p:spPr>
            <a:xfrm rot="10800000">
              <a:off x="31960345" y="4138734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2" name="Ellipse 3151">
              <a:extLst>
                <a:ext uri="{FF2B5EF4-FFF2-40B4-BE49-F238E27FC236}">
                  <a16:creationId xmlns:a16="http://schemas.microsoft.com/office/drawing/2014/main" id="{B1DD53B0-94AB-7CC0-662D-C83167B95C31}"/>
                </a:ext>
              </a:extLst>
            </p:cNvPr>
            <p:cNvSpPr/>
            <p:nvPr/>
          </p:nvSpPr>
          <p:spPr>
            <a:xfrm rot="5400000">
              <a:off x="31416620" y="4146613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3" name="Rectangle 3152">
              <a:extLst>
                <a:ext uri="{FF2B5EF4-FFF2-40B4-BE49-F238E27FC236}">
                  <a16:creationId xmlns:a16="http://schemas.microsoft.com/office/drawing/2014/main" id="{336E3EE3-53A5-FFFE-6A73-6691BC131D4A}"/>
                </a:ext>
              </a:extLst>
            </p:cNvPr>
            <p:cNvSpPr/>
            <p:nvPr/>
          </p:nvSpPr>
          <p:spPr>
            <a:xfrm rot="10800000">
              <a:off x="31621884" y="4145080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54" name="Connecteur droit 3153">
              <a:extLst>
                <a:ext uri="{FF2B5EF4-FFF2-40B4-BE49-F238E27FC236}">
                  <a16:creationId xmlns:a16="http://schemas.microsoft.com/office/drawing/2014/main" id="{3FD243C9-B524-2DD7-66C1-8A9A385B30D1}"/>
                </a:ext>
              </a:extLst>
            </p:cNvPr>
            <p:cNvCxnSpPr/>
            <p:nvPr/>
          </p:nvCxnSpPr>
          <p:spPr>
            <a:xfrm rot="10800000">
              <a:off x="31646094" y="416033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5" name="Connecteur droit 3154">
              <a:extLst>
                <a:ext uri="{FF2B5EF4-FFF2-40B4-BE49-F238E27FC236}">
                  <a16:creationId xmlns:a16="http://schemas.microsoft.com/office/drawing/2014/main" id="{76604434-A3F2-9427-243A-8CFB1B0BEECA}"/>
                </a:ext>
              </a:extLst>
            </p:cNvPr>
            <p:cNvCxnSpPr/>
            <p:nvPr/>
          </p:nvCxnSpPr>
          <p:spPr>
            <a:xfrm rot="10800000">
              <a:off x="31646095" y="4145080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6" name="Ellipse 3155">
              <a:extLst>
                <a:ext uri="{FF2B5EF4-FFF2-40B4-BE49-F238E27FC236}">
                  <a16:creationId xmlns:a16="http://schemas.microsoft.com/office/drawing/2014/main" id="{9D5AA3CB-1639-8CCE-FA9A-AE7321CE4248}"/>
                </a:ext>
              </a:extLst>
            </p:cNvPr>
            <p:cNvSpPr/>
            <p:nvPr/>
          </p:nvSpPr>
          <p:spPr>
            <a:xfrm rot="10800000">
              <a:off x="31952921" y="4160949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7" name="Ellipse 3156">
              <a:extLst>
                <a:ext uri="{FF2B5EF4-FFF2-40B4-BE49-F238E27FC236}">
                  <a16:creationId xmlns:a16="http://schemas.microsoft.com/office/drawing/2014/main" id="{80B6E75C-4DFF-2EB7-8E97-22AE230C3DF4}"/>
                </a:ext>
              </a:extLst>
            </p:cNvPr>
            <p:cNvSpPr/>
            <p:nvPr/>
          </p:nvSpPr>
          <p:spPr>
            <a:xfrm rot="5400000">
              <a:off x="31409196" y="4168828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8" name="Rectangle 3157">
              <a:extLst>
                <a:ext uri="{FF2B5EF4-FFF2-40B4-BE49-F238E27FC236}">
                  <a16:creationId xmlns:a16="http://schemas.microsoft.com/office/drawing/2014/main" id="{9381E702-002F-B8A5-2103-9E7AD367539C}"/>
                </a:ext>
              </a:extLst>
            </p:cNvPr>
            <p:cNvSpPr/>
            <p:nvPr/>
          </p:nvSpPr>
          <p:spPr>
            <a:xfrm rot="10800000">
              <a:off x="31614460" y="4167294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59" name="Connecteur droit 3158">
              <a:extLst>
                <a:ext uri="{FF2B5EF4-FFF2-40B4-BE49-F238E27FC236}">
                  <a16:creationId xmlns:a16="http://schemas.microsoft.com/office/drawing/2014/main" id="{A7ECF5AE-E4C1-7275-CC01-7618F9609FCD}"/>
                </a:ext>
              </a:extLst>
            </p:cNvPr>
            <p:cNvCxnSpPr/>
            <p:nvPr/>
          </p:nvCxnSpPr>
          <p:spPr>
            <a:xfrm rot="10800000">
              <a:off x="31638670" y="4182551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0" name="Connecteur droit 3159">
              <a:extLst>
                <a:ext uri="{FF2B5EF4-FFF2-40B4-BE49-F238E27FC236}">
                  <a16:creationId xmlns:a16="http://schemas.microsoft.com/office/drawing/2014/main" id="{6C615DE9-ADE5-F0E7-F790-EC533139A4D4}"/>
                </a:ext>
              </a:extLst>
            </p:cNvPr>
            <p:cNvCxnSpPr/>
            <p:nvPr/>
          </p:nvCxnSpPr>
          <p:spPr>
            <a:xfrm rot="10800000">
              <a:off x="31638672" y="416729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1" name="Ellipse 3160">
              <a:extLst>
                <a:ext uri="{FF2B5EF4-FFF2-40B4-BE49-F238E27FC236}">
                  <a16:creationId xmlns:a16="http://schemas.microsoft.com/office/drawing/2014/main" id="{79F7B103-97B8-F23E-B571-89C4C0E88C74}"/>
                </a:ext>
              </a:extLst>
            </p:cNvPr>
            <p:cNvSpPr/>
            <p:nvPr/>
          </p:nvSpPr>
          <p:spPr>
            <a:xfrm rot="10800000">
              <a:off x="31918990" y="4188227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2" name="Ellipse 3161">
              <a:extLst>
                <a:ext uri="{FF2B5EF4-FFF2-40B4-BE49-F238E27FC236}">
                  <a16:creationId xmlns:a16="http://schemas.microsoft.com/office/drawing/2014/main" id="{92CCA644-3C08-0FDA-C294-FE0C1EA3EAE4}"/>
                </a:ext>
              </a:extLst>
            </p:cNvPr>
            <p:cNvSpPr/>
            <p:nvPr/>
          </p:nvSpPr>
          <p:spPr>
            <a:xfrm rot="5400000">
              <a:off x="31375265" y="4196106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3" name="Rectangle 3162">
              <a:extLst>
                <a:ext uri="{FF2B5EF4-FFF2-40B4-BE49-F238E27FC236}">
                  <a16:creationId xmlns:a16="http://schemas.microsoft.com/office/drawing/2014/main" id="{1B9BA090-C91E-2EB7-0A7B-2F3F05D12A3B}"/>
                </a:ext>
              </a:extLst>
            </p:cNvPr>
            <p:cNvSpPr/>
            <p:nvPr/>
          </p:nvSpPr>
          <p:spPr>
            <a:xfrm rot="10800000">
              <a:off x="31580529" y="41945733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64" name="Connecteur droit 3163">
              <a:extLst>
                <a:ext uri="{FF2B5EF4-FFF2-40B4-BE49-F238E27FC236}">
                  <a16:creationId xmlns:a16="http://schemas.microsoft.com/office/drawing/2014/main" id="{F5D3CA43-76A7-8838-BB14-8BDA960DB7F1}"/>
                </a:ext>
              </a:extLst>
            </p:cNvPr>
            <p:cNvCxnSpPr/>
            <p:nvPr/>
          </p:nvCxnSpPr>
          <p:spPr>
            <a:xfrm rot="10800000">
              <a:off x="31604739" y="4209830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5" name="Connecteur droit 3164">
              <a:extLst>
                <a:ext uri="{FF2B5EF4-FFF2-40B4-BE49-F238E27FC236}">
                  <a16:creationId xmlns:a16="http://schemas.microsoft.com/office/drawing/2014/main" id="{FF5A5FD1-E324-E0E9-05ED-E9F1E231033C}"/>
                </a:ext>
              </a:extLst>
            </p:cNvPr>
            <p:cNvCxnSpPr/>
            <p:nvPr/>
          </p:nvCxnSpPr>
          <p:spPr>
            <a:xfrm rot="10800000">
              <a:off x="31604741" y="4194573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6" name="Ellipse 3165">
              <a:extLst>
                <a:ext uri="{FF2B5EF4-FFF2-40B4-BE49-F238E27FC236}">
                  <a16:creationId xmlns:a16="http://schemas.microsoft.com/office/drawing/2014/main" id="{D7036392-39F4-C0F7-EB77-807C29C1BC27}"/>
                </a:ext>
              </a:extLst>
            </p:cNvPr>
            <p:cNvSpPr/>
            <p:nvPr/>
          </p:nvSpPr>
          <p:spPr>
            <a:xfrm rot="10800000">
              <a:off x="31887126" y="4112629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7" name="Ellipse 3166">
              <a:extLst>
                <a:ext uri="{FF2B5EF4-FFF2-40B4-BE49-F238E27FC236}">
                  <a16:creationId xmlns:a16="http://schemas.microsoft.com/office/drawing/2014/main" id="{07AF93E1-AA0A-A97D-2153-94222C3F0DAE}"/>
                </a:ext>
              </a:extLst>
            </p:cNvPr>
            <p:cNvSpPr/>
            <p:nvPr/>
          </p:nvSpPr>
          <p:spPr>
            <a:xfrm rot="5400000">
              <a:off x="31343401" y="4120508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8" name="Rectangle 3167">
              <a:extLst>
                <a:ext uri="{FF2B5EF4-FFF2-40B4-BE49-F238E27FC236}">
                  <a16:creationId xmlns:a16="http://schemas.microsoft.com/office/drawing/2014/main" id="{C27BEE03-3FA4-0F40-169B-B294AA2FFCA1}"/>
                </a:ext>
              </a:extLst>
            </p:cNvPr>
            <p:cNvSpPr/>
            <p:nvPr/>
          </p:nvSpPr>
          <p:spPr>
            <a:xfrm rot="10800000">
              <a:off x="31548665" y="4118974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69" name="Connecteur droit 3168">
              <a:extLst>
                <a:ext uri="{FF2B5EF4-FFF2-40B4-BE49-F238E27FC236}">
                  <a16:creationId xmlns:a16="http://schemas.microsoft.com/office/drawing/2014/main" id="{C36E8E8C-9BEB-0F29-E465-114535835CEA}"/>
                </a:ext>
              </a:extLst>
            </p:cNvPr>
            <p:cNvCxnSpPr/>
            <p:nvPr/>
          </p:nvCxnSpPr>
          <p:spPr>
            <a:xfrm rot="10800000">
              <a:off x="31572875" y="4134231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0" name="Connecteur droit 3169">
              <a:extLst>
                <a:ext uri="{FF2B5EF4-FFF2-40B4-BE49-F238E27FC236}">
                  <a16:creationId xmlns:a16="http://schemas.microsoft.com/office/drawing/2014/main" id="{99469601-DDA9-67AC-32FB-8C554DC284CA}"/>
                </a:ext>
              </a:extLst>
            </p:cNvPr>
            <p:cNvCxnSpPr/>
            <p:nvPr/>
          </p:nvCxnSpPr>
          <p:spPr>
            <a:xfrm rot="10800000">
              <a:off x="31572877" y="411897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1" name="Ellipse 3170">
              <a:extLst>
                <a:ext uri="{FF2B5EF4-FFF2-40B4-BE49-F238E27FC236}">
                  <a16:creationId xmlns:a16="http://schemas.microsoft.com/office/drawing/2014/main" id="{D6955818-079F-20A7-0686-AAAC750CD91F}"/>
                </a:ext>
              </a:extLst>
            </p:cNvPr>
            <p:cNvSpPr/>
            <p:nvPr/>
          </p:nvSpPr>
          <p:spPr>
            <a:xfrm>
              <a:off x="31786465" y="41432573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2" name="Ellipse 3171">
              <a:extLst>
                <a:ext uri="{FF2B5EF4-FFF2-40B4-BE49-F238E27FC236}">
                  <a16:creationId xmlns:a16="http://schemas.microsoft.com/office/drawing/2014/main" id="{EBB19159-6DB6-D2EF-1212-6CC55FA0FB93}"/>
                </a:ext>
              </a:extLst>
            </p:cNvPr>
            <p:cNvSpPr/>
            <p:nvPr/>
          </p:nvSpPr>
          <p:spPr>
            <a:xfrm rot="16200000">
              <a:off x="32163490" y="4151137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3" name="Rectangle 3172">
              <a:extLst>
                <a:ext uri="{FF2B5EF4-FFF2-40B4-BE49-F238E27FC236}">
                  <a16:creationId xmlns:a16="http://schemas.microsoft.com/office/drawing/2014/main" id="{03636492-8EA9-BDC0-375F-A68D9C3A67D5}"/>
                </a:ext>
              </a:extLst>
            </p:cNvPr>
            <p:cNvSpPr/>
            <p:nvPr/>
          </p:nvSpPr>
          <p:spPr>
            <a:xfrm>
              <a:off x="31927349" y="4149842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74" name="Connecteur droit 3173">
              <a:extLst>
                <a:ext uri="{FF2B5EF4-FFF2-40B4-BE49-F238E27FC236}">
                  <a16:creationId xmlns:a16="http://schemas.microsoft.com/office/drawing/2014/main" id="{17780B02-A74A-E47E-E27B-9FB2AFA44F98}"/>
                </a:ext>
              </a:extLst>
            </p:cNvPr>
            <p:cNvCxnSpPr/>
            <p:nvPr/>
          </p:nvCxnSpPr>
          <p:spPr>
            <a:xfrm>
              <a:off x="31951558" y="4149602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5" name="Connecteur droit 3174">
              <a:extLst>
                <a:ext uri="{FF2B5EF4-FFF2-40B4-BE49-F238E27FC236}">
                  <a16:creationId xmlns:a16="http://schemas.microsoft.com/office/drawing/2014/main" id="{87D10B5D-A11C-864D-4BBD-5EA911360831}"/>
                </a:ext>
              </a:extLst>
            </p:cNvPr>
            <p:cNvCxnSpPr/>
            <p:nvPr/>
          </p:nvCxnSpPr>
          <p:spPr>
            <a:xfrm>
              <a:off x="31951558" y="4164859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6" name="Ellipse 3175">
              <a:extLst>
                <a:ext uri="{FF2B5EF4-FFF2-40B4-BE49-F238E27FC236}">
                  <a16:creationId xmlns:a16="http://schemas.microsoft.com/office/drawing/2014/main" id="{E81AC3C4-AA25-2639-5F75-161014869693}"/>
                </a:ext>
              </a:extLst>
            </p:cNvPr>
            <p:cNvSpPr/>
            <p:nvPr/>
          </p:nvSpPr>
          <p:spPr>
            <a:xfrm>
              <a:off x="31767995" y="41695348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7" name="Ellipse 3176">
              <a:extLst>
                <a:ext uri="{FF2B5EF4-FFF2-40B4-BE49-F238E27FC236}">
                  <a16:creationId xmlns:a16="http://schemas.microsoft.com/office/drawing/2014/main" id="{6D240BC3-CF7D-9D68-B58E-99FFFE4C0236}"/>
                </a:ext>
              </a:extLst>
            </p:cNvPr>
            <p:cNvSpPr/>
            <p:nvPr/>
          </p:nvSpPr>
          <p:spPr>
            <a:xfrm rot="16200000">
              <a:off x="32145019" y="41774145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8" name="Rectangle 3177">
              <a:extLst>
                <a:ext uri="{FF2B5EF4-FFF2-40B4-BE49-F238E27FC236}">
                  <a16:creationId xmlns:a16="http://schemas.microsoft.com/office/drawing/2014/main" id="{A19E901F-E444-BB48-9EA8-AA9C41D9E568}"/>
                </a:ext>
              </a:extLst>
            </p:cNvPr>
            <p:cNvSpPr/>
            <p:nvPr/>
          </p:nvSpPr>
          <p:spPr>
            <a:xfrm>
              <a:off x="31908879" y="4176120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79" name="Connecteur droit 3178">
              <a:extLst>
                <a:ext uri="{FF2B5EF4-FFF2-40B4-BE49-F238E27FC236}">
                  <a16:creationId xmlns:a16="http://schemas.microsoft.com/office/drawing/2014/main" id="{0184B170-0C7C-2C10-898D-E3F1A87DCDE3}"/>
                </a:ext>
              </a:extLst>
            </p:cNvPr>
            <p:cNvCxnSpPr/>
            <p:nvPr/>
          </p:nvCxnSpPr>
          <p:spPr>
            <a:xfrm>
              <a:off x="31933088" y="4175879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0" name="Connecteur droit 3179">
              <a:extLst>
                <a:ext uri="{FF2B5EF4-FFF2-40B4-BE49-F238E27FC236}">
                  <a16:creationId xmlns:a16="http://schemas.microsoft.com/office/drawing/2014/main" id="{4AC466C9-97D5-F265-B74D-2BB74CB234A0}"/>
                </a:ext>
              </a:extLst>
            </p:cNvPr>
            <p:cNvCxnSpPr/>
            <p:nvPr/>
          </p:nvCxnSpPr>
          <p:spPr>
            <a:xfrm>
              <a:off x="31933088" y="4191136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1" name="Ellipse 3180">
              <a:extLst>
                <a:ext uri="{FF2B5EF4-FFF2-40B4-BE49-F238E27FC236}">
                  <a16:creationId xmlns:a16="http://schemas.microsoft.com/office/drawing/2014/main" id="{AA011CCE-883B-BDB6-1F39-F2B7BDBA9F2E}"/>
                </a:ext>
              </a:extLst>
            </p:cNvPr>
            <p:cNvSpPr/>
            <p:nvPr/>
          </p:nvSpPr>
          <p:spPr>
            <a:xfrm>
              <a:off x="31712208" y="4186607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2" name="Ellipse 3181">
              <a:extLst>
                <a:ext uri="{FF2B5EF4-FFF2-40B4-BE49-F238E27FC236}">
                  <a16:creationId xmlns:a16="http://schemas.microsoft.com/office/drawing/2014/main" id="{1A1DC398-05CA-8B50-00A2-0CC4D95810E6}"/>
                </a:ext>
              </a:extLst>
            </p:cNvPr>
            <p:cNvSpPr/>
            <p:nvPr/>
          </p:nvSpPr>
          <p:spPr>
            <a:xfrm rot="16200000">
              <a:off x="32089233" y="4194487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3" name="Rectangle 3182">
              <a:extLst>
                <a:ext uri="{FF2B5EF4-FFF2-40B4-BE49-F238E27FC236}">
                  <a16:creationId xmlns:a16="http://schemas.microsoft.com/office/drawing/2014/main" id="{207B4424-5F5A-90DA-9346-2669F9EE29B3}"/>
                </a:ext>
              </a:extLst>
            </p:cNvPr>
            <p:cNvSpPr/>
            <p:nvPr/>
          </p:nvSpPr>
          <p:spPr>
            <a:xfrm>
              <a:off x="31853092" y="4193193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84" name="Connecteur droit 3183">
              <a:extLst>
                <a:ext uri="{FF2B5EF4-FFF2-40B4-BE49-F238E27FC236}">
                  <a16:creationId xmlns:a16="http://schemas.microsoft.com/office/drawing/2014/main" id="{CAD8370F-A506-55D4-8F6B-D1E023EBF316}"/>
                </a:ext>
              </a:extLst>
            </p:cNvPr>
            <p:cNvCxnSpPr/>
            <p:nvPr/>
          </p:nvCxnSpPr>
          <p:spPr>
            <a:xfrm>
              <a:off x="31877301" y="4192952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5" name="Connecteur droit 3184">
              <a:extLst>
                <a:ext uri="{FF2B5EF4-FFF2-40B4-BE49-F238E27FC236}">
                  <a16:creationId xmlns:a16="http://schemas.microsoft.com/office/drawing/2014/main" id="{1F8ACBB4-1BB1-2DC0-75C1-21BB2D8CE96E}"/>
                </a:ext>
              </a:extLst>
            </p:cNvPr>
            <p:cNvCxnSpPr/>
            <p:nvPr/>
          </p:nvCxnSpPr>
          <p:spPr>
            <a:xfrm>
              <a:off x="31877301" y="420820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6" name="Ellipse 3185">
              <a:extLst>
                <a:ext uri="{FF2B5EF4-FFF2-40B4-BE49-F238E27FC236}">
                  <a16:creationId xmlns:a16="http://schemas.microsoft.com/office/drawing/2014/main" id="{F5702C95-40C8-B66E-E3B8-23E8F9FCDFB1}"/>
                </a:ext>
              </a:extLst>
            </p:cNvPr>
            <p:cNvSpPr/>
            <p:nvPr/>
          </p:nvSpPr>
          <p:spPr>
            <a:xfrm>
              <a:off x="31753043" y="4116980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7" name="Ellipse 3186">
              <a:extLst>
                <a:ext uri="{FF2B5EF4-FFF2-40B4-BE49-F238E27FC236}">
                  <a16:creationId xmlns:a16="http://schemas.microsoft.com/office/drawing/2014/main" id="{8717EBBF-0B4C-FAD5-E4F7-1D310A6C7957}"/>
                </a:ext>
              </a:extLst>
            </p:cNvPr>
            <p:cNvSpPr/>
            <p:nvPr/>
          </p:nvSpPr>
          <p:spPr>
            <a:xfrm rot="16200000">
              <a:off x="32130067" y="41248600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8" name="Rectangle 3187">
              <a:extLst>
                <a:ext uri="{FF2B5EF4-FFF2-40B4-BE49-F238E27FC236}">
                  <a16:creationId xmlns:a16="http://schemas.microsoft.com/office/drawing/2014/main" id="{E19D679E-CA97-E843-7C1E-B8B4F054372E}"/>
                </a:ext>
              </a:extLst>
            </p:cNvPr>
            <p:cNvSpPr/>
            <p:nvPr/>
          </p:nvSpPr>
          <p:spPr>
            <a:xfrm>
              <a:off x="31893927" y="4123565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89" name="Connecteur droit 3188">
              <a:extLst>
                <a:ext uri="{FF2B5EF4-FFF2-40B4-BE49-F238E27FC236}">
                  <a16:creationId xmlns:a16="http://schemas.microsoft.com/office/drawing/2014/main" id="{64C158F1-F497-2E2A-7F06-77D4E7A195FC}"/>
                </a:ext>
              </a:extLst>
            </p:cNvPr>
            <p:cNvCxnSpPr/>
            <p:nvPr/>
          </p:nvCxnSpPr>
          <p:spPr>
            <a:xfrm>
              <a:off x="31918135" y="4123325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0" name="Connecteur droit 3189">
              <a:extLst>
                <a:ext uri="{FF2B5EF4-FFF2-40B4-BE49-F238E27FC236}">
                  <a16:creationId xmlns:a16="http://schemas.microsoft.com/office/drawing/2014/main" id="{A89732B8-6B73-0B18-5811-5681585CD962}"/>
                </a:ext>
              </a:extLst>
            </p:cNvPr>
            <p:cNvCxnSpPr/>
            <p:nvPr/>
          </p:nvCxnSpPr>
          <p:spPr>
            <a:xfrm>
              <a:off x="31918135" y="4138582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1" name="Ellipse 3190">
              <a:extLst>
                <a:ext uri="{FF2B5EF4-FFF2-40B4-BE49-F238E27FC236}">
                  <a16:creationId xmlns:a16="http://schemas.microsoft.com/office/drawing/2014/main" id="{DADB642C-E7A8-F1DE-130D-7D89B84004BD}"/>
                </a:ext>
              </a:extLst>
            </p:cNvPr>
            <p:cNvSpPr/>
            <p:nvPr/>
          </p:nvSpPr>
          <p:spPr>
            <a:xfrm>
              <a:off x="31686828" y="4112973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2" name="Ellipse 3191">
              <a:extLst>
                <a:ext uri="{FF2B5EF4-FFF2-40B4-BE49-F238E27FC236}">
                  <a16:creationId xmlns:a16="http://schemas.microsoft.com/office/drawing/2014/main" id="{43306903-78A4-5CE9-15A8-B7DB956946A9}"/>
                </a:ext>
              </a:extLst>
            </p:cNvPr>
            <p:cNvSpPr/>
            <p:nvPr/>
          </p:nvSpPr>
          <p:spPr>
            <a:xfrm rot="16200000">
              <a:off x="32063853" y="4120853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3" name="Rectangle 3192">
              <a:extLst>
                <a:ext uri="{FF2B5EF4-FFF2-40B4-BE49-F238E27FC236}">
                  <a16:creationId xmlns:a16="http://schemas.microsoft.com/office/drawing/2014/main" id="{8E22DF41-621C-D62C-8A7C-6D895F3AD643}"/>
                </a:ext>
              </a:extLst>
            </p:cNvPr>
            <p:cNvSpPr/>
            <p:nvPr/>
          </p:nvSpPr>
          <p:spPr>
            <a:xfrm>
              <a:off x="31827712" y="4119558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94" name="Connecteur droit 3193">
              <a:extLst>
                <a:ext uri="{FF2B5EF4-FFF2-40B4-BE49-F238E27FC236}">
                  <a16:creationId xmlns:a16="http://schemas.microsoft.com/office/drawing/2014/main" id="{E868B131-CA3B-3D96-5A10-B335B3F0D63C}"/>
                </a:ext>
              </a:extLst>
            </p:cNvPr>
            <p:cNvCxnSpPr/>
            <p:nvPr/>
          </p:nvCxnSpPr>
          <p:spPr>
            <a:xfrm>
              <a:off x="31851921" y="4119318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5" name="Connecteur droit 3194">
              <a:extLst>
                <a:ext uri="{FF2B5EF4-FFF2-40B4-BE49-F238E27FC236}">
                  <a16:creationId xmlns:a16="http://schemas.microsoft.com/office/drawing/2014/main" id="{4C2CBF66-4D05-C50B-9FFE-01B82A92864A}"/>
                </a:ext>
              </a:extLst>
            </p:cNvPr>
            <p:cNvCxnSpPr/>
            <p:nvPr/>
          </p:nvCxnSpPr>
          <p:spPr>
            <a:xfrm>
              <a:off x="31851921" y="4134575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6" name="Ellipse 3195">
              <a:extLst>
                <a:ext uri="{FF2B5EF4-FFF2-40B4-BE49-F238E27FC236}">
                  <a16:creationId xmlns:a16="http://schemas.microsoft.com/office/drawing/2014/main" id="{E32481F7-5EF6-B84F-CCCA-A6A4C948B531}"/>
                </a:ext>
              </a:extLst>
            </p:cNvPr>
            <p:cNvSpPr/>
            <p:nvPr/>
          </p:nvSpPr>
          <p:spPr>
            <a:xfrm rot="10800000">
              <a:off x="31865278" y="4179219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7" name="Ellipse 3196">
              <a:extLst>
                <a:ext uri="{FF2B5EF4-FFF2-40B4-BE49-F238E27FC236}">
                  <a16:creationId xmlns:a16="http://schemas.microsoft.com/office/drawing/2014/main" id="{6C1BDC0C-91C1-8C04-6CAF-BC68896B0DE6}"/>
                </a:ext>
              </a:extLst>
            </p:cNvPr>
            <p:cNvSpPr/>
            <p:nvPr/>
          </p:nvSpPr>
          <p:spPr>
            <a:xfrm rot="5400000">
              <a:off x="31321553" y="4187098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8" name="Rectangle 3197">
              <a:extLst>
                <a:ext uri="{FF2B5EF4-FFF2-40B4-BE49-F238E27FC236}">
                  <a16:creationId xmlns:a16="http://schemas.microsoft.com/office/drawing/2014/main" id="{001EE7FE-6756-465E-EC20-E6416E7090BA}"/>
                </a:ext>
              </a:extLst>
            </p:cNvPr>
            <p:cNvSpPr/>
            <p:nvPr/>
          </p:nvSpPr>
          <p:spPr>
            <a:xfrm rot="10800000">
              <a:off x="31526817" y="4185565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99" name="Connecteur droit 3198">
              <a:extLst>
                <a:ext uri="{FF2B5EF4-FFF2-40B4-BE49-F238E27FC236}">
                  <a16:creationId xmlns:a16="http://schemas.microsoft.com/office/drawing/2014/main" id="{36C68CF0-6E2D-7327-FEEB-5475001667FA}"/>
                </a:ext>
              </a:extLst>
            </p:cNvPr>
            <p:cNvCxnSpPr/>
            <p:nvPr/>
          </p:nvCxnSpPr>
          <p:spPr>
            <a:xfrm rot="10800000">
              <a:off x="31551027" y="4200822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0" name="Connecteur droit 3199">
              <a:extLst>
                <a:ext uri="{FF2B5EF4-FFF2-40B4-BE49-F238E27FC236}">
                  <a16:creationId xmlns:a16="http://schemas.microsoft.com/office/drawing/2014/main" id="{47139C8A-08A9-5AB9-A042-A5DE19A007ED}"/>
                </a:ext>
              </a:extLst>
            </p:cNvPr>
            <p:cNvCxnSpPr/>
            <p:nvPr/>
          </p:nvCxnSpPr>
          <p:spPr>
            <a:xfrm rot="10800000">
              <a:off x="31551028" y="4185565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1" name="Ellipse 3200">
              <a:extLst>
                <a:ext uri="{FF2B5EF4-FFF2-40B4-BE49-F238E27FC236}">
                  <a16:creationId xmlns:a16="http://schemas.microsoft.com/office/drawing/2014/main" id="{02462BAE-3657-A80D-5BB8-673EA8E69224}"/>
                </a:ext>
              </a:extLst>
            </p:cNvPr>
            <p:cNvSpPr/>
            <p:nvPr/>
          </p:nvSpPr>
          <p:spPr>
            <a:xfrm>
              <a:off x="31664579" y="41655142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2" name="Ellipse 3201">
              <a:extLst>
                <a:ext uri="{FF2B5EF4-FFF2-40B4-BE49-F238E27FC236}">
                  <a16:creationId xmlns:a16="http://schemas.microsoft.com/office/drawing/2014/main" id="{B190E8E3-B100-8E83-CB44-8D89FD4E0C31}"/>
                </a:ext>
              </a:extLst>
            </p:cNvPr>
            <p:cNvSpPr/>
            <p:nvPr/>
          </p:nvSpPr>
          <p:spPr>
            <a:xfrm rot="16200000">
              <a:off x="32041604" y="41733940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3" name="Rectangle 3202">
              <a:extLst>
                <a:ext uri="{FF2B5EF4-FFF2-40B4-BE49-F238E27FC236}">
                  <a16:creationId xmlns:a16="http://schemas.microsoft.com/office/drawing/2014/main" id="{BAD143C6-619D-A5F1-6B3A-9DCE285F2558}"/>
                </a:ext>
              </a:extLst>
            </p:cNvPr>
            <p:cNvSpPr/>
            <p:nvPr/>
          </p:nvSpPr>
          <p:spPr>
            <a:xfrm>
              <a:off x="31805463" y="41720994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04" name="Connecteur droit 3203">
              <a:extLst>
                <a:ext uri="{FF2B5EF4-FFF2-40B4-BE49-F238E27FC236}">
                  <a16:creationId xmlns:a16="http://schemas.microsoft.com/office/drawing/2014/main" id="{C1564952-8C0D-2CB0-ECE8-22CB50E40935}"/>
                </a:ext>
              </a:extLst>
            </p:cNvPr>
            <p:cNvCxnSpPr/>
            <p:nvPr/>
          </p:nvCxnSpPr>
          <p:spPr>
            <a:xfrm>
              <a:off x="31829672" y="41718591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5" name="Connecteur droit 3204">
              <a:extLst>
                <a:ext uri="{FF2B5EF4-FFF2-40B4-BE49-F238E27FC236}">
                  <a16:creationId xmlns:a16="http://schemas.microsoft.com/office/drawing/2014/main" id="{DB2053A8-AED4-6E26-6EDA-72AE52B8FC7C}"/>
                </a:ext>
              </a:extLst>
            </p:cNvPr>
            <p:cNvCxnSpPr/>
            <p:nvPr/>
          </p:nvCxnSpPr>
          <p:spPr>
            <a:xfrm>
              <a:off x="31829672" y="4187116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6" name="Ellipse 3205">
              <a:extLst>
                <a:ext uri="{FF2B5EF4-FFF2-40B4-BE49-F238E27FC236}">
                  <a16:creationId xmlns:a16="http://schemas.microsoft.com/office/drawing/2014/main" id="{EE24B82A-3C72-19D5-A81E-1FC531A2962A}"/>
                </a:ext>
              </a:extLst>
            </p:cNvPr>
            <p:cNvSpPr/>
            <p:nvPr/>
          </p:nvSpPr>
          <p:spPr>
            <a:xfrm rot="10800000">
              <a:off x="31847294" y="4131346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7" name="Ellipse 3206">
              <a:extLst>
                <a:ext uri="{FF2B5EF4-FFF2-40B4-BE49-F238E27FC236}">
                  <a16:creationId xmlns:a16="http://schemas.microsoft.com/office/drawing/2014/main" id="{79392DB6-0A6B-EC53-B62A-AB3E02F01A73}"/>
                </a:ext>
              </a:extLst>
            </p:cNvPr>
            <p:cNvSpPr/>
            <p:nvPr/>
          </p:nvSpPr>
          <p:spPr>
            <a:xfrm rot="5400000">
              <a:off x="31303569" y="4139225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8" name="Rectangle 3207">
              <a:extLst>
                <a:ext uri="{FF2B5EF4-FFF2-40B4-BE49-F238E27FC236}">
                  <a16:creationId xmlns:a16="http://schemas.microsoft.com/office/drawing/2014/main" id="{E0A8841E-70E4-8090-1EAA-50CBD88E6FFB}"/>
                </a:ext>
              </a:extLst>
            </p:cNvPr>
            <p:cNvSpPr/>
            <p:nvPr/>
          </p:nvSpPr>
          <p:spPr>
            <a:xfrm rot="10800000">
              <a:off x="31508832" y="4137692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09" name="Connecteur droit 3208">
              <a:extLst>
                <a:ext uri="{FF2B5EF4-FFF2-40B4-BE49-F238E27FC236}">
                  <a16:creationId xmlns:a16="http://schemas.microsoft.com/office/drawing/2014/main" id="{22B1EDCD-C5C8-FC5B-D4B3-797DF4A0CF7A}"/>
                </a:ext>
              </a:extLst>
            </p:cNvPr>
            <p:cNvCxnSpPr/>
            <p:nvPr/>
          </p:nvCxnSpPr>
          <p:spPr>
            <a:xfrm rot="10800000">
              <a:off x="31533043" y="4152949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0" name="Connecteur droit 3209">
              <a:extLst>
                <a:ext uri="{FF2B5EF4-FFF2-40B4-BE49-F238E27FC236}">
                  <a16:creationId xmlns:a16="http://schemas.microsoft.com/office/drawing/2014/main" id="{F264C786-3ADE-E2D0-CE97-98DE22D34DBC}"/>
                </a:ext>
              </a:extLst>
            </p:cNvPr>
            <p:cNvCxnSpPr/>
            <p:nvPr/>
          </p:nvCxnSpPr>
          <p:spPr>
            <a:xfrm rot="10800000">
              <a:off x="31533044" y="4137692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1" name="Ellipse 3210">
              <a:extLst>
                <a:ext uri="{FF2B5EF4-FFF2-40B4-BE49-F238E27FC236}">
                  <a16:creationId xmlns:a16="http://schemas.microsoft.com/office/drawing/2014/main" id="{BE962B23-26E2-EA56-01EC-B2E315E1BA31}"/>
                </a:ext>
              </a:extLst>
            </p:cNvPr>
            <p:cNvSpPr/>
            <p:nvPr/>
          </p:nvSpPr>
          <p:spPr>
            <a:xfrm rot="10800000">
              <a:off x="31835903" y="4154111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2" name="Ellipse 3211">
              <a:extLst>
                <a:ext uri="{FF2B5EF4-FFF2-40B4-BE49-F238E27FC236}">
                  <a16:creationId xmlns:a16="http://schemas.microsoft.com/office/drawing/2014/main" id="{D2E1C872-7680-9EA7-DEF5-9E8411B8DB0D}"/>
                </a:ext>
              </a:extLst>
            </p:cNvPr>
            <p:cNvSpPr/>
            <p:nvPr/>
          </p:nvSpPr>
          <p:spPr>
            <a:xfrm rot="5400000">
              <a:off x="31292178" y="4161990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3" name="Rectangle 3212">
              <a:extLst>
                <a:ext uri="{FF2B5EF4-FFF2-40B4-BE49-F238E27FC236}">
                  <a16:creationId xmlns:a16="http://schemas.microsoft.com/office/drawing/2014/main" id="{B5781A35-D5F6-4E6A-ED36-F3F07273A8F4}"/>
                </a:ext>
              </a:extLst>
            </p:cNvPr>
            <p:cNvSpPr/>
            <p:nvPr/>
          </p:nvSpPr>
          <p:spPr>
            <a:xfrm rot="10800000">
              <a:off x="31497442" y="4160457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14" name="Connecteur droit 3213">
              <a:extLst>
                <a:ext uri="{FF2B5EF4-FFF2-40B4-BE49-F238E27FC236}">
                  <a16:creationId xmlns:a16="http://schemas.microsoft.com/office/drawing/2014/main" id="{5C5F9E96-9C2B-F841-9574-77B0A97851BF}"/>
                </a:ext>
              </a:extLst>
            </p:cNvPr>
            <p:cNvCxnSpPr/>
            <p:nvPr/>
          </p:nvCxnSpPr>
          <p:spPr>
            <a:xfrm rot="10800000">
              <a:off x="31521652" y="417571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5" name="Connecteur droit 3214">
              <a:extLst>
                <a:ext uri="{FF2B5EF4-FFF2-40B4-BE49-F238E27FC236}">
                  <a16:creationId xmlns:a16="http://schemas.microsoft.com/office/drawing/2014/main" id="{54FF3F66-61EC-AAB5-AB6F-9BF5431D7BEE}"/>
                </a:ext>
              </a:extLst>
            </p:cNvPr>
            <p:cNvCxnSpPr/>
            <p:nvPr/>
          </p:nvCxnSpPr>
          <p:spPr>
            <a:xfrm rot="10800000">
              <a:off x="31521654" y="416045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6" name="Ellipse 3215">
              <a:extLst>
                <a:ext uri="{FF2B5EF4-FFF2-40B4-BE49-F238E27FC236}">
                  <a16:creationId xmlns:a16="http://schemas.microsoft.com/office/drawing/2014/main" id="{AE804CC6-0DED-7548-2BC3-3C01F7494638}"/>
                </a:ext>
              </a:extLst>
            </p:cNvPr>
            <p:cNvSpPr/>
            <p:nvPr/>
          </p:nvSpPr>
          <p:spPr>
            <a:xfrm>
              <a:off x="31649625" y="4137905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7" name="Ellipse 3216">
              <a:extLst>
                <a:ext uri="{FF2B5EF4-FFF2-40B4-BE49-F238E27FC236}">
                  <a16:creationId xmlns:a16="http://schemas.microsoft.com/office/drawing/2014/main" id="{44F16C1E-D08F-EB82-2A51-570E871E0C37}"/>
                </a:ext>
              </a:extLst>
            </p:cNvPr>
            <p:cNvSpPr/>
            <p:nvPr/>
          </p:nvSpPr>
          <p:spPr>
            <a:xfrm rot="16200000">
              <a:off x="32026650" y="4145785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8" name="Rectangle 3217">
              <a:extLst>
                <a:ext uri="{FF2B5EF4-FFF2-40B4-BE49-F238E27FC236}">
                  <a16:creationId xmlns:a16="http://schemas.microsoft.com/office/drawing/2014/main" id="{C02E0D0F-C3A3-8E89-CEC6-41FB76217E14}"/>
                </a:ext>
              </a:extLst>
            </p:cNvPr>
            <p:cNvSpPr/>
            <p:nvPr/>
          </p:nvSpPr>
          <p:spPr>
            <a:xfrm>
              <a:off x="31790509" y="4144491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19" name="Connecteur droit 3218">
              <a:extLst>
                <a:ext uri="{FF2B5EF4-FFF2-40B4-BE49-F238E27FC236}">
                  <a16:creationId xmlns:a16="http://schemas.microsoft.com/office/drawing/2014/main" id="{F0FA8B82-B688-D7FA-9BBD-75211409128A}"/>
                </a:ext>
              </a:extLst>
            </p:cNvPr>
            <p:cNvCxnSpPr/>
            <p:nvPr/>
          </p:nvCxnSpPr>
          <p:spPr>
            <a:xfrm>
              <a:off x="31814718" y="4144250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0" name="Connecteur droit 3219">
              <a:extLst>
                <a:ext uri="{FF2B5EF4-FFF2-40B4-BE49-F238E27FC236}">
                  <a16:creationId xmlns:a16="http://schemas.microsoft.com/office/drawing/2014/main" id="{3D392AD6-5DDF-9D63-1172-B3A2AC5120AC}"/>
                </a:ext>
              </a:extLst>
            </p:cNvPr>
            <p:cNvCxnSpPr/>
            <p:nvPr/>
          </p:nvCxnSpPr>
          <p:spPr>
            <a:xfrm>
              <a:off x="31814718" y="4159507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1" name="Ellipse 3220">
              <a:extLst>
                <a:ext uri="{FF2B5EF4-FFF2-40B4-BE49-F238E27FC236}">
                  <a16:creationId xmlns:a16="http://schemas.microsoft.com/office/drawing/2014/main" id="{F2B64A6A-0C83-6F18-BA5B-57A687B5EBF3}"/>
                </a:ext>
              </a:extLst>
            </p:cNvPr>
            <p:cNvSpPr/>
            <p:nvPr/>
          </p:nvSpPr>
          <p:spPr>
            <a:xfrm rot="10800000">
              <a:off x="32830004" y="4137689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2" name="Ellipse 3221">
              <a:extLst>
                <a:ext uri="{FF2B5EF4-FFF2-40B4-BE49-F238E27FC236}">
                  <a16:creationId xmlns:a16="http://schemas.microsoft.com/office/drawing/2014/main" id="{C25A6436-4ACB-F60E-8099-890F1D8775C7}"/>
                </a:ext>
              </a:extLst>
            </p:cNvPr>
            <p:cNvSpPr/>
            <p:nvPr/>
          </p:nvSpPr>
          <p:spPr>
            <a:xfrm rot="5400000">
              <a:off x="32286279" y="4145568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3" name="Rectangle 3222">
              <a:extLst>
                <a:ext uri="{FF2B5EF4-FFF2-40B4-BE49-F238E27FC236}">
                  <a16:creationId xmlns:a16="http://schemas.microsoft.com/office/drawing/2014/main" id="{D57AEA9B-E691-AACB-B107-66AF8865AE61}"/>
                </a:ext>
              </a:extLst>
            </p:cNvPr>
            <p:cNvSpPr/>
            <p:nvPr/>
          </p:nvSpPr>
          <p:spPr>
            <a:xfrm rot="10800000">
              <a:off x="32491543" y="4144034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24" name="Connecteur droit 3223">
              <a:extLst>
                <a:ext uri="{FF2B5EF4-FFF2-40B4-BE49-F238E27FC236}">
                  <a16:creationId xmlns:a16="http://schemas.microsoft.com/office/drawing/2014/main" id="{8B17ADD3-902A-636C-5FE3-24622C95222E}"/>
                </a:ext>
              </a:extLst>
            </p:cNvPr>
            <p:cNvCxnSpPr/>
            <p:nvPr/>
          </p:nvCxnSpPr>
          <p:spPr>
            <a:xfrm rot="10800000">
              <a:off x="32515753" y="4159291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5" name="Connecteur droit 3224">
              <a:extLst>
                <a:ext uri="{FF2B5EF4-FFF2-40B4-BE49-F238E27FC236}">
                  <a16:creationId xmlns:a16="http://schemas.microsoft.com/office/drawing/2014/main" id="{6572B48A-4478-4567-BDB2-677E7499F79B}"/>
                </a:ext>
              </a:extLst>
            </p:cNvPr>
            <p:cNvCxnSpPr/>
            <p:nvPr/>
          </p:nvCxnSpPr>
          <p:spPr>
            <a:xfrm rot="10800000">
              <a:off x="32515755" y="4144034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6" name="Ellipse 3225">
              <a:extLst>
                <a:ext uri="{FF2B5EF4-FFF2-40B4-BE49-F238E27FC236}">
                  <a16:creationId xmlns:a16="http://schemas.microsoft.com/office/drawing/2014/main" id="{D4AD5F24-035B-89B4-A7B9-84F1D7826404}"/>
                </a:ext>
              </a:extLst>
            </p:cNvPr>
            <p:cNvSpPr/>
            <p:nvPr/>
          </p:nvSpPr>
          <p:spPr>
            <a:xfrm rot="10800000">
              <a:off x="32822580" y="4159903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7" name="Ellipse 3226">
              <a:extLst>
                <a:ext uri="{FF2B5EF4-FFF2-40B4-BE49-F238E27FC236}">
                  <a16:creationId xmlns:a16="http://schemas.microsoft.com/office/drawing/2014/main" id="{5D145025-7866-F1EE-D414-AE45A2D55BBE}"/>
                </a:ext>
              </a:extLst>
            </p:cNvPr>
            <p:cNvSpPr/>
            <p:nvPr/>
          </p:nvSpPr>
          <p:spPr>
            <a:xfrm rot="5400000">
              <a:off x="32278855" y="4167782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8" name="Rectangle 3227">
              <a:extLst>
                <a:ext uri="{FF2B5EF4-FFF2-40B4-BE49-F238E27FC236}">
                  <a16:creationId xmlns:a16="http://schemas.microsoft.com/office/drawing/2014/main" id="{7601EAFB-A325-9676-F4DB-5C01755EE7BD}"/>
                </a:ext>
              </a:extLst>
            </p:cNvPr>
            <p:cNvSpPr/>
            <p:nvPr/>
          </p:nvSpPr>
          <p:spPr>
            <a:xfrm rot="10800000">
              <a:off x="32484119" y="4166249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29" name="Connecteur droit 3228">
              <a:extLst>
                <a:ext uri="{FF2B5EF4-FFF2-40B4-BE49-F238E27FC236}">
                  <a16:creationId xmlns:a16="http://schemas.microsoft.com/office/drawing/2014/main" id="{46C6D823-0FF7-90E7-14BD-BB42DF378020}"/>
                </a:ext>
              </a:extLst>
            </p:cNvPr>
            <p:cNvCxnSpPr/>
            <p:nvPr/>
          </p:nvCxnSpPr>
          <p:spPr>
            <a:xfrm rot="10800000">
              <a:off x="32508329" y="4181506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0" name="Connecteur droit 3229">
              <a:extLst>
                <a:ext uri="{FF2B5EF4-FFF2-40B4-BE49-F238E27FC236}">
                  <a16:creationId xmlns:a16="http://schemas.microsoft.com/office/drawing/2014/main" id="{6ED62B9D-6339-FD6F-CAFE-FEF70A3FA91A}"/>
                </a:ext>
              </a:extLst>
            </p:cNvPr>
            <p:cNvCxnSpPr/>
            <p:nvPr/>
          </p:nvCxnSpPr>
          <p:spPr>
            <a:xfrm rot="10800000">
              <a:off x="32508331" y="4166249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1" name="Ellipse 3230">
              <a:extLst>
                <a:ext uri="{FF2B5EF4-FFF2-40B4-BE49-F238E27FC236}">
                  <a16:creationId xmlns:a16="http://schemas.microsoft.com/office/drawing/2014/main" id="{273D98F8-FDFC-9ADE-1C58-11F66F653B94}"/>
                </a:ext>
              </a:extLst>
            </p:cNvPr>
            <p:cNvSpPr/>
            <p:nvPr/>
          </p:nvSpPr>
          <p:spPr>
            <a:xfrm rot="10800000">
              <a:off x="32788649" y="4187182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2" name="Ellipse 3231">
              <a:extLst>
                <a:ext uri="{FF2B5EF4-FFF2-40B4-BE49-F238E27FC236}">
                  <a16:creationId xmlns:a16="http://schemas.microsoft.com/office/drawing/2014/main" id="{5F7837CF-20AC-1483-A150-05E98407E569}"/>
                </a:ext>
              </a:extLst>
            </p:cNvPr>
            <p:cNvSpPr/>
            <p:nvPr/>
          </p:nvSpPr>
          <p:spPr>
            <a:xfrm rot="5400000">
              <a:off x="32244924" y="4195061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3" name="Rectangle 3232">
              <a:extLst>
                <a:ext uri="{FF2B5EF4-FFF2-40B4-BE49-F238E27FC236}">
                  <a16:creationId xmlns:a16="http://schemas.microsoft.com/office/drawing/2014/main" id="{EB06EEDE-12C5-B392-995D-406020DCDF85}"/>
                </a:ext>
              </a:extLst>
            </p:cNvPr>
            <p:cNvSpPr/>
            <p:nvPr/>
          </p:nvSpPr>
          <p:spPr>
            <a:xfrm rot="10800000">
              <a:off x="32450188" y="4193527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34" name="Connecteur droit 3233">
              <a:extLst>
                <a:ext uri="{FF2B5EF4-FFF2-40B4-BE49-F238E27FC236}">
                  <a16:creationId xmlns:a16="http://schemas.microsoft.com/office/drawing/2014/main" id="{606EE885-9F50-C5F2-F9FD-674ED48FB7B1}"/>
                </a:ext>
              </a:extLst>
            </p:cNvPr>
            <p:cNvCxnSpPr/>
            <p:nvPr/>
          </p:nvCxnSpPr>
          <p:spPr>
            <a:xfrm rot="10800000">
              <a:off x="32474398" y="4208784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5" name="Connecteur droit 3234">
              <a:extLst>
                <a:ext uri="{FF2B5EF4-FFF2-40B4-BE49-F238E27FC236}">
                  <a16:creationId xmlns:a16="http://schemas.microsoft.com/office/drawing/2014/main" id="{779197D6-7912-0EFF-D301-C80693FDECC1}"/>
                </a:ext>
              </a:extLst>
            </p:cNvPr>
            <p:cNvCxnSpPr/>
            <p:nvPr/>
          </p:nvCxnSpPr>
          <p:spPr>
            <a:xfrm rot="10800000">
              <a:off x="32474400" y="4193527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6" name="Ellipse 3235">
              <a:extLst>
                <a:ext uri="{FF2B5EF4-FFF2-40B4-BE49-F238E27FC236}">
                  <a16:creationId xmlns:a16="http://schemas.microsoft.com/office/drawing/2014/main" id="{438B46AD-DDAB-7047-374B-7D748FECD2E9}"/>
                </a:ext>
              </a:extLst>
            </p:cNvPr>
            <p:cNvSpPr/>
            <p:nvPr/>
          </p:nvSpPr>
          <p:spPr>
            <a:xfrm rot="10800000">
              <a:off x="32756785" y="4111583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7" name="Ellipse 3236">
              <a:extLst>
                <a:ext uri="{FF2B5EF4-FFF2-40B4-BE49-F238E27FC236}">
                  <a16:creationId xmlns:a16="http://schemas.microsoft.com/office/drawing/2014/main" id="{7C3780CA-20C2-19B7-1D0C-F3A46374281A}"/>
                </a:ext>
              </a:extLst>
            </p:cNvPr>
            <p:cNvSpPr/>
            <p:nvPr/>
          </p:nvSpPr>
          <p:spPr>
            <a:xfrm rot="5400000">
              <a:off x="32213060" y="4119462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8" name="Rectangle 3237">
              <a:extLst>
                <a:ext uri="{FF2B5EF4-FFF2-40B4-BE49-F238E27FC236}">
                  <a16:creationId xmlns:a16="http://schemas.microsoft.com/office/drawing/2014/main" id="{84AAEDA3-08AD-F1D9-E351-3939099BB14A}"/>
                </a:ext>
              </a:extLst>
            </p:cNvPr>
            <p:cNvSpPr/>
            <p:nvPr/>
          </p:nvSpPr>
          <p:spPr>
            <a:xfrm rot="10800000">
              <a:off x="32418324" y="4117929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39" name="Connecteur droit 3238">
              <a:extLst>
                <a:ext uri="{FF2B5EF4-FFF2-40B4-BE49-F238E27FC236}">
                  <a16:creationId xmlns:a16="http://schemas.microsoft.com/office/drawing/2014/main" id="{757FBCD4-F09A-0315-E0A4-6B0455C7DD38}"/>
                </a:ext>
              </a:extLst>
            </p:cNvPr>
            <p:cNvCxnSpPr/>
            <p:nvPr/>
          </p:nvCxnSpPr>
          <p:spPr>
            <a:xfrm rot="10800000">
              <a:off x="32442534" y="4133186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0" name="Connecteur droit 3239">
              <a:extLst>
                <a:ext uri="{FF2B5EF4-FFF2-40B4-BE49-F238E27FC236}">
                  <a16:creationId xmlns:a16="http://schemas.microsoft.com/office/drawing/2014/main" id="{F02C4A91-B513-4D1F-943A-7429F5A1B83C}"/>
                </a:ext>
              </a:extLst>
            </p:cNvPr>
            <p:cNvCxnSpPr/>
            <p:nvPr/>
          </p:nvCxnSpPr>
          <p:spPr>
            <a:xfrm rot="10800000">
              <a:off x="32442536" y="4117929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1" name="Ellipse 3240">
              <a:extLst>
                <a:ext uri="{FF2B5EF4-FFF2-40B4-BE49-F238E27FC236}">
                  <a16:creationId xmlns:a16="http://schemas.microsoft.com/office/drawing/2014/main" id="{C5E70628-5A65-D54C-9CD0-3B0B353344B4}"/>
                </a:ext>
              </a:extLst>
            </p:cNvPr>
            <p:cNvSpPr/>
            <p:nvPr/>
          </p:nvSpPr>
          <p:spPr>
            <a:xfrm>
              <a:off x="32656124" y="41422119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2" name="Ellipse 3241">
              <a:extLst>
                <a:ext uri="{FF2B5EF4-FFF2-40B4-BE49-F238E27FC236}">
                  <a16:creationId xmlns:a16="http://schemas.microsoft.com/office/drawing/2014/main" id="{1795F96C-8A27-1F14-9514-92D9C97B21A5}"/>
                </a:ext>
              </a:extLst>
            </p:cNvPr>
            <p:cNvSpPr/>
            <p:nvPr/>
          </p:nvSpPr>
          <p:spPr>
            <a:xfrm rot="16200000">
              <a:off x="33033149" y="4150091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3" name="Rectangle 3242">
              <a:extLst>
                <a:ext uri="{FF2B5EF4-FFF2-40B4-BE49-F238E27FC236}">
                  <a16:creationId xmlns:a16="http://schemas.microsoft.com/office/drawing/2014/main" id="{6B3BBFA4-B53B-0616-F931-D5542AC9B42E}"/>
                </a:ext>
              </a:extLst>
            </p:cNvPr>
            <p:cNvSpPr/>
            <p:nvPr/>
          </p:nvSpPr>
          <p:spPr>
            <a:xfrm>
              <a:off x="32797008" y="4148797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44" name="Connecteur droit 3243">
              <a:extLst>
                <a:ext uri="{FF2B5EF4-FFF2-40B4-BE49-F238E27FC236}">
                  <a16:creationId xmlns:a16="http://schemas.microsoft.com/office/drawing/2014/main" id="{8144E5A8-0C66-03B5-7C49-76D841F55439}"/>
                </a:ext>
              </a:extLst>
            </p:cNvPr>
            <p:cNvCxnSpPr/>
            <p:nvPr/>
          </p:nvCxnSpPr>
          <p:spPr>
            <a:xfrm>
              <a:off x="32821217" y="4148556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5" name="Connecteur droit 3244">
              <a:extLst>
                <a:ext uri="{FF2B5EF4-FFF2-40B4-BE49-F238E27FC236}">
                  <a16:creationId xmlns:a16="http://schemas.microsoft.com/office/drawing/2014/main" id="{15332F02-E659-91E7-3539-0702C96DD323}"/>
                </a:ext>
              </a:extLst>
            </p:cNvPr>
            <p:cNvCxnSpPr/>
            <p:nvPr/>
          </p:nvCxnSpPr>
          <p:spPr>
            <a:xfrm>
              <a:off x="32821217" y="4163813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6" name="Ellipse 3245">
              <a:extLst>
                <a:ext uri="{FF2B5EF4-FFF2-40B4-BE49-F238E27FC236}">
                  <a16:creationId xmlns:a16="http://schemas.microsoft.com/office/drawing/2014/main" id="{2BCEF072-B4DF-3530-73AD-81EA801977F0}"/>
                </a:ext>
              </a:extLst>
            </p:cNvPr>
            <p:cNvSpPr/>
            <p:nvPr/>
          </p:nvSpPr>
          <p:spPr>
            <a:xfrm>
              <a:off x="32637654" y="41684893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7" name="Ellipse 3246">
              <a:extLst>
                <a:ext uri="{FF2B5EF4-FFF2-40B4-BE49-F238E27FC236}">
                  <a16:creationId xmlns:a16="http://schemas.microsoft.com/office/drawing/2014/main" id="{4E5EBC76-0476-7C8A-DC9A-5A450CB1ECAA}"/>
                </a:ext>
              </a:extLst>
            </p:cNvPr>
            <p:cNvSpPr/>
            <p:nvPr/>
          </p:nvSpPr>
          <p:spPr>
            <a:xfrm rot="16200000">
              <a:off x="33014679" y="4176369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8" name="Rectangle 3247">
              <a:extLst>
                <a:ext uri="{FF2B5EF4-FFF2-40B4-BE49-F238E27FC236}">
                  <a16:creationId xmlns:a16="http://schemas.microsoft.com/office/drawing/2014/main" id="{4A65E620-7910-3BB1-AF1F-38D994A1644A}"/>
                </a:ext>
              </a:extLst>
            </p:cNvPr>
            <p:cNvSpPr/>
            <p:nvPr/>
          </p:nvSpPr>
          <p:spPr>
            <a:xfrm>
              <a:off x="32778538" y="4175074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49" name="Connecteur droit 3248">
              <a:extLst>
                <a:ext uri="{FF2B5EF4-FFF2-40B4-BE49-F238E27FC236}">
                  <a16:creationId xmlns:a16="http://schemas.microsoft.com/office/drawing/2014/main" id="{DB7FD01C-F1AE-39F9-310B-71E69F391C02}"/>
                </a:ext>
              </a:extLst>
            </p:cNvPr>
            <p:cNvCxnSpPr/>
            <p:nvPr/>
          </p:nvCxnSpPr>
          <p:spPr>
            <a:xfrm>
              <a:off x="32802747" y="417483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0" name="Connecteur droit 3249">
              <a:extLst>
                <a:ext uri="{FF2B5EF4-FFF2-40B4-BE49-F238E27FC236}">
                  <a16:creationId xmlns:a16="http://schemas.microsoft.com/office/drawing/2014/main" id="{0ECB13BB-FCC2-536B-9F2E-EECD3F5C3D59}"/>
                </a:ext>
              </a:extLst>
            </p:cNvPr>
            <p:cNvCxnSpPr/>
            <p:nvPr/>
          </p:nvCxnSpPr>
          <p:spPr>
            <a:xfrm>
              <a:off x="32802747" y="4190091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1" name="Ellipse 3250">
              <a:extLst>
                <a:ext uri="{FF2B5EF4-FFF2-40B4-BE49-F238E27FC236}">
                  <a16:creationId xmlns:a16="http://schemas.microsoft.com/office/drawing/2014/main" id="{15932B69-CCCF-4DE0-F763-18068C62E0D5}"/>
                </a:ext>
              </a:extLst>
            </p:cNvPr>
            <p:cNvSpPr/>
            <p:nvPr/>
          </p:nvSpPr>
          <p:spPr>
            <a:xfrm>
              <a:off x="32581867" y="4185562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2" name="Ellipse 3251">
              <a:extLst>
                <a:ext uri="{FF2B5EF4-FFF2-40B4-BE49-F238E27FC236}">
                  <a16:creationId xmlns:a16="http://schemas.microsoft.com/office/drawing/2014/main" id="{2B7AF518-CD06-6F5E-292F-08A54E077611}"/>
                </a:ext>
              </a:extLst>
            </p:cNvPr>
            <p:cNvSpPr/>
            <p:nvPr/>
          </p:nvSpPr>
          <p:spPr>
            <a:xfrm rot="16200000">
              <a:off x="32958892" y="4193442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3" name="Rectangle 3252">
              <a:extLst>
                <a:ext uri="{FF2B5EF4-FFF2-40B4-BE49-F238E27FC236}">
                  <a16:creationId xmlns:a16="http://schemas.microsoft.com/office/drawing/2014/main" id="{1B42C72A-F9FD-FCDE-20AF-152304A22A17}"/>
                </a:ext>
              </a:extLst>
            </p:cNvPr>
            <p:cNvSpPr/>
            <p:nvPr/>
          </p:nvSpPr>
          <p:spPr>
            <a:xfrm>
              <a:off x="32722751" y="4192147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54" name="Connecteur droit 3253">
              <a:extLst>
                <a:ext uri="{FF2B5EF4-FFF2-40B4-BE49-F238E27FC236}">
                  <a16:creationId xmlns:a16="http://schemas.microsoft.com/office/drawing/2014/main" id="{3B57ACAC-EB33-4804-825A-8A2F351BCBAC}"/>
                </a:ext>
              </a:extLst>
            </p:cNvPr>
            <p:cNvCxnSpPr/>
            <p:nvPr/>
          </p:nvCxnSpPr>
          <p:spPr>
            <a:xfrm>
              <a:off x="32746960" y="4191907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5" name="Connecteur droit 3254">
              <a:extLst>
                <a:ext uri="{FF2B5EF4-FFF2-40B4-BE49-F238E27FC236}">
                  <a16:creationId xmlns:a16="http://schemas.microsoft.com/office/drawing/2014/main" id="{63DCB504-B767-E479-809C-16A3E74437EC}"/>
                </a:ext>
              </a:extLst>
            </p:cNvPr>
            <p:cNvCxnSpPr/>
            <p:nvPr/>
          </p:nvCxnSpPr>
          <p:spPr>
            <a:xfrm>
              <a:off x="32746960" y="4207164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6" name="Ellipse 3255">
              <a:extLst>
                <a:ext uri="{FF2B5EF4-FFF2-40B4-BE49-F238E27FC236}">
                  <a16:creationId xmlns:a16="http://schemas.microsoft.com/office/drawing/2014/main" id="{85ED8AE4-F91D-2C7C-8927-F9B73C40DD20}"/>
                </a:ext>
              </a:extLst>
            </p:cNvPr>
            <p:cNvSpPr/>
            <p:nvPr/>
          </p:nvSpPr>
          <p:spPr>
            <a:xfrm>
              <a:off x="32622702" y="4115934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7" name="Ellipse 3256">
              <a:extLst>
                <a:ext uri="{FF2B5EF4-FFF2-40B4-BE49-F238E27FC236}">
                  <a16:creationId xmlns:a16="http://schemas.microsoft.com/office/drawing/2014/main" id="{49ABFBDC-289A-B3F7-8CC3-8590672F2BE5}"/>
                </a:ext>
              </a:extLst>
            </p:cNvPr>
            <p:cNvSpPr/>
            <p:nvPr/>
          </p:nvSpPr>
          <p:spPr>
            <a:xfrm rot="16200000">
              <a:off x="32999726" y="4123814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8" name="Rectangle 3257">
              <a:extLst>
                <a:ext uri="{FF2B5EF4-FFF2-40B4-BE49-F238E27FC236}">
                  <a16:creationId xmlns:a16="http://schemas.microsoft.com/office/drawing/2014/main" id="{12D262B7-7820-F027-C63F-584CE93DFB15}"/>
                </a:ext>
              </a:extLst>
            </p:cNvPr>
            <p:cNvSpPr/>
            <p:nvPr/>
          </p:nvSpPr>
          <p:spPr>
            <a:xfrm>
              <a:off x="32763586" y="4122520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59" name="Connecteur droit 3258">
              <a:extLst>
                <a:ext uri="{FF2B5EF4-FFF2-40B4-BE49-F238E27FC236}">
                  <a16:creationId xmlns:a16="http://schemas.microsoft.com/office/drawing/2014/main" id="{FE422469-5861-1D37-8709-8F638815E793}"/>
                </a:ext>
              </a:extLst>
            </p:cNvPr>
            <p:cNvCxnSpPr/>
            <p:nvPr/>
          </p:nvCxnSpPr>
          <p:spPr>
            <a:xfrm>
              <a:off x="32787795" y="4122279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0" name="Connecteur droit 3259">
              <a:extLst>
                <a:ext uri="{FF2B5EF4-FFF2-40B4-BE49-F238E27FC236}">
                  <a16:creationId xmlns:a16="http://schemas.microsoft.com/office/drawing/2014/main" id="{C3C2A0B5-84CF-DD9E-3E13-354DA439BF34}"/>
                </a:ext>
              </a:extLst>
            </p:cNvPr>
            <p:cNvCxnSpPr/>
            <p:nvPr/>
          </p:nvCxnSpPr>
          <p:spPr>
            <a:xfrm>
              <a:off x="32787795" y="4137536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1" name="Ellipse 3260">
              <a:extLst>
                <a:ext uri="{FF2B5EF4-FFF2-40B4-BE49-F238E27FC236}">
                  <a16:creationId xmlns:a16="http://schemas.microsoft.com/office/drawing/2014/main" id="{706BE140-5EE8-D4FC-51E4-5A5B37440705}"/>
                </a:ext>
              </a:extLst>
            </p:cNvPr>
            <p:cNvSpPr/>
            <p:nvPr/>
          </p:nvSpPr>
          <p:spPr>
            <a:xfrm>
              <a:off x="32556488" y="4111927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2" name="Ellipse 3261">
              <a:extLst>
                <a:ext uri="{FF2B5EF4-FFF2-40B4-BE49-F238E27FC236}">
                  <a16:creationId xmlns:a16="http://schemas.microsoft.com/office/drawing/2014/main" id="{76BBF796-9AB1-81B4-6525-503F04A0A125}"/>
                </a:ext>
              </a:extLst>
            </p:cNvPr>
            <p:cNvSpPr/>
            <p:nvPr/>
          </p:nvSpPr>
          <p:spPr>
            <a:xfrm rot="16200000">
              <a:off x="32933512" y="4119807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3" name="Rectangle 3262">
              <a:extLst>
                <a:ext uri="{FF2B5EF4-FFF2-40B4-BE49-F238E27FC236}">
                  <a16:creationId xmlns:a16="http://schemas.microsoft.com/office/drawing/2014/main" id="{3CDFF50F-5D2C-A3C9-883D-E7AF6AF8CA8D}"/>
                </a:ext>
              </a:extLst>
            </p:cNvPr>
            <p:cNvSpPr/>
            <p:nvPr/>
          </p:nvSpPr>
          <p:spPr>
            <a:xfrm>
              <a:off x="32697372" y="4118513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64" name="Connecteur droit 3263">
              <a:extLst>
                <a:ext uri="{FF2B5EF4-FFF2-40B4-BE49-F238E27FC236}">
                  <a16:creationId xmlns:a16="http://schemas.microsoft.com/office/drawing/2014/main" id="{57261DD2-76D5-A628-2DCB-860DBE31E4EB}"/>
                </a:ext>
              </a:extLst>
            </p:cNvPr>
            <p:cNvCxnSpPr/>
            <p:nvPr/>
          </p:nvCxnSpPr>
          <p:spPr>
            <a:xfrm>
              <a:off x="32721581" y="4118272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5" name="Connecteur droit 3264">
              <a:extLst>
                <a:ext uri="{FF2B5EF4-FFF2-40B4-BE49-F238E27FC236}">
                  <a16:creationId xmlns:a16="http://schemas.microsoft.com/office/drawing/2014/main" id="{D7E65592-E757-CFEC-3DDA-FE7B3A15131A}"/>
                </a:ext>
              </a:extLst>
            </p:cNvPr>
            <p:cNvCxnSpPr/>
            <p:nvPr/>
          </p:nvCxnSpPr>
          <p:spPr>
            <a:xfrm>
              <a:off x="32721581" y="413352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6" name="Ellipse 3265">
              <a:extLst>
                <a:ext uri="{FF2B5EF4-FFF2-40B4-BE49-F238E27FC236}">
                  <a16:creationId xmlns:a16="http://schemas.microsoft.com/office/drawing/2014/main" id="{3EE0A4F5-5506-91E6-4720-F4FB000C37EC}"/>
                </a:ext>
              </a:extLst>
            </p:cNvPr>
            <p:cNvSpPr/>
            <p:nvPr/>
          </p:nvSpPr>
          <p:spPr>
            <a:xfrm rot="10800000">
              <a:off x="32734937" y="4178174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7" name="Ellipse 3266">
              <a:extLst>
                <a:ext uri="{FF2B5EF4-FFF2-40B4-BE49-F238E27FC236}">
                  <a16:creationId xmlns:a16="http://schemas.microsoft.com/office/drawing/2014/main" id="{E3DBB426-28BE-2B9A-456F-33FA5AE3FCDD}"/>
                </a:ext>
              </a:extLst>
            </p:cNvPr>
            <p:cNvSpPr/>
            <p:nvPr/>
          </p:nvSpPr>
          <p:spPr>
            <a:xfrm rot="5400000">
              <a:off x="32191212" y="4186053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8" name="Rectangle 3267">
              <a:extLst>
                <a:ext uri="{FF2B5EF4-FFF2-40B4-BE49-F238E27FC236}">
                  <a16:creationId xmlns:a16="http://schemas.microsoft.com/office/drawing/2014/main" id="{EE8BCBC2-7A24-347A-DB8F-041483CF867A}"/>
                </a:ext>
              </a:extLst>
            </p:cNvPr>
            <p:cNvSpPr/>
            <p:nvPr/>
          </p:nvSpPr>
          <p:spPr>
            <a:xfrm rot="10800000">
              <a:off x="32396476" y="4184519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69" name="Connecteur droit 3268">
              <a:extLst>
                <a:ext uri="{FF2B5EF4-FFF2-40B4-BE49-F238E27FC236}">
                  <a16:creationId xmlns:a16="http://schemas.microsoft.com/office/drawing/2014/main" id="{8F97458F-9A6E-3A73-CBED-F53F2413E45E}"/>
                </a:ext>
              </a:extLst>
            </p:cNvPr>
            <p:cNvCxnSpPr/>
            <p:nvPr/>
          </p:nvCxnSpPr>
          <p:spPr>
            <a:xfrm rot="10800000">
              <a:off x="32420686" y="4199776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0" name="Connecteur droit 3269">
              <a:extLst>
                <a:ext uri="{FF2B5EF4-FFF2-40B4-BE49-F238E27FC236}">
                  <a16:creationId xmlns:a16="http://schemas.microsoft.com/office/drawing/2014/main" id="{A4669D93-6BDB-ECAC-4BC0-2CDD4BF33A4F}"/>
                </a:ext>
              </a:extLst>
            </p:cNvPr>
            <p:cNvCxnSpPr/>
            <p:nvPr/>
          </p:nvCxnSpPr>
          <p:spPr>
            <a:xfrm rot="10800000">
              <a:off x="32420688" y="4184519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1" name="Ellipse 3270">
              <a:extLst>
                <a:ext uri="{FF2B5EF4-FFF2-40B4-BE49-F238E27FC236}">
                  <a16:creationId xmlns:a16="http://schemas.microsoft.com/office/drawing/2014/main" id="{1975B297-F27E-AAB6-9E26-FD1C3E7174E8}"/>
                </a:ext>
              </a:extLst>
            </p:cNvPr>
            <p:cNvSpPr/>
            <p:nvPr/>
          </p:nvSpPr>
          <p:spPr>
            <a:xfrm>
              <a:off x="32534238" y="4164468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2" name="Ellipse 3271">
              <a:extLst>
                <a:ext uri="{FF2B5EF4-FFF2-40B4-BE49-F238E27FC236}">
                  <a16:creationId xmlns:a16="http://schemas.microsoft.com/office/drawing/2014/main" id="{8881DB1F-B7C9-A2BC-4800-759275BBBC42}"/>
                </a:ext>
              </a:extLst>
            </p:cNvPr>
            <p:cNvSpPr/>
            <p:nvPr/>
          </p:nvSpPr>
          <p:spPr>
            <a:xfrm rot="16200000">
              <a:off x="32911263" y="4172348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3" name="Rectangle 3272">
              <a:extLst>
                <a:ext uri="{FF2B5EF4-FFF2-40B4-BE49-F238E27FC236}">
                  <a16:creationId xmlns:a16="http://schemas.microsoft.com/office/drawing/2014/main" id="{4B4B373F-1B79-9756-C89E-AC9A0A4E04F6}"/>
                </a:ext>
              </a:extLst>
            </p:cNvPr>
            <p:cNvSpPr/>
            <p:nvPr/>
          </p:nvSpPr>
          <p:spPr>
            <a:xfrm>
              <a:off x="32675122" y="4171054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74" name="Connecteur droit 3273">
              <a:extLst>
                <a:ext uri="{FF2B5EF4-FFF2-40B4-BE49-F238E27FC236}">
                  <a16:creationId xmlns:a16="http://schemas.microsoft.com/office/drawing/2014/main" id="{522E7547-302A-D554-B447-20DD25E93303}"/>
                </a:ext>
              </a:extLst>
            </p:cNvPr>
            <p:cNvCxnSpPr/>
            <p:nvPr/>
          </p:nvCxnSpPr>
          <p:spPr>
            <a:xfrm>
              <a:off x="32699331" y="4170813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5" name="Connecteur droit 3274">
              <a:extLst>
                <a:ext uri="{FF2B5EF4-FFF2-40B4-BE49-F238E27FC236}">
                  <a16:creationId xmlns:a16="http://schemas.microsoft.com/office/drawing/2014/main" id="{54E67457-159A-3CF8-79D8-1174604848BF}"/>
                </a:ext>
              </a:extLst>
            </p:cNvPr>
            <p:cNvCxnSpPr/>
            <p:nvPr/>
          </p:nvCxnSpPr>
          <p:spPr>
            <a:xfrm>
              <a:off x="32699331" y="4186070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6" name="Ellipse 3275">
              <a:extLst>
                <a:ext uri="{FF2B5EF4-FFF2-40B4-BE49-F238E27FC236}">
                  <a16:creationId xmlns:a16="http://schemas.microsoft.com/office/drawing/2014/main" id="{4D115ABF-5DEA-6DE5-98AA-3A2D5C119CF1}"/>
                </a:ext>
              </a:extLst>
            </p:cNvPr>
            <p:cNvSpPr/>
            <p:nvPr/>
          </p:nvSpPr>
          <p:spPr>
            <a:xfrm rot="10800000">
              <a:off x="32716953" y="41303012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7" name="Ellipse 3276">
              <a:extLst>
                <a:ext uri="{FF2B5EF4-FFF2-40B4-BE49-F238E27FC236}">
                  <a16:creationId xmlns:a16="http://schemas.microsoft.com/office/drawing/2014/main" id="{F002F28D-CE37-F35C-32D4-3D9D4F42C37C}"/>
                </a:ext>
              </a:extLst>
            </p:cNvPr>
            <p:cNvSpPr/>
            <p:nvPr/>
          </p:nvSpPr>
          <p:spPr>
            <a:xfrm rot="5400000">
              <a:off x="32173228" y="4138180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8" name="Rectangle 3277">
              <a:extLst>
                <a:ext uri="{FF2B5EF4-FFF2-40B4-BE49-F238E27FC236}">
                  <a16:creationId xmlns:a16="http://schemas.microsoft.com/office/drawing/2014/main" id="{9B459228-305D-CD38-483E-B00F227BDF36}"/>
                </a:ext>
              </a:extLst>
            </p:cNvPr>
            <p:cNvSpPr/>
            <p:nvPr/>
          </p:nvSpPr>
          <p:spPr>
            <a:xfrm rot="10800000">
              <a:off x="32378492" y="4136646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79" name="Connecteur droit 3278">
              <a:extLst>
                <a:ext uri="{FF2B5EF4-FFF2-40B4-BE49-F238E27FC236}">
                  <a16:creationId xmlns:a16="http://schemas.microsoft.com/office/drawing/2014/main" id="{BA6286D7-F69B-3D03-365A-6EB17BCAD085}"/>
                </a:ext>
              </a:extLst>
            </p:cNvPr>
            <p:cNvCxnSpPr/>
            <p:nvPr/>
          </p:nvCxnSpPr>
          <p:spPr>
            <a:xfrm rot="10800000">
              <a:off x="32402702" y="4151903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0" name="Connecteur droit 3279">
              <a:extLst>
                <a:ext uri="{FF2B5EF4-FFF2-40B4-BE49-F238E27FC236}">
                  <a16:creationId xmlns:a16="http://schemas.microsoft.com/office/drawing/2014/main" id="{E497365D-A7F0-F713-F6F3-FC6D13B17801}"/>
                </a:ext>
              </a:extLst>
            </p:cNvPr>
            <p:cNvCxnSpPr/>
            <p:nvPr/>
          </p:nvCxnSpPr>
          <p:spPr>
            <a:xfrm rot="10800000">
              <a:off x="32402703" y="4136646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1" name="Ellipse 3280">
              <a:extLst>
                <a:ext uri="{FF2B5EF4-FFF2-40B4-BE49-F238E27FC236}">
                  <a16:creationId xmlns:a16="http://schemas.microsoft.com/office/drawing/2014/main" id="{0FA5348F-9F79-C10F-DCCB-7DE659BAAF30}"/>
                </a:ext>
              </a:extLst>
            </p:cNvPr>
            <p:cNvSpPr/>
            <p:nvPr/>
          </p:nvSpPr>
          <p:spPr>
            <a:xfrm rot="10800000">
              <a:off x="32705562" y="41530664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2" name="Ellipse 3281">
              <a:extLst>
                <a:ext uri="{FF2B5EF4-FFF2-40B4-BE49-F238E27FC236}">
                  <a16:creationId xmlns:a16="http://schemas.microsoft.com/office/drawing/2014/main" id="{345681B2-DE50-DC99-00E9-41241DC21EE8}"/>
                </a:ext>
              </a:extLst>
            </p:cNvPr>
            <p:cNvSpPr/>
            <p:nvPr/>
          </p:nvSpPr>
          <p:spPr>
            <a:xfrm rot="5400000">
              <a:off x="32161837" y="4160945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3" name="Rectangle 3282">
              <a:extLst>
                <a:ext uri="{FF2B5EF4-FFF2-40B4-BE49-F238E27FC236}">
                  <a16:creationId xmlns:a16="http://schemas.microsoft.com/office/drawing/2014/main" id="{5D24E3B1-193C-5614-79F2-9B5A75B58A9E}"/>
                </a:ext>
              </a:extLst>
            </p:cNvPr>
            <p:cNvSpPr/>
            <p:nvPr/>
          </p:nvSpPr>
          <p:spPr>
            <a:xfrm rot="10800000">
              <a:off x="32367101" y="4159411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84" name="Connecteur droit 3283">
              <a:extLst>
                <a:ext uri="{FF2B5EF4-FFF2-40B4-BE49-F238E27FC236}">
                  <a16:creationId xmlns:a16="http://schemas.microsoft.com/office/drawing/2014/main" id="{599D5E33-B63E-F820-73DA-48E18CE7A202}"/>
                </a:ext>
              </a:extLst>
            </p:cNvPr>
            <p:cNvCxnSpPr/>
            <p:nvPr/>
          </p:nvCxnSpPr>
          <p:spPr>
            <a:xfrm rot="10800000">
              <a:off x="32391311" y="4174668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5" name="Connecteur droit 3284">
              <a:extLst>
                <a:ext uri="{FF2B5EF4-FFF2-40B4-BE49-F238E27FC236}">
                  <a16:creationId xmlns:a16="http://schemas.microsoft.com/office/drawing/2014/main" id="{B3B674F1-4A73-919F-DF8A-9760F5C6DA11}"/>
                </a:ext>
              </a:extLst>
            </p:cNvPr>
            <p:cNvCxnSpPr/>
            <p:nvPr/>
          </p:nvCxnSpPr>
          <p:spPr>
            <a:xfrm rot="10800000">
              <a:off x="32391313" y="4159411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6" name="Ellipse 3285">
              <a:extLst>
                <a:ext uri="{FF2B5EF4-FFF2-40B4-BE49-F238E27FC236}">
                  <a16:creationId xmlns:a16="http://schemas.microsoft.com/office/drawing/2014/main" id="{D4BA7788-EA53-163B-4CDF-C5064B0D0ED1}"/>
                </a:ext>
              </a:extLst>
            </p:cNvPr>
            <p:cNvSpPr/>
            <p:nvPr/>
          </p:nvSpPr>
          <p:spPr>
            <a:xfrm>
              <a:off x="32519285" y="4136860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7" name="Ellipse 3286">
              <a:extLst>
                <a:ext uri="{FF2B5EF4-FFF2-40B4-BE49-F238E27FC236}">
                  <a16:creationId xmlns:a16="http://schemas.microsoft.com/office/drawing/2014/main" id="{B91780A2-1D77-C782-FE82-2162E3E0B989}"/>
                </a:ext>
              </a:extLst>
            </p:cNvPr>
            <p:cNvSpPr/>
            <p:nvPr/>
          </p:nvSpPr>
          <p:spPr>
            <a:xfrm rot="16200000">
              <a:off x="32896309" y="4144740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8" name="Rectangle 3287">
              <a:extLst>
                <a:ext uri="{FF2B5EF4-FFF2-40B4-BE49-F238E27FC236}">
                  <a16:creationId xmlns:a16="http://schemas.microsoft.com/office/drawing/2014/main" id="{3DF2E78F-3360-34E4-3E86-4DC741F2FC51}"/>
                </a:ext>
              </a:extLst>
            </p:cNvPr>
            <p:cNvSpPr/>
            <p:nvPr/>
          </p:nvSpPr>
          <p:spPr>
            <a:xfrm>
              <a:off x="32660169" y="4143445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89" name="Connecteur droit 3288">
              <a:extLst>
                <a:ext uri="{FF2B5EF4-FFF2-40B4-BE49-F238E27FC236}">
                  <a16:creationId xmlns:a16="http://schemas.microsoft.com/office/drawing/2014/main" id="{26451299-F248-485C-EF0C-87C054735D0E}"/>
                </a:ext>
              </a:extLst>
            </p:cNvPr>
            <p:cNvCxnSpPr/>
            <p:nvPr/>
          </p:nvCxnSpPr>
          <p:spPr>
            <a:xfrm>
              <a:off x="32684378" y="4143205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0" name="Connecteur droit 3289">
              <a:extLst>
                <a:ext uri="{FF2B5EF4-FFF2-40B4-BE49-F238E27FC236}">
                  <a16:creationId xmlns:a16="http://schemas.microsoft.com/office/drawing/2014/main" id="{0182C5F5-5F5A-6DC7-A263-5CAC22CD5CCC}"/>
                </a:ext>
              </a:extLst>
            </p:cNvPr>
            <p:cNvCxnSpPr/>
            <p:nvPr/>
          </p:nvCxnSpPr>
          <p:spPr>
            <a:xfrm>
              <a:off x="32684378" y="4158462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Ellipse 1567">
            <a:extLst>
              <a:ext uri="{FF2B5EF4-FFF2-40B4-BE49-F238E27FC236}">
                <a16:creationId xmlns:a16="http://schemas.microsoft.com/office/drawing/2014/main" id="{DDFB99F5-51A4-FD3C-F046-CE7D331191A9}"/>
              </a:ext>
            </a:extLst>
          </p:cNvPr>
          <p:cNvSpPr/>
          <p:nvPr/>
        </p:nvSpPr>
        <p:spPr>
          <a:xfrm>
            <a:off x="3910729" y="2982475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69" name="ZoneTexte 1568">
            <a:extLst>
              <a:ext uri="{FF2B5EF4-FFF2-40B4-BE49-F238E27FC236}">
                <a16:creationId xmlns:a16="http://schemas.microsoft.com/office/drawing/2014/main" id="{EE57AC2B-EC23-9911-7902-A346D0B0FDCB}"/>
              </a:ext>
            </a:extLst>
          </p:cNvPr>
          <p:cNvSpPr txBox="1"/>
          <p:nvPr/>
        </p:nvSpPr>
        <p:spPr>
          <a:xfrm>
            <a:off x="3873774" y="2904616"/>
            <a:ext cx="2740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pic>
        <p:nvPicPr>
          <p:cNvPr id="1570" name="Image 1569">
            <a:extLst>
              <a:ext uri="{FF2B5EF4-FFF2-40B4-BE49-F238E27FC236}">
                <a16:creationId xmlns:a16="http://schemas.microsoft.com/office/drawing/2014/main" id="{54F5236B-FA2D-D859-12C0-E858EAAAE09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4166789" y="2795375"/>
            <a:ext cx="473600" cy="414128"/>
          </a:xfrm>
          <a:prstGeom prst="rect">
            <a:avLst/>
          </a:prstGeom>
        </p:spPr>
      </p:pic>
      <p:sp>
        <p:nvSpPr>
          <p:cNvPr id="1571" name="ZoneTexte 1570">
            <a:extLst>
              <a:ext uri="{FF2B5EF4-FFF2-40B4-BE49-F238E27FC236}">
                <a16:creationId xmlns:a16="http://schemas.microsoft.com/office/drawing/2014/main" id="{A1CF2AEF-D277-564E-62BF-2C04EEE0FF90}"/>
              </a:ext>
            </a:extLst>
          </p:cNvPr>
          <p:cNvSpPr txBox="1"/>
          <p:nvPr/>
        </p:nvSpPr>
        <p:spPr>
          <a:xfrm>
            <a:off x="4135911" y="2856261"/>
            <a:ext cx="3947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Ac</a:t>
            </a:r>
            <a:endParaRPr lang="en-US" sz="1600" dirty="0"/>
          </a:p>
        </p:txBody>
      </p:sp>
      <p:sp>
        <p:nvSpPr>
          <p:cNvPr id="8" name="Rectangle : coins arrondis 3">
            <a:extLst>
              <a:ext uri="{FF2B5EF4-FFF2-40B4-BE49-F238E27FC236}">
                <a16:creationId xmlns:a16="http://schemas.microsoft.com/office/drawing/2014/main" id="{6DFD2410-9AB2-8F39-2ECE-906D2EE86B26}"/>
              </a:ext>
            </a:extLst>
          </p:cNvPr>
          <p:cNvSpPr/>
          <p:nvPr/>
        </p:nvSpPr>
        <p:spPr>
          <a:xfrm>
            <a:off x="111092" y="57611"/>
            <a:ext cx="5760000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kern="100" dirty="0">
                <a:solidFill>
                  <a:schemeClr val="bg1"/>
                </a:solidFill>
                <a:ea typeface="Calibri" charset="0"/>
                <a:cs typeface="Calibri" charset="0"/>
              </a:rPr>
              <a:t>Unit : Therapeutic innovations / Hepatobiliary diseases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155DC9-F938-4B32-EA9C-700AAE9FD876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E746C1-A7D4-649D-8BEC-0F21A979CAB9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44166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Rectangle : coins arrondis 31">
            <a:extLst>
              <a:ext uri="{FF2B5EF4-FFF2-40B4-BE49-F238E27FC236}">
                <a16:creationId xmlns:a16="http://schemas.microsoft.com/office/drawing/2014/main" id="{A11D3D17-95BB-28D6-AB2C-1E38E54184A7}"/>
              </a:ext>
            </a:extLst>
          </p:cNvPr>
          <p:cNvSpPr/>
          <p:nvPr/>
        </p:nvSpPr>
        <p:spPr>
          <a:xfrm>
            <a:off x="3698134" y="1013133"/>
            <a:ext cx="4861460" cy="4209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 : coins arrondis 31">
            <a:extLst>
              <a:ext uri="{FF2B5EF4-FFF2-40B4-BE49-F238E27FC236}">
                <a16:creationId xmlns:a16="http://schemas.microsoft.com/office/drawing/2014/main" id="{A11D3D17-95BB-28D6-AB2C-1E38E54184A7}"/>
              </a:ext>
            </a:extLst>
          </p:cNvPr>
          <p:cNvSpPr/>
          <p:nvPr/>
        </p:nvSpPr>
        <p:spPr>
          <a:xfrm>
            <a:off x="6844813" y="3312844"/>
            <a:ext cx="2148786" cy="1395204"/>
          </a:xfrm>
          <a:prstGeom prst="roundRect">
            <a:avLst/>
          </a:prstGeom>
          <a:solidFill>
            <a:schemeClr val="bg1"/>
          </a:solidFill>
          <a:ln>
            <a:solidFill>
              <a:srgbClr val="B7DA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sp>
        <p:nvSpPr>
          <p:cNvPr id="73" name="Rectangle : coins arrondis 31">
            <a:extLst>
              <a:ext uri="{FF2B5EF4-FFF2-40B4-BE49-F238E27FC236}">
                <a16:creationId xmlns:a16="http://schemas.microsoft.com/office/drawing/2014/main" id="{A11D3D17-95BB-28D6-AB2C-1E38E54184A7}"/>
              </a:ext>
            </a:extLst>
          </p:cNvPr>
          <p:cNvSpPr/>
          <p:nvPr/>
        </p:nvSpPr>
        <p:spPr>
          <a:xfrm>
            <a:off x="6828883" y="1721810"/>
            <a:ext cx="2187131" cy="1491974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 : coins arrondis 31">
            <a:extLst>
              <a:ext uri="{FF2B5EF4-FFF2-40B4-BE49-F238E27FC236}">
                <a16:creationId xmlns:a16="http://schemas.microsoft.com/office/drawing/2014/main" id="{A11D3D17-95BB-28D6-AB2C-1E38E54184A7}"/>
              </a:ext>
            </a:extLst>
          </p:cNvPr>
          <p:cNvSpPr/>
          <p:nvPr/>
        </p:nvSpPr>
        <p:spPr>
          <a:xfrm>
            <a:off x="3295292" y="1566098"/>
            <a:ext cx="2724296" cy="2531230"/>
          </a:xfrm>
          <a:prstGeom prst="roundRect">
            <a:avLst>
              <a:gd name="adj" fmla="val 6467"/>
            </a:avLst>
          </a:prstGeom>
          <a:solidFill>
            <a:srgbClr val="FFEDED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1F3D12E3-DE4F-8CF6-7424-C1126A2209EB}"/>
              </a:ext>
            </a:extLst>
          </p:cNvPr>
          <p:cNvSpPr/>
          <p:nvPr/>
        </p:nvSpPr>
        <p:spPr>
          <a:xfrm>
            <a:off x="6321400" y="4947401"/>
            <a:ext cx="2694614" cy="11959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A11D3D17-95BB-28D6-AB2C-1E38E54184A7}"/>
              </a:ext>
            </a:extLst>
          </p:cNvPr>
          <p:cNvSpPr/>
          <p:nvPr/>
        </p:nvSpPr>
        <p:spPr>
          <a:xfrm>
            <a:off x="3278220" y="4897194"/>
            <a:ext cx="2705100" cy="1451144"/>
          </a:xfrm>
          <a:prstGeom prst="roundRect">
            <a:avLst>
              <a:gd name="adj" fmla="val 10843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602759" y="680570"/>
            <a:ext cx="50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 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T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eam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4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Thierry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Tordjmann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-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Henri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Moissan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Saclay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698134" y="1037964"/>
            <a:ext cx="4861459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Biliary h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omeostasis</a:t>
            </a:r>
            <a:r>
              <a:rPr lang="en-US" sz="1600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and hepatobiliary pathophysiology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325019" y="1589575"/>
            <a:ext cx="2664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Cytoskeleton &amp; hepatocyte stress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322678" y="4875446"/>
            <a:ext cx="260509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4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Purinergic and bile acid signaling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918546" y="1750942"/>
            <a:ext cx="20078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4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Ciliopathies and biliary organogenesis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465806-20AF-4D4C-A0F2-D38280D8C08A}"/>
              </a:ext>
            </a:extLst>
          </p:cNvPr>
          <p:cNvSpPr txBox="1"/>
          <p:nvPr/>
        </p:nvSpPr>
        <p:spPr>
          <a:xfrm>
            <a:off x="6973466" y="3310786"/>
            <a:ext cx="18191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4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Genetic Cholestasis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D6A0FDA-58CC-E84B-8E4B-C07FE7CB46A0}"/>
              </a:ext>
            </a:extLst>
          </p:cNvPr>
          <p:cNvSpPr txBox="1"/>
          <p:nvPr/>
        </p:nvSpPr>
        <p:spPr>
          <a:xfrm>
            <a:off x="7412029" y="3580227"/>
            <a:ext cx="941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T. </a:t>
            </a:r>
            <a:r>
              <a:rPr lang="en-US" sz="1200" dirty="0" err="1"/>
              <a:t>Falguières</a:t>
            </a:r>
            <a:endParaRPr lang="en-US" sz="12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9B9516-7EF6-A74D-8ACA-D4EFF5D8BDAA}"/>
              </a:ext>
            </a:extLst>
          </p:cNvPr>
          <p:cNvSpPr txBox="1"/>
          <p:nvPr/>
        </p:nvSpPr>
        <p:spPr>
          <a:xfrm>
            <a:off x="7256433" y="2217481"/>
            <a:ext cx="1332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P. Dupuis-Williams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71FC00D-C167-AC40-BCDE-C0AC585423AB}"/>
              </a:ext>
            </a:extLst>
          </p:cNvPr>
          <p:cNvSpPr txBox="1"/>
          <p:nvPr/>
        </p:nvSpPr>
        <p:spPr>
          <a:xfrm>
            <a:off x="4326363" y="1763731"/>
            <a:ext cx="640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</a:t>
            </a:r>
            <a:r>
              <a:rPr lang="en-US" sz="1200" dirty="0" err="1"/>
              <a:t>Poüs</a:t>
            </a:r>
            <a:endParaRPr lang="en-US" sz="12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18E2648-F63C-2142-848E-98D3655BF1EA}"/>
              </a:ext>
            </a:extLst>
          </p:cNvPr>
          <p:cNvSpPr txBox="1"/>
          <p:nvPr/>
        </p:nvSpPr>
        <p:spPr>
          <a:xfrm>
            <a:off x="4155675" y="5091057"/>
            <a:ext cx="939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T. </a:t>
            </a:r>
            <a:r>
              <a:rPr lang="en-US" sz="1200" dirty="0" err="1"/>
              <a:t>Tordjmann</a:t>
            </a:r>
            <a:endParaRPr lang="en-US" sz="1200" dirty="0"/>
          </a:p>
        </p:txBody>
      </p:sp>
      <p:sp>
        <p:nvSpPr>
          <p:cNvPr id="37" name="Rectangle 36"/>
          <p:cNvSpPr/>
          <p:nvPr/>
        </p:nvSpPr>
        <p:spPr>
          <a:xfrm>
            <a:off x="6358155" y="4944153"/>
            <a:ext cx="2671357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kern="100" dirty="0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Platforms H. Moissan - </a:t>
            </a:r>
            <a:r>
              <a:rPr lang="en-US" sz="1400" b="1" kern="100" dirty="0" err="1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Orsay</a:t>
            </a:r>
            <a:endParaRPr lang="en-US" sz="1400" b="1" kern="100" dirty="0">
              <a:solidFill>
                <a:srgbClr val="FFC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kern="100" dirty="0">
                <a:latin typeface="Calibri" charset="0"/>
                <a:ea typeface="Calibri" charset="0"/>
                <a:cs typeface="Calibri" charset="0"/>
              </a:rPr>
              <a:t>MIPSIT</a:t>
            </a:r>
          </a:p>
          <a:p>
            <a:r>
              <a:rPr lang="en-US" sz="1400" kern="100" dirty="0">
                <a:latin typeface="Calibri" charset="0"/>
                <a:ea typeface="Calibri" charset="0"/>
                <a:cs typeface="Calibri" charset="0"/>
              </a:rPr>
              <a:t>. Light-sheet microscopy</a:t>
            </a:r>
          </a:p>
          <a:p>
            <a:pPr>
              <a:spcAft>
                <a:spcPts val="0"/>
              </a:spcAft>
            </a:pPr>
            <a:r>
              <a:rPr lang="en-US" sz="1400" kern="100" dirty="0">
                <a:latin typeface="Calibri" charset="0"/>
                <a:ea typeface="Calibri" charset="0"/>
                <a:cs typeface="Calibri" charset="0"/>
              </a:rPr>
              <a:t>. STED 3D facility microscopy</a:t>
            </a:r>
          </a:p>
          <a:p>
            <a:pPr>
              <a:spcAft>
                <a:spcPts val="0"/>
              </a:spcAft>
            </a:pPr>
            <a:r>
              <a:rPr lang="en-US" sz="1400" kern="100" dirty="0">
                <a:latin typeface="Calibri" charset="0"/>
                <a:ea typeface="Calibri" charset="0"/>
                <a:cs typeface="Calibri" charset="0"/>
              </a:rPr>
              <a:t>. Proteomic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06" y="5484522"/>
            <a:ext cx="447820" cy="29668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5947441" y="3303621"/>
            <a:ext cx="89539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>
                <a:solidFill>
                  <a:srgbClr val="92D050"/>
                </a:solidFill>
                <a:latin typeface="Calibri" charset="0"/>
                <a:ea typeface="Calibri" charset="0"/>
                <a:cs typeface="Calibri" charset="0"/>
              </a:rPr>
              <a:t>Joint  meetings since </a:t>
            </a:r>
          </a:p>
          <a:p>
            <a:pPr algn="ctr"/>
            <a:r>
              <a:rPr lang="en-US" sz="1200" b="1" kern="100" dirty="0">
                <a:solidFill>
                  <a:srgbClr val="92D050"/>
                </a:solidFill>
                <a:latin typeface="Calibri" charset="0"/>
                <a:ea typeface="Calibri" charset="0"/>
                <a:cs typeface="Calibri" charset="0"/>
              </a:rPr>
              <a:t>2023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974673" y="4258950"/>
            <a:ext cx="180000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4 fundings pending</a:t>
            </a:r>
          </a:p>
          <a:p>
            <a:pPr algn="ctr"/>
            <a:r>
              <a:rPr lang="en-US" sz="1200" b="1" kern="100" dirty="0">
                <a:latin typeface="Calibri" charset="0"/>
                <a:ea typeface="Calibri" charset="0"/>
                <a:cs typeface="Calibri" charset="0"/>
              </a:rPr>
              <a:t>ANR, ARC, </a:t>
            </a:r>
            <a:r>
              <a:rPr lang="en-US" sz="1200" b="1" kern="100" dirty="0" err="1">
                <a:latin typeface="Calibri" charset="0"/>
                <a:ea typeface="Calibri" charset="0"/>
                <a:cs typeface="Calibri" charset="0"/>
              </a:rPr>
              <a:t>Ligue</a:t>
            </a:r>
            <a:r>
              <a:rPr lang="en-US" sz="1200" b="1" kern="100" dirty="0">
                <a:latin typeface="Calibri" charset="0"/>
                <a:ea typeface="Calibri" charset="0"/>
                <a:cs typeface="Calibri" charset="0"/>
              </a:rPr>
              <a:t>, INSERM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44" y="2119315"/>
            <a:ext cx="842769" cy="70876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973141" y="2428200"/>
            <a:ext cx="869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 err="1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fundings</a:t>
            </a:r>
            <a:endParaRPr lang="en-US" sz="1200" b="1" kern="100" dirty="0">
              <a:solidFill>
                <a:schemeClr val="accent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349487" y="3157443"/>
            <a:ext cx="1260000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Biosensors</a:t>
            </a:r>
          </a:p>
          <a:p>
            <a:pPr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Biomarkers</a:t>
            </a:r>
          </a:p>
          <a:p>
            <a:r>
              <a:rPr lang="en-US" sz="14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Clinical targets</a:t>
            </a:r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60" y="2239610"/>
            <a:ext cx="362906" cy="310199"/>
          </a:xfrm>
          <a:prstGeom prst="rect">
            <a:avLst/>
          </a:prstGeom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3496456" y="2539941"/>
            <a:ext cx="448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rgbClr val="FFFF00"/>
                </a:solidFill>
              </a:rPr>
              <a:t>LDs</a:t>
            </a:r>
          </a:p>
        </p:txBody>
      </p:sp>
      <p:sp>
        <p:nvSpPr>
          <p:cNvPr id="17" name="Double flèche horizontale 16"/>
          <p:cNvSpPr/>
          <p:nvPr/>
        </p:nvSpPr>
        <p:spPr>
          <a:xfrm>
            <a:off x="6109554" y="2244506"/>
            <a:ext cx="607844" cy="211874"/>
          </a:xfrm>
          <a:prstGeom prst="leftRightArrow">
            <a:avLst>
              <a:gd name="adj1" fmla="val 22064"/>
              <a:gd name="adj2" fmla="val 6396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6" name="Double flèche horizontale 705"/>
          <p:cNvSpPr/>
          <p:nvPr/>
        </p:nvSpPr>
        <p:spPr>
          <a:xfrm rot="5400000">
            <a:off x="4529569" y="4352210"/>
            <a:ext cx="607844" cy="211874"/>
          </a:xfrm>
          <a:prstGeom prst="leftRightArrow">
            <a:avLst>
              <a:gd name="adj1" fmla="val 22064"/>
              <a:gd name="adj2" fmla="val 6396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7" name="Rectangle 646"/>
          <p:cNvSpPr/>
          <p:nvPr/>
        </p:nvSpPr>
        <p:spPr>
          <a:xfrm>
            <a:off x="6908482" y="4375171"/>
            <a:ext cx="2059572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kern="100" dirty="0">
                <a:latin typeface="Calibri" charset="0"/>
                <a:ea typeface="Calibri" charset="0"/>
                <a:cs typeface="Calibri" charset="0"/>
              </a:rPr>
              <a:t>Glycosylation for diagnosis ?</a:t>
            </a:r>
          </a:p>
        </p:txBody>
      </p:sp>
      <p:pic>
        <p:nvPicPr>
          <p:cNvPr id="650" name="Image 64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/>
          <a:stretch/>
        </p:blipFill>
        <p:spPr>
          <a:xfrm rot="4844229">
            <a:off x="5471149" y="2322638"/>
            <a:ext cx="640584" cy="256116"/>
          </a:xfrm>
          <a:prstGeom prst="rect">
            <a:avLst/>
          </a:prstGeom>
        </p:spPr>
      </p:pic>
      <p:pic>
        <p:nvPicPr>
          <p:cNvPr id="651" name="Image 6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8721" y="2128395"/>
            <a:ext cx="111755" cy="897452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 rot="21014033">
            <a:off x="4686062" y="2162097"/>
            <a:ext cx="987186" cy="359506"/>
            <a:chOff x="-1997354" y="5641959"/>
            <a:chExt cx="987186" cy="359506"/>
          </a:xfrm>
        </p:grpSpPr>
        <p:cxnSp>
          <p:nvCxnSpPr>
            <p:cNvPr id="654" name="Connecteur droit 653"/>
            <p:cNvCxnSpPr/>
            <p:nvPr/>
          </p:nvCxnSpPr>
          <p:spPr>
            <a:xfrm rot="6033362">
              <a:off x="-1674863" y="5879674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Connecteur droit 654"/>
            <p:cNvCxnSpPr/>
            <p:nvPr/>
          </p:nvCxnSpPr>
          <p:spPr>
            <a:xfrm rot="6033362">
              <a:off x="-1426766" y="5925907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Connecteur droit 655"/>
            <p:cNvCxnSpPr/>
            <p:nvPr/>
          </p:nvCxnSpPr>
          <p:spPr>
            <a:xfrm rot="6033362">
              <a:off x="-1489976" y="5752271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Connecteur droit 656"/>
            <p:cNvCxnSpPr/>
            <p:nvPr/>
          </p:nvCxnSpPr>
          <p:spPr>
            <a:xfrm rot="6033362">
              <a:off x="-1927818" y="5832536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Connecteur droit 660"/>
            <p:cNvCxnSpPr/>
            <p:nvPr/>
          </p:nvCxnSpPr>
          <p:spPr>
            <a:xfrm rot="6033362">
              <a:off x="-1780891" y="5694010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2" name="Image 66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28" t="5236" r="-1" b="27591"/>
            <a:stretch/>
          </p:blipFill>
          <p:spPr>
            <a:xfrm rot="6033362">
              <a:off x="-1683514" y="5328119"/>
              <a:ext cx="359506" cy="987186"/>
            </a:xfrm>
            <a:prstGeom prst="rect">
              <a:avLst/>
            </a:prstGeom>
          </p:spPr>
        </p:pic>
        <p:pic>
          <p:nvPicPr>
            <p:cNvPr id="665" name="Image 66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52365">
              <a:off x="-1938231" y="5748921"/>
              <a:ext cx="399223" cy="57783"/>
            </a:xfrm>
            <a:prstGeom prst="rect">
              <a:avLst/>
            </a:prstGeom>
          </p:spPr>
        </p:pic>
      </p:grpSp>
      <p:pic>
        <p:nvPicPr>
          <p:cNvPr id="1825" name="Image 18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6"/>
          <a:stretch/>
        </p:blipFill>
        <p:spPr>
          <a:xfrm>
            <a:off x="4934172" y="2861975"/>
            <a:ext cx="495003" cy="333476"/>
          </a:xfrm>
          <a:prstGeom prst="rect">
            <a:avLst/>
          </a:prstGeom>
        </p:spPr>
      </p:pic>
      <p:pic>
        <p:nvPicPr>
          <p:cNvPr id="1826" name="Image 18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25">
            <a:off x="4588263" y="2708057"/>
            <a:ext cx="371295" cy="85805"/>
          </a:xfrm>
          <a:prstGeom prst="rect">
            <a:avLst/>
          </a:prstGeom>
        </p:spPr>
      </p:pic>
      <p:sp>
        <p:nvSpPr>
          <p:cNvPr id="1827" name="Flèche à angle droit 1826"/>
          <p:cNvSpPr/>
          <p:nvPr/>
        </p:nvSpPr>
        <p:spPr>
          <a:xfrm rot="5400000">
            <a:off x="4671157" y="2710582"/>
            <a:ext cx="108000" cy="195922"/>
          </a:xfrm>
          <a:prstGeom prst="bentUpArrow">
            <a:avLst>
              <a:gd name="adj1" fmla="val 4008"/>
              <a:gd name="adj2" fmla="val 17683"/>
              <a:gd name="adj3" fmla="val 47418"/>
            </a:avLst>
          </a:prstGeom>
          <a:solidFill>
            <a:srgbClr val="D88A8F"/>
          </a:solidFill>
          <a:ln>
            <a:solidFill>
              <a:srgbClr val="DC8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r 28"/>
          <p:cNvGrpSpPr/>
          <p:nvPr/>
        </p:nvGrpSpPr>
        <p:grpSpPr>
          <a:xfrm>
            <a:off x="4509369" y="3220303"/>
            <a:ext cx="1202031" cy="442040"/>
            <a:chOff x="4678387" y="3044489"/>
            <a:chExt cx="984427" cy="275978"/>
          </a:xfrm>
        </p:grpSpPr>
        <p:pic>
          <p:nvPicPr>
            <p:cNvPr id="1829" name="Image 182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8912" r="56686" b="12405"/>
            <a:stretch/>
          </p:blipFill>
          <p:spPr>
            <a:xfrm rot="5319975">
              <a:off x="4897182" y="3081471"/>
              <a:ext cx="85416" cy="213968"/>
            </a:xfrm>
            <a:prstGeom prst="rect">
              <a:avLst/>
            </a:prstGeom>
          </p:spPr>
        </p:pic>
        <p:pic>
          <p:nvPicPr>
            <p:cNvPr id="1830" name="Image 18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04582" flipH="1">
              <a:off x="4659479" y="3063397"/>
              <a:ext cx="275978" cy="238161"/>
            </a:xfrm>
            <a:prstGeom prst="rect">
              <a:avLst/>
            </a:prstGeom>
          </p:spPr>
        </p:pic>
        <p:pic>
          <p:nvPicPr>
            <p:cNvPr id="1831" name="Image 1830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5326584">
              <a:off x="5482936" y="3042272"/>
              <a:ext cx="59541" cy="300215"/>
            </a:xfrm>
            <a:prstGeom prst="rect">
              <a:avLst/>
            </a:prstGeom>
          </p:spPr>
        </p:pic>
        <p:pic>
          <p:nvPicPr>
            <p:cNvPr id="1832" name="Image 18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5326584">
              <a:off x="5169237" y="3047511"/>
              <a:ext cx="59541" cy="300215"/>
            </a:xfrm>
            <a:prstGeom prst="rect">
              <a:avLst/>
            </a:prstGeom>
          </p:spPr>
        </p:pic>
        <p:cxnSp>
          <p:nvCxnSpPr>
            <p:cNvPr id="1833" name="Connecteur droit 1832"/>
            <p:cNvCxnSpPr/>
            <p:nvPr/>
          </p:nvCxnSpPr>
          <p:spPr>
            <a:xfrm flipH="1">
              <a:off x="5267224" y="3230016"/>
              <a:ext cx="193398" cy="6429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1" name="Connecteur droit 1880"/>
            <p:cNvCxnSpPr/>
            <p:nvPr/>
          </p:nvCxnSpPr>
          <p:spPr>
            <a:xfrm>
              <a:off x="5394439" y="3098004"/>
              <a:ext cx="201932" cy="679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15"/>
          <p:cNvGrpSpPr/>
          <p:nvPr/>
        </p:nvGrpSpPr>
        <p:grpSpPr>
          <a:xfrm>
            <a:off x="4612405" y="3689629"/>
            <a:ext cx="1026569" cy="294999"/>
            <a:chOff x="4739026" y="3363396"/>
            <a:chExt cx="893050" cy="185768"/>
          </a:xfrm>
        </p:grpSpPr>
        <p:grpSp>
          <p:nvGrpSpPr>
            <p:cNvPr id="1845" name="Grouper 1844"/>
            <p:cNvGrpSpPr>
              <a:grpSpLocks noChangeAspect="1"/>
            </p:cNvGrpSpPr>
            <p:nvPr/>
          </p:nvGrpSpPr>
          <p:grpSpPr>
            <a:xfrm rot="10800000">
              <a:off x="4739026" y="3435775"/>
              <a:ext cx="893050" cy="46441"/>
              <a:chOff x="635627" y="-954996"/>
              <a:chExt cx="4811136" cy="215635"/>
            </a:xfrm>
          </p:grpSpPr>
          <p:cxnSp>
            <p:nvCxnSpPr>
              <p:cNvPr id="1848" name="Connecteur droit 1847"/>
              <p:cNvCxnSpPr/>
              <p:nvPr/>
            </p:nvCxnSpPr>
            <p:spPr>
              <a:xfrm>
                <a:off x="658763" y="-840286"/>
                <a:ext cx="478800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9" name="Rectangle 1848"/>
              <p:cNvSpPr/>
              <p:nvPr/>
            </p:nvSpPr>
            <p:spPr>
              <a:xfrm>
                <a:off x="91607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0" name="Rectangle 1849"/>
              <p:cNvSpPr/>
              <p:nvPr/>
            </p:nvSpPr>
            <p:spPr>
              <a:xfrm>
                <a:off x="378606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1" name="Triangle 1850"/>
              <p:cNvSpPr/>
              <p:nvPr/>
            </p:nvSpPr>
            <p:spPr>
              <a:xfrm>
                <a:off x="1132818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2" name="Triangle 1851"/>
              <p:cNvSpPr/>
              <p:nvPr/>
            </p:nvSpPr>
            <p:spPr>
              <a:xfrm flipV="1">
                <a:off x="1135128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3" name="Triangle 1852"/>
              <p:cNvSpPr/>
              <p:nvPr/>
            </p:nvSpPr>
            <p:spPr>
              <a:xfrm>
                <a:off x="63562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4" name="Triangle 1853"/>
              <p:cNvSpPr/>
              <p:nvPr/>
            </p:nvSpPr>
            <p:spPr>
              <a:xfrm flipV="1">
                <a:off x="63793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5" name="Rectangle 1854"/>
              <p:cNvSpPr/>
              <p:nvPr/>
            </p:nvSpPr>
            <p:spPr>
              <a:xfrm>
                <a:off x="1388966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6" name="Triangle 1855"/>
              <p:cNvSpPr/>
              <p:nvPr/>
            </p:nvSpPr>
            <p:spPr>
              <a:xfrm>
                <a:off x="1605710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7" name="Triangle 1856"/>
              <p:cNvSpPr/>
              <p:nvPr/>
            </p:nvSpPr>
            <p:spPr>
              <a:xfrm flipV="1">
                <a:off x="1608020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8" name="Rectangle 1857"/>
              <p:cNvSpPr/>
              <p:nvPr/>
            </p:nvSpPr>
            <p:spPr>
              <a:xfrm>
                <a:off x="1858881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9" name="Triangle 1858"/>
              <p:cNvSpPr/>
              <p:nvPr/>
            </p:nvSpPr>
            <p:spPr>
              <a:xfrm>
                <a:off x="2075625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0" name="Triangle 1859"/>
              <p:cNvSpPr/>
              <p:nvPr/>
            </p:nvSpPr>
            <p:spPr>
              <a:xfrm flipV="1">
                <a:off x="2077935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1" name="Rectangle 1860"/>
              <p:cNvSpPr/>
              <p:nvPr/>
            </p:nvSpPr>
            <p:spPr>
              <a:xfrm>
                <a:off x="2331773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2" name="Triangle 1861"/>
              <p:cNvSpPr/>
              <p:nvPr/>
            </p:nvSpPr>
            <p:spPr>
              <a:xfrm>
                <a:off x="254851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3" name="Triangle 1862"/>
              <p:cNvSpPr/>
              <p:nvPr/>
            </p:nvSpPr>
            <p:spPr>
              <a:xfrm flipV="1">
                <a:off x="255082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4" name="Rectangle 1863"/>
              <p:cNvSpPr/>
              <p:nvPr/>
            </p:nvSpPr>
            <p:spPr>
              <a:xfrm>
                <a:off x="2810906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5" name="Triangle 1864"/>
              <p:cNvSpPr/>
              <p:nvPr/>
            </p:nvSpPr>
            <p:spPr>
              <a:xfrm>
                <a:off x="302765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6" name="Triangle 1865"/>
              <p:cNvSpPr/>
              <p:nvPr/>
            </p:nvSpPr>
            <p:spPr>
              <a:xfrm flipV="1">
                <a:off x="302996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7" name="Rectangle 1866"/>
              <p:cNvSpPr/>
              <p:nvPr/>
            </p:nvSpPr>
            <p:spPr>
              <a:xfrm>
                <a:off x="3283798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8" name="Triangle 1867"/>
              <p:cNvSpPr/>
              <p:nvPr/>
            </p:nvSpPr>
            <p:spPr>
              <a:xfrm>
                <a:off x="3500542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9" name="Triangle 1868"/>
              <p:cNvSpPr/>
              <p:nvPr/>
            </p:nvSpPr>
            <p:spPr>
              <a:xfrm flipV="1">
                <a:off x="3502852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0" name="Rectangle 1869"/>
              <p:cNvSpPr/>
              <p:nvPr/>
            </p:nvSpPr>
            <p:spPr>
              <a:xfrm>
                <a:off x="4296704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1" name="Triangle 1870"/>
              <p:cNvSpPr/>
              <p:nvPr/>
            </p:nvSpPr>
            <p:spPr>
              <a:xfrm>
                <a:off x="4513448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2" name="Triangle 1871"/>
              <p:cNvSpPr/>
              <p:nvPr/>
            </p:nvSpPr>
            <p:spPr>
              <a:xfrm flipV="1">
                <a:off x="4515758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3" name="Triangle 1872"/>
              <p:cNvSpPr/>
              <p:nvPr/>
            </p:nvSpPr>
            <p:spPr>
              <a:xfrm>
                <a:off x="4016257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4" name="Triangle 1873"/>
              <p:cNvSpPr/>
              <p:nvPr/>
            </p:nvSpPr>
            <p:spPr>
              <a:xfrm flipV="1">
                <a:off x="4018567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5" name="Rectangle 1874"/>
              <p:cNvSpPr/>
              <p:nvPr/>
            </p:nvSpPr>
            <p:spPr>
              <a:xfrm>
                <a:off x="4769597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6" name="Triangle 1875"/>
              <p:cNvSpPr/>
              <p:nvPr/>
            </p:nvSpPr>
            <p:spPr>
              <a:xfrm>
                <a:off x="498634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7" name="Triangle 1876"/>
              <p:cNvSpPr/>
              <p:nvPr/>
            </p:nvSpPr>
            <p:spPr>
              <a:xfrm flipV="1">
                <a:off x="498865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8" name="Rectangle 1877"/>
              <p:cNvSpPr/>
              <p:nvPr/>
            </p:nvSpPr>
            <p:spPr>
              <a:xfrm>
                <a:off x="5239511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880" name="Connecteur droit 1879"/>
            <p:cNvCxnSpPr/>
            <p:nvPr/>
          </p:nvCxnSpPr>
          <p:spPr>
            <a:xfrm>
              <a:off x="5217152" y="3363396"/>
              <a:ext cx="201932" cy="679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2" name="Connecteur droit 1881"/>
            <p:cNvCxnSpPr/>
            <p:nvPr/>
          </p:nvCxnSpPr>
          <p:spPr>
            <a:xfrm flipH="1">
              <a:off x="5123278" y="3484869"/>
              <a:ext cx="193398" cy="6429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64" name="Image 21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5150">
            <a:off x="5467698" y="2803374"/>
            <a:ext cx="473338" cy="460659"/>
          </a:xfrm>
          <a:prstGeom prst="rect">
            <a:avLst/>
          </a:prstGeom>
        </p:spPr>
      </p:pic>
      <p:pic>
        <p:nvPicPr>
          <p:cNvPr id="2165" name="Image 216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531">
            <a:off x="5670520" y="3399174"/>
            <a:ext cx="276509" cy="446668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29" y="2878781"/>
            <a:ext cx="300770" cy="289917"/>
          </a:xfrm>
          <a:prstGeom prst="rect">
            <a:avLst/>
          </a:prstGeom>
        </p:spPr>
      </p:pic>
      <p:sp>
        <p:nvSpPr>
          <p:cNvPr id="43" name="Flèche à trois pointes 42"/>
          <p:cNvSpPr/>
          <p:nvPr/>
        </p:nvSpPr>
        <p:spPr>
          <a:xfrm rot="18528963">
            <a:off x="5684190" y="3792561"/>
            <a:ext cx="972086" cy="844924"/>
          </a:xfrm>
          <a:prstGeom prst="leftRightUpArrow">
            <a:avLst>
              <a:gd name="adj1" fmla="val 5450"/>
              <a:gd name="adj2" fmla="val 13475"/>
              <a:gd name="adj3" fmla="val 20092"/>
            </a:avLst>
          </a:prstGeom>
          <a:solidFill>
            <a:srgbClr val="E7F4DD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10" name="Grouper 3009"/>
          <p:cNvGrpSpPr/>
          <p:nvPr/>
        </p:nvGrpSpPr>
        <p:grpSpPr>
          <a:xfrm rot="5740847">
            <a:off x="4112832" y="2453884"/>
            <a:ext cx="635442" cy="91335"/>
            <a:chOff x="29680263" y="41081765"/>
            <a:chExt cx="3587634" cy="1187231"/>
          </a:xfrm>
        </p:grpSpPr>
        <p:sp>
          <p:nvSpPr>
            <p:cNvPr id="3011" name="Ellipse 3010">
              <a:extLst>
                <a:ext uri="{FF2B5EF4-FFF2-40B4-BE49-F238E27FC236}">
                  <a16:creationId xmlns:a16="http://schemas.microsoft.com/office/drawing/2014/main" id="{9D15E37B-CDF1-377A-95C4-98A8BF3D3E95}"/>
                </a:ext>
              </a:extLst>
            </p:cNvPr>
            <p:cNvSpPr/>
            <p:nvPr/>
          </p:nvSpPr>
          <p:spPr>
            <a:xfrm rot="10800000">
              <a:off x="30235567" y="4146052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2" name="Ellipse 3011">
              <a:extLst>
                <a:ext uri="{FF2B5EF4-FFF2-40B4-BE49-F238E27FC236}">
                  <a16:creationId xmlns:a16="http://schemas.microsoft.com/office/drawing/2014/main" id="{8544B159-C1F3-4692-87F1-5745C66888F6}"/>
                </a:ext>
              </a:extLst>
            </p:cNvPr>
            <p:cNvSpPr/>
            <p:nvPr/>
          </p:nvSpPr>
          <p:spPr>
            <a:xfrm rot="5400000">
              <a:off x="29691843" y="4153931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3" name="Rectangle 3012">
              <a:extLst>
                <a:ext uri="{FF2B5EF4-FFF2-40B4-BE49-F238E27FC236}">
                  <a16:creationId xmlns:a16="http://schemas.microsoft.com/office/drawing/2014/main" id="{00CB5BE5-F33C-B83C-5886-09518E6FCD90}"/>
                </a:ext>
              </a:extLst>
            </p:cNvPr>
            <p:cNvSpPr/>
            <p:nvPr/>
          </p:nvSpPr>
          <p:spPr>
            <a:xfrm rot="10800000">
              <a:off x="29897106" y="4152398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14" name="Connecteur droit 3013">
              <a:extLst>
                <a:ext uri="{FF2B5EF4-FFF2-40B4-BE49-F238E27FC236}">
                  <a16:creationId xmlns:a16="http://schemas.microsoft.com/office/drawing/2014/main" id="{D4E2BF74-B70C-FDC0-4C47-275E250917DC}"/>
                </a:ext>
              </a:extLst>
            </p:cNvPr>
            <p:cNvCxnSpPr/>
            <p:nvPr/>
          </p:nvCxnSpPr>
          <p:spPr>
            <a:xfrm rot="10800000">
              <a:off x="29921316" y="4167655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5" name="Connecteur droit 3014">
              <a:extLst>
                <a:ext uri="{FF2B5EF4-FFF2-40B4-BE49-F238E27FC236}">
                  <a16:creationId xmlns:a16="http://schemas.microsoft.com/office/drawing/2014/main" id="{8C652A5B-D5A0-40EF-A2B5-81BB7917B6D9}"/>
                </a:ext>
              </a:extLst>
            </p:cNvPr>
            <p:cNvCxnSpPr/>
            <p:nvPr/>
          </p:nvCxnSpPr>
          <p:spPr>
            <a:xfrm rot="10800000">
              <a:off x="29921318" y="4152398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6" name="Ellipse 3015">
              <a:extLst>
                <a:ext uri="{FF2B5EF4-FFF2-40B4-BE49-F238E27FC236}">
                  <a16:creationId xmlns:a16="http://schemas.microsoft.com/office/drawing/2014/main" id="{C27A627D-38CF-F2CB-0E8F-5C7A481B817D}"/>
                </a:ext>
              </a:extLst>
            </p:cNvPr>
            <p:cNvSpPr/>
            <p:nvPr/>
          </p:nvSpPr>
          <p:spPr>
            <a:xfrm rot="10800000">
              <a:off x="30228143" y="4168267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7" name="Ellipse 3016">
              <a:extLst>
                <a:ext uri="{FF2B5EF4-FFF2-40B4-BE49-F238E27FC236}">
                  <a16:creationId xmlns:a16="http://schemas.microsoft.com/office/drawing/2014/main" id="{C31DA187-A541-0B50-C246-8833ECFAF893}"/>
                </a:ext>
              </a:extLst>
            </p:cNvPr>
            <p:cNvSpPr/>
            <p:nvPr/>
          </p:nvSpPr>
          <p:spPr>
            <a:xfrm rot="5400000">
              <a:off x="29684419" y="4176146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8" name="Rectangle 3017">
              <a:extLst>
                <a:ext uri="{FF2B5EF4-FFF2-40B4-BE49-F238E27FC236}">
                  <a16:creationId xmlns:a16="http://schemas.microsoft.com/office/drawing/2014/main" id="{BFA52404-6017-7689-C53D-231BE218CE8E}"/>
                </a:ext>
              </a:extLst>
            </p:cNvPr>
            <p:cNvSpPr/>
            <p:nvPr/>
          </p:nvSpPr>
          <p:spPr>
            <a:xfrm rot="10800000">
              <a:off x="29889682" y="4174612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19" name="Connecteur droit 3018">
              <a:extLst>
                <a:ext uri="{FF2B5EF4-FFF2-40B4-BE49-F238E27FC236}">
                  <a16:creationId xmlns:a16="http://schemas.microsoft.com/office/drawing/2014/main" id="{A9F91629-D9A0-08DE-AD63-0F16EF6DC8C9}"/>
                </a:ext>
              </a:extLst>
            </p:cNvPr>
            <p:cNvCxnSpPr/>
            <p:nvPr/>
          </p:nvCxnSpPr>
          <p:spPr>
            <a:xfrm rot="10800000">
              <a:off x="29913892" y="4189869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0" name="Connecteur droit 3019">
              <a:extLst>
                <a:ext uri="{FF2B5EF4-FFF2-40B4-BE49-F238E27FC236}">
                  <a16:creationId xmlns:a16="http://schemas.microsoft.com/office/drawing/2014/main" id="{4EAAE80F-812A-FE91-C227-B54CDD549A26}"/>
                </a:ext>
              </a:extLst>
            </p:cNvPr>
            <p:cNvCxnSpPr/>
            <p:nvPr/>
          </p:nvCxnSpPr>
          <p:spPr>
            <a:xfrm rot="10800000">
              <a:off x="29913894" y="4174612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1" name="Ellipse 3020">
              <a:extLst>
                <a:ext uri="{FF2B5EF4-FFF2-40B4-BE49-F238E27FC236}">
                  <a16:creationId xmlns:a16="http://schemas.microsoft.com/office/drawing/2014/main" id="{D0B81F42-B97A-049F-7851-2282D4B43DE0}"/>
                </a:ext>
              </a:extLst>
            </p:cNvPr>
            <p:cNvSpPr/>
            <p:nvPr/>
          </p:nvSpPr>
          <p:spPr>
            <a:xfrm rot="10800000">
              <a:off x="30194212" y="41955460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2" name="Ellipse 3021">
              <a:extLst>
                <a:ext uri="{FF2B5EF4-FFF2-40B4-BE49-F238E27FC236}">
                  <a16:creationId xmlns:a16="http://schemas.microsoft.com/office/drawing/2014/main" id="{C2E81EB0-8126-2A45-D955-87D3C1B34B73}"/>
                </a:ext>
              </a:extLst>
            </p:cNvPr>
            <p:cNvSpPr/>
            <p:nvPr/>
          </p:nvSpPr>
          <p:spPr>
            <a:xfrm rot="5400000">
              <a:off x="29650488" y="42034249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3" name="Rectangle 3022">
              <a:extLst>
                <a:ext uri="{FF2B5EF4-FFF2-40B4-BE49-F238E27FC236}">
                  <a16:creationId xmlns:a16="http://schemas.microsoft.com/office/drawing/2014/main" id="{979A0D4E-D874-B013-EBDB-A4ACD7079602}"/>
                </a:ext>
              </a:extLst>
            </p:cNvPr>
            <p:cNvSpPr/>
            <p:nvPr/>
          </p:nvSpPr>
          <p:spPr>
            <a:xfrm rot="10800000">
              <a:off x="29855751" y="42018913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24" name="Connecteur droit 3023">
              <a:extLst>
                <a:ext uri="{FF2B5EF4-FFF2-40B4-BE49-F238E27FC236}">
                  <a16:creationId xmlns:a16="http://schemas.microsoft.com/office/drawing/2014/main" id="{3EE56E6E-4D54-354F-4F59-9A539D7C17E7}"/>
                </a:ext>
              </a:extLst>
            </p:cNvPr>
            <p:cNvCxnSpPr/>
            <p:nvPr/>
          </p:nvCxnSpPr>
          <p:spPr>
            <a:xfrm rot="10800000">
              <a:off x="29879962" y="4217148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5" name="Connecteur droit 3024">
              <a:extLst>
                <a:ext uri="{FF2B5EF4-FFF2-40B4-BE49-F238E27FC236}">
                  <a16:creationId xmlns:a16="http://schemas.microsoft.com/office/drawing/2014/main" id="{0F55871A-B536-F148-4A9E-84D2AF93A21A}"/>
                </a:ext>
              </a:extLst>
            </p:cNvPr>
            <p:cNvCxnSpPr/>
            <p:nvPr/>
          </p:nvCxnSpPr>
          <p:spPr>
            <a:xfrm rot="10800000">
              <a:off x="29879963" y="4201891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6" name="Ellipse 3025">
              <a:extLst>
                <a:ext uri="{FF2B5EF4-FFF2-40B4-BE49-F238E27FC236}">
                  <a16:creationId xmlns:a16="http://schemas.microsoft.com/office/drawing/2014/main" id="{609217A9-6170-ACF4-656D-A0D0AB233A11}"/>
                </a:ext>
              </a:extLst>
            </p:cNvPr>
            <p:cNvSpPr/>
            <p:nvPr/>
          </p:nvSpPr>
          <p:spPr>
            <a:xfrm rot="10800000">
              <a:off x="30162348" y="4119947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7" name="Ellipse 3026">
              <a:extLst>
                <a:ext uri="{FF2B5EF4-FFF2-40B4-BE49-F238E27FC236}">
                  <a16:creationId xmlns:a16="http://schemas.microsoft.com/office/drawing/2014/main" id="{32D222A6-F37F-60A0-6F13-EBED72155DBF}"/>
                </a:ext>
              </a:extLst>
            </p:cNvPr>
            <p:cNvSpPr/>
            <p:nvPr/>
          </p:nvSpPr>
          <p:spPr>
            <a:xfrm rot="5400000">
              <a:off x="29618624" y="4127826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8" name="Rectangle 3027">
              <a:extLst>
                <a:ext uri="{FF2B5EF4-FFF2-40B4-BE49-F238E27FC236}">
                  <a16:creationId xmlns:a16="http://schemas.microsoft.com/office/drawing/2014/main" id="{68C228C9-3D95-6EBC-3BD8-0567223A94E0}"/>
                </a:ext>
              </a:extLst>
            </p:cNvPr>
            <p:cNvSpPr/>
            <p:nvPr/>
          </p:nvSpPr>
          <p:spPr>
            <a:xfrm rot="10800000">
              <a:off x="29823887" y="4126292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29" name="Connecteur droit 3028">
              <a:extLst>
                <a:ext uri="{FF2B5EF4-FFF2-40B4-BE49-F238E27FC236}">
                  <a16:creationId xmlns:a16="http://schemas.microsoft.com/office/drawing/2014/main" id="{E33EA98C-2F01-32AE-C226-429647CCB783}"/>
                </a:ext>
              </a:extLst>
            </p:cNvPr>
            <p:cNvCxnSpPr/>
            <p:nvPr/>
          </p:nvCxnSpPr>
          <p:spPr>
            <a:xfrm rot="10800000">
              <a:off x="29848098" y="4141549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0" name="Connecteur droit 3029">
              <a:extLst>
                <a:ext uri="{FF2B5EF4-FFF2-40B4-BE49-F238E27FC236}">
                  <a16:creationId xmlns:a16="http://schemas.microsoft.com/office/drawing/2014/main" id="{A563AF1E-E41C-DF2A-3C90-7B5AD4F7FB2D}"/>
                </a:ext>
              </a:extLst>
            </p:cNvPr>
            <p:cNvCxnSpPr/>
            <p:nvPr/>
          </p:nvCxnSpPr>
          <p:spPr>
            <a:xfrm rot="10800000">
              <a:off x="29848099" y="4126292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1" name="Ellipse 3030">
              <a:extLst>
                <a:ext uri="{FF2B5EF4-FFF2-40B4-BE49-F238E27FC236}">
                  <a16:creationId xmlns:a16="http://schemas.microsoft.com/office/drawing/2014/main" id="{2AE6F54B-7ADC-F73E-9236-47E03E745252}"/>
                </a:ext>
              </a:extLst>
            </p:cNvPr>
            <p:cNvSpPr/>
            <p:nvPr/>
          </p:nvSpPr>
          <p:spPr>
            <a:xfrm>
              <a:off x="30061687" y="41505753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2" name="Ellipse 3031">
              <a:extLst>
                <a:ext uri="{FF2B5EF4-FFF2-40B4-BE49-F238E27FC236}">
                  <a16:creationId xmlns:a16="http://schemas.microsoft.com/office/drawing/2014/main" id="{D4FF4260-B088-3754-5B65-4327D7F157E7}"/>
                </a:ext>
              </a:extLst>
            </p:cNvPr>
            <p:cNvSpPr/>
            <p:nvPr/>
          </p:nvSpPr>
          <p:spPr>
            <a:xfrm rot="16200000">
              <a:off x="30438712" y="4158455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3" name="Rectangle 3032">
              <a:extLst>
                <a:ext uri="{FF2B5EF4-FFF2-40B4-BE49-F238E27FC236}">
                  <a16:creationId xmlns:a16="http://schemas.microsoft.com/office/drawing/2014/main" id="{F38B2062-0183-3BCA-1099-8D41BF421B0C}"/>
                </a:ext>
              </a:extLst>
            </p:cNvPr>
            <p:cNvSpPr/>
            <p:nvPr/>
          </p:nvSpPr>
          <p:spPr>
            <a:xfrm>
              <a:off x="30202571" y="4157160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34" name="Connecteur droit 3033">
              <a:extLst>
                <a:ext uri="{FF2B5EF4-FFF2-40B4-BE49-F238E27FC236}">
                  <a16:creationId xmlns:a16="http://schemas.microsoft.com/office/drawing/2014/main" id="{1425FE72-FB53-BA1A-BB5A-1D4EBBDAA17B}"/>
                </a:ext>
              </a:extLst>
            </p:cNvPr>
            <p:cNvCxnSpPr/>
            <p:nvPr/>
          </p:nvCxnSpPr>
          <p:spPr>
            <a:xfrm>
              <a:off x="30226780" y="4156920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5" name="Connecteur droit 3034">
              <a:extLst>
                <a:ext uri="{FF2B5EF4-FFF2-40B4-BE49-F238E27FC236}">
                  <a16:creationId xmlns:a16="http://schemas.microsoft.com/office/drawing/2014/main" id="{AE8650C1-17C3-E98B-A415-74802B2CD11B}"/>
                </a:ext>
              </a:extLst>
            </p:cNvPr>
            <p:cNvCxnSpPr/>
            <p:nvPr/>
          </p:nvCxnSpPr>
          <p:spPr>
            <a:xfrm>
              <a:off x="30226780" y="4172177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6" name="Ellipse 3035">
              <a:extLst>
                <a:ext uri="{FF2B5EF4-FFF2-40B4-BE49-F238E27FC236}">
                  <a16:creationId xmlns:a16="http://schemas.microsoft.com/office/drawing/2014/main" id="{B1EC3DA1-0897-F8D2-1C57-157D48F1E4C7}"/>
                </a:ext>
              </a:extLst>
            </p:cNvPr>
            <p:cNvSpPr/>
            <p:nvPr/>
          </p:nvSpPr>
          <p:spPr>
            <a:xfrm>
              <a:off x="30043217" y="41768528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7" name="Ellipse 3036">
              <a:extLst>
                <a:ext uri="{FF2B5EF4-FFF2-40B4-BE49-F238E27FC236}">
                  <a16:creationId xmlns:a16="http://schemas.microsoft.com/office/drawing/2014/main" id="{F12135B7-CF7C-5067-CB04-E1D78D2BD78D}"/>
                </a:ext>
              </a:extLst>
            </p:cNvPr>
            <p:cNvSpPr/>
            <p:nvPr/>
          </p:nvSpPr>
          <p:spPr>
            <a:xfrm rot="16200000">
              <a:off x="30420242" y="4184732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8" name="Rectangle 3037">
              <a:extLst>
                <a:ext uri="{FF2B5EF4-FFF2-40B4-BE49-F238E27FC236}">
                  <a16:creationId xmlns:a16="http://schemas.microsoft.com/office/drawing/2014/main" id="{A01FEF0F-5C75-6116-29AF-442AD6347672}"/>
                </a:ext>
              </a:extLst>
            </p:cNvPr>
            <p:cNvSpPr/>
            <p:nvPr/>
          </p:nvSpPr>
          <p:spPr>
            <a:xfrm>
              <a:off x="30184101" y="4183438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39" name="Connecteur droit 3038">
              <a:extLst>
                <a:ext uri="{FF2B5EF4-FFF2-40B4-BE49-F238E27FC236}">
                  <a16:creationId xmlns:a16="http://schemas.microsoft.com/office/drawing/2014/main" id="{3227410F-2ACB-13D7-9918-7614543C49DC}"/>
                </a:ext>
              </a:extLst>
            </p:cNvPr>
            <p:cNvCxnSpPr/>
            <p:nvPr/>
          </p:nvCxnSpPr>
          <p:spPr>
            <a:xfrm>
              <a:off x="30208310" y="4183197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0" name="Connecteur droit 3039">
              <a:extLst>
                <a:ext uri="{FF2B5EF4-FFF2-40B4-BE49-F238E27FC236}">
                  <a16:creationId xmlns:a16="http://schemas.microsoft.com/office/drawing/2014/main" id="{5CC9936C-9EC5-3B47-5EAF-991DB98018F5}"/>
                </a:ext>
              </a:extLst>
            </p:cNvPr>
            <p:cNvCxnSpPr/>
            <p:nvPr/>
          </p:nvCxnSpPr>
          <p:spPr>
            <a:xfrm>
              <a:off x="30208310" y="4198454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1" name="Ellipse 3040">
              <a:extLst>
                <a:ext uri="{FF2B5EF4-FFF2-40B4-BE49-F238E27FC236}">
                  <a16:creationId xmlns:a16="http://schemas.microsoft.com/office/drawing/2014/main" id="{C5D55043-FE19-F441-1ACE-0E218570F7E6}"/>
                </a:ext>
              </a:extLst>
            </p:cNvPr>
            <p:cNvSpPr/>
            <p:nvPr/>
          </p:nvSpPr>
          <p:spPr>
            <a:xfrm>
              <a:off x="29987431" y="4193925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2" name="Ellipse 3041">
              <a:extLst>
                <a:ext uri="{FF2B5EF4-FFF2-40B4-BE49-F238E27FC236}">
                  <a16:creationId xmlns:a16="http://schemas.microsoft.com/office/drawing/2014/main" id="{6CBCD30A-FCBE-7AA2-04FC-FCE51563E23A}"/>
                </a:ext>
              </a:extLst>
            </p:cNvPr>
            <p:cNvSpPr/>
            <p:nvPr/>
          </p:nvSpPr>
          <p:spPr>
            <a:xfrm rot="16200000">
              <a:off x="30364455" y="4201805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3" name="Rectangle 3042">
              <a:extLst>
                <a:ext uri="{FF2B5EF4-FFF2-40B4-BE49-F238E27FC236}">
                  <a16:creationId xmlns:a16="http://schemas.microsoft.com/office/drawing/2014/main" id="{0681021F-3375-D808-AEF9-A7D9E3893C85}"/>
                </a:ext>
              </a:extLst>
            </p:cNvPr>
            <p:cNvSpPr/>
            <p:nvPr/>
          </p:nvSpPr>
          <p:spPr>
            <a:xfrm>
              <a:off x="30128315" y="4200511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44" name="Connecteur droit 3043">
              <a:extLst>
                <a:ext uri="{FF2B5EF4-FFF2-40B4-BE49-F238E27FC236}">
                  <a16:creationId xmlns:a16="http://schemas.microsoft.com/office/drawing/2014/main" id="{5D42D115-7FAC-24DF-6DC6-B69635F17BA4}"/>
                </a:ext>
              </a:extLst>
            </p:cNvPr>
            <p:cNvCxnSpPr/>
            <p:nvPr/>
          </p:nvCxnSpPr>
          <p:spPr>
            <a:xfrm>
              <a:off x="30152523" y="4200270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5" name="Connecteur droit 3044">
              <a:extLst>
                <a:ext uri="{FF2B5EF4-FFF2-40B4-BE49-F238E27FC236}">
                  <a16:creationId xmlns:a16="http://schemas.microsoft.com/office/drawing/2014/main" id="{9F795E9F-A2FB-3DEB-3D63-221F4DE1313E}"/>
                </a:ext>
              </a:extLst>
            </p:cNvPr>
            <p:cNvCxnSpPr/>
            <p:nvPr/>
          </p:nvCxnSpPr>
          <p:spPr>
            <a:xfrm>
              <a:off x="30152523" y="4215527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6" name="Ellipse 3045">
              <a:extLst>
                <a:ext uri="{FF2B5EF4-FFF2-40B4-BE49-F238E27FC236}">
                  <a16:creationId xmlns:a16="http://schemas.microsoft.com/office/drawing/2014/main" id="{09026182-D51A-876C-CFBA-A431B983B5A1}"/>
                </a:ext>
              </a:extLst>
            </p:cNvPr>
            <p:cNvSpPr/>
            <p:nvPr/>
          </p:nvSpPr>
          <p:spPr>
            <a:xfrm>
              <a:off x="30028265" y="4124298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7" name="Ellipse 3046">
              <a:extLst>
                <a:ext uri="{FF2B5EF4-FFF2-40B4-BE49-F238E27FC236}">
                  <a16:creationId xmlns:a16="http://schemas.microsoft.com/office/drawing/2014/main" id="{39BCB986-DC9B-B967-1474-91365F0FECAC}"/>
                </a:ext>
              </a:extLst>
            </p:cNvPr>
            <p:cNvSpPr/>
            <p:nvPr/>
          </p:nvSpPr>
          <p:spPr>
            <a:xfrm rot="16200000">
              <a:off x="30405290" y="4132178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8" name="Rectangle 3047">
              <a:extLst>
                <a:ext uri="{FF2B5EF4-FFF2-40B4-BE49-F238E27FC236}">
                  <a16:creationId xmlns:a16="http://schemas.microsoft.com/office/drawing/2014/main" id="{94E3E46B-BE4C-E900-A14E-775DDEDB7543}"/>
                </a:ext>
              </a:extLst>
            </p:cNvPr>
            <p:cNvSpPr/>
            <p:nvPr/>
          </p:nvSpPr>
          <p:spPr>
            <a:xfrm>
              <a:off x="30169149" y="4130883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49" name="Connecteur droit 3048">
              <a:extLst>
                <a:ext uri="{FF2B5EF4-FFF2-40B4-BE49-F238E27FC236}">
                  <a16:creationId xmlns:a16="http://schemas.microsoft.com/office/drawing/2014/main" id="{1C612F9F-DDFF-87C8-D21C-84A2172C43BA}"/>
                </a:ext>
              </a:extLst>
            </p:cNvPr>
            <p:cNvCxnSpPr/>
            <p:nvPr/>
          </p:nvCxnSpPr>
          <p:spPr>
            <a:xfrm>
              <a:off x="30193358" y="41306432"/>
              <a:ext cx="330067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0" name="Connecteur droit 3049">
              <a:extLst>
                <a:ext uri="{FF2B5EF4-FFF2-40B4-BE49-F238E27FC236}">
                  <a16:creationId xmlns:a16="http://schemas.microsoft.com/office/drawing/2014/main" id="{41BAA0AF-9674-EBB6-61F7-7487D69C58EF}"/>
                </a:ext>
              </a:extLst>
            </p:cNvPr>
            <p:cNvCxnSpPr/>
            <p:nvPr/>
          </p:nvCxnSpPr>
          <p:spPr>
            <a:xfrm>
              <a:off x="30193358" y="41459002"/>
              <a:ext cx="330067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1" name="Ellipse 3050">
              <a:extLst>
                <a:ext uri="{FF2B5EF4-FFF2-40B4-BE49-F238E27FC236}">
                  <a16:creationId xmlns:a16="http://schemas.microsoft.com/office/drawing/2014/main" id="{E826AED5-16C2-0880-1BE4-5254AD508795}"/>
                </a:ext>
              </a:extLst>
            </p:cNvPr>
            <p:cNvSpPr/>
            <p:nvPr/>
          </p:nvSpPr>
          <p:spPr>
            <a:xfrm>
              <a:off x="29962051" y="41202914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2" name="Ellipse 3051">
              <a:extLst>
                <a:ext uri="{FF2B5EF4-FFF2-40B4-BE49-F238E27FC236}">
                  <a16:creationId xmlns:a16="http://schemas.microsoft.com/office/drawing/2014/main" id="{2CCD55E1-B2AE-D492-AD28-BBE597421D57}"/>
                </a:ext>
              </a:extLst>
            </p:cNvPr>
            <p:cNvSpPr/>
            <p:nvPr/>
          </p:nvSpPr>
          <p:spPr>
            <a:xfrm rot="16200000">
              <a:off x="30339076" y="4128171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3" name="Rectangle 3052">
              <a:extLst>
                <a:ext uri="{FF2B5EF4-FFF2-40B4-BE49-F238E27FC236}">
                  <a16:creationId xmlns:a16="http://schemas.microsoft.com/office/drawing/2014/main" id="{26533ACD-822F-2622-1419-D45B137372E8}"/>
                </a:ext>
              </a:extLst>
            </p:cNvPr>
            <p:cNvSpPr/>
            <p:nvPr/>
          </p:nvSpPr>
          <p:spPr>
            <a:xfrm>
              <a:off x="30102935" y="4126876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54" name="Connecteur droit 3053">
              <a:extLst>
                <a:ext uri="{FF2B5EF4-FFF2-40B4-BE49-F238E27FC236}">
                  <a16:creationId xmlns:a16="http://schemas.microsoft.com/office/drawing/2014/main" id="{450515DC-3E43-F7C7-BA93-BBC6F1D0B1E7}"/>
                </a:ext>
              </a:extLst>
            </p:cNvPr>
            <p:cNvCxnSpPr/>
            <p:nvPr/>
          </p:nvCxnSpPr>
          <p:spPr>
            <a:xfrm>
              <a:off x="30127144" y="4126636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5" name="Connecteur droit 3054">
              <a:extLst>
                <a:ext uri="{FF2B5EF4-FFF2-40B4-BE49-F238E27FC236}">
                  <a16:creationId xmlns:a16="http://schemas.microsoft.com/office/drawing/2014/main" id="{DCDDF901-27C5-D8FD-DC97-9A518CBBAEB4}"/>
                </a:ext>
              </a:extLst>
            </p:cNvPr>
            <p:cNvCxnSpPr/>
            <p:nvPr/>
          </p:nvCxnSpPr>
          <p:spPr>
            <a:xfrm>
              <a:off x="30127144" y="4141893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6" name="Ellipse 3055">
              <a:extLst>
                <a:ext uri="{FF2B5EF4-FFF2-40B4-BE49-F238E27FC236}">
                  <a16:creationId xmlns:a16="http://schemas.microsoft.com/office/drawing/2014/main" id="{40CC7190-7E96-5005-A2D1-52A5C8F990CC}"/>
                </a:ext>
              </a:extLst>
            </p:cNvPr>
            <p:cNvSpPr/>
            <p:nvPr/>
          </p:nvSpPr>
          <p:spPr>
            <a:xfrm rot="10800000">
              <a:off x="30140500" y="4186537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7" name="Ellipse 3056">
              <a:extLst>
                <a:ext uri="{FF2B5EF4-FFF2-40B4-BE49-F238E27FC236}">
                  <a16:creationId xmlns:a16="http://schemas.microsoft.com/office/drawing/2014/main" id="{DFEF2CB8-FE65-C8A5-084A-0F92C14FDAA0}"/>
                </a:ext>
              </a:extLst>
            </p:cNvPr>
            <p:cNvSpPr/>
            <p:nvPr/>
          </p:nvSpPr>
          <p:spPr>
            <a:xfrm rot="5400000">
              <a:off x="29596776" y="4194416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8" name="Rectangle 3057">
              <a:extLst>
                <a:ext uri="{FF2B5EF4-FFF2-40B4-BE49-F238E27FC236}">
                  <a16:creationId xmlns:a16="http://schemas.microsoft.com/office/drawing/2014/main" id="{5B825C79-ECDA-E453-E846-66A2824CC21A}"/>
                </a:ext>
              </a:extLst>
            </p:cNvPr>
            <p:cNvSpPr/>
            <p:nvPr/>
          </p:nvSpPr>
          <p:spPr>
            <a:xfrm rot="10800000">
              <a:off x="29802039" y="4192883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59" name="Connecteur droit 3058">
              <a:extLst>
                <a:ext uri="{FF2B5EF4-FFF2-40B4-BE49-F238E27FC236}">
                  <a16:creationId xmlns:a16="http://schemas.microsoft.com/office/drawing/2014/main" id="{58C8376E-B090-5241-E21C-D5A6A7492CC8}"/>
                </a:ext>
              </a:extLst>
            </p:cNvPr>
            <p:cNvCxnSpPr/>
            <p:nvPr/>
          </p:nvCxnSpPr>
          <p:spPr>
            <a:xfrm rot="10800000">
              <a:off x="29826249" y="42081401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0" name="Connecteur droit 3059">
              <a:extLst>
                <a:ext uri="{FF2B5EF4-FFF2-40B4-BE49-F238E27FC236}">
                  <a16:creationId xmlns:a16="http://schemas.microsoft.com/office/drawing/2014/main" id="{F06EA8E4-D271-31A7-B997-D971A457DAB6}"/>
                </a:ext>
              </a:extLst>
            </p:cNvPr>
            <p:cNvCxnSpPr/>
            <p:nvPr/>
          </p:nvCxnSpPr>
          <p:spPr>
            <a:xfrm rot="10800000">
              <a:off x="29826251" y="4192883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1" name="Ellipse 3060">
              <a:extLst>
                <a:ext uri="{FF2B5EF4-FFF2-40B4-BE49-F238E27FC236}">
                  <a16:creationId xmlns:a16="http://schemas.microsoft.com/office/drawing/2014/main" id="{C34CC00B-9BE9-E860-59AA-51A944257D13}"/>
                </a:ext>
              </a:extLst>
            </p:cNvPr>
            <p:cNvSpPr/>
            <p:nvPr/>
          </p:nvSpPr>
          <p:spPr>
            <a:xfrm>
              <a:off x="29939802" y="4172832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2" name="Ellipse 3061">
              <a:extLst>
                <a:ext uri="{FF2B5EF4-FFF2-40B4-BE49-F238E27FC236}">
                  <a16:creationId xmlns:a16="http://schemas.microsoft.com/office/drawing/2014/main" id="{F3BB87B9-5050-ECDD-8270-4B6C721E2408}"/>
                </a:ext>
              </a:extLst>
            </p:cNvPr>
            <p:cNvSpPr/>
            <p:nvPr/>
          </p:nvSpPr>
          <p:spPr>
            <a:xfrm rot="16200000">
              <a:off x="30316826" y="41807120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3" name="Rectangle 3062">
              <a:extLst>
                <a:ext uri="{FF2B5EF4-FFF2-40B4-BE49-F238E27FC236}">
                  <a16:creationId xmlns:a16="http://schemas.microsoft.com/office/drawing/2014/main" id="{926B103D-937E-9C7A-8EDF-281716353D9D}"/>
                </a:ext>
              </a:extLst>
            </p:cNvPr>
            <p:cNvSpPr/>
            <p:nvPr/>
          </p:nvSpPr>
          <p:spPr>
            <a:xfrm>
              <a:off x="30080686" y="4179417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64" name="Connecteur droit 3063">
              <a:extLst>
                <a:ext uri="{FF2B5EF4-FFF2-40B4-BE49-F238E27FC236}">
                  <a16:creationId xmlns:a16="http://schemas.microsoft.com/office/drawing/2014/main" id="{426A19C0-9F88-C793-5589-289AD0ABB978}"/>
                </a:ext>
              </a:extLst>
            </p:cNvPr>
            <p:cNvCxnSpPr/>
            <p:nvPr/>
          </p:nvCxnSpPr>
          <p:spPr>
            <a:xfrm>
              <a:off x="30104895" y="417917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5" name="Connecteur droit 3064">
              <a:extLst>
                <a:ext uri="{FF2B5EF4-FFF2-40B4-BE49-F238E27FC236}">
                  <a16:creationId xmlns:a16="http://schemas.microsoft.com/office/drawing/2014/main" id="{52AE9A29-AC08-CBFA-3B69-23B8A389576D}"/>
                </a:ext>
              </a:extLst>
            </p:cNvPr>
            <p:cNvCxnSpPr/>
            <p:nvPr/>
          </p:nvCxnSpPr>
          <p:spPr>
            <a:xfrm>
              <a:off x="30104895" y="419443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6" name="Ellipse 3065">
              <a:extLst>
                <a:ext uri="{FF2B5EF4-FFF2-40B4-BE49-F238E27FC236}">
                  <a16:creationId xmlns:a16="http://schemas.microsoft.com/office/drawing/2014/main" id="{1DE85AA2-74EE-938E-C259-79A18D972001}"/>
                </a:ext>
              </a:extLst>
            </p:cNvPr>
            <p:cNvSpPr/>
            <p:nvPr/>
          </p:nvSpPr>
          <p:spPr>
            <a:xfrm rot="10800000">
              <a:off x="30122516" y="4138664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7" name="Ellipse 3066">
              <a:extLst>
                <a:ext uri="{FF2B5EF4-FFF2-40B4-BE49-F238E27FC236}">
                  <a16:creationId xmlns:a16="http://schemas.microsoft.com/office/drawing/2014/main" id="{AC42B895-7960-930E-A65B-0D45DA162034}"/>
                </a:ext>
              </a:extLst>
            </p:cNvPr>
            <p:cNvSpPr/>
            <p:nvPr/>
          </p:nvSpPr>
          <p:spPr>
            <a:xfrm rot="5400000">
              <a:off x="29578791" y="4146543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8" name="Rectangle 3067">
              <a:extLst>
                <a:ext uri="{FF2B5EF4-FFF2-40B4-BE49-F238E27FC236}">
                  <a16:creationId xmlns:a16="http://schemas.microsoft.com/office/drawing/2014/main" id="{614456A5-F168-F8B8-E37C-A0A4428C8C8E}"/>
                </a:ext>
              </a:extLst>
            </p:cNvPr>
            <p:cNvSpPr/>
            <p:nvPr/>
          </p:nvSpPr>
          <p:spPr>
            <a:xfrm rot="10800000">
              <a:off x="29784055" y="4145010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69" name="Connecteur droit 3068">
              <a:extLst>
                <a:ext uri="{FF2B5EF4-FFF2-40B4-BE49-F238E27FC236}">
                  <a16:creationId xmlns:a16="http://schemas.microsoft.com/office/drawing/2014/main" id="{2481922A-6565-3341-E695-CCAC746A6E1D}"/>
                </a:ext>
              </a:extLst>
            </p:cNvPr>
            <p:cNvCxnSpPr/>
            <p:nvPr/>
          </p:nvCxnSpPr>
          <p:spPr>
            <a:xfrm rot="10800000">
              <a:off x="29808265" y="41602671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0" name="Connecteur droit 3069">
              <a:extLst>
                <a:ext uri="{FF2B5EF4-FFF2-40B4-BE49-F238E27FC236}">
                  <a16:creationId xmlns:a16="http://schemas.microsoft.com/office/drawing/2014/main" id="{66342C24-ADB9-E2B0-E001-5A37BE76BF3F}"/>
                </a:ext>
              </a:extLst>
            </p:cNvPr>
            <p:cNvCxnSpPr/>
            <p:nvPr/>
          </p:nvCxnSpPr>
          <p:spPr>
            <a:xfrm rot="10800000">
              <a:off x="29808267" y="4145010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1" name="Ellipse 3070">
              <a:extLst>
                <a:ext uri="{FF2B5EF4-FFF2-40B4-BE49-F238E27FC236}">
                  <a16:creationId xmlns:a16="http://schemas.microsoft.com/office/drawing/2014/main" id="{3AE03FCC-2BCF-D9ED-B88C-BE624AAD469B}"/>
                </a:ext>
              </a:extLst>
            </p:cNvPr>
            <p:cNvSpPr/>
            <p:nvPr/>
          </p:nvSpPr>
          <p:spPr>
            <a:xfrm rot="10800000">
              <a:off x="30111125" y="4161429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2" name="Ellipse 3071">
              <a:extLst>
                <a:ext uri="{FF2B5EF4-FFF2-40B4-BE49-F238E27FC236}">
                  <a16:creationId xmlns:a16="http://schemas.microsoft.com/office/drawing/2014/main" id="{3B58E778-CFCB-3C4E-0C03-C21CBA75E2AF}"/>
                </a:ext>
              </a:extLst>
            </p:cNvPr>
            <p:cNvSpPr/>
            <p:nvPr/>
          </p:nvSpPr>
          <p:spPr>
            <a:xfrm rot="5400000">
              <a:off x="29567401" y="4169308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3" name="Rectangle 3072">
              <a:extLst>
                <a:ext uri="{FF2B5EF4-FFF2-40B4-BE49-F238E27FC236}">
                  <a16:creationId xmlns:a16="http://schemas.microsoft.com/office/drawing/2014/main" id="{8389BABE-D0AC-944A-01D3-EC4B7362D897}"/>
                </a:ext>
              </a:extLst>
            </p:cNvPr>
            <p:cNvSpPr/>
            <p:nvPr/>
          </p:nvSpPr>
          <p:spPr>
            <a:xfrm rot="10800000">
              <a:off x="29772664" y="4167775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74" name="Connecteur droit 3073">
              <a:extLst>
                <a:ext uri="{FF2B5EF4-FFF2-40B4-BE49-F238E27FC236}">
                  <a16:creationId xmlns:a16="http://schemas.microsoft.com/office/drawing/2014/main" id="{FA909244-D3A2-FE07-B6E2-0707770390E5}"/>
                </a:ext>
              </a:extLst>
            </p:cNvPr>
            <p:cNvCxnSpPr/>
            <p:nvPr/>
          </p:nvCxnSpPr>
          <p:spPr>
            <a:xfrm rot="10800000">
              <a:off x="29796874" y="4183032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5" name="Connecteur droit 3074">
              <a:extLst>
                <a:ext uri="{FF2B5EF4-FFF2-40B4-BE49-F238E27FC236}">
                  <a16:creationId xmlns:a16="http://schemas.microsoft.com/office/drawing/2014/main" id="{23E40947-735C-E1A0-153A-460FCA6C1338}"/>
                </a:ext>
              </a:extLst>
            </p:cNvPr>
            <p:cNvCxnSpPr/>
            <p:nvPr/>
          </p:nvCxnSpPr>
          <p:spPr>
            <a:xfrm rot="10800000">
              <a:off x="29796876" y="4167775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6" name="Ellipse 3075">
              <a:extLst>
                <a:ext uri="{FF2B5EF4-FFF2-40B4-BE49-F238E27FC236}">
                  <a16:creationId xmlns:a16="http://schemas.microsoft.com/office/drawing/2014/main" id="{9B210C33-5957-B624-3228-C6DF4FC45226}"/>
                </a:ext>
              </a:extLst>
            </p:cNvPr>
            <p:cNvSpPr/>
            <p:nvPr/>
          </p:nvSpPr>
          <p:spPr>
            <a:xfrm>
              <a:off x="29924848" y="41452240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7" name="Ellipse 3076">
              <a:extLst>
                <a:ext uri="{FF2B5EF4-FFF2-40B4-BE49-F238E27FC236}">
                  <a16:creationId xmlns:a16="http://schemas.microsoft.com/office/drawing/2014/main" id="{A61275F2-FAF2-8363-E17F-A4BF64283F2D}"/>
                </a:ext>
              </a:extLst>
            </p:cNvPr>
            <p:cNvSpPr/>
            <p:nvPr/>
          </p:nvSpPr>
          <p:spPr>
            <a:xfrm rot="16200000">
              <a:off x="30301873" y="4153103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8" name="Rectangle 3077">
              <a:extLst>
                <a:ext uri="{FF2B5EF4-FFF2-40B4-BE49-F238E27FC236}">
                  <a16:creationId xmlns:a16="http://schemas.microsoft.com/office/drawing/2014/main" id="{47398513-10AE-A75D-24D7-7CB80E419E4A}"/>
                </a:ext>
              </a:extLst>
            </p:cNvPr>
            <p:cNvSpPr/>
            <p:nvPr/>
          </p:nvSpPr>
          <p:spPr>
            <a:xfrm>
              <a:off x="30065732" y="4151809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79" name="Connecteur droit 3078">
              <a:extLst>
                <a:ext uri="{FF2B5EF4-FFF2-40B4-BE49-F238E27FC236}">
                  <a16:creationId xmlns:a16="http://schemas.microsoft.com/office/drawing/2014/main" id="{B6D7093D-95A3-BDE3-7DBD-3AFDE84B8DD9}"/>
                </a:ext>
              </a:extLst>
            </p:cNvPr>
            <p:cNvCxnSpPr/>
            <p:nvPr/>
          </p:nvCxnSpPr>
          <p:spPr>
            <a:xfrm>
              <a:off x="30089941" y="4151568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0" name="Connecteur droit 3079">
              <a:extLst>
                <a:ext uri="{FF2B5EF4-FFF2-40B4-BE49-F238E27FC236}">
                  <a16:creationId xmlns:a16="http://schemas.microsoft.com/office/drawing/2014/main" id="{B292E505-6C29-680E-E343-80F7755CD779}"/>
                </a:ext>
              </a:extLst>
            </p:cNvPr>
            <p:cNvCxnSpPr/>
            <p:nvPr/>
          </p:nvCxnSpPr>
          <p:spPr>
            <a:xfrm>
              <a:off x="30089941" y="4166825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1" name="Ellipse 3080">
              <a:extLst>
                <a:ext uri="{FF2B5EF4-FFF2-40B4-BE49-F238E27FC236}">
                  <a16:creationId xmlns:a16="http://schemas.microsoft.com/office/drawing/2014/main" id="{BCAA58CD-5B85-98B1-E58B-B8090543E8F1}"/>
                </a:ext>
              </a:extLst>
            </p:cNvPr>
            <p:cNvSpPr/>
            <p:nvPr/>
          </p:nvSpPr>
          <p:spPr>
            <a:xfrm rot="10800000">
              <a:off x="31105226" y="4145007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2" name="Ellipse 3081">
              <a:extLst>
                <a:ext uri="{FF2B5EF4-FFF2-40B4-BE49-F238E27FC236}">
                  <a16:creationId xmlns:a16="http://schemas.microsoft.com/office/drawing/2014/main" id="{E5C102C0-F5DE-75A5-5C6D-072F8B0C86EE}"/>
                </a:ext>
              </a:extLst>
            </p:cNvPr>
            <p:cNvSpPr/>
            <p:nvPr/>
          </p:nvSpPr>
          <p:spPr>
            <a:xfrm rot="5400000">
              <a:off x="30561502" y="4152886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0D83BB82-6EFE-618F-D51E-AEF63C93A4A6}"/>
                </a:ext>
              </a:extLst>
            </p:cNvPr>
            <p:cNvSpPr/>
            <p:nvPr/>
          </p:nvSpPr>
          <p:spPr>
            <a:xfrm rot="10800000">
              <a:off x="30766765" y="4151352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84" name="Connecteur droit 3083">
              <a:extLst>
                <a:ext uri="{FF2B5EF4-FFF2-40B4-BE49-F238E27FC236}">
                  <a16:creationId xmlns:a16="http://schemas.microsoft.com/office/drawing/2014/main" id="{A5D69C51-22BC-3123-F901-D465B019F457}"/>
                </a:ext>
              </a:extLst>
            </p:cNvPr>
            <p:cNvCxnSpPr/>
            <p:nvPr/>
          </p:nvCxnSpPr>
          <p:spPr>
            <a:xfrm rot="10800000">
              <a:off x="30790975" y="416660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5" name="Connecteur droit 3084">
              <a:extLst>
                <a:ext uri="{FF2B5EF4-FFF2-40B4-BE49-F238E27FC236}">
                  <a16:creationId xmlns:a16="http://schemas.microsoft.com/office/drawing/2014/main" id="{369287DB-69D8-A1AE-8D52-AEC30B74BC2A}"/>
                </a:ext>
              </a:extLst>
            </p:cNvPr>
            <p:cNvCxnSpPr/>
            <p:nvPr/>
          </p:nvCxnSpPr>
          <p:spPr>
            <a:xfrm rot="10800000">
              <a:off x="30790977" y="4151352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6" name="Ellipse 3085">
              <a:extLst>
                <a:ext uri="{FF2B5EF4-FFF2-40B4-BE49-F238E27FC236}">
                  <a16:creationId xmlns:a16="http://schemas.microsoft.com/office/drawing/2014/main" id="{73D1ADAA-E177-323C-69D9-25EFD2F821BB}"/>
                </a:ext>
              </a:extLst>
            </p:cNvPr>
            <p:cNvSpPr/>
            <p:nvPr/>
          </p:nvSpPr>
          <p:spPr>
            <a:xfrm rot="10800000">
              <a:off x="31097802" y="4167221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7" name="Ellipse 3086">
              <a:extLst>
                <a:ext uri="{FF2B5EF4-FFF2-40B4-BE49-F238E27FC236}">
                  <a16:creationId xmlns:a16="http://schemas.microsoft.com/office/drawing/2014/main" id="{B0A4191A-1E4B-C88F-B875-34DF585B8781}"/>
                </a:ext>
              </a:extLst>
            </p:cNvPr>
            <p:cNvSpPr/>
            <p:nvPr/>
          </p:nvSpPr>
          <p:spPr>
            <a:xfrm rot="5400000">
              <a:off x="30554078" y="4175100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8" name="Rectangle 3087">
              <a:extLst>
                <a:ext uri="{FF2B5EF4-FFF2-40B4-BE49-F238E27FC236}">
                  <a16:creationId xmlns:a16="http://schemas.microsoft.com/office/drawing/2014/main" id="{33A76B05-DC42-978A-B902-CA181B1BC428}"/>
                </a:ext>
              </a:extLst>
            </p:cNvPr>
            <p:cNvSpPr/>
            <p:nvPr/>
          </p:nvSpPr>
          <p:spPr>
            <a:xfrm rot="10800000">
              <a:off x="30759341" y="4173567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89" name="Connecteur droit 3088">
              <a:extLst>
                <a:ext uri="{FF2B5EF4-FFF2-40B4-BE49-F238E27FC236}">
                  <a16:creationId xmlns:a16="http://schemas.microsoft.com/office/drawing/2014/main" id="{9697826D-394E-48E7-0B34-A9FC7B72179D}"/>
                </a:ext>
              </a:extLst>
            </p:cNvPr>
            <p:cNvCxnSpPr/>
            <p:nvPr/>
          </p:nvCxnSpPr>
          <p:spPr>
            <a:xfrm rot="10800000">
              <a:off x="30783552" y="418882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0" name="Connecteur droit 3089">
              <a:extLst>
                <a:ext uri="{FF2B5EF4-FFF2-40B4-BE49-F238E27FC236}">
                  <a16:creationId xmlns:a16="http://schemas.microsoft.com/office/drawing/2014/main" id="{7E59C0D2-B5F4-3997-BAED-D9C59C1637C0}"/>
                </a:ext>
              </a:extLst>
            </p:cNvPr>
            <p:cNvCxnSpPr/>
            <p:nvPr/>
          </p:nvCxnSpPr>
          <p:spPr>
            <a:xfrm rot="10800000">
              <a:off x="30783553" y="417356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1" name="Ellipse 3090">
              <a:extLst>
                <a:ext uri="{FF2B5EF4-FFF2-40B4-BE49-F238E27FC236}">
                  <a16:creationId xmlns:a16="http://schemas.microsoft.com/office/drawing/2014/main" id="{F7C31E79-753D-329D-D2AC-D5A651D2FD0E}"/>
                </a:ext>
              </a:extLst>
            </p:cNvPr>
            <p:cNvSpPr/>
            <p:nvPr/>
          </p:nvSpPr>
          <p:spPr>
            <a:xfrm rot="10800000">
              <a:off x="31063871" y="4194500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2" name="Ellipse 3091">
              <a:extLst>
                <a:ext uri="{FF2B5EF4-FFF2-40B4-BE49-F238E27FC236}">
                  <a16:creationId xmlns:a16="http://schemas.microsoft.com/office/drawing/2014/main" id="{F46A5208-5BCF-60B6-A253-65109B67AB0D}"/>
                </a:ext>
              </a:extLst>
            </p:cNvPr>
            <p:cNvSpPr/>
            <p:nvPr/>
          </p:nvSpPr>
          <p:spPr>
            <a:xfrm rot="5400000">
              <a:off x="30520147" y="4202379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3" name="Rectangle 3092">
              <a:extLst>
                <a:ext uri="{FF2B5EF4-FFF2-40B4-BE49-F238E27FC236}">
                  <a16:creationId xmlns:a16="http://schemas.microsoft.com/office/drawing/2014/main" id="{BB94E4D7-E3EE-CDA0-0508-8E4696564BFF}"/>
                </a:ext>
              </a:extLst>
            </p:cNvPr>
            <p:cNvSpPr/>
            <p:nvPr/>
          </p:nvSpPr>
          <p:spPr>
            <a:xfrm rot="10800000">
              <a:off x="30725410" y="42008459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94" name="Connecteur droit 3093">
              <a:extLst>
                <a:ext uri="{FF2B5EF4-FFF2-40B4-BE49-F238E27FC236}">
                  <a16:creationId xmlns:a16="http://schemas.microsoft.com/office/drawing/2014/main" id="{65918EFF-FB45-1B3C-6115-040ECC399B04}"/>
                </a:ext>
              </a:extLst>
            </p:cNvPr>
            <p:cNvCxnSpPr/>
            <p:nvPr/>
          </p:nvCxnSpPr>
          <p:spPr>
            <a:xfrm rot="10800000">
              <a:off x="30749621" y="4216102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5" name="Connecteur droit 3094">
              <a:extLst>
                <a:ext uri="{FF2B5EF4-FFF2-40B4-BE49-F238E27FC236}">
                  <a16:creationId xmlns:a16="http://schemas.microsoft.com/office/drawing/2014/main" id="{7977C246-3B8E-547E-E180-6DC675CF99B0}"/>
                </a:ext>
              </a:extLst>
            </p:cNvPr>
            <p:cNvCxnSpPr/>
            <p:nvPr/>
          </p:nvCxnSpPr>
          <p:spPr>
            <a:xfrm rot="10800000">
              <a:off x="30749622" y="4200845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6" name="Ellipse 3095">
              <a:extLst>
                <a:ext uri="{FF2B5EF4-FFF2-40B4-BE49-F238E27FC236}">
                  <a16:creationId xmlns:a16="http://schemas.microsoft.com/office/drawing/2014/main" id="{832F261D-990E-4ACB-C31F-CACEF53DADEB}"/>
                </a:ext>
              </a:extLst>
            </p:cNvPr>
            <p:cNvSpPr/>
            <p:nvPr/>
          </p:nvSpPr>
          <p:spPr>
            <a:xfrm rot="10800000">
              <a:off x="31032008" y="4118901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7" name="Ellipse 3096">
              <a:extLst>
                <a:ext uri="{FF2B5EF4-FFF2-40B4-BE49-F238E27FC236}">
                  <a16:creationId xmlns:a16="http://schemas.microsoft.com/office/drawing/2014/main" id="{EE323F38-D8CB-519C-D47B-BE57854AA984}"/>
                </a:ext>
              </a:extLst>
            </p:cNvPr>
            <p:cNvSpPr/>
            <p:nvPr/>
          </p:nvSpPr>
          <p:spPr>
            <a:xfrm rot="5400000">
              <a:off x="30488283" y="4126780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8" name="Rectangle 3097">
              <a:extLst>
                <a:ext uri="{FF2B5EF4-FFF2-40B4-BE49-F238E27FC236}">
                  <a16:creationId xmlns:a16="http://schemas.microsoft.com/office/drawing/2014/main" id="{ED8B4150-119A-2FDC-F9BC-11669567D7B9}"/>
                </a:ext>
              </a:extLst>
            </p:cNvPr>
            <p:cNvSpPr/>
            <p:nvPr/>
          </p:nvSpPr>
          <p:spPr>
            <a:xfrm rot="10800000">
              <a:off x="30693546" y="4125247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99" name="Connecteur droit 3098">
              <a:extLst>
                <a:ext uri="{FF2B5EF4-FFF2-40B4-BE49-F238E27FC236}">
                  <a16:creationId xmlns:a16="http://schemas.microsoft.com/office/drawing/2014/main" id="{BCEB4C12-21CA-3176-40A9-A1D07AE96ACF}"/>
                </a:ext>
              </a:extLst>
            </p:cNvPr>
            <p:cNvCxnSpPr/>
            <p:nvPr/>
          </p:nvCxnSpPr>
          <p:spPr>
            <a:xfrm rot="10800000">
              <a:off x="30717757" y="414050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0" name="Connecteur droit 3099">
              <a:extLst>
                <a:ext uri="{FF2B5EF4-FFF2-40B4-BE49-F238E27FC236}">
                  <a16:creationId xmlns:a16="http://schemas.microsoft.com/office/drawing/2014/main" id="{168FFFF3-4B86-EEAE-E776-E21A075E7B00}"/>
                </a:ext>
              </a:extLst>
            </p:cNvPr>
            <p:cNvCxnSpPr/>
            <p:nvPr/>
          </p:nvCxnSpPr>
          <p:spPr>
            <a:xfrm rot="10800000">
              <a:off x="30717758" y="412524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1" name="Ellipse 3100">
              <a:extLst>
                <a:ext uri="{FF2B5EF4-FFF2-40B4-BE49-F238E27FC236}">
                  <a16:creationId xmlns:a16="http://schemas.microsoft.com/office/drawing/2014/main" id="{097EE603-0FFD-87C1-EB09-D6125C5680C1}"/>
                </a:ext>
              </a:extLst>
            </p:cNvPr>
            <p:cNvSpPr/>
            <p:nvPr/>
          </p:nvSpPr>
          <p:spPr>
            <a:xfrm>
              <a:off x="30931346" y="41495299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2" name="Ellipse 3101">
              <a:extLst>
                <a:ext uri="{FF2B5EF4-FFF2-40B4-BE49-F238E27FC236}">
                  <a16:creationId xmlns:a16="http://schemas.microsoft.com/office/drawing/2014/main" id="{3CE633DB-04F4-305F-B699-56B2548B734D}"/>
                </a:ext>
              </a:extLst>
            </p:cNvPr>
            <p:cNvSpPr/>
            <p:nvPr/>
          </p:nvSpPr>
          <p:spPr>
            <a:xfrm rot="16200000">
              <a:off x="31308371" y="4157409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3" name="Rectangle 3102">
              <a:extLst>
                <a:ext uri="{FF2B5EF4-FFF2-40B4-BE49-F238E27FC236}">
                  <a16:creationId xmlns:a16="http://schemas.microsoft.com/office/drawing/2014/main" id="{57EE0A75-E766-C14A-5928-4BB0CD89E096}"/>
                </a:ext>
              </a:extLst>
            </p:cNvPr>
            <p:cNvSpPr/>
            <p:nvPr/>
          </p:nvSpPr>
          <p:spPr>
            <a:xfrm>
              <a:off x="31072230" y="4156115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04" name="Connecteur droit 3103">
              <a:extLst>
                <a:ext uri="{FF2B5EF4-FFF2-40B4-BE49-F238E27FC236}">
                  <a16:creationId xmlns:a16="http://schemas.microsoft.com/office/drawing/2014/main" id="{FAAD6107-F2BF-6722-D6D0-2EEDA2689280}"/>
                </a:ext>
              </a:extLst>
            </p:cNvPr>
            <p:cNvCxnSpPr/>
            <p:nvPr/>
          </p:nvCxnSpPr>
          <p:spPr>
            <a:xfrm>
              <a:off x="31096439" y="4155874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5" name="Connecteur droit 3104">
              <a:extLst>
                <a:ext uri="{FF2B5EF4-FFF2-40B4-BE49-F238E27FC236}">
                  <a16:creationId xmlns:a16="http://schemas.microsoft.com/office/drawing/2014/main" id="{BA984103-C8A0-1DAC-4C8D-0C2E0B75CF24}"/>
                </a:ext>
              </a:extLst>
            </p:cNvPr>
            <p:cNvCxnSpPr/>
            <p:nvPr/>
          </p:nvCxnSpPr>
          <p:spPr>
            <a:xfrm>
              <a:off x="31096439" y="4171131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6" name="Ellipse 3105">
              <a:extLst>
                <a:ext uri="{FF2B5EF4-FFF2-40B4-BE49-F238E27FC236}">
                  <a16:creationId xmlns:a16="http://schemas.microsoft.com/office/drawing/2014/main" id="{0BBF271B-2AC5-301D-B0DE-0B873B901629}"/>
                </a:ext>
              </a:extLst>
            </p:cNvPr>
            <p:cNvSpPr/>
            <p:nvPr/>
          </p:nvSpPr>
          <p:spPr>
            <a:xfrm>
              <a:off x="30912876" y="41758074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7" name="Ellipse 3106">
              <a:extLst>
                <a:ext uri="{FF2B5EF4-FFF2-40B4-BE49-F238E27FC236}">
                  <a16:creationId xmlns:a16="http://schemas.microsoft.com/office/drawing/2014/main" id="{47BC386A-3853-F228-6803-3C4734E4C2BF}"/>
                </a:ext>
              </a:extLst>
            </p:cNvPr>
            <p:cNvSpPr/>
            <p:nvPr/>
          </p:nvSpPr>
          <p:spPr>
            <a:xfrm rot="16200000">
              <a:off x="31289901" y="4183687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8" name="Rectangle 3107">
              <a:extLst>
                <a:ext uri="{FF2B5EF4-FFF2-40B4-BE49-F238E27FC236}">
                  <a16:creationId xmlns:a16="http://schemas.microsoft.com/office/drawing/2014/main" id="{373D04E0-BBBD-35B1-9EE4-0F6B49B43119}"/>
                </a:ext>
              </a:extLst>
            </p:cNvPr>
            <p:cNvSpPr/>
            <p:nvPr/>
          </p:nvSpPr>
          <p:spPr>
            <a:xfrm>
              <a:off x="31053760" y="4182392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09" name="Connecteur droit 3108">
              <a:extLst>
                <a:ext uri="{FF2B5EF4-FFF2-40B4-BE49-F238E27FC236}">
                  <a16:creationId xmlns:a16="http://schemas.microsoft.com/office/drawing/2014/main" id="{A3D7AD5B-469C-9605-DF63-60F41C8BFE3B}"/>
                </a:ext>
              </a:extLst>
            </p:cNvPr>
            <p:cNvCxnSpPr/>
            <p:nvPr/>
          </p:nvCxnSpPr>
          <p:spPr>
            <a:xfrm>
              <a:off x="31077969" y="4182152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0" name="Connecteur droit 3109">
              <a:extLst>
                <a:ext uri="{FF2B5EF4-FFF2-40B4-BE49-F238E27FC236}">
                  <a16:creationId xmlns:a16="http://schemas.microsoft.com/office/drawing/2014/main" id="{A6478B84-9B54-99F3-02C1-FE8E8FC73546}"/>
                </a:ext>
              </a:extLst>
            </p:cNvPr>
            <p:cNvCxnSpPr/>
            <p:nvPr/>
          </p:nvCxnSpPr>
          <p:spPr>
            <a:xfrm>
              <a:off x="31077969" y="4197409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1" name="Ellipse 3110">
              <a:extLst>
                <a:ext uri="{FF2B5EF4-FFF2-40B4-BE49-F238E27FC236}">
                  <a16:creationId xmlns:a16="http://schemas.microsoft.com/office/drawing/2014/main" id="{3F35BA59-E585-C10F-E5C8-A479D02EAEA5}"/>
                </a:ext>
              </a:extLst>
            </p:cNvPr>
            <p:cNvSpPr/>
            <p:nvPr/>
          </p:nvSpPr>
          <p:spPr>
            <a:xfrm>
              <a:off x="30857090" y="4192880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2" name="Ellipse 3111">
              <a:extLst>
                <a:ext uri="{FF2B5EF4-FFF2-40B4-BE49-F238E27FC236}">
                  <a16:creationId xmlns:a16="http://schemas.microsoft.com/office/drawing/2014/main" id="{7EC97EB5-205F-C355-419D-4B9F7DDEF766}"/>
                </a:ext>
              </a:extLst>
            </p:cNvPr>
            <p:cNvSpPr/>
            <p:nvPr/>
          </p:nvSpPr>
          <p:spPr>
            <a:xfrm rot="16200000">
              <a:off x="31234114" y="4200760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3" name="Rectangle 3112">
              <a:extLst>
                <a:ext uri="{FF2B5EF4-FFF2-40B4-BE49-F238E27FC236}">
                  <a16:creationId xmlns:a16="http://schemas.microsoft.com/office/drawing/2014/main" id="{D22673AC-F791-B01D-3498-8E5E4F82D516}"/>
                </a:ext>
              </a:extLst>
            </p:cNvPr>
            <p:cNvSpPr/>
            <p:nvPr/>
          </p:nvSpPr>
          <p:spPr>
            <a:xfrm>
              <a:off x="30997974" y="4199465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14" name="Connecteur droit 3113">
              <a:extLst>
                <a:ext uri="{FF2B5EF4-FFF2-40B4-BE49-F238E27FC236}">
                  <a16:creationId xmlns:a16="http://schemas.microsoft.com/office/drawing/2014/main" id="{4A59F73D-F62B-95FE-1003-3002AFB77930}"/>
                </a:ext>
              </a:extLst>
            </p:cNvPr>
            <p:cNvCxnSpPr/>
            <p:nvPr/>
          </p:nvCxnSpPr>
          <p:spPr>
            <a:xfrm>
              <a:off x="31022183" y="4199225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5" name="Connecteur droit 3114">
              <a:extLst>
                <a:ext uri="{FF2B5EF4-FFF2-40B4-BE49-F238E27FC236}">
                  <a16:creationId xmlns:a16="http://schemas.microsoft.com/office/drawing/2014/main" id="{11D150EE-A445-A4CF-B010-B69C6B42C286}"/>
                </a:ext>
              </a:extLst>
            </p:cNvPr>
            <p:cNvCxnSpPr/>
            <p:nvPr/>
          </p:nvCxnSpPr>
          <p:spPr>
            <a:xfrm>
              <a:off x="31022183" y="4214482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6" name="Ellipse 3115">
              <a:extLst>
                <a:ext uri="{FF2B5EF4-FFF2-40B4-BE49-F238E27FC236}">
                  <a16:creationId xmlns:a16="http://schemas.microsoft.com/office/drawing/2014/main" id="{A6E41532-FE5C-7967-C38E-2F8260980480}"/>
                </a:ext>
              </a:extLst>
            </p:cNvPr>
            <p:cNvSpPr/>
            <p:nvPr/>
          </p:nvSpPr>
          <p:spPr>
            <a:xfrm>
              <a:off x="30897924" y="4123252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7" name="Ellipse 3116">
              <a:extLst>
                <a:ext uri="{FF2B5EF4-FFF2-40B4-BE49-F238E27FC236}">
                  <a16:creationId xmlns:a16="http://schemas.microsoft.com/office/drawing/2014/main" id="{45CAB3B5-817F-C9FF-7137-EC8E995A235D}"/>
                </a:ext>
              </a:extLst>
            </p:cNvPr>
            <p:cNvSpPr/>
            <p:nvPr/>
          </p:nvSpPr>
          <p:spPr>
            <a:xfrm rot="16200000">
              <a:off x="31274949" y="4131132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8" name="Rectangle 3117">
              <a:extLst>
                <a:ext uri="{FF2B5EF4-FFF2-40B4-BE49-F238E27FC236}">
                  <a16:creationId xmlns:a16="http://schemas.microsoft.com/office/drawing/2014/main" id="{2B77DBC8-923F-979D-6529-DFCB66D0BECD}"/>
                </a:ext>
              </a:extLst>
            </p:cNvPr>
            <p:cNvSpPr/>
            <p:nvPr/>
          </p:nvSpPr>
          <p:spPr>
            <a:xfrm>
              <a:off x="31038808" y="4129838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19" name="Connecteur droit 3118">
              <a:extLst>
                <a:ext uri="{FF2B5EF4-FFF2-40B4-BE49-F238E27FC236}">
                  <a16:creationId xmlns:a16="http://schemas.microsoft.com/office/drawing/2014/main" id="{05ED1372-79E0-E176-02B4-7AAA4AC29EC3}"/>
                </a:ext>
              </a:extLst>
            </p:cNvPr>
            <p:cNvCxnSpPr/>
            <p:nvPr/>
          </p:nvCxnSpPr>
          <p:spPr>
            <a:xfrm>
              <a:off x="31063017" y="4129597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0" name="Connecteur droit 3119">
              <a:extLst>
                <a:ext uri="{FF2B5EF4-FFF2-40B4-BE49-F238E27FC236}">
                  <a16:creationId xmlns:a16="http://schemas.microsoft.com/office/drawing/2014/main" id="{F25841EB-9BCC-A35E-66A9-F0670411E957}"/>
                </a:ext>
              </a:extLst>
            </p:cNvPr>
            <p:cNvCxnSpPr/>
            <p:nvPr/>
          </p:nvCxnSpPr>
          <p:spPr>
            <a:xfrm>
              <a:off x="31063017" y="4144854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1" name="Ellipse 3120">
              <a:extLst>
                <a:ext uri="{FF2B5EF4-FFF2-40B4-BE49-F238E27FC236}">
                  <a16:creationId xmlns:a16="http://schemas.microsoft.com/office/drawing/2014/main" id="{DCBA0B49-6174-2456-2E68-C88511309D5F}"/>
                </a:ext>
              </a:extLst>
            </p:cNvPr>
            <p:cNvSpPr/>
            <p:nvPr/>
          </p:nvSpPr>
          <p:spPr>
            <a:xfrm>
              <a:off x="30831710" y="4119245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2" name="Ellipse 3121">
              <a:extLst>
                <a:ext uri="{FF2B5EF4-FFF2-40B4-BE49-F238E27FC236}">
                  <a16:creationId xmlns:a16="http://schemas.microsoft.com/office/drawing/2014/main" id="{886ADA03-6829-D69C-DB61-7E5A9B77FA3C}"/>
                </a:ext>
              </a:extLst>
            </p:cNvPr>
            <p:cNvSpPr/>
            <p:nvPr/>
          </p:nvSpPr>
          <p:spPr>
            <a:xfrm rot="16200000">
              <a:off x="31208735" y="4127125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3" name="Rectangle 3122">
              <a:extLst>
                <a:ext uri="{FF2B5EF4-FFF2-40B4-BE49-F238E27FC236}">
                  <a16:creationId xmlns:a16="http://schemas.microsoft.com/office/drawing/2014/main" id="{D85D17D9-48A8-68FB-270F-FAF84F882721}"/>
                </a:ext>
              </a:extLst>
            </p:cNvPr>
            <p:cNvSpPr/>
            <p:nvPr/>
          </p:nvSpPr>
          <p:spPr>
            <a:xfrm>
              <a:off x="30972594" y="4125831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24" name="Connecteur droit 3123">
              <a:extLst>
                <a:ext uri="{FF2B5EF4-FFF2-40B4-BE49-F238E27FC236}">
                  <a16:creationId xmlns:a16="http://schemas.microsoft.com/office/drawing/2014/main" id="{868DFA94-2640-5032-82BA-B9BE8CFCF62A}"/>
                </a:ext>
              </a:extLst>
            </p:cNvPr>
            <p:cNvCxnSpPr/>
            <p:nvPr/>
          </p:nvCxnSpPr>
          <p:spPr>
            <a:xfrm>
              <a:off x="30996803" y="4125590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5" name="Connecteur droit 3124">
              <a:extLst>
                <a:ext uri="{FF2B5EF4-FFF2-40B4-BE49-F238E27FC236}">
                  <a16:creationId xmlns:a16="http://schemas.microsoft.com/office/drawing/2014/main" id="{AF466D1F-B8FE-EBAD-2FDE-CE7DB478F835}"/>
                </a:ext>
              </a:extLst>
            </p:cNvPr>
            <p:cNvCxnSpPr/>
            <p:nvPr/>
          </p:nvCxnSpPr>
          <p:spPr>
            <a:xfrm>
              <a:off x="30996803" y="4140847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6" name="Ellipse 3125">
              <a:extLst>
                <a:ext uri="{FF2B5EF4-FFF2-40B4-BE49-F238E27FC236}">
                  <a16:creationId xmlns:a16="http://schemas.microsoft.com/office/drawing/2014/main" id="{F5644EEB-D296-09F0-B5B6-F74748164535}"/>
                </a:ext>
              </a:extLst>
            </p:cNvPr>
            <p:cNvSpPr/>
            <p:nvPr/>
          </p:nvSpPr>
          <p:spPr>
            <a:xfrm rot="10800000">
              <a:off x="31010159" y="4185492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7" name="Ellipse 3126">
              <a:extLst>
                <a:ext uri="{FF2B5EF4-FFF2-40B4-BE49-F238E27FC236}">
                  <a16:creationId xmlns:a16="http://schemas.microsoft.com/office/drawing/2014/main" id="{75EA2123-0171-58F5-604C-B6863EA6CA92}"/>
                </a:ext>
              </a:extLst>
            </p:cNvPr>
            <p:cNvSpPr/>
            <p:nvPr/>
          </p:nvSpPr>
          <p:spPr>
            <a:xfrm rot="5400000">
              <a:off x="30466435" y="4193371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8" name="Rectangle 3127">
              <a:extLst>
                <a:ext uri="{FF2B5EF4-FFF2-40B4-BE49-F238E27FC236}">
                  <a16:creationId xmlns:a16="http://schemas.microsoft.com/office/drawing/2014/main" id="{B3C1893F-4C7F-8F12-E670-5409F3B82472}"/>
                </a:ext>
              </a:extLst>
            </p:cNvPr>
            <p:cNvSpPr/>
            <p:nvPr/>
          </p:nvSpPr>
          <p:spPr>
            <a:xfrm rot="10800000">
              <a:off x="30671698" y="4191837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29" name="Connecteur droit 3128">
              <a:extLst>
                <a:ext uri="{FF2B5EF4-FFF2-40B4-BE49-F238E27FC236}">
                  <a16:creationId xmlns:a16="http://schemas.microsoft.com/office/drawing/2014/main" id="{00B55909-90A3-D76D-D55D-17B1297FDDBF}"/>
                </a:ext>
              </a:extLst>
            </p:cNvPr>
            <p:cNvCxnSpPr/>
            <p:nvPr/>
          </p:nvCxnSpPr>
          <p:spPr>
            <a:xfrm rot="10800000">
              <a:off x="30695908" y="420709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0" name="Connecteur droit 3129">
              <a:extLst>
                <a:ext uri="{FF2B5EF4-FFF2-40B4-BE49-F238E27FC236}">
                  <a16:creationId xmlns:a16="http://schemas.microsoft.com/office/drawing/2014/main" id="{5AF907BA-7314-2CF3-AEA9-E4E039F971E7}"/>
                </a:ext>
              </a:extLst>
            </p:cNvPr>
            <p:cNvCxnSpPr/>
            <p:nvPr/>
          </p:nvCxnSpPr>
          <p:spPr>
            <a:xfrm rot="10800000">
              <a:off x="30695910" y="4191837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1" name="Ellipse 3130">
              <a:extLst>
                <a:ext uri="{FF2B5EF4-FFF2-40B4-BE49-F238E27FC236}">
                  <a16:creationId xmlns:a16="http://schemas.microsoft.com/office/drawing/2014/main" id="{864FA999-29CB-8C90-CDD8-6D91B527D090}"/>
                </a:ext>
              </a:extLst>
            </p:cNvPr>
            <p:cNvSpPr/>
            <p:nvPr/>
          </p:nvSpPr>
          <p:spPr>
            <a:xfrm>
              <a:off x="30809461" y="4171786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2" name="Ellipse 3131">
              <a:extLst>
                <a:ext uri="{FF2B5EF4-FFF2-40B4-BE49-F238E27FC236}">
                  <a16:creationId xmlns:a16="http://schemas.microsoft.com/office/drawing/2014/main" id="{9CDDCE7C-A479-5AC7-784A-7119019F5BD6}"/>
                </a:ext>
              </a:extLst>
            </p:cNvPr>
            <p:cNvSpPr/>
            <p:nvPr/>
          </p:nvSpPr>
          <p:spPr>
            <a:xfrm rot="16200000">
              <a:off x="31186485" y="4179666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3" name="Rectangle 3132">
              <a:extLst>
                <a:ext uri="{FF2B5EF4-FFF2-40B4-BE49-F238E27FC236}">
                  <a16:creationId xmlns:a16="http://schemas.microsoft.com/office/drawing/2014/main" id="{3BAFEAFD-8A4F-06EE-3356-AEE0384D7205}"/>
                </a:ext>
              </a:extLst>
            </p:cNvPr>
            <p:cNvSpPr/>
            <p:nvPr/>
          </p:nvSpPr>
          <p:spPr>
            <a:xfrm>
              <a:off x="30950345" y="4178372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4" name="Connecteur droit 3133">
              <a:extLst>
                <a:ext uri="{FF2B5EF4-FFF2-40B4-BE49-F238E27FC236}">
                  <a16:creationId xmlns:a16="http://schemas.microsoft.com/office/drawing/2014/main" id="{E30B1153-FDBD-8D2E-193F-4F5672359AE7}"/>
                </a:ext>
              </a:extLst>
            </p:cNvPr>
            <p:cNvCxnSpPr/>
            <p:nvPr/>
          </p:nvCxnSpPr>
          <p:spPr>
            <a:xfrm>
              <a:off x="30974554" y="4178131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5" name="Connecteur droit 3134">
              <a:extLst>
                <a:ext uri="{FF2B5EF4-FFF2-40B4-BE49-F238E27FC236}">
                  <a16:creationId xmlns:a16="http://schemas.microsoft.com/office/drawing/2014/main" id="{342D208E-C19A-BE34-1A51-787BBB30F56B}"/>
                </a:ext>
              </a:extLst>
            </p:cNvPr>
            <p:cNvCxnSpPr/>
            <p:nvPr/>
          </p:nvCxnSpPr>
          <p:spPr>
            <a:xfrm>
              <a:off x="30974554" y="4193388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6" name="Ellipse 3135">
              <a:extLst>
                <a:ext uri="{FF2B5EF4-FFF2-40B4-BE49-F238E27FC236}">
                  <a16:creationId xmlns:a16="http://schemas.microsoft.com/office/drawing/2014/main" id="{CDDD7300-2F91-65E2-E161-C4C9CED3261A}"/>
                </a:ext>
              </a:extLst>
            </p:cNvPr>
            <p:cNvSpPr/>
            <p:nvPr/>
          </p:nvSpPr>
          <p:spPr>
            <a:xfrm rot="10800000">
              <a:off x="30992175" y="4137619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7" name="Ellipse 3136">
              <a:extLst>
                <a:ext uri="{FF2B5EF4-FFF2-40B4-BE49-F238E27FC236}">
                  <a16:creationId xmlns:a16="http://schemas.microsoft.com/office/drawing/2014/main" id="{B64907B3-5BA4-D805-CD6B-BF561ACB0F11}"/>
                </a:ext>
              </a:extLst>
            </p:cNvPr>
            <p:cNvSpPr/>
            <p:nvPr/>
          </p:nvSpPr>
          <p:spPr>
            <a:xfrm rot="5400000">
              <a:off x="30448451" y="4145498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8" name="Rectangle 3137">
              <a:extLst>
                <a:ext uri="{FF2B5EF4-FFF2-40B4-BE49-F238E27FC236}">
                  <a16:creationId xmlns:a16="http://schemas.microsoft.com/office/drawing/2014/main" id="{01579C67-A8FB-82E1-9AD3-4057CEC3C398}"/>
                </a:ext>
              </a:extLst>
            </p:cNvPr>
            <p:cNvSpPr/>
            <p:nvPr/>
          </p:nvSpPr>
          <p:spPr>
            <a:xfrm rot="10800000">
              <a:off x="30653714" y="4143964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9" name="Connecteur droit 3138">
              <a:extLst>
                <a:ext uri="{FF2B5EF4-FFF2-40B4-BE49-F238E27FC236}">
                  <a16:creationId xmlns:a16="http://schemas.microsoft.com/office/drawing/2014/main" id="{FAF956B8-D30E-F9EC-914E-0FC7FB2BA31B}"/>
                </a:ext>
              </a:extLst>
            </p:cNvPr>
            <p:cNvCxnSpPr/>
            <p:nvPr/>
          </p:nvCxnSpPr>
          <p:spPr>
            <a:xfrm rot="10800000">
              <a:off x="30677924" y="4159221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0" name="Connecteur droit 3139">
              <a:extLst>
                <a:ext uri="{FF2B5EF4-FFF2-40B4-BE49-F238E27FC236}">
                  <a16:creationId xmlns:a16="http://schemas.microsoft.com/office/drawing/2014/main" id="{3F12A78D-87DC-BE11-3741-CDF3E6798EDC}"/>
                </a:ext>
              </a:extLst>
            </p:cNvPr>
            <p:cNvCxnSpPr/>
            <p:nvPr/>
          </p:nvCxnSpPr>
          <p:spPr>
            <a:xfrm rot="10800000">
              <a:off x="30677926" y="414396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1" name="Ellipse 3140">
              <a:extLst>
                <a:ext uri="{FF2B5EF4-FFF2-40B4-BE49-F238E27FC236}">
                  <a16:creationId xmlns:a16="http://schemas.microsoft.com/office/drawing/2014/main" id="{F1CB6694-2EA7-069F-0044-CFF871CCD2BC}"/>
                </a:ext>
              </a:extLst>
            </p:cNvPr>
            <p:cNvSpPr/>
            <p:nvPr/>
          </p:nvSpPr>
          <p:spPr>
            <a:xfrm rot="10800000">
              <a:off x="30980784" y="4160384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2" name="Ellipse 3141">
              <a:extLst>
                <a:ext uri="{FF2B5EF4-FFF2-40B4-BE49-F238E27FC236}">
                  <a16:creationId xmlns:a16="http://schemas.microsoft.com/office/drawing/2014/main" id="{3375358F-14AB-741F-8C3B-378D3BD690F5}"/>
                </a:ext>
              </a:extLst>
            </p:cNvPr>
            <p:cNvSpPr/>
            <p:nvPr/>
          </p:nvSpPr>
          <p:spPr>
            <a:xfrm rot="5400000">
              <a:off x="30437060" y="4168263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3" name="Rectangle 3142">
              <a:extLst>
                <a:ext uri="{FF2B5EF4-FFF2-40B4-BE49-F238E27FC236}">
                  <a16:creationId xmlns:a16="http://schemas.microsoft.com/office/drawing/2014/main" id="{A587FDF9-2412-2402-3DB5-2F70D1F28878}"/>
                </a:ext>
              </a:extLst>
            </p:cNvPr>
            <p:cNvSpPr/>
            <p:nvPr/>
          </p:nvSpPr>
          <p:spPr>
            <a:xfrm rot="10800000">
              <a:off x="30642323" y="4166729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44" name="Connecteur droit 3143">
              <a:extLst>
                <a:ext uri="{FF2B5EF4-FFF2-40B4-BE49-F238E27FC236}">
                  <a16:creationId xmlns:a16="http://schemas.microsoft.com/office/drawing/2014/main" id="{A5797924-4084-2622-25E4-70C220155E3D}"/>
                </a:ext>
              </a:extLst>
            </p:cNvPr>
            <p:cNvCxnSpPr/>
            <p:nvPr/>
          </p:nvCxnSpPr>
          <p:spPr>
            <a:xfrm rot="10800000">
              <a:off x="30666534" y="4181986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" name="Connecteur droit 3144">
              <a:extLst>
                <a:ext uri="{FF2B5EF4-FFF2-40B4-BE49-F238E27FC236}">
                  <a16:creationId xmlns:a16="http://schemas.microsoft.com/office/drawing/2014/main" id="{C3AB4A43-1C49-2542-0487-2810A31F2BFF}"/>
                </a:ext>
              </a:extLst>
            </p:cNvPr>
            <p:cNvCxnSpPr/>
            <p:nvPr/>
          </p:nvCxnSpPr>
          <p:spPr>
            <a:xfrm rot="10800000">
              <a:off x="30666535" y="416672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6" name="Ellipse 3145">
              <a:extLst>
                <a:ext uri="{FF2B5EF4-FFF2-40B4-BE49-F238E27FC236}">
                  <a16:creationId xmlns:a16="http://schemas.microsoft.com/office/drawing/2014/main" id="{D31A9CE2-6F5B-91DE-FBA6-2C62B386B1E2}"/>
                </a:ext>
              </a:extLst>
            </p:cNvPr>
            <p:cNvSpPr/>
            <p:nvPr/>
          </p:nvSpPr>
          <p:spPr>
            <a:xfrm>
              <a:off x="30794507" y="4144178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7" name="Ellipse 3146">
              <a:extLst>
                <a:ext uri="{FF2B5EF4-FFF2-40B4-BE49-F238E27FC236}">
                  <a16:creationId xmlns:a16="http://schemas.microsoft.com/office/drawing/2014/main" id="{B3BC2623-DB78-BB91-1D60-47602FEE2CE0}"/>
                </a:ext>
              </a:extLst>
            </p:cNvPr>
            <p:cNvSpPr/>
            <p:nvPr/>
          </p:nvSpPr>
          <p:spPr>
            <a:xfrm rot="16200000">
              <a:off x="31171532" y="4152058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8" name="Rectangle 3147">
              <a:extLst>
                <a:ext uri="{FF2B5EF4-FFF2-40B4-BE49-F238E27FC236}">
                  <a16:creationId xmlns:a16="http://schemas.microsoft.com/office/drawing/2014/main" id="{469F6C95-FEEA-74A8-C500-5CF20CD28BD0}"/>
                </a:ext>
              </a:extLst>
            </p:cNvPr>
            <p:cNvSpPr/>
            <p:nvPr/>
          </p:nvSpPr>
          <p:spPr>
            <a:xfrm>
              <a:off x="30935391" y="4150763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49" name="Connecteur droit 3148">
              <a:extLst>
                <a:ext uri="{FF2B5EF4-FFF2-40B4-BE49-F238E27FC236}">
                  <a16:creationId xmlns:a16="http://schemas.microsoft.com/office/drawing/2014/main" id="{E35F918B-09AF-5BF5-4BC0-D0639252A6D7}"/>
                </a:ext>
              </a:extLst>
            </p:cNvPr>
            <p:cNvCxnSpPr/>
            <p:nvPr/>
          </p:nvCxnSpPr>
          <p:spPr>
            <a:xfrm>
              <a:off x="30959600" y="4150523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0" name="Connecteur droit 3149">
              <a:extLst>
                <a:ext uri="{FF2B5EF4-FFF2-40B4-BE49-F238E27FC236}">
                  <a16:creationId xmlns:a16="http://schemas.microsoft.com/office/drawing/2014/main" id="{10BBEB72-FD79-EF2D-83F4-D28D20B978D6}"/>
                </a:ext>
              </a:extLst>
            </p:cNvPr>
            <p:cNvCxnSpPr/>
            <p:nvPr/>
          </p:nvCxnSpPr>
          <p:spPr>
            <a:xfrm>
              <a:off x="30959600" y="41657805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1" name="Ellipse 3150">
              <a:extLst>
                <a:ext uri="{FF2B5EF4-FFF2-40B4-BE49-F238E27FC236}">
                  <a16:creationId xmlns:a16="http://schemas.microsoft.com/office/drawing/2014/main" id="{05CF0F1A-AC79-7ED8-B97F-068D746C53A1}"/>
                </a:ext>
              </a:extLst>
            </p:cNvPr>
            <p:cNvSpPr/>
            <p:nvPr/>
          </p:nvSpPr>
          <p:spPr>
            <a:xfrm rot="10800000">
              <a:off x="31960345" y="4138734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2" name="Ellipse 3151">
              <a:extLst>
                <a:ext uri="{FF2B5EF4-FFF2-40B4-BE49-F238E27FC236}">
                  <a16:creationId xmlns:a16="http://schemas.microsoft.com/office/drawing/2014/main" id="{C02B61CD-B00E-4EE6-6698-8D91CA4FF27D}"/>
                </a:ext>
              </a:extLst>
            </p:cNvPr>
            <p:cNvSpPr/>
            <p:nvPr/>
          </p:nvSpPr>
          <p:spPr>
            <a:xfrm rot="5400000">
              <a:off x="31416620" y="4146613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3" name="Rectangle 3152">
              <a:extLst>
                <a:ext uri="{FF2B5EF4-FFF2-40B4-BE49-F238E27FC236}">
                  <a16:creationId xmlns:a16="http://schemas.microsoft.com/office/drawing/2014/main" id="{F5B0B6B5-52DE-CA7F-0827-C1FFC8856ABE}"/>
                </a:ext>
              </a:extLst>
            </p:cNvPr>
            <p:cNvSpPr/>
            <p:nvPr/>
          </p:nvSpPr>
          <p:spPr>
            <a:xfrm rot="10800000">
              <a:off x="31621884" y="4145080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54" name="Connecteur droit 3153">
              <a:extLst>
                <a:ext uri="{FF2B5EF4-FFF2-40B4-BE49-F238E27FC236}">
                  <a16:creationId xmlns:a16="http://schemas.microsoft.com/office/drawing/2014/main" id="{5814488E-3AB2-FE06-F348-C55828FD5130}"/>
                </a:ext>
              </a:extLst>
            </p:cNvPr>
            <p:cNvCxnSpPr/>
            <p:nvPr/>
          </p:nvCxnSpPr>
          <p:spPr>
            <a:xfrm rot="10800000">
              <a:off x="31646094" y="416033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5" name="Connecteur droit 3154">
              <a:extLst>
                <a:ext uri="{FF2B5EF4-FFF2-40B4-BE49-F238E27FC236}">
                  <a16:creationId xmlns:a16="http://schemas.microsoft.com/office/drawing/2014/main" id="{D81F519D-B0F8-9B46-D8C4-9FEE0A68CACB}"/>
                </a:ext>
              </a:extLst>
            </p:cNvPr>
            <p:cNvCxnSpPr/>
            <p:nvPr/>
          </p:nvCxnSpPr>
          <p:spPr>
            <a:xfrm rot="10800000">
              <a:off x="31646095" y="4145080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6" name="Ellipse 3155">
              <a:extLst>
                <a:ext uri="{FF2B5EF4-FFF2-40B4-BE49-F238E27FC236}">
                  <a16:creationId xmlns:a16="http://schemas.microsoft.com/office/drawing/2014/main" id="{33BCD73C-5959-6056-6AE3-D4DD9A8BF642}"/>
                </a:ext>
              </a:extLst>
            </p:cNvPr>
            <p:cNvSpPr/>
            <p:nvPr/>
          </p:nvSpPr>
          <p:spPr>
            <a:xfrm rot="10800000">
              <a:off x="31952921" y="4160949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7" name="Ellipse 3156">
              <a:extLst>
                <a:ext uri="{FF2B5EF4-FFF2-40B4-BE49-F238E27FC236}">
                  <a16:creationId xmlns:a16="http://schemas.microsoft.com/office/drawing/2014/main" id="{AE0513FD-83FB-2896-6552-70D553C4686D}"/>
                </a:ext>
              </a:extLst>
            </p:cNvPr>
            <p:cNvSpPr/>
            <p:nvPr/>
          </p:nvSpPr>
          <p:spPr>
            <a:xfrm rot="5400000">
              <a:off x="31409196" y="4168828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8" name="Rectangle 3157">
              <a:extLst>
                <a:ext uri="{FF2B5EF4-FFF2-40B4-BE49-F238E27FC236}">
                  <a16:creationId xmlns:a16="http://schemas.microsoft.com/office/drawing/2014/main" id="{97FFF9D8-9796-7EB0-BAD8-D8A81AED09FD}"/>
                </a:ext>
              </a:extLst>
            </p:cNvPr>
            <p:cNvSpPr/>
            <p:nvPr/>
          </p:nvSpPr>
          <p:spPr>
            <a:xfrm rot="10800000">
              <a:off x="31614460" y="4167294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59" name="Connecteur droit 3158">
              <a:extLst>
                <a:ext uri="{FF2B5EF4-FFF2-40B4-BE49-F238E27FC236}">
                  <a16:creationId xmlns:a16="http://schemas.microsoft.com/office/drawing/2014/main" id="{7B1B4B11-169E-71C2-05DB-6A56362C0908}"/>
                </a:ext>
              </a:extLst>
            </p:cNvPr>
            <p:cNvCxnSpPr/>
            <p:nvPr/>
          </p:nvCxnSpPr>
          <p:spPr>
            <a:xfrm rot="10800000">
              <a:off x="31638670" y="4182551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0" name="Connecteur droit 3159">
              <a:extLst>
                <a:ext uri="{FF2B5EF4-FFF2-40B4-BE49-F238E27FC236}">
                  <a16:creationId xmlns:a16="http://schemas.microsoft.com/office/drawing/2014/main" id="{5394DCD5-92C8-D22E-6DD3-52C9E763CB16}"/>
                </a:ext>
              </a:extLst>
            </p:cNvPr>
            <p:cNvCxnSpPr/>
            <p:nvPr/>
          </p:nvCxnSpPr>
          <p:spPr>
            <a:xfrm rot="10800000">
              <a:off x="31638672" y="416729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1" name="Ellipse 3160">
              <a:extLst>
                <a:ext uri="{FF2B5EF4-FFF2-40B4-BE49-F238E27FC236}">
                  <a16:creationId xmlns:a16="http://schemas.microsoft.com/office/drawing/2014/main" id="{6FB4E768-8434-CF4C-E0DF-72ACB3DA8C5F}"/>
                </a:ext>
              </a:extLst>
            </p:cNvPr>
            <p:cNvSpPr/>
            <p:nvPr/>
          </p:nvSpPr>
          <p:spPr>
            <a:xfrm rot="10800000">
              <a:off x="31918990" y="4188227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2" name="Ellipse 3161">
              <a:extLst>
                <a:ext uri="{FF2B5EF4-FFF2-40B4-BE49-F238E27FC236}">
                  <a16:creationId xmlns:a16="http://schemas.microsoft.com/office/drawing/2014/main" id="{B9EBEA53-FC7C-27C5-EECD-FB43B33E4691}"/>
                </a:ext>
              </a:extLst>
            </p:cNvPr>
            <p:cNvSpPr/>
            <p:nvPr/>
          </p:nvSpPr>
          <p:spPr>
            <a:xfrm rot="5400000">
              <a:off x="31375265" y="4196106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3" name="Rectangle 3162">
              <a:extLst>
                <a:ext uri="{FF2B5EF4-FFF2-40B4-BE49-F238E27FC236}">
                  <a16:creationId xmlns:a16="http://schemas.microsoft.com/office/drawing/2014/main" id="{FE87D042-EA73-F70D-8A8D-2E656B781B79}"/>
                </a:ext>
              </a:extLst>
            </p:cNvPr>
            <p:cNvSpPr/>
            <p:nvPr/>
          </p:nvSpPr>
          <p:spPr>
            <a:xfrm rot="10800000">
              <a:off x="31580529" y="41945733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64" name="Connecteur droit 3163">
              <a:extLst>
                <a:ext uri="{FF2B5EF4-FFF2-40B4-BE49-F238E27FC236}">
                  <a16:creationId xmlns:a16="http://schemas.microsoft.com/office/drawing/2014/main" id="{91A1ACE6-40FD-E0A3-F524-DCF766559295}"/>
                </a:ext>
              </a:extLst>
            </p:cNvPr>
            <p:cNvCxnSpPr/>
            <p:nvPr/>
          </p:nvCxnSpPr>
          <p:spPr>
            <a:xfrm rot="10800000">
              <a:off x="31604739" y="4209830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5" name="Connecteur droit 3164">
              <a:extLst>
                <a:ext uri="{FF2B5EF4-FFF2-40B4-BE49-F238E27FC236}">
                  <a16:creationId xmlns:a16="http://schemas.microsoft.com/office/drawing/2014/main" id="{5B8EFDA5-0C2E-F861-52B7-F13B1EE1435D}"/>
                </a:ext>
              </a:extLst>
            </p:cNvPr>
            <p:cNvCxnSpPr/>
            <p:nvPr/>
          </p:nvCxnSpPr>
          <p:spPr>
            <a:xfrm rot="10800000">
              <a:off x="31604741" y="4194573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6" name="Ellipse 3165">
              <a:extLst>
                <a:ext uri="{FF2B5EF4-FFF2-40B4-BE49-F238E27FC236}">
                  <a16:creationId xmlns:a16="http://schemas.microsoft.com/office/drawing/2014/main" id="{F76E1AA9-01B5-EB18-ABEC-6010901D4D9C}"/>
                </a:ext>
              </a:extLst>
            </p:cNvPr>
            <p:cNvSpPr/>
            <p:nvPr/>
          </p:nvSpPr>
          <p:spPr>
            <a:xfrm rot="10800000">
              <a:off x="31887126" y="4112629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7" name="Ellipse 3166">
              <a:extLst>
                <a:ext uri="{FF2B5EF4-FFF2-40B4-BE49-F238E27FC236}">
                  <a16:creationId xmlns:a16="http://schemas.microsoft.com/office/drawing/2014/main" id="{FACA73FF-F76B-3A67-75AF-45B37D857836}"/>
                </a:ext>
              </a:extLst>
            </p:cNvPr>
            <p:cNvSpPr/>
            <p:nvPr/>
          </p:nvSpPr>
          <p:spPr>
            <a:xfrm rot="5400000">
              <a:off x="31343401" y="4120508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8" name="Rectangle 3167">
              <a:extLst>
                <a:ext uri="{FF2B5EF4-FFF2-40B4-BE49-F238E27FC236}">
                  <a16:creationId xmlns:a16="http://schemas.microsoft.com/office/drawing/2014/main" id="{3B7515D6-3B9E-F5E3-1399-8DE986E24663}"/>
                </a:ext>
              </a:extLst>
            </p:cNvPr>
            <p:cNvSpPr/>
            <p:nvPr/>
          </p:nvSpPr>
          <p:spPr>
            <a:xfrm rot="10800000">
              <a:off x="31548665" y="4118974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69" name="Connecteur droit 3168">
              <a:extLst>
                <a:ext uri="{FF2B5EF4-FFF2-40B4-BE49-F238E27FC236}">
                  <a16:creationId xmlns:a16="http://schemas.microsoft.com/office/drawing/2014/main" id="{0E2D5BC7-C504-C068-CE04-CA73C179FD0E}"/>
                </a:ext>
              </a:extLst>
            </p:cNvPr>
            <p:cNvCxnSpPr/>
            <p:nvPr/>
          </p:nvCxnSpPr>
          <p:spPr>
            <a:xfrm rot="10800000">
              <a:off x="31572875" y="4134231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0" name="Connecteur droit 3169">
              <a:extLst>
                <a:ext uri="{FF2B5EF4-FFF2-40B4-BE49-F238E27FC236}">
                  <a16:creationId xmlns:a16="http://schemas.microsoft.com/office/drawing/2014/main" id="{BC9D0AD6-2095-6584-C1BA-6C8FF57027B3}"/>
                </a:ext>
              </a:extLst>
            </p:cNvPr>
            <p:cNvCxnSpPr/>
            <p:nvPr/>
          </p:nvCxnSpPr>
          <p:spPr>
            <a:xfrm rot="10800000">
              <a:off x="31572877" y="411897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1" name="Ellipse 3170">
              <a:extLst>
                <a:ext uri="{FF2B5EF4-FFF2-40B4-BE49-F238E27FC236}">
                  <a16:creationId xmlns:a16="http://schemas.microsoft.com/office/drawing/2014/main" id="{05090FFC-A09D-A450-7360-CA0A8BF1CC48}"/>
                </a:ext>
              </a:extLst>
            </p:cNvPr>
            <p:cNvSpPr/>
            <p:nvPr/>
          </p:nvSpPr>
          <p:spPr>
            <a:xfrm>
              <a:off x="31786465" y="41432573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2" name="Ellipse 3171">
              <a:extLst>
                <a:ext uri="{FF2B5EF4-FFF2-40B4-BE49-F238E27FC236}">
                  <a16:creationId xmlns:a16="http://schemas.microsoft.com/office/drawing/2014/main" id="{A242D8EC-FE8A-937B-E056-BCA277166E2B}"/>
                </a:ext>
              </a:extLst>
            </p:cNvPr>
            <p:cNvSpPr/>
            <p:nvPr/>
          </p:nvSpPr>
          <p:spPr>
            <a:xfrm rot="16200000">
              <a:off x="32163490" y="4151137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3" name="Rectangle 3172">
              <a:extLst>
                <a:ext uri="{FF2B5EF4-FFF2-40B4-BE49-F238E27FC236}">
                  <a16:creationId xmlns:a16="http://schemas.microsoft.com/office/drawing/2014/main" id="{61A47E05-6FF1-BD64-A2C7-1988F26FE59D}"/>
                </a:ext>
              </a:extLst>
            </p:cNvPr>
            <p:cNvSpPr/>
            <p:nvPr/>
          </p:nvSpPr>
          <p:spPr>
            <a:xfrm>
              <a:off x="31927349" y="4149842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74" name="Connecteur droit 3173">
              <a:extLst>
                <a:ext uri="{FF2B5EF4-FFF2-40B4-BE49-F238E27FC236}">
                  <a16:creationId xmlns:a16="http://schemas.microsoft.com/office/drawing/2014/main" id="{0892206E-F299-1FEE-EC9A-FA907C661C38}"/>
                </a:ext>
              </a:extLst>
            </p:cNvPr>
            <p:cNvCxnSpPr/>
            <p:nvPr/>
          </p:nvCxnSpPr>
          <p:spPr>
            <a:xfrm>
              <a:off x="31951558" y="4149602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5" name="Connecteur droit 3174">
              <a:extLst>
                <a:ext uri="{FF2B5EF4-FFF2-40B4-BE49-F238E27FC236}">
                  <a16:creationId xmlns:a16="http://schemas.microsoft.com/office/drawing/2014/main" id="{D575E8BD-86F1-0E46-8814-ACE1B74C811C}"/>
                </a:ext>
              </a:extLst>
            </p:cNvPr>
            <p:cNvCxnSpPr/>
            <p:nvPr/>
          </p:nvCxnSpPr>
          <p:spPr>
            <a:xfrm>
              <a:off x="31951558" y="4164859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6" name="Ellipse 3175">
              <a:extLst>
                <a:ext uri="{FF2B5EF4-FFF2-40B4-BE49-F238E27FC236}">
                  <a16:creationId xmlns:a16="http://schemas.microsoft.com/office/drawing/2014/main" id="{0CBAA113-11FE-00AD-32AE-6BA6BE4A34AE}"/>
                </a:ext>
              </a:extLst>
            </p:cNvPr>
            <p:cNvSpPr/>
            <p:nvPr/>
          </p:nvSpPr>
          <p:spPr>
            <a:xfrm>
              <a:off x="31767995" y="41695348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7" name="Ellipse 3176">
              <a:extLst>
                <a:ext uri="{FF2B5EF4-FFF2-40B4-BE49-F238E27FC236}">
                  <a16:creationId xmlns:a16="http://schemas.microsoft.com/office/drawing/2014/main" id="{44054BC3-1CC3-C113-BD4C-C968318E54E2}"/>
                </a:ext>
              </a:extLst>
            </p:cNvPr>
            <p:cNvSpPr/>
            <p:nvPr/>
          </p:nvSpPr>
          <p:spPr>
            <a:xfrm rot="16200000">
              <a:off x="32145019" y="41774145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8" name="Rectangle 3177">
              <a:extLst>
                <a:ext uri="{FF2B5EF4-FFF2-40B4-BE49-F238E27FC236}">
                  <a16:creationId xmlns:a16="http://schemas.microsoft.com/office/drawing/2014/main" id="{16F01EDE-5C53-8D53-21EE-3D7B24D748A8}"/>
                </a:ext>
              </a:extLst>
            </p:cNvPr>
            <p:cNvSpPr/>
            <p:nvPr/>
          </p:nvSpPr>
          <p:spPr>
            <a:xfrm>
              <a:off x="31908879" y="4176120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79" name="Connecteur droit 3178">
              <a:extLst>
                <a:ext uri="{FF2B5EF4-FFF2-40B4-BE49-F238E27FC236}">
                  <a16:creationId xmlns:a16="http://schemas.microsoft.com/office/drawing/2014/main" id="{7EF3A088-5519-4DF8-7E86-E0A5865D5EE7}"/>
                </a:ext>
              </a:extLst>
            </p:cNvPr>
            <p:cNvCxnSpPr/>
            <p:nvPr/>
          </p:nvCxnSpPr>
          <p:spPr>
            <a:xfrm>
              <a:off x="31933088" y="4175879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0" name="Connecteur droit 3179">
              <a:extLst>
                <a:ext uri="{FF2B5EF4-FFF2-40B4-BE49-F238E27FC236}">
                  <a16:creationId xmlns:a16="http://schemas.microsoft.com/office/drawing/2014/main" id="{B85C07C5-3195-BAA2-462E-A051D0855C0D}"/>
                </a:ext>
              </a:extLst>
            </p:cNvPr>
            <p:cNvCxnSpPr/>
            <p:nvPr/>
          </p:nvCxnSpPr>
          <p:spPr>
            <a:xfrm>
              <a:off x="31933088" y="4191136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1" name="Ellipse 3180">
              <a:extLst>
                <a:ext uri="{FF2B5EF4-FFF2-40B4-BE49-F238E27FC236}">
                  <a16:creationId xmlns:a16="http://schemas.microsoft.com/office/drawing/2014/main" id="{44232408-AECA-B024-821D-7A05EA1E83BF}"/>
                </a:ext>
              </a:extLst>
            </p:cNvPr>
            <p:cNvSpPr/>
            <p:nvPr/>
          </p:nvSpPr>
          <p:spPr>
            <a:xfrm>
              <a:off x="31712208" y="4186607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2" name="Ellipse 3181">
              <a:extLst>
                <a:ext uri="{FF2B5EF4-FFF2-40B4-BE49-F238E27FC236}">
                  <a16:creationId xmlns:a16="http://schemas.microsoft.com/office/drawing/2014/main" id="{1CA65E31-093C-CE75-2802-5FFBC2D2C0A8}"/>
                </a:ext>
              </a:extLst>
            </p:cNvPr>
            <p:cNvSpPr/>
            <p:nvPr/>
          </p:nvSpPr>
          <p:spPr>
            <a:xfrm rot="16200000">
              <a:off x="32089233" y="4194487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3" name="Rectangle 3182">
              <a:extLst>
                <a:ext uri="{FF2B5EF4-FFF2-40B4-BE49-F238E27FC236}">
                  <a16:creationId xmlns:a16="http://schemas.microsoft.com/office/drawing/2014/main" id="{41918349-5CFF-3C78-EE5F-3437BA18A54A}"/>
                </a:ext>
              </a:extLst>
            </p:cNvPr>
            <p:cNvSpPr/>
            <p:nvPr/>
          </p:nvSpPr>
          <p:spPr>
            <a:xfrm>
              <a:off x="31853092" y="4193193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84" name="Connecteur droit 3183">
              <a:extLst>
                <a:ext uri="{FF2B5EF4-FFF2-40B4-BE49-F238E27FC236}">
                  <a16:creationId xmlns:a16="http://schemas.microsoft.com/office/drawing/2014/main" id="{D5C684D5-C4A1-BDD8-7945-F96DBEDEF83A}"/>
                </a:ext>
              </a:extLst>
            </p:cNvPr>
            <p:cNvCxnSpPr/>
            <p:nvPr/>
          </p:nvCxnSpPr>
          <p:spPr>
            <a:xfrm>
              <a:off x="31877301" y="4192952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5" name="Connecteur droit 3184">
              <a:extLst>
                <a:ext uri="{FF2B5EF4-FFF2-40B4-BE49-F238E27FC236}">
                  <a16:creationId xmlns:a16="http://schemas.microsoft.com/office/drawing/2014/main" id="{83642ACE-6DC7-A100-EB17-C6837382968E}"/>
                </a:ext>
              </a:extLst>
            </p:cNvPr>
            <p:cNvCxnSpPr/>
            <p:nvPr/>
          </p:nvCxnSpPr>
          <p:spPr>
            <a:xfrm>
              <a:off x="31877301" y="420820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6" name="Ellipse 3185">
              <a:extLst>
                <a:ext uri="{FF2B5EF4-FFF2-40B4-BE49-F238E27FC236}">
                  <a16:creationId xmlns:a16="http://schemas.microsoft.com/office/drawing/2014/main" id="{8B39CA6F-CF2C-D4F1-7E46-C64D9C664033}"/>
                </a:ext>
              </a:extLst>
            </p:cNvPr>
            <p:cNvSpPr/>
            <p:nvPr/>
          </p:nvSpPr>
          <p:spPr>
            <a:xfrm>
              <a:off x="31753043" y="4116980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7" name="Ellipse 3186">
              <a:extLst>
                <a:ext uri="{FF2B5EF4-FFF2-40B4-BE49-F238E27FC236}">
                  <a16:creationId xmlns:a16="http://schemas.microsoft.com/office/drawing/2014/main" id="{1530CF1C-A661-DBC1-4663-19581CEE2F9A}"/>
                </a:ext>
              </a:extLst>
            </p:cNvPr>
            <p:cNvSpPr/>
            <p:nvPr/>
          </p:nvSpPr>
          <p:spPr>
            <a:xfrm rot="16200000">
              <a:off x="32130067" y="41248600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8" name="Rectangle 3187">
              <a:extLst>
                <a:ext uri="{FF2B5EF4-FFF2-40B4-BE49-F238E27FC236}">
                  <a16:creationId xmlns:a16="http://schemas.microsoft.com/office/drawing/2014/main" id="{4C0F12B8-1BD1-3FED-A9AB-292EFF8B4717}"/>
                </a:ext>
              </a:extLst>
            </p:cNvPr>
            <p:cNvSpPr/>
            <p:nvPr/>
          </p:nvSpPr>
          <p:spPr>
            <a:xfrm>
              <a:off x="31893927" y="4123565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89" name="Connecteur droit 3188">
              <a:extLst>
                <a:ext uri="{FF2B5EF4-FFF2-40B4-BE49-F238E27FC236}">
                  <a16:creationId xmlns:a16="http://schemas.microsoft.com/office/drawing/2014/main" id="{98317C01-2BF3-7B4D-33A8-87126695EB77}"/>
                </a:ext>
              </a:extLst>
            </p:cNvPr>
            <p:cNvCxnSpPr/>
            <p:nvPr/>
          </p:nvCxnSpPr>
          <p:spPr>
            <a:xfrm>
              <a:off x="31918135" y="4123325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0" name="Connecteur droit 3189">
              <a:extLst>
                <a:ext uri="{FF2B5EF4-FFF2-40B4-BE49-F238E27FC236}">
                  <a16:creationId xmlns:a16="http://schemas.microsoft.com/office/drawing/2014/main" id="{F43151CF-120E-B59E-C73B-D093498D1375}"/>
                </a:ext>
              </a:extLst>
            </p:cNvPr>
            <p:cNvCxnSpPr/>
            <p:nvPr/>
          </p:nvCxnSpPr>
          <p:spPr>
            <a:xfrm>
              <a:off x="31918135" y="4138582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1" name="Ellipse 3190">
              <a:extLst>
                <a:ext uri="{FF2B5EF4-FFF2-40B4-BE49-F238E27FC236}">
                  <a16:creationId xmlns:a16="http://schemas.microsoft.com/office/drawing/2014/main" id="{A7C2CDB4-F471-8BC1-AEB0-C5CE2C9C0BD6}"/>
                </a:ext>
              </a:extLst>
            </p:cNvPr>
            <p:cNvSpPr/>
            <p:nvPr/>
          </p:nvSpPr>
          <p:spPr>
            <a:xfrm>
              <a:off x="31686828" y="4112973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2" name="Ellipse 3191">
              <a:extLst>
                <a:ext uri="{FF2B5EF4-FFF2-40B4-BE49-F238E27FC236}">
                  <a16:creationId xmlns:a16="http://schemas.microsoft.com/office/drawing/2014/main" id="{8E5F2D98-E80D-FE6F-011B-B0745C389C26}"/>
                </a:ext>
              </a:extLst>
            </p:cNvPr>
            <p:cNvSpPr/>
            <p:nvPr/>
          </p:nvSpPr>
          <p:spPr>
            <a:xfrm rot="16200000">
              <a:off x="32063853" y="4120853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3" name="Rectangle 3192">
              <a:extLst>
                <a:ext uri="{FF2B5EF4-FFF2-40B4-BE49-F238E27FC236}">
                  <a16:creationId xmlns:a16="http://schemas.microsoft.com/office/drawing/2014/main" id="{A1A34D4C-C1A7-A7B9-B213-A28DDB29781B}"/>
                </a:ext>
              </a:extLst>
            </p:cNvPr>
            <p:cNvSpPr/>
            <p:nvPr/>
          </p:nvSpPr>
          <p:spPr>
            <a:xfrm>
              <a:off x="31827712" y="4119558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94" name="Connecteur droit 3193">
              <a:extLst>
                <a:ext uri="{FF2B5EF4-FFF2-40B4-BE49-F238E27FC236}">
                  <a16:creationId xmlns:a16="http://schemas.microsoft.com/office/drawing/2014/main" id="{591E1010-FFFF-70E8-0980-0F076A38E110}"/>
                </a:ext>
              </a:extLst>
            </p:cNvPr>
            <p:cNvCxnSpPr/>
            <p:nvPr/>
          </p:nvCxnSpPr>
          <p:spPr>
            <a:xfrm>
              <a:off x="31851921" y="4119318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5" name="Connecteur droit 3194">
              <a:extLst>
                <a:ext uri="{FF2B5EF4-FFF2-40B4-BE49-F238E27FC236}">
                  <a16:creationId xmlns:a16="http://schemas.microsoft.com/office/drawing/2014/main" id="{A8ED0949-73CC-FFFD-8444-8B4E5507BA0F}"/>
                </a:ext>
              </a:extLst>
            </p:cNvPr>
            <p:cNvCxnSpPr/>
            <p:nvPr/>
          </p:nvCxnSpPr>
          <p:spPr>
            <a:xfrm>
              <a:off x="31851921" y="4134575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6" name="Ellipse 3195">
              <a:extLst>
                <a:ext uri="{FF2B5EF4-FFF2-40B4-BE49-F238E27FC236}">
                  <a16:creationId xmlns:a16="http://schemas.microsoft.com/office/drawing/2014/main" id="{05B53302-0BC6-3066-7754-7FCF5E622B38}"/>
                </a:ext>
              </a:extLst>
            </p:cNvPr>
            <p:cNvSpPr/>
            <p:nvPr/>
          </p:nvSpPr>
          <p:spPr>
            <a:xfrm rot="10800000">
              <a:off x="31865278" y="4179219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7" name="Ellipse 3196">
              <a:extLst>
                <a:ext uri="{FF2B5EF4-FFF2-40B4-BE49-F238E27FC236}">
                  <a16:creationId xmlns:a16="http://schemas.microsoft.com/office/drawing/2014/main" id="{E4FC3E67-4238-CFC6-6F9F-B4405948509C}"/>
                </a:ext>
              </a:extLst>
            </p:cNvPr>
            <p:cNvSpPr/>
            <p:nvPr/>
          </p:nvSpPr>
          <p:spPr>
            <a:xfrm rot="5400000">
              <a:off x="31321553" y="4187098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8" name="Rectangle 3197">
              <a:extLst>
                <a:ext uri="{FF2B5EF4-FFF2-40B4-BE49-F238E27FC236}">
                  <a16:creationId xmlns:a16="http://schemas.microsoft.com/office/drawing/2014/main" id="{4E3C4AA8-F4B7-E2E2-B4C1-005ED4E1764C}"/>
                </a:ext>
              </a:extLst>
            </p:cNvPr>
            <p:cNvSpPr/>
            <p:nvPr/>
          </p:nvSpPr>
          <p:spPr>
            <a:xfrm rot="10800000">
              <a:off x="31526817" y="4185565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99" name="Connecteur droit 3198">
              <a:extLst>
                <a:ext uri="{FF2B5EF4-FFF2-40B4-BE49-F238E27FC236}">
                  <a16:creationId xmlns:a16="http://schemas.microsoft.com/office/drawing/2014/main" id="{255B0FBE-410D-A239-016E-A0E4A7CAD706}"/>
                </a:ext>
              </a:extLst>
            </p:cNvPr>
            <p:cNvCxnSpPr/>
            <p:nvPr/>
          </p:nvCxnSpPr>
          <p:spPr>
            <a:xfrm rot="10800000">
              <a:off x="31551027" y="4200822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0" name="Connecteur droit 3199">
              <a:extLst>
                <a:ext uri="{FF2B5EF4-FFF2-40B4-BE49-F238E27FC236}">
                  <a16:creationId xmlns:a16="http://schemas.microsoft.com/office/drawing/2014/main" id="{314819BF-D32B-8D2C-859E-9E662CDB56F3}"/>
                </a:ext>
              </a:extLst>
            </p:cNvPr>
            <p:cNvCxnSpPr/>
            <p:nvPr/>
          </p:nvCxnSpPr>
          <p:spPr>
            <a:xfrm rot="10800000">
              <a:off x="31551028" y="4185565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1" name="Ellipse 3200">
              <a:extLst>
                <a:ext uri="{FF2B5EF4-FFF2-40B4-BE49-F238E27FC236}">
                  <a16:creationId xmlns:a16="http://schemas.microsoft.com/office/drawing/2014/main" id="{DA5C6614-BF68-C132-7863-DB4150760E2D}"/>
                </a:ext>
              </a:extLst>
            </p:cNvPr>
            <p:cNvSpPr/>
            <p:nvPr/>
          </p:nvSpPr>
          <p:spPr>
            <a:xfrm>
              <a:off x="31664579" y="41655142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2" name="Ellipse 3201">
              <a:extLst>
                <a:ext uri="{FF2B5EF4-FFF2-40B4-BE49-F238E27FC236}">
                  <a16:creationId xmlns:a16="http://schemas.microsoft.com/office/drawing/2014/main" id="{2068C9E9-08B5-D651-058B-6CD7B41789AC}"/>
                </a:ext>
              </a:extLst>
            </p:cNvPr>
            <p:cNvSpPr/>
            <p:nvPr/>
          </p:nvSpPr>
          <p:spPr>
            <a:xfrm rot="16200000">
              <a:off x="32041604" y="41733940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3" name="Rectangle 3202">
              <a:extLst>
                <a:ext uri="{FF2B5EF4-FFF2-40B4-BE49-F238E27FC236}">
                  <a16:creationId xmlns:a16="http://schemas.microsoft.com/office/drawing/2014/main" id="{C3BFFA18-CAC4-41A7-BD64-27CEA8A3BB3F}"/>
                </a:ext>
              </a:extLst>
            </p:cNvPr>
            <p:cNvSpPr/>
            <p:nvPr/>
          </p:nvSpPr>
          <p:spPr>
            <a:xfrm>
              <a:off x="31805463" y="41720994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04" name="Connecteur droit 3203">
              <a:extLst>
                <a:ext uri="{FF2B5EF4-FFF2-40B4-BE49-F238E27FC236}">
                  <a16:creationId xmlns:a16="http://schemas.microsoft.com/office/drawing/2014/main" id="{55F64D1C-5F18-D18B-B00D-25AA25E10099}"/>
                </a:ext>
              </a:extLst>
            </p:cNvPr>
            <p:cNvCxnSpPr/>
            <p:nvPr/>
          </p:nvCxnSpPr>
          <p:spPr>
            <a:xfrm>
              <a:off x="31829672" y="41718591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5" name="Connecteur droit 3204">
              <a:extLst>
                <a:ext uri="{FF2B5EF4-FFF2-40B4-BE49-F238E27FC236}">
                  <a16:creationId xmlns:a16="http://schemas.microsoft.com/office/drawing/2014/main" id="{722F776D-1D44-AA90-3A0D-208B00E3E593}"/>
                </a:ext>
              </a:extLst>
            </p:cNvPr>
            <p:cNvCxnSpPr/>
            <p:nvPr/>
          </p:nvCxnSpPr>
          <p:spPr>
            <a:xfrm>
              <a:off x="31829672" y="4187116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6" name="Ellipse 3205">
              <a:extLst>
                <a:ext uri="{FF2B5EF4-FFF2-40B4-BE49-F238E27FC236}">
                  <a16:creationId xmlns:a16="http://schemas.microsoft.com/office/drawing/2014/main" id="{9469E236-4729-CE12-C885-10A5534D18DB}"/>
                </a:ext>
              </a:extLst>
            </p:cNvPr>
            <p:cNvSpPr/>
            <p:nvPr/>
          </p:nvSpPr>
          <p:spPr>
            <a:xfrm rot="10800000">
              <a:off x="31847294" y="4131346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7" name="Ellipse 3206">
              <a:extLst>
                <a:ext uri="{FF2B5EF4-FFF2-40B4-BE49-F238E27FC236}">
                  <a16:creationId xmlns:a16="http://schemas.microsoft.com/office/drawing/2014/main" id="{AEA17476-8358-3E1D-A8F6-131182C9436A}"/>
                </a:ext>
              </a:extLst>
            </p:cNvPr>
            <p:cNvSpPr/>
            <p:nvPr/>
          </p:nvSpPr>
          <p:spPr>
            <a:xfrm rot="5400000">
              <a:off x="31303569" y="4139225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8" name="Rectangle 3207">
              <a:extLst>
                <a:ext uri="{FF2B5EF4-FFF2-40B4-BE49-F238E27FC236}">
                  <a16:creationId xmlns:a16="http://schemas.microsoft.com/office/drawing/2014/main" id="{2DDD732D-0CEB-14EC-3733-D12039CA2F67}"/>
                </a:ext>
              </a:extLst>
            </p:cNvPr>
            <p:cNvSpPr/>
            <p:nvPr/>
          </p:nvSpPr>
          <p:spPr>
            <a:xfrm rot="10800000">
              <a:off x="31508832" y="4137692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09" name="Connecteur droit 3208">
              <a:extLst>
                <a:ext uri="{FF2B5EF4-FFF2-40B4-BE49-F238E27FC236}">
                  <a16:creationId xmlns:a16="http://schemas.microsoft.com/office/drawing/2014/main" id="{707AC812-480E-6019-1807-42AC313E8B10}"/>
                </a:ext>
              </a:extLst>
            </p:cNvPr>
            <p:cNvCxnSpPr/>
            <p:nvPr/>
          </p:nvCxnSpPr>
          <p:spPr>
            <a:xfrm rot="10800000">
              <a:off x="31533043" y="4152949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0" name="Connecteur droit 3209">
              <a:extLst>
                <a:ext uri="{FF2B5EF4-FFF2-40B4-BE49-F238E27FC236}">
                  <a16:creationId xmlns:a16="http://schemas.microsoft.com/office/drawing/2014/main" id="{19A2F52B-5153-E0A7-5CA6-067142C9182A}"/>
                </a:ext>
              </a:extLst>
            </p:cNvPr>
            <p:cNvCxnSpPr/>
            <p:nvPr/>
          </p:nvCxnSpPr>
          <p:spPr>
            <a:xfrm rot="10800000">
              <a:off x="31533044" y="4137692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1" name="Ellipse 3210">
              <a:extLst>
                <a:ext uri="{FF2B5EF4-FFF2-40B4-BE49-F238E27FC236}">
                  <a16:creationId xmlns:a16="http://schemas.microsoft.com/office/drawing/2014/main" id="{0FFC3034-CCF6-91AD-70A2-EA140E6EECB7}"/>
                </a:ext>
              </a:extLst>
            </p:cNvPr>
            <p:cNvSpPr/>
            <p:nvPr/>
          </p:nvSpPr>
          <p:spPr>
            <a:xfrm rot="10800000">
              <a:off x="31835903" y="4154111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2" name="Ellipse 3211">
              <a:extLst>
                <a:ext uri="{FF2B5EF4-FFF2-40B4-BE49-F238E27FC236}">
                  <a16:creationId xmlns:a16="http://schemas.microsoft.com/office/drawing/2014/main" id="{CB8ECECB-2360-2CCD-13DE-48716BDF617C}"/>
                </a:ext>
              </a:extLst>
            </p:cNvPr>
            <p:cNvSpPr/>
            <p:nvPr/>
          </p:nvSpPr>
          <p:spPr>
            <a:xfrm rot="5400000">
              <a:off x="31292178" y="4161990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3" name="Rectangle 3212">
              <a:extLst>
                <a:ext uri="{FF2B5EF4-FFF2-40B4-BE49-F238E27FC236}">
                  <a16:creationId xmlns:a16="http://schemas.microsoft.com/office/drawing/2014/main" id="{93D7DCDB-9AA4-6635-E024-C5166DA12875}"/>
                </a:ext>
              </a:extLst>
            </p:cNvPr>
            <p:cNvSpPr/>
            <p:nvPr/>
          </p:nvSpPr>
          <p:spPr>
            <a:xfrm rot="10800000">
              <a:off x="31497442" y="4160457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14" name="Connecteur droit 3213">
              <a:extLst>
                <a:ext uri="{FF2B5EF4-FFF2-40B4-BE49-F238E27FC236}">
                  <a16:creationId xmlns:a16="http://schemas.microsoft.com/office/drawing/2014/main" id="{77EBD5F1-0965-F75D-3A8D-1FBC03E6B5F0}"/>
                </a:ext>
              </a:extLst>
            </p:cNvPr>
            <p:cNvCxnSpPr/>
            <p:nvPr/>
          </p:nvCxnSpPr>
          <p:spPr>
            <a:xfrm rot="10800000">
              <a:off x="31521652" y="417571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5" name="Connecteur droit 3214">
              <a:extLst>
                <a:ext uri="{FF2B5EF4-FFF2-40B4-BE49-F238E27FC236}">
                  <a16:creationId xmlns:a16="http://schemas.microsoft.com/office/drawing/2014/main" id="{54309AAD-73F4-9C5A-CEB0-4E67A4C87757}"/>
                </a:ext>
              </a:extLst>
            </p:cNvPr>
            <p:cNvCxnSpPr/>
            <p:nvPr/>
          </p:nvCxnSpPr>
          <p:spPr>
            <a:xfrm rot="10800000">
              <a:off x="31521654" y="416045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6" name="Ellipse 3215">
              <a:extLst>
                <a:ext uri="{FF2B5EF4-FFF2-40B4-BE49-F238E27FC236}">
                  <a16:creationId xmlns:a16="http://schemas.microsoft.com/office/drawing/2014/main" id="{92D90F3D-8EC1-A01E-2490-F08DAEC4D3AB}"/>
                </a:ext>
              </a:extLst>
            </p:cNvPr>
            <p:cNvSpPr/>
            <p:nvPr/>
          </p:nvSpPr>
          <p:spPr>
            <a:xfrm>
              <a:off x="31649625" y="4137905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7" name="Ellipse 3216">
              <a:extLst>
                <a:ext uri="{FF2B5EF4-FFF2-40B4-BE49-F238E27FC236}">
                  <a16:creationId xmlns:a16="http://schemas.microsoft.com/office/drawing/2014/main" id="{BEFF4785-CB54-C815-74C5-6199E5CD42C1}"/>
                </a:ext>
              </a:extLst>
            </p:cNvPr>
            <p:cNvSpPr/>
            <p:nvPr/>
          </p:nvSpPr>
          <p:spPr>
            <a:xfrm rot="16200000">
              <a:off x="32026650" y="4145785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8" name="Rectangle 3217">
              <a:extLst>
                <a:ext uri="{FF2B5EF4-FFF2-40B4-BE49-F238E27FC236}">
                  <a16:creationId xmlns:a16="http://schemas.microsoft.com/office/drawing/2014/main" id="{A203F798-1837-FD19-F669-9241A7A3E549}"/>
                </a:ext>
              </a:extLst>
            </p:cNvPr>
            <p:cNvSpPr/>
            <p:nvPr/>
          </p:nvSpPr>
          <p:spPr>
            <a:xfrm>
              <a:off x="31790509" y="4144491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19" name="Connecteur droit 3218">
              <a:extLst>
                <a:ext uri="{FF2B5EF4-FFF2-40B4-BE49-F238E27FC236}">
                  <a16:creationId xmlns:a16="http://schemas.microsoft.com/office/drawing/2014/main" id="{57647AE3-7105-4CD1-A898-FB44E9137493}"/>
                </a:ext>
              </a:extLst>
            </p:cNvPr>
            <p:cNvCxnSpPr/>
            <p:nvPr/>
          </p:nvCxnSpPr>
          <p:spPr>
            <a:xfrm>
              <a:off x="31814718" y="4144250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0" name="Connecteur droit 3219">
              <a:extLst>
                <a:ext uri="{FF2B5EF4-FFF2-40B4-BE49-F238E27FC236}">
                  <a16:creationId xmlns:a16="http://schemas.microsoft.com/office/drawing/2014/main" id="{CF168F53-7005-7DFC-551B-917F789340F8}"/>
                </a:ext>
              </a:extLst>
            </p:cNvPr>
            <p:cNvCxnSpPr/>
            <p:nvPr/>
          </p:nvCxnSpPr>
          <p:spPr>
            <a:xfrm>
              <a:off x="31814718" y="4159507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1" name="Ellipse 3220">
              <a:extLst>
                <a:ext uri="{FF2B5EF4-FFF2-40B4-BE49-F238E27FC236}">
                  <a16:creationId xmlns:a16="http://schemas.microsoft.com/office/drawing/2014/main" id="{F64E8A57-D551-BFC0-69DC-C90F8C0426B7}"/>
                </a:ext>
              </a:extLst>
            </p:cNvPr>
            <p:cNvSpPr/>
            <p:nvPr/>
          </p:nvSpPr>
          <p:spPr>
            <a:xfrm rot="10800000">
              <a:off x="32830004" y="4137689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2" name="Ellipse 3221">
              <a:extLst>
                <a:ext uri="{FF2B5EF4-FFF2-40B4-BE49-F238E27FC236}">
                  <a16:creationId xmlns:a16="http://schemas.microsoft.com/office/drawing/2014/main" id="{EFF54121-BE40-E776-D1CF-A0C02D08B8DD}"/>
                </a:ext>
              </a:extLst>
            </p:cNvPr>
            <p:cNvSpPr/>
            <p:nvPr/>
          </p:nvSpPr>
          <p:spPr>
            <a:xfrm rot="5400000">
              <a:off x="32286279" y="4145568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3" name="Rectangle 3222">
              <a:extLst>
                <a:ext uri="{FF2B5EF4-FFF2-40B4-BE49-F238E27FC236}">
                  <a16:creationId xmlns:a16="http://schemas.microsoft.com/office/drawing/2014/main" id="{2C883512-8E02-114F-F7D2-919526CEFEB8}"/>
                </a:ext>
              </a:extLst>
            </p:cNvPr>
            <p:cNvSpPr/>
            <p:nvPr/>
          </p:nvSpPr>
          <p:spPr>
            <a:xfrm rot="10800000">
              <a:off x="32491543" y="4144034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24" name="Connecteur droit 3223">
              <a:extLst>
                <a:ext uri="{FF2B5EF4-FFF2-40B4-BE49-F238E27FC236}">
                  <a16:creationId xmlns:a16="http://schemas.microsoft.com/office/drawing/2014/main" id="{EBE5E165-B966-AE19-F6CD-B357661D5C89}"/>
                </a:ext>
              </a:extLst>
            </p:cNvPr>
            <p:cNvCxnSpPr/>
            <p:nvPr/>
          </p:nvCxnSpPr>
          <p:spPr>
            <a:xfrm rot="10800000">
              <a:off x="32515753" y="4159291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5" name="Connecteur droit 3224">
              <a:extLst>
                <a:ext uri="{FF2B5EF4-FFF2-40B4-BE49-F238E27FC236}">
                  <a16:creationId xmlns:a16="http://schemas.microsoft.com/office/drawing/2014/main" id="{D4D9D16C-600C-04B9-FED5-6EDA16D05CA4}"/>
                </a:ext>
              </a:extLst>
            </p:cNvPr>
            <p:cNvCxnSpPr/>
            <p:nvPr/>
          </p:nvCxnSpPr>
          <p:spPr>
            <a:xfrm rot="10800000">
              <a:off x="32515755" y="4144034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6" name="Ellipse 3225">
              <a:extLst>
                <a:ext uri="{FF2B5EF4-FFF2-40B4-BE49-F238E27FC236}">
                  <a16:creationId xmlns:a16="http://schemas.microsoft.com/office/drawing/2014/main" id="{28A4B334-D8EC-0BA4-435C-1DD61B68A10A}"/>
                </a:ext>
              </a:extLst>
            </p:cNvPr>
            <p:cNvSpPr/>
            <p:nvPr/>
          </p:nvSpPr>
          <p:spPr>
            <a:xfrm rot="10800000">
              <a:off x="32822580" y="4159903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7" name="Ellipse 3226">
              <a:extLst>
                <a:ext uri="{FF2B5EF4-FFF2-40B4-BE49-F238E27FC236}">
                  <a16:creationId xmlns:a16="http://schemas.microsoft.com/office/drawing/2014/main" id="{F7953A48-F553-0E60-2BE1-F10046054065}"/>
                </a:ext>
              </a:extLst>
            </p:cNvPr>
            <p:cNvSpPr/>
            <p:nvPr/>
          </p:nvSpPr>
          <p:spPr>
            <a:xfrm rot="5400000">
              <a:off x="32278855" y="4167782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8" name="Rectangle 3227">
              <a:extLst>
                <a:ext uri="{FF2B5EF4-FFF2-40B4-BE49-F238E27FC236}">
                  <a16:creationId xmlns:a16="http://schemas.microsoft.com/office/drawing/2014/main" id="{1C61D475-29C4-A873-F4C2-B8943F8F0B9A}"/>
                </a:ext>
              </a:extLst>
            </p:cNvPr>
            <p:cNvSpPr/>
            <p:nvPr/>
          </p:nvSpPr>
          <p:spPr>
            <a:xfrm rot="10800000">
              <a:off x="32484119" y="4166249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29" name="Connecteur droit 3228">
              <a:extLst>
                <a:ext uri="{FF2B5EF4-FFF2-40B4-BE49-F238E27FC236}">
                  <a16:creationId xmlns:a16="http://schemas.microsoft.com/office/drawing/2014/main" id="{F95B1EA1-F2E5-3048-E2CB-F62272E404BF}"/>
                </a:ext>
              </a:extLst>
            </p:cNvPr>
            <p:cNvCxnSpPr/>
            <p:nvPr/>
          </p:nvCxnSpPr>
          <p:spPr>
            <a:xfrm rot="10800000">
              <a:off x="32508329" y="4181506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0" name="Connecteur droit 3229">
              <a:extLst>
                <a:ext uri="{FF2B5EF4-FFF2-40B4-BE49-F238E27FC236}">
                  <a16:creationId xmlns:a16="http://schemas.microsoft.com/office/drawing/2014/main" id="{0BC70BF4-06D9-CBA4-4600-AEAC007CF71F}"/>
                </a:ext>
              </a:extLst>
            </p:cNvPr>
            <p:cNvCxnSpPr/>
            <p:nvPr/>
          </p:nvCxnSpPr>
          <p:spPr>
            <a:xfrm rot="10800000">
              <a:off x="32508331" y="4166249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1" name="Ellipse 3230">
              <a:extLst>
                <a:ext uri="{FF2B5EF4-FFF2-40B4-BE49-F238E27FC236}">
                  <a16:creationId xmlns:a16="http://schemas.microsoft.com/office/drawing/2014/main" id="{7599F377-31D0-287E-8EA1-9EF281A9DD68}"/>
                </a:ext>
              </a:extLst>
            </p:cNvPr>
            <p:cNvSpPr/>
            <p:nvPr/>
          </p:nvSpPr>
          <p:spPr>
            <a:xfrm rot="10800000">
              <a:off x="32788649" y="4187182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2" name="Ellipse 3231">
              <a:extLst>
                <a:ext uri="{FF2B5EF4-FFF2-40B4-BE49-F238E27FC236}">
                  <a16:creationId xmlns:a16="http://schemas.microsoft.com/office/drawing/2014/main" id="{93F4E1F9-F98B-B21D-BADC-40B4046E24A0}"/>
                </a:ext>
              </a:extLst>
            </p:cNvPr>
            <p:cNvSpPr/>
            <p:nvPr/>
          </p:nvSpPr>
          <p:spPr>
            <a:xfrm rot="5400000">
              <a:off x="32244924" y="4195061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3" name="Rectangle 3232">
              <a:extLst>
                <a:ext uri="{FF2B5EF4-FFF2-40B4-BE49-F238E27FC236}">
                  <a16:creationId xmlns:a16="http://schemas.microsoft.com/office/drawing/2014/main" id="{4CF1E168-F313-8D1A-3110-CEB6F86FC2C7}"/>
                </a:ext>
              </a:extLst>
            </p:cNvPr>
            <p:cNvSpPr/>
            <p:nvPr/>
          </p:nvSpPr>
          <p:spPr>
            <a:xfrm rot="10800000">
              <a:off x="32450188" y="4193527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34" name="Connecteur droit 3233">
              <a:extLst>
                <a:ext uri="{FF2B5EF4-FFF2-40B4-BE49-F238E27FC236}">
                  <a16:creationId xmlns:a16="http://schemas.microsoft.com/office/drawing/2014/main" id="{C1269D2F-5CD4-F6CD-CA4E-C33154F1B142}"/>
                </a:ext>
              </a:extLst>
            </p:cNvPr>
            <p:cNvCxnSpPr/>
            <p:nvPr/>
          </p:nvCxnSpPr>
          <p:spPr>
            <a:xfrm rot="10800000">
              <a:off x="32474398" y="4208784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5" name="Connecteur droit 3234">
              <a:extLst>
                <a:ext uri="{FF2B5EF4-FFF2-40B4-BE49-F238E27FC236}">
                  <a16:creationId xmlns:a16="http://schemas.microsoft.com/office/drawing/2014/main" id="{7830E9E1-DAD4-F92B-DCC2-632E9969E509}"/>
                </a:ext>
              </a:extLst>
            </p:cNvPr>
            <p:cNvCxnSpPr/>
            <p:nvPr/>
          </p:nvCxnSpPr>
          <p:spPr>
            <a:xfrm rot="10800000">
              <a:off x="32474400" y="4193527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6" name="Ellipse 3235">
              <a:extLst>
                <a:ext uri="{FF2B5EF4-FFF2-40B4-BE49-F238E27FC236}">
                  <a16:creationId xmlns:a16="http://schemas.microsoft.com/office/drawing/2014/main" id="{79C24D66-B3F4-9EF9-B501-BD5B9950AF3B}"/>
                </a:ext>
              </a:extLst>
            </p:cNvPr>
            <p:cNvSpPr/>
            <p:nvPr/>
          </p:nvSpPr>
          <p:spPr>
            <a:xfrm rot="10800000">
              <a:off x="32756785" y="4111583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7" name="Ellipse 3236">
              <a:extLst>
                <a:ext uri="{FF2B5EF4-FFF2-40B4-BE49-F238E27FC236}">
                  <a16:creationId xmlns:a16="http://schemas.microsoft.com/office/drawing/2014/main" id="{967C49C5-24D2-6A2C-7F56-1E27B3C0466F}"/>
                </a:ext>
              </a:extLst>
            </p:cNvPr>
            <p:cNvSpPr/>
            <p:nvPr/>
          </p:nvSpPr>
          <p:spPr>
            <a:xfrm rot="5400000">
              <a:off x="32213060" y="4119462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8" name="Rectangle 3237">
              <a:extLst>
                <a:ext uri="{FF2B5EF4-FFF2-40B4-BE49-F238E27FC236}">
                  <a16:creationId xmlns:a16="http://schemas.microsoft.com/office/drawing/2014/main" id="{07B0EB1C-3FDF-4846-DA71-EF3FB5938B60}"/>
                </a:ext>
              </a:extLst>
            </p:cNvPr>
            <p:cNvSpPr/>
            <p:nvPr/>
          </p:nvSpPr>
          <p:spPr>
            <a:xfrm rot="10800000">
              <a:off x="32418324" y="4117929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39" name="Connecteur droit 3238">
              <a:extLst>
                <a:ext uri="{FF2B5EF4-FFF2-40B4-BE49-F238E27FC236}">
                  <a16:creationId xmlns:a16="http://schemas.microsoft.com/office/drawing/2014/main" id="{557C5684-FF15-C6A4-075B-72868B262A8F}"/>
                </a:ext>
              </a:extLst>
            </p:cNvPr>
            <p:cNvCxnSpPr/>
            <p:nvPr/>
          </p:nvCxnSpPr>
          <p:spPr>
            <a:xfrm rot="10800000">
              <a:off x="32442534" y="4133186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0" name="Connecteur droit 3239">
              <a:extLst>
                <a:ext uri="{FF2B5EF4-FFF2-40B4-BE49-F238E27FC236}">
                  <a16:creationId xmlns:a16="http://schemas.microsoft.com/office/drawing/2014/main" id="{BF75EC4D-8CAB-CE0E-D42E-1F44E3D40B07}"/>
                </a:ext>
              </a:extLst>
            </p:cNvPr>
            <p:cNvCxnSpPr/>
            <p:nvPr/>
          </p:nvCxnSpPr>
          <p:spPr>
            <a:xfrm rot="10800000">
              <a:off x="32442536" y="4117929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1" name="Ellipse 3240">
              <a:extLst>
                <a:ext uri="{FF2B5EF4-FFF2-40B4-BE49-F238E27FC236}">
                  <a16:creationId xmlns:a16="http://schemas.microsoft.com/office/drawing/2014/main" id="{FF52739B-F1B8-A630-C246-D04C056872F4}"/>
                </a:ext>
              </a:extLst>
            </p:cNvPr>
            <p:cNvSpPr/>
            <p:nvPr/>
          </p:nvSpPr>
          <p:spPr>
            <a:xfrm>
              <a:off x="32656124" y="41422119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2" name="Ellipse 3241">
              <a:extLst>
                <a:ext uri="{FF2B5EF4-FFF2-40B4-BE49-F238E27FC236}">
                  <a16:creationId xmlns:a16="http://schemas.microsoft.com/office/drawing/2014/main" id="{0B5BE706-B043-4E7C-FF34-C8D80F86553E}"/>
                </a:ext>
              </a:extLst>
            </p:cNvPr>
            <p:cNvSpPr/>
            <p:nvPr/>
          </p:nvSpPr>
          <p:spPr>
            <a:xfrm rot="16200000">
              <a:off x="33033149" y="4150091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3" name="Rectangle 3242">
              <a:extLst>
                <a:ext uri="{FF2B5EF4-FFF2-40B4-BE49-F238E27FC236}">
                  <a16:creationId xmlns:a16="http://schemas.microsoft.com/office/drawing/2014/main" id="{B54A35FF-2F72-EF2B-075B-613DE4F579FD}"/>
                </a:ext>
              </a:extLst>
            </p:cNvPr>
            <p:cNvSpPr/>
            <p:nvPr/>
          </p:nvSpPr>
          <p:spPr>
            <a:xfrm>
              <a:off x="32797008" y="4148797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44" name="Connecteur droit 3243">
              <a:extLst>
                <a:ext uri="{FF2B5EF4-FFF2-40B4-BE49-F238E27FC236}">
                  <a16:creationId xmlns:a16="http://schemas.microsoft.com/office/drawing/2014/main" id="{BF5B39C1-B4FF-8240-6AFC-F909E4436FD2}"/>
                </a:ext>
              </a:extLst>
            </p:cNvPr>
            <p:cNvCxnSpPr/>
            <p:nvPr/>
          </p:nvCxnSpPr>
          <p:spPr>
            <a:xfrm>
              <a:off x="32821217" y="4148556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5" name="Connecteur droit 3244">
              <a:extLst>
                <a:ext uri="{FF2B5EF4-FFF2-40B4-BE49-F238E27FC236}">
                  <a16:creationId xmlns:a16="http://schemas.microsoft.com/office/drawing/2014/main" id="{EE50A32C-3044-0AED-D677-5C5746D2FB46}"/>
                </a:ext>
              </a:extLst>
            </p:cNvPr>
            <p:cNvCxnSpPr/>
            <p:nvPr/>
          </p:nvCxnSpPr>
          <p:spPr>
            <a:xfrm>
              <a:off x="32821217" y="4163813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6" name="Ellipse 3245">
              <a:extLst>
                <a:ext uri="{FF2B5EF4-FFF2-40B4-BE49-F238E27FC236}">
                  <a16:creationId xmlns:a16="http://schemas.microsoft.com/office/drawing/2014/main" id="{865A0FD4-8458-53DA-692D-A93130C5A1E1}"/>
                </a:ext>
              </a:extLst>
            </p:cNvPr>
            <p:cNvSpPr/>
            <p:nvPr/>
          </p:nvSpPr>
          <p:spPr>
            <a:xfrm>
              <a:off x="32637654" y="41684893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7" name="Ellipse 3246">
              <a:extLst>
                <a:ext uri="{FF2B5EF4-FFF2-40B4-BE49-F238E27FC236}">
                  <a16:creationId xmlns:a16="http://schemas.microsoft.com/office/drawing/2014/main" id="{032B019A-FA24-958C-E2B4-3EAD1D26B679}"/>
                </a:ext>
              </a:extLst>
            </p:cNvPr>
            <p:cNvSpPr/>
            <p:nvPr/>
          </p:nvSpPr>
          <p:spPr>
            <a:xfrm rot="16200000">
              <a:off x="33014679" y="4176369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8" name="Rectangle 3247">
              <a:extLst>
                <a:ext uri="{FF2B5EF4-FFF2-40B4-BE49-F238E27FC236}">
                  <a16:creationId xmlns:a16="http://schemas.microsoft.com/office/drawing/2014/main" id="{AA005F5C-6750-0794-C9EB-1421B30904AF}"/>
                </a:ext>
              </a:extLst>
            </p:cNvPr>
            <p:cNvSpPr/>
            <p:nvPr/>
          </p:nvSpPr>
          <p:spPr>
            <a:xfrm>
              <a:off x="32778538" y="4175074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49" name="Connecteur droit 3248">
              <a:extLst>
                <a:ext uri="{FF2B5EF4-FFF2-40B4-BE49-F238E27FC236}">
                  <a16:creationId xmlns:a16="http://schemas.microsoft.com/office/drawing/2014/main" id="{C29C6CF2-B153-A0A3-8211-58E85183BB72}"/>
                </a:ext>
              </a:extLst>
            </p:cNvPr>
            <p:cNvCxnSpPr/>
            <p:nvPr/>
          </p:nvCxnSpPr>
          <p:spPr>
            <a:xfrm>
              <a:off x="32802747" y="417483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0" name="Connecteur droit 3249">
              <a:extLst>
                <a:ext uri="{FF2B5EF4-FFF2-40B4-BE49-F238E27FC236}">
                  <a16:creationId xmlns:a16="http://schemas.microsoft.com/office/drawing/2014/main" id="{74E32343-5CFA-6D98-5FBC-A66170386B85}"/>
                </a:ext>
              </a:extLst>
            </p:cNvPr>
            <p:cNvCxnSpPr/>
            <p:nvPr/>
          </p:nvCxnSpPr>
          <p:spPr>
            <a:xfrm>
              <a:off x="32802747" y="4190091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1" name="Ellipse 3250">
              <a:extLst>
                <a:ext uri="{FF2B5EF4-FFF2-40B4-BE49-F238E27FC236}">
                  <a16:creationId xmlns:a16="http://schemas.microsoft.com/office/drawing/2014/main" id="{A85E310B-7259-C8F5-9FBB-AF765904FCCB}"/>
                </a:ext>
              </a:extLst>
            </p:cNvPr>
            <p:cNvSpPr/>
            <p:nvPr/>
          </p:nvSpPr>
          <p:spPr>
            <a:xfrm>
              <a:off x="32581867" y="4185562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2" name="Ellipse 3251">
              <a:extLst>
                <a:ext uri="{FF2B5EF4-FFF2-40B4-BE49-F238E27FC236}">
                  <a16:creationId xmlns:a16="http://schemas.microsoft.com/office/drawing/2014/main" id="{8684A29E-015C-8640-325D-14DD0002F23F}"/>
                </a:ext>
              </a:extLst>
            </p:cNvPr>
            <p:cNvSpPr/>
            <p:nvPr/>
          </p:nvSpPr>
          <p:spPr>
            <a:xfrm rot="16200000">
              <a:off x="32958892" y="4193442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3" name="Rectangle 3252">
              <a:extLst>
                <a:ext uri="{FF2B5EF4-FFF2-40B4-BE49-F238E27FC236}">
                  <a16:creationId xmlns:a16="http://schemas.microsoft.com/office/drawing/2014/main" id="{20854585-AF58-3ED6-8B94-20844E8C427B}"/>
                </a:ext>
              </a:extLst>
            </p:cNvPr>
            <p:cNvSpPr/>
            <p:nvPr/>
          </p:nvSpPr>
          <p:spPr>
            <a:xfrm>
              <a:off x="32722751" y="4192147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54" name="Connecteur droit 3253">
              <a:extLst>
                <a:ext uri="{FF2B5EF4-FFF2-40B4-BE49-F238E27FC236}">
                  <a16:creationId xmlns:a16="http://schemas.microsoft.com/office/drawing/2014/main" id="{6EB71A2E-053D-36BC-CACA-98FBC7353FB4}"/>
                </a:ext>
              </a:extLst>
            </p:cNvPr>
            <p:cNvCxnSpPr/>
            <p:nvPr/>
          </p:nvCxnSpPr>
          <p:spPr>
            <a:xfrm>
              <a:off x="32746960" y="4191907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5" name="Connecteur droit 3254">
              <a:extLst>
                <a:ext uri="{FF2B5EF4-FFF2-40B4-BE49-F238E27FC236}">
                  <a16:creationId xmlns:a16="http://schemas.microsoft.com/office/drawing/2014/main" id="{BD115B70-1827-53B4-9C89-1C126E08F897}"/>
                </a:ext>
              </a:extLst>
            </p:cNvPr>
            <p:cNvCxnSpPr/>
            <p:nvPr/>
          </p:nvCxnSpPr>
          <p:spPr>
            <a:xfrm>
              <a:off x="32746960" y="4207164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6" name="Ellipse 3255">
              <a:extLst>
                <a:ext uri="{FF2B5EF4-FFF2-40B4-BE49-F238E27FC236}">
                  <a16:creationId xmlns:a16="http://schemas.microsoft.com/office/drawing/2014/main" id="{F78B5F4A-8BD6-CE68-485D-59931CFBA29E}"/>
                </a:ext>
              </a:extLst>
            </p:cNvPr>
            <p:cNvSpPr/>
            <p:nvPr/>
          </p:nvSpPr>
          <p:spPr>
            <a:xfrm>
              <a:off x="32622702" y="4115934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7" name="Ellipse 3256">
              <a:extLst>
                <a:ext uri="{FF2B5EF4-FFF2-40B4-BE49-F238E27FC236}">
                  <a16:creationId xmlns:a16="http://schemas.microsoft.com/office/drawing/2014/main" id="{176D5ABC-06C8-89B9-C535-CD12CF251C18}"/>
                </a:ext>
              </a:extLst>
            </p:cNvPr>
            <p:cNvSpPr/>
            <p:nvPr/>
          </p:nvSpPr>
          <p:spPr>
            <a:xfrm rot="16200000">
              <a:off x="32999726" y="4123814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8" name="Rectangle 3257">
              <a:extLst>
                <a:ext uri="{FF2B5EF4-FFF2-40B4-BE49-F238E27FC236}">
                  <a16:creationId xmlns:a16="http://schemas.microsoft.com/office/drawing/2014/main" id="{03DA0970-A508-7DCC-948B-F8D60D269A67}"/>
                </a:ext>
              </a:extLst>
            </p:cNvPr>
            <p:cNvSpPr/>
            <p:nvPr/>
          </p:nvSpPr>
          <p:spPr>
            <a:xfrm>
              <a:off x="32763586" y="4122520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59" name="Connecteur droit 3258">
              <a:extLst>
                <a:ext uri="{FF2B5EF4-FFF2-40B4-BE49-F238E27FC236}">
                  <a16:creationId xmlns:a16="http://schemas.microsoft.com/office/drawing/2014/main" id="{FBCBE226-7E55-1128-DA78-F9770DB8915C}"/>
                </a:ext>
              </a:extLst>
            </p:cNvPr>
            <p:cNvCxnSpPr/>
            <p:nvPr/>
          </p:nvCxnSpPr>
          <p:spPr>
            <a:xfrm>
              <a:off x="32787795" y="4122279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0" name="Connecteur droit 3259">
              <a:extLst>
                <a:ext uri="{FF2B5EF4-FFF2-40B4-BE49-F238E27FC236}">
                  <a16:creationId xmlns:a16="http://schemas.microsoft.com/office/drawing/2014/main" id="{12187455-2053-ECB6-120F-544FD057B095}"/>
                </a:ext>
              </a:extLst>
            </p:cNvPr>
            <p:cNvCxnSpPr/>
            <p:nvPr/>
          </p:nvCxnSpPr>
          <p:spPr>
            <a:xfrm>
              <a:off x="32787795" y="4137536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1" name="Ellipse 3260">
              <a:extLst>
                <a:ext uri="{FF2B5EF4-FFF2-40B4-BE49-F238E27FC236}">
                  <a16:creationId xmlns:a16="http://schemas.microsoft.com/office/drawing/2014/main" id="{99C561DF-CC7B-EA03-3AA0-085D310EDFE4}"/>
                </a:ext>
              </a:extLst>
            </p:cNvPr>
            <p:cNvSpPr/>
            <p:nvPr/>
          </p:nvSpPr>
          <p:spPr>
            <a:xfrm>
              <a:off x="32556488" y="4111927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2" name="Ellipse 3261">
              <a:extLst>
                <a:ext uri="{FF2B5EF4-FFF2-40B4-BE49-F238E27FC236}">
                  <a16:creationId xmlns:a16="http://schemas.microsoft.com/office/drawing/2014/main" id="{00C0A251-B9DF-FBFF-E471-4F23EC5CDFA5}"/>
                </a:ext>
              </a:extLst>
            </p:cNvPr>
            <p:cNvSpPr/>
            <p:nvPr/>
          </p:nvSpPr>
          <p:spPr>
            <a:xfrm rot="16200000">
              <a:off x="32933512" y="4119807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3" name="Rectangle 3262">
              <a:extLst>
                <a:ext uri="{FF2B5EF4-FFF2-40B4-BE49-F238E27FC236}">
                  <a16:creationId xmlns:a16="http://schemas.microsoft.com/office/drawing/2014/main" id="{85F0B74B-0645-60DC-9E82-3B6BA6A7E80E}"/>
                </a:ext>
              </a:extLst>
            </p:cNvPr>
            <p:cNvSpPr/>
            <p:nvPr/>
          </p:nvSpPr>
          <p:spPr>
            <a:xfrm>
              <a:off x="32697372" y="4118513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64" name="Connecteur droit 3263">
              <a:extLst>
                <a:ext uri="{FF2B5EF4-FFF2-40B4-BE49-F238E27FC236}">
                  <a16:creationId xmlns:a16="http://schemas.microsoft.com/office/drawing/2014/main" id="{6E4B0A9D-D637-E0F2-2FF4-0CFF35B07434}"/>
                </a:ext>
              </a:extLst>
            </p:cNvPr>
            <p:cNvCxnSpPr/>
            <p:nvPr/>
          </p:nvCxnSpPr>
          <p:spPr>
            <a:xfrm>
              <a:off x="32721581" y="4118272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5" name="Connecteur droit 3264">
              <a:extLst>
                <a:ext uri="{FF2B5EF4-FFF2-40B4-BE49-F238E27FC236}">
                  <a16:creationId xmlns:a16="http://schemas.microsoft.com/office/drawing/2014/main" id="{03765650-80B2-B6F6-EC71-6937636A7FD6}"/>
                </a:ext>
              </a:extLst>
            </p:cNvPr>
            <p:cNvCxnSpPr/>
            <p:nvPr/>
          </p:nvCxnSpPr>
          <p:spPr>
            <a:xfrm>
              <a:off x="32721581" y="413352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6" name="Ellipse 3265">
              <a:extLst>
                <a:ext uri="{FF2B5EF4-FFF2-40B4-BE49-F238E27FC236}">
                  <a16:creationId xmlns:a16="http://schemas.microsoft.com/office/drawing/2014/main" id="{F6F576A6-0B88-F5D4-7647-EDB6081B6254}"/>
                </a:ext>
              </a:extLst>
            </p:cNvPr>
            <p:cNvSpPr/>
            <p:nvPr/>
          </p:nvSpPr>
          <p:spPr>
            <a:xfrm rot="10800000">
              <a:off x="32734937" y="4178174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7" name="Ellipse 3266">
              <a:extLst>
                <a:ext uri="{FF2B5EF4-FFF2-40B4-BE49-F238E27FC236}">
                  <a16:creationId xmlns:a16="http://schemas.microsoft.com/office/drawing/2014/main" id="{5DDA5097-DDC4-888A-134E-F60E8F0C9221}"/>
                </a:ext>
              </a:extLst>
            </p:cNvPr>
            <p:cNvSpPr/>
            <p:nvPr/>
          </p:nvSpPr>
          <p:spPr>
            <a:xfrm rot="5400000">
              <a:off x="32191212" y="4186053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8" name="Rectangle 3267">
              <a:extLst>
                <a:ext uri="{FF2B5EF4-FFF2-40B4-BE49-F238E27FC236}">
                  <a16:creationId xmlns:a16="http://schemas.microsoft.com/office/drawing/2014/main" id="{489D3997-F2F0-0F57-9B7D-218F94598936}"/>
                </a:ext>
              </a:extLst>
            </p:cNvPr>
            <p:cNvSpPr/>
            <p:nvPr/>
          </p:nvSpPr>
          <p:spPr>
            <a:xfrm rot="10800000">
              <a:off x="32396476" y="4184519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69" name="Connecteur droit 3268">
              <a:extLst>
                <a:ext uri="{FF2B5EF4-FFF2-40B4-BE49-F238E27FC236}">
                  <a16:creationId xmlns:a16="http://schemas.microsoft.com/office/drawing/2014/main" id="{EF819EC6-345A-0BE0-2819-50A8046CE761}"/>
                </a:ext>
              </a:extLst>
            </p:cNvPr>
            <p:cNvCxnSpPr/>
            <p:nvPr/>
          </p:nvCxnSpPr>
          <p:spPr>
            <a:xfrm rot="10800000">
              <a:off x="32420686" y="4199776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0" name="Connecteur droit 3269">
              <a:extLst>
                <a:ext uri="{FF2B5EF4-FFF2-40B4-BE49-F238E27FC236}">
                  <a16:creationId xmlns:a16="http://schemas.microsoft.com/office/drawing/2014/main" id="{4E61F5B0-FDDD-6987-D557-7DC1744F223D}"/>
                </a:ext>
              </a:extLst>
            </p:cNvPr>
            <p:cNvCxnSpPr/>
            <p:nvPr/>
          </p:nvCxnSpPr>
          <p:spPr>
            <a:xfrm rot="10800000">
              <a:off x="32420688" y="4184519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1" name="Ellipse 3270">
              <a:extLst>
                <a:ext uri="{FF2B5EF4-FFF2-40B4-BE49-F238E27FC236}">
                  <a16:creationId xmlns:a16="http://schemas.microsoft.com/office/drawing/2014/main" id="{FF1DB041-B56A-BF02-B13D-745F6425117E}"/>
                </a:ext>
              </a:extLst>
            </p:cNvPr>
            <p:cNvSpPr/>
            <p:nvPr/>
          </p:nvSpPr>
          <p:spPr>
            <a:xfrm>
              <a:off x="32534238" y="4164468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2" name="Ellipse 3271">
              <a:extLst>
                <a:ext uri="{FF2B5EF4-FFF2-40B4-BE49-F238E27FC236}">
                  <a16:creationId xmlns:a16="http://schemas.microsoft.com/office/drawing/2014/main" id="{E74F2398-BCF9-4FF7-942D-2F90BBD6B72F}"/>
                </a:ext>
              </a:extLst>
            </p:cNvPr>
            <p:cNvSpPr/>
            <p:nvPr/>
          </p:nvSpPr>
          <p:spPr>
            <a:xfrm rot="16200000">
              <a:off x="32911263" y="4172348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3" name="Rectangle 3272">
              <a:extLst>
                <a:ext uri="{FF2B5EF4-FFF2-40B4-BE49-F238E27FC236}">
                  <a16:creationId xmlns:a16="http://schemas.microsoft.com/office/drawing/2014/main" id="{580DC7A5-3383-E521-103C-86EA51BACC82}"/>
                </a:ext>
              </a:extLst>
            </p:cNvPr>
            <p:cNvSpPr/>
            <p:nvPr/>
          </p:nvSpPr>
          <p:spPr>
            <a:xfrm>
              <a:off x="32675122" y="4171054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74" name="Connecteur droit 3273">
              <a:extLst>
                <a:ext uri="{FF2B5EF4-FFF2-40B4-BE49-F238E27FC236}">
                  <a16:creationId xmlns:a16="http://schemas.microsoft.com/office/drawing/2014/main" id="{E5FDC5EA-EDBF-6BE7-64B1-DA074AD763C9}"/>
                </a:ext>
              </a:extLst>
            </p:cNvPr>
            <p:cNvCxnSpPr/>
            <p:nvPr/>
          </p:nvCxnSpPr>
          <p:spPr>
            <a:xfrm>
              <a:off x="32699331" y="4170813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5" name="Connecteur droit 3274">
              <a:extLst>
                <a:ext uri="{FF2B5EF4-FFF2-40B4-BE49-F238E27FC236}">
                  <a16:creationId xmlns:a16="http://schemas.microsoft.com/office/drawing/2014/main" id="{D63405A8-ABED-979B-D01A-156F3F1B9CE7}"/>
                </a:ext>
              </a:extLst>
            </p:cNvPr>
            <p:cNvCxnSpPr/>
            <p:nvPr/>
          </p:nvCxnSpPr>
          <p:spPr>
            <a:xfrm>
              <a:off x="32699331" y="4186070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6" name="Ellipse 3275">
              <a:extLst>
                <a:ext uri="{FF2B5EF4-FFF2-40B4-BE49-F238E27FC236}">
                  <a16:creationId xmlns:a16="http://schemas.microsoft.com/office/drawing/2014/main" id="{307E3766-EF1D-6915-8CC4-1278B89493CC}"/>
                </a:ext>
              </a:extLst>
            </p:cNvPr>
            <p:cNvSpPr/>
            <p:nvPr/>
          </p:nvSpPr>
          <p:spPr>
            <a:xfrm rot="10800000">
              <a:off x="32716953" y="41303012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7" name="Ellipse 3276">
              <a:extLst>
                <a:ext uri="{FF2B5EF4-FFF2-40B4-BE49-F238E27FC236}">
                  <a16:creationId xmlns:a16="http://schemas.microsoft.com/office/drawing/2014/main" id="{2ACEB550-0BAD-C6E7-74A8-3F2A70582106}"/>
                </a:ext>
              </a:extLst>
            </p:cNvPr>
            <p:cNvSpPr/>
            <p:nvPr/>
          </p:nvSpPr>
          <p:spPr>
            <a:xfrm rot="5400000">
              <a:off x="32173228" y="4138180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8" name="Rectangle 3277">
              <a:extLst>
                <a:ext uri="{FF2B5EF4-FFF2-40B4-BE49-F238E27FC236}">
                  <a16:creationId xmlns:a16="http://schemas.microsoft.com/office/drawing/2014/main" id="{9FDA58F2-99A3-1D92-4F10-7A138E86A0D5}"/>
                </a:ext>
              </a:extLst>
            </p:cNvPr>
            <p:cNvSpPr/>
            <p:nvPr/>
          </p:nvSpPr>
          <p:spPr>
            <a:xfrm rot="10800000">
              <a:off x="32378492" y="4136646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79" name="Connecteur droit 3278">
              <a:extLst>
                <a:ext uri="{FF2B5EF4-FFF2-40B4-BE49-F238E27FC236}">
                  <a16:creationId xmlns:a16="http://schemas.microsoft.com/office/drawing/2014/main" id="{49946036-41FB-BC93-1DFD-B4E4A5ECF394}"/>
                </a:ext>
              </a:extLst>
            </p:cNvPr>
            <p:cNvCxnSpPr/>
            <p:nvPr/>
          </p:nvCxnSpPr>
          <p:spPr>
            <a:xfrm rot="10800000">
              <a:off x="32402702" y="4151903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0" name="Connecteur droit 3279">
              <a:extLst>
                <a:ext uri="{FF2B5EF4-FFF2-40B4-BE49-F238E27FC236}">
                  <a16:creationId xmlns:a16="http://schemas.microsoft.com/office/drawing/2014/main" id="{5C80056A-F8B4-27BD-9151-E1A28E73E401}"/>
                </a:ext>
              </a:extLst>
            </p:cNvPr>
            <p:cNvCxnSpPr/>
            <p:nvPr/>
          </p:nvCxnSpPr>
          <p:spPr>
            <a:xfrm rot="10800000">
              <a:off x="32402703" y="4136646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1" name="Ellipse 3280">
              <a:extLst>
                <a:ext uri="{FF2B5EF4-FFF2-40B4-BE49-F238E27FC236}">
                  <a16:creationId xmlns:a16="http://schemas.microsoft.com/office/drawing/2014/main" id="{360D2BB0-C17E-9CE4-EF2C-04C426827D39}"/>
                </a:ext>
              </a:extLst>
            </p:cNvPr>
            <p:cNvSpPr/>
            <p:nvPr/>
          </p:nvSpPr>
          <p:spPr>
            <a:xfrm rot="10800000">
              <a:off x="32705562" y="41530664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2" name="Ellipse 3281">
              <a:extLst>
                <a:ext uri="{FF2B5EF4-FFF2-40B4-BE49-F238E27FC236}">
                  <a16:creationId xmlns:a16="http://schemas.microsoft.com/office/drawing/2014/main" id="{0A68366F-D7DC-EC2A-E364-40134192C14E}"/>
                </a:ext>
              </a:extLst>
            </p:cNvPr>
            <p:cNvSpPr/>
            <p:nvPr/>
          </p:nvSpPr>
          <p:spPr>
            <a:xfrm rot="5400000">
              <a:off x="32161837" y="4160945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3" name="Rectangle 3282">
              <a:extLst>
                <a:ext uri="{FF2B5EF4-FFF2-40B4-BE49-F238E27FC236}">
                  <a16:creationId xmlns:a16="http://schemas.microsoft.com/office/drawing/2014/main" id="{3388A6FF-1566-F22A-8C8F-2258CACD2450}"/>
                </a:ext>
              </a:extLst>
            </p:cNvPr>
            <p:cNvSpPr/>
            <p:nvPr/>
          </p:nvSpPr>
          <p:spPr>
            <a:xfrm rot="10800000">
              <a:off x="32367101" y="4159411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84" name="Connecteur droit 3283">
              <a:extLst>
                <a:ext uri="{FF2B5EF4-FFF2-40B4-BE49-F238E27FC236}">
                  <a16:creationId xmlns:a16="http://schemas.microsoft.com/office/drawing/2014/main" id="{F537270E-FE79-AAFA-A8E0-F9A6757B80A2}"/>
                </a:ext>
              </a:extLst>
            </p:cNvPr>
            <p:cNvCxnSpPr/>
            <p:nvPr/>
          </p:nvCxnSpPr>
          <p:spPr>
            <a:xfrm rot="10800000">
              <a:off x="32391311" y="4174668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5" name="Connecteur droit 3284">
              <a:extLst>
                <a:ext uri="{FF2B5EF4-FFF2-40B4-BE49-F238E27FC236}">
                  <a16:creationId xmlns:a16="http://schemas.microsoft.com/office/drawing/2014/main" id="{66EB1085-AAA7-8239-1A2E-13C59E747F4F}"/>
                </a:ext>
              </a:extLst>
            </p:cNvPr>
            <p:cNvCxnSpPr/>
            <p:nvPr/>
          </p:nvCxnSpPr>
          <p:spPr>
            <a:xfrm rot="10800000">
              <a:off x="32391313" y="4159411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6" name="Ellipse 3285">
              <a:extLst>
                <a:ext uri="{FF2B5EF4-FFF2-40B4-BE49-F238E27FC236}">
                  <a16:creationId xmlns:a16="http://schemas.microsoft.com/office/drawing/2014/main" id="{2FA44976-590F-45B3-0BD4-DE9D0FBDDB43}"/>
                </a:ext>
              </a:extLst>
            </p:cNvPr>
            <p:cNvSpPr/>
            <p:nvPr/>
          </p:nvSpPr>
          <p:spPr>
            <a:xfrm>
              <a:off x="32519285" y="4136860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7" name="Ellipse 3286">
              <a:extLst>
                <a:ext uri="{FF2B5EF4-FFF2-40B4-BE49-F238E27FC236}">
                  <a16:creationId xmlns:a16="http://schemas.microsoft.com/office/drawing/2014/main" id="{AFE0F13D-BF36-8082-FB83-F360E1BB1BFB}"/>
                </a:ext>
              </a:extLst>
            </p:cNvPr>
            <p:cNvSpPr/>
            <p:nvPr/>
          </p:nvSpPr>
          <p:spPr>
            <a:xfrm rot="16200000">
              <a:off x="32896309" y="4144740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8" name="Rectangle 3287">
              <a:extLst>
                <a:ext uri="{FF2B5EF4-FFF2-40B4-BE49-F238E27FC236}">
                  <a16:creationId xmlns:a16="http://schemas.microsoft.com/office/drawing/2014/main" id="{7A4BCEFD-A26C-3216-11E7-5F9D7F5C04F0}"/>
                </a:ext>
              </a:extLst>
            </p:cNvPr>
            <p:cNvSpPr/>
            <p:nvPr/>
          </p:nvSpPr>
          <p:spPr>
            <a:xfrm>
              <a:off x="32660169" y="4143445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89" name="Connecteur droit 3288">
              <a:extLst>
                <a:ext uri="{FF2B5EF4-FFF2-40B4-BE49-F238E27FC236}">
                  <a16:creationId xmlns:a16="http://schemas.microsoft.com/office/drawing/2014/main" id="{3D2819C8-AD22-783B-7F27-2E6829FFBD8B}"/>
                </a:ext>
              </a:extLst>
            </p:cNvPr>
            <p:cNvCxnSpPr/>
            <p:nvPr/>
          </p:nvCxnSpPr>
          <p:spPr>
            <a:xfrm>
              <a:off x="32684378" y="4143205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0" name="Connecteur droit 3289">
              <a:extLst>
                <a:ext uri="{FF2B5EF4-FFF2-40B4-BE49-F238E27FC236}">
                  <a16:creationId xmlns:a16="http://schemas.microsoft.com/office/drawing/2014/main" id="{0C0E54D3-5728-6448-F0FF-3716B6B81A14}"/>
                </a:ext>
              </a:extLst>
            </p:cNvPr>
            <p:cNvCxnSpPr/>
            <p:nvPr/>
          </p:nvCxnSpPr>
          <p:spPr>
            <a:xfrm>
              <a:off x="32684378" y="4158462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2" name="Forme libre 1551"/>
          <p:cNvSpPr/>
          <p:nvPr/>
        </p:nvSpPr>
        <p:spPr>
          <a:xfrm>
            <a:off x="5351992" y="5830557"/>
            <a:ext cx="116762" cy="131773"/>
          </a:xfrm>
          <a:custGeom>
            <a:avLst/>
            <a:gdLst>
              <a:gd name="connsiteX0" fmla="*/ 159658 w 159658"/>
              <a:gd name="connsiteY0" fmla="*/ 112426 h 187377"/>
              <a:gd name="connsiteX1" fmla="*/ 9757 w 159658"/>
              <a:gd name="connsiteY1" fmla="*/ 56213 h 187377"/>
              <a:gd name="connsiteX2" fmla="*/ 24747 w 159658"/>
              <a:gd name="connsiteY2" fmla="*/ 0 h 187377"/>
              <a:gd name="connsiteX3" fmla="*/ 107193 w 159658"/>
              <a:gd name="connsiteY3" fmla="*/ 56213 h 187377"/>
              <a:gd name="connsiteX4" fmla="*/ 107193 w 159658"/>
              <a:gd name="connsiteY4" fmla="*/ 187377 h 18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658" h="187377">
                <a:moveTo>
                  <a:pt x="159658" y="112426"/>
                </a:moveTo>
                <a:cubicBezTo>
                  <a:pt x="95950" y="93688"/>
                  <a:pt x="32242" y="74951"/>
                  <a:pt x="9757" y="56213"/>
                </a:cubicBezTo>
                <a:cubicBezTo>
                  <a:pt x="-12728" y="37475"/>
                  <a:pt x="8508" y="0"/>
                  <a:pt x="24747" y="0"/>
                </a:cubicBezTo>
                <a:cubicBezTo>
                  <a:pt x="40986" y="0"/>
                  <a:pt x="93452" y="24984"/>
                  <a:pt x="107193" y="56213"/>
                </a:cubicBezTo>
                <a:cubicBezTo>
                  <a:pt x="120934" y="87442"/>
                  <a:pt x="107193" y="187377"/>
                  <a:pt x="107193" y="18737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53" name="Image 155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8" r="1" b="-1821"/>
          <a:stretch/>
        </p:blipFill>
        <p:spPr>
          <a:xfrm>
            <a:off x="4650062" y="5626079"/>
            <a:ext cx="284863" cy="419634"/>
          </a:xfrm>
          <a:prstGeom prst="rect">
            <a:avLst/>
          </a:prstGeom>
        </p:spPr>
      </p:pic>
      <p:pic>
        <p:nvPicPr>
          <p:cNvPr id="1554" name="Image 155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7" t="64918" r="35976" b="11311"/>
          <a:stretch/>
        </p:blipFill>
        <p:spPr>
          <a:xfrm>
            <a:off x="5349299" y="5774420"/>
            <a:ext cx="114178" cy="99179"/>
          </a:xfrm>
          <a:prstGeom prst="rect">
            <a:avLst/>
          </a:prstGeom>
        </p:spPr>
      </p:pic>
      <p:pic>
        <p:nvPicPr>
          <p:cNvPr id="1555" name="Image 15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22" y="5498084"/>
            <a:ext cx="447820" cy="296681"/>
          </a:xfrm>
          <a:prstGeom prst="rect">
            <a:avLst/>
          </a:prstGeom>
        </p:spPr>
      </p:pic>
      <p:sp>
        <p:nvSpPr>
          <p:cNvPr id="1568" name="Ellipse 1567"/>
          <p:cNvSpPr/>
          <p:nvPr/>
        </p:nvSpPr>
        <p:spPr>
          <a:xfrm>
            <a:off x="3910729" y="2982475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69" name="ZoneTexte 1568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3873774" y="2904616"/>
            <a:ext cx="2740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pic>
        <p:nvPicPr>
          <p:cNvPr id="1570" name="Image 156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4166789" y="2795375"/>
            <a:ext cx="473600" cy="414128"/>
          </a:xfrm>
          <a:prstGeom prst="rect">
            <a:avLst/>
          </a:prstGeom>
        </p:spPr>
      </p:pic>
      <p:sp>
        <p:nvSpPr>
          <p:cNvPr id="1571" name="ZoneTexte 157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4135911" y="2856261"/>
            <a:ext cx="3947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Ac</a:t>
            </a:r>
            <a:endParaRPr lang="en-US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r="4566" b="1"/>
          <a:stretch/>
        </p:blipFill>
        <p:spPr>
          <a:xfrm>
            <a:off x="7205554" y="2512702"/>
            <a:ext cx="643720" cy="626541"/>
          </a:xfrm>
          <a:prstGeom prst="rect">
            <a:avLst/>
          </a:prstGeom>
        </p:spPr>
      </p:pic>
      <p:pic>
        <p:nvPicPr>
          <p:cNvPr id="1549" name="Content Placeholder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82" y="3731729"/>
            <a:ext cx="1587248" cy="649010"/>
          </a:xfrm>
          <a:prstGeom prst="rect">
            <a:avLst/>
          </a:prstGeom>
        </p:spPr>
      </p:pic>
      <p:pic>
        <p:nvPicPr>
          <p:cNvPr id="1572" name="Image 15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18" y="5470499"/>
            <a:ext cx="447820" cy="296681"/>
          </a:xfrm>
          <a:prstGeom prst="rect">
            <a:avLst/>
          </a:prstGeom>
        </p:spPr>
      </p:pic>
      <p:pic>
        <p:nvPicPr>
          <p:cNvPr id="1573" name="Image 157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30" y="5611690"/>
            <a:ext cx="187715" cy="200065"/>
          </a:xfrm>
          <a:prstGeom prst="rect">
            <a:avLst/>
          </a:prstGeom>
        </p:spPr>
      </p:pic>
      <p:sp>
        <p:nvSpPr>
          <p:cNvPr id="8" name="Rectangle : coins arrondis 3">
            <a:extLst>
              <a:ext uri="{FF2B5EF4-FFF2-40B4-BE49-F238E27FC236}">
                <a16:creationId xmlns:a16="http://schemas.microsoft.com/office/drawing/2014/main" id="{EF54E934-B689-C594-036D-7F8EDE8ADB75}"/>
              </a:ext>
            </a:extLst>
          </p:cNvPr>
          <p:cNvSpPr/>
          <p:nvPr/>
        </p:nvSpPr>
        <p:spPr>
          <a:xfrm>
            <a:off x="111092" y="57611"/>
            <a:ext cx="5760000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kern="100" dirty="0">
                <a:solidFill>
                  <a:schemeClr val="bg1"/>
                </a:solidFill>
                <a:ea typeface="Calibri" charset="0"/>
                <a:cs typeface="Calibri" charset="0"/>
              </a:rPr>
              <a:t>Unit : Therapeutic innovations / Hepatobiliary diseases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92CB37-3F62-FF3B-A0EC-866D7D64C488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02095-D64B-10CF-710B-2517562512B7}"/>
              </a:ext>
            </a:extLst>
          </p:cNvPr>
          <p:cNvSpPr/>
          <p:nvPr/>
        </p:nvSpPr>
        <p:spPr>
          <a:xfrm>
            <a:off x="7907050" y="2636315"/>
            <a:ext cx="104032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kern="100" dirty="0">
                <a:latin typeface="Calibri" charset="0"/>
                <a:ea typeface="Calibri" charset="0"/>
                <a:cs typeface="Calibri" charset="0"/>
              </a:rPr>
              <a:t>Shear stress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3B1972-9097-5E48-2926-42F924DAEE69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11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0FF1A-8EF2-60BF-03B9-73B37A9D3DE0}"/>
              </a:ext>
            </a:extLst>
          </p:cNvPr>
          <p:cNvSpPr/>
          <p:nvPr/>
        </p:nvSpPr>
        <p:spPr>
          <a:xfrm>
            <a:off x="3762565" y="6063510"/>
            <a:ext cx="1763978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kern="100" dirty="0">
                <a:latin typeface="Calibri" charset="0"/>
                <a:ea typeface="Calibri" charset="0"/>
                <a:cs typeface="Calibri" charset="0"/>
              </a:rPr>
              <a:t>Mechanical stresses</a:t>
            </a:r>
          </a:p>
        </p:txBody>
      </p:sp>
    </p:spTree>
    <p:extLst>
      <p:ext uri="{BB962C8B-B14F-4D97-AF65-F5344CB8AC3E}">
        <p14:creationId xmlns:p14="http://schemas.microsoft.com/office/powerpoint/2010/main" val="53782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5C9737F3-FA2B-164A-9AD3-F85E97710C74}"/>
              </a:ext>
            </a:extLst>
          </p:cNvPr>
          <p:cNvSpPr/>
          <p:nvPr/>
        </p:nvSpPr>
        <p:spPr>
          <a:xfrm>
            <a:off x="111093" y="57611"/>
            <a:ext cx="5796000" cy="48602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the cytoskeleton </a:t>
            </a:r>
          </a:p>
        </p:txBody>
      </p:sp>
      <p:sp>
        <p:nvSpPr>
          <p:cNvPr id="66" name="Rectangle : coins arrondis 3">
            <a:extLst>
              <a:ext uri="{FF2B5EF4-FFF2-40B4-BE49-F238E27FC236}">
                <a16:creationId xmlns:a16="http://schemas.microsoft.com/office/drawing/2014/main" id="{5C9737F3-FA2B-164A-9AD3-F85E97710C74}"/>
              </a:ext>
            </a:extLst>
          </p:cNvPr>
          <p:cNvSpPr/>
          <p:nvPr/>
        </p:nvSpPr>
        <p:spPr>
          <a:xfrm>
            <a:off x="216361" y="753701"/>
            <a:ext cx="4608000" cy="34445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Remodeling of the cytoskeleton interplay</a:t>
            </a:r>
          </a:p>
        </p:txBody>
      </p:sp>
      <p:sp>
        <p:nvSpPr>
          <p:cNvPr id="769" name="Rectangle à coins arrondis 768"/>
          <p:cNvSpPr/>
          <p:nvPr/>
        </p:nvSpPr>
        <p:spPr>
          <a:xfrm>
            <a:off x="120898" y="1658588"/>
            <a:ext cx="5690726" cy="2434393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Carré corné 32">
            <a:extLst>
              <a:ext uri="{FF2B5EF4-FFF2-40B4-BE49-F238E27FC236}">
                <a16:creationId xmlns:a16="http://schemas.microsoft.com/office/drawing/2014/main" id="{2B7B2A99-07CA-ECCF-849F-E95872883EE9}"/>
              </a:ext>
            </a:extLst>
          </p:cNvPr>
          <p:cNvSpPr/>
          <p:nvPr/>
        </p:nvSpPr>
        <p:spPr>
          <a:xfrm>
            <a:off x="4536912" y="4065022"/>
            <a:ext cx="1224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Cell Death Dis </a:t>
            </a:r>
            <a:r>
              <a:rPr lang="en-US" sz="1000" i="1" dirty="0">
                <a:solidFill>
                  <a:srgbClr val="0070C0"/>
                </a:solidFill>
              </a:rPr>
              <a:t>2019</a:t>
            </a:r>
          </a:p>
        </p:txBody>
      </p:sp>
      <p:pic>
        <p:nvPicPr>
          <p:cNvPr id="32" name="Image 31" descr="Une image contenant Police, texte, blanc, Graphique&#10;&#10;Description générée automatiquement">
            <a:extLst>
              <a:ext uri="{FF2B5EF4-FFF2-40B4-BE49-F238E27FC236}">
                <a16:creationId xmlns:a16="http://schemas.microsoft.com/office/drawing/2014/main" id="{BAB0BF03-0A63-9165-9208-617432E6D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20" y="3998161"/>
            <a:ext cx="647436" cy="3201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62" name="Image 7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2640194" y="1195587"/>
            <a:ext cx="316244" cy="453723"/>
          </a:xfrm>
          <a:prstGeom prst="rect">
            <a:avLst/>
          </a:prstGeom>
        </p:spPr>
      </p:pic>
      <p:pic>
        <p:nvPicPr>
          <p:cNvPr id="764" name="Image 7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6" y="1963420"/>
            <a:ext cx="536001" cy="2018248"/>
          </a:xfrm>
          <a:prstGeom prst="rect">
            <a:avLst/>
          </a:prstGeom>
        </p:spPr>
      </p:pic>
      <p:cxnSp>
        <p:nvCxnSpPr>
          <p:cNvPr id="781" name="Connecteur droit avec flèche 780">
            <a:extLst>
              <a:ext uri="{FF2B5EF4-FFF2-40B4-BE49-F238E27FC236}">
                <a16:creationId xmlns:a16="http://schemas.microsoft.com/office/drawing/2014/main" id="{9FF461A7-1206-F114-6264-B60BAE34DA9A}"/>
              </a:ext>
            </a:extLst>
          </p:cNvPr>
          <p:cNvCxnSpPr>
            <a:cxnSpLocks/>
          </p:cNvCxnSpPr>
          <p:nvPr/>
        </p:nvCxnSpPr>
        <p:spPr>
          <a:xfrm>
            <a:off x="1414175" y="3221378"/>
            <a:ext cx="2324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ZoneTexte 785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117118" y="1705987"/>
            <a:ext cx="31724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actin </a:t>
            </a:r>
            <a:r>
              <a:rPr lang="en-US" sz="12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septin</a:t>
            </a:r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9_i1 </a:t>
            </a:r>
            <a:r>
              <a:rPr lang="en-US" sz="1200" i="1" dirty="0">
                <a:solidFill>
                  <a:srgbClr val="0096FF"/>
                </a:solidFill>
              </a:rPr>
              <a:t>microtubule </a:t>
            </a:r>
            <a:r>
              <a:rPr lang="en-US" sz="1200" i="1" dirty="0" err="1">
                <a:solidFill>
                  <a:schemeClr val="accent2">
                    <a:lumMod val="50000"/>
                  </a:schemeClr>
                </a:solidFill>
              </a:rPr>
              <a:t>polyglutamylation</a:t>
            </a:r>
            <a:endParaRPr lang="en-US" sz="1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82" name="Image 7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6" y="1207662"/>
            <a:ext cx="440834" cy="390075"/>
          </a:xfrm>
          <a:prstGeom prst="rect">
            <a:avLst/>
          </a:prstGeom>
        </p:spPr>
      </p:pic>
      <p:pic>
        <p:nvPicPr>
          <p:cNvPr id="792" name="Image 791">
            <a:extLst>
              <a:ext uri="{FF2B5EF4-FFF2-40B4-BE49-F238E27FC236}">
                <a16:creationId xmlns:a16="http://schemas.microsoft.com/office/drawing/2014/main" id="{470D12AC-3E42-384E-40AC-EA7D9657646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/>
          <a:srcRect l="61529" t="57458" r="21152" b="2467"/>
          <a:stretch/>
        </p:blipFill>
        <p:spPr>
          <a:xfrm>
            <a:off x="4344612" y="2031281"/>
            <a:ext cx="1391506" cy="1410211"/>
          </a:xfrm>
          <a:prstGeom prst="rect">
            <a:avLst/>
          </a:prstGeom>
        </p:spPr>
      </p:pic>
      <p:pic>
        <p:nvPicPr>
          <p:cNvPr id="793" name="Image 792">
            <a:extLst>
              <a:ext uri="{FF2B5EF4-FFF2-40B4-BE49-F238E27FC236}">
                <a16:creationId xmlns:a16="http://schemas.microsoft.com/office/drawing/2014/main" id="{2FC4BC75-0514-2D9C-FE04-445815D7618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/>
          <a:srcRect l="61737" t="16729" r="21340" b="43197"/>
          <a:stretch/>
        </p:blipFill>
        <p:spPr>
          <a:xfrm>
            <a:off x="2946249" y="2030545"/>
            <a:ext cx="1358815" cy="1409369"/>
          </a:xfrm>
          <a:prstGeom prst="rect">
            <a:avLst/>
          </a:prstGeom>
        </p:spPr>
      </p:pic>
      <p:pic>
        <p:nvPicPr>
          <p:cNvPr id="765" name="Image 7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08" y="2173694"/>
            <a:ext cx="166986" cy="1807974"/>
          </a:xfrm>
          <a:prstGeom prst="rect">
            <a:avLst/>
          </a:prstGeom>
        </p:spPr>
      </p:pic>
      <p:pic>
        <p:nvPicPr>
          <p:cNvPr id="797" name="Image 7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5440806" y="2090234"/>
            <a:ext cx="245946" cy="352865"/>
          </a:xfrm>
          <a:prstGeom prst="rect">
            <a:avLst/>
          </a:prstGeom>
        </p:spPr>
      </p:pic>
      <p:sp>
        <p:nvSpPr>
          <p:cNvPr id="785" name="Rectangle à coins arrondis 135">
            <a:extLst>
              <a:ext uri="{FF2B5EF4-FFF2-40B4-BE49-F238E27FC236}">
                <a16:creationId xmlns:a16="http://schemas.microsoft.com/office/drawing/2014/main" id="{2A18D86B-D82D-C9F7-572A-5225E446628B}"/>
              </a:ext>
            </a:extLst>
          </p:cNvPr>
          <p:cNvSpPr/>
          <p:nvPr/>
        </p:nvSpPr>
        <p:spPr>
          <a:xfrm>
            <a:off x="2926930" y="2041646"/>
            <a:ext cx="900000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>
                <a:solidFill>
                  <a:schemeClr val="bg1"/>
                </a:solidFill>
              </a:rPr>
              <a:t>HHL16 Ctrl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787" name="Rectangle à coins arrondis 135">
            <a:extLst>
              <a:ext uri="{FF2B5EF4-FFF2-40B4-BE49-F238E27FC236}">
                <a16:creationId xmlns:a16="http://schemas.microsoft.com/office/drawing/2014/main" id="{2A18D86B-D82D-C9F7-572A-5225E446628B}"/>
              </a:ext>
            </a:extLst>
          </p:cNvPr>
          <p:cNvSpPr/>
          <p:nvPr/>
        </p:nvSpPr>
        <p:spPr>
          <a:xfrm>
            <a:off x="4313922" y="2060748"/>
            <a:ext cx="1224000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>
                <a:solidFill>
                  <a:schemeClr val="bg1"/>
                </a:solidFill>
              </a:rPr>
              <a:t>HHL16 + </a:t>
            </a:r>
            <a:r>
              <a:rPr lang="en-US" sz="1200" i="1" dirty="0" err="1">
                <a:solidFill>
                  <a:schemeClr val="bg1"/>
                </a:solidFill>
              </a:rPr>
              <a:t>taxane</a:t>
            </a:r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840" name="Image 8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1323348" y="2499074"/>
            <a:ext cx="414118" cy="594146"/>
          </a:xfrm>
          <a:prstGeom prst="rect">
            <a:avLst/>
          </a:prstGeom>
        </p:spPr>
      </p:pic>
      <p:sp>
        <p:nvSpPr>
          <p:cNvPr id="848" name="ZoneTexte 847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978840" y="3445337"/>
            <a:ext cx="271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Preserves microtubule dynamics</a:t>
            </a:r>
          </a:p>
          <a:p>
            <a:pPr algn="ctr"/>
            <a:r>
              <a:rPr lang="en-US" sz="1600" i="1" dirty="0">
                <a:solidFill>
                  <a:srgbClr val="0070C0"/>
                </a:solidFill>
              </a:rPr>
              <a:t>Cell proliferation</a:t>
            </a:r>
          </a:p>
        </p:txBody>
      </p:sp>
      <p:sp>
        <p:nvSpPr>
          <p:cNvPr id="803" name="Carré corné 802">
            <a:extLst>
              <a:ext uri="{FF2B5EF4-FFF2-40B4-BE49-F238E27FC236}">
                <a16:creationId xmlns:a16="http://schemas.microsoft.com/office/drawing/2014/main" id="{2B7B2A99-07CA-ECCF-849F-E95872883EE9}"/>
              </a:ext>
            </a:extLst>
          </p:cNvPr>
          <p:cNvSpPr/>
          <p:nvPr/>
        </p:nvSpPr>
        <p:spPr>
          <a:xfrm>
            <a:off x="3947986" y="4299429"/>
            <a:ext cx="1835711" cy="404321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bg1"/>
                </a:solidFill>
              </a:rPr>
              <a:t>Review</a:t>
            </a:r>
            <a:r>
              <a:rPr lang="en-US" sz="1000" i="1" dirty="0">
                <a:solidFill>
                  <a:srgbClr val="0070C0"/>
                </a:solidFill>
              </a:rPr>
              <a:t> Front Cell Dev </a:t>
            </a:r>
            <a:r>
              <a:rPr lang="en-US" sz="1000" i="1" dirty="0" err="1">
                <a:solidFill>
                  <a:srgbClr val="0070C0"/>
                </a:solidFill>
              </a:rPr>
              <a:t>Biol</a:t>
            </a:r>
            <a:r>
              <a:rPr lang="en-US" sz="1000" i="1" dirty="0">
                <a:solidFill>
                  <a:srgbClr val="0070C0"/>
                </a:solidFill>
              </a:rPr>
              <a:t> 2023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Review</a:t>
            </a:r>
            <a:r>
              <a:rPr lang="en-US" sz="1000" i="1" dirty="0">
                <a:solidFill>
                  <a:srgbClr val="0070C0"/>
                </a:solidFill>
              </a:rPr>
              <a:t> J Cell </a:t>
            </a:r>
            <a:r>
              <a:rPr lang="en-US" sz="1000" i="1" dirty="0" err="1">
                <a:solidFill>
                  <a:srgbClr val="0070C0"/>
                </a:solidFill>
              </a:rPr>
              <a:t>Sci</a:t>
            </a:r>
            <a:r>
              <a:rPr lang="en-US" sz="1000" i="1" dirty="0">
                <a:solidFill>
                  <a:srgbClr val="0070C0"/>
                </a:solidFill>
              </a:rPr>
              <a:t> 2021</a:t>
            </a:r>
          </a:p>
        </p:txBody>
      </p:sp>
      <p:pic>
        <p:nvPicPr>
          <p:cNvPr id="783" name="Image 7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4" y="2173694"/>
            <a:ext cx="166986" cy="1807974"/>
          </a:xfrm>
          <a:prstGeom prst="rect">
            <a:avLst/>
          </a:prstGeom>
        </p:spPr>
      </p:pic>
      <p:pic>
        <p:nvPicPr>
          <p:cNvPr id="801" name="Image 8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7" y="2173694"/>
            <a:ext cx="166986" cy="1807974"/>
          </a:xfrm>
          <a:prstGeom prst="rect">
            <a:avLst/>
          </a:prstGeom>
        </p:spPr>
      </p:pic>
      <p:pic>
        <p:nvPicPr>
          <p:cNvPr id="808" name="Image 80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167" y="3371031"/>
            <a:ext cx="591101" cy="75940"/>
          </a:xfrm>
          <a:prstGeom prst="rect">
            <a:avLst/>
          </a:prstGeom>
        </p:spPr>
      </p:pic>
      <p:pic>
        <p:nvPicPr>
          <p:cNvPr id="809" name="Image 80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78" y="2902420"/>
            <a:ext cx="591101" cy="75940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2095918" y="1963420"/>
            <a:ext cx="536001" cy="2018248"/>
            <a:chOff x="1959182" y="1963420"/>
            <a:chExt cx="536001" cy="2018248"/>
          </a:xfrm>
        </p:grpSpPr>
        <p:grpSp>
          <p:nvGrpSpPr>
            <p:cNvPr id="12" name="Grouper 11"/>
            <p:cNvGrpSpPr/>
            <p:nvPr/>
          </p:nvGrpSpPr>
          <p:grpSpPr>
            <a:xfrm>
              <a:off x="2026943" y="2565529"/>
              <a:ext cx="368968" cy="1195094"/>
              <a:chOff x="2495989" y="2577220"/>
              <a:chExt cx="368968" cy="1195094"/>
            </a:xfrm>
          </p:grpSpPr>
          <p:cxnSp>
            <p:nvCxnSpPr>
              <p:cNvPr id="790" name="Connecteur droit 789"/>
              <p:cNvCxnSpPr/>
              <p:nvPr/>
            </p:nvCxnSpPr>
            <p:spPr>
              <a:xfrm>
                <a:off x="2764031" y="2923796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cteur droit 4"/>
              <p:cNvCxnSpPr/>
              <p:nvPr/>
            </p:nvCxnSpPr>
            <p:spPr>
              <a:xfrm>
                <a:off x="2764031" y="2577220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Connecteur droit 795"/>
              <p:cNvCxnSpPr/>
              <p:nvPr/>
            </p:nvCxnSpPr>
            <p:spPr>
              <a:xfrm>
                <a:off x="2502530" y="2706241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Connecteur droit 793"/>
              <p:cNvCxnSpPr/>
              <p:nvPr/>
            </p:nvCxnSpPr>
            <p:spPr>
              <a:xfrm>
                <a:off x="2764031" y="3277159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Connecteur droit 801"/>
              <p:cNvCxnSpPr/>
              <p:nvPr/>
            </p:nvCxnSpPr>
            <p:spPr>
              <a:xfrm>
                <a:off x="2764031" y="3578178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Connecteur droit 803"/>
              <p:cNvCxnSpPr/>
              <p:nvPr/>
            </p:nvCxnSpPr>
            <p:spPr>
              <a:xfrm>
                <a:off x="2502530" y="3384084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Connecteur droit 804"/>
              <p:cNvCxnSpPr/>
              <p:nvPr/>
            </p:nvCxnSpPr>
            <p:spPr>
              <a:xfrm>
                <a:off x="2502530" y="3755719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Connecteur droit 829"/>
              <p:cNvCxnSpPr/>
              <p:nvPr/>
            </p:nvCxnSpPr>
            <p:spPr>
              <a:xfrm>
                <a:off x="2495989" y="3113650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0" name="Image 80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182" y="1963420"/>
              <a:ext cx="536001" cy="2018248"/>
            </a:xfrm>
            <a:prstGeom prst="rect">
              <a:avLst/>
            </a:prstGeom>
          </p:spPr>
        </p:pic>
      </p:grpSp>
      <p:sp>
        <p:nvSpPr>
          <p:cNvPr id="773" name="ZoneTexte 772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418384" y="2912105"/>
            <a:ext cx="63427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9_i1</a:t>
            </a:r>
            <a:endParaRPr lang="en-US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C1805C76-EF38-4547-4D96-94804498CE1E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0044711-5705-B572-D14F-16C8C4142CFA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3" name="Rectangle à coins arrondis 841">
            <a:extLst>
              <a:ext uri="{FF2B5EF4-FFF2-40B4-BE49-F238E27FC236}">
                <a16:creationId xmlns:a16="http://schemas.microsoft.com/office/drawing/2014/main" id="{0ECC601F-5474-A32D-247E-145A42A04655}"/>
              </a:ext>
            </a:extLst>
          </p:cNvPr>
          <p:cNvSpPr/>
          <p:nvPr/>
        </p:nvSpPr>
        <p:spPr>
          <a:xfrm>
            <a:off x="3913340" y="4811301"/>
            <a:ext cx="1851000" cy="1617934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EF8C6D-97DD-5752-AF0F-B21F81AAB243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2</a:t>
            </a:r>
          </a:p>
        </p:txBody>
      </p:sp>
      <p:sp>
        <p:nvSpPr>
          <p:cNvPr id="10" name="Rectangle : coins arrondis 3">
            <a:extLst>
              <a:ext uri="{FF2B5EF4-FFF2-40B4-BE49-F238E27FC236}">
                <a16:creationId xmlns:a16="http://schemas.microsoft.com/office/drawing/2014/main" id="{DC76D126-25D9-AA8A-4F66-F5AFAC24687E}"/>
              </a:ext>
            </a:extLst>
          </p:cNvPr>
          <p:cNvSpPr/>
          <p:nvPr/>
        </p:nvSpPr>
        <p:spPr>
          <a:xfrm>
            <a:off x="230129" y="1283119"/>
            <a:ext cx="1548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Chemoresistance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3E80E35-A4C9-C6D4-69B2-653481C78F57}"/>
              </a:ext>
            </a:extLst>
          </p:cNvPr>
          <p:cNvSpPr txBox="1"/>
          <p:nvPr/>
        </p:nvSpPr>
        <p:spPr>
          <a:xfrm>
            <a:off x="1260508" y="2218027"/>
            <a:ext cx="6033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accent2">
                    <a:lumMod val="50000"/>
                  </a:schemeClr>
                </a:solidFill>
              </a:rPr>
              <a:t>taxane</a:t>
            </a:r>
            <a:endParaRPr lang="en-US" sz="1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4F21E2C-E025-8227-920C-0F535B0471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054" y="2490524"/>
            <a:ext cx="591101" cy="759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281656D-859A-69E8-B110-948BA0DF3B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033426" y="2778328"/>
            <a:ext cx="560432" cy="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968F0CD-DEF0-C556-16A2-A64CE4B907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127817" y="3446852"/>
            <a:ext cx="560432" cy="7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6B6B710-B38E-6296-24ED-FC22468B97FC}"/>
              </a:ext>
            </a:extLst>
          </p:cNvPr>
          <p:cNvSpPr txBox="1"/>
          <p:nvPr/>
        </p:nvSpPr>
        <p:spPr>
          <a:xfrm>
            <a:off x="3872139" y="4818008"/>
            <a:ext cx="19531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Sept9_i1 </a:t>
            </a:r>
            <a:r>
              <a:rPr lang="en-US" sz="1600" i="1" dirty="0">
                <a:solidFill>
                  <a:srgbClr val="7A82FF"/>
                </a:solidFill>
              </a:rPr>
              <a:t>intrinsic liver resistance ? Biosensor</a:t>
            </a:r>
          </a:p>
        </p:txBody>
      </p:sp>
      <p:sp>
        <p:nvSpPr>
          <p:cNvPr id="4" name="Carré corné 3">
            <a:extLst>
              <a:ext uri="{FF2B5EF4-FFF2-40B4-BE49-F238E27FC236}">
                <a16:creationId xmlns:a16="http://schemas.microsoft.com/office/drawing/2014/main" id="{5D7D9973-ACCE-670A-7F7A-DC066B568E9D}"/>
              </a:ext>
            </a:extLst>
          </p:cNvPr>
          <p:cNvSpPr/>
          <p:nvPr/>
        </p:nvSpPr>
        <p:spPr>
          <a:xfrm rot="21263804">
            <a:off x="7121980" y="6126185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</p:spTree>
    <p:extLst>
      <p:ext uri="{BB962C8B-B14F-4D97-AF65-F5344CB8AC3E}">
        <p14:creationId xmlns:p14="http://schemas.microsoft.com/office/powerpoint/2010/main" val="51378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2B6D6-8BAD-BAB9-3D0D-7D10A83A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E3C2EC0A-6314-3233-0C4C-74C4AC3149B5}"/>
              </a:ext>
            </a:extLst>
          </p:cNvPr>
          <p:cNvSpPr/>
          <p:nvPr/>
        </p:nvSpPr>
        <p:spPr>
          <a:xfrm>
            <a:off x="107702" y="1023181"/>
            <a:ext cx="2312804" cy="330899"/>
          </a:xfrm>
          <a:prstGeom prst="roundRect">
            <a:avLst>
              <a:gd name="adj" fmla="val 3389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9937C1B-65F1-081C-1728-E286D750C2D8}"/>
              </a:ext>
            </a:extLst>
          </p:cNvPr>
          <p:cNvSpPr/>
          <p:nvPr/>
        </p:nvSpPr>
        <p:spPr>
          <a:xfrm>
            <a:off x="105868" y="5120119"/>
            <a:ext cx="2312804" cy="688328"/>
          </a:xfrm>
          <a:prstGeom prst="roundRect">
            <a:avLst>
              <a:gd name="adj" fmla="val 8603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933108E-CCC1-76D7-9D79-5826D521A930}"/>
              </a:ext>
            </a:extLst>
          </p:cNvPr>
          <p:cNvSpPr/>
          <p:nvPr/>
        </p:nvSpPr>
        <p:spPr>
          <a:xfrm>
            <a:off x="105868" y="3955648"/>
            <a:ext cx="2312804" cy="1137304"/>
          </a:xfrm>
          <a:prstGeom prst="roundRect">
            <a:avLst>
              <a:gd name="adj" fmla="val 8603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3" name="Rectangle : coins arrondis 31">
            <a:extLst>
              <a:ext uri="{FF2B5EF4-FFF2-40B4-BE49-F238E27FC236}">
                <a16:creationId xmlns:a16="http://schemas.microsoft.com/office/drawing/2014/main" id="{BC715C29-E451-4F68-7D3B-885AA3D55F16}"/>
              </a:ext>
            </a:extLst>
          </p:cNvPr>
          <p:cNvSpPr/>
          <p:nvPr/>
        </p:nvSpPr>
        <p:spPr>
          <a:xfrm>
            <a:off x="3698134" y="1013133"/>
            <a:ext cx="4861460" cy="4209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 : coins arrondis 31">
            <a:extLst>
              <a:ext uri="{FF2B5EF4-FFF2-40B4-BE49-F238E27FC236}">
                <a16:creationId xmlns:a16="http://schemas.microsoft.com/office/drawing/2014/main" id="{1521DC11-562A-9B82-CB1F-4985221C27ED}"/>
              </a:ext>
            </a:extLst>
          </p:cNvPr>
          <p:cNvSpPr/>
          <p:nvPr/>
        </p:nvSpPr>
        <p:spPr>
          <a:xfrm>
            <a:off x="6844813" y="3312844"/>
            <a:ext cx="2148786" cy="1395204"/>
          </a:xfrm>
          <a:prstGeom prst="roundRect">
            <a:avLst/>
          </a:prstGeom>
          <a:solidFill>
            <a:schemeClr val="bg1"/>
          </a:solidFill>
          <a:ln>
            <a:solidFill>
              <a:srgbClr val="B7DA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sp>
        <p:nvSpPr>
          <p:cNvPr id="73" name="Rectangle : coins arrondis 31">
            <a:extLst>
              <a:ext uri="{FF2B5EF4-FFF2-40B4-BE49-F238E27FC236}">
                <a16:creationId xmlns:a16="http://schemas.microsoft.com/office/drawing/2014/main" id="{AA424446-6145-ABDA-5A0C-74BE0E15905F}"/>
              </a:ext>
            </a:extLst>
          </p:cNvPr>
          <p:cNvSpPr/>
          <p:nvPr/>
        </p:nvSpPr>
        <p:spPr>
          <a:xfrm>
            <a:off x="6828883" y="1721810"/>
            <a:ext cx="2187131" cy="1491974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 : coins arrondis 31">
            <a:extLst>
              <a:ext uri="{FF2B5EF4-FFF2-40B4-BE49-F238E27FC236}">
                <a16:creationId xmlns:a16="http://schemas.microsoft.com/office/drawing/2014/main" id="{01FBBFE4-DC5A-D825-B6CD-90B5BC74E5FF}"/>
              </a:ext>
            </a:extLst>
          </p:cNvPr>
          <p:cNvSpPr/>
          <p:nvPr/>
        </p:nvSpPr>
        <p:spPr>
          <a:xfrm>
            <a:off x="3295292" y="1566098"/>
            <a:ext cx="2724296" cy="2531230"/>
          </a:xfrm>
          <a:prstGeom prst="roundRect">
            <a:avLst>
              <a:gd name="adj" fmla="val 6467"/>
            </a:avLst>
          </a:prstGeom>
          <a:solidFill>
            <a:srgbClr val="FFEDED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56D6A442-DB6E-544B-84A5-B08285224321}"/>
              </a:ext>
            </a:extLst>
          </p:cNvPr>
          <p:cNvSpPr/>
          <p:nvPr/>
        </p:nvSpPr>
        <p:spPr>
          <a:xfrm>
            <a:off x="6321400" y="4947401"/>
            <a:ext cx="2694614" cy="11959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2F4B3FC-758B-DE09-036E-C8D19D92D907}"/>
              </a:ext>
            </a:extLst>
          </p:cNvPr>
          <p:cNvSpPr/>
          <p:nvPr/>
        </p:nvSpPr>
        <p:spPr>
          <a:xfrm>
            <a:off x="105868" y="1376518"/>
            <a:ext cx="2312804" cy="2555330"/>
          </a:xfrm>
          <a:prstGeom prst="roundRect">
            <a:avLst>
              <a:gd name="adj" fmla="val 3389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478543B-B3FB-78FB-8D8B-196CD2E4050C}"/>
              </a:ext>
            </a:extLst>
          </p:cNvPr>
          <p:cNvSpPr txBox="1"/>
          <p:nvPr/>
        </p:nvSpPr>
        <p:spPr>
          <a:xfrm>
            <a:off x="3602759" y="680570"/>
            <a:ext cx="50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 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T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eam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4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Thierry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Tordjmann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-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Henri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Moissan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Saclay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21236BE-ECF4-3C6E-6FE1-3A64285E6A84}"/>
              </a:ext>
            </a:extLst>
          </p:cNvPr>
          <p:cNvSpPr txBox="1"/>
          <p:nvPr/>
        </p:nvSpPr>
        <p:spPr>
          <a:xfrm>
            <a:off x="3698134" y="1037964"/>
            <a:ext cx="4861459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Biliary h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omeostasis</a:t>
            </a:r>
            <a:r>
              <a:rPr lang="en-US" sz="1600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and hepatobiliary pathophysiology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ED22F6A-2776-C8A3-7C6C-507E779833AF}"/>
              </a:ext>
            </a:extLst>
          </p:cNvPr>
          <p:cNvSpPr txBox="1"/>
          <p:nvPr/>
        </p:nvSpPr>
        <p:spPr>
          <a:xfrm>
            <a:off x="3325019" y="1589575"/>
            <a:ext cx="2664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Cytoskeleton &amp; hepatocyte stress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53BF7C1-5EA6-0E67-A193-EA2DA095AB4E}"/>
              </a:ext>
            </a:extLst>
          </p:cNvPr>
          <p:cNvSpPr txBox="1"/>
          <p:nvPr/>
        </p:nvSpPr>
        <p:spPr>
          <a:xfrm>
            <a:off x="6918546" y="1750942"/>
            <a:ext cx="20078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4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Ciliopathies and biliary organogenesis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E21AF9-1475-A6AA-FF01-F0F72D772330}"/>
              </a:ext>
            </a:extLst>
          </p:cNvPr>
          <p:cNvSpPr txBox="1"/>
          <p:nvPr/>
        </p:nvSpPr>
        <p:spPr>
          <a:xfrm>
            <a:off x="6973466" y="3310786"/>
            <a:ext cx="18191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4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Genetic Cholestasis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62AC41D-1720-107D-0874-BB7035EDCF05}"/>
              </a:ext>
            </a:extLst>
          </p:cNvPr>
          <p:cNvSpPr txBox="1"/>
          <p:nvPr/>
        </p:nvSpPr>
        <p:spPr>
          <a:xfrm>
            <a:off x="7412029" y="3580227"/>
            <a:ext cx="941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T. </a:t>
            </a:r>
            <a:r>
              <a:rPr lang="en-US" sz="1200" dirty="0" err="1"/>
              <a:t>Falguières</a:t>
            </a:r>
            <a:endParaRPr lang="en-US" sz="12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8A404F5-F177-0EE2-2EA9-45EB3C4D0CDC}"/>
              </a:ext>
            </a:extLst>
          </p:cNvPr>
          <p:cNvSpPr txBox="1"/>
          <p:nvPr/>
        </p:nvSpPr>
        <p:spPr>
          <a:xfrm>
            <a:off x="7256433" y="2217481"/>
            <a:ext cx="1332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P. Dupuis-Williams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89FECCA-9F49-9252-F71C-12DF20C4D4A3}"/>
              </a:ext>
            </a:extLst>
          </p:cNvPr>
          <p:cNvSpPr txBox="1"/>
          <p:nvPr/>
        </p:nvSpPr>
        <p:spPr>
          <a:xfrm>
            <a:off x="4326363" y="1763731"/>
            <a:ext cx="640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</a:t>
            </a:r>
            <a:r>
              <a:rPr lang="en-US" sz="1200" dirty="0" err="1"/>
              <a:t>Poüs</a:t>
            </a:r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1FE563-7E73-66C0-EEC1-DFBAEEEB6E89}"/>
              </a:ext>
            </a:extLst>
          </p:cNvPr>
          <p:cNvSpPr/>
          <p:nvPr/>
        </p:nvSpPr>
        <p:spPr>
          <a:xfrm>
            <a:off x="111370" y="1416636"/>
            <a:ext cx="2038746" cy="249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kern="1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Team 1</a:t>
            </a:r>
          </a:p>
          <a:p>
            <a:pPr>
              <a:spcAft>
                <a:spcPts val="0"/>
              </a:spcAft>
            </a:pPr>
            <a:r>
              <a:rPr lang="en-US" sz="1200" b="1" kern="100" dirty="0">
                <a:solidFill>
                  <a:srgbClr val="000000"/>
                </a:solidFill>
                <a:ea typeface="Calibri" charset="0"/>
                <a:cs typeface="Calibri" charset="0"/>
              </a:rPr>
              <a:t>JC </a:t>
            </a:r>
            <a:r>
              <a:rPr lang="en-US" sz="1200" b="1" kern="1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Duclos-Vallée</a:t>
            </a:r>
            <a:endParaRPr lang="en-US" sz="1200" b="1" kern="1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>
              <a:spcAft>
                <a:spcPts val="0"/>
              </a:spcAft>
            </a:pPr>
            <a:endParaRPr lang="en-US" sz="1400" kern="1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0"/>
              </a:spcAft>
            </a:pPr>
            <a:endParaRPr lang="en-US" sz="1400" kern="1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0"/>
              </a:spcAft>
            </a:pPr>
            <a:endParaRPr lang="en-US" sz="1400" kern="1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200" b="1" kern="100" dirty="0">
                <a:ea typeface="Calibri" charset="0"/>
                <a:cs typeface="Calibri" charset="0"/>
              </a:rPr>
              <a:t>A </a:t>
            </a:r>
            <a:r>
              <a:rPr lang="en-US" sz="1200" b="1" kern="100" dirty="0" err="1">
                <a:ea typeface="Calibri" charset="0"/>
                <a:cs typeface="Calibri" charset="0"/>
              </a:rPr>
              <a:t>Gassama</a:t>
            </a:r>
            <a:endParaRPr lang="en-US" sz="1200" b="1" kern="100" dirty="0">
              <a:ea typeface="Calibri" charset="0"/>
              <a:cs typeface="Calibri" charset="0"/>
            </a:endParaRPr>
          </a:p>
          <a:p>
            <a:endParaRPr lang="en-US" sz="1200" b="1" kern="1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endParaRPr lang="en-US" sz="1200" b="1" kern="1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endParaRPr lang="en-US" sz="1200" b="1" kern="1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r>
              <a:rPr lang="en-US" sz="1200" b="1" kern="100" dirty="0">
                <a:solidFill>
                  <a:srgbClr val="000000"/>
                </a:solidFill>
                <a:ea typeface="Calibri" charset="0"/>
                <a:cs typeface="Calibri" charset="0"/>
              </a:rPr>
              <a:t>MA Allard </a:t>
            </a:r>
            <a:r>
              <a:rPr lang="en-US" sz="1200" kern="100" dirty="0">
                <a:solidFill>
                  <a:srgbClr val="000000"/>
                </a:solidFill>
                <a:ea typeface="Calibri" charset="0"/>
                <a:cs typeface="Calibri" charset="0"/>
              </a:rPr>
              <a:t>(</a:t>
            </a:r>
            <a:r>
              <a:rPr lang="en-US" sz="1200" b="1" kern="100" dirty="0">
                <a:solidFill>
                  <a:srgbClr val="000000"/>
                </a:solidFill>
                <a:ea typeface="Calibri" charset="0"/>
                <a:cs typeface="Calibri" charset="0"/>
              </a:rPr>
              <a:t>E </a:t>
            </a:r>
            <a:r>
              <a:rPr lang="en-US" sz="1200" b="1" kern="1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Vibert</a:t>
            </a:r>
            <a:r>
              <a:rPr lang="en-US" sz="1200" b="1" kern="100" dirty="0">
                <a:solidFill>
                  <a:srgbClr val="000000"/>
                </a:solidFill>
                <a:ea typeface="Calibri" charset="0"/>
                <a:cs typeface="Calibri" charset="0"/>
              </a:rPr>
              <a:t>  </a:t>
            </a:r>
            <a:r>
              <a:rPr lang="en-US" sz="1200" kern="100" dirty="0">
                <a:solidFill>
                  <a:srgbClr val="00B0F0"/>
                </a:solidFill>
                <a:ea typeface="Calibri" charset="0"/>
                <a:cs typeface="Calibri" charset="0"/>
              </a:rPr>
              <a:t>Team2</a:t>
            </a:r>
            <a:r>
              <a:rPr lang="en-US" sz="1200" kern="100" dirty="0">
                <a:solidFill>
                  <a:srgbClr val="000000"/>
                </a:solidFill>
                <a:ea typeface="Calibri" charset="0"/>
                <a:cs typeface="Calibri" charset="0"/>
              </a:rPr>
              <a:t>)</a:t>
            </a:r>
          </a:p>
          <a:p>
            <a:pPr>
              <a:spcAft>
                <a:spcPts val="0"/>
              </a:spcAft>
            </a:pPr>
            <a:endParaRPr lang="en-US" sz="1400" kern="1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0"/>
              </a:spcAft>
            </a:pPr>
            <a:endParaRPr lang="en-US" sz="1400" b="1" kern="100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DCB2B5-83E5-E7DC-34EE-2D3C378484AA}"/>
              </a:ext>
            </a:extLst>
          </p:cNvPr>
          <p:cNvSpPr/>
          <p:nvPr/>
        </p:nvSpPr>
        <p:spPr>
          <a:xfrm>
            <a:off x="6358155" y="4944153"/>
            <a:ext cx="2671357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kern="100" dirty="0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Platforms H. Moissan - </a:t>
            </a:r>
            <a:r>
              <a:rPr lang="en-US" sz="1400" b="1" kern="100" dirty="0" err="1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Orsay</a:t>
            </a:r>
            <a:endParaRPr lang="en-US" sz="1400" b="1" kern="100" dirty="0">
              <a:solidFill>
                <a:srgbClr val="FFC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kern="100" dirty="0">
                <a:latin typeface="Calibri" charset="0"/>
                <a:ea typeface="Calibri" charset="0"/>
                <a:cs typeface="Calibri" charset="0"/>
              </a:rPr>
              <a:t>MIPSIT</a:t>
            </a:r>
          </a:p>
          <a:p>
            <a:r>
              <a:rPr lang="en-US" sz="1400" kern="100" dirty="0">
                <a:latin typeface="Calibri" charset="0"/>
                <a:ea typeface="Calibri" charset="0"/>
                <a:cs typeface="Calibri" charset="0"/>
              </a:rPr>
              <a:t>. Light-sheet microscopy</a:t>
            </a:r>
          </a:p>
          <a:p>
            <a:pPr>
              <a:spcAft>
                <a:spcPts val="0"/>
              </a:spcAft>
            </a:pPr>
            <a:r>
              <a:rPr lang="en-US" sz="1400" kern="100" dirty="0">
                <a:latin typeface="Calibri" charset="0"/>
                <a:ea typeface="Calibri" charset="0"/>
                <a:cs typeface="Calibri" charset="0"/>
              </a:rPr>
              <a:t>. STED 3D facility microscopy</a:t>
            </a:r>
          </a:p>
          <a:p>
            <a:pPr>
              <a:spcAft>
                <a:spcPts val="0"/>
              </a:spcAft>
            </a:pPr>
            <a:r>
              <a:rPr lang="en-US" sz="1400" kern="100" dirty="0">
                <a:latin typeface="Calibri" charset="0"/>
                <a:ea typeface="Calibri" charset="0"/>
                <a:cs typeface="Calibri" charset="0"/>
              </a:rPr>
              <a:t>. Proteomic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E5FD9DB-1501-1DEC-1B62-6874D95C66BE}"/>
              </a:ext>
            </a:extLst>
          </p:cNvPr>
          <p:cNvSpPr/>
          <p:nvPr/>
        </p:nvSpPr>
        <p:spPr>
          <a:xfrm>
            <a:off x="101009" y="3423561"/>
            <a:ext cx="134337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kern="100" dirty="0">
                <a:latin typeface="Calibri" charset="0"/>
                <a:ea typeface="Calibri" charset="0"/>
                <a:cs typeface="Calibri" charset="0"/>
              </a:rPr>
              <a:t>Liver4life machine explant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13FFC59-6B33-08CE-F9B0-E1390FC4DA9E}"/>
              </a:ext>
            </a:extLst>
          </p:cNvPr>
          <p:cNvSpPr/>
          <p:nvPr/>
        </p:nvSpPr>
        <p:spPr>
          <a:xfrm>
            <a:off x="5947441" y="3303621"/>
            <a:ext cx="89539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>
                <a:solidFill>
                  <a:srgbClr val="92D050"/>
                </a:solidFill>
                <a:latin typeface="Calibri" charset="0"/>
                <a:ea typeface="Calibri" charset="0"/>
                <a:cs typeface="Calibri" charset="0"/>
              </a:rPr>
              <a:t>Joint  meetings since </a:t>
            </a:r>
          </a:p>
          <a:p>
            <a:pPr algn="ctr"/>
            <a:r>
              <a:rPr lang="en-US" sz="1200" b="1" kern="100" dirty="0">
                <a:solidFill>
                  <a:srgbClr val="92D050"/>
                </a:solidFill>
                <a:latin typeface="Calibri" charset="0"/>
                <a:ea typeface="Calibri" charset="0"/>
                <a:cs typeface="Calibri" charset="0"/>
              </a:rPr>
              <a:t>2023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132DAC0-C264-1B07-7A77-59FE1DAB2A1A}"/>
              </a:ext>
            </a:extLst>
          </p:cNvPr>
          <p:cNvSpPr/>
          <p:nvPr/>
        </p:nvSpPr>
        <p:spPr>
          <a:xfrm>
            <a:off x="2427744" y="2943629"/>
            <a:ext cx="81497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joint</a:t>
            </a:r>
          </a:p>
          <a:p>
            <a:pPr algn="ctr"/>
            <a:r>
              <a:rPr lang="en-US" sz="1200" b="1" kern="1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meetings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27A1E2C-EDD0-B7F3-2925-216C01B6240B}"/>
              </a:ext>
            </a:extLst>
          </p:cNvPr>
          <p:cNvSpPr/>
          <p:nvPr/>
        </p:nvSpPr>
        <p:spPr>
          <a:xfrm>
            <a:off x="2974673" y="4258950"/>
            <a:ext cx="180000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4 fundings pending</a:t>
            </a:r>
          </a:p>
          <a:p>
            <a:pPr algn="ctr"/>
            <a:r>
              <a:rPr lang="en-US" sz="1200" b="1" kern="100" dirty="0">
                <a:latin typeface="Calibri" charset="0"/>
                <a:ea typeface="Calibri" charset="0"/>
                <a:cs typeface="Calibri" charset="0"/>
              </a:rPr>
              <a:t>ANR, ARC, </a:t>
            </a:r>
            <a:r>
              <a:rPr lang="en-US" sz="1200" b="1" kern="100" dirty="0" err="1">
                <a:latin typeface="Calibri" charset="0"/>
                <a:ea typeface="Calibri" charset="0"/>
                <a:cs typeface="Calibri" charset="0"/>
              </a:rPr>
              <a:t>Ligue</a:t>
            </a:r>
            <a:r>
              <a:rPr lang="en-US" sz="1200" b="1" kern="100" dirty="0">
                <a:latin typeface="Calibri" charset="0"/>
                <a:ea typeface="Calibri" charset="0"/>
                <a:cs typeface="Calibri" charset="0"/>
              </a:rPr>
              <a:t>, INSERM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BB7B55B6-1B15-6078-6F95-89A92F73F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7" y="4538824"/>
            <a:ext cx="440577" cy="28403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C9B4FB7-28EB-B0B6-2B10-3E5524498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4" y="4541878"/>
            <a:ext cx="460550" cy="29063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504A0A9-8D2B-8333-71CB-ECE936BE3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2" y="4709071"/>
            <a:ext cx="445276" cy="26972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752AFE39-546B-99E4-26ED-D4C653A0F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9" y="4655926"/>
            <a:ext cx="457025" cy="293942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DE1EEEA4-860A-C6B7-C3C0-271F6BCA0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44" y="2119315"/>
            <a:ext cx="842769" cy="70876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8C025FA-A14C-6337-4B44-69582D488F47}"/>
              </a:ext>
            </a:extLst>
          </p:cNvPr>
          <p:cNvSpPr/>
          <p:nvPr/>
        </p:nvSpPr>
        <p:spPr>
          <a:xfrm>
            <a:off x="5973141" y="2428200"/>
            <a:ext cx="869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 err="1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fundings</a:t>
            </a:r>
            <a:endParaRPr lang="en-US" sz="1200" b="1" kern="100" dirty="0">
              <a:solidFill>
                <a:schemeClr val="accent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Rectangle : coins arrondis 32">
            <a:extLst>
              <a:ext uri="{FF2B5EF4-FFF2-40B4-BE49-F238E27FC236}">
                <a16:creationId xmlns:a16="http://schemas.microsoft.com/office/drawing/2014/main" id="{5392BCEF-6CBF-792C-EF8F-9E909887559C}"/>
              </a:ext>
            </a:extLst>
          </p:cNvPr>
          <p:cNvSpPr/>
          <p:nvPr/>
        </p:nvSpPr>
        <p:spPr>
          <a:xfrm>
            <a:off x="112877" y="5895565"/>
            <a:ext cx="2304340" cy="602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787AA18-1F83-227C-3DCD-A7F11129204B}"/>
              </a:ext>
            </a:extLst>
          </p:cNvPr>
          <p:cNvSpPr/>
          <p:nvPr/>
        </p:nvSpPr>
        <p:spPr>
          <a:xfrm>
            <a:off x="149631" y="5935348"/>
            <a:ext cx="172747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kern="100" dirty="0" err="1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Hôpital</a:t>
            </a:r>
            <a:r>
              <a:rPr lang="en-US" sz="1400" b="1" kern="100" dirty="0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b="1" kern="100" dirty="0" err="1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Bicêtre</a:t>
            </a:r>
            <a:r>
              <a:rPr lang="en-US" sz="1400" b="1" kern="100" dirty="0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 - CRB</a:t>
            </a:r>
          </a:p>
          <a:p>
            <a:pPr>
              <a:spcAft>
                <a:spcPts val="0"/>
              </a:spcAft>
            </a:pPr>
            <a:r>
              <a:rPr lang="en-US" sz="1400" kern="100" dirty="0">
                <a:latin typeface="Calibri" charset="0"/>
                <a:ea typeface="Calibri" charset="0"/>
                <a:cs typeface="Calibri" charset="0"/>
              </a:rPr>
              <a:t>Biological </a:t>
            </a:r>
            <a:r>
              <a:rPr lang="en-US" sz="1400" kern="100" dirty="0" err="1">
                <a:latin typeface="Calibri" charset="0"/>
                <a:ea typeface="Calibri" charset="0"/>
                <a:cs typeface="Calibri" charset="0"/>
              </a:rPr>
              <a:t>ressources</a:t>
            </a:r>
            <a:endParaRPr lang="en-US" sz="1400" kern="1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8727D58-ABB1-8AA2-5A2D-71F55EFB8CDE}"/>
              </a:ext>
            </a:extLst>
          </p:cNvPr>
          <p:cNvSpPr/>
          <p:nvPr/>
        </p:nvSpPr>
        <p:spPr>
          <a:xfrm>
            <a:off x="3349487" y="3157443"/>
            <a:ext cx="1260000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Biosensors</a:t>
            </a:r>
          </a:p>
          <a:p>
            <a:pPr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Biomarkers</a:t>
            </a:r>
          </a:p>
          <a:p>
            <a:r>
              <a:rPr lang="en-US" sz="14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Clinical targets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311A5482-72F6-AD18-5419-EED78E7AC1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60" y="2239610"/>
            <a:ext cx="362906" cy="310199"/>
          </a:xfrm>
          <a:prstGeom prst="rect">
            <a:avLst/>
          </a:prstGeom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7A3A7779-A7F5-3B59-150D-E7178F87DDA2}"/>
              </a:ext>
            </a:extLst>
          </p:cNvPr>
          <p:cNvSpPr txBox="1"/>
          <p:nvPr/>
        </p:nvSpPr>
        <p:spPr>
          <a:xfrm>
            <a:off x="3496456" y="2539941"/>
            <a:ext cx="448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rgbClr val="FFFF00"/>
                </a:solidFill>
              </a:rPr>
              <a:t>LDs</a:t>
            </a:r>
          </a:p>
        </p:txBody>
      </p:sp>
      <p:sp>
        <p:nvSpPr>
          <p:cNvPr id="17" name="Double flèche horizontale 16">
            <a:extLst>
              <a:ext uri="{FF2B5EF4-FFF2-40B4-BE49-F238E27FC236}">
                <a16:creationId xmlns:a16="http://schemas.microsoft.com/office/drawing/2014/main" id="{25AD2E9C-F3A6-52CD-26A9-37764F0BF2DB}"/>
              </a:ext>
            </a:extLst>
          </p:cNvPr>
          <p:cNvSpPr/>
          <p:nvPr/>
        </p:nvSpPr>
        <p:spPr>
          <a:xfrm>
            <a:off x="6109554" y="2244506"/>
            <a:ext cx="607844" cy="211874"/>
          </a:xfrm>
          <a:prstGeom prst="leftRightArrow">
            <a:avLst>
              <a:gd name="adj1" fmla="val 22064"/>
              <a:gd name="adj2" fmla="val 6396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6" name="Double flèche horizontale 705">
            <a:extLst>
              <a:ext uri="{FF2B5EF4-FFF2-40B4-BE49-F238E27FC236}">
                <a16:creationId xmlns:a16="http://schemas.microsoft.com/office/drawing/2014/main" id="{4ED3B2C5-A7A8-B42E-CED8-BAB91747A269}"/>
              </a:ext>
            </a:extLst>
          </p:cNvPr>
          <p:cNvSpPr/>
          <p:nvPr/>
        </p:nvSpPr>
        <p:spPr>
          <a:xfrm rot="5400000">
            <a:off x="4529569" y="4352210"/>
            <a:ext cx="607844" cy="211874"/>
          </a:xfrm>
          <a:prstGeom prst="leftRightArrow">
            <a:avLst>
              <a:gd name="adj1" fmla="val 22064"/>
              <a:gd name="adj2" fmla="val 6396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1C3691-F5A0-53CD-2E86-4CEEAE8276DA}"/>
              </a:ext>
            </a:extLst>
          </p:cNvPr>
          <p:cNvSpPr/>
          <p:nvPr/>
        </p:nvSpPr>
        <p:spPr>
          <a:xfrm>
            <a:off x="1757277" y="4574094"/>
            <a:ext cx="6985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kern="1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Biopsies</a:t>
            </a:r>
          </a:p>
        </p:txBody>
      </p:sp>
      <p:pic>
        <p:nvPicPr>
          <p:cNvPr id="708" name="Image 707">
            <a:extLst>
              <a:ext uri="{FF2B5EF4-FFF2-40B4-BE49-F238E27FC236}">
                <a16:creationId xmlns:a16="http://schemas.microsoft.com/office/drawing/2014/main" id="{F9C160E3-4DF4-42CA-72ED-2F73EB403F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17" t="5442" r="43511" b="63905"/>
          <a:stretch/>
        </p:blipFill>
        <p:spPr>
          <a:xfrm>
            <a:off x="1187793" y="4476580"/>
            <a:ext cx="628747" cy="474686"/>
          </a:xfrm>
          <a:prstGeom prst="rect">
            <a:avLst/>
          </a:prstGeom>
          <a:ln>
            <a:noFill/>
          </a:ln>
        </p:spPr>
      </p:pic>
      <p:pic>
        <p:nvPicPr>
          <p:cNvPr id="709" name="Image 708">
            <a:extLst>
              <a:ext uri="{FF2B5EF4-FFF2-40B4-BE49-F238E27FC236}">
                <a16:creationId xmlns:a16="http://schemas.microsoft.com/office/drawing/2014/main" id="{82A1114B-88E8-83F9-CA08-C273B3D21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56" y="3470183"/>
            <a:ext cx="460550" cy="290639"/>
          </a:xfrm>
          <a:prstGeom prst="rect">
            <a:avLst/>
          </a:prstGeom>
        </p:spPr>
      </p:pic>
      <p:pic>
        <p:nvPicPr>
          <p:cNvPr id="711" name="Image 710">
            <a:extLst>
              <a:ext uri="{FF2B5EF4-FFF2-40B4-BE49-F238E27FC236}">
                <a16:creationId xmlns:a16="http://schemas.microsoft.com/office/drawing/2014/main" id="{7DE64DDC-A7A8-A9DF-6519-6136AD932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7" y="2778057"/>
            <a:ext cx="826812" cy="106222"/>
          </a:xfrm>
          <a:prstGeom prst="rect">
            <a:avLst/>
          </a:prstGeom>
        </p:spPr>
      </p:pic>
      <p:pic>
        <p:nvPicPr>
          <p:cNvPr id="712" name="Image 711">
            <a:extLst>
              <a:ext uri="{FF2B5EF4-FFF2-40B4-BE49-F238E27FC236}">
                <a16:creationId xmlns:a16="http://schemas.microsoft.com/office/drawing/2014/main" id="{73BF1BDF-991D-6CD2-F307-4164D6C8BA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37" y="2654964"/>
            <a:ext cx="287327" cy="306231"/>
          </a:xfrm>
          <a:prstGeom prst="rect">
            <a:avLst/>
          </a:prstGeom>
        </p:spPr>
      </p:pic>
      <p:sp>
        <p:nvSpPr>
          <p:cNvPr id="714" name="Double flèche horizontale 713">
            <a:extLst>
              <a:ext uri="{FF2B5EF4-FFF2-40B4-BE49-F238E27FC236}">
                <a16:creationId xmlns:a16="http://schemas.microsoft.com/office/drawing/2014/main" id="{488A38D3-8B57-DD57-8CBC-0543C33A078F}"/>
              </a:ext>
            </a:extLst>
          </p:cNvPr>
          <p:cNvSpPr/>
          <p:nvPr/>
        </p:nvSpPr>
        <p:spPr>
          <a:xfrm>
            <a:off x="2531307" y="3440296"/>
            <a:ext cx="607844" cy="211874"/>
          </a:xfrm>
          <a:prstGeom prst="leftRightArrow">
            <a:avLst>
              <a:gd name="adj1" fmla="val 22064"/>
              <a:gd name="adj2" fmla="val 6396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5" name="Rectangle 714">
            <a:extLst>
              <a:ext uri="{FF2B5EF4-FFF2-40B4-BE49-F238E27FC236}">
                <a16:creationId xmlns:a16="http://schemas.microsoft.com/office/drawing/2014/main" id="{92F39F9B-3892-6CA6-2133-743DEE3497EF}"/>
              </a:ext>
            </a:extLst>
          </p:cNvPr>
          <p:cNvSpPr/>
          <p:nvPr/>
        </p:nvSpPr>
        <p:spPr>
          <a:xfrm>
            <a:off x="2465845" y="3683239"/>
            <a:ext cx="7387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 err="1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fundings</a:t>
            </a:r>
            <a:endParaRPr lang="en-US" sz="1200" b="1" kern="100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17" name="Image 716">
            <a:extLst>
              <a:ext uri="{FF2B5EF4-FFF2-40B4-BE49-F238E27FC236}">
                <a16:creationId xmlns:a16="http://schemas.microsoft.com/office/drawing/2014/main" id="{10E70470-9387-0985-4282-59FF98EC5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7" y="1966228"/>
            <a:ext cx="342588" cy="343184"/>
          </a:xfrm>
          <a:prstGeom prst="rect">
            <a:avLst/>
          </a:prstGeom>
        </p:spPr>
      </p:pic>
      <p:pic>
        <p:nvPicPr>
          <p:cNvPr id="718" name="Image 717">
            <a:extLst>
              <a:ext uri="{FF2B5EF4-FFF2-40B4-BE49-F238E27FC236}">
                <a16:creationId xmlns:a16="http://schemas.microsoft.com/office/drawing/2014/main" id="{12BE345C-6EFC-8F62-1278-21D28FA4B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8" y="1892202"/>
            <a:ext cx="230456" cy="24561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7904AA8-E759-FD6D-2B2D-8DC0350525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2" y="2061507"/>
            <a:ext cx="569970" cy="309887"/>
          </a:xfrm>
          <a:prstGeom prst="rect">
            <a:avLst/>
          </a:prstGeom>
        </p:spPr>
      </p:pic>
      <p:pic>
        <p:nvPicPr>
          <p:cNvPr id="719" name="Image 718">
            <a:extLst>
              <a:ext uri="{FF2B5EF4-FFF2-40B4-BE49-F238E27FC236}">
                <a16:creationId xmlns:a16="http://schemas.microsoft.com/office/drawing/2014/main" id="{BFC02053-3A24-67F5-0CF2-B7539819B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67" y="3545360"/>
            <a:ext cx="445276" cy="269721"/>
          </a:xfrm>
          <a:prstGeom prst="rect">
            <a:avLst/>
          </a:prstGeom>
        </p:spPr>
      </p:pic>
      <p:sp>
        <p:nvSpPr>
          <p:cNvPr id="647" name="Rectangle 646">
            <a:extLst>
              <a:ext uri="{FF2B5EF4-FFF2-40B4-BE49-F238E27FC236}">
                <a16:creationId xmlns:a16="http://schemas.microsoft.com/office/drawing/2014/main" id="{E9F54C05-A7D8-3701-8F48-9A2DC8B33FDA}"/>
              </a:ext>
            </a:extLst>
          </p:cNvPr>
          <p:cNvSpPr/>
          <p:nvPr/>
        </p:nvSpPr>
        <p:spPr>
          <a:xfrm>
            <a:off x="6908482" y="4375171"/>
            <a:ext cx="2059572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kern="100">
                <a:latin typeface="Calibri" charset="0"/>
                <a:ea typeface="Calibri" charset="0"/>
                <a:cs typeface="Calibri" charset="0"/>
              </a:rPr>
              <a:t>Glycosylation for </a:t>
            </a:r>
            <a:r>
              <a:rPr lang="en-US" sz="1200" kern="100" dirty="0">
                <a:latin typeface="Calibri" charset="0"/>
                <a:ea typeface="Calibri" charset="0"/>
                <a:cs typeface="Calibri" charset="0"/>
              </a:rPr>
              <a:t>diagnosis ?</a:t>
            </a:r>
          </a:p>
        </p:txBody>
      </p:sp>
      <p:pic>
        <p:nvPicPr>
          <p:cNvPr id="650" name="Image 649">
            <a:extLst>
              <a:ext uri="{FF2B5EF4-FFF2-40B4-BE49-F238E27FC236}">
                <a16:creationId xmlns:a16="http://schemas.microsoft.com/office/drawing/2014/main" id="{46922E38-CD44-AC82-88E4-12E4A211A8C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/>
          <a:stretch/>
        </p:blipFill>
        <p:spPr>
          <a:xfrm rot="4844229">
            <a:off x="5471149" y="2322638"/>
            <a:ext cx="640584" cy="256116"/>
          </a:xfrm>
          <a:prstGeom prst="rect">
            <a:avLst/>
          </a:prstGeom>
        </p:spPr>
      </p:pic>
      <p:pic>
        <p:nvPicPr>
          <p:cNvPr id="651" name="Image 650">
            <a:extLst>
              <a:ext uri="{FF2B5EF4-FFF2-40B4-BE49-F238E27FC236}">
                <a16:creationId xmlns:a16="http://schemas.microsoft.com/office/drawing/2014/main" id="{EBA21039-B89D-0878-9390-6E4C993B8B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8721" y="2128395"/>
            <a:ext cx="111755" cy="897452"/>
          </a:xfrm>
          <a:prstGeom prst="rect">
            <a:avLst/>
          </a:prstGeom>
        </p:spPr>
      </p:pic>
      <p:grpSp>
        <p:nvGrpSpPr>
          <p:cNvPr id="4" name="Grouper 3">
            <a:extLst>
              <a:ext uri="{FF2B5EF4-FFF2-40B4-BE49-F238E27FC236}">
                <a16:creationId xmlns:a16="http://schemas.microsoft.com/office/drawing/2014/main" id="{94DBD8CA-BD07-7490-0BAC-ABBE9DAB2964}"/>
              </a:ext>
            </a:extLst>
          </p:cNvPr>
          <p:cNvGrpSpPr/>
          <p:nvPr/>
        </p:nvGrpSpPr>
        <p:grpSpPr>
          <a:xfrm rot="21014033">
            <a:off x="4686062" y="2162097"/>
            <a:ext cx="987186" cy="359506"/>
            <a:chOff x="-1997354" y="5641959"/>
            <a:chExt cx="987186" cy="359506"/>
          </a:xfrm>
        </p:grpSpPr>
        <p:cxnSp>
          <p:nvCxnSpPr>
            <p:cNvPr id="654" name="Connecteur droit 653">
              <a:extLst>
                <a:ext uri="{FF2B5EF4-FFF2-40B4-BE49-F238E27FC236}">
                  <a16:creationId xmlns:a16="http://schemas.microsoft.com/office/drawing/2014/main" id="{E9771286-1903-EA59-735D-77EB5AC35329}"/>
                </a:ext>
              </a:extLst>
            </p:cNvPr>
            <p:cNvCxnSpPr/>
            <p:nvPr/>
          </p:nvCxnSpPr>
          <p:spPr>
            <a:xfrm rot="6033362">
              <a:off x="-1674863" y="5879674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Connecteur droit 654">
              <a:extLst>
                <a:ext uri="{FF2B5EF4-FFF2-40B4-BE49-F238E27FC236}">
                  <a16:creationId xmlns:a16="http://schemas.microsoft.com/office/drawing/2014/main" id="{C3350814-DA77-6A07-2347-23E108A4B485}"/>
                </a:ext>
              </a:extLst>
            </p:cNvPr>
            <p:cNvCxnSpPr/>
            <p:nvPr/>
          </p:nvCxnSpPr>
          <p:spPr>
            <a:xfrm rot="6033362">
              <a:off x="-1426766" y="5925907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Connecteur droit 655">
              <a:extLst>
                <a:ext uri="{FF2B5EF4-FFF2-40B4-BE49-F238E27FC236}">
                  <a16:creationId xmlns:a16="http://schemas.microsoft.com/office/drawing/2014/main" id="{55D1C3AC-ECBF-2097-BA13-AFE69BAD9750}"/>
                </a:ext>
              </a:extLst>
            </p:cNvPr>
            <p:cNvCxnSpPr/>
            <p:nvPr/>
          </p:nvCxnSpPr>
          <p:spPr>
            <a:xfrm rot="6033362">
              <a:off x="-1489976" y="5752271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Connecteur droit 656">
              <a:extLst>
                <a:ext uri="{FF2B5EF4-FFF2-40B4-BE49-F238E27FC236}">
                  <a16:creationId xmlns:a16="http://schemas.microsoft.com/office/drawing/2014/main" id="{BFF44906-0FDB-B83A-B513-5194ADEA9834}"/>
                </a:ext>
              </a:extLst>
            </p:cNvPr>
            <p:cNvCxnSpPr/>
            <p:nvPr/>
          </p:nvCxnSpPr>
          <p:spPr>
            <a:xfrm rot="6033362">
              <a:off x="-1927818" y="5832536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Connecteur droit 660">
              <a:extLst>
                <a:ext uri="{FF2B5EF4-FFF2-40B4-BE49-F238E27FC236}">
                  <a16:creationId xmlns:a16="http://schemas.microsoft.com/office/drawing/2014/main" id="{D53A294D-4E9D-D1D7-5042-2A30CE11D976}"/>
                </a:ext>
              </a:extLst>
            </p:cNvPr>
            <p:cNvCxnSpPr/>
            <p:nvPr/>
          </p:nvCxnSpPr>
          <p:spPr>
            <a:xfrm rot="6033362">
              <a:off x="-1780891" y="5694010"/>
              <a:ext cx="61411" cy="12084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2" name="Image 661">
              <a:extLst>
                <a:ext uri="{FF2B5EF4-FFF2-40B4-BE49-F238E27FC236}">
                  <a16:creationId xmlns:a16="http://schemas.microsoft.com/office/drawing/2014/main" id="{F083AF0B-321F-7A07-76AA-46339E785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28" t="5236" r="-1" b="27591"/>
            <a:stretch/>
          </p:blipFill>
          <p:spPr>
            <a:xfrm rot="6033362">
              <a:off x="-1683514" y="5328119"/>
              <a:ext cx="359506" cy="987186"/>
            </a:xfrm>
            <a:prstGeom prst="rect">
              <a:avLst/>
            </a:prstGeom>
          </p:spPr>
        </p:pic>
        <p:pic>
          <p:nvPicPr>
            <p:cNvPr id="665" name="Image 664">
              <a:extLst>
                <a:ext uri="{FF2B5EF4-FFF2-40B4-BE49-F238E27FC236}">
                  <a16:creationId xmlns:a16="http://schemas.microsoft.com/office/drawing/2014/main" id="{1FE7396B-F4AD-DFC3-422A-0F3E235B8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52365">
              <a:off x="-1938231" y="5748921"/>
              <a:ext cx="399223" cy="57783"/>
            </a:xfrm>
            <a:prstGeom prst="rect">
              <a:avLst/>
            </a:prstGeom>
          </p:spPr>
        </p:pic>
      </p:grpSp>
      <p:pic>
        <p:nvPicPr>
          <p:cNvPr id="1825" name="Image 1824">
            <a:extLst>
              <a:ext uri="{FF2B5EF4-FFF2-40B4-BE49-F238E27FC236}">
                <a16:creationId xmlns:a16="http://schemas.microsoft.com/office/drawing/2014/main" id="{3B4CB172-F1AC-D6B5-4BF0-6481CA0F81A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6"/>
          <a:stretch/>
        </p:blipFill>
        <p:spPr>
          <a:xfrm>
            <a:off x="4934172" y="2861975"/>
            <a:ext cx="495003" cy="333476"/>
          </a:xfrm>
          <a:prstGeom prst="rect">
            <a:avLst/>
          </a:prstGeom>
        </p:spPr>
      </p:pic>
      <p:pic>
        <p:nvPicPr>
          <p:cNvPr id="1826" name="Image 1825">
            <a:extLst>
              <a:ext uri="{FF2B5EF4-FFF2-40B4-BE49-F238E27FC236}">
                <a16:creationId xmlns:a16="http://schemas.microsoft.com/office/drawing/2014/main" id="{E32F297B-B9D9-7E8A-3EAE-EA16DB22CE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25">
            <a:off x="4588263" y="2708057"/>
            <a:ext cx="371295" cy="85805"/>
          </a:xfrm>
          <a:prstGeom prst="rect">
            <a:avLst/>
          </a:prstGeom>
        </p:spPr>
      </p:pic>
      <p:sp>
        <p:nvSpPr>
          <p:cNvPr id="1827" name="Flèche à angle droit 1826">
            <a:extLst>
              <a:ext uri="{FF2B5EF4-FFF2-40B4-BE49-F238E27FC236}">
                <a16:creationId xmlns:a16="http://schemas.microsoft.com/office/drawing/2014/main" id="{F4B59B70-346C-5D1A-B8B5-41E2D9CA47F0}"/>
              </a:ext>
            </a:extLst>
          </p:cNvPr>
          <p:cNvSpPr/>
          <p:nvPr/>
        </p:nvSpPr>
        <p:spPr>
          <a:xfrm rot="5400000">
            <a:off x="4671157" y="2710582"/>
            <a:ext cx="108000" cy="195922"/>
          </a:xfrm>
          <a:prstGeom prst="bentUpArrow">
            <a:avLst>
              <a:gd name="adj1" fmla="val 4008"/>
              <a:gd name="adj2" fmla="val 17683"/>
              <a:gd name="adj3" fmla="val 47418"/>
            </a:avLst>
          </a:prstGeom>
          <a:solidFill>
            <a:srgbClr val="D88A8F"/>
          </a:solidFill>
          <a:ln>
            <a:solidFill>
              <a:srgbClr val="DC8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r 28">
            <a:extLst>
              <a:ext uri="{FF2B5EF4-FFF2-40B4-BE49-F238E27FC236}">
                <a16:creationId xmlns:a16="http://schemas.microsoft.com/office/drawing/2014/main" id="{1DD25697-BDA1-F4AB-8EFC-31BDDC4DB042}"/>
              </a:ext>
            </a:extLst>
          </p:cNvPr>
          <p:cNvGrpSpPr/>
          <p:nvPr/>
        </p:nvGrpSpPr>
        <p:grpSpPr>
          <a:xfrm>
            <a:off x="4509369" y="3220303"/>
            <a:ext cx="1202031" cy="442040"/>
            <a:chOff x="4678387" y="3044489"/>
            <a:chExt cx="984427" cy="275978"/>
          </a:xfrm>
        </p:grpSpPr>
        <p:pic>
          <p:nvPicPr>
            <p:cNvPr id="1829" name="Image 1828">
              <a:extLst>
                <a:ext uri="{FF2B5EF4-FFF2-40B4-BE49-F238E27FC236}">
                  <a16:creationId xmlns:a16="http://schemas.microsoft.com/office/drawing/2014/main" id="{01EC3744-6F15-FE86-8E68-8C7104C4B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0" t="8912" r="56686" b="12405"/>
            <a:stretch/>
          </p:blipFill>
          <p:spPr>
            <a:xfrm rot="5319975">
              <a:off x="4897182" y="3081471"/>
              <a:ext cx="85416" cy="213968"/>
            </a:xfrm>
            <a:prstGeom prst="rect">
              <a:avLst/>
            </a:prstGeom>
          </p:spPr>
        </p:pic>
        <p:pic>
          <p:nvPicPr>
            <p:cNvPr id="1830" name="Image 1829">
              <a:extLst>
                <a:ext uri="{FF2B5EF4-FFF2-40B4-BE49-F238E27FC236}">
                  <a16:creationId xmlns:a16="http://schemas.microsoft.com/office/drawing/2014/main" id="{E52480B2-FCA1-9101-5FA3-AEAF56081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04582" flipH="1">
              <a:off x="4659479" y="3063397"/>
              <a:ext cx="275978" cy="238161"/>
            </a:xfrm>
            <a:prstGeom prst="rect">
              <a:avLst/>
            </a:prstGeom>
          </p:spPr>
        </p:pic>
        <p:pic>
          <p:nvPicPr>
            <p:cNvPr id="1831" name="Image 1830">
              <a:extLst>
                <a:ext uri="{FF2B5EF4-FFF2-40B4-BE49-F238E27FC236}">
                  <a16:creationId xmlns:a16="http://schemas.microsoft.com/office/drawing/2014/main" id="{3B911606-35D7-E74D-536F-605528CBF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5326584">
              <a:off x="5482936" y="3042272"/>
              <a:ext cx="59541" cy="300215"/>
            </a:xfrm>
            <a:prstGeom prst="rect">
              <a:avLst/>
            </a:prstGeom>
          </p:spPr>
        </p:pic>
        <p:pic>
          <p:nvPicPr>
            <p:cNvPr id="1832" name="Image 1831">
              <a:extLst>
                <a:ext uri="{FF2B5EF4-FFF2-40B4-BE49-F238E27FC236}">
                  <a16:creationId xmlns:a16="http://schemas.microsoft.com/office/drawing/2014/main" id="{87C514A9-1AE6-C982-B335-88F3C94D7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6" t="37941" r="58533" b="4947"/>
            <a:stretch/>
          </p:blipFill>
          <p:spPr>
            <a:xfrm rot="5326584">
              <a:off x="5169237" y="3047511"/>
              <a:ext cx="59541" cy="300215"/>
            </a:xfrm>
            <a:prstGeom prst="rect">
              <a:avLst/>
            </a:prstGeom>
          </p:spPr>
        </p:pic>
        <p:cxnSp>
          <p:nvCxnSpPr>
            <p:cNvPr id="1833" name="Connecteur droit 1832">
              <a:extLst>
                <a:ext uri="{FF2B5EF4-FFF2-40B4-BE49-F238E27FC236}">
                  <a16:creationId xmlns:a16="http://schemas.microsoft.com/office/drawing/2014/main" id="{77CE4877-1BCE-B827-4C58-684596664FE0}"/>
                </a:ext>
              </a:extLst>
            </p:cNvPr>
            <p:cNvCxnSpPr/>
            <p:nvPr/>
          </p:nvCxnSpPr>
          <p:spPr>
            <a:xfrm flipH="1">
              <a:off x="5267224" y="3230016"/>
              <a:ext cx="193398" cy="6429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1" name="Connecteur droit 1880">
              <a:extLst>
                <a:ext uri="{FF2B5EF4-FFF2-40B4-BE49-F238E27FC236}">
                  <a16:creationId xmlns:a16="http://schemas.microsoft.com/office/drawing/2014/main" id="{2EF99FE8-B9B7-2CEA-176E-BE7A3A8E132E}"/>
                </a:ext>
              </a:extLst>
            </p:cNvPr>
            <p:cNvCxnSpPr/>
            <p:nvPr/>
          </p:nvCxnSpPr>
          <p:spPr>
            <a:xfrm>
              <a:off x="5394439" y="3098004"/>
              <a:ext cx="201932" cy="679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15">
            <a:extLst>
              <a:ext uri="{FF2B5EF4-FFF2-40B4-BE49-F238E27FC236}">
                <a16:creationId xmlns:a16="http://schemas.microsoft.com/office/drawing/2014/main" id="{CDE4A182-1E9D-C1D0-D06F-A00EDF783406}"/>
              </a:ext>
            </a:extLst>
          </p:cNvPr>
          <p:cNvGrpSpPr/>
          <p:nvPr/>
        </p:nvGrpSpPr>
        <p:grpSpPr>
          <a:xfrm>
            <a:off x="4612405" y="3689629"/>
            <a:ext cx="1026569" cy="294999"/>
            <a:chOff x="4739026" y="3363396"/>
            <a:chExt cx="893050" cy="185768"/>
          </a:xfrm>
        </p:grpSpPr>
        <p:grpSp>
          <p:nvGrpSpPr>
            <p:cNvPr id="1845" name="Grouper 1844">
              <a:extLst>
                <a:ext uri="{FF2B5EF4-FFF2-40B4-BE49-F238E27FC236}">
                  <a16:creationId xmlns:a16="http://schemas.microsoft.com/office/drawing/2014/main" id="{FCD8D2D7-16D8-55F0-FA73-4D77B9E6DC1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739026" y="3435775"/>
              <a:ext cx="893050" cy="46441"/>
              <a:chOff x="635627" y="-954996"/>
              <a:chExt cx="4811136" cy="215635"/>
            </a:xfrm>
          </p:grpSpPr>
          <p:cxnSp>
            <p:nvCxnSpPr>
              <p:cNvPr id="1848" name="Connecteur droit 1847">
                <a:extLst>
                  <a:ext uri="{FF2B5EF4-FFF2-40B4-BE49-F238E27FC236}">
                    <a16:creationId xmlns:a16="http://schemas.microsoft.com/office/drawing/2014/main" id="{8D89A6A6-AE2D-7250-8DD6-3949C60776F9}"/>
                  </a:ext>
                </a:extLst>
              </p:cNvPr>
              <p:cNvCxnSpPr/>
              <p:nvPr/>
            </p:nvCxnSpPr>
            <p:spPr>
              <a:xfrm>
                <a:off x="658763" y="-840286"/>
                <a:ext cx="478800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9" name="Rectangle 1848">
                <a:extLst>
                  <a:ext uri="{FF2B5EF4-FFF2-40B4-BE49-F238E27FC236}">
                    <a16:creationId xmlns:a16="http://schemas.microsoft.com/office/drawing/2014/main" id="{147AD2FF-D2F6-DB74-E3CC-80119B744F0D}"/>
                  </a:ext>
                </a:extLst>
              </p:cNvPr>
              <p:cNvSpPr/>
              <p:nvPr/>
            </p:nvSpPr>
            <p:spPr>
              <a:xfrm>
                <a:off x="91607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0" name="Rectangle 1849">
                <a:extLst>
                  <a:ext uri="{FF2B5EF4-FFF2-40B4-BE49-F238E27FC236}">
                    <a16:creationId xmlns:a16="http://schemas.microsoft.com/office/drawing/2014/main" id="{93C16405-7D73-D5AC-62E0-7CA7B128987F}"/>
                  </a:ext>
                </a:extLst>
              </p:cNvPr>
              <p:cNvSpPr/>
              <p:nvPr/>
            </p:nvSpPr>
            <p:spPr>
              <a:xfrm>
                <a:off x="3786064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1" name="Triangle 1850">
                <a:extLst>
                  <a:ext uri="{FF2B5EF4-FFF2-40B4-BE49-F238E27FC236}">
                    <a16:creationId xmlns:a16="http://schemas.microsoft.com/office/drawing/2014/main" id="{5CA87040-84E5-56CE-39FE-B1930211A3D0}"/>
                  </a:ext>
                </a:extLst>
              </p:cNvPr>
              <p:cNvSpPr/>
              <p:nvPr/>
            </p:nvSpPr>
            <p:spPr>
              <a:xfrm>
                <a:off x="1132818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2" name="Triangle 1851">
                <a:extLst>
                  <a:ext uri="{FF2B5EF4-FFF2-40B4-BE49-F238E27FC236}">
                    <a16:creationId xmlns:a16="http://schemas.microsoft.com/office/drawing/2014/main" id="{92D49B8B-02F2-2C17-01DA-4C8E4E33F6E2}"/>
                  </a:ext>
                </a:extLst>
              </p:cNvPr>
              <p:cNvSpPr/>
              <p:nvPr/>
            </p:nvSpPr>
            <p:spPr>
              <a:xfrm flipV="1">
                <a:off x="1135128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3" name="Triangle 1852">
                <a:extLst>
                  <a:ext uri="{FF2B5EF4-FFF2-40B4-BE49-F238E27FC236}">
                    <a16:creationId xmlns:a16="http://schemas.microsoft.com/office/drawing/2014/main" id="{89B30EF2-EDAF-B3CA-819F-A8340F55BAB7}"/>
                  </a:ext>
                </a:extLst>
              </p:cNvPr>
              <p:cNvSpPr/>
              <p:nvPr/>
            </p:nvSpPr>
            <p:spPr>
              <a:xfrm>
                <a:off x="63562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4" name="Triangle 1853">
                <a:extLst>
                  <a:ext uri="{FF2B5EF4-FFF2-40B4-BE49-F238E27FC236}">
                    <a16:creationId xmlns:a16="http://schemas.microsoft.com/office/drawing/2014/main" id="{2307DED6-CE54-F044-E99C-DF30F7BE9C07}"/>
                  </a:ext>
                </a:extLst>
              </p:cNvPr>
              <p:cNvSpPr/>
              <p:nvPr/>
            </p:nvSpPr>
            <p:spPr>
              <a:xfrm flipV="1">
                <a:off x="63793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5" name="Rectangle 1854">
                <a:extLst>
                  <a:ext uri="{FF2B5EF4-FFF2-40B4-BE49-F238E27FC236}">
                    <a16:creationId xmlns:a16="http://schemas.microsoft.com/office/drawing/2014/main" id="{E59E8A13-7D57-A205-5704-2CF45BB12735}"/>
                  </a:ext>
                </a:extLst>
              </p:cNvPr>
              <p:cNvSpPr/>
              <p:nvPr/>
            </p:nvSpPr>
            <p:spPr>
              <a:xfrm>
                <a:off x="1388966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6" name="Triangle 1855">
                <a:extLst>
                  <a:ext uri="{FF2B5EF4-FFF2-40B4-BE49-F238E27FC236}">
                    <a16:creationId xmlns:a16="http://schemas.microsoft.com/office/drawing/2014/main" id="{457F25CE-F916-214C-9645-D89FFB486887}"/>
                  </a:ext>
                </a:extLst>
              </p:cNvPr>
              <p:cNvSpPr/>
              <p:nvPr/>
            </p:nvSpPr>
            <p:spPr>
              <a:xfrm>
                <a:off x="1605710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7" name="Triangle 1856">
                <a:extLst>
                  <a:ext uri="{FF2B5EF4-FFF2-40B4-BE49-F238E27FC236}">
                    <a16:creationId xmlns:a16="http://schemas.microsoft.com/office/drawing/2014/main" id="{BDE9175A-8B50-35F7-7DD4-D399F1DEE5BC}"/>
                  </a:ext>
                </a:extLst>
              </p:cNvPr>
              <p:cNvSpPr/>
              <p:nvPr/>
            </p:nvSpPr>
            <p:spPr>
              <a:xfrm flipV="1">
                <a:off x="1608020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8" name="Rectangle 1857">
                <a:extLst>
                  <a:ext uri="{FF2B5EF4-FFF2-40B4-BE49-F238E27FC236}">
                    <a16:creationId xmlns:a16="http://schemas.microsoft.com/office/drawing/2014/main" id="{E9D8149B-882A-CC7E-99C7-A87AA12E9F80}"/>
                  </a:ext>
                </a:extLst>
              </p:cNvPr>
              <p:cNvSpPr/>
              <p:nvPr/>
            </p:nvSpPr>
            <p:spPr>
              <a:xfrm>
                <a:off x="1858881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9" name="Triangle 1858">
                <a:extLst>
                  <a:ext uri="{FF2B5EF4-FFF2-40B4-BE49-F238E27FC236}">
                    <a16:creationId xmlns:a16="http://schemas.microsoft.com/office/drawing/2014/main" id="{C63588CC-909F-B61C-3480-90854FD8D33F}"/>
                  </a:ext>
                </a:extLst>
              </p:cNvPr>
              <p:cNvSpPr/>
              <p:nvPr/>
            </p:nvSpPr>
            <p:spPr>
              <a:xfrm>
                <a:off x="2075625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0" name="Triangle 1859">
                <a:extLst>
                  <a:ext uri="{FF2B5EF4-FFF2-40B4-BE49-F238E27FC236}">
                    <a16:creationId xmlns:a16="http://schemas.microsoft.com/office/drawing/2014/main" id="{B565F830-1A16-2252-A4D7-883AB67FC138}"/>
                  </a:ext>
                </a:extLst>
              </p:cNvPr>
              <p:cNvSpPr/>
              <p:nvPr/>
            </p:nvSpPr>
            <p:spPr>
              <a:xfrm flipV="1">
                <a:off x="2077935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1" name="Rectangle 1860">
                <a:extLst>
                  <a:ext uri="{FF2B5EF4-FFF2-40B4-BE49-F238E27FC236}">
                    <a16:creationId xmlns:a16="http://schemas.microsoft.com/office/drawing/2014/main" id="{7C1B0A91-BFB5-C6C1-4354-2DD973B4543B}"/>
                  </a:ext>
                </a:extLst>
              </p:cNvPr>
              <p:cNvSpPr/>
              <p:nvPr/>
            </p:nvSpPr>
            <p:spPr>
              <a:xfrm>
                <a:off x="2331773" y="-943535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2" name="Triangle 1861">
                <a:extLst>
                  <a:ext uri="{FF2B5EF4-FFF2-40B4-BE49-F238E27FC236}">
                    <a16:creationId xmlns:a16="http://schemas.microsoft.com/office/drawing/2014/main" id="{27D29122-8437-DAAF-0E8F-9728B9F1E442}"/>
                  </a:ext>
                </a:extLst>
              </p:cNvPr>
              <p:cNvSpPr/>
              <p:nvPr/>
            </p:nvSpPr>
            <p:spPr>
              <a:xfrm>
                <a:off x="2548517" y="-951024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3" name="Triangle 1862">
                <a:extLst>
                  <a:ext uri="{FF2B5EF4-FFF2-40B4-BE49-F238E27FC236}">
                    <a16:creationId xmlns:a16="http://schemas.microsoft.com/office/drawing/2014/main" id="{7DCD9A0F-6B87-49C9-822D-6761FFE4E659}"/>
                  </a:ext>
                </a:extLst>
              </p:cNvPr>
              <p:cNvSpPr/>
              <p:nvPr/>
            </p:nvSpPr>
            <p:spPr>
              <a:xfrm flipV="1">
                <a:off x="2550827" y="-849007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4" name="Rectangle 1863">
                <a:extLst>
                  <a:ext uri="{FF2B5EF4-FFF2-40B4-BE49-F238E27FC236}">
                    <a16:creationId xmlns:a16="http://schemas.microsoft.com/office/drawing/2014/main" id="{4DEC7871-C78A-6517-0C1F-A925FB5857C9}"/>
                  </a:ext>
                </a:extLst>
              </p:cNvPr>
              <p:cNvSpPr/>
              <p:nvPr/>
            </p:nvSpPr>
            <p:spPr>
              <a:xfrm>
                <a:off x="2810906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5" name="Triangle 1864">
                <a:extLst>
                  <a:ext uri="{FF2B5EF4-FFF2-40B4-BE49-F238E27FC236}">
                    <a16:creationId xmlns:a16="http://schemas.microsoft.com/office/drawing/2014/main" id="{256FA4CB-82E4-EBAB-34A5-12E0183AC4F5}"/>
                  </a:ext>
                </a:extLst>
              </p:cNvPr>
              <p:cNvSpPr/>
              <p:nvPr/>
            </p:nvSpPr>
            <p:spPr>
              <a:xfrm>
                <a:off x="302765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6" name="Triangle 1865">
                <a:extLst>
                  <a:ext uri="{FF2B5EF4-FFF2-40B4-BE49-F238E27FC236}">
                    <a16:creationId xmlns:a16="http://schemas.microsoft.com/office/drawing/2014/main" id="{88F8E0AB-512F-A418-CDD0-3661EEC8B87E}"/>
                  </a:ext>
                </a:extLst>
              </p:cNvPr>
              <p:cNvSpPr/>
              <p:nvPr/>
            </p:nvSpPr>
            <p:spPr>
              <a:xfrm flipV="1">
                <a:off x="302996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7" name="Rectangle 1866">
                <a:extLst>
                  <a:ext uri="{FF2B5EF4-FFF2-40B4-BE49-F238E27FC236}">
                    <a16:creationId xmlns:a16="http://schemas.microsoft.com/office/drawing/2014/main" id="{E6FD16EF-491F-0B55-B794-4E5811BF6BCF}"/>
                  </a:ext>
                </a:extLst>
              </p:cNvPr>
              <p:cNvSpPr/>
              <p:nvPr/>
            </p:nvSpPr>
            <p:spPr>
              <a:xfrm>
                <a:off x="3283798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8" name="Triangle 1867">
                <a:extLst>
                  <a:ext uri="{FF2B5EF4-FFF2-40B4-BE49-F238E27FC236}">
                    <a16:creationId xmlns:a16="http://schemas.microsoft.com/office/drawing/2014/main" id="{9D411731-71D0-E87B-62A2-A75AFDF10862}"/>
                  </a:ext>
                </a:extLst>
              </p:cNvPr>
              <p:cNvSpPr/>
              <p:nvPr/>
            </p:nvSpPr>
            <p:spPr>
              <a:xfrm>
                <a:off x="3500542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9" name="Triangle 1868">
                <a:extLst>
                  <a:ext uri="{FF2B5EF4-FFF2-40B4-BE49-F238E27FC236}">
                    <a16:creationId xmlns:a16="http://schemas.microsoft.com/office/drawing/2014/main" id="{AB11A767-7882-09ED-E58B-9DA85B1411C2}"/>
                  </a:ext>
                </a:extLst>
              </p:cNvPr>
              <p:cNvSpPr/>
              <p:nvPr/>
            </p:nvSpPr>
            <p:spPr>
              <a:xfrm flipV="1">
                <a:off x="3502852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0" name="Rectangle 1869">
                <a:extLst>
                  <a:ext uri="{FF2B5EF4-FFF2-40B4-BE49-F238E27FC236}">
                    <a16:creationId xmlns:a16="http://schemas.microsoft.com/office/drawing/2014/main" id="{6529A4F4-013A-A9D8-FD9D-6801419C71F9}"/>
                  </a:ext>
                </a:extLst>
              </p:cNvPr>
              <p:cNvSpPr/>
              <p:nvPr/>
            </p:nvSpPr>
            <p:spPr>
              <a:xfrm>
                <a:off x="4296704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1" name="Triangle 1870">
                <a:extLst>
                  <a:ext uri="{FF2B5EF4-FFF2-40B4-BE49-F238E27FC236}">
                    <a16:creationId xmlns:a16="http://schemas.microsoft.com/office/drawing/2014/main" id="{7833AA31-C057-B327-9698-7D77E33CFCCC}"/>
                  </a:ext>
                </a:extLst>
              </p:cNvPr>
              <p:cNvSpPr/>
              <p:nvPr/>
            </p:nvSpPr>
            <p:spPr>
              <a:xfrm>
                <a:off x="4513448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2" name="Triangle 1871">
                <a:extLst>
                  <a:ext uri="{FF2B5EF4-FFF2-40B4-BE49-F238E27FC236}">
                    <a16:creationId xmlns:a16="http://schemas.microsoft.com/office/drawing/2014/main" id="{400604A3-8053-57FE-4488-46491EA20086}"/>
                  </a:ext>
                </a:extLst>
              </p:cNvPr>
              <p:cNvSpPr/>
              <p:nvPr/>
            </p:nvSpPr>
            <p:spPr>
              <a:xfrm flipV="1">
                <a:off x="4515758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3" name="Triangle 1872">
                <a:extLst>
                  <a:ext uri="{FF2B5EF4-FFF2-40B4-BE49-F238E27FC236}">
                    <a16:creationId xmlns:a16="http://schemas.microsoft.com/office/drawing/2014/main" id="{10C86224-609E-5579-CA92-57CEA5860925}"/>
                  </a:ext>
                </a:extLst>
              </p:cNvPr>
              <p:cNvSpPr/>
              <p:nvPr/>
            </p:nvSpPr>
            <p:spPr>
              <a:xfrm>
                <a:off x="4016257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4" name="Triangle 1873">
                <a:extLst>
                  <a:ext uri="{FF2B5EF4-FFF2-40B4-BE49-F238E27FC236}">
                    <a16:creationId xmlns:a16="http://schemas.microsoft.com/office/drawing/2014/main" id="{B3F5415A-6449-CBFA-B201-F7EF0C00BBC7}"/>
                  </a:ext>
                </a:extLst>
              </p:cNvPr>
              <p:cNvSpPr/>
              <p:nvPr/>
            </p:nvSpPr>
            <p:spPr>
              <a:xfrm flipV="1">
                <a:off x="4018567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5" name="Rectangle 1874">
                <a:extLst>
                  <a:ext uri="{FF2B5EF4-FFF2-40B4-BE49-F238E27FC236}">
                    <a16:creationId xmlns:a16="http://schemas.microsoft.com/office/drawing/2014/main" id="{6856060A-9F9D-E757-D345-E3CCCE6CFDEA}"/>
                  </a:ext>
                </a:extLst>
              </p:cNvPr>
              <p:cNvSpPr/>
              <p:nvPr/>
            </p:nvSpPr>
            <p:spPr>
              <a:xfrm>
                <a:off x="4769597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6" name="Triangle 1875">
                <a:extLst>
                  <a:ext uri="{FF2B5EF4-FFF2-40B4-BE49-F238E27FC236}">
                    <a16:creationId xmlns:a16="http://schemas.microsoft.com/office/drawing/2014/main" id="{7AC1CB9F-0BBC-17FA-9674-4F54AFC09E2A}"/>
                  </a:ext>
                </a:extLst>
              </p:cNvPr>
              <p:cNvSpPr/>
              <p:nvPr/>
            </p:nvSpPr>
            <p:spPr>
              <a:xfrm>
                <a:off x="4986340" y="-954996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7" name="Triangle 1876">
                <a:extLst>
                  <a:ext uri="{FF2B5EF4-FFF2-40B4-BE49-F238E27FC236}">
                    <a16:creationId xmlns:a16="http://schemas.microsoft.com/office/drawing/2014/main" id="{F67EB8F1-E497-100F-94F4-11EC981E2E01}"/>
                  </a:ext>
                </a:extLst>
              </p:cNvPr>
              <p:cNvSpPr/>
              <p:nvPr/>
            </p:nvSpPr>
            <p:spPr>
              <a:xfrm flipV="1">
                <a:off x="4988650" y="-852979"/>
                <a:ext cx="229098" cy="109646"/>
              </a:xfrm>
              <a:prstGeom prst="triangle">
                <a:avLst>
                  <a:gd name="adj" fmla="val 5246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8" name="Rectangle 1877">
                <a:extLst>
                  <a:ext uri="{FF2B5EF4-FFF2-40B4-BE49-F238E27FC236}">
                    <a16:creationId xmlns:a16="http://schemas.microsoft.com/office/drawing/2014/main" id="{5DC926E1-5812-960D-0475-DB814D7737CE}"/>
                  </a:ext>
                </a:extLst>
              </p:cNvPr>
              <p:cNvSpPr/>
              <p:nvPr/>
            </p:nvSpPr>
            <p:spPr>
              <a:xfrm>
                <a:off x="5239511" y="-947507"/>
                <a:ext cx="185763" cy="182498"/>
              </a:xfrm>
              <a:prstGeom prst="rect">
                <a:avLst/>
              </a:prstGeom>
              <a:solidFill>
                <a:srgbClr val="0090BC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880" name="Connecteur droit 1879">
              <a:extLst>
                <a:ext uri="{FF2B5EF4-FFF2-40B4-BE49-F238E27FC236}">
                  <a16:creationId xmlns:a16="http://schemas.microsoft.com/office/drawing/2014/main" id="{477447B0-DB97-69D7-E25C-33418FEEA214}"/>
                </a:ext>
              </a:extLst>
            </p:cNvPr>
            <p:cNvCxnSpPr/>
            <p:nvPr/>
          </p:nvCxnSpPr>
          <p:spPr>
            <a:xfrm>
              <a:off x="5217152" y="3363396"/>
              <a:ext cx="201932" cy="679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2" name="Connecteur droit 1881">
              <a:extLst>
                <a:ext uri="{FF2B5EF4-FFF2-40B4-BE49-F238E27FC236}">
                  <a16:creationId xmlns:a16="http://schemas.microsoft.com/office/drawing/2014/main" id="{11CB9F53-8870-662F-6F4B-EAC3107F2337}"/>
                </a:ext>
              </a:extLst>
            </p:cNvPr>
            <p:cNvCxnSpPr/>
            <p:nvPr/>
          </p:nvCxnSpPr>
          <p:spPr>
            <a:xfrm flipH="1">
              <a:off x="5123278" y="3484869"/>
              <a:ext cx="193398" cy="6429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64" name="Image 2163">
            <a:extLst>
              <a:ext uri="{FF2B5EF4-FFF2-40B4-BE49-F238E27FC236}">
                <a16:creationId xmlns:a16="http://schemas.microsoft.com/office/drawing/2014/main" id="{41EACD18-95FF-E7A9-0D15-24A15F89A0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5150">
            <a:off x="5467698" y="2803374"/>
            <a:ext cx="473338" cy="460659"/>
          </a:xfrm>
          <a:prstGeom prst="rect">
            <a:avLst/>
          </a:prstGeom>
        </p:spPr>
      </p:pic>
      <p:pic>
        <p:nvPicPr>
          <p:cNvPr id="2165" name="Image 2164">
            <a:extLst>
              <a:ext uri="{FF2B5EF4-FFF2-40B4-BE49-F238E27FC236}">
                <a16:creationId xmlns:a16="http://schemas.microsoft.com/office/drawing/2014/main" id="{5020F928-FC4D-30E2-5DB5-ADB2498FB8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531">
            <a:off x="5670520" y="3399174"/>
            <a:ext cx="276509" cy="44666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F4D4EFAB-762D-9DC7-1AD1-96AA4C8EBDC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29" y="2878781"/>
            <a:ext cx="300770" cy="289917"/>
          </a:xfrm>
          <a:prstGeom prst="rect">
            <a:avLst/>
          </a:prstGeom>
        </p:spPr>
      </p:pic>
      <p:sp>
        <p:nvSpPr>
          <p:cNvPr id="43" name="Flèche à trois pointes 42">
            <a:extLst>
              <a:ext uri="{FF2B5EF4-FFF2-40B4-BE49-F238E27FC236}">
                <a16:creationId xmlns:a16="http://schemas.microsoft.com/office/drawing/2014/main" id="{87F16734-7D8B-09F4-9C7A-93433E5448C8}"/>
              </a:ext>
            </a:extLst>
          </p:cNvPr>
          <p:cNvSpPr/>
          <p:nvPr/>
        </p:nvSpPr>
        <p:spPr>
          <a:xfrm rot="18528963">
            <a:off x="5684190" y="3792561"/>
            <a:ext cx="972086" cy="844924"/>
          </a:xfrm>
          <a:prstGeom prst="leftRightUpArrow">
            <a:avLst>
              <a:gd name="adj1" fmla="val 5450"/>
              <a:gd name="adj2" fmla="val 13475"/>
              <a:gd name="adj3" fmla="val 20092"/>
            </a:avLst>
          </a:prstGeom>
          <a:solidFill>
            <a:srgbClr val="E7F4DD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10" name="Grouper 3009">
            <a:extLst>
              <a:ext uri="{FF2B5EF4-FFF2-40B4-BE49-F238E27FC236}">
                <a16:creationId xmlns:a16="http://schemas.microsoft.com/office/drawing/2014/main" id="{0AD28952-2F41-0BA9-50EC-1D92494502A4}"/>
              </a:ext>
            </a:extLst>
          </p:cNvPr>
          <p:cNvGrpSpPr/>
          <p:nvPr/>
        </p:nvGrpSpPr>
        <p:grpSpPr>
          <a:xfrm rot="5740847">
            <a:off x="4112832" y="2453884"/>
            <a:ext cx="635442" cy="91335"/>
            <a:chOff x="29680263" y="41081765"/>
            <a:chExt cx="3587634" cy="1187231"/>
          </a:xfrm>
        </p:grpSpPr>
        <p:sp>
          <p:nvSpPr>
            <p:cNvPr id="3011" name="Ellipse 3010">
              <a:extLst>
                <a:ext uri="{FF2B5EF4-FFF2-40B4-BE49-F238E27FC236}">
                  <a16:creationId xmlns:a16="http://schemas.microsoft.com/office/drawing/2014/main" id="{324993ED-5AD1-BEF1-3691-C872F2F726ED}"/>
                </a:ext>
              </a:extLst>
            </p:cNvPr>
            <p:cNvSpPr/>
            <p:nvPr/>
          </p:nvSpPr>
          <p:spPr>
            <a:xfrm rot="10800000">
              <a:off x="30235567" y="4146052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2" name="Ellipse 3011">
              <a:extLst>
                <a:ext uri="{FF2B5EF4-FFF2-40B4-BE49-F238E27FC236}">
                  <a16:creationId xmlns:a16="http://schemas.microsoft.com/office/drawing/2014/main" id="{57481A4E-5A3B-B2B1-8B38-8E3D40CB3DF5}"/>
                </a:ext>
              </a:extLst>
            </p:cNvPr>
            <p:cNvSpPr/>
            <p:nvPr/>
          </p:nvSpPr>
          <p:spPr>
            <a:xfrm rot="5400000">
              <a:off x="29691843" y="4153931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3" name="Rectangle 3012">
              <a:extLst>
                <a:ext uri="{FF2B5EF4-FFF2-40B4-BE49-F238E27FC236}">
                  <a16:creationId xmlns:a16="http://schemas.microsoft.com/office/drawing/2014/main" id="{04AEAA3D-A0AC-C28B-2714-D034C0EE9EFC}"/>
                </a:ext>
              </a:extLst>
            </p:cNvPr>
            <p:cNvSpPr/>
            <p:nvPr/>
          </p:nvSpPr>
          <p:spPr>
            <a:xfrm rot="10800000">
              <a:off x="29897106" y="4152398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14" name="Connecteur droit 3013">
              <a:extLst>
                <a:ext uri="{FF2B5EF4-FFF2-40B4-BE49-F238E27FC236}">
                  <a16:creationId xmlns:a16="http://schemas.microsoft.com/office/drawing/2014/main" id="{DA2023AA-CC44-4ABF-E03D-E181DC5F4B9A}"/>
                </a:ext>
              </a:extLst>
            </p:cNvPr>
            <p:cNvCxnSpPr/>
            <p:nvPr/>
          </p:nvCxnSpPr>
          <p:spPr>
            <a:xfrm rot="10800000">
              <a:off x="29921316" y="4167655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5" name="Connecteur droit 3014">
              <a:extLst>
                <a:ext uri="{FF2B5EF4-FFF2-40B4-BE49-F238E27FC236}">
                  <a16:creationId xmlns:a16="http://schemas.microsoft.com/office/drawing/2014/main" id="{F95945E4-67BB-6E73-087A-F67B2A8DDA92}"/>
                </a:ext>
              </a:extLst>
            </p:cNvPr>
            <p:cNvCxnSpPr/>
            <p:nvPr/>
          </p:nvCxnSpPr>
          <p:spPr>
            <a:xfrm rot="10800000">
              <a:off x="29921318" y="4152398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6" name="Ellipse 3015">
              <a:extLst>
                <a:ext uri="{FF2B5EF4-FFF2-40B4-BE49-F238E27FC236}">
                  <a16:creationId xmlns:a16="http://schemas.microsoft.com/office/drawing/2014/main" id="{3F55CC0E-8E07-F069-40A6-4744A1040FEB}"/>
                </a:ext>
              </a:extLst>
            </p:cNvPr>
            <p:cNvSpPr/>
            <p:nvPr/>
          </p:nvSpPr>
          <p:spPr>
            <a:xfrm rot="10800000">
              <a:off x="30228143" y="4168267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7" name="Ellipse 3016">
              <a:extLst>
                <a:ext uri="{FF2B5EF4-FFF2-40B4-BE49-F238E27FC236}">
                  <a16:creationId xmlns:a16="http://schemas.microsoft.com/office/drawing/2014/main" id="{69872A95-700D-ED6B-567C-BEAD1B309064}"/>
                </a:ext>
              </a:extLst>
            </p:cNvPr>
            <p:cNvSpPr/>
            <p:nvPr/>
          </p:nvSpPr>
          <p:spPr>
            <a:xfrm rot="5400000">
              <a:off x="29684419" y="4176146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8" name="Rectangle 3017">
              <a:extLst>
                <a:ext uri="{FF2B5EF4-FFF2-40B4-BE49-F238E27FC236}">
                  <a16:creationId xmlns:a16="http://schemas.microsoft.com/office/drawing/2014/main" id="{D20713C6-2663-7C7A-CFE4-0388E8B6EE5D}"/>
                </a:ext>
              </a:extLst>
            </p:cNvPr>
            <p:cNvSpPr/>
            <p:nvPr/>
          </p:nvSpPr>
          <p:spPr>
            <a:xfrm rot="10800000">
              <a:off x="29889682" y="4174612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19" name="Connecteur droit 3018">
              <a:extLst>
                <a:ext uri="{FF2B5EF4-FFF2-40B4-BE49-F238E27FC236}">
                  <a16:creationId xmlns:a16="http://schemas.microsoft.com/office/drawing/2014/main" id="{65E95E1B-4A08-6194-D899-2694551C33D4}"/>
                </a:ext>
              </a:extLst>
            </p:cNvPr>
            <p:cNvCxnSpPr/>
            <p:nvPr/>
          </p:nvCxnSpPr>
          <p:spPr>
            <a:xfrm rot="10800000">
              <a:off x="29913892" y="4189869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0" name="Connecteur droit 3019">
              <a:extLst>
                <a:ext uri="{FF2B5EF4-FFF2-40B4-BE49-F238E27FC236}">
                  <a16:creationId xmlns:a16="http://schemas.microsoft.com/office/drawing/2014/main" id="{C5DE723D-E035-48D0-1AE1-0B6900D0A06B}"/>
                </a:ext>
              </a:extLst>
            </p:cNvPr>
            <p:cNvCxnSpPr/>
            <p:nvPr/>
          </p:nvCxnSpPr>
          <p:spPr>
            <a:xfrm rot="10800000">
              <a:off x="29913894" y="4174612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1" name="Ellipse 3020">
              <a:extLst>
                <a:ext uri="{FF2B5EF4-FFF2-40B4-BE49-F238E27FC236}">
                  <a16:creationId xmlns:a16="http://schemas.microsoft.com/office/drawing/2014/main" id="{5C78D554-12BD-060E-CDDE-1B76FC4D1FBF}"/>
                </a:ext>
              </a:extLst>
            </p:cNvPr>
            <p:cNvSpPr/>
            <p:nvPr/>
          </p:nvSpPr>
          <p:spPr>
            <a:xfrm rot="10800000">
              <a:off x="30194212" y="41955460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2" name="Ellipse 3021">
              <a:extLst>
                <a:ext uri="{FF2B5EF4-FFF2-40B4-BE49-F238E27FC236}">
                  <a16:creationId xmlns:a16="http://schemas.microsoft.com/office/drawing/2014/main" id="{2073398A-0E20-0632-C6AB-CF24545076DA}"/>
                </a:ext>
              </a:extLst>
            </p:cNvPr>
            <p:cNvSpPr/>
            <p:nvPr/>
          </p:nvSpPr>
          <p:spPr>
            <a:xfrm rot="5400000">
              <a:off x="29650488" y="42034249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3" name="Rectangle 3022">
              <a:extLst>
                <a:ext uri="{FF2B5EF4-FFF2-40B4-BE49-F238E27FC236}">
                  <a16:creationId xmlns:a16="http://schemas.microsoft.com/office/drawing/2014/main" id="{E56F47D2-9A1E-B960-49F4-9867C71DDB54}"/>
                </a:ext>
              </a:extLst>
            </p:cNvPr>
            <p:cNvSpPr/>
            <p:nvPr/>
          </p:nvSpPr>
          <p:spPr>
            <a:xfrm rot="10800000">
              <a:off x="29855751" y="42018913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24" name="Connecteur droit 3023">
              <a:extLst>
                <a:ext uri="{FF2B5EF4-FFF2-40B4-BE49-F238E27FC236}">
                  <a16:creationId xmlns:a16="http://schemas.microsoft.com/office/drawing/2014/main" id="{8FF6AB15-E5DE-6509-137D-DC26075D32A2}"/>
                </a:ext>
              </a:extLst>
            </p:cNvPr>
            <p:cNvCxnSpPr/>
            <p:nvPr/>
          </p:nvCxnSpPr>
          <p:spPr>
            <a:xfrm rot="10800000">
              <a:off x="29879962" y="4217148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5" name="Connecteur droit 3024">
              <a:extLst>
                <a:ext uri="{FF2B5EF4-FFF2-40B4-BE49-F238E27FC236}">
                  <a16:creationId xmlns:a16="http://schemas.microsoft.com/office/drawing/2014/main" id="{273DED95-1ACD-4ECA-8525-B2D9454C8C6C}"/>
                </a:ext>
              </a:extLst>
            </p:cNvPr>
            <p:cNvCxnSpPr/>
            <p:nvPr/>
          </p:nvCxnSpPr>
          <p:spPr>
            <a:xfrm rot="10800000">
              <a:off x="29879963" y="4201891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6" name="Ellipse 3025">
              <a:extLst>
                <a:ext uri="{FF2B5EF4-FFF2-40B4-BE49-F238E27FC236}">
                  <a16:creationId xmlns:a16="http://schemas.microsoft.com/office/drawing/2014/main" id="{8F27BAF1-283C-E505-B932-177A3179155B}"/>
                </a:ext>
              </a:extLst>
            </p:cNvPr>
            <p:cNvSpPr/>
            <p:nvPr/>
          </p:nvSpPr>
          <p:spPr>
            <a:xfrm rot="10800000">
              <a:off x="30162348" y="4119947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7" name="Ellipse 3026">
              <a:extLst>
                <a:ext uri="{FF2B5EF4-FFF2-40B4-BE49-F238E27FC236}">
                  <a16:creationId xmlns:a16="http://schemas.microsoft.com/office/drawing/2014/main" id="{05910905-077B-70C6-4F2D-3E2AAF4BE13D}"/>
                </a:ext>
              </a:extLst>
            </p:cNvPr>
            <p:cNvSpPr/>
            <p:nvPr/>
          </p:nvSpPr>
          <p:spPr>
            <a:xfrm rot="5400000">
              <a:off x="29618624" y="4127826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8" name="Rectangle 3027">
              <a:extLst>
                <a:ext uri="{FF2B5EF4-FFF2-40B4-BE49-F238E27FC236}">
                  <a16:creationId xmlns:a16="http://schemas.microsoft.com/office/drawing/2014/main" id="{BC58A939-A2F4-0516-0686-FEC9E59ABF06}"/>
                </a:ext>
              </a:extLst>
            </p:cNvPr>
            <p:cNvSpPr/>
            <p:nvPr/>
          </p:nvSpPr>
          <p:spPr>
            <a:xfrm rot="10800000">
              <a:off x="29823887" y="4126292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29" name="Connecteur droit 3028">
              <a:extLst>
                <a:ext uri="{FF2B5EF4-FFF2-40B4-BE49-F238E27FC236}">
                  <a16:creationId xmlns:a16="http://schemas.microsoft.com/office/drawing/2014/main" id="{0BF2017D-199C-FE91-461F-65DCD85F48C4}"/>
                </a:ext>
              </a:extLst>
            </p:cNvPr>
            <p:cNvCxnSpPr/>
            <p:nvPr/>
          </p:nvCxnSpPr>
          <p:spPr>
            <a:xfrm rot="10800000">
              <a:off x="29848098" y="4141549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0" name="Connecteur droit 3029">
              <a:extLst>
                <a:ext uri="{FF2B5EF4-FFF2-40B4-BE49-F238E27FC236}">
                  <a16:creationId xmlns:a16="http://schemas.microsoft.com/office/drawing/2014/main" id="{75FEC57C-310D-DB64-449D-5275771FAB14}"/>
                </a:ext>
              </a:extLst>
            </p:cNvPr>
            <p:cNvCxnSpPr/>
            <p:nvPr/>
          </p:nvCxnSpPr>
          <p:spPr>
            <a:xfrm rot="10800000">
              <a:off x="29848099" y="4126292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1" name="Ellipse 3030">
              <a:extLst>
                <a:ext uri="{FF2B5EF4-FFF2-40B4-BE49-F238E27FC236}">
                  <a16:creationId xmlns:a16="http://schemas.microsoft.com/office/drawing/2014/main" id="{B4C93C7E-9054-E7C5-BFB0-F223774EAAF4}"/>
                </a:ext>
              </a:extLst>
            </p:cNvPr>
            <p:cNvSpPr/>
            <p:nvPr/>
          </p:nvSpPr>
          <p:spPr>
            <a:xfrm>
              <a:off x="30061687" y="41505753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2" name="Ellipse 3031">
              <a:extLst>
                <a:ext uri="{FF2B5EF4-FFF2-40B4-BE49-F238E27FC236}">
                  <a16:creationId xmlns:a16="http://schemas.microsoft.com/office/drawing/2014/main" id="{9637771F-AD63-C214-9544-59D5F7EA1918}"/>
                </a:ext>
              </a:extLst>
            </p:cNvPr>
            <p:cNvSpPr/>
            <p:nvPr/>
          </p:nvSpPr>
          <p:spPr>
            <a:xfrm rot="16200000">
              <a:off x="30438712" y="4158455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3" name="Rectangle 3032">
              <a:extLst>
                <a:ext uri="{FF2B5EF4-FFF2-40B4-BE49-F238E27FC236}">
                  <a16:creationId xmlns:a16="http://schemas.microsoft.com/office/drawing/2014/main" id="{94B85E28-DB3B-7F94-84AE-57B0A17AC29B}"/>
                </a:ext>
              </a:extLst>
            </p:cNvPr>
            <p:cNvSpPr/>
            <p:nvPr/>
          </p:nvSpPr>
          <p:spPr>
            <a:xfrm>
              <a:off x="30202571" y="4157160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34" name="Connecteur droit 3033">
              <a:extLst>
                <a:ext uri="{FF2B5EF4-FFF2-40B4-BE49-F238E27FC236}">
                  <a16:creationId xmlns:a16="http://schemas.microsoft.com/office/drawing/2014/main" id="{BFF4CC1A-7F11-A420-17CC-216FB3A9E503}"/>
                </a:ext>
              </a:extLst>
            </p:cNvPr>
            <p:cNvCxnSpPr/>
            <p:nvPr/>
          </p:nvCxnSpPr>
          <p:spPr>
            <a:xfrm>
              <a:off x="30226780" y="4156920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5" name="Connecteur droit 3034">
              <a:extLst>
                <a:ext uri="{FF2B5EF4-FFF2-40B4-BE49-F238E27FC236}">
                  <a16:creationId xmlns:a16="http://schemas.microsoft.com/office/drawing/2014/main" id="{41F02F78-1769-C376-02E1-2F65AF9704C8}"/>
                </a:ext>
              </a:extLst>
            </p:cNvPr>
            <p:cNvCxnSpPr/>
            <p:nvPr/>
          </p:nvCxnSpPr>
          <p:spPr>
            <a:xfrm>
              <a:off x="30226780" y="4172177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6" name="Ellipse 3035">
              <a:extLst>
                <a:ext uri="{FF2B5EF4-FFF2-40B4-BE49-F238E27FC236}">
                  <a16:creationId xmlns:a16="http://schemas.microsoft.com/office/drawing/2014/main" id="{8FF2AE6C-2F36-5897-FE79-75542E48762B}"/>
                </a:ext>
              </a:extLst>
            </p:cNvPr>
            <p:cNvSpPr/>
            <p:nvPr/>
          </p:nvSpPr>
          <p:spPr>
            <a:xfrm>
              <a:off x="30043217" y="41768528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7" name="Ellipse 3036">
              <a:extLst>
                <a:ext uri="{FF2B5EF4-FFF2-40B4-BE49-F238E27FC236}">
                  <a16:creationId xmlns:a16="http://schemas.microsoft.com/office/drawing/2014/main" id="{B431E40B-9735-A28B-67B1-F6BDE937F45E}"/>
                </a:ext>
              </a:extLst>
            </p:cNvPr>
            <p:cNvSpPr/>
            <p:nvPr/>
          </p:nvSpPr>
          <p:spPr>
            <a:xfrm rot="16200000">
              <a:off x="30420242" y="4184732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8" name="Rectangle 3037">
              <a:extLst>
                <a:ext uri="{FF2B5EF4-FFF2-40B4-BE49-F238E27FC236}">
                  <a16:creationId xmlns:a16="http://schemas.microsoft.com/office/drawing/2014/main" id="{93F65C50-C674-F9FA-DF56-75F8F491DCF8}"/>
                </a:ext>
              </a:extLst>
            </p:cNvPr>
            <p:cNvSpPr/>
            <p:nvPr/>
          </p:nvSpPr>
          <p:spPr>
            <a:xfrm>
              <a:off x="30184101" y="4183438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39" name="Connecteur droit 3038">
              <a:extLst>
                <a:ext uri="{FF2B5EF4-FFF2-40B4-BE49-F238E27FC236}">
                  <a16:creationId xmlns:a16="http://schemas.microsoft.com/office/drawing/2014/main" id="{7857F397-8A21-82F4-4389-9F6716EB9396}"/>
                </a:ext>
              </a:extLst>
            </p:cNvPr>
            <p:cNvCxnSpPr/>
            <p:nvPr/>
          </p:nvCxnSpPr>
          <p:spPr>
            <a:xfrm>
              <a:off x="30208310" y="4183197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0" name="Connecteur droit 3039">
              <a:extLst>
                <a:ext uri="{FF2B5EF4-FFF2-40B4-BE49-F238E27FC236}">
                  <a16:creationId xmlns:a16="http://schemas.microsoft.com/office/drawing/2014/main" id="{F3C927D7-4619-E9A6-B6FA-8C046AD6D13E}"/>
                </a:ext>
              </a:extLst>
            </p:cNvPr>
            <p:cNvCxnSpPr/>
            <p:nvPr/>
          </p:nvCxnSpPr>
          <p:spPr>
            <a:xfrm>
              <a:off x="30208310" y="4198454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1" name="Ellipse 3040">
              <a:extLst>
                <a:ext uri="{FF2B5EF4-FFF2-40B4-BE49-F238E27FC236}">
                  <a16:creationId xmlns:a16="http://schemas.microsoft.com/office/drawing/2014/main" id="{02077343-0F31-2C39-2FC4-F5A14F4E9A3F}"/>
                </a:ext>
              </a:extLst>
            </p:cNvPr>
            <p:cNvSpPr/>
            <p:nvPr/>
          </p:nvSpPr>
          <p:spPr>
            <a:xfrm>
              <a:off x="29987431" y="4193925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2" name="Ellipse 3041">
              <a:extLst>
                <a:ext uri="{FF2B5EF4-FFF2-40B4-BE49-F238E27FC236}">
                  <a16:creationId xmlns:a16="http://schemas.microsoft.com/office/drawing/2014/main" id="{086D39EC-634E-ED44-77D3-CF8631DF2E14}"/>
                </a:ext>
              </a:extLst>
            </p:cNvPr>
            <p:cNvSpPr/>
            <p:nvPr/>
          </p:nvSpPr>
          <p:spPr>
            <a:xfrm rot="16200000">
              <a:off x="30364455" y="4201805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3" name="Rectangle 3042">
              <a:extLst>
                <a:ext uri="{FF2B5EF4-FFF2-40B4-BE49-F238E27FC236}">
                  <a16:creationId xmlns:a16="http://schemas.microsoft.com/office/drawing/2014/main" id="{7AA6974F-670A-E711-8ED8-5E8DB80287F2}"/>
                </a:ext>
              </a:extLst>
            </p:cNvPr>
            <p:cNvSpPr/>
            <p:nvPr/>
          </p:nvSpPr>
          <p:spPr>
            <a:xfrm>
              <a:off x="30128315" y="4200511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44" name="Connecteur droit 3043">
              <a:extLst>
                <a:ext uri="{FF2B5EF4-FFF2-40B4-BE49-F238E27FC236}">
                  <a16:creationId xmlns:a16="http://schemas.microsoft.com/office/drawing/2014/main" id="{6AF9DABA-A08C-0872-D07E-57CB2E7879A8}"/>
                </a:ext>
              </a:extLst>
            </p:cNvPr>
            <p:cNvCxnSpPr/>
            <p:nvPr/>
          </p:nvCxnSpPr>
          <p:spPr>
            <a:xfrm>
              <a:off x="30152523" y="4200270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5" name="Connecteur droit 3044">
              <a:extLst>
                <a:ext uri="{FF2B5EF4-FFF2-40B4-BE49-F238E27FC236}">
                  <a16:creationId xmlns:a16="http://schemas.microsoft.com/office/drawing/2014/main" id="{0DCA4BA0-53AF-F9C8-71C2-53068E3FA468}"/>
                </a:ext>
              </a:extLst>
            </p:cNvPr>
            <p:cNvCxnSpPr/>
            <p:nvPr/>
          </p:nvCxnSpPr>
          <p:spPr>
            <a:xfrm>
              <a:off x="30152523" y="4215527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6" name="Ellipse 3045">
              <a:extLst>
                <a:ext uri="{FF2B5EF4-FFF2-40B4-BE49-F238E27FC236}">
                  <a16:creationId xmlns:a16="http://schemas.microsoft.com/office/drawing/2014/main" id="{62F48781-AC0E-8926-D919-1C25058BA5BF}"/>
                </a:ext>
              </a:extLst>
            </p:cNvPr>
            <p:cNvSpPr/>
            <p:nvPr/>
          </p:nvSpPr>
          <p:spPr>
            <a:xfrm>
              <a:off x="30028265" y="4124298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7" name="Ellipse 3046">
              <a:extLst>
                <a:ext uri="{FF2B5EF4-FFF2-40B4-BE49-F238E27FC236}">
                  <a16:creationId xmlns:a16="http://schemas.microsoft.com/office/drawing/2014/main" id="{E76DCFC2-490D-9264-B448-8B1E47D72BD7}"/>
                </a:ext>
              </a:extLst>
            </p:cNvPr>
            <p:cNvSpPr/>
            <p:nvPr/>
          </p:nvSpPr>
          <p:spPr>
            <a:xfrm rot="16200000">
              <a:off x="30405290" y="4132178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8" name="Rectangle 3047">
              <a:extLst>
                <a:ext uri="{FF2B5EF4-FFF2-40B4-BE49-F238E27FC236}">
                  <a16:creationId xmlns:a16="http://schemas.microsoft.com/office/drawing/2014/main" id="{634DBA01-ADB9-F60E-9A64-912AD540C920}"/>
                </a:ext>
              </a:extLst>
            </p:cNvPr>
            <p:cNvSpPr/>
            <p:nvPr/>
          </p:nvSpPr>
          <p:spPr>
            <a:xfrm>
              <a:off x="30169149" y="4130883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49" name="Connecteur droit 3048">
              <a:extLst>
                <a:ext uri="{FF2B5EF4-FFF2-40B4-BE49-F238E27FC236}">
                  <a16:creationId xmlns:a16="http://schemas.microsoft.com/office/drawing/2014/main" id="{B10D72AB-B9DB-850F-E7A0-F5EBA154E8CA}"/>
                </a:ext>
              </a:extLst>
            </p:cNvPr>
            <p:cNvCxnSpPr/>
            <p:nvPr/>
          </p:nvCxnSpPr>
          <p:spPr>
            <a:xfrm>
              <a:off x="30193358" y="41306432"/>
              <a:ext cx="330067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0" name="Connecteur droit 3049">
              <a:extLst>
                <a:ext uri="{FF2B5EF4-FFF2-40B4-BE49-F238E27FC236}">
                  <a16:creationId xmlns:a16="http://schemas.microsoft.com/office/drawing/2014/main" id="{A820E112-1D71-9ACE-0060-799FD68B3924}"/>
                </a:ext>
              </a:extLst>
            </p:cNvPr>
            <p:cNvCxnSpPr/>
            <p:nvPr/>
          </p:nvCxnSpPr>
          <p:spPr>
            <a:xfrm>
              <a:off x="30193358" y="41459002"/>
              <a:ext cx="330067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1" name="Ellipse 3050">
              <a:extLst>
                <a:ext uri="{FF2B5EF4-FFF2-40B4-BE49-F238E27FC236}">
                  <a16:creationId xmlns:a16="http://schemas.microsoft.com/office/drawing/2014/main" id="{92404475-CAF8-A086-3C8B-CD6B4AA9BDB0}"/>
                </a:ext>
              </a:extLst>
            </p:cNvPr>
            <p:cNvSpPr/>
            <p:nvPr/>
          </p:nvSpPr>
          <p:spPr>
            <a:xfrm>
              <a:off x="29962051" y="41202914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2" name="Ellipse 3051">
              <a:extLst>
                <a:ext uri="{FF2B5EF4-FFF2-40B4-BE49-F238E27FC236}">
                  <a16:creationId xmlns:a16="http://schemas.microsoft.com/office/drawing/2014/main" id="{AE6E562D-5FF4-6325-6208-8218037A5191}"/>
                </a:ext>
              </a:extLst>
            </p:cNvPr>
            <p:cNvSpPr/>
            <p:nvPr/>
          </p:nvSpPr>
          <p:spPr>
            <a:xfrm rot="16200000">
              <a:off x="30339076" y="4128171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3" name="Rectangle 3052">
              <a:extLst>
                <a:ext uri="{FF2B5EF4-FFF2-40B4-BE49-F238E27FC236}">
                  <a16:creationId xmlns:a16="http://schemas.microsoft.com/office/drawing/2014/main" id="{35088326-A043-C201-6EA4-FF4694C2B41B}"/>
                </a:ext>
              </a:extLst>
            </p:cNvPr>
            <p:cNvSpPr/>
            <p:nvPr/>
          </p:nvSpPr>
          <p:spPr>
            <a:xfrm>
              <a:off x="30102935" y="4126876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54" name="Connecteur droit 3053">
              <a:extLst>
                <a:ext uri="{FF2B5EF4-FFF2-40B4-BE49-F238E27FC236}">
                  <a16:creationId xmlns:a16="http://schemas.microsoft.com/office/drawing/2014/main" id="{2075CC9B-EEFB-DB55-D37E-7992A0CE1DC8}"/>
                </a:ext>
              </a:extLst>
            </p:cNvPr>
            <p:cNvCxnSpPr/>
            <p:nvPr/>
          </p:nvCxnSpPr>
          <p:spPr>
            <a:xfrm>
              <a:off x="30127144" y="4126636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5" name="Connecteur droit 3054">
              <a:extLst>
                <a:ext uri="{FF2B5EF4-FFF2-40B4-BE49-F238E27FC236}">
                  <a16:creationId xmlns:a16="http://schemas.microsoft.com/office/drawing/2014/main" id="{D1AC0F5E-6829-A6AD-79F1-0FAC9DFF9188}"/>
                </a:ext>
              </a:extLst>
            </p:cNvPr>
            <p:cNvCxnSpPr/>
            <p:nvPr/>
          </p:nvCxnSpPr>
          <p:spPr>
            <a:xfrm>
              <a:off x="30127144" y="4141893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6" name="Ellipse 3055">
              <a:extLst>
                <a:ext uri="{FF2B5EF4-FFF2-40B4-BE49-F238E27FC236}">
                  <a16:creationId xmlns:a16="http://schemas.microsoft.com/office/drawing/2014/main" id="{EBFF387F-B9A9-84E6-71E0-416FEC36EDDF}"/>
                </a:ext>
              </a:extLst>
            </p:cNvPr>
            <p:cNvSpPr/>
            <p:nvPr/>
          </p:nvSpPr>
          <p:spPr>
            <a:xfrm rot="10800000">
              <a:off x="30140500" y="4186537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7" name="Ellipse 3056">
              <a:extLst>
                <a:ext uri="{FF2B5EF4-FFF2-40B4-BE49-F238E27FC236}">
                  <a16:creationId xmlns:a16="http://schemas.microsoft.com/office/drawing/2014/main" id="{BC4A2BD7-EE31-CBFD-423D-C67AE21CCDDF}"/>
                </a:ext>
              </a:extLst>
            </p:cNvPr>
            <p:cNvSpPr/>
            <p:nvPr/>
          </p:nvSpPr>
          <p:spPr>
            <a:xfrm rot="5400000">
              <a:off x="29596776" y="4194416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8" name="Rectangle 3057">
              <a:extLst>
                <a:ext uri="{FF2B5EF4-FFF2-40B4-BE49-F238E27FC236}">
                  <a16:creationId xmlns:a16="http://schemas.microsoft.com/office/drawing/2014/main" id="{EE243AC3-50AE-7C3D-CD06-D9CB36727044}"/>
                </a:ext>
              </a:extLst>
            </p:cNvPr>
            <p:cNvSpPr/>
            <p:nvPr/>
          </p:nvSpPr>
          <p:spPr>
            <a:xfrm rot="10800000">
              <a:off x="29802039" y="4192883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59" name="Connecteur droit 3058">
              <a:extLst>
                <a:ext uri="{FF2B5EF4-FFF2-40B4-BE49-F238E27FC236}">
                  <a16:creationId xmlns:a16="http://schemas.microsoft.com/office/drawing/2014/main" id="{12C9D797-2E04-C8C8-0F52-77F5D5D28954}"/>
                </a:ext>
              </a:extLst>
            </p:cNvPr>
            <p:cNvCxnSpPr/>
            <p:nvPr/>
          </p:nvCxnSpPr>
          <p:spPr>
            <a:xfrm rot="10800000">
              <a:off x="29826249" y="42081401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0" name="Connecteur droit 3059">
              <a:extLst>
                <a:ext uri="{FF2B5EF4-FFF2-40B4-BE49-F238E27FC236}">
                  <a16:creationId xmlns:a16="http://schemas.microsoft.com/office/drawing/2014/main" id="{CF3D87C9-EEC1-E941-D356-12D5E32D7F86}"/>
                </a:ext>
              </a:extLst>
            </p:cNvPr>
            <p:cNvCxnSpPr/>
            <p:nvPr/>
          </p:nvCxnSpPr>
          <p:spPr>
            <a:xfrm rot="10800000">
              <a:off x="29826251" y="4192883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1" name="Ellipse 3060">
              <a:extLst>
                <a:ext uri="{FF2B5EF4-FFF2-40B4-BE49-F238E27FC236}">
                  <a16:creationId xmlns:a16="http://schemas.microsoft.com/office/drawing/2014/main" id="{51406787-65BF-A45E-D83C-48072D850358}"/>
                </a:ext>
              </a:extLst>
            </p:cNvPr>
            <p:cNvSpPr/>
            <p:nvPr/>
          </p:nvSpPr>
          <p:spPr>
            <a:xfrm>
              <a:off x="29939802" y="4172832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2" name="Ellipse 3061">
              <a:extLst>
                <a:ext uri="{FF2B5EF4-FFF2-40B4-BE49-F238E27FC236}">
                  <a16:creationId xmlns:a16="http://schemas.microsoft.com/office/drawing/2014/main" id="{105EB9A4-0041-8712-5ED5-561186C4918F}"/>
                </a:ext>
              </a:extLst>
            </p:cNvPr>
            <p:cNvSpPr/>
            <p:nvPr/>
          </p:nvSpPr>
          <p:spPr>
            <a:xfrm rot="16200000">
              <a:off x="30316826" y="41807120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3" name="Rectangle 3062">
              <a:extLst>
                <a:ext uri="{FF2B5EF4-FFF2-40B4-BE49-F238E27FC236}">
                  <a16:creationId xmlns:a16="http://schemas.microsoft.com/office/drawing/2014/main" id="{E3D7B6FE-12E6-FE70-8E33-08C52F2CCE3D}"/>
                </a:ext>
              </a:extLst>
            </p:cNvPr>
            <p:cNvSpPr/>
            <p:nvPr/>
          </p:nvSpPr>
          <p:spPr>
            <a:xfrm>
              <a:off x="30080686" y="4179417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64" name="Connecteur droit 3063">
              <a:extLst>
                <a:ext uri="{FF2B5EF4-FFF2-40B4-BE49-F238E27FC236}">
                  <a16:creationId xmlns:a16="http://schemas.microsoft.com/office/drawing/2014/main" id="{A3286E3D-D898-0865-15B6-53C2B167990E}"/>
                </a:ext>
              </a:extLst>
            </p:cNvPr>
            <p:cNvCxnSpPr/>
            <p:nvPr/>
          </p:nvCxnSpPr>
          <p:spPr>
            <a:xfrm>
              <a:off x="30104895" y="417917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5" name="Connecteur droit 3064">
              <a:extLst>
                <a:ext uri="{FF2B5EF4-FFF2-40B4-BE49-F238E27FC236}">
                  <a16:creationId xmlns:a16="http://schemas.microsoft.com/office/drawing/2014/main" id="{93B23815-D47F-70A8-0146-1AC53803C467}"/>
                </a:ext>
              </a:extLst>
            </p:cNvPr>
            <p:cNvCxnSpPr/>
            <p:nvPr/>
          </p:nvCxnSpPr>
          <p:spPr>
            <a:xfrm>
              <a:off x="30104895" y="419443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6" name="Ellipse 3065">
              <a:extLst>
                <a:ext uri="{FF2B5EF4-FFF2-40B4-BE49-F238E27FC236}">
                  <a16:creationId xmlns:a16="http://schemas.microsoft.com/office/drawing/2014/main" id="{3F6ADD16-D867-9659-3AAE-7C067C288D74}"/>
                </a:ext>
              </a:extLst>
            </p:cNvPr>
            <p:cNvSpPr/>
            <p:nvPr/>
          </p:nvSpPr>
          <p:spPr>
            <a:xfrm rot="10800000">
              <a:off x="30122516" y="4138664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7" name="Ellipse 3066">
              <a:extLst>
                <a:ext uri="{FF2B5EF4-FFF2-40B4-BE49-F238E27FC236}">
                  <a16:creationId xmlns:a16="http://schemas.microsoft.com/office/drawing/2014/main" id="{EFDC45B1-8868-5048-FD0C-B65F3B71773C}"/>
                </a:ext>
              </a:extLst>
            </p:cNvPr>
            <p:cNvSpPr/>
            <p:nvPr/>
          </p:nvSpPr>
          <p:spPr>
            <a:xfrm rot="5400000">
              <a:off x="29578791" y="4146543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8" name="Rectangle 3067">
              <a:extLst>
                <a:ext uri="{FF2B5EF4-FFF2-40B4-BE49-F238E27FC236}">
                  <a16:creationId xmlns:a16="http://schemas.microsoft.com/office/drawing/2014/main" id="{C1B226E1-8623-AF5A-5A2F-FAE9DCD9DB72}"/>
                </a:ext>
              </a:extLst>
            </p:cNvPr>
            <p:cNvSpPr/>
            <p:nvPr/>
          </p:nvSpPr>
          <p:spPr>
            <a:xfrm rot="10800000">
              <a:off x="29784055" y="4145010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69" name="Connecteur droit 3068">
              <a:extLst>
                <a:ext uri="{FF2B5EF4-FFF2-40B4-BE49-F238E27FC236}">
                  <a16:creationId xmlns:a16="http://schemas.microsoft.com/office/drawing/2014/main" id="{747591E1-4E13-D92D-8F4C-33EA567C52A2}"/>
                </a:ext>
              </a:extLst>
            </p:cNvPr>
            <p:cNvCxnSpPr/>
            <p:nvPr/>
          </p:nvCxnSpPr>
          <p:spPr>
            <a:xfrm rot="10800000">
              <a:off x="29808265" y="41602671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0" name="Connecteur droit 3069">
              <a:extLst>
                <a:ext uri="{FF2B5EF4-FFF2-40B4-BE49-F238E27FC236}">
                  <a16:creationId xmlns:a16="http://schemas.microsoft.com/office/drawing/2014/main" id="{D67B4E35-D8D7-C2E1-C396-50635988E989}"/>
                </a:ext>
              </a:extLst>
            </p:cNvPr>
            <p:cNvCxnSpPr/>
            <p:nvPr/>
          </p:nvCxnSpPr>
          <p:spPr>
            <a:xfrm rot="10800000">
              <a:off x="29808267" y="4145010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1" name="Ellipse 3070">
              <a:extLst>
                <a:ext uri="{FF2B5EF4-FFF2-40B4-BE49-F238E27FC236}">
                  <a16:creationId xmlns:a16="http://schemas.microsoft.com/office/drawing/2014/main" id="{9274E5C2-6240-D4AF-BC74-51F69B461460}"/>
                </a:ext>
              </a:extLst>
            </p:cNvPr>
            <p:cNvSpPr/>
            <p:nvPr/>
          </p:nvSpPr>
          <p:spPr>
            <a:xfrm rot="10800000">
              <a:off x="30111125" y="4161429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2" name="Ellipse 3071">
              <a:extLst>
                <a:ext uri="{FF2B5EF4-FFF2-40B4-BE49-F238E27FC236}">
                  <a16:creationId xmlns:a16="http://schemas.microsoft.com/office/drawing/2014/main" id="{CD4ED8A6-D7B4-2044-63C8-BF9612B26C59}"/>
                </a:ext>
              </a:extLst>
            </p:cNvPr>
            <p:cNvSpPr/>
            <p:nvPr/>
          </p:nvSpPr>
          <p:spPr>
            <a:xfrm rot="5400000">
              <a:off x="29567401" y="4169308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3" name="Rectangle 3072">
              <a:extLst>
                <a:ext uri="{FF2B5EF4-FFF2-40B4-BE49-F238E27FC236}">
                  <a16:creationId xmlns:a16="http://schemas.microsoft.com/office/drawing/2014/main" id="{8245BB9A-C35A-6FF9-99A0-3F28929A639C}"/>
                </a:ext>
              </a:extLst>
            </p:cNvPr>
            <p:cNvSpPr/>
            <p:nvPr/>
          </p:nvSpPr>
          <p:spPr>
            <a:xfrm rot="10800000">
              <a:off x="29772664" y="4167775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74" name="Connecteur droit 3073">
              <a:extLst>
                <a:ext uri="{FF2B5EF4-FFF2-40B4-BE49-F238E27FC236}">
                  <a16:creationId xmlns:a16="http://schemas.microsoft.com/office/drawing/2014/main" id="{44DFCDD5-35EF-FB60-0F97-7B2C2206B580}"/>
                </a:ext>
              </a:extLst>
            </p:cNvPr>
            <p:cNvCxnSpPr/>
            <p:nvPr/>
          </p:nvCxnSpPr>
          <p:spPr>
            <a:xfrm rot="10800000">
              <a:off x="29796874" y="4183032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5" name="Connecteur droit 3074">
              <a:extLst>
                <a:ext uri="{FF2B5EF4-FFF2-40B4-BE49-F238E27FC236}">
                  <a16:creationId xmlns:a16="http://schemas.microsoft.com/office/drawing/2014/main" id="{AD91D08D-9236-7F08-BBDA-61FB068A5478}"/>
                </a:ext>
              </a:extLst>
            </p:cNvPr>
            <p:cNvCxnSpPr/>
            <p:nvPr/>
          </p:nvCxnSpPr>
          <p:spPr>
            <a:xfrm rot="10800000">
              <a:off x="29796876" y="4167775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6" name="Ellipse 3075">
              <a:extLst>
                <a:ext uri="{FF2B5EF4-FFF2-40B4-BE49-F238E27FC236}">
                  <a16:creationId xmlns:a16="http://schemas.microsoft.com/office/drawing/2014/main" id="{2746976E-EE7A-547E-428D-14CAC68CB091}"/>
                </a:ext>
              </a:extLst>
            </p:cNvPr>
            <p:cNvSpPr/>
            <p:nvPr/>
          </p:nvSpPr>
          <p:spPr>
            <a:xfrm>
              <a:off x="29924848" y="41452240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7" name="Ellipse 3076">
              <a:extLst>
                <a:ext uri="{FF2B5EF4-FFF2-40B4-BE49-F238E27FC236}">
                  <a16:creationId xmlns:a16="http://schemas.microsoft.com/office/drawing/2014/main" id="{D37466E7-B31C-E399-2809-6951E61229C6}"/>
                </a:ext>
              </a:extLst>
            </p:cNvPr>
            <p:cNvSpPr/>
            <p:nvPr/>
          </p:nvSpPr>
          <p:spPr>
            <a:xfrm rot="16200000">
              <a:off x="30301873" y="4153103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8" name="Rectangle 3077">
              <a:extLst>
                <a:ext uri="{FF2B5EF4-FFF2-40B4-BE49-F238E27FC236}">
                  <a16:creationId xmlns:a16="http://schemas.microsoft.com/office/drawing/2014/main" id="{DAC643A2-B5EB-8D6A-433A-CD77AF252DC9}"/>
                </a:ext>
              </a:extLst>
            </p:cNvPr>
            <p:cNvSpPr/>
            <p:nvPr/>
          </p:nvSpPr>
          <p:spPr>
            <a:xfrm>
              <a:off x="30065732" y="4151809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79" name="Connecteur droit 3078">
              <a:extLst>
                <a:ext uri="{FF2B5EF4-FFF2-40B4-BE49-F238E27FC236}">
                  <a16:creationId xmlns:a16="http://schemas.microsoft.com/office/drawing/2014/main" id="{5CBD1793-F452-2B47-99A0-401A1B957F68}"/>
                </a:ext>
              </a:extLst>
            </p:cNvPr>
            <p:cNvCxnSpPr/>
            <p:nvPr/>
          </p:nvCxnSpPr>
          <p:spPr>
            <a:xfrm>
              <a:off x="30089941" y="4151568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0" name="Connecteur droit 3079">
              <a:extLst>
                <a:ext uri="{FF2B5EF4-FFF2-40B4-BE49-F238E27FC236}">
                  <a16:creationId xmlns:a16="http://schemas.microsoft.com/office/drawing/2014/main" id="{12EEF732-81C4-3E05-575C-866887C6F194}"/>
                </a:ext>
              </a:extLst>
            </p:cNvPr>
            <p:cNvCxnSpPr/>
            <p:nvPr/>
          </p:nvCxnSpPr>
          <p:spPr>
            <a:xfrm>
              <a:off x="30089941" y="4166825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1" name="Ellipse 3080">
              <a:extLst>
                <a:ext uri="{FF2B5EF4-FFF2-40B4-BE49-F238E27FC236}">
                  <a16:creationId xmlns:a16="http://schemas.microsoft.com/office/drawing/2014/main" id="{3E8D2E44-D939-955F-EE2E-4592BD28E33C}"/>
                </a:ext>
              </a:extLst>
            </p:cNvPr>
            <p:cNvSpPr/>
            <p:nvPr/>
          </p:nvSpPr>
          <p:spPr>
            <a:xfrm rot="10800000">
              <a:off x="31105226" y="4145007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2" name="Ellipse 3081">
              <a:extLst>
                <a:ext uri="{FF2B5EF4-FFF2-40B4-BE49-F238E27FC236}">
                  <a16:creationId xmlns:a16="http://schemas.microsoft.com/office/drawing/2014/main" id="{D7590DB5-962A-E8BD-0C3D-DBF455F1274B}"/>
                </a:ext>
              </a:extLst>
            </p:cNvPr>
            <p:cNvSpPr/>
            <p:nvPr/>
          </p:nvSpPr>
          <p:spPr>
            <a:xfrm rot="5400000">
              <a:off x="30561502" y="4152886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20A16EF7-E064-170E-C016-42021205E9BC}"/>
                </a:ext>
              </a:extLst>
            </p:cNvPr>
            <p:cNvSpPr/>
            <p:nvPr/>
          </p:nvSpPr>
          <p:spPr>
            <a:xfrm rot="10800000">
              <a:off x="30766765" y="4151352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84" name="Connecteur droit 3083">
              <a:extLst>
                <a:ext uri="{FF2B5EF4-FFF2-40B4-BE49-F238E27FC236}">
                  <a16:creationId xmlns:a16="http://schemas.microsoft.com/office/drawing/2014/main" id="{2E52B3B9-6CDE-DCE9-2170-CC17A12D256C}"/>
                </a:ext>
              </a:extLst>
            </p:cNvPr>
            <p:cNvCxnSpPr/>
            <p:nvPr/>
          </p:nvCxnSpPr>
          <p:spPr>
            <a:xfrm rot="10800000">
              <a:off x="30790975" y="416660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5" name="Connecteur droit 3084">
              <a:extLst>
                <a:ext uri="{FF2B5EF4-FFF2-40B4-BE49-F238E27FC236}">
                  <a16:creationId xmlns:a16="http://schemas.microsoft.com/office/drawing/2014/main" id="{8D2BB393-AA2E-A920-0416-038A0394E59A}"/>
                </a:ext>
              </a:extLst>
            </p:cNvPr>
            <p:cNvCxnSpPr/>
            <p:nvPr/>
          </p:nvCxnSpPr>
          <p:spPr>
            <a:xfrm rot="10800000">
              <a:off x="30790977" y="4151352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6" name="Ellipse 3085">
              <a:extLst>
                <a:ext uri="{FF2B5EF4-FFF2-40B4-BE49-F238E27FC236}">
                  <a16:creationId xmlns:a16="http://schemas.microsoft.com/office/drawing/2014/main" id="{AF184A27-570E-226B-4153-CDFFAD302CFC}"/>
                </a:ext>
              </a:extLst>
            </p:cNvPr>
            <p:cNvSpPr/>
            <p:nvPr/>
          </p:nvSpPr>
          <p:spPr>
            <a:xfrm rot="10800000">
              <a:off x="31097802" y="4167221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7" name="Ellipse 3086">
              <a:extLst>
                <a:ext uri="{FF2B5EF4-FFF2-40B4-BE49-F238E27FC236}">
                  <a16:creationId xmlns:a16="http://schemas.microsoft.com/office/drawing/2014/main" id="{E221A3CE-618C-E702-9664-529C9F73CBB4}"/>
                </a:ext>
              </a:extLst>
            </p:cNvPr>
            <p:cNvSpPr/>
            <p:nvPr/>
          </p:nvSpPr>
          <p:spPr>
            <a:xfrm rot="5400000">
              <a:off x="30554078" y="4175100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8" name="Rectangle 3087">
              <a:extLst>
                <a:ext uri="{FF2B5EF4-FFF2-40B4-BE49-F238E27FC236}">
                  <a16:creationId xmlns:a16="http://schemas.microsoft.com/office/drawing/2014/main" id="{9B0B230A-7435-5B2F-9EA0-E1C7CD829642}"/>
                </a:ext>
              </a:extLst>
            </p:cNvPr>
            <p:cNvSpPr/>
            <p:nvPr/>
          </p:nvSpPr>
          <p:spPr>
            <a:xfrm rot="10800000">
              <a:off x="30759341" y="4173567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89" name="Connecteur droit 3088">
              <a:extLst>
                <a:ext uri="{FF2B5EF4-FFF2-40B4-BE49-F238E27FC236}">
                  <a16:creationId xmlns:a16="http://schemas.microsoft.com/office/drawing/2014/main" id="{BF4BDE07-5B30-73D6-8801-4371B80B4C20}"/>
                </a:ext>
              </a:extLst>
            </p:cNvPr>
            <p:cNvCxnSpPr/>
            <p:nvPr/>
          </p:nvCxnSpPr>
          <p:spPr>
            <a:xfrm rot="10800000">
              <a:off x="30783552" y="418882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0" name="Connecteur droit 3089">
              <a:extLst>
                <a:ext uri="{FF2B5EF4-FFF2-40B4-BE49-F238E27FC236}">
                  <a16:creationId xmlns:a16="http://schemas.microsoft.com/office/drawing/2014/main" id="{7F4F5C7A-AAC9-04FB-D170-F40BFAC3C919}"/>
                </a:ext>
              </a:extLst>
            </p:cNvPr>
            <p:cNvCxnSpPr/>
            <p:nvPr/>
          </p:nvCxnSpPr>
          <p:spPr>
            <a:xfrm rot="10800000">
              <a:off x="30783553" y="417356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1" name="Ellipse 3090">
              <a:extLst>
                <a:ext uri="{FF2B5EF4-FFF2-40B4-BE49-F238E27FC236}">
                  <a16:creationId xmlns:a16="http://schemas.microsoft.com/office/drawing/2014/main" id="{4FBE6C12-4250-2B8C-7412-45032D778578}"/>
                </a:ext>
              </a:extLst>
            </p:cNvPr>
            <p:cNvSpPr/>
            <p:nvPr/>
          </p:nvSpPr>
          <p:spPr>
            <a:xfrm rot="10800000">
              <a:off x="31063871" y="4194500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2" name="Ellipse 3091">
              <a:extLst>
                <a:ext uri="{FF2B5EF4-FFF2-40B4-BE49-F238E27FC236}">
                  <a16:creationId xmlns:a16="http://schemas.microsoft.com/office/drawing/2014/main" id="{06094275-2089-D465-C2F9-2C3C55E54665}"/>
                </a:ext>
              </a:extLst>
            </p:cNvPr>
            <p:cNvSpPr/>
            <p:nvPr/>
          </p:nvSpPr>
          <p:spPr>
            <a:xfrm rot="5400000">
              <a:off x="30520147" y="4202379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3" name="Rectangle 3092">
              <a:extLst>
                <a:ext uri="{FF2B5EF4-FFF2-40B4-BE49-F238E27FC236}">
                  <a16:creationId xmlns:a16="http://schemas.microsoft.com/office/drawing/2014/main" id="{33FACFE0-8014-2C9E-6B92-2F489068CD11}"/>
                </a:ext>
              </a:extLst>
            </p:cNvPr>
            <p:cNvSpPr/>
            <p:nvPr/>
          </p:nvSpPr>
          <p:spPr>
            <a:xfrm rot="10800000">
              <a:off x="30725410" y="42008459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94" name="Connecteur droit 3093">
              <a:extLst>
                <a:ext uri="{FF2B5EF4-FFF2-40B4-BE49-F238E27FC236}">
                  <a16:creationId xmlns:a16="http://schemas.microsoft.com/office/drawing/2014/main" id="{0F3B268E-82A1-0260-5F3C-9E4F8AE75D63}"/>
                </a:ext>
              </a:extLst>
            </p:cNvPr>
            <p:cNvCxnSpPr/>
            <p:nvPr/>
          </p:nvCxnSpPr>
          <p:spPr>
            <a:xfrm rot="10800000">
              <a:off x="30749621" y="4216102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5" name="Connecteur droit 3094">
              <a:extLst>
                <a:ext uri="{FF2B5EF4-FFF2-40B4-BE49-F238E27FC236}">
                  <a16:creationId xmlns:a16="http://schemas.microsoft.com/office/drawing/2014/main" id="{61686F88-B771-72A9-F7AB-655D3BB7E45B}"/>
                </a:ext>
              </a:extLst>
            </p:cNvPr>
            <p:cNvCxnSpPr/>
            <p:nvPr/>
          </p:nvCxnSpPr>
          <p:spPr>
            <a:xfrm rot="10800000">
              <a:off x="30749622" y="4200845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6" name="Ellipse 3095">
              <a:extLst>
                <a:ext uri="{FF2B5EF4-FFF2-40B4-BE49-F238E27FC236}">
                  <a16:creationId xmlns:a16="http://schemas.microsoft.com/office/drawing/2014/main" id="{DA87F489-EDEE-7291-E620-38131F10AC6C}"/>
                </a:ext>
              </a:extLst>
            </p:cNvPr>
            <p:cNvSpPr/>
            <p:nvPr/>
          </p:nvSpPr>
          <p:spPr>
            <a:xfrm rot="10800000">
              <a:off x="31032008" y="4118901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7" name="Ellipse 3096">
              <a:extLst>
                <a:ext uri="{FF2B5EF4-FFF2-40B4-BE49-F238E27FC236}">
                  <a16:creationId xmlns:a16="http://schemas.microsoft.com/office/drawing/2014/main" id="{A7D96151-E360-BD13-9823-3CEF4FD0983D}"/>
                </a:ext>
              </a:extLst>
            </p:cNvPr>
            <p:cNvSpPr/>
            <p:nvPr/>
          </p:nvSpPr>
          <p:spPr>
            <a:xfrm rot="5400000">
              <a:off x="30488283" y="4126780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8" name="Rectangle 3097">
              <a:extLst>
                <a:ext uri="{FF2B5EF4-FFF2-40B4-BE49-F238E27FC236}">
                  <a16:creationId xmlns:a16="http://schemas.microsoft.com/office/drawing/2014/main" id="{C6736A3D-1C2C-F6BD-ECD0-19FA40ECC97C}"/>
                </a:ext>
              </a:extLst>
            </p:cNvPr>
            <p:cNvSpPr/>
            <p:nvPr/>
          </p:nvSpPr>
          <p:spPr>
            <a:xfrm rot="10800000">
              <a:off x="30693546" y="4125247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99" name="Connecteur droit 3098">
              <a:extLst>
                <a:ext uri="{FF2B5EF4-FFF2-40B4-BE49-F238E27FC236}">
                  <a16:creationId xmlns:a16="http://schemas.microsoft.com/office/drawing/2014/main" id="{016375C4-28E3-42DD-2F94-834A440B0E3D}"/>
                </a:ext>
              </a:extLst>
            </p:cNvPr>
            <p:cNvCxnSpPr/>
            <p:nvPr/>
          </p:nvCxnSpPr>
          <p:spPr>
            <a:xfrm rot="10800000">
              <a:off x="30717757" y="414050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0" name="Connecteur droit 3099">
              <a:extLst>
                <a:ext uri="{FF2B5EF4-FFF2-40B4-BE49-F238E27FC236}">
                  <a16:creationId xmlns:a16="http://schemas.microsoft.com/office/drawing/2014/main" id="{862B6249-9D8C-B7EB-BC46-A1F639C1CDC3}"/>
                </a:ext>
              </a:extLst>
            </p:cNvPr>
            <p:cNvCxnSpPr/>
            <p:nvPr/>
          </p:nvCxnSpPr>
          <p:spPr>
            <a:xfrm rot="10800000">
              <a:off x="30717758" y="412524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1" name="Ellipse 3100">
              <a:extLst>
                <a:ext uri="{FF2B5EF4-FFF2-40B4-BE49-F238E27FC236}">
                  <a16:creationId xmlns:a16="http://schemas.microsoft.com/office/drawing/2014/main" id="{DBF0C44C-167C-1AE9-17A6-2BFE5D4FC4FB}"/>
                </a:ext>
              </a:extLst>
            </p:cNvPr>
            <p:cNvSpPr/>
            <p:nvPr/>
          </p:nvSpPr>
          <p:spPr>
            <a:xfrm>
              <a:off x="30931346" y="41495299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2" name="Ellipse 3101">
              <a:extLst>
                <a:ext uri="{FF2B5EF4-FFF2-40B4-BE49-F238E27FC236}">
                  <a16:creationId xmlns:a16="http://schemas.microsoft.com/office/drawing/2014/main" id="{354608F1-E0A9-3FCF-BD4C-7ED024181852}"/>
                </a:ext>
              </a:extLst>
            </p:cNvPr>
            <p:cNvSpPr/>
            <p:nvPr/>
          </p:nvSpPr>
          <p:spPr>
            <a:xfrm rot="16200000">
              <a:off x="31308371" y="4157409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3" name="Rectangle 3102">
              <a:extLst>
                <a:ext uri="{FF2B5EF4-FFF2-40B4-BE49-F238E27FC236}">
                  <a16:creationId xmlns:a16="http://schemas.microsoft.com/office/drawing/2014/main" id="{7A81E8A6-D0D0-B41F-C2F4-4EC21FEFA942}"/>
                </a:ext>
              </a:extLst>
            </p:cNvPr>
            <p:cNvSpPr/>
            <p:nvPr/>
          </p:nvSpPr>
          <p:spPr>
            <a:xfrm>
              <a:off x="31072230" y="4156115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04" name="Connecteur droit 3103">
              <a:extLst>
                <a:ext uri="{FF2B5EF4-FFF2-40B4-BE49-F238E27FC236}">
                  <a16:creationId xmlns:a16="http://schemas.microsoft.com/office/drawing/2014/main" id="{93E2A492-44D1-B9CC-A5A5-34F5E3E5D110}"/>
                </a:ext>
              </a:extLst>
            </p:cNvPr>
            <p:cNvCxnSpPr/>
            <p:nvPr/>
          </p:nvCxnSpPr>
          <p:spPr>
            <a:xfrm>
              <a:off x="31096439" y="4155874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5" name="Connecteur droit 3104">
              <a:extLst>
                <a:ext uri="{FF2B5EF4-FFF2-40B4-BE49-F238E27FC236}">
                  <a16:creationId xmlns:a16="http://schemas.microsoft.com/office/drawing/2014/main" id="{A268A446-113D-7FA2-0695-D272F2B3E95F}"/>
                </a:ext>
              </a:extLst>
            </p:cNvPr>
            <p:cNvCxnSpPr/>
            <p:nvPr/>
          </p:nvCxnSpPr>
          <p:spPr>
            <a:xfrm>
              <a:off x="31096439" y="4171131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6" name="Ellipse 3105">
              <a:extLst>
                <a:ext uri="{FF2B5EF4-FFF2-40B4-BE49-F238E27FC236}">
                  <a16:creationId xmlns:a16="http://schemas.microsoft.com/office/drawing/2014/main" id="{529E9AA4-446D-10B1-1115-66B4D9ED88BF}"/>
                </a:ext>
              </a:extLst>
            </p:cNvPr>
            <p:cNvSpPr/>
            <p:nvPr/>
          </p:nvSpPr>
          <p:spPr>
            <a:xfrm>
              <a:off x="30912876" y="41758074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7" name="Ellipse 3106">
              <a:extLst>
                <a:ext uri="{FF2B5EF4-FFF2-40B4-BE49-F238E27FC236}">
                  <a16:creationId xmlns:a16="http://schemas.microsoft.com/office/drawing/2014/main" id="{11B6A38A-2526-5A7A-9084-7CFC7D3F6894}"/>
                </a:ext>
              </a:extLst>
            </p:cNvPr>
            <p:cNvSpPr/>
            <p:nvPr/>
          </p:nvSpPr>
          <p:spPr>
            <a:xfrm rot="16200000">
              <a:off x="31289901" y="4183687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8" name="Rectangle 3107">
              <a:extLst>
                <a:ext uri="{FF2B5EF4-FFF2-40B4-BE49-F238E27FC236}">
                  <a16:creationId xmlns:a16="http://schemas.microsoft.com/office/drawing/2014/main" id="{37E59ACC-DF80-6E8C-6382-6440EFF1551A}"/>
                </a:ext>
              </a:extLst>
            </p:cNvPr>
            <p:cNvSpPr/>
            <p:nvPr/>
          </p:nvSpPr>
          <p:spPr>
            <a:xfrm>
              <a:off x="31053760" y="4182392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09" name="Connecteur droit 3108">
              <a:extLst>
                <a:ext uri="{FF2B5EF4-FFF2-40B4-BE49-F238E27FC236}">
                  <a16:creationId xmlns:a16="http://schemas.microsoft.com/office/drawing/2014/main" id="{507ABF6C-29A0-C40C-0286-85C758A8F0B5}"/>
                </a:ext>
              </a:extLst>
            </p:cNvPr>
            <p:cNvCxnSpPr/>
            <p:nvPr/>
          </p:nvCxnSpPr>
          <p:spPr>
            <a:xfrm>
              <a:off x="31077969" y="4182152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0" name="Connecteur droit 3109">
              <a:extLst>
                <a:ext uri="{FF2B5EF4-FFF2-40B4-BE49-F238E27FC236}">
                  <a16:creationId xmlns:a16="http://schemas.microsoft.com/office/drawing/2014/main" id="{0CDA6879-D801-F6C2-5AD2-29F350FE972C}"/>
                </a:ext>
              </a:extLst>
            </p:cNvPr>
            <p:cNvCxnSpPr/>
            <p:nvPr/>
          </p:nvCxnSpPr>
          <p:spPr>
            <a:xfrm>
              <a:off x="31077969" y="4197409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1" name="Ellipse 3110">
              <a:extLst>
                <a:ext uri="{FF2B5EF4-FFF2-40B4-BE49-F238E27FC236}">
                  <a16:creationId xmlns:a16="http://schemas.microsoft.com/office/drawing/2014/main" id="{F482F03E-1DD7-F2FB-1485-628DBD773AE2}"/>
                </a:ext>
              </a:extLst>
            </p:cNvPr>
            <p:cNvSpPr/>
            <p:nvPr/>
          </p:nvSpPr>
          <p:spPr>
            <a:xfrm>
              <a:off x="30857090" y="4192880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2" name="Ellipse 3111">
              <a:extLst>
                <a:ext uri="{FF2B5EF4-FFF2-40B4-BE49-F238E27FC236}">
                  <a16:creationId xmlns:a16="http://schemas.microsoft.com/office/drawing/2014/main" id="{0BE3A120-F403-86C3-F92D-07D7FE4B26EA}"/>
                </a:ext>
              </a:extLst>
            </p:cNvPr>
            <p:cNvSpPr/>
            <p:nvPr/>
          </p:nvSpPr>
          <p:spPr>
            <a:xfrm rot="16200000">
              <a:off x="31234114" y="4200760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3" name="Rectangle 3112">
              <a:extLst>
                <a:ext uri="{FF2B5EF4-FFF2-40B4-BE49-F238E27FC236}">
                  <a16:creationId xmlns:a16="http://schemas.microsoft.com/office/drawing/2014/main" id="{08760F39-2E1A-4FD7-09F4-ABCA72EF99F3}"/>
                </a:ext>
              </a:extLst>
            </p:cNvPr>
            <p:cNvSpPr/>
            <p:nvPr/>
          </p:nvSpPr>
          <p:spPr>
            <a:xfrm>
              <a:off x="30997974" y="4199465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14" name="Connecteur droit 3113">
              <a:extLst>
                <a:ext uri="{FF2B5EF4-FFF2-40B4-BE49-F238E27FC236}">
                  <a16:creationId xmlns:a16="http://schemas.microsoft.com/office/drawing/2014/main" id="{C18C4C8C-0B04-D5D2-314D-7CF876CA5AE7}"/>
                </a:ext>
              </a:extLst>
            </p:cNvPr>
            <p:cNvCxnSpPr/>
            <p:nvPr/>
          </p:nvCxnSpPr>
          <p:spPr>
            <a:xfrm>
              <a:off x="31022183" y="4199225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5" name="Connecteur droit 3114">
              <a:extLst>
                <a:ext uri="{FF2B5EF4-FFF2-40B4-BE49-F238E27FC236}">
                  <a16:creationId xmlns:a16="http://schemas.microsoft.com/office/drawing/2014/main" id="{711F0165-A1A5-1C2C-9677-AB91093C2257}"/>
                </a:ext>
              </a:extLst>
            </p:cNvPr>
            <p:cNvCxnSpPr/>
            <p:nvPr/>
          </p:nvCxnSpPr>
          <p:spPr>
            <a:xfrm>
              <a:off x="31022183" y="4214482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6" name="Ellipse 3115">
              <a:extLst>
                <a:ext uri="{FF2B5EF4-FFF2-40B4-BE49-F238E27FC236}">
                  <a16:creationId xmlns:a16="http://schemas.microsoft.com/office/drawing/2014/main" id="{81595329-5254-77AB-6B31-B9C0CEC2EE91}"/>
                </a:ext>
              </a:extLst>
            </p:cNvPr>
            <p:cNvSpPr/>
            <p:nvPr/>
          </p:nvSpPr>
          <p:spPr>
            <a:xfrm>
              <a:off x="30897924" y="4123252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7" name="Ellipse 3116">
              <a:extLst>
                <a:ext uri="{FF2B5EF4-FFF2-40B4-BE49-F238E27FC236}">
                  <a16:creationId xmlns:a16="http://schemas.microsoft.com/office/drawing/2014/main" id="{3A02DD19-D46B-7BD1-7013-1E9A6802D3F2}"/>
                </a:ext>
              </a:extLst>
            </p:cNvPr>
            <p:cNvSpPr/>
            <p:nvPr/>
          </p:nvSpPr>
          <p:spPr>
            <a:xfrm rot="16200000">
              <a:off x="31274949" y="4131132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8" name="Rectangle 3117">
              <a:extLst>
                <a:ext uri="{FF2B5EF4-FFF2-40B4-BE49-F238E27FC236}">
                  <a16:creationId xmlns:a16="http://schemas.microsoft.com/office/drawing/2014/main" id="{C4D90049-0008-48AA-1753-E7D77584EC6E}"/>
                </a:ext>
              </a:extLst>
            </p:cNvPr>
            <p:cNvSpPr/>
            <p:nvPr/>
          </p:nvSpPr>
          <p:spPr>
            <a:xfrm>
              <a:off x="31038808" y="4129838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19" name="Connecteur droit 3118">
              <a:extLst>
                <a:ext uri="{FF2B5EF4-FFF2-40B4-BE49-F238E27FC236}">
                  <a16:creationId xmlns:a16="http://schemas.microsoft.com/office/drawing/2014/main" id="{B3FB071F-71B6-720D-647A-B3AFE6BBADA0}"/>
                </a:ext>
              </a:extLst>
            </p:cNvPr>
            <p:cNvCxnSpPr/>
            <p:nvPr/>
          </p:nvCxnSpPr>
          <p:spPr>
            <a:xfrm>
              <a:off x="31063017" y="4129597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0" name="Connecteur droit 3119">
              <a:extLst>
                <a:ext uri="{FF2B5EF4-FFF2-40B4-BE49-F238E27FC236}">
                  <a16:creationId xmlns:a16="http://schemas.microsoft.com/office/drawing/2014/main" id="{0F1CD76B-F919-E3CF-F1AF-850C5B50AC41}"/>
                </a:ext>
              </a:extLst>
            </p:cNvPr>
            <p:cNvCxnSpPr/>
            <p:nvPr/>
          </p:nvCxnSpPr>
          <p:spPr>
            <a:xfrm>
              <a:off x="31063017" y="4144854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1" name="Ellipse 3120">
              <a:extLst>
                <a:ext uri="{FF2B5EF4-FFF2-40B4-BE49-F238E27FC236}">
                  <a16:creationId xmlns:a16="http://schemas.microsoft.com/office/drawing/2014/main" id="{B7A68DC6-8F42-4A75-838C-8A86AA6EC465}"/>
                </a:ext>
              </a:extLst>
            </p:cNvPr>
            <p:cNvSpPr/>
            <p:nvPr/>
          </p:nvSpPr>
          <p:spPr>
            <a:xfrm>
              <a:off x="30831710" y="4119245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2" name="Ellipse 3121">
              <a:extLst>
                <a:ext uri="{FF2B5EF4-FFF2-40B4-BE49-F238E27FC236}">
                  <a16:creationId xmlns:a16="http://schemas.microsoft.com/office/drawing/2014/main" id="{62ABB09B-DA4E-0198-446A-E29B93832212}"/>
                </a:ext>
              </a:extLst>
            </p:cNvPr>
            <p:cNvSpPr/>
            <p:nvPr/>
          </p:nvSpPr>
          <p:spPr>
            <a:xfrm rot="16200000">
              <a:off x="31208735" y="4127125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3" name="Rectangle 3122">
              <a:extLst>
                <a:ext uri="{FF2B5EF4-FFF2-40B4-BE49-F238E27FC236}">
                  <a16:creationId xmlns:a16="http://schemas.microsoft.com/office/drawing/2014/main" id="{E823A490-2DC7-DBA1-6B79-2BE383DBB2EA}"/>
                </a:ext>
              </a:extLst>
            </p:cNvPr>
            <p:cNvSpPr/>
            <p:nvPr/>
          </p:nvSpPr>
          <p:spPr>
            <a:xfrm>
              <a:off x="30972594" y="4125831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24" name="Connecteur droit 3123">
              <a:extLst>
                <a:ext uri="{FF2B5EF4-FFF2-40B4-BE49-F238E27FC236}">
                  <a16:creationId xmlns:a16="http://schemas.microsoft.com/office/drawing/2014/main" id="{3C6B5A1B-4909-247D-3394-B3D90A6BB032}"/>
                </a:ext>
              </a:extLst>
            </p:cNvPr>
            <p:cNvCxnSpPr/>
            <p:nvPr/>
          </p:nvCxnSpPr>
          <p:spPr>
            <a:xfrm>
              <a:off x="30996803" y="4125590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5" name="Connecteur droit 3124">
              <a:extLst>
                <a:ext uri="{FF2B5EF4-FFF2-40B4-BE49-F238E27FC236}">
                  <a16:creationId xmlns:a16="http://schemas.microsoft.com/office/drawing/2014/main" id="{56BF08D3-8BF0-D633-FDE2-E5232405151C}"/>
                </a:ext>
              </a:extLst>
            </p:cNvPr>
            <p:cNvCxnSpPr/>
            <p:nvPr/>
          </p:nvCxnSpPr>
          <p:spPr>
            <a:xfrm>
              <a:off x="30996803" y="4140847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6" name="Ellipse 3125">
              <a:extLst>
                <a:ext uri="{FF2B5EF4-FFF2-40B4-BE49-F238E27FC236}">
                  <a16:creationId xmlns:a16="http://schemas.microsoft.com/office/drawing/2014/main" id="{6FBC84AF-8F39-0F61-CD5C-7F1C6D254E51}"/>
                </a:ext>
              </a:extLst>
            </p:cNvPr>
            <p:cNvSpPr/>
            <p:nvPr/>
          </p:nvSpPr>
          <p:spPr>
            <a:xfrm rot="10800000">
              <a:off x="31010159" y="4185492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7" name="Ellipse 3126">
              <a:extLst>
                <a:ext uri="{FF2B5EF4-FFF2-40B4-BE49-F238E27FC236}">
                  <a16:creationId xmlns:a16="http://schemas.microsoft.com/office/drawing/2014/main" id="{8F5C62DC-3F97-7556-C98D-F42EEC6C5C52}"/>
                </a:ext>
              </a:extLst>
            </p:cNvPr>
            <p:cNvSpPr/>
            <p:nvPr/>
          </p:nvSpPr>
          <p:spPr>
            <a:xfrm rot="5400000">
              <a:off x="30466435" y="4193371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8" name="Rectangle 3127">
              <a:extLst>
                <a:ext uri="{FF2B5EF4-FFF2-40B4-BE49-F238E27FC236}">
                  <a16:creationId xmlns:a16="http://schemas.microsoft.com/office/drawing/2014/main" id="{9E0C1FD7-1107-E5DC-02F2-A14D597BD174}"/>
                </a:ext>
              </a:extLst>
            </p:cNvPr>
            <p:cNvSpPr/>
            <p:nvPr/>
          </p:nvSpPr>
          <p:spPr>
            <a:xfrm rot="10800000">
              <a:off x="30671698" y="4191837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29" name="Connecteur droit 3128">
              <a:extLst>
                <a:ext uri="{FF2B5EF4-FFF2-40B4-BE49-F238E27FC236}">
                  <a16:creationId xmlns:a16="http://schemas.microsoft.com/office/drawing/2014/main" id="{2FDFD86B-E45C-DE38-858C-CD509CDBE9D0}"/>
                </a:ext>
              </a:extLst>
            </p:cNvPr>
            <p:cNvCxnSpPr/>
            <p:nvPr/>
          </p:nvCxnSpPr>
          <p:spPr>
            <a:xfrm rot="10800000">
              <a:off x="30695908" y="420709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0" name="Connecteur droit 3129">
              <a:extLst>
                <a:ext uri="{FF2B5EF4-FFF2-40B4-BE49-F238E27FC236}">
                  <a16:creationId xmlns:a16="http://schemas.microsoft.com/office/drawing/2014/main" id="{76A07F94-F49C-0ADB-72C9-926B055841F8}"/>
                </a:ext>
              </a:extLst>
            </p:cNvPr>
            <p:cNvCxnSpPr/>
            <p:nvPr/>
          </p:nvCxnSpPr>
          <p:spPr>
            <a:xfrm rot="10800000">
              <a:off x="30695910" y="4191837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1" name="Ellipse 3130">
              <a:extLst>
                <a:ext uri="{FF2B5EF4-FFF2-40B4-BE49-F238E27FC236}">
                  <a16:creationId xmlns:a16="http://schemas.microsoft.com/office/drawing/2014/main" id="{6F6BDDBE-ECC2-CE39-9AF9-540A58F35BC4}"/>
                </a:ext>
              </a:extLst>
            </p:cNvPr>
            <p:cNvSpPr/>
            <p:nvPr/>
          </p:nvSpPr>
          <p:spPr>
            <a:xfrm>
              <a:off x="30809461" y="4171786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2" name="Ellipse 3131">
              <a:extLst>
                <a:ext uri="{FF2B5EF4-FFF2-40B4-BE49-F238E27FC236}">
                  <a16:creationId xmlns:a16="http://schemas.microsoft.com/office/drawing/2014/main" id="{57E69CAC-A97A-1042-68F1-BB95EC90653D}"/>
                </a:ext>
              </a:extLst>
            </p:cNvPr>
            <p:cNvSpPr/>
            <p:nvPr/>
          </p:nvSpPr>
          <p:spPr>
            <a:xfrm rot="16200000">
              <a:off x="31186485" y="4179666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3" name="Rectangle 3132">
              <a:extLst>
                <a:ext uri="{FF2B5EF4-FFF2-40B4-BE49-F238E27FC236}">
                  <a16:creationId xmlns:a16="http://schemas.microsoft.com/office/drawing/2014/main" id="{5F6E4187-AD03-C612-E0D7-716370E1047F}"/>
                </a:ext>
              </a:extLst>
            </p:cNvPr>
            <p:cNvSpPr/>
            <p:nvPr/>
          </p:nvSpPr>
          <p:spPr>
            <a:xfrm>
              <a:off x="30950345" y="4178372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4" name="Connecteur droit 3133">
              <a:extLst>
                <a:ext uri="{FF2B5EF4-FFF2-40B4-BE49-F238E27FC236}">
                  <a16:creationId xmlns:a16="http://schemas.microsoft.com/office/drawing/2014/main" id="{AC2BFCFE-7D21-847D-478B-B3DFA5B80559}"/>
                </a:ext>
              </a:extLst>
            </p:cNvPr>
            <p:cNvCxnSpPr/>
            <p:nvPr/>
          </p:nvCxnSpPr>
          <p:spPr>
            <a:xfrm>
              <a:off x="30974554" y="4178131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5" name="Connecteur droit 3134">
              <a:extLst>
                <a:ext uri="{FF2B5EF4-FFF2-40B4-BE49-F238E27FC236}">
                  <a16:creationId xmlns:a16="http://schemas.microsoft.com/office/drawing/2014/main" id="{AA7A2F42-421F-E98C-ABD4-8B31953ACA66}"/>
                </a:ext>
              </a:extLst>
            </p:cNvPr>
            <p:cNvCxnSpPr/>
            <p:nvPr/>
          </p:nvCxnSpPr>
          <p:spPr>
            <a:xfrm>
              <a:off x="30974554" y="4193388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6" name="Ellipse 3135">
              <a:extLst>
                <a:ext uri="{FF2B5EF4-FFF2-40B4-BE49-F238E27FC236}">
                  <a16:creationId xmlns:a16="http://schemas.microsoft.com/office/drawing/2014/main" id="{5D88AE6E-A2C5-7100-071F-8013D46665E8}"/>
                </a:ext>
              </a:extLst>
            </p:cNvPr>
            <p:cNvSpPr/>
            <p:nvPr/>
          </p:nvSpPr>
          <p:spPr>
            <a:xfrm rot="10800000">
              <a:off x="30992175" y="4137619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7" name="Ellipse 3136">
              <a:extLst>
                <a:ext uri="{FF2B5EF4-FFF2-40B4-BE49-F238E27FC236}">
                  <a16:creationId xmlns:a16="http://schemas.microsoft.com/office/drawing/2014/main" id="{58401199-2E4A-0053-65FB-28309236944D}"/>
                </a:ext>
              </a:extLst>
            </p:cNvPr>
            <p:cNvSpPr/>
            <p:nvPr/>
          </p:nvSpPr>
          <p:spPr>
            <a:xfrm rot="5400000">
              <a:off x="30448451" y="4145498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8" name="Rectangle 3137">
              <a:extLst>
                <a:ext uri="{FF2B5EF4-FFF2-40B4-BE49-F238E27FC236}">
                  <a16:creationId xmlns:a16="http://schemas.microsoft.com/office/drawing/2014/main" id="{3FE20DDA-09A8-A1B7-D988-F00A671FC64C}"/>
                </a:ext>
              </a:extLst>
            </p:cNvPr>
            <p:cNvSpPr/>
            <p:nvPr/>
          </p:nvSpPr>
          <p:spPr>
            <a:xfrm rot="10800000">
              <a:off x="30653714" y="4143964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9" name="Connecteur droit 3138">
              <a:extLst>
                <a:ext uri="{FF2B5EF4-FFF2-40B4-BE49-F238E27FC236}">
                  <a16:creationId xmlns:a16="http://schemas.microsoft.com/office/drawing/2014/main" id="{5B3C0343-345E-C14F-ECD7-5091590A85BB}"/>
                </a:ext>
              </a:extLst>
            </p:cNvPr>
            <p:cNvCxnSpPr/>
            <p:nvPr/>
          </p:nvCxnSpPr>
          <p:spPr>
            <a:xfrm rot="10800000">
              <a:off x="30677924" y="4159221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0" name="Connecteur droit 3139">
              <a:extLst>
                <a:ext uri="{FF2B5EF4-FFF2-40B4-BE49-F238E27FC236}">
                  <a16:creationId xmlns:a16="http://schemas.microsoft.com/office/drawing/2014/main" id="{67ED29A3-2081-11BE-936D-144E571F99A7}"/>
                </a:ext>
              </a:extLst>
            </p:cNvPr>
            <p:cNvCxnSpPr/>
            <p:nvPr/>
          </p:nvCxnSpPr>
          <p:spPr>
            <a:xfrm rot="10800000">
              <a:off x="30677926" y="414396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1" name="Ellipse 3140">
              <a:extLst>
                <a:ext uri="{FF2B5EF4-FFF2-40B4-BE49-F238E27FC236}">
                  <a16:creationId xmlns:a16="http://schemas.microsoft.com/office/drawing/2014/main" id="{405B8EC4-BFEC-692C-E624-B042B6436FCD}"/>
                </a:ext>
              </a:extLst>
            </p:cNvPr>
            <p:cNvSpPr/>
            <p:nvPr/>
          </p:nvSpPr>
          <p:spPr>
            <a:xfrm rot="10800000">
              <a:off x="30980784" y="4160384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2" name="Ellipse 3141">
              <a:extLst>
                <a:ext uri="{FF2B5EF4-FFF2-40B4-BE49-F238E27FC236}">
                  <a16:creationId xmlns:a16="http://schemas.microsoft.com/office/drawing/2014/main" id="{1A76EB32-DD87-3203-9B70-8A46E56B8C37}"/>
                </a:ext>
              </a:extLst>
            </p:cNvPr>
            <p:cNvSpPr/>
            <p:nvPr/>
          </p:nvSpPr>
          <p:spPr>
            <a:xfrm rot="5400000">
              <a:off x="30437060" y="4168263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3" name="Rectangle 3142">
              <a:extLst>
                <a:ext uri="{FF2B5EF4-FFF2-40B4-BE49-F238E27FC236}">
                  <a16:creationId xmlns:a16="http://schemas.microsoft.com/office/drawing/2014/main" id="{664D69C1-E0B0-DF96-74E3-4BD7A722E5E0}"/>
                </a:ext>
              </a:extLst>
            </p:cNvPr>
            <p:cNvSpPr/>
            <p:nvPr/>
          </p:nvSpPr>
          <p:spPr>
            <a:xfrm rot="10800000">
              <a:off x="30642323" y="4166729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44" name="Connecteur droit 3143">
              <a:extLst>
                <a:ext uri="{FF2B5EF4-FFF2-40B4-BE49-F238E27FC236}">
                  <a16:creationId xmlns:a16="http://schemas.microsoft.com/office/drawing/2014/main" id="{53376325-CBFD-FFFE-2850-C961D21B65D9}"/>
                </a:ext>
              </a:extLst>
            </p:cNvPr>
            <p:cNvCxnSpPr/>
            <p:nvPr/>
          </p:nvCxnSpPr>
          <p:spPr>
            <a:xfrm rot="10800000">
              <a:off x="30666534" y="4181986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" name="Connecteur droit 3144">
              <a:extLst>
                <a:ext uri="{FF2B5EF4-FFF2-40B4-BE49-F238E27FC236}">
                  <a16:creationId xmlns:a16="http://schemas.microsoft.com/office/drawing/2014/main" id="{F709F191-F135-055D-5CD1-7C2963CF9DE2}"/>
                </a:ext>
              </a:extLst>
            </p:cNvPr>
            <p:cNvCxnSpPr/>
            <p:nvPr/>
          </p:nvCxnSpPr>
          <p:spPr>
            <a:xfrm rot="10800000">
              <a:off x="30666535" y="416672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6" name="Ellipse 3145">
              <a:extLst>
                <a:ext uri="{FF2B5EF4-FFF2-40B4-BE49-F238E27FC236}">
                  <a16:creationId xmlns:a16="http://schemas.microsoft.com/office/drawing/2014/main" id="{6807CC7E-65FE-694C-A596-7957C58B1F84}"/>
                </a:ext>
              </a:extLst>
            </p:cNvPr>
            <p:cNvSpPr/>
            <p:nvPr/>
          </p:nvSpPr>
          <p:spPr>
            <a:xfrm>
              <a:off x="30794507" y="4144178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7" name="Ellipse 3146">
              <a:extLst>
                <a:ext uri="{FF2B5EF4-FFF2-40B4-BE49-F238E27FC236}">
                  <a16:creationId xmlns:a16="http://schemas.microsoft.com/office/drawing/2014/main" id="{6125C582-92F5-5A7F-1333-3DCDC9A4028B}"/>
                </a:ext>
              </a:extLst>
            </p:cNvPr>
            <p:cNvSpPr/>
            <p:nvPr/>
          </p:nvSpPr>
          <p:spPr>
            <a:xfrm rot="16200000">
              <a:off x="31171532" y="4152058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8" name="Rectangle 3147">
              <a:extLst>
                <a:ext uri="{FF2B5EF4-FFF2-40B4-BE49-F238E27FC236}">
                  <a16:creationId xmlns:a16="http://schemas.microsoft.com/office/drawing/2014/main" id="{8DE78B64-615C-83B9-BC80-96A908E8F460}"/>
                </a:ext>
              </a:extLst>
            </p:cNvPr>
            <p:cNvSpPr/>
            <p:nvPr/>
          </p:nvSpPr>
          <p:spPr>
            <a:xfrm>
              <a:off x="30935391" y="4150763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49" name="Connecteur droit 3148">
              <a:extLst>
                <a:ext uri="{FF2B5EF4-FFF2-40B4-BE49-F238E27FC236}">
                  <a16:creationId xmlns:a16="http://schemas.microsoft.com/office/drawing/2014/main" id="{ACDFCA81-2D6B-CF37-2EFE-202CFBD5AB58}"/>
                </a:ext>
              </a:extLst>
            </p:cNvPr>
            <p:cNvCxnSpPr/>
            <p:nvPr/>
          </p:nvCxnSpPr>
          <p:spPr>
            <a:xfrm>
              <a:off x="30959600" y="4150523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0" name="Connecteur droit 3149">
              <a:extLst>
                <a:ext uri="{FF2B5EF4-FFF2-40B4-BE49-F238E27FC236}">
                  <a16:creationId xmlns:a16="http://schemas.microsoft.com/office/drawing/2014/main" id="{EC02068A-50C7-CF74-1151-41BD36784055}"/>
                </a:ext>
              </a:extLst>
            </p:cNvPr>
            <p:cNvCxnSpPr/>
            <p:nvPr/>
          </p:nvCxnSpPr>
          <p:spPr>
            <a:xfrm>
              <a:off x="30959600" y="41657805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1" name="Ellipse 3150">
              <a:extLst>
                <a:ext uri="{FF2B5EF4-FFF2-40B4-BE49-F238E27FC236}">
                  <a16:creationId xmlns:a16="http://schemas.microsoft.com/office/drawing/2014/main" id="{CD7170BD-628F-5915-170C-9F43F287F55E}"/>
                </a:ext>
              </a:extLst>
            </p:cNvPr>
            <p:cNvSpPr/>
            <p:nvPr/>
          </p:nvSpPr>
          <p:spPr>
            <a:xfrm rot="10800000">
              <a:off x="31960345" y="4138734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2" name="Ellipse 3151">
              <a:extLst>
                <a:ext uri="{FF2B5EF4-FFF2-40B4-BE49-F238E27FC236}">
                  <a16:creationId xmlns:a16="http://schemas.microsoft.com/office/drawing/2014/main" id="{73087A3B-955C-3C64-47D2-1924B68C0584}"/>
                </a:ext>
              </a:extLst>
            </p:cNvPr>
            <p:cNvSpPr/>
            <p:nvPr/>
          </p:nvSpPr>
          <p:spPr>
            <a:xfrm rot="5400000">
              <a:off x="31416620" y="4146613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3" name="Rectangle 3152">
              <a:extLst>
                <a:ext uri="{FF2B5EF4-FFF2-40B4-BE49-F238E27FC236}">
                  <a16:creationId xmlns:a16="http://schemas.microsoft.com/office/drawing/2014/main" id="{4F2929C8-4B4C-0A53-9965-E87CEFD68368}"/>
                </a:ext>
              </a:extLst>
            </p:cNvPr>
            <p:cNvSpPr/>
            <p:nvPr/>
          </p:nvSpPr>
          <p:spPr>
            <a:xfrm rot="10800000">
              <a:off x="31621884" y="4145080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54" name="Connecteur droit 3153">
              <a:extLst>
                <a:ext uri="{FF2B5EF4-FFF2-40B4-BE49-F238E27FC236}">
                  <a16:creationId xmlns:a16="http://schemas.microsoft.com/office/drawing/2014/main" id="{CBEA3874-857F-091D-4F78-C2D686ABE6C6}"/>
                </a:ext>
              </a:extLst>
            </p:cNvPr>
            <p:cNvCxnSpPr/>
            <p:nvPr/>
          </p:nvCxnSpPr>
          <p:spPr>
            <a:xfrm rot="10800000">
              <a:off x="31646094" y="416033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5" name="Connecteur droit 3154">
              <a:extLst>
                <a:ext uri="{FF2B5EF4-FFF2-40B4-BE49-F238E27FC236}">
                  <a16:creationId xmlns:a16="http://schemas.microsoft.com/office/drawing/2014/main" id="{00B27414-C062-5E17-8952-4DE766021B57}"/>
                </a:ext>
              </a:extLst>
            </p:cNvPr>
            <p:cNvCxnSpPr/>
            <p:nvPr/>
          </p:nvCxnSpPr>
          <p:spPr>
            <a:xfrm rot="10800000">
              <a:off x="31646095" y="4145080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6" name="Ellipse 3155">
              <a:extLst>
                <a:ext uri="{FF2B5EF4-FFF2-40B4-BE49-F238E27FC236}">
                  <a16:creationId xmlns:a16="http://schemas.microsoft.com/office/drawing/2014/main" id="{6205DB90-5009-5EAB-8B6C-B852902814E9}"/>
                </a:ext>
              </a:extLst>
            </p:cNvPr>
            <p:cNvSpPr/>
            <p:nvPr/>
          </p:nvSpPr>
          <p:spPr>
            <a:xfrm rot="10800000">
              <a:off x="31952921" y="4160949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7" name="Ellipse 3156">
              <a:extLst>
                <a:ext uri="{FF2B5EF4-FFF2-40B4-BE49-F238E27FC236}">
                  <a16:creationId xmlns:a16="http://schemas.microsoft.com/office/drawing/2014/main" id="{2CDE44D4-7CE4-F267-1845-451D5747D53F}"/>
                </a:ext>
              </a:extLst>
            </p:cNvPr>
            <p:cNvSpPr/>
            <p:nvPr/>
          </p:nvSpPr>
          <p:spPr>
            <a:xfrm rot="5400000">
              <a:off x="31409196" y="4168828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8" name="Rectangle 3157">
              <a:extLst>
                <a:ext uri="{FF2B5EF4-FFF2-40B4-BE49-F238E27FC236}">
                  <a16:creationId xmlns:a16="http://schemas.microsoft.com/office/drawing/2014/main" id="{94A1B8D6-9C42-7866-8519-101BDF01C4FB}"/>
                </a:ext>
              </a:extLst>
            </p:cNvPr>
            <p:cNvSpPr/>
            <p:nvPr/>
          </p:nvSpPr>
          <p:spPr>
            <a:xfrm rot="10800000">
              <a:off x="31614460" y="4167294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59" name="Connecteur droit 3158">
              <a:extLst>
                <a:ext uri="{FF2B5EF4-FFF2-40B4-BE49-F238E27FC236}">
                  <a16:creationId xmlns:a16="http://schemas.microsoft.com/office/drawing/2014/main" id="{753C840A-0028-747F-E031-ACD49729A44D}"/>
                </a:ext>
              </a:extLst>
            </p:cNvPr>
            <p:cNvCxnSpPr/>
            <p:nvPr/>
          </p:nvCxnSpPr>
          <p:spPr>
            <a:xfrm rot="10800000">
              <a:off x="31638670" y="4182551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0" name="Connecteur droit 3159">
              <a:extLst>
                <a:ext uri="{FF2B5EF4-FFF2-40B4-BE49-F238E27FC236}">
                  <a16:creationId xmlns:a16="http://schemas.microsoft.com/office/drawing/2014/main" id="{4FFCC5C7-49A7-4C01-F5D7-59D779D6D713}"/>
                </a:ext>
              </a:extLst>
            </p:cNvPr>
            <p:cNvCxnSpPr/>
            <p:nvPr/>
          </p:nvCxnSpPr>
          <p:spPr>
            <a:xfrm rot="10800000">
              <a:off x="31638672" y="416729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1" name="Ellipse 3160">
              <a:extLst>
                <a:ext uri="{FF2B5EF4-FFF2-40B4-BE49-F238E27FC236}">
                  <a16:creationId xmlns:a16="http://schemas.microsoft.com/office/drawing/2014/main" id="{C92A1176-34FD-A3B7-2C52-D2FA992E4400}"/>
                </a:ext>
              </a:extLst>
            </p:cNvPr>
            <p:cNvSpPr/>
            <p:nvPr/>
          </p:nvSpPr>
          <p:spPr>
            <a:xfrm rot="10800000">
              <a:off x="31918990" y="4188227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2" name="Ellipse 3161">
              <a:extLst>
                <a:ext uri="{FF2B5EF4-FFF2-40B4-BE49-F238E27FC236}">
                  <a16:creationId xmlns:a16="http://schemas.microsoft.com/office/drawing/2014/main" id="{AC5AB4E4-26E9-5551-EC74-A5B5507712B7}"/>
                </a:ext>
              </a:extLst>
            </p:cNvPr>
            <p:cNvSpPr/>
            <p:nvPr/>
          </p:nvSpPr>
          <p:spPr>
            <a:xfrm rot="5400000">
              <a:off x="31375265" y="4196106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3" name="Rectangle 3162">
              <a:extLst>
                <a:ext uri="{FF2B5EF4-FFF2-40B4-BE49-F238E27FC236}">
                  <a16:creationId xmlns:a16="http://schemas.microsoft.com/office/drawing/2014/main" id="{9B2647E6-64BB-1552-2C99-EBABE6A202DE}"/>
                </a:ext>
              </a:extLst>
            </p:cNvPr>
            <p:cNvSpPr/>
            <p:nvPr/>
          </p:nvSpPr>
          <p:spPr>
            <a:xfrm rot="10800000">
              <a:off x="31580529" y="41945733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64" name="Connecteur droit 3163">
              <a:extLst>
                <a:ext uri="{FF2B5EF4-FFF2-40B4-BE49-F238E27FC236}">
                  <a16:creationId xmlns:a16="http://schemas.microsoft.com/office/drawing/2014/main" id="{1F2CD7EE-042B-E54F-24FD-C9E64D800ACA}"/>
                </a:ext>
              </a:extLst>
            </p:cNvPr>
            <p:cNvCxnSpPr/>
            <p:nvPr/>
          </p:nvCxnSpPr>
          <p:spPr>
            <a:xfrm rot="10800000">
              <a:off x="31604739" y="4209830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5" name="Connecteur droit 3164">
              <a:extLst>
                <a:ext uri="{FF2B5EF4-FFF2-40B4-BE49-F238E27FC236}">
                  <a16:creationId xmlns:a16="http://schemas.microsoft.com/office/drawing/2014/main" id="{4B78DAAB-1A97-8A4B-AD42-7430D08890E8}"/>
                </a:ext>
              </a:extLst>
            </p:cNvPr>
            <p:cNvCxnSpPr/>
            <p:nvPr/>
          </p:nvCxnSpPr>
          <p:spPr>
            <a:xfrm rot="10800000">
              <a:off x="31604741" y="4194573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6" name="Ellipse 3165">
              <a:extLst>
                <a:ext uri="{FF2B5EF4-FFF2-40B4-BE49-F238E27FC236}">
                  <a16:creationId xmlns:a16="http://schemas.microsoft.com/office/drawing/2014/main" id="{3FF401F7-B2D3-852A-1718-D861B57ED021}"/>
                </a:ext>
              </a:extLst>
            </p:cNvPr>
            <p:cNvSpPr/>
            <p:nvPr/>
          </p:nvSpPr>
          <p:spPr>
            <a:xfrm rot="10800000">
              <a:off x="31887126" y="4112629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7" name="Ellipse 3166">
              <a:extLst>
                <a:ext uri="{FF2B5EF4-FFF2-40B4-BE49-F238E27FC236}">
                  <a16:creationId xmlns:a16="http://schemas.microsoft.com/office/drawing/2014/main" id="{38D73A25-C6A0-94D9-7D8F-51D87D58C22C}"/>
                </a:ext>
              </a:extLst>
            </p:cNvPr>
            <p:cNvSpPr/>
            <p:nvPr/>
          </p:nvSpPr>
          <p:spPr>
            <a:xfrm rot="5400000">
              <a:off x="31343401" y="4120508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8" name="Rectangle 3167">
              <a:extLst>
                <a:ext uri="{FF2B5EF4-FFF2-40B4-BE49-F238E27FC236}">
                  <a16:creationId xmlns:a16="http://schemas.microsoft.com/office/drawing/2014/main" id="{0C10ACA8-7CEA-EA87-EE07-745C4D07E2E3}"/>
                </a:ext>
              </a:extLst>
            </p:cNvPr>
            <p:cNvSpPr/>
            <p:nvPr/>
          </p:nvSpPr>
          <p:spPr>
            <a:xfrm rot="10800000">
              <a:off x="31548665" y="4118974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69" name="Connecteur droit 3168">
              <a:extLst>
                <a:ext uri="{FF2B5EF4-FFF2-40B4-BE49-F238E27FC236}">
                  <a16:creationId xmlns:a16="http://schemas.microsoft.com/office/drawing/2014/main" id="{A052348B-9C29-560A-629B-469E42572945}"/>
                </a:ext>
              </a:extLst>
            </p:cNvPr>
            <p:cNvCxnSpPr/>
            <p:nvPr/>
          </p:nvCxnSpPr>
          <p:spPr>
            <a:xfrm rot="10800000">
              <a:off x="31572875" y="4134231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0" name="Connecteur droit 3169">
              <a:extLst>
                <a:ext uri="{FF2B5EF4-FFF2-40B4-BE49-F238E27FC236}">
                  <a16:creationId xmlns:a16="http://schemas.microsoft.com/office/drawing/2014/main" id="{40649DA0-C434-85AA-9309-74AF4A3177D5}"/>
                </a:ext>
              </a:extLst>
            </p:cNvPr>
            <p:cNvCxnSpPr/>
            <p:nvPr/>
          </p:nvCxnSpPr>
          <p:spPr>
            <a:xfrm rot="10800000">
              <a:off x="31572877" y="4118974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1" name="Ellipse 3170">
              <a:extLst>
                <a:ext uri="{FF2B5EF4-FFF2-40B4-BE49-F238E27FC236}">
                  <a16:creationId xmlns:a16="http://schemas.microsoft.com/office/drawing/2014/main" id="{45FD63CA-EA0F-4427-ADE1-14E5745560A8}"/>
                </a:ext>
              </a:extLst>
            </p:cNvPr>
            <p:cNvSpPr/>
            <p:nvPr/>
          </p:nvSpPr>
          <p:spPr>
            <a:xfrm>
              <a:off x="31786465" y="41432573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2" name="Ellipse 3171">
              <a:extLst>
                <a:ext uri="{FF2B5EF4-FFF2-40B4-BE49-F238E27FC236}">
                  <a16:creationId xmlns:a16="http://schemas.microsoft.com/office/drawing/2014/main" id="{26489E51-B02B-F634-6ACC-A1E23CC285BE}"/>
                </a:ext>
              </a:extLst>
            </p:cNvPr>
            <p:cNvSpPr/>
            <p:nvPr/>
          </p:nvSpPr>
          <p:spPr>
            <a:xfrm rot="16200000">
              <a:off x="32163490" y="4151137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3" name="Rectangle 3172">
              <a:extLst>
                <a:ext uri="{FF2B5EF4-FFF2-40B4-BE49-F238E27FC236}">
                  <a16:creationId xmlns:a16="http://schemas.microsoft.com/office/drawing/2014/main" id="{8CF01ACB-D60B-9811-77D8-634D8AE983C6}"/>
                </a:ext>
              </a:extLst>
            </p:cNvPr>
            <p:cNvSpPr/>
            <p:nvPr/>
          </p:nvSpPr>
          <p:spPr>
            <a:xfrm>
              <a:off x="31927349" y="4149842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74" name="Connecteur droit 3173">
              <a:extLst>
                <a:ext uri="{FF2B5EF4-FFF2-40B4-BE49-F238E27FC236}">
                  <a16:creationId xmlns:a16="http://schemas.microsoft.com/office/drawing/2014/main" id="{30C920F3-E255-0ADC-59DE-EBBB0337665A}"/>
                </a:ext>
              </a:extLst>
            </p:cNvPr>
            <p:cNvCxnSpPr/>
            <p:nvPr/>
          </p:nvCxnSpPr>
          <p:spPr>
            <a:xfrm>
              <a:off x="31951558" y="4149602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5" name="Connecteur droit 3174">
              <a:extLst>
                <a:ext uri="{FF2B5EF4-FFF2-40B4-BE49-F238E27FC236}">
                  <a16:creationId xmlns:a16="http://schemas.microsoft.com/office/drawing/2014/main" id="{43A448A4-DB17-24A4-BC99-764DD3302506}"/>
                </a:ext>
              </a:extLst>
            </p:cNvPr>
            <p:cNvCxnSpPr/>
            <p:nvPr/>
          </p:nvCxnSpPr>
          <p:spPr>
            <a:xfrm>
              <a:off x="31951558" y="4164859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6" name="Ellipse 3175">
              <a:extLst>
                <a:ext uri="{FF2B5EF4-FFF2-40B4-BE49-F238E27FC236}">
                  <a16:creationId xmlns:a16="http://schemas.microsoft.com/office/drawing/2014/main" id="{DBCA9CC3-034D-FCC4-9B1F-D709F48BFAFC}"/>
                </a:ext>
              </a:extLst>
            </p:cNvPr>
            <p:cNvSpPr/>
            <p:nvPr/>
          </p:nvSpPr>
          <p:spPr>
            <a:xfrm>
              <a:off x="31767995" y="41695348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7" name="Ellipse 3176">
              <a:extLst>
                <a:ext uri="{FF2B5EF4-FFF2-40B4-BE49-F238E27FC236}">
                  <a16:creationId xmlns:a16="http://schemas.microsoft.com/office/drawing/2014/main" id="{6A17B19A-FBD2-B994-BB8B-EE2BC4700577}"/>
                </a:ext>
              </a:extLst>
            </p:cNvPr>
            <p:cNvSpPr/>
            <p:nvPr/>
          </p:nvSpPr>
          <p:spPr>
            <a:xfrm rot="16200000">
              <a:off x="32145019" y="41774145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8" name="Rectangle 3177">
              <a:extLst>
                <a:ext uri="{FF2B5EF4-FFF2-40B4-BE49-F238E27FC236}">
                  <a16:creationId xmlns:a16="http://schemas.microsoft.com/office/drawing/2014/main" id="{F0DA6E09-FD8C-88E5-1F4E-A988A7E0BDCB}"/>
                </a:ext>
              </a:extLst>
            </p:cNvPr>
            <p:cNvSpPr/>
            <p:nvPr/>
          </p:nvSpPr>
          <p:spPr>
            <a:xfrm>
              <a:off x="31908879" y="4176120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79" name="Connecteur droit 3178">
              <a:extLst>
                <a:ext uri="{FF2B5EF4-FFF2-40B4-BE49-F238E27FC236}">
                  <a16:creationId xmlns:a16="http://schemas.microsoft.com/office/drawing/2014/main" id="{D16DE33A-49E1-7EC0-6C7C-75D88A538DCE}"/>
                </a:ext>
              </a:extLst>
            </p:cNvPr>
            <p:cNvCxnSpPr/>
            <p:nvPr/>
          </p:nvCxnSpPr>
          <p:spPr>
            <a:xfrm>
              <a:off x="31933088" y="4175879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0" name="Connecteur droit 3179">
              <a:extLst>
                <a:ext uri="{FF2B5EF4-FFF2-40B4-BE49-F238E27FC236}">
                  <a16:creationId xmlns:a16="http://schemas.microsoft.com/office/drawing/2014/main" id="{0C4ECB52-42EB-D034-7818-AE70515EE8D2}"/>
                </a:ext>
              </a:extLst>
            </p:cNvPr>
            <p:cNvCxnSpPr/>
            <p:nvPr/>
          </p:nvCxnSpPr>
          <p:spPr>
            <a:xfrm>
              <a:off x="31933088" y="4191136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1" name="Ellipse 3180">
              <a:extLst>
                <a:ext uri="{FF2B5EF4-FFF2-40B4-BE49-F238E27FC236}">
                  <a16:creationId xmlns:a16="http://schemas.microsoft.com/office/drawing/2014/main" id="{0CD3AFD1-BECB-F78E-17BE-BF97AD1B895D}"/>
                </a:ext>
              </a:extLst>
            </p:cNvPr>
            <p:cNvSpPr/>
            <p:nvPr/>
          </p:nvSpPr>
          <p:spPr>
            <a:xfrm>
              <a:off x="31712208" y="4186607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2" name="Ellipse 3181">
              <a:extLst>
                <a:ext uri="{FF2B5EF4-FFF2-40B4-BE49-F238E27FC236}">
                  <a16:creationId xmlns:a16="http://schemas.microsoft.com/office/drawing/2014/main" id="{7C83B08F-8B75-9BBB-A550-F7E5F7468D51}"/>
                </a:ext>
              </a:extLst>
            </p:cNvPr>
            <p:cNvSpPr/>
            <p:nvPr/>
          </p:nvSpPr>
          <p:spPr>
            <a:xfrm rot="16200000">
              <a:off x="32089233" y="4194487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3" name="Rectangle 3182">
              <a:extLst>
                <a:ext uri="{FF2B5EF4-FFF2-40B4-BE49-F238E27FC236}">
                  <a16:creationId xmlns:a16="http://schemas.microsoft.com/office/drawing/2014/main" id="{D0B06AE1-8EAD-1A70-E5E0-80934819F7C5}"/>
                </a:ext>
              </a:extLst>
            </p:cNvPr>
            <p:cNvSpPr/>
            <p:nvPr/>
          </p:nvSpPr>
          <p:spPr>
            <a:xfrm>
              <a:off x="31853092" y="4193193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84" name="Connecteur droit 3183">
              <a:extLst>
                <a:ext uri="{FF2B5EF4-FFF2-40B4-BE49-F238E27FC236}">
                  <a16:creationId xmlns:a16="http://schemas.microsoft.com/office/drawing/2014/main" id="{551E7B63-E474-0CE6-F587-0C0494D7747D}"/>
                </a:ext>
              </a:extLst>
            </p:cNvPr>
            <p:cNvCxnSpPr/>
            <p:nvPr/>
          </p:nvCxnSpPr>
          <p:spPr>
            <a:xfrm>
              <a:off x="31877301" y="4192952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5" name="Connecteur droit 3184">
              <a:extLst>
                <a:ext uri="{FF2B5EF4-FFF2-40B4-BE49-F238E27FC236}">
                  <a16:creationId xmlns:a16="http://schemas.microsoft.com/office/drawing/2014/main" id="{C185588E-9448-7880-A049-1D499DDF3BA2}"/>
                </a:ext>
              </a:extLst>
            </p:cNvPr>
            <p:cNvCxnSpPr/>
            <p:nvPr/>
          </p:nvCxnSpPr>
          <p:spPr>
            <a:xfrm>
              <a:off x="31877301" y="420820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6" name="Ellipse 3185">
              <a:extLst>
                <a:ext uri="{FF2B5EF4-FFF2-40B4-BE49-F238E27FC236}">
                  <a16:creationId xmlns:a16="http://schemas.microsoft.com/office/drawing/2014/main" id="{B0534F02-268C-2498-2646-43FD6F6CE342}"/>
                </a:ext>
              </a:extLst>
            </p:cNvPr>
            <p:cNvSpPr/>
            <p:nvPr/>
          </p:nvSpPr>
          <p:spPr>
            <a:xfrm>
              <a:off x="31753043" y="4116980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7" name="Ellipse 3186">
              <a:extLst>
                <a:ext uri="{FF2B5EF4-FFF2-40B4-BE49-F238E27FC236}">
                  <a16:creationId xmlns:a16="http://schemas.microsoft.com/office/drawing/2014/main" id="{AF6EA790-D36A-C000-D6D2-839178631E5E}"/>
                </a:ext>
              </a:extLst>
            </p:cNvPr>
            <p:cNvSpPr/>
            <p:nvPr/>
          </p:nvSpPr>
          <p:spPr>
            <a:xfrm rot="16200000">
              <a:off x="32130067" y="41248600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8" name="Rectangle 3187">
              <a:extLst>
                <a:ext uri="{FF2B5EF4-FFF2-40B4-BE49-F238E27FC236}">
                  <a16:creationId xmlns:a16="http://schemas.microsoft.com/office/drawing/2014/main" id="{43EDFB65-1AC8-1DC0-715A-B5E66A05B087}"/>
                </a:ext>
              </a:extLst>
            </p:cNvPr>
            <p:cNvSpPr/>
            <p:nvPr/>
          </p:nvSpPr>
          <p:spPr>
            <a:xfrm>
              <a:off x="31893927" y="4123565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89" name="Connecteur droit 3188">
              <a:extLst>
                <a:ext uri="{FF2B5EF4-FFF2-40B4-BE49-F238E27FC236}">
                  <a16:creationId xmlns:a16="http://schemas.microsoft.com/office/drawing/2014/main" id="{F0E51C3F-E4FF-B0FA-7D54-41C5F43754E0}"/>
                </a:ext>
              </a:extLst>
            </p:cNvPr>
            <p:cNvCxnSpPr/>
            <p:nvPr/>
          </p:nvCxnSpPr>
          <p:spPr>
            <a:xfrm>
              <a:off x="31918135" y="4123325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0" name="Connecteur droit 3189">
              <a:extLst>
                <a:ext uri="{FF2B5EF4-FFF2-40B4-BE49-F238E27FC236}">
                  <a16:creationId xmlns:a16="http://schemas.microsoft.com/office/drawing/2014/main" id="{241590AD-E881-739D-9F26-C99EF5EB27F6}"/>
                </a:ext>
              </a:extLst>
            </p:cNvPr>
            <p:cNvCxnSpPr/>
            <p:nvPr/>
          </p:nvCxnSpPr>
          <p:spPr>
            <a:xfrm>
              <a:off x="31918135" y="4138582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1" name="Ellipse 3190">
              <a:extLst>
                <a:ext uri="{FF2B5EF4-FFF2-40B4-BE49-F238E27FC236}">
                  <a16:creationId xmlns:a16="http://schemas.microsoft.com/office/drawing/2014/main" id="{0DA06596-E7F0-6C00-76C1-FA0B3FC10A40}"/>
                </a:ext>
              </a:extLst>
            </p:cNvPr>
            <p:cNvSpPr/>
            <p:nvPr/>
          </p:nvSpPr>
          <p:spPr>
            <a:xfrm>
              <a:off x="31686828" y="4112973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2" name="Ellipse 3191">
              <a:extLst>
                <a:ext uri="{FF2B5EF4-FFF2-40B4-BE49-F238E27FC236}">
                  <a16:creationId xmlns:a16="http://schemas.microsoft.com/office/drawing/2014/main" id="{EF10501F-D923-5FA1-1D2D-CC0D0F83E55B}"/>
                </a:ext>
              </a:extLst>
            </p:cNvPr>
            <p:cNvSpPr/>
            <p:nvPr/>
          </p:nvSpPr>
          <p:spPr>
            <a:xfrm rot="16200000">
              <a:off x="32063853" y="4120853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3" name="Rectangle 3192">
              <a:extLst>
                <a:ext uri="{FF2B5EF4-FFF2-40B4-BE49-F238E27FC236}">
                  <a16:creationId xmlns:a16="http://schemas.microsoft.com/office/drawing/2014/main" id="{FC77AED5-00EA-D700-1438-56E386B8BBC1}"/>
                </a:ext>
              </a:extLst>
            </p:cNvPr>
            <p:cNvSpPr/>
            <p:nvPr/>
          </p:nvSpPr>
          <p:spPr>
            <a:xfrm>
              <a:off x="31827712" y="4119558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94" name="Connecteur droit 3193">
              <a:extLst>
                <a:ext uri="{FF2B5EF4-FFF2-40B4-BE49-F238E27FC236}">
                  <a16:creationId xmlns:a16="http://schemas.microsoft.com/office/drawing/2014/main" id="{60278787-1A55-6BA1-B46A-4F77C6A15FC7}"/>
                </a:ext>
              </a:extLst>
            </p:cNvPr>
            <p:cNvCxnSpPr/>
            <p:nvPr/>
          </p:nvCxnSpPr>
          <p:spPr>
            <a:xfrm>
              <a:off x="31851921" y="4119318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5" name="Connecteur droit 3194">
              <a:extLst>
                <a:ext uri="{FF2B5EF4-FFF2-40B4-BE49-F238E27FC236}">
                  <a16:creationId xmlns:a16="http://schemas.microsoft.com/office/drawing/2014/main" id="{4D110F7C-BAD9-255B-A740-F7C11634D789}"/>
                </a:ext>
              </a:extLst>
            </p:cNvPr>
            <p:cNvCxnSpPr/>
            <p:nvPr/>
          </p:nvCxnSpPr>
          <p:spPr>
            <a:xfrm>
              <a:off x="31851921" y="4134575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6" name="Ellipse 3195">
              <a:extLst>
                <a:ext uri="{FF2B5EF4-FFF2-40B4-BE49-F238E27FC236}">
                  <a16:creationId xmlns:a16="http://schemas.microsoft.com/office/drawing/2014/main" id="{51037402-C289-D35F-5906-10B5BCBBE9F0}"/>
                </a:ext>
              </a:extLst>
            </p:cNvPr>
            <p:cNvSpPr/>
            <p:nvPr/>
          </p:nvSpPr>
          <p:spPr>
            <a:xfrm rot="10800000">
              <a:off x="31865278" y="4179219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7" name="Ellipse 3196">
              <a:extLst>
                <a:ext uri="{FF2B5EF4-FFF2-40B4-BE49-F238E27FC236}">
                  <a16:creationId xmlns:a16="http://schemas.microsoft.com/office/drawing/2014/main" id="{BBB97D0C-A97E-B7E0-75E9-2B9EF230DA36}"/>
                </a:ext>
              </a:extLst>
            </p:cNvPr>
            <p:cNvSpPr/>
            <p:nvPr/>
          </p:nvSpPr>
          <p:spPr>
            <a:xfrm rot="5400000">
              <a:off x="31321553" y="4187098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8" name="Rectangle 3197">
              <a:extLst>
                <a:ext uri="{FF2B5EF4-FFF2-40B4-BE49-F238E27FC236}">
                  <a16:creationId xmlns:a16="http://schemas.microsoft.com/office/drawing/2014/main" id="{ACACD972-BCB4-8AB9-2977-2E8B496102BE}"/>
                </a:ext>
              </a:extLst>
            </p:cNvPr>
            <p:cNvSpPr/>
            <p:nvPr/>
          </p:nvSpPr>
          <p:spPr>
            <a:xfrm rot="10800000">
              <a:off x="31526817" y="4185565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99" name="Connecteur droit 3198">
              <a:extLst>
                <a:ext uri="{FF2B5EF4-FFF2-40B4-BE49-F238E27FC236}">
                  <a16:creationId xmlns:a16="http://schemas.microsoft.com/office/drawing/2014/main" id="{CEB33CAB-9680-D165-41E5-DCD6E348C1E3}"/>
                </a:ext>
              </a:extLst>
            </p:cNvPr>
            <p:cNvCxnSpPr/>
            <p:nvPr/>
          </p:nvCxnSpPr>
          <p:spPr>
            <a:xfrm rot="10800000">
              <a:off x="31551027" y="4200822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0" name="Connecteur droit 3199">
              <a:extLst>
                <a:ext uri="{FF2B5EF4-FFF2-40B4-BE49-F238E27FC236}">
                  <a16:creationId xmlns:a16="http://schemas.microsoft.com/office/drawing/2014/main" id="{F1F9280C-3D1D-42D4-DF88-9CF86BB84F09}"/>
                </a:ext>
              </a:extLst>
            </p:cNvPr>
            <p:cNvCxnSpPr/>
            <p:nvPr/>
          </p:nvCxnSpPr>
          <p:spPr>
            <a:xfrm rot="10800000">
              <a:off x="31551028" y="4185565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1" name="Ellipse 3200">
              <a:extLst>
                <a:ext uri="{FF2B5EF4-FFF2-40B4-BE49-F238E27FC236}">
                  <a16:creationId xmlns:a16="http://schemas.microsoft.com/office/drawing/2014/main" id="{B3052ABB-0129-9AB2-40F0-ED2BF1EBEAFE}"/>
                </a:ext>
              </a:extLst>
            </p:cNvPr>
            <p:cNvSpPr/>
            <p:nvPr/>
          </p:nvSpPr>
          <p:spPr>
            <a:xfrm>
              <a:off x="31664579" y="41655142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2" name="Ellipse 3201">
              <a:extLst>
                <a:ext uri="{FF2B5EF4-FFF2-40B4-BE49-F238E27FC236}">
                  <a16:creationId xmlns:a16="http://schemas.microsoft.com/office/drawing/2014/main" id="{381D0E7F-92AD-9B79-CA1C-6ADDCBBE9DC6}"/>
                </a:ext>
              </a:extLst>
            </p:cNvPr>
            <p:cNvSpPr/>
            <p:nvPr/>
          </p:nvSpPr>
          <p:spPr>
            <a:xfrm rot="16200000">
              <a:off x="32041604" y="41733940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3" name="Rectangle 3202">
              <a:extLst>
                <a:ext uri="{FF2B5EF4-FFF2-40B4-BE49-F238E27FC236}">
                  <a16:creationId xmlns:a16="http://schemas.microsoft.com/office/drawing/2014/main" id="{CE11D400-645C-C92E-318A-57E704596936}"/>
                </a:ext>
              </a:extLst>
            </p:cNvPr>
            <p:cNvSpPr/>
            <p:nvPr/>
          </p:nvSpPr>
          <p:spPr>
            <a:xfrm>
              <a:off x="31805463" y="41720994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04" name="Connecteur droit 3203">
              <a:extLst>
                <a:ext uri="{FF2B5EF4-FFF2-40B4-BE49-F238E27FC236}">
                  <a16:creationId xmlns:a16="http://schemas.microsoft.com/office/drawing/2014/main" id="{86660AC3-C16C-0926-2521-8504C097E3BD}"/>
                </a:ext>
              </a:extLst>
            </p:cNvPr>
            <p:cNvCxnSpPr/>
            <p:nvPr/>
          </p:nvCxnSpPr>
          <p:spPr>
            <a:xfrm>
              <a:off x="31829672" y="41718591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5" name="Connecteur droit 3204">
              <a:extLst>
                <a:ext uri="{FF2B5EF4-FFF2-40B4-BE49-F238E27FC236}">
                  <a16:creationId xmlns:a16="http://schemas.microsoft.com/office/drawing/2014/main" id="{AD41CAFD-4055-8F05-7302-8DF15979D826}"/>
                </a:ext>
              </a:extLst>
            </p:cNvPr>
            <p:cNvCxnSpPr/>
            <p:nvPr/>
          </p:nvCxnSpPr>
          <p:spPr>
            <a:xfrm>
              <a:off x="31829672" y="4187116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6" name="Ellipse 3205">
              <a:extLst>
                <a:ext uri="{FF2B5EF4-FFF2-40B4-BE49-F238E27FC236}">
                  <a16:creationId xmlns:a16="http://schemas.microsoft.com/office/drawing/2014/main" id="{6067E62C-878E-8C70-5945-E062050EA835}"/>
                </a:ext>
              </a:extLst>
            </p:cNvPr>
            <p:cNvSpPr/>
            <p:nvPr/>
          </p:nvSpPr>
          <p:spPr>
            <a:xfrm rot="10800000">
              <a:off x="31847294" y="41313467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7" name="Ellipse 3206">
              <a:extLst>
                <a:ext uri="{FF2B5EF4-FFF2-40B4-BE49-F238E27FC236}">
                  <a16:creationId xmlns:a16="http://schemas.microsoft.com/office/drawing/2014/main" id="{8C63442D-C0EF-177A-2273-75A6ECA29315}"/>
                </a:ext>
              </a:extLst>
            </p:cNvPr>
            <p:cNvSpPr/>
            <p:nvPr/>
          </p:nvSpPr>
          <p:spPr>
            <a:xfrm rot="5400000">
              <a:off x="31303569" y="4139225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8" name="Rectangle 3207">
              <a:extLst>
                <a:ext uri="{FF2B5EF4-FFF2-40B4-BE49-F238E27FC236}">
                  <a16:creationId xmlns:a16="http://schemas.microsoft.com/office/drawing/2014/main" id="{0CE8B1A4-4CFB-0BDB-C479-2D3CF1F606ED}"/>
                </a:ext>
              </a:extLst>
            </p:cNvPr>
            <p:cNvSpPr/>
            <p:nvPr/>
          </p:nvSpPr>
          <p:spPr>
            <a:xfrm rot="10800000">
              <a:off x="31508832" y="4137692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09" name="Connecteur droit 3208">
              <a:extLst>
                <a:ext uri="{FF2B5EF4-FFF2-40B4-BE49-F238E27FC236}">
                  <a16:creationId xmlns:a16="http://schemas.microsoft.com/office/drawing/2014/main" id="{0AA3C6EF-ACAC-F008-43F3-208444A50D4E}"/>
                </a:ext>
              </a:extLst>
            </p:cNvPr>
            <p:cNvCxnSpPr/>
            <p:nvPr/>
          </p:nvCxnSpPr>
          <p:spPr>
            <a:xfrm rot="10800000">
              <a:off x="31533043" y="4152949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0" name="Connecteur droit 3209">
              <a:extLst>
                <a:ext uri="{FF2B5EF4-FFF2-40B4-BE49-F238E27FC236}">
                  <a16:creationId xmlns:a16="http://schemas.microsoft.com/office/drawing/2014/main" id="{93A116B0-97FF-FD44-6733-4D987834BD96}"/>
                </a:ext>
              </a:extLst>
            </p:cNvPr>
            <p:cNvCxnSpPr/>
            <p:nvPr/>
          </p:nvCxnSpPr>
          <p:spPr>
            <a:xfrm rot="10800000">
              <a:off x="31533044" y="41376920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1" name="Ellipse 3210">
              <a:extLst>
                <a:ext uri="{FF2B5EF4-FFF2-40B4-BE49-F238E27FC236}">
                  <a16:creationId xmlns:a16="http://schemas.microsoft.com/office/drawing/2014/main" id="{3D2EBBD9-0531-30D3-71BF-419B26967D52}"/>
                </a:ext>
              </a:extLst>
            </p:cNvPr>
            <p:cNvSpPr/>
            <p:nvPr/>
          </p:nvSpPr>
          <p:spPr>
            <a:xfrm rot="10800000">
              <a:off x="31835903" y="4154111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2" name="Ellipse 3211">
              <a:extLst>
                <a:ext uri="{FF2B5EF4-FFF2-40B4-BE49-F238E27FC236}">
                  <a16:creationId xmlns:a16="http://schemas.microsoft.com/office/drawing/2014/main" id="{E2C22136-807A-2B5A-41E1-E556BEB64BFF}"/>
                </a:ext>
              </a:extLst>
            </p:cNvPr>
            <p:cNvSpPr/>
            <p:nvPr/>
          </p:nvSpPr>
          <p:spPr>
            <a:xfrm rot="5400000">
              <a:off x="31292178" y="4161990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3" name="Rectangle 3212">
              <a:extLst>
                <a:ext uri="{FF2B5EF4-FFF2-40B4-BE49-F238E27FC236}">
                  <a16:creationId xmlns:a16="http://schemas.microsoft.com/office/drawing/2014/main" id="{CDF68237-0510-3A8F-3F2B-FBD2A652A566}"/>
                </a:ext>
              </a:extLst>
            </p:cNvPr>
            <p:cNvSpPr/>
            <p:nvPr/>
          </p:nvSpPr>
          <p:spPr>
            <a:xfrm rot="10800000">
              <a:off x="31497442" y="4160457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14" name="Connecteur droit 3213">
              <a:extLst>
                <a:ext uri="{FF2B5EF4-FFF2-40B4-BE49-F238E27FC236}">
                  <a16:creationId xmlns:a16="http://schemas.microsoft.com/office/drawing/2014/main" id="{0015168A-81EB-631E-2F98-74EB2052783D}"/>
                </a:ext>
              </a:extLst>
            </p:cNvPr>
            <p:cNvCxnSpPr/>
            <p:nvPr/>
          </p:nvCxnSpPr>
          <p:spPr>
            <a:xfrm rot="10800000">
              <a:off x="31521652" y="417571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5" name="Connecteur droit 3214">
              <a:extLst>
                <a:ext uri="{FF2B5EF4-FFF2-40B4-BE49-F238E27FC236}">
                  <a16:creationId xmlns:a16="http://schemas.microsoft.com/office/drawing/2014/main" id="{5B24BB29-9B6B-20A5-65BC-6ADE8AA36969}"/>
                </a:ext>
              </a:extLst>
            </p:cNvPr>
            <p:cNvCxnSpPr/>
            <p:nvPr/>
          </p:nvCxnSpPr>
          <p:spPr>
            <a:xfrm rot="10800000">
              <a:off x="31521654" y="4160457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6" name="Ellipse 3215">
              <a:extLst>
                <a:ext uri="{FF2B5EF4-FFF2-40B4-BE49-F238E27FC236}">
                  <a16:creationId xmlns:a16="http://schemas.microsoft.com/office/drawing/2014/main" id="{E9CD23A4-FA86-20C4-63B7-529DBEE2D7EB}"/>
                </a:ext>
              </a:extLst>
            </p:cNvPr>
            <p:cNvSpPr/>
            <p:nvPr/>
          </p:nvSpPr>
          <p:spPr>
            <a:xfrm>
              <a:off x="31649625" y="4137905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7" name="Ellipse 3216">
              <a:extLst>
                <a:ext uri="{FF2B5EF4-FFF2-40B4-BE49-F238E27FC236}">
                  <a16:creationId xmlns:a16="http://schemas.microsoft.com/office/drawing/2014/main" id="{6CB92386-904C-FAD7-D3EE-0110D1BD193C}"/>
                </a:ext>
              </a:extLst>
            </p:cNvPr>
            <p:cNvSpPr/>
            <p:nvPr/>
          </p:nvSpPr>
          <p:spPr>
            <a:xfrm rot="16200000">
              <a:off x="32026650" y="4145785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8" name="Rectangle 3217">
              <a:extLst>
                <a:ext uri="{FF2B5EF4-FFF2-40B4-BE49-F238E27FC236}">
                  <a16:creationId xmlns:a16="http://schemas.microsoft.com/office/drawing/2014/main" id="{5DC9CBFE-EA7D-A8BB-30B5-7AC153021799}"/>
                </a:ext>
              </a:extLst>
            </p:cNvPr>
            <p:cNvSpPr/>
            <p:nvPr/>
          </p:nvSpPr>
          <p:spPr>
            <a:xfrm>
              <a:off x="31790509" y="4144491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19" name="Connecteur droit 3218">
              <a:extLst>
                <a:ext uri="{FF2B5EF4-FFF2-40B4-BE49-F238E27FC236}">
                  <a16:creationId xmlns:a16="http://schemas.microsoft.com/office/drawing/2014/main" id="{0B96E595-DDE6-BC2E-E0F8-A0542F278146}"/>
                </a:ext>
              </a:extLst>
            </p:cNvPr>
            <p:cNvCxnSpPr/>
            <p:nvPr/>
          </p:nvCxnSpPr>
          <p:spPr>
            <a:xfrm>
              <a:off x="31814718" y="4144250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0" name="Connecteur droit 3219">
              <a:extLst>
                <a:ext uri="{FF2B5EF4-FFF2-40B4-BE49-F238E27FC236}">
                  <a16:creationId xmlns:a16="http://schemas.microsoft.com/office/drawing/2014/main" id="{F2EDCC00-7D30-61E5-74C1-F387CC4990C6}"/>
                </a:ext>
              </a:extLst>
            </p:cNvPr>
            <p:cNvCxnSpPr/>
            <p:nvPr/>
          </p:nvCxnSpPr>
          <p:spPr>
            <a:xfrm>
              <a:off x="31814718" y="4159507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1" name="Ellipse 3220">
              <a:extLst>
                <a:ext uri="{FF2B5EF4-FFF2-40B4-BE49-F238E27FC236}">
                  <a16:creationId xmlns:a16="http://schemas.microsoft.com/office/drawing/2014/main" id="{92C09118-761D-FAEC-4A24-DB207270CF67}"/>
                </a:ext>
              </a:extLst>
            </p:cNvPr>
            <p:cNvSpPr/>
            <p:nvPr/>
          </p:nvSpPr>
          <p:spPr>
            <a:xfrm rot="10800000">
              <a:off x="32830004" y="4137689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2" name="Ellipse 3221">
              <a:extLst>
                <a:ext uri="{FF2B5EF4-FFF2-40B4-BE49-F238E27FC236}">
                  <a16:creationId xmlns:a16="http://schemas.microsoft.com/office/drawing/2014/main" id="{6B781780-6565-58A1-81B1-95AD0E6B851B}"/>
                </a:ext>
              </a:extLst>
            </p:cNvPr>
            <p:cNvSpPr/>
            <p:nvPr/>
          </p:nvSpPr>
          <p:spPr>
            <a:xfrm rot="5400000">
              <a:off x="32286279" y="4145568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3" name="Rectangle 3222">
              <a:extLst>
                <a:ext uri="{FF2B5EF4-FFF2-40B4-BE49-F238E27FC236}">
                  <a16:creationId xmlns:a16="http://schemas.microsoft.com/office/drawing/2014/main" id="{1832BB91-6F76-4898-51B8-634879AF0B52}"/>
                </a:ext>
              </a:extLst>
            </p:cNvPr>
            <p:cNvSpPr/>
            <p:nvPr/>
          </p:nvSpPr>
          <p:spPr>
            <a:xfrm rot="10800000">
              <a:off x="32491543" y="4144034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24" name="Connecteur droit 3223">
              <a:extLst>
                <a:ext uri="{FF2B5EF4-FFF2-40B4-BE49-F238E27FC236}">
                  <a16:creationId xmlns:a16="http://schemas.microsoft.com/office/drawing/2014/main" id="{990C3243-7015-2FEF-EFE7-AAE5B2E139AA}"/>
                </a:ext>
              </a:extLst>
            </p:cNvPr>
            <p:cNvCxnSpPr/>
            <p:nvPr/>
          </p:nvCxnSpPr>
          <p:spPr>
            <a:xfrm rot="10800000">
              <a:off x="32515753" y="4159291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5" name="Connecteur droit 3224">
              <a:extLst>
                <a:ext uri="{FF2B5EF4-FFF2-40B4-BE49-F238E27FC236}">
                  <a16:creationId xmlns:a16="http://schemas.microsoft.com/office/drawing/2014/main" id="{17987F42-0955-C372-8D92-0D0E2C9D9C2B}"/>
                </a:ext>
              </a:extLst>
            </p:cNvPr>
            <p:cNvCxnSpPr/>
            <p:nvPr/>
          </p:nvCxnSpPr>
          <p:spPr>
            <a:xfrm rot="10800000">
              <a:off x="32515755" y="4144034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6" name="Ellipse 3225">
              <a:extLst>
                <a:ext uri="{FF2B5EF4-FFF2-40B4-BE49-F238E27FC236}">
                  <a16:creationId xmlns:a16="http://schemas.microsoft.com/office/drawing/2014/main" id="{DE873ACD-C339-E509-7E42-11A3F9A16E57}"/>
                </a:ext>
              </a:extLst>
            </p:cNvPr>
            <p:cNvSpPr/>
            <p:nvPr/>
          </p:nvSpPr>
          <p:spPr>
            <a:xfrm rot="10800000">
              <a:off x="32822580" y="4159903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7" name="Ellipse 3226">
              <a:extLst>
                <a:ext uri="{FF2B5EF4-FFF2-40B4-BE49-F238E27FC236}">
                  <a16:creationId xmlns:a16="http://schemas.microsoft.com/office/drawing/2014/main" id="{1163379A-5671-5E87-9DFA-DE7818E00483}"/>
                </a:ext>
              </a:extLst>
            </p:cNvPr>
            <p:cNvSpPr/>
            <p:nvPr/>
          </p:nvSpPr>
          <p:spPr>
            <a:xfrm rot="5400000">
              <a:off x="32278855" y="41677828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8" name="Rectangle 3227">
              <a:extLst>
                <a:ext uri="{FF2B5EF4-FFF2-40B4-BE49-F238E27FC236}">
                  <a16:creationId xmlns:a16="http://schemas.microsoft.com/office/drawing/2014/main" id="{D00A322A-2CB4-F791-56A8-FC42A1390B48}"/>
                </a:ext>
              </a:extLst>
            </p:cNvPr>
            <p:cNvSpPr/>
            <p:nvPr/>
          </p:nvSpPr>
          <p:spPr>
            <a:xfrm rot="10800000">
              <a:off x="32484119" y="4166249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29" name="Connecteur droit 3228">
              <a:extLst>
                <a:ext uri="{FF2B5EF4-FFF2-40B4-BE49-F238E27FC236}">
                  <a16:creationId xmlns:a16="http://schemas.microsoft.com/office/drawing/2014/main" id="{7A7ACBC2-EC04-467A-D0E2-B80F7276676E}"/>
                </a:ext>
              </a:extLst>
            </p:cNvPr>
            <p:cNvCxnSpPr/>
            <p:nvPr/>
          </p:nvCxnSpPr>
          <p:spPr>
            <a:xfrm rot="10800000">
              <a:off x="32508329" y="4181506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0" name="Connecteur droit 3229">
              <a:extLst>
                <a:ext uri="{FF2B5EF4-FFF2-40B4-BE49-F238E27FC236}">
                  <a16:creationId xmlns:a16="http://schemas.microsoft.com/office/drawing/2014/main" id="{C0AC5823-5E68-4D5E-AACB-A61AACFC88F7}"/>
                </a:ext>
              </a:extLst>
            </p:cNvPr>
            <p:cNvCxnSpPr/>
            <p:nvPr/>
          </p:nvCxnSpPr>
          <p:spPr>
            <a:xfrm rot="10800000">
              <a:off x="32508331" y="4166249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1" name="Ellipse 3230">
              <a:extLst>
                <a:ext uri="{FF2B5EF4-FFF2-40B4-BE49-F238E27FC236}">
                  <a16:creationId xmlns:a16="http://schemas.microsoft.com/office/drawing/2014/main" id="{6C429FA6-3CB2-D584-D540-B59B65BEDD67}"/>
                </a:ext>
              </a:extLst>
            </p:cNvPr>
            <p:cNvSpPr/>
            <p:nvPr/>
          </p:nvSpPr>
          <p:spPr>
            <a:xfrm rot="10800000">
              <a:off x="32788649" y="4187182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2" name="Ellipse 3231">
              <a:extLst>
                <a:ext uri="{FF2B5EF4-FFF2-40B4-BE49-F238E27FC236}">
                  <a16:creationId xmlns:a16="http://schemas.microsoft.com/office/drawing/2014/main" id="{61534B49-56EE-A028-027A-59F62C4C2EC7}"/>
                </a:ext>
              </a:extLst>
            </p:cNvPr>
            <p:cNvSpPr/>
            <p:nvPr/>
          </p:nvSpPr>
          <p:spPr>
            <a:xfrm rot="5400000">
              <a:off x="32244924" y="41950614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3" name="Rectangle 3232">
              <a:extLst>
                <a:ext uri="{FF2B5EF4-FFF2-40B4-BE49-F238E27FC236}">
                  <a16:creationId xmlns:a16="http://schemas.microsoft.com/office/drawing/2014/main" id="{0559444B-34EE-38D9-A869-E1CDFB0356F5}"/>
                </a:ext>
              </a:extLst>
            </p:cNvPr>
            <p:cNvSpPr/>
            <p:nvPr/>
          </p:nvSpPr>
          <p:spPr>
            <a:xfrm rot="10800000">
              <a:off x="32450188" y="4193527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34" name="Connecteur droit 3233">
              <a:extLst>
                <a:ext uri="{FF2B5EF4-FFF2-40B4-BE49-F238E27FC236}">
                  <a16:creationId xmlns:a16="http://schemas.microsoft.com/office/drawing/2014/main" id="{95FD57BF-D635-0870-0EA2-34497CD5619B}"/>
                </a:ext>
              </a:extLst>
            </p:cNvPr>
            <p:cNvCxnSpPr/>
            <p:nvPr/>
          </p:nvCxnSpPr>
          <p:spPr>
            <a:xfrm rot="10800000">
              <a:off x="32474398" y="42087849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5" name="Connecteur droit 3234">
              <a:extLst>
                <a:ext uri="{FF2B5EF4-FFF2-40B4-BE49-F238E27FC236}">
                  <a16:creationId xmlns:a16="http://schemas.microsoft.com/office/drawing/2014/main" id="{8C731AF1-6F71-7B9D-479D-E1AC71F421D8}"/>
                </a:ext>
              </a:extLst>
            </p:cNvPr>
            <p:cNvCxnSpPr/>
            <p:nvPr/>
          </p:nvCxnSpPr>
          <p:spPr>
            <a:xfrm rot="10800000">
              <a:off x="32474400" y="4193527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6" name="Ellipse 3235">
              <a:extLst>
                <a:ext uri="{FF2B5EF4-FFF2-40B4-BE49-F238E27FC236}">
                  <a16:creationId xmlns:a16="http://schemas.microsoft.com/office/drawing/2014/main" id="{62D7D152-F143-0A46-A1E6-CD694AB99345}"/>
                </a:ext>
              </a:extLst>
            </p:cNvPr>
            <p:cNvSpPr/>
            <p:nvPr/>
          </p:nvSpPr>
          <p:spPr>
            <a:xfrm rot="10800000">
              <a:off x="32756785" y="4111583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7" name="Ellipse 3236">
              <a:extLst>
                <a:ext uri="{FF2B5EF4-FFF2-40B4-BE49-F238E27FC236}">
                  <a16:creationId xmlns:a16="http://schemas.microsoft.com/office/drawing/2014/main" id="{96D74CCB-41D2-B641-B65B-772D0B6F2F29}"/>
                </a:ext>
              </a:extLst>
            </p:cNvPr>
            <p:cNvSpPr/>
            <p:nvPr/>
          </p:nvSpPr>
          <p:spPr>
            <a:xfrm rot="5400000">
              <a:off x="32213060" y="4119462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8" name="Rectangle 3237">
              <a:extLst>
                <a:ext uri="{FF2B5EF4-FFF2-40B4-BE49-F238E27FC236}">
                  <a16:creationId xmlns:a16="http://schemas.microsoft.com/office/drawing/2014/main" id="{CB263C8E-FDAE-64E4-51D7-A3008B980E18}"/>
                </a:ext>
              </a:extLst>
            </p:cNvPr>
            <p:cNvSpPr/>
            <p:nvPr/>
          </p:nvSpPr>
          <p:spPr>
            <a:xfrm rot="10800000">
              <a:off x="32418324" y="41179292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39" name="Connecteur droit 3238">
              <a:extLst>
                <a:ext uri="{FF2B5EF4-FFF2-40B4-BE49-F238E27FC236}">
                  <a16:creationId xmlns:a16="http://schemas.microsoft.com/office/drawing/2014/main" id="{A6393EF5-AD8F-BA5F-ECCF-3794C0523803}"/>
                </a:ext>
              </a:extLst>
            </p:cNvPr>
            <p:cNvCxnSpPr/>
            <p:nvPr/>
          </p:nvCxnSpPr>
          <p:spPr>
            <a:xfrm rot="10800000">
              <a:off x="32442534" y="4133186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0" name="Connecteur droit 3239">
              <a:extLst>
                <a:ext uri="{FF2B5EF4-FFF2-40B4-BE49-F238E27FC236}">
                  <a16:creationId xmlns:a16="http://schemas.microsoft.com/office/drawing/2014/main" id="{D415E4B1-04F5-D0F1-2203-C4E98CA6442C}"/>
                </a:ext>
              </a:extLst>
            </p:cNvPr>
            <p:cNvCxnSpPr/>
            <p:nvPr/>
          </p:nvCxnSpPr>
          <p:spPr>
            <a:xfrm rot="10800000">
              <a:off x="32442536" y="4117929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1" name="Ellipse 3240">
              <a:extLst>
                <a:ext uri="{FF2B5EF4-FFF2-40B4-BE49-F238E27FC236}">
                  <a16:creationId xmlns:a16="http://schemas.microsoft.com/office/drawing/2014/main" id="{B7F130F9-6EEA-9819-5C52-1E46D1A10295}"/>
                </a:ext>
              </a:extLst>
            </p:cNvPr>
            <p:cNvSpPr/>
            <p:nvPr/>
          </p:nvSpPr>
          <p:spPr>
            <a:xfrm>
              <a:off x="32656124" y="41422119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2" name="Ellipse 3241">
              <a:extLst>
                <a:ext uri="{FF2B5EF4-FFF2-40B4-BE49-F238E27FC236}">
                  <a16:creationId xmlns:a16="http://schemas.microsoft.com/office/drawing/2014/main" id="{A65841CB-5B50-B9AB-E99E-B2E01DCC3795}"/>
                </a:ext>
              </a:extLst>
            </p:cNvPr>
            <p:cNvSpPr/>
            <p:nvPr/>
          </p:nvSpPr>
          <p:spPr>
            <a:xfrm rot="16200000">
              <a:off x="33033149" y="4150091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3" name="Rectangle 3242">
              <a:extLst>
                <a:ext uri="{FF2B5EF4-FFF2-40B4-BE49-F238E27FC236}">
                  <a16:creationId xmlns:a16="http://schemas.microsoft.com/office/drawing/2014/main" id="{387EABF7-CDE8-2F97-4F72-5D1945ED1BD5}"/>
                </a:ext>
              </a:extLst>
            </p:cNvPr>
            <p:cNvSpPr/>
            <p:nvPr/>
          </p:nvSpPr>
          <p:spPr>
            <a:xfrm>
              <a:off x="32797008" y="4148797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44" name="Connecteur droit 3243">
              <a:extLst>
                <a:ext uri="{FF2B5EF4-FFF2-40B4-BE49-F238E27FC236}">
                  <a16:creationId xmlns:a16="http://schemas.microsoft.com/office/drawing/2014/main" id="{A6BC7529-6E25-4F8A-DD9C-BBE050741930}"/>
                </a:ext>
              </a:extLst>
            </p:cNvPr>
            <p:cNvCxnSpPr/>
            <p:nvPr/>
          </p:nvCxnSpPr>
          <p:spPr>
            <a:xfrm>
              <a:off x="32821217" y="4148556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5" name="Connecteur droit 3244">
              <a:extLst>
                <a:ext uri="{FF2B5EF4-FFF2-40B4-BE49-F238E27FC236}">
                  <a16:creationId xmlns:a16="http://schemas.microsoft.com/office/drawing/2014/main" id="{CD6B8E42-0BF0-4523-B7AC-5397680276BF}"/>
                </a:ext>
              </a:extLst>
            </p:cNvPr>
            <p:cNvCxnSpPr/>
            <p:nvPr/>
          </p:nvCxnSpPr>
          <p:spPr>
            <a:xfrm>
              <a:off x="32821217" y="4163813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6" name="Ellipse 3245">
              <a:extLst>
                <a:ext uri="{FF2B5EF4-FFF2-40B4-BE49-F238E27FC236}">
                  <a16:creationId xmlns:a16="http://schemas.microsoft.com/office/drawing/2014/main" id="{6B8B70D6-2E7E-E12C-F199-999C88BD1EE7}"/>
                </a:ext>
              </a:extLst>
            </p:cNvPr>
            <p:cNvSpPr/>
            <p:nvPr/>
          </p:nvSpPr>
          <p:spPr>
            <a:xfrm>
              <a:off x="32637654" y="41684893"/>
              <a:ext cx="180909" cy="27947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7" name="Ellipse 3246">
              <a:extLst>
                <a:ext uri="{FF2B5EF4-FFF2-40B4-BE49-F238E27FC236}">
                  <a16:creationId xmlns:a16="http://schemas.microsoft.com/office/drawing/2014/main" id="{EC303039-CB8C-2D67-5A7A-B9677DADDA96}"/>
                </a:ext>
              </a:extLst>
            </p:cNvPr>
            <p:cNvSpPr/>
            <p:nvPr/>
          </p:nvSpPr>
          <p:spPr>
            <a:xfrm rot="16200000">
              <a:off x="33014679" y="41763691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8" name="Rectangle 3247">
              <a:extLst>
                <a:ext uri="{FF2B5EF4-FFF2-40B4-BE49-F238E27FC236}">
                  <a16:creationId xmlns:a16="http://schemas.microsoft.com/office/drawing/2014/main" id="{54ADC434-59C3-4291-3C7B-04B6217F7968}"/>
                </a:ext>
              </a:extLst>
            </p:cNvPr>
            <p:cNvSpPr/>
            <p:nvPr/>
          </p:nvSpPr>
          <p:spPr>
            <a:xfrm>
              <a:off x="32778538" y="41750745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49" name="Connecteur droit 3248">
              <a:extLst>
                <a:ext uri="{FF2B5EF4-FFF2-40B4-BE49-F238E27FC236}">
                  <a16:creationId xmlns:a16="http://schemas.microsoft.com/office/drawing/2014/main" id="{46F83905-A706-6030-C108-FE1B473EA687}"/>
                </a:ext>
              </a:extLst>
            </p:cNvPr>
            <p:cNvCxnSpPr/>
            <p:nvPr/>
          </p:nvCxnSpPr>
          <p:spPr>
            <a:xfrm>
              <a:off x="32802747" y="41748342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0" name="Connecteur droit 3249">
              <a:extLst>
                <a:ext uri="{FF2B5EF4-FFF2-40B4-BE49-F238E27FC236}">
                  <a16:creationId xmlns:a16="http://schemas.microsoft.com/office/drawing/2014/main" id="{5C642081-990A-B875-7E49-7924904BCF5A}"/>
                </a:ext>
              </a:extLst>
            </p:cNvPr>
            <p:cNvCxnSpPr/>
            <p:nvPr/>
          </p:nvCxnSpPr>
          <p:spPr>
            <a:xfrm>
              <a:off x="32802747" y="41900913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1" name="Ellipse 3250">
              <a:extLst>
                <a:ext uri="{FF2B5EF4-FFF2-40B4-BE49-F238E27FC236}">
                  <a16:creationId xmlns:a16="http://schemas.microsoft.com/office/drawing/2014/main" id="{6CE500CF-1ABA-DC45-A9DA-390B2A85D722}"/>
                </a:ext>
              </a:extLst>
            </p:cNvPr>
            <p:cNvSpPr/>
            <p:nvPr/>
          </p:nvSpPr>
          <p:spPr>
            <a:xfrm>
              <a:off x="32581867" y="4185562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2" name="Ellipse 3251">
              <a:extLst>
                <a:ext uri="{FF2B5EF4-FFF2-40B4-BE49-F238E27FC236}">
                  <a16:creationId xmlns:a16="http://schemas.microsoft.com/office/drawing/2014/main" id="{7720BFB7-97B8-B2F0-555F-95C24B1CD1DB}"/>
                </a:ext>
              </a:extLst>
            </p:cNvPr>
            <p:cNvSpPr/>
            <p:nvPr/>
          </p:nvSpPr>
          <p:spPr>
            <a:xfrm rot="16200000">
              <a:off x="32958892" y="4193442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3" name="Rectangle 3252">
              <a:extLst>
                <a:ext uri="{FF2B5EF4-FFF2-40B4-BE49-F238E27FC236}">
                  <a16:creationId xmlns:a16="http://schemas.microsoft.com/office/drawing/2014/main" id="{FF43C11A-3751-9909-6ECC-6AB08B4BD95D}"/>
                </a:ext>
              </a:extLst>
            </p:cNvPr>
            <p:cNvSpPr/>
            <p:nvPr/>
          </p:nvSpPr>
          <p:spPr>
            <a:xfrm>
              <a:off x="32722751" y="4192147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54" name="Connecteur droit 3253">
              <a:extLst>
                <a:ext uri="{FF2B5EF4-FFF2-40B4-BE49-F238E27FC236}">
                  <a16:creationId xmlns:a16="http://schemas.microsoft.com/office/drawing/2014/main" id="{273D13C1-9C2B-C55E-074E-B1FDD507EE01}"/>
                </a:ext>
              </a:extLst>
            </p:cNvPr>
            <p:cNvCxnSpPr/>
            <p:nvPr/>
          </p:nvCxnSpPr>
          <p:spPr>
            <a:xfrm>
              <a:off x="32746960" y="4191907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5" name="Connecteur droit 3254">
              <a:extLst>
                <a:ext uri="{FF2B5EF4-FFF2-40B4-BE49-F238E27FC236}">
                  <a16:creationId xmlns:a16="http://schemas.microsoft.com/office/drawing/2014/main" id="{8D788C14-6B9F-6BC7-8C49-3A80D8444309}"/>
                </a:ext>
              </a:extLst>
            </p:cNvPr>
            <p:cNvCxnSpPr/>
            <p:nvPr/>
          </p:nvCxnSpPr>
          <p:spPr>
            <a:xfrm>
              <a:off x="32746960" y="4207164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6" name="Ellipse 3255">
              <a:extLst>
                <a:ext uri="{FF2B5EF4-FFF2-40B4-BE49-F238E27FC236}">
                  <a16:creationId xmlns:a16="http://schemas.microsoft.com/office/drawing/2014/main" id="{2EC2B097-CFE8-EFBE-CEF6-F9B0D37015E6}"/>
                </a:ext>
              </a:extLst>
            </p:cNvPr>
            <p:cNvSpPr/>
            <p:nvPr/>
          </p:nvSpPr>
          <p:spPr>
            <a:xfrm>
              <a:off x="32622702" y="4115934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7" name="Ellipse 3256">
              <a:extLst>
                <a:ext uri="{FF2B5EF4-FFF2-40B4-BE49-F238E27FC236}">
                  <a16:creationId xmlns:a16="http://schemas.microsoft.com/office/drawing/2014/main" id="{FB3DCEDF-469E-24CE-CD6D-517BF2D1E15B}"/>
                </a:ext>
              </a:extLst>
            </p:cNvPr>
            <p:cNvSpPr/>
            <p:nvPr/>
          </p:nvSpPr>
          <p:spPr>
            <a:xfrm rot="16200000">
              <a:off x="32999726" y="4123814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8" name="Rectangle 3257">
              <a:extLst>
                <a:ext uri="{FF2B5EF4-FFF2-40B4-BE49-F238E27FC236}">
                  <a16:creationId xmlns:a16="http://schemas.microsoft.com/office/drawing/2014/main" id="{B9D9D259-EC68-2137-43DB-CBC93125E158}"/>
                </a:ext>
              </a:extLst>
            </p:cNvPr>
            <p:cNvSpPr/>
            <p:nvPr/>
          </p:nvSpPr>
          <p:spPr>
            <a:xfrm>
              <a:off x="32763586" y="4122520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59" name="Connecteur droit 3258">
              <a:extLst>
                <a:ext uri="{FF2B5EF4-FFF2-40B4-BE49-F238E27FC236}">
                  <a16:creationId xmlns:a16="http://schemas.microsoft.com/office/drawing/2014/main" id="{6C087B8D-C354-F091-4D3D-BDADD436CECE}"/>
                </a:ext>
              </a:extLst>
            </p:cNvPr>
            <p:cNvCxnSpPr/>
            <p:nvPr/>
          </p:nvCxnSpPr>
          <p:spPr>
            <a:xfrm>
              <a:off x="32787795" y="4122279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0" name="Connecteur droit 3259">
              <a:extLst>
                <a:ext uri="{FF2B5EF4-FFF2-40B4-BE49-F238E27FC236}">
                  <a16:creationId xmlns:a16="http://schemas.microsoft.com/office/drawing/2014/main" id="{3BD66943-1A9F-6B9B-270B-BD766A8572C3}"/>
                </a:ext>
              </a:extLst>
            </p:cNvPr>
            <p:cNvCxnSpPr/>
            <p:nvPr/>
          </p:nvCxnSpPr>
          <p:spPr>
            <a:xfrm>
              <a:off x="32787795" y="4137536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1" name="Ellipse 3260">
              <a:extLst>
                <a:ext uri="{FF2B5EF4-FFF2-40B4-BE49-F238E27FC236}">
                  <a16:creationId xmlns:a16="http://schemas.microsoft.com/office/drawing/2014/main" id="{14DDFD68-6BBF-1F4D-85C8-375C3D9CF886}"/>
                </a:ext>
              </a:extLst>
            </p:cNvPr>
            <p:cNvSpPr/>
            <p:nvPr/>
          </p:nvSpPr>
          <p:spPr>
            <a:xfrm>
              <a:off x="32556488" y="41119279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2" name="Ellipse 3261">
              <a:extLst>
                <a:ext uri="{FF2B5EF4-FFF2-40B4-BE49-F238E27FC236}">
                  <a16:creationId xmlns:a16="http://schemas.microsoft.com/office/drawing/2014/main" id="{F02A670A-DFCD-161A-5FB3-9FC9D4FE3CE3}"/>
                </a:ext>
              </a:extLst>
            </p:cNvPr>
            <p:cNvSpPr/>
            <p:nvPr/>
          </p:nvSpPr>
          <p:spPr>
            <a:xfrm rot="16200000">
              <a:off x="32933512" y="41198077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3" name="Rectangle 3262">
              <a:extLst>
                <a:ext uri="{FF2B5EF4-FFF2-40B4-BE49-F238E27FC236}">
                  <a16:creationId xmlns:a16="http://schemas.microsoft.com/office/drawing/2014/main" id="{0BCA11A2-B62A-63EE-12FD-7BCE08148CAE}"/>
                </a:ext>
              </a:extLst>
            </p:cNvPr>
            <p:cNvSpPr/>
            <p:nvPr/>
          </p:nvSpPr>
          <p:spPr>
            <a:xfrm>
              <a:off x="32697372" y="41185131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64" name="Connecteur droit 3263">
              <a:extLst>
                <a:ext uri="{FF2B5EF4-FFF2-40B4-BE49-F238E27FC236}">
                  <a16:creationId xmlns:a16="http://schemas.microsoft.com/office/drawing/2014/main" id="{5B6E5266-FBF1-B0EF-5C19-5108D532D1C3}"/>
                </a:ext>
              </a:extLst>
            </p:cNvPr>
            <p:cNvCxnSpPr/>
            <p:nvPr/>
          </p:nvCxnSpPr>
          <p:spPr>
            <a:xfrm>
              <a:off x="32721581" y="4118272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5" name="Connecteur droit 3264">
              <a:extLst>
                <a:ext uri="{FF2B5EF4-FFF2-40B4-BE49-F238E27FC236}">
                  <a16:creationId xmlns:a16="http://schemas.microsoft.com/office/drawing/2014/main" id="{F9DE2AA1-75C5-584A-F080-B0A188383847}"/>
                </a:ext>
              </a:extLst>
            </p:cNvPr>
            <p:cNvCxnSpPr/>
            <p:nvPr/>
          </p:nvCxnSpPr>
          <p:spPr>
            <a:xfrm>
              <a:off x="32721581" y="4133529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6" name="Ellipse 3265">
              <a:extLst>
                <a:ext uri="{FF2B5EF4-FFF2-40B4-BE49-F238E27FC236}">
                  <a16:creationId xmlns:a16="http://schemas.microsoft.com/office/drawing/2014/main" id="{8EAF74AE-C525-CA26-BEC8-A0C8A6DA2B3D}"/>
                </a:ext>
              </a:extLst>
            </p:cNvPr>
            <p:cNvSpPr/>
            <p:nvPr/>
          </p:nvSpPr>
          <p:spPr>
            <a:xfrm rot="10800000">
              <a:off x="32734937" y="41781743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7" name="Ellipse 3266">
              <a:extLst>
                <a:ext uri="{FF2B5EF4-FFF2-40B4-BE49-F238E27FC236}">
                  <a16:creationId xmlns:a16="http://schemas.microsoft.com/office/drawing/2014/main" id="{6F211E25-F6DC-5922-5922-383BF280666E}"/>
                </a:ext>
              </a:extLst>
            </p:cNvPr>
            <p:cNvSpPr/>
            <p:nvPr/>
          </p:nvSpPr>
          <p:spPr>
            <a:xfrm rot="5400000">
              <a:off x="32191212" y="4186053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8" name="Rectangle 3267">
              <a:extLst>
                <a:ext uri="{FF2B5EF4-FFF2-40B4-BE49-F238E27FC236}">
                  <a16:creationId xmlns:a16="http://schemas.microsoft.com/office/drawing/2014/main" id="{99468130-2629-8284-D811-B18E805281D4}"/>
                </a:ext>
              </a:extLst>
            </p:cNvPr>
            <p:cNvSpPr/>
            <p:nvPr/>
          </p:nvSpPr>
          <p:spPr>
            <a:xfrm rot="10800000">
              <a:off x="32396476" y="4184519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69" name="Connecteur droit 3268">
              <a:extLst>
                <a:ext uri="{FF2B5EF4-FFF2-40B4-BE49-F238E27FC236}">
                  <a16:creationId xmlns:a16="http://schemas.microsoft.com/office/drawing/2014/main" id="{AAFE8E8D-D1A9-FD8D-9AA3-70D66857E1E5}"/>
                </a:ext>
              </a:extLst>
            </p:cNvPr>
            <p:cNvCxnSpPr/>
            <p:nvPr/>
          </p:nvCxnSpPr>
          <p:spPr>
            <a:xfrm rot="10800000">
              <a:off x="32420686" y="4199776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0" name="Connecteur droit 3269">
              <a:extLst>
                <a:ext uri="{FF2B5EF4-FFF2-40B4-BE49-F238E27FC236}">
                  <a16:creationId xmlns:a16="http://schemas.microsoft.com/office/drawing/2014/main" id="{8E7D3DD6-DE69-D470-DB8D-9E45E6C03AF8}"/>
                </a:ext>
              </a:extLst>
            </p:cNvPr>
            <p:cNvCxnSpPr/>
            <p:nvPr/>
          </p:nvCxnSpPr>
          <p:spPr>
            <a:xfrm rot="10800000">
              <a:off x="32420688" y="4184519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1" name="Ellipse 3270">
              <a:extLst>
                <a:ext uri="{FF2B5EF4-FFF2-40B4-BE49-F238E27FC236}">
                  <a16:creationId xmlns:a16="http://schemas.microsoft.com/office/drawing/2014/main" id="{E189F394-F131-F22C-4C7E-4A63BA9917F3}"/>
                </a:ext>
              </a:extLst>
            </p:cNvPr>
            <p:cNvSpPr/>
            <p:nvPr/>
          </p:nvSpPr>
          <p:spPr>
            <a:xfrm>
              <a:off x="32534238" y="41644688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2" name="Ellipse 3271">
              <a:extLst>
                <a:ext uri="{FF2B5EF4-FFF2-40B4-BE49-F238E27FC236}">
                  <a16:creationId xmlns:a16="http://schemas.microsoft.com/office/drawing/2014/main" id="{B158FDD1-D5C6-B4BD-5CC1-5BCEA85F5B04}"/>
                </a:ext>
              </a:extLst>
            </p:cNvPr>
            <p:cNvSpPr/>
            <p:nvPr/>
          </p:nvSpPr>
          <p:spPr>
            <a:xfrm rot="16200000">
              <a:off x="32911263" y="41723486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3" name="Rectangle 3272">
              <a:extLst>
                <a:ext uri="{FF2B5EF4-FFF2-40B4-BE49-F238E27FC236}">
                  <a16:creationId xmlns:a16="http://schemas.microsoft.com/office/drawing/2014/main" id="{BB572AE5-F2CD-E352-BE59-5D9F9AABD4E1}"/>
                </a:ext>
              </a:extLst>
            </p:cNvPr>
            <p:cNvSpPr/>
            <p:nvPr/>
          </p:nvSpPr>
          <p:spPr>
            <a:xfrm>
              <a:off x="32675122" y="41710540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74" name="Connecteur droit 3273">
              <a:extLst>
                <a:ext uri="{FF2B5EF4-FFF2-40B4-BE49-F238E27FC236}">
                  <a16:creationId xmlns:a16="http://schemas.microsoft.com/office/drawing/2014/main" id="{80DCCBBF-E2B5-6643-FBE5-531BF02161A9}"/>
                </a:ext>
              </a:extLst>
            </p:cNvPr>
            <p:cNvCxnSpPr/>
            <p:nvPr/>
          </p:nvCxnSpPr>
          <p:spPr>
            <a:xfrm>
              <a:off x="32699331" y="4170813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5" name="Connecteur droit 3274">
              <a:extLst>
                <a:ext uri="{FF2B5EF4-FFF2-40B4-BE49-F238E27FC236}">
                  <a16:creationId xmlns:a16="http://schemas.microsoft.com/office/drawing/2014/main" id="{BB77A8FE-1B88-DCF1-C440-F9F190180968}"/>
                </a:ext>
              </a:extLst>
            </p:cNvPr>
            <p:cNvCxnSpPr/>
            <p:nvPr/>
          </p:nvCxnSpPr>
          <p:spPr>
            <a:xfrm>
              <a:off x="32699331" y="41860707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6" name="Ellipse 3275">
              <a:extLst>
                <a:ext uri="{FF2B5EF4-FFF2-40B4-BE49-F238E27FC236}">
                  <a16:creationId xmlns:a16="http://schemas.microsoft.com/office/drawing/2014/main" id="{ECC1946D-6938-F24C-D3C6-499B67F44985}"/>
                </a:ext>
              </a:extLst>
            </p:cNvPr>
            <p:cNvSpPr/>
            <p:nvPr/>
          </p:nvSpPr>
          <p:spPr>
            <a:xfrm rot="10800000">
              <a:off x="32716953" y="41303012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7" name="Ellipse 3276">
              <a:extLst>
                <a:ext uri="{FF2B5EF4-FFF2-40B4-BE49-F238E27FC236}">
                  <a16:creationId xmlns:a16="http://schemas.microsoft.com/office/drawing/2014/main" id="{D97C71C7-D804-C177-AC7F-2DAA7C28EAD4}"/>
                </a:ext>
              </a:extLst>
            </p:cNvPr>
            <p:cNvSpPr/>
            <p:nvPr/>
          </p:nvSpPr>
          <p:spPr>
            <a:xfrm rot="5400000">
              <a:off x="32173228" y="41381802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8" name="Rectangle 3277">
              <a:extLst>
                <a:ext uri="{FF2B5EF4-FFF2-40B4-BE49-F238E27FC236}">
                  <a16:creationId xmlns:a16="http://schemas.microsoft.com/office/drawing/2014/main" id="{ECBE5487-852D-0D65-4CA7-3F30FD27EF1D}"/>
                </a:ext>
              </a:extLst>
            </p:cNvPr>
            <p:cNvSpPr/>
            <p:nvPr/>
          </p:nvSpPr>
          <p:spPr>
            <a:xfrm rot="10800000">
              <a:off x="32378492" y="41366466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79" name="Connecteur droit 3278">
              <a:extLst>
                <a:ext uri="{FF2B5EF4-FFF2-40B4-BE49-F238E27FC236}">
                  <a16:creationId xmlns:a16="http://schemas.microsoft.com/office/drawing/2014/main" id="{F9425B5F-A56D-2364-79E6-4CDB1BB318A0}"/>
                </a:ext>
              </a:extLst>
            </p:cNvPr>
            <p:cNvCxnSpPr/>
            <p:nvPr/>
          </p:nvCxnSpPr>
          <p:spPr>
            <a:xfrm rot="10800000">
              <a:off x="32402702" y="4151903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0" name="Connecteur droit 3279">
              <a:extLst>
                <a:ext uri="{FF2B5EF4-FFF2-40B4-BE49-F238E27FC236}">
                  <a16:creationId xmlns:a16="http://schemas.microsoft.com/office/drawing/2014/main" id="{9019910A-4C57-5452-1394-861828812B8E}"/>
                </a:ext>
              </a:extLst>
            </p:cNvPr>
            <p:cNvCxnSpPr/>
            <p:nvPr/>
          </p:nvCxnSpPr>
          <p:spPr>
            <a:xfrm rot="10800000">
              <a:off x="32402703" y="41366466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1" name="Ellipse 3280">
              <a:extLst>
                <a:ext uri="{FF2B5EF4-FFF2-40B4-BE49-F238E27FC236}">
                  <a16:creationId xmlns:a16="http://schemas.microsoft.com/office/drawing/2014/main" id="{CD5911FB-AC8C-E9CA-17AD-CC5EFEA57B74}"/>
                </a:ext>
              </a:extLst>
            </p:cNvPr>
            <p:cNvSpPr/>
            <p:nvPr/>
          </p:nvSpPr>
          <p:spPr>
            <a:xfrm rot="10800000">
              <a:off x="32705562" y="41530664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2" name="Ellipse 3281">
              <a:extLst>
                <a:ext uri="{FF2B5EF4-FFF2-40B4-BE49-F238E27FC236}">
                  <a16:creationId xmlns:a16="http://schemas.microsoft.com/office/drawing/2014/main" id="{5FC81460-A9DF-C7E6-1A4D-84ECCE6FDD0D}"/>
                </a:ext>
              </a:extLst>
            </p:cNvPr>
            <p:cNvSpPr/>
            <p:nvPr/>
          </p:nvSpPr>
          <p:spPr>
            <a:xfrm rot="5400000">
              <a:off x="32161837" y="4160945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3" name="Rectangle 3282">
              <a:extLst>
                <a:ext uri="{FF2B5EF4-FFF2-40B4-BE49-F238E27FC236}">
                  <a16:creationId xmlns:a16="http://schemas.microsoft.com/office/drawing/2014/main" id="{3BF6FA81-290D-522B-7AA4-357800E14D10}"/>
                </a:ext>
              </a:extLst>
            </p:cNvPr>
            <p:cNvSpPr/>
            <p:nvPr/>
          </p:nvSpPr>
          <p:spPr>
            <a:xfrm rot="10800000">
              <a:off x="32367101" y="41594118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84" name="Connecteur droit 3283">
              <a:extLst>
                <a:ext uri="{FF2B5EF4-FFF2-40B4-BE49-F238E27FC236}">
                  <a16:creationId xmlns:a16="http://schemas.microsoft.com/office/drawing/2014/main" id="{AC4B09E2-1F42-B749-D715-2962EF9B8267}"/>
                </a:ext>
              </a:extLst>
            </p:cNvPr>
            <p:cNvCxnSpPr/>
            <p:nvPr/>
          </p:nvCxnSpPr>
          <p:spPr>
            <a:xfrm rot="10800000">
              <a:off x="32391311" y="4174668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5" name="Connecteur droit 3284">
              <a:extLst>
                <a:ext uri="{FF2B5EF4-FFF2-40B4-BE49-F238E27FC236}">
                  <a16:creationId xmlns:a16="http://schemas.microsoft.com/office/drawing/2014/main" id="{087E4119-B77A-6FA5-8C1F-AC1AA3B846D2}"/>
                </a:ext>
              </a:extLst>
            </p:cNvPr>
            <p:cNvCxnSpPr/>
            <p:nvPr/>
          </p:nvCxnSpPr>
          <p:spPr>
            <a:xfrm rot="10800000">
              <a:off x="32391313" y="41594118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6" name="Ellipse 3285">
              <a:extLst>
                <a:ext uri="{FF2B5EF4-FFF2-40B4-BE49-F238E27FC236}">
                  <a16:creationId xmlns:a16="http://schemas.microsoft.com/office/drawing/2014/main" id="{0F9BC2AA-4729-999E-3215-85FCB7BD859F}"/>
                </a:ext>
              </a:extLst>
            </p:cNvPr>
            <p:cNvSpPr/>
            <p:nvPr/>
          </p:nvSpPr>
          <p:spPr>
            <a:xfrm>
              <a:off x="32519285" y="41368605"/>
              <a:ext cx="180909" cy="279477"/>
            </a:xfrm>
            <a:prstGeom prst="ellipse">
              <a:avLst/>
            </a:prstGeom>
            <a:solidFill>
              <a:srgbClr val="C8ECA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7" name="Ellipse 3286">
              <a:extLst>
                <a:ext uri="{FF2B5EF4-FFF2-40B4-BE49-F238E27FC236}">
                  <a16:creationId xmlns:a16="http://schemas.microsoft.com/office/drawing/2014/main" id="{0E4E84DD-A330-7797-141F-E3D65C238CCC}"/>
                </a:ext>
              </a:extLst>
            </p:cNvPr>
            <p:cNvSpPr/>
            <p:nvPr/>
          </p:nvSpPr>
          <p:spPr>
            <a:xfrm rot="16200000">
              <a:off x="32896309" y="41447403"/>
              <a:ext cx="347609" cy="121886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8" name="Rectangle 3287">
              <a:extLst>
                <a:ext uri="{FF2B5EF4-FFF2-40B4-BE49-F238E27FC236}">
                  <a16:creationId xmlns:a16="http://schemas.microsoft.com/office/drawing/2014/main" id="{FE97D598-9300-BF6A-8950-D45758699B8E}"/>
                </a:ext>
              </a:extLst>
            </p:cNvPr>
            <p:cNvSpPr/>
            <p:nvPr/>
          </p:nvSpPr>
          <p:spPr>
            <a:xfrm>
              <a:off x="32660169" y="41434457"/>
              <a:ext cx="378486" cy="150167"/>
            </a:xfrm>
            <a:prstGeom prst="rect">
              <a:avLst/>
            </a:prstGeom>
            <a:gradFill flip="none" rotWithShape="1">
              <a:gsLst>
                <a:gs pos="0">
                  <a:srgbClr val="C8ECA4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89" name="Connecteur droit 3288">
              <a:extLst>
                <a:ext uri="{FF2B5EF4-FFF2-40B4-BE49-F238E27FC236}">
                  <a16:creationId xmlns:a16="http://schemas.microsoft.com/office/drawing/2014/main" id="{A24DEC26-EB6C-A590-7167-02DC0613E5C1}"/>
                </a:ext>
              </a:extLst>
            </p:cNvPr>
            <p:cNvCxnSpPr/>
            <p:nvPr/>
          </p:nvCxnSpPr>
          <p:spPr>
            <a:xfrm>
              <a:off x="32684378" y="4143205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0" name="Connecteur droit 3289">
              <a:extLst>
                <a:ext uri="{FF2B5EF4-FFF2-40B4-BE49-F238E27FC236}">
                  <a16:creationId xmlns:a16="http://schemas.microsoft.com/office/drawing/2014/main" id="{5E3F097D-4EAE-58EB-58DC-88CE181816CF}"/>
                </a:ext>
              </a:extLst>
            </p:cNvPr>
            <p:cNvCxnSpPr/>
            <p:nvPr/>
          </p:nvCxnSpPr>
          <p:spPr>
            <a:xfrm>
              <a:off x="32684378" y="41584624"/>
              <a:ext cx="330067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Ellipse 1567">
            <a:extLst>
              <a:ext uri="{FF2B5EF4-FFF2-40B4-BE49-F238E27FC236}">
                <a16:creationId xmlns:a16="http://schemas.microsoft.com/office/drawing/2014/main" id="{A9260E11-2A32-FDFB-6E9A-446FF89E33EE}"/>
              </a:ext>
            </a:extLst>
          </p:cNvPr>
          <p:cNvSpPr/>
          <p:nvPr/>
        </p:nvSpPr>
        <p:spPr>
          <a:xfrm>
            <a:off x="3910729" y="2982475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69" name="ZoneTexte 1568">
            <a:extLst>
              <a:ext uri="{FF2B5EF4-FFF2-40B4-BE49-F238E27FC236}">
                <a16:creationId xmlns:a16="http://schemas.microsoft.com/office/drawing/2014/main" id="{A153D733-E353-9D94-C6CC-BE15210047EC}"/>
              </a:ext>
            </a:extLst>
          </p:cNvPr>
          <p:cNvSpPr txBox="1"/>
          <p:nvPr/>
        </p:nvSpPr>
        <p:spPr>
          <a:xfrm>
            <a:off x="3873774" y="2904616"/>
            <a:ext cx="2740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pic>
        <p:nvPicPr>
          <p:cNvPr id="1570" name="Image 1569">
            <a:extLst>
              <a:ext uri="{FF2B5EF4-FFF2-40B4-BE49-F238E27FC236}">
                <a16:creationId xmlns:a16="http://schemas.microsoft.com/office/drawing/2014/main" id="{208CFEA2-A54D-8D07-8137-BF159336C83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4166789" y="2795375"/>
            <a:ext cx="473600" cy="414128"/>
          </a:xfrm>
          <a:prstGeom prst="rect">
            <a:avLst/>
          </a:prstGeom>
        </p:spPr>
      </p:pic>
      <p:sp>
        <p:nvSpPr>
          <p:cNvPr id="1571" name="ZoneTexte 1570">
            <a:extLst>
              <a:ext uri="{FF2B5EF4-FFF2-40B4-BE49-F238E27FC236}">
                <a16:creationId xmlns:a16="http://schemas.microsoft.com/office/drawing/2014/main" id="{87122850-76D2-1D3C-8AE9-6245AFEC086F}"/>
              </a:ext>
            </a:extLst>
          </p:cNvPr>
          <p:cNvSpPr txBox="1"/>
          <p:nvPr/>
        </p:nvSpPr>
        <p:spPr>
          <a:xfrm>
            <a:off x="4135911" y="2856261"/>
            <a:ext cx="3947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Ac</a:t>
            </a:r>
            <a:endParaRPr lang="en-US" sz="1600" dirty="0"/>
          </a:p>
        </p:txBody>
      </p:sp>
      <p:pic>
        <p:nvPicPr>
          <p:cNvPr id="1549" name="Content Placeholder 3">
            <a:extLst>
              <a:ext uri="{FF2B5EF4-FFF2-40B4-BE49-F238E27FC236}">
                <a16:creationId xmlns:a16="http://schemas.microsoft.com/office/drawing/2014/main" id="{1236D702-2717-625E-871D-B0EDE549BF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82" y="3731729"/>
            <a:ext cx="1587248" cy="649010"/>
          </a:xfrm>
          <a:prstGeom prst="rect">
            <a:avLst/>
          </a:prstGeom>
        </p:spPr>
      </p:pic>
      <p:pic>
        <p:nvPicPr>
          <p:cNvPr id="1579" name="Image 1578">
            <a:extLst>
              <a:ext uri="{FF2B5EF4-FFF2-40B4-BE49-F238E27FC236}">
                <a16:creationId xmlns:a16="http://schemas.microsoft.com/office/drawing/2014/main" id="{035AFAE5-FD8B-A86F-68A8-8C32BCE162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71" y="2631014"/>
            <a:ext cx="400408" cy="4040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410587-9C70-20DF-404A-41AAA2C58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0" y="1883216"/>
            <a:ext cx="277154" cy="277637"/>
          </a:xfrm>
          <a:prstGeom prst="rect">
            <a:avLst/>
          </a:prstGeom>
        </p:spPr>
      </p:pic>
      <p:sp>
        <p:nvSpPr>
          <p:cNvPr id="8" name="Rectangle : coins arrondis 3">
            <a:extLst>
              <a:ext uri="{FF2B5EF4-FFF2-40B4-BE49-F238E27FC236}">
                <a16:creationId xmlns:a16="http://schemas.microsoft.com/office/drawing/2014/main" id="{D66710E0-2BC4-F883-9871-6DF309188124}"/>
              </a:ext>
            </a:extLst>
          </p:cNvPr>
          <p:cNvSpPr/>
          <p:nvPr/>
        </p:nvSpPr>
        <p:spPr>
          <a:xfrm>
            <a:off x="111092" y="57611"/>
            <a:ext cx="5760000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kern="100" dirty="0">
                <a:solidFill>
                  <a:schemeClr val="bg1"/>
                </a:solidFill>
                <a:ea typeface="Calibri" charset="0"/>
                <a:cs typeface="Calibri" charset="0"/>
              </a:rPr>
              <a:t>Unit : Therapeutic innovations / Hepatobiliary diseases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D3E8FF-8722-5D79-5A2F-A34B1A46E16C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4C44827-4893-9D1E-EAB7-22BBF366723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r="4566" b="1"/>
          <a:stretch/>
        </p:blipFill>
        <p:spPr>
          <a:xfrm>
            <a:off x="7205554" y="2512702"/>
            <a:ext cx="643720" cy="62654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B226052-9074-3BE4-155E-9C6A139102D1}"/>
              </a:ext>
            </a:extLst>
          </p:cNvPr>
          <p:cNvSpPr/>
          <p:nvPr/>
        </p:nvSpPr>
        <p:spPr>
          <a:xfrm>
            <a:off x="7907050" y="2636315"/>
            <a:ext cx="104032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kern="100" dirty="0">
                <a:latin typeface="Calibri" charset="0"/>
                <a:ea typeface="Calibri" charset="0"/>
                <a:cs typeface="Calibri" charset="0"/>
              </a:rPr>
              <a:t>Shear stress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DD64A0-3244-0DC9-9E01-50642E652D98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11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4FCE61A0-D61B-A84A-CA2C-315AA21712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41" y="5282447"/>
            <a:ext cx="400408" cy="40403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FF4E1C1-BE39-1242-0B7E-91DCA020E95A}"/>
              </a:ext>
            </a:extLst>
          </p:cNvPr>
          <p:cNvSpPr/>
          <p:nvPr/>
        </p:nvSpPr>
        <p:spPr>
          <a:xfrm>
            <a:off x="3278220" y="4897194"/>
            <a:ext cx="2705100" cy="1451144"/>
          </a:xfrm>
          <a:prstGeom prst="roundRect">
            <a:avLst>
              <a:gd name="adj" fmla="val 10843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CE8AF77-90C9-5AEE-729D-CD1D4C1BAA19}"/>
              </a:ext>
            </a:extLst>
          </p:cNvPr>
          <p:cNvSpPr txBox="1"/>
          <p:nvPr/>
        </p:nvSpPr>
        <p:spPr>
          <a:xfrm>
            <a:off x="3322678" y="4875446"/>
            <a:ext cx="260509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4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Purinergic and bile acid signaling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A29040C-64F2-B95C-D4A4-997DDBBD3F27}"/>
              </a:ext>
            </a:extLst>
          </p:cNvPr>
          <p:cNvSpPr txBox="1"/>
          <p:nvPr/>
        </p:nvSpPr>
        <p:spPr>
          <a:xfrm>
            <a:off x="4155675" y="5091057"/>
            <a:ext cx="939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T. </a:t>
            </a:r>
            <a:r>
              <a:rPr lang="en-US" sz="1200" dirty="0" err="1"/>
              <a:t>Tordjmann</a:t>
            </a:r>
            <a:endParaRPr lang="en-US" sz="1200" dirty="0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14B0E580-CFB2-D71E-919D-D1158897E6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06" y="5484522"/>
            <a:ext cx="447820" cy="296681"/>
          </a:xfrm>
          <a:prstGeom prst="rect">
            <a:avLst/>
          </a:prstGeom>
        </p:spPr>
      </p:pic>
      <p:sp>
        <p:nvSpPr>
          <p:cNvPr id="57" name="Forme libre 56">
            <a:extLst>
              <a:ext uri="{FF2B5EF4-FFF2-40B4-BE49-F238E27FC236}">
                <a16:creationId xmlns:a16="http://schemas.microsoft.com/office/drawing/2014/main" id="{9AB85310-8651-D01D-70B4-BFC2310A4B30}"/>
              </a:ext>
            </a:extLst>
          </p:cNvPr>
          <p:cNvSpPr/>
          <p:nvPr/>
        </p:nvSpPr>
        <p:spPr>
          <a:xfrm>
            <a:off x="5351992" y="5830557"/>
            <a:ext cx="116762" cy="131773"/>
          </a:xfrm>
          <a:custGeom>
            <a:avLst/>
            <a:gdLst>
              <a:gd name="connsiteX0" fmla="*/ 159658 w 159658"/>
              <a:gd name="connsiteY0" fmla="*/ 112426 h 187377"/>
              <a:gd name="connsiteX1" fmla="*/ 9757 w 159658"/>
              <a:gd name="connsiteY1" fmla="*/ 56213 h 187377"/>
              <a:gd name="connsiteX2" fmla="*/ 24747 w 159658"/>
              <a:gd name="connsiteY2" fmla="*/ 0 h 187377"/>
              <a:gd name="connsiteX3" fmla="*/ 107193 w 159658"/>
              <a:gd name="connsiteY3" fmla="*/ 56213 h 187377"/>
              <a:gd name="connsiteX4" fmla="*/ 107193 w 159658"/>
              <a:gd name="connsiteY4" fmla="*/ 187377 h 18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658" h="187377">
                <a:moveTo>
                  <a:pt x="159658" y="112426"/>
                </a:moveTo>
                <a:cubicBezTo>
                  <a:pt x="95950" y="93688"/>
                  <a:pt x="32242" y="74951"/>
                  <a:pt x="9757" y="56213"/>
                </a:cubicBezTo>
                <a:cubicBezTo>
                  <a:pt x="-12728" y="37475"/>
                  <a:pt x="8508" y="0"/>
                  <a:pt x="24747" y="0"/>
                </a:cubicBezTo>
                <a:cubicBezTo>
                  <a:pt x="40986" y="0"/>
                  <a:pt x="93452" y="24984"/>
                  <a:pt x="107193" y="56213"/>
                </a:cubicBezTo>
                <a:cubicBezTo>
                  <a:pt x="120934" y="87442"/>
                  <a:pt x="107193" y="187377"/>
                  <a:pt x="107193" y="18737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E9D49F46-6D3A-AB41-6842-7B4E5C39C15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8" r="1" b="-1821"/>
          <a:stretch/>
        </p:blipFill>
        <p:spPr>
          <a:xfrm>
            <a:off x="4650062" y="5626079"/>
            <a:ext cx="284863" cy="419634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38B5A740-3516-B9F2-0C30-C3267ADECA3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7" t="64918" r="35976" b="11311"/>
          <a:stretch/>
        </p:blipFill>
        <p:spPr>
          <a:xfrm>
            <a:off x="5349299" y="5774420"/>
            <a:ext cx="114178" cy="99179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79EBF842-A7E4-7349-C5A3-9F96B88356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22" y="5498084"/>
            <a:ext cx="447820" cy="296681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F930A812-0DD6-2BE3-95DC-61E22FAD9F9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18" y="5470499"/>
            <a:ext cx="447820" cy="296681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5A131F79-015E-E7FA-9D8B-239A6B55EB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30" y="5611690"/>
            <a:ext cx="187715" cy="200065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98D24F6-2976-7D28-0F5A-5D2E1C327165}"/>
              </a:ext>
            </a:extLst>
          </p:cNvPr>
          <p:cNvSpPr/>
          <p:nvPr/>
        </p:nvSpPr>
        <p:spPr>
          <a:xfrm>
            <a:off x="3762565" y="6063510"/>
            <a:ext cx="1763978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kern="100" dirty="0">
                <a:latin typeface="Calibri" charset="0"/>
                <a:ea typeface="Calibri" charset="0"/>
                <a:cs typeface="Calibri" charset="0"/>
              </a:rPr>
              <a:t>Mechanical stresses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DAABC5A-5F59-4D25-9622-BF451D5D86E6}"/>
              </a:ext>
            </a:extLst>
          </p:cNvPr>
          <p:cNvSpPr/>
          <p:nvPr/>
        </p:nvSpPr>
        <p:spPr>
          <a:xfrm>
            <a:off x="613853" y="1044583"/>
            <a:ext cx="126262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kern="1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Villejuif CHB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D3AC4E5-AD17-BDEF-1F02-633E6C454C95}"/>
              </a:ext>
            </a:extLst>
          </p:cNvPr>
          <p:cNvSpPr/>
          <p:nvPr/>
        </p:nvSpPr>
        <p:spPr>
          <a:xfrm>
            <a:off x="111370" y="3964022"/>
            <a:ext cx="1360922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kern="1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Team 2</a:t>
            </a:r>
          </a:p>
          <a:p>
            <a:pPr>
              <a:spcAft>
                <a:spcPts val="0"/>
              </a:spcAft>
            </a:pPr>
            <a:r>
              <a:rPr lang="en-US" sz="1200" b="1" kern="100" dirty="0">
                <a:solidFill>
                  <a:srgbClr val="000000"/>
                </a:solidFill>
                <a:ea typeface="Calibri" charset="0"/>
                <a:cs typeface="Calibri" charset="0"/>
              </a:rPr>
              <a:t>E </a:t>
            </a:r>
            <a:r>
              <a:rPr lang="en-US" sz="1200" b="1" kern="1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Vibert</a:t>
            </a:r>
            <a:r>
              <a:rPr lang="en-US" sz="1200" b="1" kern="100" dirty="0">
                <a:solidFill>
                  <a:srgbClr val="000000"/>
                </a:solidFill>
                <a:ea typeface="Calibri" charset="0"/>
                <a:cs typeface="Calibri" charset="0"/>
              </a:rPr>
              <a:t>, N </a:t>
            </a:r>
            <a:r>
              <a:rPr lang="en-US" sz="1200" b="1" kern="1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Golse</a:t>
            </a:r>
            <a:endParaRPr lang="en-US" sz="1200" kern="1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3A5D19A-1025-06A3-69D6-E631EF3AAC3E}"/>
              </a:ext>
            </a:extLst>
          </p:cNvPr>
          <p:cNvSpPr/>
          <p:nvPr/>
        </p:nvSpPr>
        <p:spPr>
          <a:xfrm>
            <a:off x="111370" y="5146924"/>
            <a:ext cx="1028567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kern="1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Team 3</a:t>
            </a:r>
          </a:p>
          <a:p>
            <a:r>
              <a:rPr lang="en-US" sz="1200" b="1" kern="100" dirty="0">
                <a:ea typeface="Calibri" charset="0"/>
                <a:cs typeface="Calibri" charset="0"/>
              </a:rPr>
              <a:t>N </a:t>
            </a:r>
            <a:r>
              <a:rPr lang="en-US" sz="1200" b="1" kern="100" dirty="0" err="1">
                <a:ea typeface="Calibri" charset="0"/>
                <a:cs typeface="Calibri" charset="0"/>
              </a:rPr>
              <a:t>Monniaux</a:t>
            </a:r>
            <a:endParaRPr lang="en-US" sz="1200" b="1" kern="100" dirty="0"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73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31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7246" y="366943"/>
            <a:ext cx="3924000" cy="469329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lvl="0" hangingPunct="0"/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2018-2019</a:t>
            </a:r>
          </a:p>
          <a:p>
            <a:pPr lvl="0" hangingPunct="0"/>
            <a:endParaRPr lang="en-US" sz="1400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lvl="0" hangingPunct="0"/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Pr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Bruno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Baudin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PU-PH				HDR</a:t>
            </a:r>
            <a:b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</a:b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Pr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Philippe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Billiald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PU-PH			HDR</a:t>
            </a:r>
          </a:p>
          <a:p>
            <a:pPr lvl="0" hangingPunct="0"/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Dr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Séverine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Lorin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MCU</a:t>
            </a:r>
          </a:p>
          <a:p>
            <a:pPr hangingPunct="0"/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Dr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Najet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Medjoubi-Charef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MCU</a:t>
            </a:r>
          </a:p>
          <a:p>
            <a:pPr hangingPunct="0"/>
            <a:endParaRPr lang="en-US" sz="1400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hangingPunct="0"/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Claude Mariette AJT UPS</a:t>
            </a:r>
          </a:p>
          <a:p>
            <a:pPr hangingPunct="0"/>
            <a:endParaRPr lang="en-US" sz="1400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hangingPunct="0"/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Rita Maalouf PhD, 2015-18 (Museum P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Billiald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)</a:t>
            </a:r>
          </a:p>
          <a:p>
            <a:pPr hangingPunct="0"/>
            <a:endParaRPr lang="en-US" sz="1400" dirty="0">
              <a:solidFill>
                <a:srgbClr val="00B0F0"/>
              </a:solidFill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hangingPunct="0"/>
            <a:endParaRPr lang="en-US" sz="1400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hangingPunct="0"/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Pr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Anne-Marie Roque-Afonso, PU-PH	HDR</a:t>
            </a:r>
          </a:p>
          <a:p>
            <a:pPr hangingPunct="0"/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Pr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Jean-François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Morère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PU-PH		HDR</a:t>
            </a:r>
          </a:p>
          <a:p>
            <a:pPr hangingPunct="0"/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Dr Nelly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Bosselut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PH</a:t>
            </a:r>
          </a:p>
          <a:p>
            <a:pPr hangingPunct="0"/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Dr Patrick Pham, PH</a:t>
            </a:r>
          </a:p>
          <a:p>
            <a:pPr hangingPunct="0"/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Dr Raphael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Saffroy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PH</a:t>
            </a:r>
            <a:endParaRPr lang="en-US" sz="1400" dirty="0">
              <a:solidFill>
                <a:srgbClr val="00B050"/>
              </a:solidFill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hangingPunct="0"/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Dr Christelle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Vauloup-Fellous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MCU-PH</a:t>
            </a:r>
          </a:p>
          <a:p>
            <a:pPr hangingPunct="0"/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Dr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Laure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Izquierdo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AHU</a:t>
            </a:r>
          </a:p>
          <a:p>
            <a:pPr hangingPunct="0"/>
            <a:endParaRPr lang="en-US" sz="1400" b="1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hangingPunct="0"/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Lina </a:t>
            </a:r>
            <a:r>
              <a:rPr lang="en-US" sz="1400" dirty="0" err="1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Mouna</a:t>
            </a:r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, </a:t>
            </a:r>
            <a:r>
              <a:rPr lang="en-US" sz="1400" dirty="0" err="1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PostDoc</a:t>
            </a:r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2017-19 (AM Roque-Afonso)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300634" y="366943"/>
            <a:ext cx="4712737" cy="60082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hangingPunct="0"/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2018-2023</a:t>
            </a:r>
          </a:p>
          <a:p>
            <a:pPr hangingPunct="0"/>
            <a:endParaRPr lang="en-US" sz="1400" b="1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strike="noStrike" kern="1200" cap="none" dirty="0">
                <a:ln>
                  <a:noFill/>
                </a:ln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b="0" i="0" strike="noStrike" kern="1200" cap="none" dirty="0" err="1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Pr</a:t>
            </a:r>
            <a:r>
              <a:rPr lang="en-US" sz="1400" b="0" i="0" strike="noStrike" kern="1200" cap="none" dirty="0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 Christian </a:t>
            </a:r>
            <a:r>
              <a:rPr lang="en-US" sz="1400" b="0" i="0" strike="noStrike" kern="1200" cap="none" dirty="0" err="1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Poüs</a:t>
            </a:r>
            <a:r>
              <a:rPr lang="en-US" sz="1400" b="0" i="0" strike="noStrike" kern="1200" cap="none" dirty="0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, PU-PH     			HDR</a:t>
            </a:r>
          </a:p>
          <a:p>
            <a:pPr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Dr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Arnaud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Bruneel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MCU-PH			ongoing</a:t>
            </a:r>
          </a:p>
          <a:p>
            <a:pPr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Dr. Antoine Pilon, MCU-PH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strike="noStrike" kern="1200" cap="none" dirty="0">
                <a:ln>
                  <a:noFill/>
                </a:ln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b="0" i="0" strike="noStrike" kern="1200" cap="none" dirty="0" err="1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Dr</a:t>
            </a:r>
            <a:r>
              <a:rPr lang="en-US" sz="1400" b="0" i="0" strike="noStrike" kern="1200" cap="none" dirty="0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 Anita </a:t>
            </a:r>
            <a:r>
              <a:rPr lang="en-US" sz="1400" b="0" i="0" strike="noStrike" kern="1200" cap="none" dirty="0" err="1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Baillet</a:t>
            </a:r>
            <a:r>
              <a:rPr lang="en-US" sz="1400" b="0" i="0" strike="noStrike" kern="1200" cap="none" dirty="0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, MCU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strike="noStrike" kern="1200" cap="none" dirty="0">
                <a:ln>
                  <a:noFill/>
                </a:ln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b="0" i="0" strike="noStrike" kern="1200" cap="none" dirty="0" err="1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Dr</a:t>
            </a:r>
            <a:r>
              <a:rPr lang="en-US" sz="1400" b="0" i="0" strike="noStrike" kern="1200" cap="none" dirty="0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b="0" i="0" strike="noStrike" kern="1200" cap="none" dirty="0" err="1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Béatrice</a:t>
            </a:r>
            <a:r>
              <a:rPr lang="en-US" sz="1400" b="0" i="0" strike="noStrike" kern="1200" cap="none" dirty="0">
                <a:ln>
                  <a:noFill/>
                </a:ln>
                <a:latin typeface="TeX Gyre Bonum" pitchFamily="18"/>
                <a:ea typeface="Noto Sans CJK SC Regular" pitchFamily="2"/>
                <a:cs typeface="Lohit Devanagari" pitchFamily="2"/>
              </a:rPr>
              <a:t> Benoit, MCU			ongoing</a:t>
            </a:r>
          </a:p>
          <a:p>
            <a:pPr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Dr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Daniel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Perdiz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MCU         			HDR</a:t>
            </a:r>
            <a:r>
              <a:rPr lang="en-US" sz="1400" baseline="30000" dirty="0">
                <a:latin typeface="TeX Gyre Bonum" pitchFamily="18"/>
                <a:ea typeface="Noto Sans CJK SC Regular" pitchFamily="2"/>
                <a:cs typeface="Lohit Devanagari" pitchFamily="2"/>
              </a:rPr>
              <a:t>2020</a:t>
            </a:r>
          </a:p>
          <a:p>
            <a:pPr hangingPunct="0"/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Dr Elise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Jacquin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MCU, 2020-2023</a:t>
            </a:r>
            <a:endParaRPr lang="en-US" sz="1400" strike="sngStrike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lvl="0" hangingPunct="0"/>
            <a:endParaRPr lang="en-US" sz="1400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lvl="0"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Isabelle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Cantaloube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AI UPS</a:t>
            </a:r>
          </a:p>
          <a:p>
            <a:pPr lvl="0"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Ameetha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Ratier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TCH UPS</a:t>
            </a:r>
          </a:p>
          <a:p>
            <a:pPr lvl="0"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Hadidja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Mdahoma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AJT UPS, 2022</a:t>
            </a:r>
          </a:p>
          <a:p>
            <a:pPr lvl="0"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Laïla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Djambae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AJT UPS, 2022</a:t>
            </a:r>
          </a:p>
          <a:p>
            <a:pPr hangingPunct="0"/>
            <a:endParaRPr lang="en-US" sz="1400" dirty="0">
              <a:solidFill>
                <a:srgbClr val="00B0F0"/>
              </a:solidFill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hangingPunct="0"/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Joelle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Salameh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, PhD, 2017-21 (C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Poüs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/ A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Baillet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)</a:t>
            </a:r>
          </a:p>
          <a:p>
            <a:pPr lvl="0" hangingPunct="0"/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Pierre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Jouchet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, PhD, 2017-20 (ISMO S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Levêque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-Fort / C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Poüs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)</a:t>
            </a:r>
          </a:p>
          <a:p>
            <a:pPr hangingPunct="0"/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Walid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Haouari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, PhD 2018-21 (C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Poüs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/ A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Bruneel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)</a:t>
            </a:r>
          </a:p>
          <a:p>
            <a:pPr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Samra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Ouaras-Lounis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, PhD, 2019 (C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Poüs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/ A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Bruneel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)</a:t>
            </a:r>
          </a:p>
          <a:p>
            <a:pPr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Yann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Tenier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, PhD, 2023 (CEA F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Fenaille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/ A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Bruneel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)</a:t>
            </a:r>
          </a:p>
          <a:p>
            <a:pPr hangingPunct="0"/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Maya </a:t>
            </a:r>
            <a:r>
              <a:rPr lang="en-US" sz="1400" dirty="0" err="1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Talantikite</a:t>
            </a:r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, </a:t>
            </a:r>
            <a:r>
              <a:rPr lang="en-US" sz="1400" dirty="0" err="1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PostDoc</a:t>
            </a:r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2017-18 (B Benoit / C </a:t>
            </a:r>
            <a:r>
              <a:rPr lang="en-US" sz="1400" dirty="0" err="1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Poüs</a:t>
            </a:r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/ A Pilon)</a:t>
            </a:r>
          </a:p>
          <a:p>
            <a:pPr lvl="0" hangingPunct="0"/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Dalal </a:t>
            </a:r>
            <a:r>
              <a:rPr lang="en-US" sz="1400" dirty="0" err="1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Douaihy</a:t>
            </a:r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, </a:t>
            </a:r>
            <a:r>
              <a:rPr lang="en-US" sz="1400" dirty="0" err="1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PostDoc</a:t>
            </a:r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2018-19 (B Benoit / C </a:t>
            </a:r>
            <a:r>
              <a:rPr lang="en-US" sz="1400" dirty="0" err="1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Poüs</a:t>
            </a:r>
            <a:r>
              <a:rPr lang="en-US" sz="1400" dirty="0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/ A Pilon)</a:t>
            </a:r>
          </a:p>
          <a:p>
            <a:pPr lvl="0" hangingPunct="0"/>
            <a:endParaRPr lang="en-US" sz="1400" dirty="0">
              <a:solidFill>
                <a:srgbClr val="FFC000"/>
              </a:solidFill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pPr lvl="0" hangingPunct="0"/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Pr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Antoinette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Lemoine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PU-PH   		HDR</a:t>
            </a:r>
          </a:p>
          <a:p>
            <a:pPr hangingPunct="0"/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Dr Jocelyne Hamelin, MCU-PH  			HDR</a:t>
            </a:r>
          </a:p>
          <a:p>
            <a:pPr hangingPunct="0"/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Marc-Antoine Allard, PhD 2013-2019 (A </a:t>
            </a:r>
            <a:r>
              <a:rPr lang="en-US" sz="1400" dirty="0" err="1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Lemoine</a:t>
            </a:r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F9F700D-88E7-FD20-F02B-BBA6729465D4}"/>
              </a:ext>
            </a:extLst>
          </p:cNvPr>
          <p:cNvSpPr txBox="1"/>
          <p:nvPr/>
        </p:nvSpPr>
        <p:spPr>
          <a:xfrm>
            <a:off x="374823" y="5489150"/>
            <a:ext cx="3680811" cy="9675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lvl="0" hangingPunct="0"/>
            <a:r>
              <a:rPr lang="en-US" sz="1400" b="1" dirty="0">
                <a:solidFill>
                  <a:sysClr val="windowText" lastClr="00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>
                <a:solidFill>
                  <a:sysClr val="windowText" lastClr="00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Members who joined team 1 in 2020</a:t>
            </a:r>
          </a:p>
          <a:p>
            <a:pPr lvl="0" hangingPunct="0"/>
            <a:r>
              <a:rPr lang="en-US" sz="1400" dirty="0">
                <a:solidFill>
                  <a:srgbClr val="FF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1400" dirty="0">
                <a:solidFill>
                  <a:sysClr val="windowText" lastClr="00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Members joining T </a:t>
            </a:r>
            <a:r>
              <a:rPr lang="en-US" sz="1400" dirty="0" err="1">
                <a:solidFill>
                  <a:sysClr val="windowText" lastClr="00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Tordjmann</a:t>
            </a:r>
            <a:r>
              <a:rPr lang="en-US" sz="1400" dirty="0">
                <a:solidFill>
                  <a:sysClr val="windowText" lastClr="00000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 Team 4 in 2026</a:t>
            </a:r>
          </a:p>
          <a:p>
            <a:pPr lvl="0" hangingPunct="0"/>
            <a:r>
              <a:rPr lang="en-US" sz="1400" dirty="0">
                <a:solidFill>
                  <a:srgbClr val="00B0F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PhD</a:t>
            </a:r>
          </a:p>
          <a:p>
            <a:pPr lvl="0" hangingPunct="0"/>
            <a:r>
              <a:rPr lang="en-US" sz="1400" dirty="0" err="1">
                <a:solidFill>
                  <a:srgbClr val="00B050"/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PostDocs</a:t>
            </a:r>
            <a:endParaRPr lang="en-US" sz="1400" dirty="0">
              <a:solidFill>
                <a:srgbClr val="00B050"/>
              </a:solidFill>
              <a:latin typeface="TeX Gyre Bonum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F6B6C-2540-7236-EC0E-54939ECD08A8}"/>
              </a:ext>
            </a:extLst>
          </p:cNvPr>
          <p:cNvSpPr txBox="1"/>
          <p:nvPr/>
        </p:nvSpPr>
        <p:spPr>
          <a:xfrm>
            <a:off x="9339609" y="2244054"/>
            <a:ext cx="2538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hangingPunct="0"/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Sara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Merabet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, AJT UPS 2019-22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6E77363-BAEE-0A60-39B5-BE95A89CC8B6}"/>
              </a:ext>
            </a:extLst>
          </p:cNvPr>
          <p:cNvGrpSpPr/>
          <p:nvPr/>
        </p:nvGrpSpPr>
        <p:grpSpPr>
          <a:xfrm>
            <a:off x="7309630" y="2321626"/>
            <a:ext cx="1298829" cy="1236466"/>
            <a:chOff x="-6015789" y="385011"/>
            <a:chExt cx="2526631" cy="255069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1A9295E-5313-3E0A-4CCF-07F7FE7AA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959642" y="433137"/>
              <a:ext cx="2454442" cy="245444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C0CAC0-FC09-B3A6-E9E8-1541CBDF6865}"/>
                </a:ext>
              </a:extLst>
            </p:cNvPr>
            <p:cNvSpPr/>
            <p:nvPr/>
          </p:nvSpPr>
          <p:spPr>
            <a:xfrm>
              <a:off x="-6015789" y="385011"/>
              <a:ext cx="2526631" cy="25506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47233CE-88F3-2198-8026-70A98F229F32}"/>
              </a:ext>
            </a:extLst>
          </p:cNvPr>
          <p:cNvCxnSpPr/>
          <p:nvPr/>
        </p:nvCxnSpPr>
        <p:spPr>
          <a:xfrm>
            <a:off x="1182757" y="2743200"/>
            <a:ext cx="1202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D9C3664-77C1-4ED7-DFC7-68FD19F2C94B}"/>
              </a:ext>
            </a:extLst>
          </p:cNvPr>
          <p:cNvCxnSpPr/>
          <p:nvPr/>
        </p:nvCxnSpPr>
        <p:spPr>
          <a:xfrm>
            <a:off x="5549351" y="5360505"/>
            <a:ext cx="1202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791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448098-DB75-4B7A-F371-0F89A7868FB5}"/>
              </a:ext>
            </a:extLst>
          </p:cNvPr>
          <p:cNvSpPr/>
          <p:nvPr/>
        </p:nvSpPr>
        <p:spPr>
          <a:xfrm>
            <a:off x="1890580" y="1373745"/>
            <a:ext cx="2260447" cy="93499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AD40A1-C663-32D3-CDCE-B0924F618655}"/>
              </a:ext>
            </a:extLst>
          </p:cNvPr>
          <p:cNvSpPr/>
          <p:nvPr/>
        </p:nvSpPr>
        <p:spPr>
          <a:xfrm>
            <a:off x="88496" y="1389478"/>
            <a:ext cx="1759145" cy="91925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F5D625-8461-B919-023D-F8A8313990FF}"/>
              </a:ext>
            </a:extLst>
          </p:cNvPr>
          <p:cNvSpPr/>
          <p:nvPr/>
        </p:nvSpPr>
        <p:spPr>
          <a:xfrm>
            <a:off x="98529" y="1382554"/>
            <a:ext cx="217633" cy="9349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60317" y="1375311"/>
            <a:ext cx="1707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5 Teach Res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AB BB DP AP CP</a:t>
            </a:r>
          </a:p>
          <a:p>
            <a:r>
              <a:rPr lang="en-US" sz="1000" i="1" dirty="0"/>
              <a:t>2 Eng/tech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 IC AR</a:t>
            </a:r>
          </a:p>
          <a:p>
            <a:r>
              <a:rPr lang="en-US" sz="1000" i="1" dirty="0"/>
              <a:t>2 ADJ :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HM LD</a:t>
            </a:r>
          </a:p>
          <a:p>
            <a:r>
              <a:rPr lang="en-US" sz="1000" i="1" dirty="0"/>
              <a:t>2 PhD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JS </a:t>
            </a:r>
            <a:r>
              <a:rPr lang="en-US" sz="1000" i="1" dirty="0">
                <a:solidFill>
                  <a:srgbClr val="00B050"/>
                </a:solidFill>
              </a:rPr>
              <a:t>PJ ISMO</a:t>
            </a:r>
          </a:p>
          <a:p>
            <a:r>
              <a:rPr lang="en-US" sz="1000" i="1" dirty="0"/>
              <a:t>2 Postdoc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MT DD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E26C94-E7D9-6C34-A4AD-3C3BC96E2402}"/>
              </a:ext>
            </a:extLst>
          </p:cNvPr>
          <p:cNvSpPr txBox="1"/>
          <p:nvPr/>
        </p:nvSpPr>
        <p:spPr>
          <a:xfrm rot="16200000">
            <a:off x="-187266" y="1788160"/>
            <a:ext cx="7758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Members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827BB6-4BE0-5F24-4607-A4E6FC8A92BD}"/>
              </a:ext>
            </a:extLst>
          </p:cNvPr>
          <p:cNvSpPr/>
          <p:nvPr/>
        </p:nvSpPr>
        <p:spPr>
          <a:xfrm>
            <a:off x="4437709" y="1379322"/>
            <a:ext cx="4655225" cy="90905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5414B5-8681-D647-B4BB-5E7EE680DCAD}"/>
              </a:ext>
            </a:extLst>
          </p:cNvPr>
          <p:cNvSpPr txBox="1"/>
          <p:nvPr/>
        </p:nvSpPr>
        <p:spPr>
          <a:xfrm>
            <a:off x="4693445" y="1452577"/>
            <a:ext cx="228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100" dirty="0" err="1">
                <a:ea typeface="Aptos" charset="0"/>
                <a:cs typeface="Arial" charset="0"/>
              </a:rPr>
              <a:t>Pr</a:t>
            </a:r>
            <a:r>
              <a:rPr lang="en-US" sz="1000" kern="100" dirty="0">
                <a:ea typeface="Aptos" charset="0"/>
                <a:cs typeface="Arial" charset="0"/>
              </a:rPr>
              <a:t> L. Bertrand, UCL, </a:t>
            </a:r>
            <a:r>
              <a:rPr lang="en-US" sz="1000" kern="100" dirty="0">
                <a:solidFill>
                  <a:srgbClr val="00B0F0"/>
                </a:solidFill>
                <a:ea typeface="Aptos" charset="0"/>
                <a:cs typeface="Arial" charset="0"/>
              </a:rPr>
              <a:t>Belgium</a:t>
            </a:r>
          </a:p>
          <a:p>
            <a:r>
              <a:rPr lang="en-US" sz="1000" dirty="0"/>
              <a:t>Dr A. </a:t>
            </a:r>
            <a:r>
              <a:rPr lang="en-US" sz="1000" dirty="0" err="1"/>
              <a:t>Burgo</a:t>
            </a:r>
            <a:r>
              <a:rPr lang="en-US" sz="1000" dirty="0"/>
              <a:t>, </a:t>
            </a:r>
            <a:r>
              <a:rPr lang="en-US" sz="1000" kern="100" dirty="0" err="1">
                <a:ea typeface="Aptos" charset="0"/>
                <a:cs typeface="Arial" charset="0"/>
              </a:rPr>
              <a:t>Inserm</a:t>
            </a:r>
            <a:r>
              <a:rPr lang="en-US" sz="1000" kern="100" dirty="0">
                <a:ea typeface="Aptos" charset="0"/>
                <a:cs typeface="Arial" charset="0"/>
              </a:rPr>
              <a:t> U1204, Univ. </a:t>
            </a:r>
            <a:r>
              <a:rPr lang="en-US" sz="1000" kern="100" dirty="0" err="1">
                <a:ea typeface="Aptos" charset="0"/>
                <a:cs typeface="Arial" charset="0"/>
              </a:rPr>
              <a:t>d’Evry</a:t>
            </a:r>
            <a:endParaRPr lang="en-US" sz="1000" kern="100" dirty="0">
              <a:ea typeface="Aptos" charset="0"/>
              <a:cs typeface="Arial" charset="0"/>
            </a:endParaRPr>
          </a:p>
          <a:p>
            <a:r>
              <a:rPr lang="en-US" sz="1000" kern="100" dirty="0" err="1">
                <a:ea typeface="Aptos" charset="0"/>
                <a:cs typeface="Arial" charset="0"/>
              </a:rPr>
              <a:t>Pr</a:t>
            </a:r>
            <a:r>
              <a:rPr lang="en-US" sz="1000" kern="100" dirty="0">
                <a:ea typeface="Aptos" charset="0"/>
                <a:cs typeface="Arial" charset="0"/>
              </a:rPr>
              <a:t> A. </a:t>
            </a:r>
            <a:r>
              <a:rPr lang="en-US" sz="1000" kern="100" dirty="0" err="1">
                <a:ea typeface="Aptos" charset="0"/>
                <a:cs typeface="Arial" charset="0"/>
              </a:rPr>
              <a:t>Esclatine</a:t>
            </a:r>
            <a:r>
              <a:rPr lang="en-US" sz="1000" kern="100" dirty="0">
                <a:ea typeface="Aptos" charset="0"/>
                <a:cs typeface="Arial" charset="0"/>
              </a:rPr>
              <a:t>, I2BC, CNRS, Gif/Yvette</a:t>
            </a:r>
          </a:p>
          <a:p>
            <a:r>
              <a:rPr lang="en-US" sz="1000" dirty="0">
                <a:solidFill>
                  <a:srgbClr val="FF9300"/>
                </a:solidFill>
              </a:rPr>
              <a:t>Dr A. Gassama, INSERM 1193, Villejuif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A41B60-18D3-DD39-2829-FBE3F7F0C35F}"/>
              </a:ext>
            </a:extLst>
          </p:cNvPr>
          <p:cNvSpPr/>
          <p:nvPr/>
        </p:nvSpPr>
        <p:spPr>
          <a:xfrm>
            <a:off x="1819861" y="1379305"/>
            <a:ext cx="217633" cy="9157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C51AC3-175A-D34F-9D33-CEBB0C061EDB}"/>
              </a:ext>
            </a:extLst>
          </p:cNvPr>
          <p:cNvSpPr txBox="1"/>
          <p:nvPr/>
        </p:nvSpPr>
        <p:spPr>
          <a:xfrm>
            <a:off x="2058419" y="1377847"/>
            <a:ext cx="2046440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50 k€ </a:t>
            </a:r>
            <a:r>
              <a:rPr lang="en-US" sz="1000" dirty="0" err="1"/>
              <a:t>Fondation</a:t>
            </a:r>
            <a:r>
              <a:rPr lang="en-US" sz="1000" dirty="0"/>
              <a:t> ARC 2020-22</a:t>
            </a:r>
          </a:p>
          <a:p>
            <a:r>
              <a:rPr lang="en-US" sz="1000" dirty="0"/>
              <a:t>50 k€ ANR 2017- 2021</a:t>
            </a:r>
          </a:p>
          <a:p>
            <a:r>
              <a:rPr lang="fr-FR" sz="1000" dirty="0"/>
              <a:t>30 k€ </a:t>
            </a:r>
            <a:r>
              <a:rPr lang="fr-FR" sz="1000" dirty="0" err="1"/>
              <a:t>Cancéropôle</a:t>
            </a:r>
            <a:r>
              <a:rPr lang="fr-FR" sz="1000" dirty="0"/>
              <a:t> </a:t>
            </a:r>
            <a:r>
              <a:rPr lang="fr-FR" sz="1000" dirty="0" err="1"/>
              <a:t>IdF</a:t>
            </a:r>
            <a:r>
              <a:rPr lang="fr-FR" sz="1000" dirty="0"/>
              <a:t> 2021-22</a:t>
            </a:r>
          </a:p>
          <a:p>
            <a:r>
              <a:rPr lang="fr-FR" sz="1000" dirty="0"/>
              <a:t>10 k€ Living machines @ </a:t>
            </a:r>
            <a:r>
              <a:rPr lang="fr-FR" sz="1000" dirty="0" err="1"/>
              <a:t>work</a:t>
            </a:r>
            <a:r>
              <a:rPr lang="fr-FR" sz="1000" dirty="0"/>
              <a:t> 2023</a:t>
            </a:r>
          </a:p>
          <a:p>
            <a:r>
              <a:rPr lang="fr-FR" sz="1000" dirty="0"/>
              <a:t>10 k€ </a:t>
            </a:r>
            <a:r>
              <a:rPr lang="fr-FR" sz="1000" dirty="0" err="1"/>
              <a:t>Labex</a:t>
            </a:r>
            <a:r>
              <a:rPr lang="fr-FR" sz="1000" dirty="0"/>
              <a:t> </a:t>
            </a:r>
            <a:r>
              <a:rPr lang="fr-FR" sz="1000" dirty="0" err="1"/>
              <a:t>Lermit</a:t>
            </a:r>
            <a:r>
              <a:rPr lang="fr-FR" sz="1000" dirty="0"/>
              <a:t> 2020-21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004EB3-D1A2-43F6-953D-21D882C0B511}"/>
              </a:ext>
            </a:extLst>
          </p:cNvPr>
          <p:cNvSpPr txBox="1"/>
          <p:nvPr/>
        </p:nvSpPr>
        <p:spPr>
          <a:xfrm rot="16200000">
            <a:off x="1434132" y="1684439"/>
            <a:ext cx="9890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Funding 150 k€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07F067-99F1-1C39-7D05-EBD64562FF00}"/>
              </a:ext>
            </a:extLst>
          </p:cNvPr>
          <p:cNvSpPr txBox="1"/>
          <p:nvPr/>
        </p:nvSpPr>
        <p:spPr>
          <a:xfrm>
            <a:off x="6859212" y="1464658"/>
            <a:ext cx="2182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Dr B. </a:t>
            </a:r>
            <a:r>
              <a:rPr lang="en-US" sz="1000" dirty="0" err="1"/>
              <a:t>Gigant</a:t>
            </a:r>
            <a:r>
              <a:rPr lang="en-US" sz="1000" dirty="0"/>
              <a:t>, I2BC, CEA, Gif/Yvette</a:t>
            </a:r>
          </a:p>
          <a:p>
            <a:r>
              <a:rPr lang="en-US" sz="1000" kern="100" dirty="0" err="1">
                <a:ea typeface="Aptos" charset="0"/>
                <a:cs typeface="Arial" charset="0"/>
              </a:rPr>
              <a:t>Pr</a:t>
            </a:r>
            <a:r>
              <a:rPr lang="en-US" sz="1000" kern="100" dirty="0">
                <a:ea typeface="Aptos" charset="0"/>
                <a:cs typeface="Arial" charset="0"/>
              </a:rPr>
              <a:t> J. Gleeson UCSD, La Jolla, </a:t>
            </a:r>
            <a:r>
              <a:rPr lang="en-US" sz="1000" kern="100" dirty="0">
                <a:solidFill>
                  <a:srgbClr val="00B0F0"/>
                </a:solidFill>
                <a:ea typeface="Aptos" charset="0"/>
                <a:cs typeface="Arial" charset="0"/>
              </a:rPr>
              <a:t>CA, USA</a:t>
            </a:r>
          </a:p>
          <a:p>
            <a:r>
              <a:rPr lang="en-US" sz="1000" kern="100" dirty="0">
                <a:cs typeface="Arial" charset="0"/>
              </a:rPr>
              <a:t>Dr S. </a:t>
            </a:r>
            <a:r>
              <a:rPr lang="en-US" sz="1000" kern="100" dirty="0" err="1">
                <a:cs typeface="Arial" charset="0"/>
              </a:rPr>
              <a:t>Levêque</a:t>
            </a:r>
            <a:r>
              <a:rPr lang="en-US" sz="1000" kern="100" dirty="0">
                <a:cs typeface="Arial" charset="0"/>
              </a:rPr>
              <a:t>-Fort, ISMO, Paris-</a:t>
            </a:r>
            <a:r>
              <a:rPr lang="en-US" sz="1000" kern="100" dirty="0" err="1">
                <a:cs typeface="Arial" charset="0"/>
              </a:rPr>
              <a:t>Saclay</a:t>
            </a:r>
            <a:endParaRPr lang="en-US" sz="1000" dirty="0"/>
          </a:p>
          <a:p>
            <a:r>
              <a:rPr lang="en-US" sz="1000" kern="100" dirty="0">
                <a:ea typeface="Aptos" charset="0"/>
                <a:cs typeface="Arial" charset="0"/>
              </a:rPr>
              <a:t>Dr V. </a:t>
            </a:r>
            <a:r>
              <a:rPr lang="en-US" sz="1000" kern="100" dirty="0" err="1">
                <a:ea typeface="Aptos" charset="0"/>
                <a:cs typeface="Arial" charset="0"/>
              </a:rPr>
              <a:t>Stoppin-Mellet</a:t>
            </a:r>
            <a:r>
              <a:rPr lang="en-US" sz="1000" kern="100" dirty="0">
                <a:ea typeface="Aptos" charset="0"/>
                <a:cs typeface="Arial" charset="0"/>
              </a:rPr>
              <a:t>,</a:t>
            </a:r>
            <a:r>
              <a:rPr lang="en-US" sz="1000" kern="100" dirty="0">
                <a:solidFill>
                  <a:srgbClr val="000000"/>
                </a:solidFill>
                <a:ea typeface="Aptos" charset="0"/>
                <a:cs typeface="Times New Roman" charset="0"/>
              </a:rPr>
              <a:t> GIN, Grenoble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71" y="1925890"/>
            <a:ext cx="329582" cy="22224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64" y="2058442"/>
            <a:ext cx="318956" cy="236645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3D8F3F6-6397-3685-6B7C-9A179CF0D852}"/>
              </a:ext>
            </a:extLst>
          </p:cNvPr>
          <p:cNvCxnSpPr>
            <a:cxnSpLocks/>
          </p:cNvCxnSpPr>
          <p:nvPr/>
        </p:nvCxnSpPr>
        <p:spPr>
          <a:xfrm>
            <a:off x="0" y="1221930"/>
            <a:ext cx="917708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2"/>
          <a:stretch/>
        </p:blipFill>
        <p:spPr>
          <a:xfrm>
            <a:off x="3984849" y="1255296"/>
            <a:ext cx="458204" cy="2686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22AAC0-49BB-7043-8009-2D88A4DECC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34" b="28833"/>
          <a:stretch/>
        </p:blipFill>
        <p:spPr>
          <a:xfrm>
            <a:off x="3842219" y="1494712"/>
            <a:ext cx="447387" cy="22801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49" y="1697758"/>
            <a:ext cx="485116" cy="1926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C64DFA-B5A6-6744-F90B-C1256E82468D}"/>
              </a:ext>
            </a:extLst>
          </p:cNvPr>
          <p:cNvSpPr/>
          <p:nvPr/>
        </p:nvSpPr>
        <p:spPr>
          <a:xfrm>
            <a:off x="4444738" y="1383800"/>
            <a:ext cx="217633" cy="9045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72EE7EB-39A9-CDBB-D92E-76A44632FB93}"/>
              </a:ext>
            </a:extLst>
          </p:cNvPr>
          <p:cNvSpPr txBox="1"/>
          <p:nvPr/>
        </p:nvSpPr>
        <p:spPr>
          <a:xfrm rot="16200000">
            <a:off x="4098420" y="1695491"/>
            <a:ext cx="9228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Collaborations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FE37058-E43A-9D02-0A31-206EEC018CA2}"/>
              </a:ext>
            </a:extLst>
          </p:cNvPr>
          <p:cNvCxnSpPr>
            <a:cxnSpLocks/>
          </p:cNvCxnSpPr>
          <p:nvPr/>
        </p:nvCxnSpPr>
        <p:spPr>
          <a:xfrm>
            <a:off x="-42558" y="2613507"/>
            <a:ext cx="917708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4F161A8-5F3C-A8E5-B90D-53CD55705D3F}"/>
              </a:ext>
            </a:extLst>
          </p:cNvPr>
          <p:cNvSpPr/>
          <p:nvPr/>
        </p:nvSpPr>
        <p:spPr>
          <a:xfrm>
            <a:off x="125450" y="2740503"/>
            <a:ext cx="1423254" cy="82321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B82F5F-9997-C56A-77D1-97933F8C85A6}"/>
              </a:ext>
            </a:extLst>
          </p:cNvPr>
          <p:cNvSpPr/>
          <p:nvPr/>
        </p:nvSpPr>
        <p:spPr>
          <a:xfrm>
            <a:off x="135067" y="2741437"/>
            <a:ext cx="263621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DBD1A7C-0D2D-35BB-BA0D-17BBECAA8BCC}"/>
              </a:ext>
            </a:extLst>
          </p:cNvPr>
          <p:cNvSpPr txBox="1"/>
          <p:nvPr/>
        </p:nvSpPr>
        <p:spPr>
          <a:xfrm>
            <a:off x="342583" y="2747209"/>
            <a:ext cx="1293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3 Teach Res </a:t>
            </a:r>
            <a:r>
              <a:rPr lang="en-US" sz="1000" i="1" dirty="0">
                <a:solidFill>
                  <a:srgbClr val="FF0000"/>
                </a:solidFill>
              </a:rPr>
              <a:t>EJ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DP CP</a:t>
            </a:r>
          </a:p>
          <a:p>
            <a:r>
              <a:rPr lang="en-US" sz="1000" i="1" dirty="0"/>
              <a:t>2 Eng/tech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 IC AR</a:t>
            </a:r>
          </a:p>
          <a:p>
            <a:r>
              <a:rPr lang="en-US" sz="1000" i="1" dirty="0"/>
              <a:t>2 ADJ :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HM LD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ACC3A8A-F107-94B7-EEA9-43925348145C}"/>
              </a:ext>
            </a:extLst>
          </p:cNvPr>
          <p:cNvSpPr txBox="1"/>
          <p:nvPr/>
        </p:nvSpPr>
        <p:spPr>
          <a:xfrm rot="16200000">
            <a:off x="-158197" y="3016770"/>
            <a:ext cx="7758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Members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23A5EB-28A2-CFF9-2737-8CB15DF9CFE8}"/>
              </a:ext>
            </a:extLst>
          </p:cNvPr>
          <p:cNvSpPr/>
          <p:nvPr/>
        </p:nvSpPr>
        <p:spPr>
          <a:xfrm>
            <a:off x="1521068" y="2752132"/>
            <a:ext cx="1994137" cy="82888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F7A31D-5F46-A2E4-845B-1A83953046E9}"/>
              </a:ext>
            </a:extLst>
          </p:cNvPr>
          <p:cNvSpPr/>
          <p:nvPr/>
        </p:nvSpPr>
        <p:spPr>
          <a:xfrm>
            <a:off x="1531654" y="2755623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1B6E3F0-0B67-704A-9328-8E8A2D7C19B1}"/>
              </a:ext>
            </a:extLst>
          </p:cNvPr>
          <p:cNvSpPr txBox="1"/>
          <p:nvPr/>
        </p:nvSpPr>
        <p:spPr>
          <a:xfrm>
            <a:off x="1457318" y="2808729"/>
            <a:ext cx="2057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22,5 k€ La Ligue contre </a:t>
            </a:r>
          </a:p>
          <a:p>
            <a:pPr algn="ctr"/>
            <a:r>
              <a:rPr lang="fr-FR" sz="1000" dirty="0"/>
              <a:t>le Cancer 2020-22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273C26F-0E4E-2842-9292-EBEA1E8C1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95" y="2821357"/>
            <a:ext cx="318913" cy="33303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77067" b="13456"/>
          <a:stretch/>
        </p:blipFill>
        <p:spPr>
          <a:xfrm>
            <a:off x="3152195" y="3183115"/>
            <a:ext cx="312079" cy="317297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EDA9576-84D8-9C46-D010-760CE7F39038}"/>
              </a:ext>
            </a:extLst>
          </p:cNvPr>
          <p:cNvSpPr txBox="1"/>
          <p:nvPr/>
        </p:nvSpPr>
        <p:spPr>
          <a:xfrm>
            <a:off x="1719820" y="3171777"/>
            <a:ext cx="1423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34,5 k€ Fondation de l’Avenir 2022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A37B761-D524-ECF7-06A9-D50EF5086A9D}"/>
              </a:ext>
            </a:extLst>
          </p:cNvPr>
          <p:cNvSpPr txBox="1"/>
          <p:nvPr/>
        </p:nvSpPr>
        <p:spPr>
          <a:xfrm rot="16200000">
            <a:off x="1142925" y="3005482"/>
            <a:ext cx="9890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Funding 57k€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D9EE9C-6F85-F14E-25F6-D54BC92A02BF}"/>
              </a:ext>
            </a:extLst>
          </p:cNvPr>
          <p:cNvSpPr/>
          <p:nvPr/>
        </p:nvSpPr>
        <p:spPr>
          <a:xfrm>
            <a:off x="3506409" y="2751970"/>
            <a:ext cx="5512035" cy="8295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C3809D-013C-161B-7AD1-ABDF0D8E48AF}"/>
              </a:ext>
            </a:extLst>
          </p:cNvPr>
          <p:cNvSpPr/>
          <p:nvPr/>
        </p:nvSpPr>
        <p:spPr>
          <a:xfrm>
            <a:off x="3513438" y="2756448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540B9CF-EBD8-AC75-E849-EFB794FE411C}"/>
              </a:ext>
            </a:extLst>
          </p:cNvPr>
          <p:cNvSpPr txBox="1"/>
          <p:nvPr/>
        </p:nvSpPr>
        <p:spPr>
          <a:xfrm rot="16200000">
            <a:off x="3159817" y="3067158"/>
            <a:ext cx="9228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Collaborations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F5414B5-8681-D647-B4BB-5E7EE680DCAD}"/>
              </a:ext>
            </a:extLst>
          </p:cNvPr>
          <p:cNvSpPr txBox="1"/>
          <p:nvPr/>
        </p:nvSpPr>
        <p:spPr>
          <a:xfrm>
            <a:off x="3728473" y="2748933"/>
            <a:ext cx="27504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kern="100" dirty="0" err="1">
                <a:ea typeface="Aptos" charset="0"/>
                <a:cs typeface="Arial" charset="0"/>
              </a:rPr>
              <a:t>Pr</a:t>
            </a:r>
            <a:r>
              <a:rPr lang="en-US" sz="1000" kern="100" dirty="0">
                <a:ea typeface="Aptos" charset="0"/>
                <a:cs typeface="Arial" charset="0"/>
              </a:rPr>
              <a:t> A. </a:t>
            </a:r>
            <a:r>
              <a:rPr lang="en-US" sz="1000" kern="100" dirty="0" err="1">
                <a:ea typeface="Aptos" charset="0"/>
                <a:cs typeface="Arial" charset="0"/>
              </a:rPr>
              <a:t>Esclatine</a:t>
            </a:r>
            <a:r>
              <a:rPr lang="en-US" sz="1000" kern="100" dirty="0">
                <a:ea typeface="Aptos" charset="0"/>
                <a:cs typeface="Arial" charset="0"/>
              </a:rPr>
              <a:t>, I2BC, CNRS, Gif/Yvette</a:t>
            </a:r>
          </a:p>
          <a:p>
            <a:r>
              <a:rPr lang="en-US" sz="1000" dirty="0" err="1"/>
              <a:t>Pr</a:t>
            </a:r>
            <a:r>
              <a:rPr lang="en-US" sz="1000" dirty="0"/>
              <a:t> </a:t>
            </a:r>
            <a:r>
              <a:rPr lang="en-US" sz="1000" kern="100" dirty="0">
                <a:ea typeface="Aptos" charset="0"/>
                <a:cs typeface="Arial" charset="0"/>
              </a:rPr>
              <a:t>O. Florey, </a:t>
            </a:r>
            <a:r>
              <a:rPr lang="en-US" sz="1000" kern="100" dirty="0" err="1">
                <a:ea typeface="Aptos" charset="0"/>
                <a:cs typeface="Arial" charset="0"/>
              </a:rPr>
              <a:t>Babraham</a:t>
            </a:r>
            <a:r>
              <a:rPr lang="en-US" sz="1000" kern="100" dirty="0">
                <a:ea typeface="Aptos" charset="0"/>
                <a:cs typeface="Arial" charset="0"/>
              </a:rPr>
              <a:t> Institute, </a:t>
            </a:r>
            <a:r>
              <a:rPr lang="en-US" sz="1000" kern="100" dirty="0">
                <a:solidFill>
                  <a:srgbClr val="00B0F0"/>
                </a:solidFill>
                <a:ea typeface="Aptos" charset="0"/>
                <a:cs typeface="Arial" charset="0"/>
              </a:rPr>
              <a:t>Cambridge, UK</a:t>
            </a:r>
          </a:p>
          <a:p>
            <a:r>
              <a:rPr lang="en-US" sz="1000" dirty="0"/>
              <a:t>Dr J. </a:t>
            </a:r>
            <a:r>
              <a:rPr lang="en-US" sz="1000" dirty="0" err="1"/>
              <a:t>Giustiniani</a:t>
            </a:r>
            <a:r>
              <a:rPr lang="en-US" sz="1000" dirty="0"/>
              <a:t>, </a:t>
            </a:r>
            <a:r>
              <a:rPr lang="en-US" sz="1000" kern="100" dirty="0" err="1">
                <a:ea typeface="Aptos" charset="0"/>
                <a:cs typeface="Arial" charset="0"/>
              </a:rPr>
              <a:t>Inserm</a:t>
            </a:r>
            <a:r>
              <a:rPr lang="en-US" sz="1000" kern="100" dirty="0">
                <a:ea typeface="Aptos" charset="0"/>
                <a:cs typeface="Arial" charset="0"/>
              </a:rPr>
              <a:t> U1195, Le Kremlin-</a:t>
            </a:r>
            <a:r>
              <a:rPr lang="en-US" sz="1000" kern="100" dirty="0" err="1">
                <a:ea typeface="Aptos" charset="0"/>
                <a:cs typeface="Arial" charset="0"/>
              </a:rPr>
              <a:t>Bicêtre</a:t>
            </a:r>
            <a:endParaRPr lang="en-US" sz="10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14FED7D-7C5B-C3F5-7953-56390C21A3F6}"/>
              </a:ext>
            </a:extLst>
          </p:cNvPr>
          <p:cNvSpPr txBox="1"/>
          <p:nvPr/>
        </p:nvSpPr>
        <p:spPr>
          <a:xfrm>
            <a:off x="6381412" y="2752291"/>
            <a:ext cx="28785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Dr L. </a:t>
            </a:r>
            <a:r>
              <a:rPr lang="en-US" sz="1000" dirty="0" err="1"/>
              <a:t>Oziol</a:t>
            </a:r>
            <a:r>
              <a:rPr lang="en-US" sz="1000" dirty="0"/>
              <a:t>, </a:t>
            </a:r>
            <a:r>
              <a:rPr lang="en-US" sz="1000" kern="100" dirty="0">
                <a:ea typeface="Aptos" charset="0"/>
                <a:cs typeface="Arial" charset="0"/>
              </a:rPr>
              <a:t>UMR8079, </a:t>
            </a:r>
            <a:r>
              <a:rPr lang="en-US" sz="1000" kern="100" dirty="0" err="1">
                <a:ea typeface="Aptos" charset="0"/>
                <a:cs typeface="Arial" charset="0"/>
              </a:rPr>
              <a:t>AgroParisTech</a:t>
            </a:r>
            <a:r>
              <a:rPr lang="en-US" sz="1000" kern="100" dirty="0">
                <a:ea typeface="Aptos" charset="0"/>
                <a:cs typeface="Arial" charset="0"/>
              </a:rPr>
              <a:t>, </a:t>
            </a:r>
            <a:r>
              <a:rPr lang="en-US" sz="1000" kern="100" dirty="0" err="1">
                <a:ea typeface="Aptos" charset="0"/>
                <a:cs typeface="Arial" charset="0"/>
              </a:rPr>
              <a:t>Palaiseau</a:t>
            </a:r>
            <a:endParaRPr lang="en-US" sz="1000" dirty="0"/>
          </a:p>
          <a:p>
            <a:r>
              <a:rPr lang="en-US" sz="1000" dirty="0"/>
              <a:t>Dr L. </a:t>
            </a:r>
            <a:r>
              <a:rPr lang="en-US" sz="1000" dirty="0" err="1"/>
              <a:t>Apetoh</a:t>
            </a:r>
            <a:r>
              <a:rPr lang="en-US" sz="1000" dirty="0"/>
              <a:t>, Université Bourgogne, Dijon</a:t>
            </a:r>
          </a:p>
          <a:p>
            <a:r>
              <a:rPr lang="en-US" sz="1000" dirty="0"/>
              <a:t>Dr F. </a:t>
            </a:r>
            <a:r>
              <a:rPr lang="en-US" sz="1000" dirty="0" err="1"/>
              <a:t>Ghiringhelli</a:t>
            </a:r>
            <a:r>
              <a:rPr lang="en-US" sz="1000" dirty="0"/>
              <a:t>, Université Bourgogne, Dijon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1541DC5E-8314-7C20-F8C7-82FDF84ED0A3}"/>
              </a:ext>
            </a:extLst>
          </p:cNvPr>
          <p:cNvCxnSpPr>
            <a:cxnSpLocks/>
          </p:cNvCxnSpPr>
          <p:nvPr/>
        </p:nvCxnSpPr>
        <p:spPr>
          <a:xfrm>
            <a:off x="-11898" y="3904408"/>
            <a:ext cx="917708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73406BE-4039-605F-F9D2-9F8213671010}"/>
              </a:ext>
            </a:extLst>
          </p:cNvPr>
          <p:cNvSpPr/>
          <p:nvPr/>
        </p:nvSpPr>
        <p:spPr>
          <a:xfrm>
            <a:off x="3569418" y="4053973"/>
            <a:ext cx="5535709" cy="8295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00" kern="100" dirty="0" err="1">
                <a:solidFill>
                  <a:schemeClr val="tx1"/>
                </a:solidFill>
                <a:ea typeface="Aptos" charset="0"/>
                <a:cs typeface="Arial" charset="0"/>
              </a:rPr>
              <a:t>Pr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 D. </a:t>
            </a:r>
            <a:r>
              <a:rPr lang="en-US" sz="1000" kern="100" dirty="0" err="1">
                <a:solidFill>
                  <a:schemeClr val="tx1"/>
                </a:solidFill>
                <a:ea typeface="Aptos" charset="0"/>
                <a:cs typeface="Arial" charset="0"/>
              </a:rPr>
              <a:t>Borgel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, Necker, Paris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/>
                </a:solidFill>
              </a:rPr>
              <a:t>Pr V. Cormier-</a:t>
            </a:r>
            <a:r>
              <a:rPr lang="fr-FR" sz="1000" dirty="0" err="1">
                <a:solidFill>
                  <a:schemeClr val="tx1"/>
                </a:solidFill>
              </a:rPr>
              <a:t>Daire</a:t>
            </a:r>
            <a:r>
              <a:rPr lang="fr-FR" sz="1000" dirty="0">
                <a:solidFill>
                  <a:schemeClr val="tx1"/>
                </a:solidFill>
              </a:rPr>
              <a:t>, Institut Necker, Paris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/>
                </a:solidFill>
              </a:rPr>
              <a:t>Dr F. </a:t>
            </a:r>
            <a:r>
              <a:rPr lang="fr-FR" sz="1000" dirty="0" err="1">
                <a:solidFill>
                  <a:schemeClr val="tx1"/>
                </a:solidFill>
              </a:rPr>
              <a:t>Fenaille</a:t>
            </a:r>
            <a:r>
              <a:rPr lang="fr-FR" sz="1000" dirty="0">
                <a:solidFill>
                  <a:schemeClr val="tx1"/>
                </a:solidFill>
              </a:rPr>
              <a:t>, CEA, Saclay, 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Gif/Yvette</a:t>
            </a:r>
            <a:endParaRPr lang="fr-FR" sz="1000" dirty="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/>
                </a:solidFill>
              </a:rPr>
              <a:t>Dr F. Foulquier, CNRS, Univ Lille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Pr H. Freeze, La Jolla, </a:t>
            </a:r>
            <a:r>
              <a:rPr lang="fr-FR" sz="1000" kern="100" dirty="0">
                <a:solidFill>
                  <a:schemeClr val="accent1"/>
                </a:solidFill>
                <a:ea typeface="Aptos" charset="0"/>
                <a:cs typeface="Arial" charset="0"/>
              </a:rPr>
              <a:t>CA, USA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BB474E8-7584-58F3-0BF1-A826EA685C9E}"/>
              </a:ext>
            </a:extLst>
          </p:cNvPr>
          <p:cNvSpPr/>
          <p:nvPr/>
        </p:nvSpPr>
        <p:spPr>
          <a:xfrm>
            <a:off x="3565418" y="4046858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147EEBF-FD8D-44E7-2E1F-B6CEDD58415D}"/>
              </a:ext>
            </a:extLst>
          </p:cNvPr>
          <p:cNvSpPr txBox="1"/>
          <p:nvPr/>
        </p:nvSpPr>
        <p:spPr>
          <a:xfrm rot="16200000">
            <a:off x="3211797" y="4357568"/>
            <a:ext cx="9228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Collaborations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81826F3-10DA-9D4C-13AA-A8CFB11C9C63}"/>
              </a:ext>
            </a:extLst>
          </p:cNvPr>
          <p:cNvSpPr txBox="1"/>
          <p:nvPr/>
        </p:nvSpPr>
        <p:spPr>
          <a:xfrm>
            <a:off x="6105281" y="4031253"/>
            <a:ext cx="23853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kern="100" dirty="0">
                <a:ea typeface="Aptos" charset="0"/>
                <a:cs typeface="Arial" charset="0"/>
              </a:rPr>
              <a:t>Dr A. </a:t>
            </a:r>
            <a:r>
              <a:rPr lang="fr-FR" sz="1000" kern="100" dirty="0" err="1">
                <a:ea typeface="Aptos" charset="0"/>
                <a:cs typeface="Arial" charset="0"/>
              </a:rPr>
              <a:t>Kauskot</a:t>
            </a:r>
            <a:r>
              <a:rPr lang="fr-FR" sz="1000" kern="100" dirty="0">
                <a:ea typeface="Aptos" charset="0"/>
                <a:cs typeface="Arial" charset="0"/>
              </a:rPr>
              <a:t>, INSERM, Saclay, K. Bicêtre</a:t>
            </a:r>
          </a:p>
          <a:p>
            <a:r>
              <a:rPr lang="en-US" sz="1000" kern="100" dirty="0" err="1">
                <a:ea typeface="Aptos" charset="0"/>
                <a:cs typeface="Arial" charset="0"/>
              </a:rPr>
              <a:t>Pr</a:t>
            </a:r>
            <a:r>
              <a:rPr lang="en-US" sz="1000" kern="100" dirty="0">
                <a:ea typeface="Aptos" charset="0"/>
                <a:cs typeface="Arial" charset="0"/>
              </a:rPr>
              <a:t> P. de </a:t>
            </a:r>
            <a:r>
              <a:rPr lang="en-US" sz="1000" kern="100" dirty="0" err="1">
                <a:ea typeface="Aptos" charset="0"/>
                <a:cs typeface="Arial" charset="0"/>
              </a:rPr>
              <a:t>Lonlay</a:t>
            </a:r>
            <a:r>
              <a:rPr lang="en-US" sz="1000" kern="100" dirty="0">
                <a:ea typeface="Aptos" charset="0"/>
                <a:cs typeface="Arial" charset="0"/>
              </a:rPr>
              <a:t>, Inst Imagine, Necker, Paris</a:t>
            </a:r>
          </a:p>
          <a:p>
            <a:r>
              <a:rPr lang="fr-FR" sz="1000" dirty="0"/>
              <a:t>Pr G. </a:t>
            </a:r>
            <a:r>
              <a:rPr lang="fr-FR" sz="1000" dirty="0" err="1"/>
              <a:t>Matthijs</a:t>
            </a:r>
            <a:r>
              <a:rPr lang="fr-FR" sz="1000" dirty="0"/>
              <a:t>, KU </a:t>
            </a:r>
            <a:r>
              <a:rPr lang="fr-FR" sz="1000" dirty="0">
                <a:solidFill>
                  <a:srgbClr val="00B0F0"/>
                </a:solidFill>
              </a:rPr>
              <a:t>Leuven, </a:t>
            </a:r>
            <a:r>
              <a:rPr lang="fr-FR" sz="1000" dirty="0" err="1">
                <a:solidFill>
                  <a:srgbClr val="00B0F0"/>
                </a:solidFill>
              </a:rPr>
              <a:t>Belgium</a:t>
            </a:r>
            <a:endParaRPr lang="en-US" sz="1000" kern="100" dirty="0">
              <a:solidFill>
                <a:srgbClr val="00B0F0"/>
              </a:solidFill>
              <a:ea typeface="Aptos" charset="0"/>
              <a:cs typeface="Arial" charset="0"/>
            </a:endParaRPr>
          </a:p>
          <a:p>
            <a:r>
              <a:rPr lang="en-US" sz="1000" kern="100" dirty="0" err="1">
                <a:ea typeface="Aptos" charset="0"/>
                <a:cs typeface="Arial" charset="0"/>
              </a:rPr>
              <a:t>Pr</a:t>
            </a:r>
            <a:r>
              <a:rPr lang="en-US" sz="1000" kern="100" dirty="0">
                <a:ea typeface="Aptos" charset="0"/>
                <a:cs typeface="Arial" charset="0"/>
              </a:rPr>
              <a:t> M. Taverna, IGPS, Univ </a:t>
            </a:r>
            <a:r>
              <a:rPr lang="en-US" sz="1000" kern="100" dirty="0" err="1">
                <a:ea typeface="Aptos" charset="0"/>
                <a:cs typeface="Arial" charset="0"/>
              </a:rPr>
              <a:t>Saclay</a:t>
            </a:r>
            <a:r>
              <a:rPr lang="en-US" sz="1000" kern="100" dirty="0">
                <a:ea typeface="Aptos" charset="0"/>
                <a:cs typeface="Arial" charset="0"/>
              </a:rPr>
              <a:t>, Orsay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9E38E7-0411-2758-0031-50C9E4C17762}"/>
              </a:ext>
            </a:extLst>
          </p:cNvPr>
          <p:cNvSpPr/>
          <p:nvPr/>
        </p:nvSpPr>
        <p:spPr>
          <a:xfrm>
            <a:off x="1636155" y="4043033"/>
            <a:ext cx="1865742" cy="82888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9E6A3FF-2973-073F-860A-A62F36111712}"/>
              </a:ext>
            </a:extLst>
          </p:cNvPr>
          <p:cNvSpPr/>
          <p:nvPr/>
        </p:nvSpPr>
        <p:spPr>
          <a:xfrm>
            <a:off x="1646740" y="4046524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95B405E-D7E1-F05C-9EC7-6B3A72631963}"/>
              </a:ext>
            </a:extLst>
          </p:cNvPr>
          <p:cNvSpPr txBox="1"/>
          <p:nvPr/>
        </p:nvSpPr>
        <p:spPr>
          <a:xfrm>
            <a:off x="1857280" y="4078881"/>
            <a:ext cx="96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26 k€ ANR 2019-21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187D5E5-2F20-7D2B-D2F6-10CF2D36F089}"/>
              </a:ext>
            </a:extLst>
          </p:cNvPr>
          <p:cNvSpPr txBox="1"/>
          <p:nvPr/>
        </p:nvSpPr>
        <p:spPr>
          <a:xfrm>
            <a:off x="1857280" y="4463251"/>
            <a:ext cx="1115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20</a:t>
            </a:r>
            <a:r>
              <a:rPr lang="fr-FR" sz="1000" dirty="0">
                <a:solidFill>
                  <a:schemeClr val="tx1"/>
                </a:solidFill>
              </a:rPr>
              <a:t> k</a:t>
            </a:r>
            <a:r>
              <a:rPr lang="fr-FR" sz="1000">
                <a:solidFill>
                  <a:schemeClr val="tx1"/>
                </a:solidFill>
              </a:rPr>
              <a:t>€ H2020</a:t>
            </a:r>
            <a:endParaRPr lang="fr-FR" sz="1000" dirty="0">
              <a:solidFill>
                <a:srgbClr val="FF0000"/>
              </a:solidFill>
            </a:endParaRPr>
          </a:p>
          <a:p>
            <a:r>
              <a:rPr lang="fr-FR" sz="1000" dirty="0">
                <a:solidFill>
                  <a:schemeClr val="tx1"/>
                </a:solidFill>
              </a:rPr>
              <a:t>ERA-Net 2019-21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C83E221-30A9-554F-51B2-61122496BF49}"/>
              </a:ext>
            </a:extLst>
          </p:cNvPr>
          <p:cNvSpPr txBox="1"/>
          <p:nvPr/>
        </p:nvSpPr>
        <p:spPr>
          <a:xfrm rot="16200000">
            <a:off x="1243253" y="4324918"/>
            <a:ext cx="9890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Funding 115 k€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34" b="28833"/>
          <a:stretch/>
        </p:blipFill>
        <p:spPr>
          <a:xfrm>
            <a:off x="2973064" y="4143769"/>
            <a:ext cx="447387" cy="228011"/>
          </a:xfrm>
          <a:prstGeom prst="rect">
            <a:avLst/>
          </a:prstGeom>
        </p:spPr>
      </p:pic>
      <p:pic>
        <p:nvPicPr>
          <p:cNvPr id="52" name="Image 51" descr="Une image contenant Police, logo, Bleu électrique, symbole&#10;&#10;Description générée automatiquement">
            <a:extLst>
              <a:ext uri="{FF2B5EF4-FFF2-40B4-BE49-F238E27FC236}">
                <a16:creationId xmlns:a16="http://schemas.microsoft.com/office/drawing/2014/main" id="{76A5BB15-C66B-8339-B102-1B94D98A2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0113" y="4498489"/>
            <a:ext cx="603708" cy="34540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DF10E71-E4BF-9069-6855-679530C7C755}"/>
              </a:ext>
            </a:extLst>
          </p:cNvPr>
          <p:cNvSpPr/>
          <p:nvPr/>
        </p:nvSpPr>
        <p:spPr>
          <a:xfrm>
            <a:off x="51803" y="4031404"/>
            <a:ext cx="1562885" cy="82321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F3E758F3-28C3-16D1-4B33-830A13F043EE}"/>
              </a:ext>
            </a:extLst>
          </p:cNvPr>
          <p:cNvSpPr txBox="1"/>
          <p:nvPr/>
        </p:nvSpPr>
        <p:spPr>
          <a:xfrm>
            <a:off x="224206" y="4085728"/>
            <a:ext cx="1368000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/>
              <a:t>2 Teach Res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ABr, CP</a:t>
            </a:r>
          </a:p>
          <a:p>
            <a:r>
              <a:rPr lang="en-US" sz="1000" i="1" dirty="0"/>
              <a:t>2 PhD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WH, SL APHP</a:t>
            </a:r>
          </a:p>
          <a:p>
            <a:r>
              <a:rPr lang="en-US" sz="1000" i="1" dirty="0"/>
              <a:t>1 Intern: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 AR APHP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EE577AF-92CD-799B-5A24-61AD7EFD36D3}"/>
              </a:ext>
            </a:extLst>
          </p:cNvPr>
          <p:cNvSpPr/>
          <p:nvPr/>
        </p:nvSpPr>
        <p:spPr>
          <a:xfrm>
            <a:off x="51804" y="4031511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2025447-83BD-0F67-50E3-CBEF9F4D2EFD}"/>
              </a:ext>
            </a:extLst>
          </p:cNvPr>
          <p:cNvSpPr txBox="1"/>
          <p:nvPr/>
        </p:nvSpPr>
        <p:spPr>
          <a:xfrm rot="16200000">
            <a:off x="-242982" y="4326963"/>
            <a:ext cx="7758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Members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DF10E71-E4BF-9069-6855-679530C7C755}"/>
              </a:ext>
            </a:extLst>
          </p:cNvPr>
          <p:cNvSpPr/>
          <p:nvPr/>
        </p:nvSpPr>
        <p:spPr>
          <a:xfrm>
            <a:off x="97511" y="5333783"/>
            <a:ext cx="1731433" cy="82321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F3E758F3-28C3-16D1-4B33-830A13F043EE}"/>
              </a:ext>
            </a:extLst>
          </p:cNvPr>
          <p:cNvSpPr txBox="1"/>
          <p:nvPr/>
        </p:nvSpPr>
        <p:spPr>
          <a:xfrm>
            <a:off x="269914" y="5388107"/>
            <a:ext cx="155903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/>
              <a:t>2 Teach Res PH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AL, JH</a:t>
            </a:r>
          </a:p>
          <a:p>
            <a:r>
              <a:rPr lang="en-US" sz="1000" i="1" dirty="0"/>
              <a:t>1 PhD</a:t>
            </a:r>
          </a:p>
          <a:p>
            <a:endParaRPr lang="en-US" sz="1000" i="1" dirty="0"/>
          </a:p>
          <a:p>
            <a:endParaRPr lang="en-US" sz="1000" i="1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EE577AF-92CD-799B-5A24-61AD7EFD36D3}"/>
              </a:ext>
            </a:extLst>
          </p:cNvPr>
          <p:cNvSpPr/>
          <p:nvPr/>
        </p:nvSpPr>
        <p:spPr>
          <a:xfrm>
            <a:off x="97512" y="5333890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92025447-83BD-0F67-50E3-CBEF9F4D2EFD}"/>
              </a:ext>
            </a:extLst>
          </p:cNvPr>
          <p:cNvSpPr txBox="1"/>
          <p:nvPr/>
        </p:nvSpPr>
        <p:spPr>
          <a:xfrm rot="16200000">
            <a:off x="-197274" y="5629342"/>
            <a:ext cx="7758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Members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29E38E7-0411-2758-0031-50C9E4C17762}"/>
              </a:ext>
            </a:extLst>
          </p:cNvPr>
          <p:cNvSpPr/>
          <p:nvPr/>
        </p:nvSpPr>
        <p:spPr>
          <a:xfrm>
            <a:off x="1870723" y="5337274"/>
            <a:ext cx="2129150" cy="8253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95B405E-D7E1-F05C-9EC7-6B3A72631963}"/>
              </a:ext>
            </a:extLst>
          </p:cNvPr>
          <p:cNvSpPr txBox="1"/>
          <p:nvPr/>
        </p:nvSpPr>
        <p:spPr>
          <a:xfrm>
            <a:off x="2053356" y="5357283"/>
            <a:ext cx="2051503" cy="707886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100 k€ </a:t>
            </a:r>
            <a:r>
              <a:rPr lang="fr-FR" sz="1000" dirty="0" err="1"/>
              <a:t>INCa</a:t>
            </a:r>
            <a:r>
              <a:rPr lang="fr-FR" sz="1000" dirty="0"/>
              <a:t> + 10 k€ GHU Saclay</a:t>
            </a:r>
          </a:p>
          <a:p>
            <a:r>
              <a:rPr lang="fr-FR" sz="1000" dirty="0"/>
              <a:t>40 k€ ICM Montpelier</a:t>
            </a:r>
          </a:p>
          <a:p>
            <a:endParaRPr lang="fr-FR" sz="1000" dirty="0"/>
          </a:p>
          <a:p>
            <a:endParaRPr lang="fr-FR" sz="1000" dirty="0"/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81103710-438F-F742-A935-6F04476AE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9168" y="5765629"/>
            <a:ext cx="818967" cy="32412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89E6A3FF-2973-073F-860A-A62F36111712}"/>
              </a:ext>
            </a:extLst>
          </p:cNvPr>
          <p:cNvSpPr/>
          <p:nvPr/>
        </p:nvSpPr>
        <p:spPr>
          <a:xfrm>
            <a:off x="1881308" y="5337274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C83E221-30A9-554F-51B2-61122496BF49}"/>
              </a:ext>
            </a:extLst>
          </p:cNvPr>
          <p:cNvSpPr txBox="1"/>
          <p:nvPr/>
        </p:nvSpPr>
        <p:spPr>
          <a:xfrm rot="16200000">
            <a:off x="1477821" y="5635546"/>
            <a:ext cx="9890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Funding 150 k€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3406BE-4039-605F-F9D2-9F8213671010}"/>
              </a:ext>
            </a:extLst>
          </p:cNvPr>
          <p:cNvSpPr/>
          <p:nvPr/>
        </p:nvSpPr>
        <p:spPr>
          <a:xfrm>
            <a:off x="4043264" y="5357283"/>
            <a:ext cx="619107" cy="8295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….</a:t>
            </a:r>
            <a:endParaRPr lang="fr-FR" sz="1000" kern="100" dirty="0">
              <a:solidFill>
                <a:schemeClr val="accent1"/>
              </a:solidFill>
              <a:ea typeface="Aptos" charset="0"/>
              <a:cs typeface="Arial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BB474E8-7584-58F3-0BF1-A826EA685C9E}"/>
              </a:ext>
            </a:extLst>
          </p:cNvPr>
          <p:cNvSpPr/>
          <p:nvPr/>
        </p:nvSpPr>
        <p:spPr>
          <a:xfrm>
            <a:off x="4039263" y="5350168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8147EEBF-FD8D-44E7-2E1F-B6CEDD58415D}"/>
              </a:ext>
            </a:extLst>
          </p:cNvPr>
          <p:cNvSpPr txBox="1"/>
          <p:nvPr/>
        </p:nvSpPr>
        <p:spPr>
          <a:xfrm rot="16200000">
            <a:off x="3685642" y="5660878"/>
            <a:ext cx="9228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Collaborations</a:t>
            </a:r>
          </a:p>
        </p:txBody>
      </p:sp>
      <p:pic>
        <p:nvPicPr>
          <p:cNvPr id="90" name="Image 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79" y="5769321"/>
            <a:ext cx="475189" cy="361917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01" y="5758036"/>
            <a:ext cx="346800" cy="394306"/>
          </a:xfrm>
          <a:prstGeom prst="rect">
            <a:avLst/>
          </a:prstGeom>
        </p:spPr>
      </p:pic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1541DC5E-8314-7C20-F8C7-82FDF84ED0A3}"/>
              </a:ext>
            </a:extLst>
          </p:cNvPr>
          <p:cNvCxnSpPr>
            <a:cxnSpLocks/>
          </p:cNvCxnSpPr>
          <p:nvPr/>
        </p:nvCxnSpPr>
        <p:spPr>
          <a:xfrm>
            <a:off x="-2158" y="5218408"/>
            <a:ext cx="917708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00414924-82E5-F817-CF05-422D70A0BFF3}"/>
              </a:ext>
            </a:extLst>
          </p:cNvPr>
          <p:cNvSpPr txBox="1"/>
          <p:nvPr/>
        </p:nvSpPr>
        <p:spPr>
          <a:xfrm>
            <a:off x="87472" y="871156"/>
            <a:ext cx="123443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Cytoskeleton</a:t>
            </a:r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A04229B7-A3BD-7AB8-A3DA-880ADDBD3206}"/>
              </a:ext>
            </a:extLst>
          </p:cNvPr>
          <p:cNvSpPr txBox="1"/>
          <p:nvPr/>
        </p:nvSpPr>
        <p:spPr>
          <a:xfrm>
            <a:off x="87472" y="2295492"/>
            <a:ext cx="11321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Organelle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2567564-7DBD-7832-CC14-856F93D07ADE}"/>
              </a:ext>
            </a:extLst>
          </p:cNvPr>
          <p:cNvSpPr txBox="1"/>
          <p:nvPr/>
        </p:nvSpPr>
        <p:spPr>
          <a:xfrm>
            <a:off x="87472" y="3581329"/>
            <a:ext cx="70041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CDG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6DF148B-6A67-442B-A0E2-2831290387E9}"/>
              </a:ext>
            </a:extLst>
          </p:cNvPr>
          <p:cNvSpPr txBox="1"/>
          <p:nvPr/>
        </p:nvSpPr>
        <p:spPr>
          <a:xfrm>
            <a:off x="87472" y="4886663"/>
            <a:ext cx="128080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Oncogenetic</a:t>
            </a:r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D69C13E3-7CE9-240B-F703-90EAE008B4FA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</p:spTree>
    <p:extLst>
      <p:ext uri="{BB962C8B-B14F-4D97-AF65-F5344CB8AC3E}">
        <p14:creationId xmlns:p14="http://schemas.microsoft.com/office/powerpoint/2010/main" val="2095335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D8DBD92-70A3-9C10-1AE2-CEDE12B7445C}"/>
              </a:ext>
            </a:extLst>
          </p:cNvPr>
          <p:cNvCxnSpPr>
            <a:cxnSpLocks/>
          </p:cNvCxnSpPr>
          <p:nvPr/>
        </p:nvCxnSpPr>
        <p:spPr>
          <a:xfrm>
            <a:off x="-2870" y="973142"/>
            <a:ext cx="917708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D79B1CD-A8E9-6FB7-1DAB-C3194B01A495}"/>
              </a:ext>
            </a:extLst>
          </p:cNvPr>
          <p:cNvSpPr/>
          <p:nvPr/>
        </p:nvSpPr>
        <p:spPr>
          <a:xfrm>
            <a:off x="2849538" y="1101596"/>
            <a:ext cx="1191782" cy="109969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E302D-5C10-C409-3B5E-F9E1933FD95C}"/>
              </a:ext>
            </a:extLst>
          </p:cNvPr>
          <p:cNvSpPr/>
          <p:nvPr/>
        </p:nvSpPr>
        <p:spPr>
          <a:xfrm>
            <a:off x="165138" y="1101418"/>
            <a:ext cx="2642187" cy="109894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2CBF7-E7ED-6F18-7441-FF9A23F19B92}"/>
              </a:ext>
            </a:extLst>
          </p:cNvPr>
          <p:cNvSpPr/>
          <p:nvPr/>
        </p:nvSpPr>
        <p:spPr>
          <a:xfrm>
            <a:off x="174755" y="1122372"/>
            <a:ext cx="217633" cy="10518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256CD4-35E0-CBDC-CD2F-06793AA3C188}"/>
              </a:ext>
            </a:extLst>
          </p:cNvPr>
          <p:cNvSpPr txBox="1"/>
          <p:nvPr/>
        </p:nvSpPr>
        <p:spPr>
          <a:xfrm>
            <a:off x="373217" y="1171971"/>
            <a:ext cx="2434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5 Teach Res :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AB, BB, DP, AP, CP</a:t>
            </a:r>
          </a:p>
          <a:p>
            <a:r>
              <a:rPr lang="en-US" sz="1000" i="1" dirty="0">
                <a:solidFill>
                  <a:schemeClr val="accent6"/>
                </a:solidFill>
              </a:rPr>
              <a:t>+1 to be recruited in 2025 </a:t>
            </a:r>
            <a:endParaRPr lang="en-US" sz="1000" i="1" dirty="0"/>
          </a:p>
          <a:p>
            <a:r>
              <a:rPr lang="en-US" sz="1000" i="1" dirty="0"/>
              <a:t>2 Eng/Tech :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 IC AR</a:t>
            </a:r>
          </a:p>
          <a:p>
            <a:r>
              <a:rPr lang="en-US" sz="1000" i="1" dirty="0"/>
              <a:t>2 ADJ :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HM LD</a:t>
            </a:r>
            <a:endParaRPr lang="en-US" sz="1000" i="1" dirty="0"/>
          </a:p>
          <a:p>
            <a:r>
              <a:rPr lang="en-US" sz="1000" i="1" dirty="0"/>
              <a:t>1 PhD to be recruited in 2024</a:t>
            </a:r>
          </a:p>
          <a:p>
            <a:r>
              <a:rPr lang="en-US" sz="1000" i="1" dirty="0"/>
              <a:t>1 M2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7A8A46-E981-3057-70FF-B874217DB02B}"/>
              </a:ext>
            </a:extLst>
          </p:cNvPr>
          <p:cNvSpPr txBox="1"/>
          <p:nvPr/>
        </p:nvSpPr>
        <p:spPr>
          <a:xfrm rot="16200000">
            <a:off x="-84542" y="1458444"/>
            <a:ext cx="7078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Members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4297E7-23ED-F7C2-C5EC-4D82C3EFD5B2}"/>
              </a:ext>
            </a:extLst>
          </p:cNvPr>
          <p:cNvSpPr/>
          <p:nvPr/>
        </p:nvSpPr>
        <p:spPr>
          <a:xfrm>
            <a:off x="4110508" y="1111282"/>
            <a:ext cx="5007335" cy="111151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184304-1911-7115-88A3-7D883FBC92F4}"/>
              </a:ext>
            </a:extLst>
          </p:cNvPr>
          <p:cNvSpPr/>
          <p:nvPr/>
        </p:nvSpPr>
        <p:spPr>
          <a:xfrm>
            <a:off x="2858330" y="1107156"/>
            <a:ext cx="217633" cy="1093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C4FCDF-2A8A-F6E5-9C2C-4E59A7316DC1}"/>
              </a:ext>
            </a:extLst>
          </p:cNvPr>
          <p:cNvSpPr txBox="1"/>
          <p:nvPr/>
        </p:nvSpPr>
        <p:spPr>
          <a:xfrm>
            <a:off x="3023824" y="1116614"/>
            <a:ext cx="1327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50 k€ Emergence 2025</a:t>
            </a:r>
          </a:p>
          <a:p>
            <a:endParaRPr lang="en-US" sz="1000" dirty="0">
              <a:solidFill>
                <a:srgbClr val="E200E7"/>
              </a:solidFill>
            </a:endParaRPr>
          </a:p>
          <a:p>
            <a:r>
              <a:rPr lang="en-US" sz="1000" dirty="0"/>
              <a:t>ANR, ARC &amp; Ligue</a:t>
            </a:r>
          </a:p>
          <a:p>
            <a:r>
              <a:rPr lang="en-US" sz="1000" dirty="0"/>
              <a:t>Equipment INSERM S</a:t>
            </a:r>
          </a:p>
          <a:p>
            <a:r>
              <a:rPr lang="en-US" sz="1000" dirty="0"/>
              <a:t>applied with TT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620B6D-F454-448E-47A6-8381D4364A76}"/>
              </a:ext>
            </a:extLst>
          </p:cNvPr>
          <p:cNvSpPr/>
          <p:nvPr/>
        </p:nvSpPr>
        <p:spPr>
          <a:xfrm>
            <a:off x="4110509" y="1108906"/>
            <a:ext cx="231235" cy="11115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D8F5C3-9B87-DC38-0123-F6B787C07C9F}"/>
              </a:ext>
            </a:extLst>
          </p:cNvPr>
          <p:cNvSpPr txBox="1"/>
          <p:nvPr/>
        </p:nvSpPr>
        <p:spPr>
          <a:xfrm rot="16200000">
            <a:off x="3723532" y="1675822"/>
            <a:ext cx="936000" cy="21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Collaborations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5824ED-5199-15F5-7170-84DAEFE61C91}"/>
              </a:ext>
            </a:extLst>
          </p:cNvPr>
          <p:cNvSpPr txBox="1"/>
          <p:nvPr/>
        </p:nvSpPr>
        <p:spPr>
          <a:xfrm rot="16200000">
            <a:off x="2374480" y="1501310"/>
            <a:ext cx="11527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Funding 50 k€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FD72CB0-A2BF-FE49-EC70-1898FC6C8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0"/>
          <a:stretch/>
        </p:blipFill>
        <p:spPr>
          <a:xfrm>
            <a:off x="3445429" y="1300900"/>
            <a:ext cx="508813" cy="21260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B3D3EF4-7958-F06A-A127-0734CCF6B3E4}"/>
              </a:ext>
            </a:extLst>
          </p:cNvPr>
          <p:cNvSpPr txBox="1"/>
          <p:nvPr/>
        </p:nvSpPr>
        <p:spPr>
          <a:xfrm>
            <a:off x="4281332" y="1103713"/>
            <a:ext cx="3015569" cy="1119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000" dirty="0" err="1"/>
              <a:t>Dr</a:t>
            </a:r>
            <a:r>
              <a:rPr lang="en-US" sz="1000" dirty="0"/>
              <a:t> A. </a:t>
            </a:r>
            <a:r>
              <a:rPr lang="en-US" sz="1000" dirty="0" err="1"/>
              <a:t>Bertin</a:t>
            </a:r>
            <a:r>
              <a:rPr lang="en-US" sz="1000" dirty="0"/>
              <a:t>, </a:t>
            </a:r>
            <a:r>
              <a:rPr lang="en-US" sz="1000" dirty="0" err="1">
                <a:ea typeface="Times New Roman" charset="0"/>
                <a:cs typeface="Arial" charset="0"/>
              </a:rPr>
              <a:t>Institut</a:t>
            </a:r>
            <a:r>
              <a:rPr lang="en-US" sz="1000" dirty="0">
                <a:ea typeface="Times New Roman" charset="0"/>
                <a:cs typeface="Arial" charset="0"/>
              </a:rPr>
              <a:t> Curie, Paris</a:t>
            </a:r>
            <a:endParaRPr lang="en-US" sz="1000" dirty="0">
              <a:ea typeface="Times New Roman" charset="0"/>
            </a:endParaRPr>
          </a:p>
          <a:p>
            <a:pPr>
              <a:lnSpc>
                <a:spcPts val="1000"/>
              </a:lnSpc>
            </a:pPr>
            <a:r>
              <a:rPr lang="en-US" sz="1000" kern="1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Pr</a:t>
            </a:r>
            <a:r>
              <a:rPr lang="en-US" sz="1000" kern="1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R. Brandt University </a:t>
            </a:r>
            <a:r>
              <a:rPr lang="en-US" sz="1000" kern="1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Osnarbrück</a:t>
            </a:r>
            <a:r>
              <a:rPr lang="en-US" sz="1000" kern="1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, </a:t>
            </a:r>
            <a:r>
              <a:rPr lang="en-US" sz="1000" kern="100" dirty="0">
                <a:solidFill>
                  <a:srgbClr val="2FA3EE"/>
                </a:solidFill>
                <a:ea typeface="Times New Roman" charset="0"/>
                <a:cs typeface="Times New Roman" charset="0"/>
              </a:rPr>
              <a:t>Germany</a:t>
            </a:r>
            <a:endParaRPr lang="en-US" sz="1000" kern="1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>
              <a:lnSpc>
                <a:spcPts val="1000"/>
              </a:lnSpc>
            </a:pPr>
            <a:r>
              <a:rPr lang="en-US" sz="1000" dirty="0" err="1">
                <a:ea typeface="Times New Roman" charset="0"/>
              </a:rPr>
              <a:t>Dr</a:t>
            </a:r>
            <a:r>
              <a:rPr lang="en-US" sz="1000" dirty="0">
                <a:ea typeface="Times New Roman" charset="0"/>
              </a:rPr>
              <a:t> C. </a:t>
            </a:r>
            <a:r>
              <a:rPr lang="en-US" sz="1000" dirty="0" err="1">
                <a:ea typeface="Times New Roman" charset="0"/>
              </a:rPr>
              <a:t>Campillo</a:t>
            </a:r>
            <a:r>
              <a:rPr lang="en-US" sz="1000" dirty="0">
                <a:ea typeface="Times New Roman" charset="0"/>
              </a:rPr>
              <a:t>, </a:t>
            </a:r>
            <a:r>
              <a:rPr lang="en-US" sz="1000" dirty="0">
                <a:ea typeface="Times New Roman" charset="0"/>
                <a:cs typeface="Arial" charset="0"/>
              </a:rPr>
              <a:t>LAMBE, Univ. </a:t>
            </a:r>
            <a:r>
              <a:rPr lang="en-US" sz="1000" dirty="0" err="1">
                <a:ea typeface="Times New Roman" charset="0"/>
                <a:cs typeface="Arial" charset="0"/>
              </a:rPr>
              <a:t>d’Evry</a:t>
            </a:r>
            <a:endParaRPr lang="en-US" sz="1000" dirty="0"/>
          </a:p>
          <a:p>
            <a:pPr>
              <a:lnSpc>
                <a:spcPts val="1000"/>
              </a:lnSpc>
            </a:pPr>
            <a:r>
              <a:rPr lang="en-US" sz="1000" dirty="0" err="1">
                <a:solidFill>
                  <a:srgbClr val="000000"/>
                </a:solidFill>
                <a:ea typeface="Times New Roman" charset="0"/>
              </a:rPr>
              <a:t>Dr</a:t>
            </a:r>
            <a:r>
              <a:rPr lang="en-US" sz="1000" dirty="0">
                <a:solidFill>
                  <a:srgbClr val="000000"/>
                </a:solidFill>
                <a:ea typeface="Times New Roman" charset="0"/>
              </a:rPr>
              <a:t> F. </a:t>
            </a:r>
            <a:r>
              <a:rPr lang="en-US" sz="1000" dirty="0" err="1">
                <a:solidFill>
                  <a:srgbClr val="000000"/>
                </a:solidFill>
                <a:ea typeface="Times New Roman" charset="0"/>
              </a:rPr>
              <a:t>Eghiaian</a:t>
            </a:r>
            <a:r>
              <a:rPr lang="en-US" sz="1000" dirty="0">
                <a:solidFill>
                  <a:srgbClr val="000000"/>
                </a:solidFill>
                <a:ea typeface="Times New Roman" charset="0"/>
              </a:rPr>
              <a:t>, </a:t>
            </a:r>
            <a:r>
              <a:rPr lang="en-US" sz="1000" dirty="0" err="1">
                <a:solidFill>
                  <a:srgbClr val="000000"/>
                </a:solidFill>
                <a:ea typeface="Times New Roman" charset="0"/>
              </a:rPr>
              <a:t>Abberior</a:t>
            </a:r>
            <a:r>
              <a:rPr lang="en-US" sz="1000" dirty="0">
                <a:solidFill>
                  <a:srgbClr val="000000"/>
                </a:solidFill>
                <a:ea typeface="Times New Roman" charset="0"/>
              </a:rPr>
              <a:t> Instruments GmbH, Paris</a:t>
            </a:r>
          </a:p>
          <a:p>
            <a:pPr>
              <a:lnSpc>
                <a:spcPts val="1000"/>
              </a:lnSpc>
            </a:pPr>
            <a:r>
              <a:rPr lang="en-US" sz="1000" dirty="0" err="1">
                <a:ea typeface="Times New Roman" charset="0"/>
                <a:cs typeface="Arial" charset="0"/>
              </a:rPr>
              <a:t>Pr</a:t>
            </a:r>
            <a:r>
              <a:rPr lang="en-US" sz="1000" dirty="0">
                <a:ea typeface="Times New Roman" charset="0"/>
                <a:cs typeface="Arial" charset="0"/>
              </a:rPr>
              <a:t> N. </a:t>
            </a:r>
            <a:r>
              <a:rPr lang="en-US" sz="1000" dirty="0" err="1">
                <a:ea typeface="Times New Roman" charset="0"/>
                <a:cs typeface="Arial" charset="0"/>
              </a:rPr>
              <a:t>Galjart</a:t>
            </a:r>
            <a:r>
              <a:rPr lang="en-US" sz="1000" dirty="0">
                <a:ea typeface="Times New Roman" charset="0"/>
                <a:cs typeface="Arial" charset="0"/>
              </a:rPr>
              <a:t>, Erasmus MC, Rotterdam, </a:t>
            </a:r>
            <a:r>
              <a:rPr lang="en-US" sz="1000" dirty="0">
                <a:solidFill>
                  <a:srgbClr val="2FA3EE"/>
                </a:solidFill>
                <a:ea typeface="Times New Roman" charset="0"/>
                <a:cs typeface="Arial" charset="0"/>
              </a:rPr>
              <a:t>The Netherlands</a:t>
            </a:r>
          </a:p>
          <a:p>
            <a:pPr>
              <a:lnSpc>
                <a:spcPts val="1000"/>
              </a:lnSpc>
            </a:pPr>
            <a:r>
              <a:rPr lang="en-US" sz="1000" kern="100" dirty="0" err="1">
                <a:ea typeface="Aptos" charset="0"/>
                <a:cs typeface="Arial" charset="0"/>
              </a:rPr>
              <a:t>Pr</a:t>
            </a:r>
            <a:r>
              <a:rPr lang="en-US" sz="1000" kern="100" dirty="0">
                <a:ea typeface="Aptos" charset="0"/>
                <a:cs typeface="Arial" charset="0"/>
              </a:rPr>
              <a:t> P </a:t>
            </a:r>
            <a:r>
              <a:rPr lang="en-US" sz="1000" kern="100" dirty="0" err="1">
                <a:ea typeface="Aptos" charset="0"/>
                <a:cs typeface="Arial" charset="0"/>
              </a:rPr>
              <a:t>Gual</a:t>
            </a:r>
            <a:r>
              <a:rPr lang="en-US" sz="1000" kern="100" dirty="0">
                <a:ea typeface="Aptos" charset="0"/>
                <a:cs typeface="Arial" charset="0"/>
              </a:rPr>
              <a:t>, C3M, INSERM U1065, Nice</a:t>
            </a:r>
          </a:p>
          <a:p>
            <a:pPr>
              <a:lnSpc>
                <a:spcPts val="1000"/>
              </a:lnSpc>
            </a:pPr>
            <a:r>
              <a:rPr lang="en-US" sz="1000" kern="100" dirty="0">
                <a:ea typeface="Aptos" charset="0"/>
                <a:cs typeface="Arial" charset="0"/>
              </a:rPr>
              <a:t>Dr C. </a:t>
            </a:r>
            <a:r>
              <a:rPr lang="en-US" sz="1000" kern="100" dirty="0" err="1">
                <a:ea typeface="Aptos" charset="0"/>
                <a:cs typeface="Arial" charset="0"/>
              </a:rPr>
              <a:t>Janke</a:t>
            </a:r>
            <a:r>
              <a:rPr lang="en-US" sz="1000" kern="100" dirty="0">
                <a:ea typeface="Aptos" charset="0"/>
                <a:cs typeface="Arial" charset="0"/>
              </a:rPr>
              <a:t>, </a:t>
            </a:r>
            <a:r>
              <a:rPr lang="en-US" sz="1000" kern="100" dirty="0" err="1">
                <a:ea typeface="Aptos" charset="0"/>
                <a:cs typeface="Arial" charset="0"/>
              </a:rPr>
              <a:t>Institut</a:t>
            </a:r>
            <a:r>
              <a:rPr lang="en-US" sz="1000" kern="100" dirty="0">
                <a:ea typeface="Aptos" charset="0"/>
                <a:cs typeface="Arial" charset="0"/>
              </a:rPr>
              <a:t> Curie, </a:t>
            </a:r>
            <a:r>
              <a:rPr lang="en-US" sz="1000" kern="100" dirty="0" err="1">
                <a:ea typeface="Aptos" charset="0"/>
                <a:cs typeface="Arial" charset="0"/>
              </a:rPr>
              <a:t>Orsay</a:t>
            </a:r>
            <a:endParaRPr lang="en-US" sz="1000" kern="100" dirty="0">
              <a:ea typeface="Aptos" charset="0"/>
              <a:cs typeface="Arial" charset="0"/>
            </a:endParaRPr>
          </a:p>
          <a:p>
            <a:pPr>
              <a:lnSpc>
                <a:spcPts val="1000"/>
              </a:lnSpc>
            </a:pPr>
            <a:r>
              <a:rPr lang="en-US" sz="1000" kern="1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Dr Clara </a:t>
            </a:r>
            <a:r>
              <a:rPr lang="en-US" sz="1000" dirty="0">
                <a:solidFill>
                  <a:srgbClr val="000000"/>
                </a:solidFill>
                <a:ea typeface="Times New Roman" charset="0"/>
                <a:cs typeface="Arial" charset="0"/>
              </a:rPr>
              <a:t>Nahmias,</a:t>
            </a:r>
            <a:r>
              <a:rPr lang="en-US" sz="1000" kern="100" dirty="0">
                <a:ea typeface="Aptos" charset="0"/>
                <a:cs typeface="Arial" charset="0"/>
              </a:rPr>
              <a:t> </a:t>
            </a:r>
            <a:r>
              <a:rPr lang="en-US" sz="1000" kern="100" dirty="0" err="1">
                <a:ea typeface="Aptos" charset="0"/>
                <a:cs typeface="Arial" charset="0"/>
              </a:rPr>
              <a:t>Inserm</a:t>
            </a:r>
            <a:r>
              <a:rPr lang="en-US" sz="1000" kern="100" dirty="0">
                <a:ea typeface="Aptos" charset="0"/>
                <a:cs typeface="Arial" charset="0"/>
              </a:rPr>
              <a:t> U981, IGR, Villejuif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2EFC7D-BFDD-1044-61DD-6D906B1AA19B}"/>
              </a:ext>
            </a:extLst>
          </p:cNvPr>
          <p:cNvSpPr/>
          <p:nvPr/>
        </p:nvSpPr>
        <p:spPr>
          <a:xfrm>
            <a:off x="7147352" y="1171137"/>
            <a:ext cx="20396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spcAft>
                <a:spcPts val="0"/>
              </a:spcAft>
            </a:pPr>
            <a:r>
              <a:rPr lang="en-US" sz="1000" u="sng" kern="100" dirty="0">
                <a:ea typeface="Aptos" charset="0"/>
                <a:cs typeface="Times New Roman" charset="0"/>
              </a:rPr>
              <a:t>Internal collaborations within the unit</a:t>
            </a:r>
          </a:p>
          <a:p>
            <a:pPr marL="171450" indent="-171450">
              <a:lnSpc>
                <a:spcPts val="1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000" kern="100" dirty="0" err="1">
                <a:solidFill>
                  <a:srgbClr val="000000"/>
                </a:solidFill>
                <a:ea typeface="Aptos" charset="0"/>
                <a:cs typeface="Times New Roman" charset="0"/>
              </a:rPr>
              <a:t>Pr</a:t>
            </a:r>
            <a:r>
              <a:rPr lang="en-US" sz="1000" kern="100" dirty="0">
                <a:solidFill>
                  <a:srgbClr val="000000"/>
                </a:solidFill>
                <a:ea typeface="Aptos" charset="0"/>
                <a:cs typeface="Times New Roman" charset="0"/>
              </a:rPr>
              <a:t> JC </a:t>
            </a:r>
            <a:r>
              <a:rPr lang="en-US" sz="1000" kern="100" dirty="0" err="1">
                <a:solidFill>
                  <a:srgbClr val="000000"/>
                </a:solidFill>
                <a:ea typeface="Aptos" charset="0"/>
                <a:cs typeface="Times New Roman" charset="0"/>
              </a:rPr>
              <a:t>Duclos-Vallée</a:t>
            </a:r>
            <a:r>
              <a:rPr lang="en-US" sz="1000" kern="100" dirty="0">
                <a:solidFill>
                  <a:srgbClr val="000000"/>
                </a:solidFill>
                <a:ea typeface="Aptos" charset="0"/>
                <a:cs typeface="Times New Roman" charset="0"/>
              </a:rPr>
              <a:t> (Team 1)</a:t>
            </a:r>
          </a:p>
          <a:p>
            <a:pPr marL="171450" indent="-171450">
              <a:lnSpc>
                <a:spcPts val="1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000" kern="100" dirty="0" err="1">
                <a:solidFill>
                  <a:srgbClr val="000000"/>
                </a:solidFill>
                <a:ea typeface="Aptos" charset="0"/>
                <a:cs typeface="Times New Roman" charset="0"/>
              </a:rPr>
              <a:t>Dr</a:t>
            </a:r>
            <a:r>
              <a:rPr lang="en-US" sz="1000" kern="100" dirty="0">
                <a:solidFill>
                  <a:srgbClr val="000000"/>
                </a:solidFill>
                <a:ea typeface="Aptos" charset="0"/>
                <a:cs typeface="Times New Roman" charset="0"/>
              </a:rPr>
              <a:t> N. </a:t>
            </a:r>
            <a:r>
              <a:rPr lang="en-US" sz="1000" kern="100" dirty="0" err="1">
                <a:solidFill>
                  <a:srgbClr val="000000"/>
                </a:solidFill>
                <a:ea typeface="Aptos" charset="0"/>
                <a:cs typeface="Times New Roman" charset="0"/>
              </a:rPr>
              <a:t>Golse</a:t>
            </a:r>
            <a:r>
              <a:rPr lang="en-US" sz="1000" kern="100" dirty="0">
                <a:solidFill>
                  <a:srgbClr val="000000"/>
                </a:solidFill>
                <a:ea typeface="Aptos" charset="0"/>
                <a:cs typeface="Times New Roman" charset="0"/>
              </a:rPr>
              <a:t> (Team 2) </a:t>
            </a:r>
          </a:p>
          <a:p>
            <a:pPr marL="171450" indent="-171450">
              <a:lnSpc>
                <a:spcPts val="1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000" u="sng" kern="100" dirty="0">
                <a:ea typeface="Aptos" charset="0"/>
                <a:cs typeface="Times New Roman" charset="0"/>
              </a:rPr>
              <a:t>In Team 4 </a:t>
            </a:r>
          </a:p>
          <a:p>
            <a:pPr marL="171450" indent="-171450">
              <a:lnSpc>
                <a:spcPts val="1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000" kern="100" dirty="0">
                <a:ea typeface="Aptos" charset="0"/>
                <a:cs typeface="Times New Roman" charset="0"/>
              </a:rPr>
              <a:t>Drs T. </a:t>
            </a:r>
            <a:r>
              <a:rPr lang="en-US" sz="1000" kern="100" dirty="0" err="1">
                <a:ea typeface="Aptos" charset="0"/>
                <a:cs typeface="Times New Roman" charset="0"/>
              </a:rPr>
              <a:t>Tordjmann</a:t>
            </a:r>
            <a:r>
              <a:rPr lang="en-US" sz="1000" kern="100" dirty="0">
                <a:ea typeface="Aptos" charset="0"/>
                <a:cs typeface="Times New Roman" charset="0"/>
              </a:rPr>
              <a:t> &amp; G. </a:t>
            </a:r>
            <a:r>
              <a:rPr lang="en-US" sz="1000" kern="100" dirty="0" err="1">
                <a:ea typeface="Aptos" charset="0"/>
                <a:cs typeface="Times New Roman" charset="0"/>
              </a:rPr>
              <a:t>Merlen</a:t>
            </a:r>
            <a:endParaRPr lang="en-US" sz="1000" kern="100" dirty="0">
              <a:ea typeface="Aptos" charset="0"/>
              <a:cs typeface="Times New Roman" charset="0"/>
            </a:endParaRPr>
          </a:p>
          <a:p>
            <a:pPr marL="171450" indent="-171450">
              <a:lnSpc>
                <a:spcPts val="1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000" kern="100" dirty="0" err="1">
                <a:ea typeface="Aptos" charset="0"/>
                <a:cs typeface="Times New Roman" charset="0"/>
              </a:rPr>
              <a:t>Pr</a:t>
            </a:r>
            <a:r>
              <a:rPr lang="en-US" sz="1000" kern="100" dirty="0">
                <a:ea typeface="Aptos" charset="0"/>
                <a:cs typeface="Times New Roman" charset="0"/>
              </a:rPr>
              <a:t> P. Dupuis-William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B4E7577-D576-83D4-3D4E-58DA58007C5D}"/>
              </a:ext>
            </a:extLst>
          </p:cNvPr>
          <p:cNvCxnSpPr>
            <a:cxnSpLocks/>
          </p:cNvCxnSpPr>
          <p:nvPr/>
        </p:nvCxnSpPr>
        <p:spPr>
          <a:xfrm>
            <a:off x="-16541" y="2735654"/>
            <a:ext cx="917708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9AC8D-5F31-1149-D114-F3F1730DF53C}"/>
              </a:ext>
            </a:extLst>
          </p:cNvPr>
          <p:cNvSpPr/>
          <p:nvPr/>
        </p:nvSpPr>
        <p:spPr>
          <a:xfrm>
            <a:off x="205921" y="2907424"/>
            <a:ext cx="1892034" cy="82321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1F25ED-1128-91F2-8B44-030774559573}"/>
              </a:ext>
            </a:extLst>
          </p:cNvPr>
          <p:cNvSpPr/>
          <p:nvPr/>
        </p:nvSpPr>
        <p:spPr>
          <a:xfrm>
            <a:off x="205921" y="2907531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DDC6B23-1667-E01F-576B-539712AC0534}"/>
              </a:ext>
            </a:extLst>
          </p:cNvPr>
          <p:cNvSpPr txBox="1"/>
          <p:nvPr/>
        </p:nvSpPr>
        <p:spPr>
          <a:xfrm>
            <a:off x="347078" y="2888979"/>
            <a:ext cx="1767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2 Teach Res PH : </a:t>
            </a:r>
            <a:r>
              <a:rPr lang="en-US" sz="1000" i="1" dirty="0" err="1">
                <a:solidFill>
                  <a:schemeClr val="accent4">
                    <a:lumMod val="75000"/>
                  </a:schemeClr>
                </a:solidFill>
              </a:rPr>
              <a:t>ABr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, CP</a:t>
            </a:r>
          </a:p>
          <a:p>
            <a:r>
              <a:rPr lang="en-US" sz="1000" i="1" dirty="0"/>
              <a:t>2 Eng/Tech :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 IC AR</a:t>
            </a:r>
          </a:p>
          <a:p>
            <a:r>
              <a:rPr lang="en-US" sz="1000" i="1" dirty="0"/>
              <a:t>2 ADJ :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HM LD</a:t>
            </a:r>
          </a:p>
          <a:p>
            <a:r>
              <a:rPr lang="en-US" sz="1000" i="1" dirty="0"/>
              <a:t>1 PhD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SL </a:t>
            </a:r>
            <a:r>
              <a:rPr lang="en-US" sz="1000" i="1" dirty="0"/>
              <a:t>APHP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1000" i="1" dirty="0"/>
              <a:t>1PhD </a:t>
            </a:r>
            <a:r>
              <a:rPr lang="en-US" sz="1000" i="1" dirty="0">
                <a:solidFill>
                  <a:srgbClr val="00B050"/>
                </a:solidFill>
              </a:rPr>
              <a:t>YT CEA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A98FFD7-56FC-2BCF-2B52-AEE50C1A3E3D}"/>
              </a:ext>
            </a:extLst>
          </p:cNvPr>
          <p:cNvSpPr txBox="1"/>
          <p:nvPr/>
        </p:nvSpPr>
        <p:spPr>
          <a:xfrm rot="16200000">
            <a:off x="-88865" y="3202983"/>
            <a:ext cx="7758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Members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8E0530-3BD7-0553-D4BD-7C0E3540A738}"/>
              </a:ext>
            </a:extLst>
          </p:cNvPr>
          <p:cNvSpPr/>
          <p:nvPr/>
        </p:nvSpPr>
        <p:spPr>
          <a:xfrm>
            <a:off x="2292276" y="2914963"/>
            <a:ext cx="1249710" cy="82888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F3C557-1B72-28B3-30C8-D310977862F1}"/>
              </a:ext>
            </a:extLst>
          </p:cNvPr>
          <p:cNvSpPr/>
          <p:nvPr/>
        </p:nvSpPr>
        <p:spPr>
          <a:xfrm>
            <a:off x="2302860" y="2918454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0CED2FD-B321-4D9C-13FA-A567360ACCD2}"/>
              </a:ext>
            </a:extLst>
          </p:cNvPr>
          <p:cNvSpPr txBox="1"/>
          <p:nvPr/>
        </p:nvSpPr>
        <p:spPr>
          <a:xfrm>
            <a:off x="2463720" y="2942661"/>
            <a:ext cx="10817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50 K</a:t>
            </a:r>
            <a:r>
              <a:rPr lang="en-US" sz="1000" dirty="0"/>
              <a:t>€ ANR-</a:t>
            </a:r>
            <a:r>
              <a:rPr lang="fr-FR" sz="1000" dirty="0"/>
              <a:t>DFG Europe </a:t>
            </a:r>
            <a:r>
              <a:rPr lang="fr-FR" sz="1000" dirty="0" err="1"/>
              <a:t>accepted</a:t>
            </a:r>
            <a:endParaRPr lang="fr-FR" sz="1000" dirty="0"/>
          </a:p>
          <a:p>
            <a:r>
              <a:rPr lang="fr-FR" sz="1000" dirty="0"/>
              <a:t>(600 K</a:t>
            </a:r>
            <a:r>
              <a:rPr lang="en-US" sz="1000" dirty="0"/>
              <a:t>€</a:t>
            </a:r>
            <a:r>
              <a:rPr lang="fr-FR" sz="1000" dirty="0"/>
              <a:t> total)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4D1BAE-303D-0ED1-1D4A-66C6689681BD}"/>
              </a:ext>
            </a:extLst>
          </p:cNvPr>
          <p:cNvSpPr/>
          <p:nvPr/>
        </p:nvSpPr>
        <p:spPr>
          <a:xfrm>
            <a:off x="3564776" y="2920369"/>
            <a:ext cx="5405246" cy="8295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kern="100" dirty="0">
              <a:solidFill>
                <a:schemeClr val="accent1"/>
              </a:solidFill>
              <a:ea typeface="Aptos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2E68BF-297E-6670-0A58-635C52B1C147}"/>
              </a:ext>
            </a:extLst>
          </p:cNvPr>
          <p:cNvSpPr/>
          <p:nvPr/>
        </p:nvSpPr>
        <p:spPr>
          <a:xfrm>
            <a:off x="3560775" y="2913254"/>
            <a:ext cx="217633" cy="818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E3D371B-301C-1C6B-18D8-22CB6E64DF8F}"/>
              </a:ext>
            </a:extLst>
          </p:cNvPr>
          <p:cNvSpPr txBox="1"/>
          <p:nvPr/>
        </p:nvSpPr>
        <p:spPr>
          <a:xfrm rot="16200000">
            <a:off x="3207154" y="3223964"/>
            <a:ext cx="9228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Collaborations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3AD6DEE-D499-BBBA-F5A8-ABA7096AC811}"/>
              </a:ext>
            </a:extLst>
          </p:cNvPr>
          <p:cNvSpPr txBox="1"/>
          <p:nvPr/>
        </p:nvSpPr>
        <p:spPr>
          <a:xfrm rot="16200000">
            <a:off x="1944858" y="3233229"/>
            <a:ext cx="9151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Funding </a:t>
            </a:r>
            <a:r>
              <a:rPr lang="en-US" sz="1000" i="1"/>
              <a:t>50 k€</a:t>
            </a:r>
            <a:endParaRPr lang="en-US" sz="1000" i="1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7067CBC-1553-4182-5C12-FE16EB4B0FA2}"/>
              </a:ext>
            </a:extLst>
          </p:cNvPr>
          <p:cNvSpPr txBox="1"/>
          <p:nvPr/>
        </p:nvSpPr>
        <p:spPr>
          <a:xfrm>
            <a:off x="3848443" y="2898747"/>
            <a:ext cx="331403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tx1"/>
                </a:solidFill>
              </a:rPr>
              <a:t>Dr F. </a:t>
            </a:r>
            <a:r>
              <a:rPr lang="fr-FR" sz="1000" dirty="0" err="1">
                <a:solidFill>
                  <a:schemeClr val="tx1"/>
                </a:solidFill>
              </a:rPr>
              <a:t>Fenaille</a:t>
            </a:r>
            <a:r>
              <a:rPr lang="fr-FR" sz="1000" dirty="0">
                <a:solidFill>
                  <a:schemeClr val="tx1"/>
                </a:solidFill>
              </a:rPr>
              <a:t>, CEA, Saclay, 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Gif/Yvette</a:t>
            </a:r>
            <a:endParaRPr lang="fr-FR" sz="1000" dirty="0">
              <a:solidFill>
                <a:schemeClr val="tx1"/>
              </a:solidFill>
            </a:endParaRPr>
          </a:p>
          <a:p>
            <a:r>
              <a:rPr lang="fr-FR" sz="1000" dirty="0">
                <a:solidFill>
                  <a:schemeClr val="tx1"/>
                </a:solidFill>
              </a:rPr>
              <a:t>Dr F. </a:t>
            </a:r>
            <a:r>
              <a:rPr lang="fr-FR" sz="1000" dirty="0" err="1">
                <a:solidFill>
                  <a:schemeClr val="tx1"/>
                </a:solidFill>
              </a:rPr>
              <a:t>Foulquier</a:t>
            </a:r>
            <a:r>
              <a:rPr lang="fr-FR" sz="1000" dirty="0">
                <a:solidFill>
                  <a:schemeClr val="tx1"/>
                </a:solidFill>
              </a:rPr>
              <a:t>, CNRS, </a:t>
            </a:r>
            <a:r>
              <a:rPr lang="fr-FR" sz="1000" dirty="0" err="1">
                <a:solidFill>
                  <a:schemeClr val="tx1"/>
                </a:solidFill>
              </a:rPr>
              <a:t>Univ</a:t>
            </a:r>
            <a:r>
              <a:rPr lang="fr-FR" sz="1000" dirty="0">
                <a:solidFill>
                  <a:schemeClr val="tx1"/>
                </a:solidFill>
              </a:rPr>
              <a:t> Lille</a:t>
            </a:r>
          </a:p>
          <a:p>
            <a:r>
              <a:rPr lang="en-US" sz="1000" kern="100" dirty="0" err="1">
                <a:ea typeface="Aptos" charset="0"/>
                <a:cs typeface="Arial" charset="0"/>
              </a:rPr>
              <a:t>P</a:t>
            </a:r>
            <a:r>
              <a:rPr lang="en-US" sz="1000" kern="100" dirty="0" err="1">
                <a:solidFill>
                  <a:schemeClr val="tx1"/>
                </a:solidFill>
                <a:ea typeface="Aptos" charset="0"/>
                <a:cs typeface="Arial" charset="0"/>
              </a:rPr>
              <a:t>r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 D. </a:t>
            </a:r>
            <a:r>
              <a:rPr lang="en-US" sz="1000" kern="100" dirty="0" err="1">
                <a:solidFill>
                  <a:schemeClr val="tx1"/>
                </a:solidFill>
                <a:ea typeface="Aptos" charset="0"/>
                <a:cs typeface="Arial" charset="0"/>
              </a:rPr>
              <a:t>Lefeber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 </a:t>
            </a:r>
            <a:r>
              <a:rPr lang="en-US" sz="1000" kern="100" dirty="0" err="1">
                <a:solidFill>
                  <a:schemeClr val="tx1"/>
                </a:solidFill>
                <a:ea typeface="Aptos" charset="0"/>
                <a:cs typeface="Arial" charset="0"/>
              </a:rPr>
              <a:t>Radboud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 </a:t>
            </a:r>
            <a:r>
              <a:rPr lang="en-US" sz="1000" kern="100" dirty="0" err="1">
                <a:solidFill>
                  <a:schemeClr val="tx1"/>
                </a:solidFill>
                <a:ea typeface="Aptos" charset="0"/>
                <a:cs typeface="Arial" charset="0"/>
              </a:rPr>
              <a:t>Univ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, </a:t>
            </a:r>
            <a:r>
              <a:rPr lang="fr-FR" sz="1000" dirty="0" err="1">
                <a:solidFill>
                  <a:schemeClr val="tx1"/>
                </a:solidFill>
              </a:rPr>
              <a:t>Nijmegen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, </a:t>
            </a:r>
            <a:r>
              <a:rPr lang="en-US" sz="1000" kern="100" dirty="0">
                <a:solidFill>
                  <a:schemeClr val="accent1"/>
                </a:solidFill>
                <a:ea typeface="Aptos" charset="0"/>
                <a:cs typeface="Arial" charset="0"/>
              </a:rPr>
              <a:t>The Netherlands</a:t>
            </a:r>
          </a:p>
          <a:p>
            <a:r>
              <a:rPr lang="en-US" sz="1000" kern="100" dirty="0" err="1">
                <a:solidFill>
                  <a:schemeClr val="tx1"/>
                </a:solidFill>
                <a:ea typeface="Aptos" charset="0"/>
                <a:cs typeface="Arial" charset="0"/>
              </a:rPr>
              <a:t>Pr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 P. de </a:t>
            </a:r>
            <a:r>
              <a:rPr lang="en-US" sz="1000" kern="100" dirty="0" err="1">
                <a:solidFill>
                  <a:schemeClr val="tx1"/>
                </a:solidFill>
                <a:ea typeface="Aptos" charset="0"/>
                <a:cs typeface="Arial" charset="0"/>
              </a:rPr>
              <a:t>Lonlay</a:t>
            </a:r>
            <a:r>
              <a:rPr lang="en-US" sz="1000" kern="100" dirty="0">
                <a:solidFill>
                  <a:schemeClr val="tx1"/>
                </a:solidFill>
                <a:ea typeface="Aptos" charset="0"/>
                <a:cs typeface="Arial" charset="0"/>
              </a:rPr>
              <a:t>, Inst Imagine, Necker, Paris</a:t>
            </a:r>
          </a:p>
          <a:p>
            <a:r>
              <a:rPr lang="fr-FR" sz="1000" dirty="0"/>
              <a:t>P</a:t>
            </a:r>
            <a:r>
              <a:rPr lang="fr-FR" sz="1000" dirty="0">
                <a:solidFill>
                  <a:schemeClr val="tx1"/>
                </a:solidFill>
              </a:rPr>
              <a:t>r G. </a:t>
            </a:r>
            <a:r>
              <a:rPr lang="fr-FR" sz="1000" dirty="0" err="1">
                <a:solidFill>
                  <a:schemeClr val="tx1"/>
                </a:solidFill>
              </a:rPr>
              <a:t>Matthijs</a:t>
            </a:r>
            <a:r>
              <a:rPr lang="fr-FR" sz="1000" dirty="0">
                <a:solidFill>
                  <a:schemeClr val="tx1"/>
                </a:solidFill>
              </a:rPr>
              <a:t>, KU </a:t>
            </a:r>
            <a:r>
              <a:rPr lang="fr-FR" sz="1000" dirty="0">
                <a:solidFill>
                  <a:schemeClr val="accent1"/>
                </a:solidFill>
              </a:rPr>
              <a:t>Leuven, </a:t>
            </a:r>
            <a:r>
              <a:rPr lang="fr-FR" sz="1000" dirty="0" err="1">
                <a:solidFill>
                  <a:schemeClr val="accent1"/>
                </a:solidFill>
              </a:rPr>
              <a:t>Belgium</a:t>
            </a:r>
            <a:endParaRPr lang="en-US" sz="1000" kern="100" dirty="0">
              <a:solidFill>
                <a:schemeClr val="accent1"/>
              </a:solidFill>
              <a:ea typeface="Aptos" charset="0"/>
              <a:cs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294075-2626-C6C0-96B4-8B8C3C1927A1}"/>
              </a:ext>
            </a:extLst>
          </p:cNvPr>
          <p:cNvSpPr/>
          <p:nvPr/>
        </p:nvSpPr>
        <p:spPr>
          <a:xfrm>
            <a:off x="7027278" y="3148433"/>
            <a:ext cx="2172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kern="100" dirty="0">
                <a:ea typeface="Aptos" charset="0"/>
                <a:cs typeface="Times New Roman" charset="0"/>
              </a:rPr>
              <a:t>Within Team 4 of the unit</a:t>
            </a:r>
          </a:p>
          <a:p>
            <a:pPr marL="171450" indent="-171450">
              <a:spcAft>
                <a:spcPts val="0"/>
              </a:spcAft>
              <a:buFont typeface="Arial" charset="0"/>
              <a:buChar char="•"/>
            </a:pPr>
            <a:r>
              <a:rPr lang="en-US" sz="1000" kern="100" dirty="0" err="1">
                <a:ea typeface="Aptos" charset="0"/>
                <a:cs typeface="Times New Roman" charset="0"/>
              </a:rPr>
              <a:t>Drs T</a:t>
            </a:r>
            <a:r>
              <a:rPr lang="en-US" sz="1000" kern="100" dirty="0">
                <a:ea typeface="Aptos" charset="0"/>
                <a:cs typeface="Times New Roman" charset="0"/>
              </a:rPr>
              <a:t> </a:t>
            </a:r>
            <a:r>
              <a:rPr lang="en-US" sz="1000" kern="100" dirty="0" err="1">
                <a:ea typeface="Aptos" charset="0"/>
                <a:cs typeface="Times New Roman" charset="0"/>
              </a:rPr>
              <a:t>Tordjmann</a:t>
            </a:r>
            <a:r>
              <a:rPr lang="en-US" sz="1000" kern="100" dirty="0">
                <a:ea typeface="Aptos" charset="0"/>
                <a:cs typeface="Times New Roman" charset="0"/>
              </a:rPr>
              <a:t> &amp; </a:t>
            </a:r>
            <a:r>
              <a:rPr lang="en-US" sz="1000" kern="100" dirty="0" err="1">
                <a:ea typeface="Aptos" charset="0"/>
                <a:cs typeface="Times New Roman" charset="0"/>
              </a:rPr>
              <a:t>G</a:t>
            </a:r>
            <a:r>
              <a:rPr lang="en-US" sz="1000" kern="100" dirty="0">
                <a:ea typeface="Aptos" charset="0"/>
                <a:cs typeface="Times New Roman" charset="0"/>
              </a:rPr>
              <a:t> </a:t>
            </a:r>
            <a:r>
              <a:rPr lang="en-US" sz="1000" kern="100" dirty="0" err="1">
                <a:ea typeface="Aptos" charset="0"/>
                <a:cs typeface="Times New Roman" charset="0"/>
              </a:rPr>
              <a:t>Merlen</a:t>
            </a:r>
            <a:endParaRPr lang="en-US" sz="1000" kern="100" dirty="0">
              <a:ea typeface="Aptos" charset="0"/>
              <a:cs typeface="Times New Roman" charset="0"/>
            </a:endParaRPr>
          </a:p>
        </p:txBody>
      </p:sp>
      <p:pic>
        <p:nvPicPr>
          <p:cNvPr id="34" name="Image 33" descr="Une image contenant Police, logo, Bleu électrique, symbole&#10;&#10;Description générée automatiquement">
            <a:extLst>
              <a:ext uri="{FF2B5EF4-FFF2-40B4-BE49-F238E27FC236}">
                <a16:creationId xmlns:a16="http://schemas.microsoft.com/office/drawing/2014/main" id="{7B9907F8-C6AA-321D-45EB-CBC62B221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341" y="3511553"/>
            <a:ext cx="603708" cy="34540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16FCD20-0831-2C36-20B8-FE45BCF71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39" y="3577573"/>
            <a:ext cx="358667" cy="215200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1CA0ED76-5255-8511-3887-2745A6455BC9}"/>
              </a:ext>
            </a:extLst>
          </p:cNvPr>
          <p:cNvSpPr txBox="1"/>
          <p:nvPr/>
        </p:nvSpPr>
        <p:spPr>
          <a:xfrm>
            <a:off x="87472" y="632615"/>
            <a:ext cx="123443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Cytoskeleton</a:t>
            </a:r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6F4D04F-F187-AF71-0CBD-BA935ADD9211}"/>
              </a:ext>
            </a:extLst>
          </p:cNvPr>
          <p:cNvSpPr txBox="1"/>
          <p:nvPr/>
        </p:nvSpPr>
        <p:spPr>
          <a:xfrm>
            <a:off x="87472" y="2438327"/>
            <a:ext cx="70041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CDG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33A213B-5035-7EB0-9F77-4D6DA111B078}"/>
              </a:ext>
            </a:extLst>
          </p:cNvPr>
          <p:cNvSpPr txBox="1"/>
          <p:nvPr/>
        </p:nvSpPr>
        <p:spPr>
          <a:xfrm>
            <a:off x="7907050" y="57611"/>
            <a:ext cx="12497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Project</a:t>
            </a:r>
          </a:p>
        </p:txBody>
      </p:sp>
      <p:sp>
        <p:nvSpPr>
          <p:cNvPr id="17" name="Rectangle : coins arrondis 3">
            <a:extLst>
              <a:ext uri="{FF2B5EF4-FFF2-40B4-BE49-F238E27FC236}">
                <a16:creationId xmlns:a16="http://schemas.microsoft.com/office/drawing/2014/main" id="{1536CD47-B85E-F610-ACA0-AB8ED5F650A4}"/>
              </a:ext>
            </a:extLst>
          </p:cNvPr>
          <p:cNvSpPr/>
          <p:nvPr/>
        </p:nvSpPr>
        <p:spPr>
          <a:xfrm>
            <a:off x="983349" y="4428671"/>
            <a:ext cx="7316755" cy="1456177"/>
          </a:xfrm>
          <a:prstGeom prst="roundRect">
            <a:avLst>
              <a:gd name="adj" fmla="val 465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8C421AE-8314-5F86-8DA3-9B26EFEB80B3}"/>
              </a:ext>
            </a:extLst>
          </p:cNvPr>
          <p:cNvSpPr txBox="1"/>
          <p:nvPr/>
        </p:nvSpPr>
        <p:spPr>
          <a:xfrm>
            <a:off x="1024356" y="4438308"/>
            <a:ext cx="73167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cap="small" dirty="0">
                <a:solidFill>
                  <a:schemeClr val="accent3">
                    <a:lumMod val="50000"/>
                  </a:schemeClr>
                </a:solidFill>
                <a:latin typeface="TeX Gyre Bonum" pitchFamily="18"/>
                <a:ea typeface="Noto Sans CJK SC Regular" pitchFamily="2"/>
                <a:cs typeface="Lohit Devanagari" pitchFamily="2"/>
              </a:rPr>
              <a:t>Attractiveness</a:t>
            </a:r>
          </a:p>
          <a:p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C </a:t>
            </a:r>
            <a:r>
              <a:rPr lang="en-US" sz="1400" b="1" dirty="0" err="1">
                <a:latin typeface="TeX Gyre Bonum" pitchFamily="18"/>
                <a:ea typeface="Noto Sans CJK SC Regular" pitchFamily="2"/>
                <a:cs typeface="Lohit Devanagari" pitchFamily="2"/>
              </a:rPr>
              <a:t>Poüs</a:t>
            </a:r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and </a:t>
            </a:r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B Benoit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:  INSERM CSS1 committee members</a:t>
            </a:r>
          </a:p>
          <a:p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C </a:t>
            </a:r>
            <a:r>
              <a:rPr lang="en-US" sz="1400" b="1" dirty="0" err="1">
                <a:latin typeface="TeX Gyre Bonum" pitchFamily="18"/>
                <a:ea typeface="Noto Sans CJK SC Regular" pitchFamily="2"/>
                <a:cs typeface="Lohit Devanagari" pitchFamily="2"/>
              </a:rPr>
              <a:t>Poüs</a:t>
            </a:r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: ex-</a:t>
            </a:r>
            <a:r>
              <a:rPr lang="en-US" sz="1400" dirty="0">
                <a:ea typeface="Cambria" charset="0"/>
                <a:cs typeface="Arial" charset="0"/>
              </a:rPr>
              <a:t>director of the doctoral school ‘Therapeutic Innovation from basic science to applications’ </a:t>
            </a:r>
            <a:endParaRPr lang="en-US" sz="1400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A Lemoine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: Head of the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oncogenetic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 platform at Paul </a:t>
            </a:r>
            <a:r>
              <a:rPr lang="en-US" sz="1400" dirty="0" err="1">
                <a:latin typeface="TeX Gyre Bonum" pitchFamily="18"/>
                <a:ea typeface="Noto Sans CJK SC Regular" pitchFamily="2"/>
                <a:cs typeface="Lohit Devanagari" pitchFamily="2"/>
              </a:rPr>
              <a:t>Brousse</a:t>
            </a:r>
            <a:endParaRPr lang="en-US" sz="1400" dirty="0"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A </a:t>
            </a:r>
            <a:r>
              <a:rPr lang="en-US" sz="1400" b="1" dirty="0" err="1">
                <a:latin typeface="TeX Gyre Bonum" pitchFamily="18"/>
                <a:ea typeface="Noto Sans CJK SC Regular" pitchFamily="2"/>
                <a:cs typeface="Lohit Devanagari" pitchFamily="2"/>
              </a:rPr>
              <a:t>Bruneel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: Director of the national lab. reference for CDGs diagnosis at Bichat hospital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TeX Gyre Bonum" pitchFamily="18"/>
              <a:ea typeface="Noto Sans CJK SC Regular" pitchFamily="2"/>
              <a:cs typeface="Lohit Devanagari" pitchFamily="2"/>
            </a:endParaRPr>
          </a:p>
          <a:p>
            <a:r>
              <a:rPr lang="en-US" sz="1400" b="1" dirty="0">
                <a:latin typeface="TeX Gyre Bonum" pitchFamily="18"/>
                <a:ea typeface="Noto Sans CJK SC Regular" pitchFamily="2"/>
                <a:cs typeface="Lohit Devanagari" pitchFamily="2"/>
              </a:rPr>
              <a:t>D </a:t>
            </a:r>
            <a:r>
              <a:rPr lang="en-US" sz="1400" b="1" dirty="0" err="1">
                <a:latin typeface="TeX Gyre Bonum" pitchFamily="18"/>
                <a:ea typeface="Noto Sans CJK SC Regular" pitchFamily="2"/>
                <a:cs typeface="Lohit Devanagari" pitchFamily="2"/>
              </a:rPr>
              <a:t>Perdiz</a:t>
            </a:r>
            <a:r>
              <a:rPr lang="en-US" sz="1400" dirty="0">
                <a:latin typeface="TeX Gyre Bonum" pitchFamily="18"/>
                <a:ea typeface="Noto Sans CJK SC Regular" pitchFamily="2"/>
                <a:cs typeface="Lohit Devanagari" pitchFamily="2"/>
              </a:rPr>
              <a:t>: Expert at the French National Health Safety Agency (ANSES)</a:t>
            </a:r>
          </a:p>
        </p:txBody>
      </p:sp>
    </p:spTree>
    <p:extLst>
      <p:ext uri="{BB962C8B-B14F-4D97-AF65-F5344CB8AC3E}">
        <p14:creationId xmlns:p14="http://schemas.microsoft.com/office/powerpoint/2010/main" val="2606662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73">
            <a:extLst>
              <a:ext uri="{FF2B5EF4-FFF2-40B4-BE49-F238E27FC236}">
                <a16:creationId xmlns:a16="http://schemas.microsoft.com/office/drawing/2014/main" id="{80340F70-0CBA-EC14-C532-48369DEE58BF}"/>
              </a:ext>
            </a:extLst>
          </p:cNvPr>
          <p:cNvSpPr/>
          <p:nvPr/>
        </p:nvSpPr>
        <p:spPr>
          <a:xfrm>
            <a:off x="348683" y="1576884"/>
            <a:ext cx="3938185" cy="58372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CB9700-25E7-1A56-6275-DA236A14908F}"/>
              </a:ext>
            </a:extLst>
          </p:cNvPr>
          <p:cNvSpPr txBox="1"/>
          <p:nvPr/>
        </p:nvSpPr>
        <p:spPr>
          <a:xfrm>
            <a:off x="348684" y="1561761"/>
            <a:ext cx="358533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Viral stress EBV</a:t>
            </a:r>
            <a:r>
              <a:rPr lang="en-US" sz="1600" i="1" dirty="0"/>
              <a:t>, innate immunity escape,</a:t>
            </a:r>
          </a:p>
          <a:p>
            <a:r>
              <a:rPr lang="en-US" sz="1600" i="1" dirty="0"/>
              <a:t>mitochondria aggregation &amp; mitophagy </a:t>
            </a:r>
          </a:p>
        </p:txBody>
      </p:sp>
      <p:sp>
        <p:nvSpPr>
          <p:cNvPr id="4" name="Rectangle à coins arrondis 175">
            <a:extLst>
              <a:ext uri="{FF2B5EF4-FFF2-40B4-BE49-F238E27FC236}">
                <a16:creationId xmlns:a16="http://schemas.microsoft.com/office/drawing/2014/main" id="{60B9C32C-EA47-6FBC-18E5-DC712741B384}"/>
              </a:ext>
            </a:extLst>
          </p:cNvPr>
          <p:cNvSpPr/>
          <p:nvPr/>
        </p:nvSpPr>
        <p:spPr>
          <a:xfrm>
            <a:off x="355616" y="2438245"/>
            <a:ext cx="2310898" cy="96340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E5D186-87EB-722A-F6B3-11841B07B852}"/>
              </a:ext>
            </a:extLst>
          </p:cNvPr>
          <p:cNvSpPr txBox="1"/>
          <p:nvPr/>
        </p:nvSpPr>
        <p:spPr>
          <a:xfrm>
            <a:off x="355615" y="2493678"/>
            <a:ext cx="1547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Metabolic stress </a:t>
            </a:r>
          </a:p>
          <a:p>
            <a:r>
              <a:rPr lang="en-US" sz="1600" i="1" dirty="0"/>
              <a:t>Glucose uptake</a:t>
            </a:r>
          </a:p>
          <a:p>
            <a:r>
              <a:rPr lang="en-US" sz="1600" i="1" dirty="0"/>
              <a:t>in diabetic heart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09E7926-78B1-F56D-35F8-0FE2875786C4}"/>
              </a:ext>
            </a:extLst>
          </p:cNvPr>
          <p:cNvSpPr txBox="1"/>
          <p:nvPr/>
        </p:nvSpPr>
        <p:spPr>
          <a:xfrm>
            <a:off x="9357636" y="906838"/>
            <a:ext cx="4007989" cy="83099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Microtubule acetylation liver</a:t>
            </a:r>
          </a:p>
          <a:p>
            <a:r>
              <a:rPr lang="en-US" sz="1600" i="1" dirty="0"/>
              <a:t>Induced by alcohol steatosis … (not by LD only)</a:t>
            </a:r>
          </a:p>
          <a:p>
            <a:r>
              <a:rPr lang="en-US" sz="1600" i="1" dirty="0"/>
              <a:t>Affect MT molecular transport</a:t>
            </a:r>
          </a:p>
        </p:txBody>
      </p:sp>
      <p:sp>
        <p:nvSpPr>
          <p:cNvPr id="11" name="Rectangle à coins arrondis 182">
            <a:extLst>
              <a:ext uri="{FF2B5EF4-FFF2-40B4-BE49-F238E27FC236}">
                <a16:creationId xmlns:a16="http://schemas.microsoft.com/office/drawing/2014/main" id="{D8A0612E-D637-DB87-A1FD-0B3B1FC3AA70}"/>
              </a:ext>
            </a:extLst>
          </p:cNvPr>
          <p:cNvSpPr/>
          <p:nvPr/>
        </p:nvSpPr>
        <p:spPr>
          <a:xfrm>
            <a:off x="412346" y="734004"/>
            <a:ext cx="6175489" cy="55552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ADA54E4-94BD-5FF8-BF44-D8D3259F0C6F}"/>
              </a:ext>
            </a:extLst>
          </p:cNvPr>
          <p:cNvSpPr txBox="1"/>
          <p:nvPr/>
        </p:nvSpPr>
        <p:spPr>
          <a:xfrm>
            <a:off x="412348" y="737562"/>
            <a:ext cx="62793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Inherited Paraplegia, </a:t>
            </a:r>
            <a:r>
              <a:rPr lang="en-US" sz="1600" i="1" dirty="0" err="1"/>
              <a:t>spastin</a:t>
            </a:r>
            <a:r>
              <a:rPr lang="en-US" sz="1600" i="1" dirty="0"/>
              <a:t> mutants </a:t>
            </a:r>
          </a:p>
          <a:p>
            <a:r>
              <a:rPr lang="en-US" sz="1600" i="1" dirty="0"/>
              <a:t>MT acetylation / bundling &amp; slow axonal transport, Resistance Na+ &amp; cold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3E2C4DA-30C3-D407-20EA-4BF4598D1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8549">
            <a:off x="3681402" y="1765958"/>
            <a:ext cx="466671" cy="22592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948AFAB-CBA9-3A40-F164-D5B9D193B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50" y="2639169"/>
            <a:ext cx="550105" cy="563202"/>
          </a:xfrm>
          <a:prstGeom prst="rect">
            <a:avLst/>
          </a:prstGeom>
        </p:spPr>
      </p:pic>
      <p:sp>
        <p:nvSpPr>
          <p:cNvPr id="22" name="Carré corné 21">
            <a:extLst>
              <a:ext uri="{FF2B5EF4-FFF2-40B4-BE49-F238E27FC236}">
                <a16:creationId xmlns:a16="http://schemas.microsoft.com/office/drawing/2014/main" id="{694288BD-C245-D3F3-F961-E2E750FCA03E}"/>
              </a:ext>
            </a:extLst>
          </p:cNvPr>
          <p:cNvSpPr/>
          <p:nvPr/>
        </p:nvSpPr>
        <p:spPr>
          <a:xfrm>
            <a:off x="784031" y="3335100"/>
            <a:ext cx="1836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 J Phys Heart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Phys. 2022</a:t>
            </a:r>
            <a:endParaRPr lang="en-US" sz="1000" i="1" dirty="0">
              <a:solidFill>
                <a:srgbClr val="00B0F0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DBD5D65-4775-0627-C3E7-08E55E229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66" y="2892744"/>
            <a:ext cx="1221025" cy="17929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6F80460-4480-0B1C-DD78-16203EFEE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33" y="2535157"/>
            <a:ext cx="243824" cy="3894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E741621-5BAB-D8EF-0A07-DFF16AC24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67" y="2604461"/>
            <a:ext cx="245460" cy="313371"/>
          </a:xfrm>
          <a:prstGeom prst="rect">
            <a:avLst/>
          </a:prstGeom>
        </p:spPr>
      </p:pic>
      <p:sp>
        <p:nvSpPr>
          <p:cNvPr id="30" name="Rectangle à coins arrondis 215">
            <a:extLst>
              <a:ext uri="{FF2B5EF4-FFF2-40B4-BE49-F238E27FC236}">
                <a16:creationId xmlns:a16="http://schemas.microsoft.com/office/drawing/2014/main" id="{16BFE3AE-1C22-79E7-7DBF-A30D2D386907}"/>
              </a:ext>
            </a:extLst>
          </p:cNvPr>
          <p:cNvSpPr/>
          <p:nvPr/>
        </p:nvSpPr>
        <p:spPr>
          <a:xfrm>
            <a:off x="4853867" y="2165746"/>
            <a:ext cx="4135529" cy="3954692"/>
          </a:xfrm>
          <a:prstGeom prst="roundRect">
            <a:avLst>
              <a:gd name="adj" fmla="val 1068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31" name="Rectangle : coins arrondis 3">
            <a:extLst>
              <a:ext uri="{FF2B5EF4-FFF2-40B4-BE49-F238E27FC236}">
                <a16:creationId xmlns:a16="http://schemas.microsoft.com/office/drawing/2014/main" id="{D0D18CE8-2B84-6F33-1BE2-10F39E20E483}"/>
              </a:ext>
            </a:extLst>
          </p:cNvPr>
          <p:cNvSpPr/>
          <p:nvPr/>
        </p:nvSpPr>
        <p:spPr>
          <a:xfrm>
            <a:off x="5256101" y="1921352"/>
            <a:ext cx="1247903" cy="24882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Acetylation</a:t>
            </a:r>
          </a:p>
        </p:txBody>
      </p:sp>
      <p:sp>
        <p:nvSpPr>
          <p:cNvPr id="32" name="Carré corné 31">
            <a:extLst>
              <a:ext uri="{FF2B5EF4-FFF2-40B4-BE49-F238E27FC236}">
                <a16:creationId xmlns:a16="http://schemas.microsoft.com/office/drawing/2014/main" id="{0DB83AA9-838F-3351-5CF1-7C02F2FFB96E}"/>
              </a:ext>
            </a:extLst>
          </p:cNvPr>
          <p:cNvSpPr/>
          <p:nvPr/>
        </p:nvSpPr>
        <p:spPr>
          <a:xfrm>
            <a:off x="7052040" y="6381007"/>
            <a:ext cx="1836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 J Phys Heart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Phys. 2022</a:t>
            </a:r>
            <a:endParaRPr lang="en-US" sz="1000" i="1" dirty="0">
              <a:solidFill>
                <a:srgbClr val="00B0F0"/>
              </a:solidFill>
            </a:endParaRPr>
          </a:p>
        </p:txBody>
      </p:sp>
      <p:sp>
        <p:nvSpPr>
          <p:cNvPr id="33" name="Carré corné 32">
            <a:extLst>
              <a:ext uri="{FF2B5EF4-FFF2-40B4-BE49-F238E27FC236}">
                <a16:creationId xmlns:a16="http://schemas.microsoft.com/office/drawing/2014/main" id="{DAF3E813-D6B0-4DF7-8A5F-C68C124EA6A5}"/>
              </a:ext>
            </a:extLst>
          </p:cNvPr>
          <p:cNvSpPr/>
          <p:nvPr/>
        </p:nvSpPr>
        <p:spPr>
          <a:xfrm>
            <a:off x="7659729" y="6194774"/>
            <a:ext cx="1228311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PLoS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Pathog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2022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F1BDE82-77EF-8E16-3466-D275A6CDBA08}"/>
              </a:ext>
            </a:extLst>
          </p:cNvPr>
          <p:cNvSpPr txBox="1"/>
          <p:nvPr/>
        </p:nvSpPr>
        <p:spPr>
          <a:xfrm>
            <a:off x="6198470" y="3820613"/>
            <a:ext cx="5083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53A92"/>
                </a:solidFill>
              </a:rPr>
              <a:t>entry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4EE4944-1EE3-C2C0-2E20-4FC617D69B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93" y="2363885"/>
            <a:ext cx="782681" cy="790207"/>
          </a:xfrm>
          <a:prstGeom prst="rect">
            <a:avLst/>
          </a:prstGeom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3672CF99-530F-B580-CE4D-9F2F66B4BEB7}"/>
              </a:ext>
            </a:extLst>
          </p:cNvPr>
          <p:cNvSpPr/>
          <p:nvPr/>
        </p:nvSpPr>
        <p:spPr>
          <a:xfrm>
            <a:off x="7532168" y="2801575"/>
            <a:ext cx="151333" cy="143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C0280E1-FBD6-7C41-EBA0-849159B5DA5D}"/>
              </a:ext>
            </a:extLst>
          </p:cNvPr>
          <p:cNvSpPr/>
          <p:nvPr/>
        </p:nvSpPr>
        <p:spPr>
          <a:xfrm>
            <a:off x="7625190" y="2750674"/>
            <a:ext cx="151333" cy="143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3AFBFEB-0F2D-7895-95A9-B70746419A30}"/>
              </a:ext>
            </a:extLst>
          </p:cNvPr>
          <p:cNvSpPr/>
          <p:nvPr/>
        </p:nvSpPr>
        <p:spPr>
          <a:xfrm>
            <a:off x="7548378" y="2741722"/>
            <a:ext cx="151333" cy="143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149">
            <a:extLst>
              <a:ext uri="{FF2B5EF4-FFF2-40B4-BE49-F238E27FC236}">
                <a16:creationId xmlns:a16="http://schemas.microsoft.com/office/drawing/2014/main" id="{4F4AC430-DD71-7FC8-8034-10B3764EE19B}"/>
              </a:ext>
            </a:extLst>
          </p:cNvPr>
          <p:cNvSpPr/>
          <p:nvPr/>
        </p:nvSpPr>
        <p:spPr>
          <a:xfrm>
            <a:off x="7484754" y="4121464"/>
            <a:ext cx="1227037" cy="85927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3443808-7AA4-ABFD-382C-EE398B9950E1}"/>
              </a:ext>
            </a:extLst>
          </p:cNvPr>
          <p:cNvSpPr txBox="1"/>
          <p:nvPr/>
        </p:nvSpPr>
        <p:spPr>
          <a:xfrm>
            <a:off x="7475334" y="4137849"/>
            <a:ext cx="12353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Resistance to microtubule breakage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147988D4-088F-6B74-7166-22535F726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163">
            <a:off x="6804748" y="6364347"/>
            <a:ext cx="271117" cy="196462"/>
          </a:xfrm>
          <a:prstGeom prst="rect">
            <a:avLst/>
          </a:prstGeom>
        </p:spPr>
      </p:pic>
      <p:sp>
        <p:nvSpPr>
          <p:cNvPr id="43" name="Carré corné 42">
            <a:extLst>
              <a:ext uri="{FF2B5EF4-FFF2-40B4-BE49-F238E27FC236}">
                <a16:creationId xmlns:a16="http://schemas.microsoft.com/office/drawing/2014/main" id="{154DDBCF-59EA-E534-51A3-CA29997DF1C9}"/>
              </a:ext>
            </a:extLst>
          </p:cNvPr>
          <p:cNvSpPr/>
          <p:nvPr/>
        </p:nvSpPr>
        <p:spPr>
          <a:xfrm>
            <a:off x="7485961" y="6026131"/>
            <a:ext cx="1402079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Dis. Models Mech. 2018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3608E08-BB63-5F55-124A-43E358B70160}"/>
              </a:ext>
            </a:extLst>
          </p:cNvPr>
          <p:cNvSpPr txBox="1"/>
          <p:nvPr/>
        </p:nvSpPr>
        <p:spPr>
          <a:xfrm>
            <a:off x="6162298" y="4165607"/>
            <a:ext cx="4648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FA2EE"/>
                </a:solidFill>
              </a:rPr>
              <a:t>time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BFA0ABB-F53B-CE28-F8BE-1D8E6DA6E96D}"/>
              </a:ext>
            </a:extLst>
          </p:cNvPr>
          <p:cNvCxnSpPr>
            <a:cxnSpLocks/>
          </p:cNvCxnSpPr>
          <p:nvPr/>
        </p:nvCxnSpPr>
        <p:spPr>
          <a:xfrm flipV="1">
            <a:off x="7087314" y="3053402"/>
            <a:ext cx="420458" cy="30819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D92D81FF-D083-30B4-0B75-03C2625ACC3F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6836573" y="2758989"/>
            <a:ext cx="88320" cy="542118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à coins arrondis 209">
            <a:extLst>
              <a:ext uri="{FF2B5EF4-FFF2-40B4-BE49-F238E27FC236}">
                <a16:creationId xmlns:a16="http://schemas.microsoft.com/office/drawing/2014/main" id="{53A2E771-8D43-1681-DB3D-5C7A8A29CEF3}"/>
              </a:ext>
            </a:extLst>
          </p:cNvPr>
          <p:cNvSpPr/>
          <p:nvPr/>
        </p:nvSpPr>
        <p:spPr>
          <a:xfrm>
            <a:off x="6174976" y="3575018"/>
            <a:ext cx="435202" cy="27230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93FD7F0-368D-C453-9E65-1F4744AFCC05}"/>
              </a:ext>
            </a:extLst>
          </p:cNvPr>
          <p:cNvSpPr txBox="1"/>
          <p:nvPr/>
        </p:nvSpPr>
        <p:spPr>
          <a:xfrm>
            <a:off x="6121764" y="3554329"/>
            <a:ext cx="5674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ATAT1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4079417-82EF-7E50-C0BF-999156C6BF82}"/>
              </a:ext>
            </a:extLst>
          </p:cNvPr>
          <p:cNvSpPr txBox="1"/>
          <p:nvPr/>
        </p:nvSpPr>
        <p:spPr>
          <a:xfrm>
            <a:off x="4828561" y="3059354"/>
            <a:ext cx="84127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solidFill>
                  <a:schemeClr val="accent3">
                    <a:lumMod val="75000"/>
                  </a:schemeClr>
                </a:solidFill>
              </a:rPr>
              <a:t>Spastin</a:t>
            </a:r>
            <a:endParaRPr lang="en-US" sz="1200" i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accent3">
                    <a:lumMod val="75000"/>
                  </a:schemeClr>
                </a:solidFill>
              </a:rPr>
              <a:t>isoform</a:t>
            </a:r>
          </a:p>
          <a:p>
            <a:pPr algn="ctr"/>
            <a:r>
              <a:rPr lang="en-US" sz="1200" i="1" dirty="0">
                <a:solidFill>
                  <a:schemeClr val="accent3">
                    <a:lumMod val="75000"/>
                  </a:schemeClr>
                </a:solidFill>
              </a:rPr>
              <a:t>paraplegia</a:t>
            </a:r>
          </a:p>
        </p:txBody>
      </p:sp>
      <p:sp>
        <p:nvSpPr>
          <p:cNvPr id="50" name="Rectangle à coins arrondis 218">
            <a:extLst>
              <a:ext uri="{FF2B5EF4-FFF2-40B4-BE49-F238E27FC236}">
                <a16:creationId xmlns:a16="http://schemas.microsoft.com/office/drawing/2014/main" id="{DFF22950-5A68-F839-A78D-080FB4C746E0}"/>
              </a:ext>
            </a:extLst>
          </p:cNvPr>
          <p:cNvSpPr/>
          <p:nvPr/>
        </p:nvSpPr>
        <p:spPr>
          <a:xfrm>
            <a:off x="5587941" y="5200634"/>
            <a:ext cx="2694637" cy="730055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E993DC9-184D-2707-2266-3399E2C72FEC}"/>
              </a:ext>
            </a:extLst>
          </p:cNvPr>
          <p:cNvSpPr txBox="1"/>
          <p:nvPr/>
        </p:nvSpPr>
        <p:spPr>
          <a:xfrm>
            <a:off x="5450434" y="5141720"/>
            <a:ext cx="296965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Hyperacetylation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</a:rPr>
              <a:t>alterates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microtubule-mediated transport  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➙ disease hallmarks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09B843A-1E79-C2AB-9490-66E709AE0C32}"/>
              </a:ext>
            </a:extLst>
          </p:cNvPr>
          <p:cNvSpPr txBox="1"/>
          <p:nvPr/>
        </p:nvSpPr>
        <p:spPr>
          <a:xfrm>
            <a:off x="5977864" y="4776115"/>
            <a:ext cx="6147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DC8D92"/>
                </a:solidFill>
              </a:rPr>
              <a:t>m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1200" i="1" dirty="0">
                <a:solidFill>
                  <a:srgbClr val="DC8D92"/>
                </a:solidFill>
              </a:rPr>
              <a:t>t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1200" i="1" dirty="0">
                <a:solidFill>
                  <a:srgbClr val="DC8D92"/>
                </a:solidFill>
              </a:rPr>
              <a:t>r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FE4AD675-E582-E4B3-D6CF-10802A428ECF}"/>
              </a:ext>
            </a:extLst>
          </p:cNvPr>
          <p:cNvSpPr/>
          <p:nvPr/>
        </p:nvSpPr>
        <p:spPr>
          <a:xfrm>
            <a:off x="6188464" y="4513275"/>
            <a:ext cx="203662" cy="203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9B7A6C58-7574-1EAA-3504-2CB9F7E6C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" r="263" b="-2"/>
          <a:stretch/>
        </p:blipFill>
        <p:spPr>
          <a:xfrm rot="5400000">
            <a:off x="6117494" y="3986114"/>
            <a:ext cx="1688703" cy="24861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4C7A3F91-75CB-C270-8F7B-0BCD06A85B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11"/>
          <a:stretch/>
        </p:blipFill>
        <p:spPr>
          <a:xfrm>
            <a:off x="5687193" y="3254667"/>
            <a:ext cx="261201" cy="1700108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3A5485AC-0CB1-54E0-8798-92A3E6342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7728" y="3219028"/>
            <a:ext cx="243824" cy="389464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15ED0CEA-7376-E06A-D904-018F44AE2C88}"/>
              </a:ext>
            </a:extLst>
          </p:cNvPr>
          <p:cNvSpPr/>
          <p:nvPr/>
        </p:nvSpPr>
        <p:spPr>
          <a:xfrm>
            <a:off x="6278298" y="3302638"/>
            <a:ext cx="203662" cy="203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7723524F-35BE-2170-930E-D0B058CC1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2548" y="4468089"/>
            <a:ext cx="245460" cy="313371"/>
          </a:xfrm>
          <a:prstGeom prst="rect">
            <a:avLst/>
          </a:prstGeom>
        </p:spPr>
      </p:pic>
      <p:sp>
        <p:nvSpPr>
          <p:cNvPr id="59" name="Ellipse 58">
            <a:extLst>
              <a:ext uri="{FF2B5EF4-FFF2-40B4-BE49-F238E27FC236}">
                <a16:creationId xmlns:a16="http://schemas.microsoft.com/office/drawing/2014/main" id="{965BA164-CF11-56F2-8F82-670AD87CA0E2}"/>
              </a:ext>
            </a:extLst>
          </p:cNvPr>
          <p:cNvSpPr/>
          <p:nvPr/>
        </p:nvSpPr>
        <p:spPr>
          <a:xfrm>
            <a:off x="7100197" y="2518826"/>
            <a:ext cx="467953" cy="484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85C2C821-04AE-2CAA-2890-8F14162FAB17}"/>
              </a:ext>
            </a:extLst>
          </p:cNvPr>
          <p:cNvSpPr/>
          <p:nvPr/>
        </p:nvSpPr>
        <p:spPr>
          <a:xfrm>
            <a:off x="7556241" y="2655503"/>
            <a:ext cx="151333" cy="143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9EE682AA-D0DF-CDCC-7ACD-05A3C66102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375919" y="2512954"/>
            <a:ext cx="162000" cy="141657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080DAB80-9205-5FB8-27F2-D0927D05FD3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458282" y="2587026"/>
            <a:ext cx="162000" cy="141657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F065BF4B-89E3-7F30-684D-02B67E589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116067" y="2561222"/>
            <a:ext cx="162000" cy="141657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56B2DA79-FFCA-8C86-3D11-09BB80DA8A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189130" y="2501961"/>
            <a:ext cx="162000" cy="141657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8CFA462F-0896-A9DB-D188-64DD08168B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286352" y="2482040"/>
            <a:ext cx="162000" cy="141657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94977B3A-AD25-C7BE-B4B5-3495BB495D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078567" y="2645909"/>
            <a:ext cx="162000" cy="141657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C283881B-070E-4DA4-717C-BD6EA9A6F1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093411" y="2739321"/>
            <a:ext cx="162000" cy="141657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C456AB8C-E968-0E9A-25FB-3F5CCF03C7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323527" y="2867255"/>
            <a:ext cx="162000" cy="141657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E1D2B897-3970-79CD-0D1A-D6E8A39563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141231" y="2827833"/>
            <a:ext cx="162000" cy="141657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51021276-9F96-F7E5-BB00-B60185A17E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231723" y="2867683"/>
            <a:ext cx="162000" cy="141657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3D704E20-81DD-8089-10C9-89C39D975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419845" y="2832385"/>
            <a:ext cx="162000" cy="141657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A943C73B-3150-BA63-26A8-E832EDA06269}"/>
              </a:ext>
            </a:extLst>
          </p:cNvPr>
          <p:cNvSpPr txBox="1"/>
          <p:nvPr/>
        </p:nvSpPr>
        <p:spPr>
          <a:xfrm>
            <a:off x="7579274" y="2685142"/>
            <a:ext cx="99165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087DD"/>
                </a:solidFill>
              </a:rPr>
              <a:t>Intraluminal acetylation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EDED8C0-D3BA-EE0E-8D91-8C90AD57C1E6}"/>
              </a:ext>
            </a:extLst>
          </p:cNvPr>
          <p:cNvSpPr/>
          <p:nvPr/>
        </p:nvSpPr>
        <p:spPr>
          <a:xfrm>
            <a:off x="5782446" y="3979715"/>
            <a:ext cx="132602" cy="24861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Étoile à 5 branches 73">
            <a:extLst>
              <a:ext uri="{FF2B5EF4-FFF2-40B4-BE49-F238E27FC236}">
                <a16:creationId xmlns:a16="http://schemas.microsoft.com/office/drawing/2014/main" id="{2DAF0A1F-8863-E13F-6EF4-BB1C80649DBB}"/>
              </a:ext>
            </a:extLst>
          </p:cNvPr>
          <p:cNvSpPr/>
          <p:nvPr/>
        </p:nvSpPr>
        <p:spPr>
          <a:xfrm>
            <a:off x="5795517" y="4060480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217C91A3-D570-DEC5-979A-A505161880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63" y="3765949"/>
            <a:ext cx="334802" cy="369902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E80C561F-D3DF-AB2C-85EC-F2445FA9BC2F}"/>
              </a:ext>
            </a:extLst>
          </p:cNvPr>
          <p:cNvSpPr txBox="1"/>
          <p:nvPr/>
        </p:nvSpPr>
        <p:spPr>
          <a:xfrm>
            <a:off x="4807775" y="3662434"/>
            <a:ext cx="88284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0000"/>
                </a:solidFill>
              </a:rPr>
              <a:t>mechanical damage</a:t>
            </a:r>
          </a:p>
          <a:p>
            <a:pPr algn="ctr"/>
            <a:r>
              <a:rPr lang="en-US" sz="1200" i="1" dirty="0">
                <a:solidFill>
                  <a:srgbClr val="FF0000"/>
                </a:solidFill>
              </a:rPr>
              <a:t>(lattice opening)</a:t>
            </a: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773D23BB-9875-ADCA-33C1-568740DDD2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890875" y="2354340"/>
            <a:ext cx="473600" cy="414128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BA82663C-45D5-6CAF-AA92-269C52612323}"/>
              </a:ext>
            </a:extLst>
          </p:cNvPr>
          <p:cNvSpPr txBox="1"/>
          <p:nvPr/>
        </p:nvSpPr>
        <p:spPr>
          <a:xfrm>
            <a:off x="7865939" y="2392127"/>
            <a:ext cx="3947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Ac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624A011F-7A20-E8BE-9A88-D7E67BCCDB4A}"/>
              </a:ext>
            </a:extLst>
          </p:cNvPr>
          <p:cNvSpPr txBox="1"/>
          <p:nvPr/>
        </p:nvSpPr>
        <p:spPr>
          <a:xfrm>
            <a:off x="5470470" y="2933971"/>
            <a:ext cx="875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96FF"/>
                </a:solidFill>
              </a:rPr>
              <a:t>microtubule</a:t>
            </a:r>
            <a:endParaRPr lang="en-US" sz="1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A2A76FB4-11C4-7A42-AC20-8BBE2C87908C}"/>
              </a:ext>
            </a:extLst>
          </p:cNvPr>
          <p:cNvCxnSpPr/>
          <p:nvPr/>
        </p:nvCxnSpPr>
        <p:spPr>
          <a:xfrm>
            <a:off x="6119866" y="4228333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orme libre 80">
            <a:extLst>
              <a:ext uri="{FF2B5EF4-FFF2-40B4-BE49-F238E27FC236}">
                <a16:creationId xmlns:a16="http://schemas.microsoft.com/office/drawing/2014/main" id="{22350966-0637-3C9C-45B4-20151923CBD9}"/>
              </a:ext>
            </a:extLst>
          </p:cNvPr>
          <p:cNvSpPr/>
          <p:nvPr/>
        </p:nvSpPr>
        <p:spPr>
          <a:xfrm>
            <a:off x="5897706" y="3801433"/>
            <a:ext cx="439271" cy="322224"/>
          </a:xfrm>
          <a:custGeom>
            <a:avLst/>
            <a:gdLst>
              <a:gd name="connsiteX0" fmla="*/ 439271 w 439271"/>
              <a:gd name="connsiteY0" fmla="*/ 0 h 322224"/>
              <a:gd name="connsiteX1" fmla="*/ 286871 w 439271"/>
              <a:gd name="connsiteY1" fmla="*/ 304800 h 322224"/>
              <a:gd name="connsiteX2" fmla="*/ 0 w 439271"/>
              <a:gd name="connsiteY2" fmla="*/ 286870 h 3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271" h="322224">
                <a:moveTo>
                  <a:pt x="439271" y="0"/>
                </a:moveTo>
                <a:cubicBezTo>
                  <a:pt x="399677" y="128494"/>
                  <a:pt x="360083" y="256988"/>
                  <a:pt x="286871" y="304800"/>
                </a:cubicBezTo>
                <a:cubicBezTo>
                  <a:pt x="213659" y="352612"/>
                  <a:pt x="0" y="286870"/>
                  <a:pt x="0" y="286870"/>
                </a:cubicBezTo>
              </a:path>
            </a:pathLst>
          </a:custGeom>
          <a:noFill/>
          <a:ln>
            <a:solidFill>
              <a:srgbClr val="B53A9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125F9B87-4894-02DF-0568-E34852FC2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3359" y="3434492"/>
            <a:ext cx="243824" cy="389464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AFABF345-3880-4CFB-EE75-D948DFC4F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2431" y="3670052"/>
            <a:ext cx="243824" cy="389464"/>
          </a:xfrm>
          <a:prstGeom prst="rect">
            <a:avLst/>
          </a:prstGeom>
        </p:spPr>
      </p:pic>
      <p:sp>
        <p:nvSpPr>
          <p:cNvPr id="84" name="Ellipse 83">
            <a:extLst>
              <a:ext uri="{FF2B5EF4-FFF2-40B4-BE49-F238E27FC236}">
                <a16:creationId xmlns:a16="http://schemas.microsoft.com/office/drawing/2014/main" id="{F6189CD3-7926-814E-C454-D8C4277781A5}"/>
              </a:ext>
            </a:extLst>
          </p:cNvPr>
          <p:cNvSpPr/>
          <p:nvPr/>
        </p:nvSpPr>
        <p:spPr>
          <a:xfrm>
            <a:off x="7423932" y="3533868"/>
            <a:ext cx="203662" cy="203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402A5366-69B8-3167-F632-F3EB945C4062}"/>
              </a:ext>
            </a:extLst>
          </p:cNvPr>
          <p:cNvSpPr/>
          <p:nvPr/>
        </p:nvSpPr>
        <p:spPr>
          <a:xfrm>
            <a:off x="7439332" y="3769428"/>
            <a:ext cx="203662" cy="203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6" name="Image 85">
            <a:extLst>
              <a:ext uri="{FF2B5EF4-FFF2-40B4-BE49-F238E27FC236}">
                <a16:creationId xmlns:a16="http://schemas.microsoft.com/office/drawing/2014/main" id="{8FD43FDE-1DC8-FF98-AD67-6DB63861E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163">
            <a:off x="596019" y="3406875"/>
            <a:ext cx="271117" cy="196462"/>
          </a:xfrm>
          <a:prstGeom prst="rect">
            <a:avLst/>
          </a:prstGeom>
        </p:spPr>
      </p:pic>
      <p:sp>
        <p:nvSpPr>
          <p:cNvPr id="87" name="Carré corné 86">
            <a:extLst>
              <a:ext uri="{FF2B5EF4-FFF2-40B4-BE49-F238E27FC236}">
                <a16:creationId xmlns:a16="http://schemas.microsoft.com/office/drawing/2014/main" id="{EAB13904-FAF1-B6FF-1F44-5ACE89CF4EFB}"/>
              </a:ext>
            </a:extLst>
          </p:cNvPr>
          <p:cNvSpPr/>
          <p:nvPr/>
        </p:nvSpPr>
        <p:spPr>
          <a:xfrm>
            <a:off x="3011483" y="2144814"/>
            <a:ext cx="1228311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PLoS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Pathog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2022</a:t>
            </a:r>
          </a:p>
        </p:txBody>
      </p:sp>
      <p:sp>
        <p:nvSpPr>
          <p:cNvPr id="90" name="Carré corné 89">
            <a:extLst>
              <a:ext uri="{FF2B5EF4-FFF2-40B4-BE49-F238E27FC236}">
                <a16:creationId xmlns:a16="http://schemas.microsoft.com/office/drawing/2014/main" id="{839059AB-CF44-0078-8780-F66D319FEF0B}"/>
              </a:ext>
            </a:extLst>
          </p:cNvPr>
          <p:cNvSpPr/>
          <p:nvPr/>
        </p:nvSpPr>
        <p:spPr>
          <a:xfrm>
            <a:off x="5081406" y="1293039"/>
            <a:ext cx="1402079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Dis. Models Mech. 2018</a:t>
            </a:r>
          </a:p>
        </p:txBody>
      </p:sp>
    </p:spTree>
    <p:extLst>
      <p:ext uri="{BB962C8B-B14F-4D97-AF65-F5344CB8AC3E}">
        <p14:creationId xmlns:p14="http://schemas.microsoft.com/office/powerpoint/2010/main" val="3208811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FD09DA6-EE1F-994E-8EA3-C6A6393BDC1A}"/>
              </a:ext>
            </a:extLst>
          </p:cNvPr>
          <p:cNvSpPr txBox="1"/>
          <p:nvPr/>
        </p:nvSpPr>
        <p:spPr>
          <a:xfrm>
            <a:off x="293155" y="942798"/>
            <a:ext cx="4972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accent1"/>
                </a:solidFill>
              </a:rPr>
              <a:t>Cytoplasmic</a:t>
            </a:r>
            <a:r>
              <a:rPr lang="fr-FR" sz="1600" dirty="0">
                <a:solidFill>
                  <a:schemeClr val="accent1"/>
                </a:solidFill>
              </a:rPr>
              <a:t> linker protein-170 (CLIP-170) : stress </a:t>
            </a:r>
            <a:r>
              <a:rPr lang="fr-FR" sz="1600" dirty="0" err="1">
                <a:solidFill>
                  <a:schemeClr val="accent1"/>
                </a:solidFill>
              </a:rPr>
              <a:t>sensor</a:t>
            </a:r>
            <a:r>
              <a:rPr lang="fr-FR" sz="1600" dirty="0">
                <a:solidFill>
                  <a:schemeClr val="accent1"/>
                </a:solidFill>
              </a:rPr>
              <a:t>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DEF7808-8B96-2245-BCA5-5A07DE0F4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9" y="2427047"/>
            <a:ext cx="2550534" cy="2036037"/>
          </a:xfrm>
          <a:prstGeom prst="rect">
            <a:avLst/>
          </a:prstGeom>
        </p:spPr>
      </p:pic>
      <p:pic>
        <p:nvPicPr>
          <p:cNvPr id="13" name="Image 1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CCD17B4-8138-514D-9246-D4A1DA85E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38" y="4551268"/>
            <a:ext cx="2550533" cy="19129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386626-48B4-D54A-9F77-883B2C221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694" y="1350282"/>
            <a:ext cx="1191011" cy="9667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164D19B-BBD9-D844-AD7E-D1580F625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857" t="43843" r="56204" b="3672"/>
          <a:stretch/>
        </p:blipFill>
        <p:spPr>
          <a:xfrm>
            <a:off x="-1985334" y="2069938"/>
            <a:ext cx="1641354" cy="12543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C51DC71-29B8-8F42-BEBE-D7A97F908F00}"/>
              </a:ext>
            </a:extLst>
          </p:cNvPr>
          <p:cNvSpPr txBox="1"/>
          <p:nvPr/>
        </p:nvSpPr>
        <p:spPr>
          <a:xfrm>
            <a:off x="3035051" y="2801320"/>
            <a:ext cx="20410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Acetylation</a:t>
            </a:r>
            <a:r>
              <a:rPr lang="fr-FR" sz="1350" dirty="0"/>
              <a:t> of microtubules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6C063DE-98BA-E04C-A062-F60B54D39CF1}"/>
              </a:ext>
            </a:extLst>
          </p:cNvPr>
          <p:cNvSpPr txBox="1"/>
          <p:nvPr/>
        </p:nvSpPr>
        <p:spPr>
          <a:xfrm>
            <a:off x="3035051" y="3083842"/>
            <a:ext cx="28202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Architectural damages of microtubules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102AC41-7837-4649-AB0A-66E64D502C00}"/>
              </a:ext>
            </a:extLst>
          </p:cNvPr>
          <p:cNvSpPr txBox="1"/>
          <p:nvPr/>
        </p:nvSpPr>
        <p:spPr>
          <a:xfrm>
            <a:off x="3035050" y="3388921"/>
            <a:ext cx="17911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Expression of CLIP-170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520293-AF59-1E4A-B50E-4B0BEEAED38F}"/>
              </a:ext>
            </a:extLst>
          </p:cNvPr>
          <p:cNvSpPr txBox="1"/>
          <p:nvPr/>
        </p:nvSpPr>
        <p:spPr>
          <a:xfrm>
            <a:off x="3035049" y="3705814"/>
            <a:ext cx="21884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± </a:t>
            </a:r>
            <a:r>
              <a:rPr lang="fr-FR" sz="1350" dirty="0" err="1"/>
              <a:t>Relocalization</a:t>
            </a:r>
            <a:r>
              <a:rPr lang="fr-FR" sz="1350" dirty="0"/>
              <a:t> of CLIP-170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25C83A0-1A47-5647-B14E-2FBDF52AD98B}"/>
              </a:ext>
            </a:extLst>
          </p:cNvPr>
          <p:cNvCxnSpPr/>
          <p:nvPr/>
        </p:nvCxnSpPr>
        <p:spPr>
          <a:xfrm flipV="1">
            <a:off x="2887474" y="2804939"/>
            <a:ext cx="147577" cy="197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96D66D5-37E8-E547-801D-3F366F55C183}"/>
              </a:ext>
            </a:extLst>
          </p:cNvPr>
          <p:cNvCxnSpPr/>
          <p:nvPr/>
        </p:nvCxnSpPr>
        <p:spPr>
          <a:xfrm flipV="1">
            <a:off x="2887473" y="3096930"/>
            <a:ext cx="147577" cy="197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82B6689-C17B-5741-9F72-239C09018D5D}"/>
              </a:ext>
            </a:extLst>
          </p:cNvPr>
          <p:cNvCxnSpPr/>
          <p:nvPr/>
        </p:nvCxnSpPr>
        <p:spPr>
          <a:xfrm flipV="1">
            <a:off x="2887473" y="3395213"/>
            <a:ext cx="147577" cy="197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7EB73AE8-99C3-3D49-8574-82D389A6B5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9046" y="4764074"/>
            <a:ext cx="1576131" cy="145695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14FA7A5-2ECF-F643-B2C8-9687D0192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>
            <a:off x="842777" y="1506267"/>
            <a:ext cx="1595135" cy="1595135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52F98311-8ADE-F84E-BE50-1298B51AC3B3}"/>
              </a:ext>
            </a:extLst>
          </p:cNvPr>
          <p:cNvSpPr txBox="1"/>
          <p:nvPr/>
        </p:nvSpPr>
        <p:spPr>
          <a:xfrm>
            <a:off x="1829292" y="1506266"/>
            <a:ext cx="6765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>
                <a:solidFill>
                  <a:schemeClr val="bg1"/>
                </a:solidFill>
              </a:rPr>
              <a:t>Control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A75C7D71-5490-9C4F-B1F0-2CA0AD7E355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184"/>
          <a:stretch/>
        </p:blipFill>
        <p:spPr>
          <a:xfrm>
            <a:off x="253161" y="3174591"/>
            <a:ext cx="1595134" cy="158948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CDE5F204-DB60-2F4A-B204-46A40F2E8C01}"/>
              </a:ext>
            </a:extLst>
          </p:cNvPr>
          <p:cNvSpPr txBox="1"/>
          <p:nvPr/>
        </p:nvSpPr>
        <p:spPr>
          <a:xfrm>
            <a:off x="262749" y="3123689"/>
            <a:ext cx="11929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solidFill>
                  <a:schemeClr val="bg1"/>
                </a:solidFill>
              </a:rPr>
              <a:t>Lipid</a:t>
            </a:r>
            <a:r>
              <a:rPr lang="fr-FR" sz="1350" dirty="0">
                <a:solidFill>
                  <a:schemeClr val="bg1"/>
                </a:solidFill>
              </a:rPr>
              <a:t> </a:t>
            </a:r>
            <a:r>
              <a:rPr lang="fr-FR" sz="1350" dirty="0" err="1">
                <a:solidFill>
                  <a:schemeClr val="bg1"/>
                </a:solidFill>
              </a:rPr>
              <a:t>overload</a:t>
            </a:r>
            <a:endParaRPr lang="fr-FR" sz="1350" dirty="0">
              <a:solidFill>
                <a:schemeClr val="bg1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33BD9A1A-E103-FC4A-85C2-D14C84704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4229" y="3174592"/>
            <a:ext cx="573683" cy="57368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1155705-CF16-A745-ACA8-3F3B9A48BB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9227" y="4167535"/>
            <a:ext cx="563752" cy="56375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0F14AD3-F64A-6D42-B37C-851A512E87DA}"/>
              </a:ext>
            </a:extLst>
          </p:cNvPr>
          <p:cNvSpPr/>
          <p:nvPr/>
        </p:nvSpPr>
        <p:spPr>
          <a:xfrm>
            <a:off x="1050728" y="4187507"/>
            <a:ext cx="147703" cy="147703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 : coins arrondis 3">
            <a:extLst>
              <a:ext uri="{FF2B5EF4-FFF2-40B4-BE49-F238E27FC236}">
                <a16:creationId xmlns:a16="http://schemas.microsoft.com/office/drawing/2014/main" id="{C466B310-70E2-15A6-7D40-A41CA7F5E6BE}"/>
              </a:ext>
            </a:extLst>
          </p:cNvPr>
          <p:cNvSpPr/>
          <p:nvPr/>
        </p:nvSpPr>
        <p:spPr>
          <a:xfrm>
            <a:off x="111093" y="57611"/>
            <a:ext cx="5796000" cy="48602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the cytoskeleton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A1C975-EFD8-C02A-9926-18A8420BC147}"/>
              </a:ext>
            </a:extLst>
          </p:cNvPr>
          <p:cNvSpPr txBox="1"/>
          <p:nvPr/>
        </p:nvSpPr>
        <p:spPr>
          <a:xfrm>
            <a:off x="1447468" y="4741660"/>
            <a:ext cx="11929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solidFill>
                  <a:schemeClr val="bg1"/>
                </a:solidFill>
              </a:rPr>
              <a:t>Lipid</a:t>
            </a:r>
            <a:r>
              <a:rPr lang="fr-FR" sz="1350" dirty="0">
                <a:solidFill>
                  <a:schemeClr val="bg1"/>
                </a:solidFill>
              </a:rPr>
              <a:t> </a:t>
            </a:r>
            <a:r>
              <a:rPr lang="fr-FR" sz="1350" dirty="0" err="1">
                <a:solidFill>
                  <a:schemeClr val="bg1"/>
                </a:solidFill>
              </a:rPr>
              <a:t>overload</a:t>
            </a:r>
            <a:endParaRPr lang="fr-FR" sz="135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3CB851-62AE-A67A-B4AC-9EED2541B523}"/>
              </a:ext>
            </a:extLst>
          </p:cNvPr>
          <p:cNvSpPr txBox="1"/>
          <p:nvPr/>
        </p:nvSpPr>
        <p:spPr>
          <a:xfrm>
            <a:off x="-5241712" y="4028116"/>
            <a:ext cx="48977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MCDD</a:t>
            </a:r>
          </a:p>
          <a:p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diet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composed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of high sucrose (40%) and fat (10%) </a:t>
            </a:r>
          </a:p>
          <a:p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without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methionine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and choline</a:t>
            </a:r>
            <a:endParaRPr lang="fr-FR" sz="1600" dirty="0">
              <a:solidFill>
                <a:srgbClr val="1F1F1F"/>
              </a:solidFill>
              <a:latin typeface="ElsevierGulliver"/>
            </a:endParaRPr>
          </a:p>
          <a:p>
            <a:r>
              <a:rPr lang="fr-FR" sz="1600" dirty="0" err="1">
                <a:solidFill>
                  <a:srgbClr val="1F1F1F"/>
                </a:solidFill>
                <a:latin typeface="ElsevierGulliver"/>
              </a:rPr>
              <a:t>Fa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ctors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for 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hepatic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mitochondrial </a:t>
            </a:r>
            <a:r>
              <a:rPr lang="el-GR" sz="1600" b="0" i="0" dirty="0">
                <a:solidFill>
                  <a:srgbClr val="1F1F1F"/>
                </a:solidFill>
                <a:effectLst/>
                <a:latin typeface="ElsevierGulliver"/>
              </a:rPr>
              <a:t>β-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oxidation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and 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synthesis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of 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very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low-density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 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  <a:hlinkClick r:id="rId14" tooltip="Learn more about lipoprotein from ScienceDirect's AI-generated Topic Pages"/>
              </a:rPr>
              <a:t>lipoprotein</a:t>
            </a:r>
            <a:r>
              <a:rPr lang="fr-FR" sz="1600" dirty="0">
                <a:solidFill>
                  <a:srgbClr val="1F1F1F"/>
                </a:solidFill>
                <a:latin typeface="ElsevierGulliver"/>
              </a:rPr>
              <a:t>.</a:t>
            </a:r>
          </a:p>
          <a:p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Develop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steatohepatitis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, 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necroinflammation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, and 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  <a:hlinkClick r:id="rId15" tooltip="Learn more about fibrosis from ScienceDirect's AI-generated Topic Pages"/>
              </a:rPr>
              <a:t>fibrosis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 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similar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 to </a:t>
            </a:r>
            <a:r>
              <a:rPr lang="fr-FR" sz="1600" b="0" i="0" dirty="0" err="1">
                <a:solidFill>
                  <a:srgbClr val="1F1F1F"/>
                </a:solidFill>
                <a:effectLst/>
                <a:latin typeface="ElsevierGulliver"/>
              </a:rPr>
              <a:t>human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</a:rPr>
              <a:t> </a:t>
            </a:r>
            <a:r>
              <a:rPr lang="fr-FR" sz="1600" b="0" i="0" dirty="0">
                <a:solidFill>
                  <a:srgbClr val="1F1F1F"/>
                </a:solidFill>
                <a:effectLst/>
                <a:latin typeface="ElsevierGulliver"/>
                <a:hlinkClick r:id="rId16" tooltip="Learn more about NASH from ScienceDirect's AI-generated Topic Pages"/>
              </a:rPr>
              <a:t>NASH</a:t>
            </a:r>
            <a:endParaRPr lang="fr-FR" sz="1600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fr-FR" sz="1600" dirty="0">
              <a:solidFill>
                <a:srgbClr val="1F1F1F"/>
              </a:solidFill>
              <a:latin typeface="ElsevierGulliver"/>
            </a:endParaRPr>
          </a:p>
          <a:p>
            <a:r>
              <a:rPr lang="fr-FR" sz="1600" dirty="0">
                <a:solidFill>
                  <a:srgbClr val="1F1F1F"/>
                </a:solidFill>
                <a:latin typeface="ElsevierGulliver"/>
              </a:rPr>
              <a:t>HFD : high fat </a:t>
            </a:r>
            <a:r>
              <a:rPr lang="fr-FR" sz="1600" dirty="0" err="1">
                <a:solidFill>
                  <a:srgbClr val="1F1F1F"/>
                </a:solidFill>
                <a:latin typeface="ElsevierGulliver"/>
              </a:rPr>
              <a:t>diet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896374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D2F9B4-9762-3842-B2C6-760CE34CBBE8}"/>
              </a:ext>
            </a:extLst>
          </p:cNvPr>
          <p:cNvSpPr/>
          <p:nvPr/>
        </p:nvSpPr>
        <p:spPr>
          <a:xfrm>
            <a:off x="346040" y="1215550"/>
            <a:ext cx="3790857" cy="44746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1F8685-9D74-F948-8A95-C6193CAED747}"/>
              </a:ext>
            </a:extLst>
          </p:cNvPr>
          <p:cNvSpPr txBox="1"/>
          <p:nvPr/>
        </p:nvSpPr>
        <p:spPr>
          <a:xfrm>
            <a:off x="346041" y="1266158"/>
            <a:ext cx="379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Consequences</a:t>
            </a:r>
            <a:r>
              <a:rPr lang="fr-FR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of stress on </a:t>
            </a:r>
            <a:r>
              <a:rPr lang="fr-FR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hepatocytes</a:t>
            </a:r>
            <a:endParaRPr lang="fr-FR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D30E87-DEB7-1342-8F3C-A1E524D8ADA8}"/>
              </a:ext>
            </a:extLst>
          </p:cNvPr>
          <p:cNvSpPr/>
          <p:nvPr/>
        </p:nvSpPr>
        <p:spPr>
          <a:xfrm>
            <a:off x="346041" y="1884937"/>
            <a:ext cx="2668166" cy="34624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31540B-ADC6-944E-8B61-85443BC09EA6}"/>
              </a:ext>
            </a:extLst>
          </p:cNvPr>
          <p:cNvSpPr txBox="1"/>
          <p:nvPr/>
        </p:nvSpPr>
        <p:spPr>
          <a:xfrm>
            <a:off x="346041" y="1919562"/>
            <a:ext cx="26681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Alteration of </a:t>
            </a:r>
            <a:r>
              <a:rPr lang="fr-FR" sz="1350" dirty="0" err="1"/>
              <a:t>mitochondria</a:t>
            </a:r>
            <a:r>
              <a:rPr lang="fr-FR" sz="1350" dirty="0"/>
              <a:t> </a:t>
            </a:r>
            <a:r>
              <a:rPr lang="fr-FR" sz="1350" dirty="0" err="1"/>
              <a:t>dynamics</a:t>
            </a:r>
            <a:endParaRPr lang="fr-FR" sz="135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89F2E2F-D944-1C43-B406-A1BD8EB03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8" t="1331" r="1245" b="53039"/>
          <a:stretch/>
        </p:blipFill>
        <p:spPr>
          <a:xfrm>
            <a:off x="349269" y="2351863"/>
            <a:ext cx="4684644" cy="23176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F233D21-FAA0-CF47-B95D-2CDA16E8B1A9}"/>
              </a:ext>
            </a:extLst>
          </p:cNvPr>
          <p:cNvSpPr txBox="1"/>
          <p:nvPr/>
        </p:nvSpPr>
        <p:spPr>
          <a:xfrm>
            <a:off x="5648939" y="2409927"/>
            <a:ext cx="2804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DRP-1-dependent fragmentation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997059-955B-B24A-BD71-9CB1F2C1A6A4}"/>
              </a:ext>
            </a:extLst>
          </p:cNvPr>
          <p:cNvSpPr txBox="1"/>
          <p:nvPr/>
        </p:nvSpPr>
        <p:spPr>
          <a:xfrm>
            <a:off x="5648939" y="3260792"/>
            <a:ext cx="2804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Respiration (</a:t>
            </a:r>
            <a:r>
              <a:rPr lang="fr-FR" sz="1350" dirty="0" err="1"/>
              <a:t>mitochondria</a:t>
            </a:r>
            <a:r>
              <a:rPr lang="fr-FR" sz="1350" dirty="0"/>
              <a:t>)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BE7B4FD-5EEE-E04F-855C-1F90ECAEB992}"/>
              </a:ext>
            </a:extLst>
          </p:cNvPr>
          <p:cNvCxnSpPr>
            <a:cxnSpLocks/>
          </p:cNvCxnSpPr>
          <p:nvPr/>
        </p:nvCxnSpPr>
        <p:spPr>
          <a:xfrm flipV="1">
            <a:off x="5519433" y="2438376"/>
            <a:ext cx="147577" cy="197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A2D4ED5-1DFA-514C-AA82-55D8E175B3A7}"/>
              </a:ext>
            </a:extLst>
          </p:cNvPr>
          <p:cNvCxnSpPr>
            <a:cxnSpLocks/>
          </p:cNvCxnSpPr>
          <p:nvPr/>
        </p:nvCxnSpPr>
        <p:spPr>
          <a:xfrm>
            <a:off x="5519433" y="3313131"/>
            <a:ext cx="147577" cy="197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09B77EB-01F6-8C40-BCB9-47C90BFAB732}"/>
              </a:ext>
            </a:extLst>
          </p:cNvPr>
          <p:cNvSpPr txBox="1"/>
          <p:nvPr/>
        </p:nvSpPr>
        <p:spPr>
          <a:xfrm>
            <a:off x="5648939" y="2693549"/>
            <a:ext cx="2804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Expression of DRP-1 in Kupffer </a:t>
            </a:r>
            <a:r>
              <a:rPr lang="fr-FR" sz="1350" dirty="0" err="1"/>
              <a:t>cells</a:t>
            </a:r>
            <a:endParaRPr lang="fr-FR" sz="135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0096E0C-8956-E344-8AA6-CAFD9110F666}"/>
              </a:ext>
            </a:extLst>
          </p:cNvPr>
          <p:cNvCxnSpPr>
            <a:cxnSpLocks/>
          </p:cNvCxnSpPr>
          <p:nvPr/>
        </p:nvCxnSpPr>
        <p:spPr>
          <a:xfrm flipV="1">
            <a:off x="5519433" y="2729961"/>
            <a:ext cx="147577" cy="197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4D2328E-0F97-E54D-B199-2DC96B3A417A}"/>
              </a:ext>
            </a:extLst>
          </p:cNvPr>
          <p:cNvCxnSpPr>
            <a:cxnSpLocks/>
          </p:cNvCxnSpPr>
          <p:nvPr/>
        </p:nvCxnSpPr>
        <p:spPr>
          <a:xfrm>
            <a:off x="5519433" y="3604717"/>
            <a:ext cx="147577" cy="197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96C1CF4-417E-424B-B62F-BFB474A377E0}"/>
              </a:ext>
            </a:extLst>
          </p:cNvPr>
          <p:cNvSpPr txBox="1"/>
          <p:nvPr/>
        </p:nvSpPr>
        <p:spPr>
          <a:xfrm>
            <a:off x="5648939" y="3544413"/>
            <a:ext cx="2804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/>
              <a:t>Mitophagy</a:t>
            </a:r>
            <a:r>
              <a:rPr lang="fr-FR" sz="1350" dirty="0"/>
              <a:t> </a:t>
            </a:r>
            <a:r>
              <a:rPr lang="fr-FR" sz="1350" dirty="0" err="1"/>
              <a:t>induced</a:t>
            </a:r>
            <a:r>
              <a:rPr lang="fr-FR" sz="1350" dirty="0"/>
              <a:t> by CCCP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2641B-63F0-304A-AC10-646559496285}"/>
              </a:ext>
            </a:extLst>
          </p:cNvPr>
          <p:cNvSpPr txBox="1"/>
          <p:nvPr/>
        </p:nvSpPr>
        <p:spPr>
          <a:xfrm>
            <a:off x="5648939" y="2977170"/>
            <a:ext cx="2804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/>
              <a:t>Necrosis</a:t>
            </a:r>
            <a:endParaRPr lang="fr-FR" sz="1350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D8B3C76-D087-5743-BDBC-1B17CE346D14}"/>
              </a:ext>
            </a:extLst>
          </p:cNvPr>
          <p:cNvCxnSpPr>
            <a:cxnSpLocks/>
          </p:cNvCxnSpPr>
          <p:nvPr/>
        </p:nvCxnSpPr>
        <p:spPr>
          <a:xfrm flipV="1">
            <a:off x="5519433" y="3021546"/>
            <a:ext cx="147577" cy="197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E36BAC82-773D-B149-A0AD-EF31D2A2EE48}"/>
              </a:ext>
            </a:extLst>
          </p:cNvPr>
          <p:cNvSpPr txBox="1"/>
          <p:nvPr/>
        </p:nvSpPr>
        <p:spPr>
          <a:xfrm>
            <a:off x="5321442" y="3896303"/>
            <a:ext cx="3345946" cy="71558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3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Programmed</a:t>
            </a:r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3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necroptosis</a:t>
            </a:r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3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signaling</a:t>
            </a:r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3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pathway</a:t>
            </a:r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?</a:t>
            </a:r>
          </a:p>
          <a:p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DRP-1 </a:t>
            </a:r>
            <a:r>
              <a:rPr lang="fr-FR" sz="13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biomarker</a:t>
            </a:r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?</a:t>
            </a:r>
          </a:p>
          <a:p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HMGB-1 and </a:t>
            </a:r>
            <a:r>
              <a:rPr lang="fr-FR" sz="13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its</a:t>
            </a:r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3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PTMs</a:t>
            </a:r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? </a:t>
            </a:r>
            <a:r>
              <a:rPr lang="fr-FR" sz="135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Marher</a:t>
            </a:r>
            <a:r>
              <a:rPr lang="fr-FR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05A3DF-A36C-D761-BD9E-6918C05CE242}"/>
              </a:ext>
            </a:extLst>
          </p:cNvPr>
          <p:cNvSpPr/>
          <p:nvPr/>
        </p:nvSpPr>
        <p:spPr>
          <a:xfrm>
            <a:off x="349269" y="2351863"/>
            <a:ext cx="216339" cy="237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D90DDD-7CC8-642C-7ABC-B025EF77B5A9}"/>
              </a:ext>
            </a:extLst>
          </p:cNvPr>
          <p:cNvSpPr txBox="1"/>
          <p:nvPr/>
        </p:nvSpPr>
        <p:spPr>
          <a:xfrm>
            <a:off x="346041" y="2309590"/>
            <a:ext cx="80182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5694CC-57E4-42E3-F099-58A18AD93D79}"/>
              </a:ext>
            </a:extLst>
          </p:cNvPr>
          <p:cNvSpPr/>
          <p:nvPr/>
        </p:nvSpPr>
        <p:spPr>
          <a:xfrm>
            <a:off x="2710174" y="2369146"/>
            <a:ext cx="216339" cy="237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D129F3F-D5B0-EDB1-AF79-3A0D205A26C4}"/>
              </a:ext>
            </a:extLst>
          </p:cNvPr>
          <p:cNvSpPr txBox="1"/>
          <p:nvPr/>
        </p:nvSpPr>
        <p:spPr>
          <a:xfrm>
            <a:off x="2688092" y="2326873"/>
            <a:ext cx="1406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</a:rPr>
              <a:t>Lipid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overload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66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C74D3341-C626-B612-FAC9-7B74541B4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32" y="907045"/>
            <a:ext cx="7772400" cy="46559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01CD43-0A36-FF05-B57D-3821B52477AC}"/>
              </a:ext>
            </a:extLst>
          </p:cNvPr>
          <p:cNvSpPr txBox="1"/>
          <p:nvPr/>
        </p:nvSpPr>
        <p:spPr>
          <a:xfrm>
            <a:off x="725866" y="537713"/>
            <a:ext cx="5222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mitochondria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in basal and </a:t>
            </a:r>
            <a:r>
              <a:rPr lang="fr-FR" dirty="0" err="1"/>
              <a:t>stressful</a:t>
            </a:r>
            <a:r>
              <a:rPr lang="fr-FR" dirty="0"/>
              <a:t> conditions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2CB1E1-AF97-969B-E073-35617A479980}"/>
              </a:ext>
            </a:extLst>
          </p:cNvPr>
          <p:cNvSpPr txBox="1"/>
          <p:nvPr/>
        </p:nvSpPr>
        <p:spPr>
          <a:xfrm>
            <a:off x="6779446" y="5648502"/>
            <a:ext cx="1671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 err="1"/>
              <a:t>Zemirli</a:t>
            </a:r>
            <a:r>
              <a:rPr lang="fr-FR" sz="1200" i="1" dirty="0"/>
              <a:t> et al, IJMS, 2018 </a:t>
            </a:r>
          </a:p>
        </p:txBody>
      </p:sp>
    </p:spTree>
    <p:extLst>
      <p:ext uri="{BB962C8B-B14F-4D97-AF65-F5344CB8AC3E}">
        <p14:creationId xmlns:p14="http://schemas.microsoft.com/office/powerpoint/2010/main" val="1404621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709">
            <a:extLst>
              <a:ext uri="{FF2B5EF4-FFF2-40B4-BE49-F238E27FC236}">
                <a16:creationId xmlns:a16="http://schemas.microsoft.com/office/drawing/2014/main" id="{030DC0B5-2D1A-9244-F2CB-A11C0EF0AE58}"/>
              </a:ext>
            </a:extLst>
          </p:cNvPr>
          <p:cNvSpPr/>
          <p:nvPr/>
        </p:nvSpPr>
        <p:spPr>
          <a:xfrm>
            <a:off x="369968" y="4430451"/>
            <a:ext cx="2062140" cy="27449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710">
            <a:extLst>
              <a:ext uri="{FF2B5EF4-FFF2-40B4-BE49-F238E27FC236}">
                <a16:creationId xmlns:a16="http://schemas.microsoft.com/office/drawing/2014/main" id="{C0C91B8B-9BAC-83DB-6BE5-FF77336FD05A}"/>
              </a:ext>
            </a:extLst>
          </p:cNvPr>
          <p:cNvSpPr/>
          <p:nvPr/>
        </p:nvSpPr>
        <p:spPr>
          <a:xfrm>
            <a:off x="6605910" y="3573036"/>
            <a:ext cx="2018272" cy="27449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711">
            <a:extLst>
              <a:ext uri="{FF2B5EF4-FFF2-40B4-BE49-F238E27FC236}">
                <a16:creationId xmlns:a16="http://schemas.microsoft.com/office/drawing/2014/main" id="{8D164582-5E51-0128-60E6-4E068C0E68A7}"/>
              </a:ext>
            </a:extLst>
          </p:cNvPr>
          <p:cNvSpPr/>
          <p:nvPr/>
        </p:nvSpPr>
        <p:spPr>
          <a:xfrm>
            <a:off x="345738" y="3948126"/>
            <a:ext cx="2931531" cy="26530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5E66D5E-C9FD-B2DF-319A-6EF680F4BA73}"/>
              </a:ext>
            </a:extLst>
          </p:cNvPr>
          <p:cNvSpPr txBox="1"/>
          <p:nvPr/>
        </p:nvSpPr>
        <p:spPr>
          <a:xfrm>
            <a:off x="345738" y="3936430"/>
            <a:ext cx="2931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Tubulin capping </a:t>
            </a:r>
            <a:r>
              <a:rPr lang="en-US" sz="1200" i="1" dirty="0" err="1"/>
              <a:t>copN</a:t>
            </a:r>
            <a:r>
              <a:rPr lang="en-US" sz="1200" i="1" dirty="0"/>
              <a:t> / microtubule nucleation</a:t>
            </a:r>
          </a:p>
        </p:txBody>
      </p:sp>
      <p:sp>
        <p:nvSpPr>
          <p:cNvPr id="7" name="Rectangle à coins arrondis 713">
            <a:extLst>
              <a:ext uri="{FF2B5EF4-FFF2-40B4-BE49-F238E27FC236}">
                <a16:creationId xmlns:a16="http://schemas.microsoft.com/office/drawing/2014/main" id="{B6EA5DF6-DB94-FDF8-2D0E-4752B3DBFE27}"/>
              </a:ext>
            </a:extLst>
          </p:cNvPr>
          <p:cNvSpPr/>
          <p:nvPr/>
        </p:nvSpPr>
        <p:spPr>
          <a:xfrm>
            <a:off x="372157" y="3994665"/>
            <a:ext cx="2355137" cy="1886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4793E98-D0A2-516F-BBAB-B1517EFEF712}"/>
              </a:ext>
            </a:extLst>
          </p:cNvPr>
          <p:cNvSpPr txBox="1"/>
          <p:nvPr/>
        </p:nvSpPr>
        <p:spPr>
          <a:xfrm>
            <a:off x="6605910" y="3528207"/>
            <a:ext cx="21275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Septin</a:t>
            </a:r>
            <a:r>
              <a:rPr lang="en-US" sz="1200" i="1" dirty="0"/>
              <a:t> assembly domain, Golgi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640E31-E76B-F6BC-3F19-7377A8FCC625}"/>
              </a:ext>
            </a:extLst>
          </p:cNvPr>
          <p:cNvSpPr txBox="1"/>
          <p:nvPr/>
        </p:nvSpPr>
        <p:spPr>
          <a:xfrm>
            <a:off x="353934" y="4435271"/>
            <a:ext cx="21803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Spina bifida</a:t>
            </a:r>
            <a:r>
              <a:rPr lang="en-US" sz="1200" i="1" dirty="0"/>
              <a:t>, CLIP-115 mutation</a:t>
            </a:r>
          </a:p>
        </p:txBody>
      </p:sp>
      <p:sp>
        <p:nvSpPr>
          <p:cNvPr id="10" name="Carré corné 9">
            <a:extLst>
              <a:ext uri="{FF2B5EF4-FFF2-40B4-BE49-F238E27FC236}">
                <a16:creationId xmlns:a16="http://schemas.microsoft.com/office/drawing/2014/main" id="{2D3EE960-1508-8555-2C24-5FD7A7C93F25}"/>
              </a:ext>
            </a:extLst>
          </p:cNvPr>
          <p:cNvSpPr/>
          <p:nvPr/>
        </p:nvSpPr>
        <p:spPr>
          <a:xfrm>
            <a:off x="2432107" y="4169968"/>
            <a:ext cx="792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PNAS 2019</a:t>
            </a:r>
          </a:p>
        </p:txBody>
      </p:sp>
      <p:sp>
        <p:nvSpPr>
          <p:cNvPr id="18" name="Rectangle à coins arrondis 731">
            <a:extLst>
              <a:ext uri="{FF2B5EF4-FFF2-40B4-BE49-F238E27FC236}">
                <a16:creationId xmlns:a16="http://schemas.microsoft.com/office/drawing/2014/main" id="{004EC47C-F879-88AD-59E6-2FC0E36AC073}"/>
              </a:ext>
            </a:extLst>
          </p:cNvPr>
          <p:cNvSpPr/>
          <p:nvPr/>
        </p:nvSpPr>
        <p:spPr>
          <a:xfrm>
            <a:off x="606790" y="1024215"/>
            <a:ext cx="5492918" cy="2193574"/>
          </a:xfrm>
          <a:prstGeom prst="roundRect">
            <a:avLst>
              <a:gd name="adj" fmla="val 11980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Carré corné 18">
            <a:extLst>
              <a:ext uri="{FF2B5EF4-FFF2-40B4-BE49-F238E27FC236}">
                <a16:creationId xmlns:a16="http://schemas.microsoft.com/office/drawing/2014/main" id="{207EAD09-513A-063A-5C16-6C99312FC6D9}"/>
              </a:ext>
            </a:extLst>
          </p:cNvPr>
          <p:cNvSpPr/>
          <p:nvPr/>
        </p:nvSpPr>
        <p:spPr>
          <a:xfrm>
            <a:off x="1878950" y="3089796"/>
            <a:ext cx="792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PNAS 2019</a:t>
            </a:r>
          </a:p>
        </p:txBody>
      </p:sp>
      <p:pic>
        <p:nvPicPr>
          <p:cNvPr id="20" name="Image 19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9C8E782F-5EEB-03F7-38C9-1401EB4B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67" y="3084407"/>
            <a:ext cx="396000" cy="204478"/>
          </a:xfrm>
          <a:prstGeom prst="rect">
            <a:avLst/>
          </a:prstGeom>
        </p:spPr>
      </p:pic>
      <p:sp>
        <p:nvSpPr>
          <p:cNvPr id="21" name="Carré corné 20">
            <a:extLst>
              <a:ext uri="{FF2B5EF4-FFF2-40B4-BE49-F238E27FC236}">
                <a16:creationId xmlns:a16="http://schemas.microsoft.com/office/drawing/2014/main" id="{4608A513-1CE0-690D-0075-790F993F7925}"/>
              </a:ext>
            </a:extLst>
          </p:cNvPr>
          <p:cNvSpPr/>
          <p:nvPr/>
        </p:nvSpPr>
        <p:spPr>
          <a:xfrm>
            <a:off x="1624486" y="3460434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Nature, Ongoing</a:t>
            </a:r>
          </a:p>
        </p:txBody>
      </p:sp>
      <p:sp>
        <p:nvSpPr>
          <p:cNvPr id="22" name="Carré corné 21">
            <a:extLst>
              <a:ext uri="{FF2B5EF4-FFF2-40B4-BE49-F238E27FC236}">
                <a16:creationId xmlns:a16="http://schemas.microsoft.com/office/drawing/2014/main" id="{406FE5EE-F17D-AB09-F9FA-4CD09A358074}"/>
              </a:ext>
            </a:extLst>
          </p:cNvPr>
          <p:cNvSpPr/>
          <p:nvPr/>
        </p:nvSpPr>
        <p:spPr>
          <a:xfrm>
            <a:off x="4474962" y="3314017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photonics 2021</a:t>
            </a:r>
          </a:p>
        </p:txBody>
      </p:sp>
      <p:pic>
        <p:nvPicPr>
          <p:cNvPr id="23" name="Image 22" descr="Une image contenant Police, logo, typographie, Graphique&#10;&#10;Description générée automatiquement">
            <a:extLst>
              <a:ext uri="{FF2B5EF4-FFF2-40B4-BE49-F238E27FC236}">
                <a16:creationId xmlns:a16="http://schemas.microsoft.com/office/drawing/2014/main" id="{73618CDC-C212-577A-F402-5848AF5AE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22" y="3430616"/>
            <a:ext cx="684000" cy="204180"/>
          </a:xfrm>
          <a:prstGeom prst="rect">
            <a:avLst/>
          </a:prstGeom>
        </p:spPr>
      </p:pic>
      <p:pic>
        <p:nvPicPr>
          <p:cNvPr id="24" name="Image 23" descr="Une image contenant Police, typographie, Graphique, texte&#10;&#10;Description générée automatiquement">
            <a:extLst>
              <a:ext uri="{FF2B5EF4-FFF2-40B4-BE49-F238E27FC236}">
                <a16:creationId xmlns:a16="http://schemas.microsoft.com/office/drawing/2014/main" id="{F53F0B75-AEC8-A9BE-FF7E-1F08EA00E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138" y="3299937"/>
            <a:ext cx="1211709" cy="211913"/>
          </a:xfrm>
          <a:prstGeom prst="rect">
            <a:avLst/>
          </a:prstGeom>
        </p:spPr>
      </p:pic>
      <p:sp>
        <p:nvSpPr>
          <p:cNvPr id="25" name="Carré corné 24">
            <a:extLst>
              <a:ext uri="{FF2B5EF4-FFF2-40B4-BE49-F238E27FC236}">
                <a16:creationId xmlns:a16="http://schemas.microsoft.com/office/drawing/2014/main" id="{842DCCC3-78E6-00E7-9A87-4B40E57D634B}"/>
              </a:ext>
            </a:extLst>
          </p:cNvPr>
          <p:cNvSpPr/>
          <p:nvPr/>
        </p:nvSpPr>
        <p:spPr>
          <a:xfrm>
            <a:off x="3610962" y="3082605"/>
            <a:ext cx="2196000" cy="21933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Philos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Trans A Math Phys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Eng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Sci. 2022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B14680F-1514-B7A4-0537-84C82225F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2324" y="1195660"/>
            <a:ext cx="614834" cy="2315084"/>
          </a:xfrm>
          <a:prstGeom prst="rect">
            <a:avLst/>
          </a:prstGeom>
        </p:spPr>
      </p:pic>
      <p:sp>
        <p:nvSpPr>
          <p:cNvPr id="27" name="Carré corné 26">
            <a:extLst>
              <a:ext uri="{FF2B5EF4-FFF2-40B4-BE49-F238E27FC236}">
                <a16:creationId xmlns:a16="http://schemas.microsoft.com/office/drawing/2014/main" id="{B138EE26-9E23-4ADA-88E9-6A4EE8D3FE16}"/>
              </a:ext>
            </a:extLst>
          </p:cNvPr>
          <p:cNvSpPr/>
          <p:nvPr/>
        </p:nvSpPr>
        <p:spPr>
          <a:xfrm>
            <a:off x="1293419" y="3283638"/>
            <a:ext cx="1368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Review 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J Cell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Biol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2019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28C918D-D6D7-A788-0710-54F36DBC0B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4848" r="5877" b="3808"/>
          <a:stretch/>
        </p:blipFill>
        <p:spPr>
          <a:xfrm>
            <a:off x="4664995" y="1724066"/>
            <a:ext cx="1041387" cy="116727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74F2D23-5A3D-6DEE-95B5-22C9D1B98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61" y="1795546"/>
            <a:ext cx="1014554" cy="102431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EB9193B-604E-4114-3EAE-D82551956B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043">
            <a:off x="2202580" y="3645864"/>
            <a:ext cx="392634" cy="206787"/>
          </a:xfrm>
          <a:prstGeom prst="rect">
            <a:avLst/>
          </a:prstGeom>
        </p:spPr>
      </p:pic>
      <p:sp>
        <p:nvSpPr>
          <p:cNvPr id="31" name="Rectangle à coins arrondis 793">
            <a:extLst>
              <a:ext uri="{FF2B5EF4-FFF2-40B4-BE49-F238E27FC236}">
                <a16:creationId xmlns:a16="http://schemas.microsoft.com/office/drawing/2014/main" id="{D1F0F239-472E-9547-FCD8-7BA92D5265BB}"/>
              </a:ext>
            </a:extLst>
          </p:cNvPr>
          <p:cNvSpPr/>
          <p:nvPr/>
        </p:nvSpPr>
        <p:spPr>
          <a:xfrm rot="5400000">
            <a:off x="2187095" y="2401478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794">
            <a:extLst>
              <a:ext uri="{FF2B5EF4-FFF2-40B4-BE49-F238E27FC236}">
                <a16:creationId xmlns:a16="http://schemas.microsoft.com/office/drawing/2014/main" id="{F09CF5AC-232F-EEE7-86C1-E11B6B21A30B}"/>
              </a:ext>
            </a:extLst>
          </p:cNvPr>
          <p:cNvSpPr/>
          <p:nvPr/>
        </p:nvSpPr>
        <p:spPr>
          <a:xfrm rot="6590828">
            <a:off x="2415012" y="2466272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795">
            <a:extLst>
              <a:ext uri="{FF2B5EF4-FFF2-40B4-BE49-F238E27FC236}">
                <a16:creationId xmlns:a16="http://schemas.microsoft.com/office/drawing/2014/main" id="{07E9EAFD-E579-9AE6-BE98-17588BDEA8C3}"/>
              </a:ext>
            </a:extLst>
          </p:cNvPr>
          <p:cNvSpPr/>
          <p:nvPr/>
        </p:nvSpPr>
        <p:spPr>
          <a:xfrm rot="5400000">
            <a:off x="2187095" y="2104146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à coins arrondis 796">
            <a:extLst>
              <a:ext uri="{FF2B5EF4-FFF2-40B4-BE49-F238E27FC236}">
                <a16:creationId xmlns:a16="http://schemas.microsoft.com/office/drawing/2014/main" id="{03B930AE-6C23-2601-7E0D-19D6E3C25CC7}"/>
              </a:ext>
            </a:extLst>
          </p:cNvPr>
          <p:cNvSpPr/>
          <p:nvPr/>
        </p:nvSpPr>
        <p:spPr>
          <a:xfrm rot="4209172" flipH="1">
            <a:off x="2415013" y="2059493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à coins arrondis 797">
            <a:extLst>
              <a:ext uri="{FF2B5EF4-FFF2-40B4-BE49-F238E27FC236}">
                <a16:creationId xmlns:a16="http://schemas.microsoft.com/office/drawing/2014/main" id="{796E7D37-B526-9F37-8F3D-3CDB37943D40}"/>
              </a:ext>
            </a:extLst>
          </p:cNvPr>
          <p:cNvSpPr/>
          <p:nvPr/>
        </p:nvSpPr>
        <p:spPr>
          <a:xfrm rot="5400000">
            <a:off x="1564836" y="2397077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à coins arrondis 798">
            <a:extLst>
              <a:ext uri="{FF2B5EF4-FFF2-40B4-BE49-F238E27FC236}">
                <a16:creationId xmlns:a16="http://schemas.microsoft.com/office/drawing/2014/main" id="{AA3AD66A-571A-777B-822E-96AA8A288150}"/>
              </a:ext>
            </a:extLst>
          </p:cNvPr>
          <p:cNvSpPr/>
          <p:nvPr/>
        </p:nvSpPr>
        <p:spPr>
          <a:xfrm rot="5400000">
            <a:off x="1564836" y="2099745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6EEF711C-A359-8AB0-C39B-6555EB1499FC}"/>
              </a:ext>
            </a:extLst>
          </p:cNvPr>
          <p:cNvSpPr>
            <a:spLocks noChangeAspect="1"/>
          </p:cNvSpPr>
          <p:nvPr/>
        </p:nvSpPr>
        <p:spPr>
          <a:xfrm>
            <a:off x="2684107" y="2613584"/>
            <a:ext cx="144000" cy="12743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32B3D4E-D0F4-AB97-48A5-B2B31047C975}"/>
              </a:ext>
            </a:extLst>
          </p:cNvPr>
          <p:cNvSpPr/>
          <p:nvPr/>
        </p:nvSpPr>
        <p:spPr>
          <a:xfrm>
            <a:off x="3754631" y="1997077"/>
            <a:ext cx="619200" cy="619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755">
            <a:extLst>
              <a:ext uri="{FF2B5EF4-FFF2-40B4-BE49-F238E27FC236}">
                <a16:creationId xmlns:a16="http://schemas.microsoft.com/office/drawing/2014/main" id="{92C4C821-09A2-EAF8-D8DB-5879C9C5977C}"/>
              </a:ext>
            </a:extLst>
          </p:cNvPr>
          <p:cNvSpPr/>
          <p:nvPr/>
        </p:nvSpPr>
        <p:spPr>
          <a:xfrm>
            <a:off x="765518" y="1068509"/>
            <a:ext cx="2232634" cy="703841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15CC1CE-BCE9-F073-44B4-D2AD935E41DB}"/>
              </a:ext>
            </a:extLst>
          </p:cNvPr>
          <p:cNvSpPr txBox="1"/>
          <p:nvPr/>
        </p:nvSpPr>
        <p:spPr>
          <a:xfrm>
            <a:off x="767708" y="1044254"/>
            <a:ext cx="222825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Growing microtubule- binding proteins functions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diseases</a:t>
            </a:r>
          </a:p>
        </p:txBody>
      </p:sp>
      <p:sp>
        <p:nvSpPr>
          <p:cNvPr id="41" name="Rectangle à coins arrondis 757">
            <a:extLst>
              <a:ext uri="{FF2B5EF4-FFF2-40B4-BE49-F238E27FC236}">
                <a16:creationId xmlns:a16="http://schemas.microsoft.com/office/drawing/2014/main" id="{662EAD24-8FE5-303E-7455-F532C5C55770}"/>
              </a:ext>
            </a:extLst>
          </p:cNvPr>
          <p:cNvSpPr/>
          <p:nvPr/>
        </p:nvSpPr>
        <p:spPr>
          <a:xfrm>
            <a:off x="3303964" y="1061253"/>
            <a:ext cx="2599070" cy="504000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304AAC2-E678-79D5-7D15-DD4740F5B9C3}"/>
              </a:ext>
            </a:extLst>
          </p:cNvPr>
          <p:cNvSpPr txBox="1"/>
          <p:nvPr/>
        </p:nvSpPr>
        <p:spPr>
          <a:xfrm>
            <a:off x="3289499" y="1020543"/>
            <a:ext cx="2628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Single molecule 3D microscope</a:t>
            </a:r>
          </a:p>
          <a:p>
            <a:pPr algn="ctr"/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dSTORM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-SIM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ModLoc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 8 nm</a:t>
            </a:r>
          </a:p>
        </p:txBody>
      </p:sp>
      <p:sp>
        <p:nvSpPr>
          <p:cNvPr id="43" name="Rectangle : coins arrondis 3">
            <a:extLst>
              <a:ext uri="{FF2B5EF4-FFF2-40B4-BE49-F238E27FC236}">
                <a16:creationId xmlns:a16="http://schemas.microsoft.com/office/drawing/2014/main" id="{EC743BAB-B524-7285-6B5D-F1F82C7FBF78}"/>
              </a:ext>
            </a:extLst>
          </p:cNvPr>
          <p:cNvSpPr/>
          <p:nvPr/>
        </p:nvSpPr>
        <p:spPr>
          <a:xfrm>
            <a:off x="4136314" y="767361"/>
            <a:ext cx="934371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Imaging</a:t>
            </a:r>
          </a:p>
        </p:txBody>
      </p:sp>
      <p:sp>
        <p:nvSpPr>
          <p:cNvPr id="44" name="Rectangle : coins arrondis 3">
            <a:extLst>
              <a:ext uri="{FF2B5EF4-FFF2-40B4-BE49-F238E27FC236}">
                <a16:creationId xmlns:a16="http://schemas.microsoft.com/office/drawing/2014/main" id="{619D81E0-FB94-615E-333C-47716EB345AC}"/>
              </a:ext>
            </a:extLst>
          </p:cNvPr>
          <p:cNvSpPr/>
          <p:nvPr/>
        </p:nvSpPr>
        <p:spPr>
          <a:xfrm>
            <a:off x="1229389" y="767361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Microtubule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8098BB-6D57-FAB2-B8E4-596ADEB02510}"/>
              </a:ext>
            </a:extLst>
          </p:cNvPr>
          <p:cNvSpPr/>
          <p:nvPr/>
        </p:nvSpPr>
        <p:spPr>
          <a:xfrm>
            <a:off x="3809442" y="2164585"/>
            <a:ext cx="522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</a:rPr>
              <a:t>lumen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2382647-D475-6A1D-D63D-CCEA59D0683C}"/>
              </a:ext>
            </a:extLst>
          </p:cNvPr>
          <p:cNvSpPr/>
          <p:nvPr/>
        </p:nvSpPr>
        <p:spPr>
          <a:xfrm>
            <a:off x="5185688" y="1672291"/>
            <a:ext cx="575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tubulin</a:t>
            </a:r>
          </a:p>
        </p:txBody>
      </p:sp>
      <p:sp>
        <p:nvSpPr>
          <p:cNvPr id="47" name="Rectangle à coins arrondis 770">
            <a:extLst>
              <a:ext uri="{FF2B5EF4-FFF2-40B4-BE49-F238E27FC236}">
                <a16:creationId xmlns:a16="http://schemas.microsoft.com/office/drawing/2014/main" id="{E329A9A9-6EB6-79D1-8FDA-7FF6700FA90F}"/>
              </a:ext>
            </a:extLst>
          </p:cNvPr>
          <p:cNvSpPr/>
          <p:nvPr/>
        </p:nvSpPr>
        <p:spPr>
          <a:xfrm>
            <a:off x="6413240" y="1024215"/>
            <a:ext cx="2385224" cy="2193574"/>
          </a:xfrm>
          <a:prstGeom prst="roundRect">
            <a:avLst>
              <a:gd name="adj" fmla="val 11716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Carré corné 47">
            <a:extLst>
              <a:ext uri="{FF2B5EF4-FFF2-40B4-BE49-F238E27FC236}">
                <a16:creationId xmlns:a16="http://schemas.microsoft.com/office/drawing/2014/main" id="{49D30C21-6786-FFA6-2232-89E5A1BA36A2}"/>
              </a:ext>
            </a:extLst>
          </p:cNvPr>
          <p:cNvSpPr/>
          <p:nvPr/>
        </p:nvSpPr>
        <p:spPr>
          <a:xfrm>
            <a:off x="7670971" y="3157482"/>
            <a:ext cx="959065" cy="205265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iScience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, 2019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9B84293-85FD-4B7C-9004-4C03946E533A}"/>
              </a:ext>
            </a:extLst>
          </p:cNvPr>
          <p:cNvSpPr/>
          <p:nvPr/>
        </p:nvSpPr>
        <p:spPr>
          <a:xfrm>
            <a:off x="7669689" y="2895888"/>
            <a:ext cx="954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With Team 1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050ECFC9-470E-3522-5625-1D1C0AB130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2611">
            <a:off x="6470014" y="2247523"/>
            <a:ext cx="880135" cy="85656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122A31E3-B70E-3117-11D5-6666AFB84AF6}"/>
              </a:ext>
            </a:extLst>
          </p:cNvPr>
          <p:cNvSpPr txBox="1"/>
          <p:nvPr/>
        </p:nvSpPr>
        <p:spPr>
          <a:xfrm>
            <a:off x="7197821" y="1136869"/>
            <a:ext cx="828000" cy="324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030A0"/>
                </a:solidFill>
              </a:rPr>
              <a:t>Sept9i1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451A6D17-4328-6076-CE75-EF9DF82F3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12" y="1482600"/>
            <a:ext cx="1418264" cy="18220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3032D102-3BCA-C50E-FBFF-5A998968EA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1" b="-6458"/>
          <a:stretch/>
        </p:blipFill>
        <p:spPr>
          <a:xfrm>
            <a:off x="6634898" y="1654888"/>
            <a:ext cx="1800000" cy="309358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E662299F-5AE8-359E-39AD-FEF9D271AD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47" y="1653354"/>
            <a:ext cx="56863" cy="15061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892A4DE7-9455-3622-ADBB-EC770323F6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75" y="1653354"/>
            <a:ext cx="56863" cy="150610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6EB251B2-EA9F-5BAB-5063-9683029D3222}"/>
              </a:ext>
            </a:extLst>
          </p:cNvPr>
          <p:cNvSpPr txBox="1"/>
          <p:nvPr/>
        </p:nvSpPr>
        <p:spPr>
          <a:xfrm>
            <a:off x="7273453" y="1676185"/>
            <a:ext cx="468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rgbClr val="FF0000"/>
                </a:solidFill>
              </a:rPr>
              <a:t>PI4P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57" name="Rectangle à coins arrondis 754">
            <a:extLst>
              <a:ext uri="{FF2B5EF4-FFF2-40B4-BE49-F238E27FC236}">
                <a16:creationId xmlns:a16="http://schemas.microsoft.com/office/drawing/2014/main" id="{8FCFA2C4-D93B-6CF7-152C-6F8562D831EC}"/>
              </a:ext>
            </a:extLst>
          </p:cNvPr>
          <p:cNvSpPr/>
          <p:nvPr/>
        </p:nvSpPr>
        <p:spPr>
          <a:xfrm>
            <a:off x="7373470" y="2404105"/>
            <a:ext cx="1270250" cy="33078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0284B2F-D851-E251-16D2-2C985AE50164}"/>
              </a:ext>
            </a:extLst>
          </p:cNvPr>
          <p:cNvSpPr txBox="1"/>
          <p:nvPr/>
        </p:nvSpPr>
        <p:spPr>
          <a:xfrm>
            <a:off x="7355047" y="2386540"/>
            <a:ext cx="1330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Golgi integrity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55A6662-B3FB-0558-B238-9EEE6B1DFDBC}"/>
              </a:ext>
            </a:extLst>
          </p:cNvPr>
          <p:cNvSpPr/>
          <p:nvPr/>
        </p:nvSpPr>
        <p:spPr>
          <a:xfrm>
            <a:off x="6803554" y="2333908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DAA94D22-D0A3-BC0B-85BD-98FF8B82A4DD}"/>
              </a:ext>
            </a:extLst>
          </p:cNvPr>
          <p:cNvCxnSpPr>
            <a:cxnSpLocks/>
            <a:stCxn id="59" idx="5"/>
          </p:cNvCxnSpPr>
          <p:nvPr/>
        </p:nvCxnSpPr>
        <p:spPr>
          <a:xfrm flipV="1">
            <a:off x="6958703" y="1945144"/>
            <a:ext cx="1427679" cy="55384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15CEA662-79D3-6747-17B2-165B4A1F2C18}"/>
              </a:ext>
            </a:extLst>
          </p:cNvPr>
          <p:cNvCxnSpPr>
            <a:cxnSpLocks/>
            <a:stCxn id="59" idx="1"/>
          </p:cNvCxnSpPr>
          <p:nvPr/>
        </p:nvCxnSpPr>
        <p:spPr>
          <a:xfrm flipH="1" flipV="1">
            <a:off x="6659653" y="1930005"/>
            <a:ext cx="170520" cy="432225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 : coins arrondis 3">
            <a:extLst>
              <a:ext uri="{FF2B5EF4-FFF2-40B4-BE49-F238E27FC236}">
                <a16:creationId xmlns:a16="http://schemas.microsoft.com/office/drawing/2014/main" id="{F7662645-B38A-DADA-9137-227604E79360}"/>
              </a:ext>
            </a:extLst>
          </p:cNvPr>
          <p:cNvSpPr/>
          <p:nvPr/>
        </p:nvSpPr>
        <p:spPr>
          <a:xfrm>
            <a:off x="6925610" y="767361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Septin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4" name="Carré corné 63">
            <a:extLst>
              <a:ext uri="{FF2B5EF4-FFF2-40B4-BE49-F238E27FC236}">
                <a16:creationId xmlns:a16="http://schemas.microsoft.com/office/drawing/2014/main" id="{71C0F2C5-FBC7-BF39-4FD1-25F6E4E28445}"/>
              </a:ext>
            </a:extLst>
          </p:cNvPr>
          <p:cNvSpPr/>
          <p:nvPr/>
        </p:nvSpPr>
        <p:spPr>
          <a:xfrm>
            <a:off x="1388107" y="4685471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Nature, Ongoing</a:t>
            </a:r>
          </a:p>
        </p:txBody>
      </p:sp>
      <p:pic>
        <p:nvPicPr>
          <p:cNvPr id="65" name="Image 64" descr="Une image contenant Police, logo, typographie, Graphique&#10;&#10;Description générée automatiquement">
            <a:extLst>
              <a:ext uri="{FF2B5EF4-FFF2-40B4-BE49-F238E27FC236}">
                <a16:creationId xmlns:a16="http://schemas.microsoft.com/office/drawing/2014/main" id="{4D4C6093-2FB1-7837-1E12-8E5D1816F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43" y="4655653"/>
            <a:ext cx="684000" cy="20418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BC348D93-36CA-E7EE-1F50-CB0DA1D3CB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043">
            <a:off x="2060370" y="4828625"/>
            <a:ext cx="392634" cy="206787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BF233D76-E92D-E59D-5514-8E7341A5C7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81" y="3941690"/>
            <a:ext cx="2645541" cy="8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0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01E32-DBDD-B603-35B0-77C6BA6E1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Rectangle à coins arrondis 774">
            <a:extLst>
              <a:ext uri="{FF2B5EF4-FFF2-40B4-BE49-F238E27FC236}">
                <a16:creationId xmlns:a16="http://schemas.microsoft.com/office/drawing/2014/main" id="{5A945DA0-213A-4329-89FA-CAFDB12933C8}"/>
              </a:ext>
            </a:extLst>
          </p:cNvPr>
          <p:cNvSpPr/>
          <p:nvPr/>
        </p:nvSpPr>
        <p:spPr>
          <a:xfrm>
            <a:off x="117119" y="4176748"/>
            <a:ext cx="3702687" cy="2255646"/>
          </a:xfrm>
          <a:prstGeom prst="roundRect">
            <a:avLst>
              <a:gd name="adj" fmla="val 6932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D05DDE5A-4AC7-5809-3B0D-1737C582615F}"/>
              </a:ext>
            </a:extLst>
          </p:cNvPr>
          <p:cNvSpPr/>
          <p:nvPr/>
        </p:nvSpPr>
        <p:spPr>
          <a:xfrm>
            <a:off x="111093" y="57611"/>
            <a:ext cx="5796000" cy="48602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the cytoskeleton </a:t>
            </a:r>
          </a:p>
        </p:txBody>
      </p:sp>
      <p:sp>
        <p:nvSpPr>
          <p:cNvPr id="66" name="Rectangle : coins arrondis 3">
            <a:extLst>
              <a:ext uri="{FF2B5EF4-FFF2-40B4-BE49-F238E27FC236}">
                <a16:creationId xmlns:a16="http://schemas.microsoft.com/office/drawing/2014/main" id="{F8CC69ED-8AAA-2828-BE4A-1F6DCE5858B5}"/>
              </a:ext>
            </a:extLst>
          </p:cNvPr>
          <p:cNvSpPr/>
          <p:nvPr/>
        </p:nvSpPr>
        <p:spPr>
          <a:xfrm>
            <a:off x="216361" y="753701"/>
            <a:ext cx="4608000" cy="34445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Remodeling of the cytoskeleton interplay</a:t>
            </a:r>
          </a:p>
        </p:txBody>
      </p:sp>
      <p:pic>
        <p:nvPicPr>
          <p:cNvPr id="27" name="Image 26" descr="Une image contenant Police, Graphique, logo, Bleu électrique&#10;&#10;Description générée automatiquement">
            <a:extLst>
              <a:ext uri="{FF2B5EF4-FFF2-40B4-BE49-F238E27FC236}">
                <a16:creationId xmlns:a16="http://schemas.microsoft.com/office/drawing/2014/main" id="{09076DDB-2E25-198C-A5C0-4A9C7CAB0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335" y="6413792"/>
            <a:ext cx="1057415" cy="1895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9" name="ZoneTexte 88">
            <a:extLst>
              <a:ext uri="{FF2B5EF4-FFF2-40B4-BE49-F238E27FC236}">
                <a16:creationId xmlns:a16="http://schemas.microsoft.com/office/drawing/2014/main" id="{A774063E-27C2-A3E8-28EB-5FFB763D786C}"/>
              </a:ext>
            </a:extLst>
          </p:cNvPr>
          <p:cNvSpPr txBox="1"/>
          <p:nvPr/>
        </p:nvSpPr>
        <p:spPr>
          <a:xfrm>
            <a:off x="1593056" y="4210104"/>
            <a:ext cx="1191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proteasome</a:t>
            </a:r>
          </a:p>
        </p:txBody>
      </p:sp>
      <p:sp>
        <p:nvSpPr>
          <p:cNvPr id="769" name="Rectangle à coins arrondis 768">
            <a:extLst>
              <a:ext uri="{FF2B5EF4-FFF2-40B4-BE49-F238E27FC236}">
                <a16:creationId xmlns:a16="http://schemas.microsoft.com/office/drawing/2014/main" id="{4EB142C0-B9C8-08BB-1506-7320DE97DB5A}"/>
              </a:ext>
            </a:extLst>
          </p:cNvPr>
          <p:cNvSpPr/>
          <p:nvPr/>
        </p:nvSpPr>
        <p:spPr>
          <a:xfrm>
            <a:off x="120898" y="1658588"/>
            <a:ext cx="5690726" cy="2434393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Carré corné 32">
            <a:extLst>
              <a:ext uri="{FF2B5EF4-FFF2-40B4-BE49-F238E27FC236}">
                <a16:creationId xmlns:a16="http://schemas.microsoft.com/office/drawing/2014/main" id="{B347AC36-0B62-F0AA-D104-1B6418FFA06F}"/>
              </a:ext>
            </a:extLst>
          </p:cNvPr>
          <p:cNvSpPr/>
          <p:nvPr/>
        </p:nvSpPr>
        <p:spPr>
          <a:xfrm>
            <a:off x="4536912" y="4065022"/>
            <a:ext cx="1224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Cell Death Dis </a:t>
            </a:r>
            <a:r>
              <a:rPr lang="en-US" sz="1000" i="1" dirty="0">
                <a:solidFill>
                  <a:srgbClr val="0070C0"/>
                </a:solidFill>
              </a:rPr>
              <a:t>2019</a:t>
            </a:r>
          </a:p>
        </p:txBody>
      </p:sp>
      <p:pic>
        <p:nvPicPr>
          <p:cNvPr id="32" name="Image 31" descr="Une image contenant Police, texte, blanc, Graphique&#10;&#10;Description générée automatiquement">
            <a:extLst>
              <a:ext uri="{FF2B5EF4-FFF2-40B4-BE49-F238E27FC236}">
                <a16:creationId xmlns:a16="http://schemas.microsoft.com/office/drawing/2014/main" id="{C3FDEC98-04A5-4EDC-EDB1-7A6CB7E2A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320" y="3998161"/>
            <a:ext cx="647436" cy="3201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62" name="Image 761">
            <a:extLst>
              <a:ext uri="{FF2B5EF4-FFF2-40B4-BE49-F238E27FC236}">
                <a16:creationId xmlns:a16="http://schemas.microsoft.com/office/drawing/2014/main" id="{9541C700-B6DC-EFF3-DC85-C523C1D33A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2640194" y="1195587"/>
            <a:ext cx="316244" cy="453723"/>
          </a:xfrm>
          <a:prstGeom prst="rect">
            <a:avLst/>
          </a:prstGeom>
        </p:spPr>
      </p:pic>
      <p:sp>
        <p:nvSpPr>
          <p:cNvPr id="129" name="Carré corné 128">
            <a:extLst>
              <a:ext uri="{FF2B5EF4-FFF2-40B4-BE49-F238E27FC236}">
                <a16:creationId xmlns:a16="http://schemas.microsoft.com/office/drawing/2014/main" id="{5EB4A20E-132D-382E-7D79-63637B356686}"/>
              </a:ext>
            </a:extLst>
          </p:cNvPr>
          <p:cNvSpPr/>
          <p:nvPr/>
        </p:nvSpPr>
        <p:spPr>
          <a:xfrm>
            <a:off x="2762356" y="6424165"/>
            <a:ext cx="1116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Current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Biol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</a:p>
        </p:txBody>
      </p:sp>
      <p:pic>
        <p:nvPicPr>
          <p:cNvPr id="764" name="Image 763">
            <a:extLst>
              <a:ext uri="{FF2B5EF4-FFF2-40B4-BE49-F238E27FC236}">
                <a16:creationId xmlns:a16="http://schemas.microsoft.com/office/drawing/2014/main" id="{DFFCEE44-69FA-542F-8656-5AA38799E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6" y="1963420"/>
            <a:ext cx="536001" cy="2018248"/>
          </a:xfrm>
          <a:prstGeom prst="rect">
            <a:avLst/>
          </a:prstGeom>
        </p:spPr>
      </p:pic>
      <p:pic>
        <p:nvPicPr>
          <p:cNvPr id="768" name="Image 767">
            <a:extLst>
              <a:ext uri="{FF2B5EF4-FFF2-40B4-BE49-F238E27FC236}">
                <a16:creationId xmlns:a16="http://schemas.microsoft.com/office/drawing/2014/main" id="{BCE6B93A-775D-9104-E0CB-2CDF82CD9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0" y="4328500"/>
            <a:ext cx="536001" cy="2018248"/>
          </a:xfrm>
          <a:prstGeom prst="rect">
            <a:avLst/>
          </a:prstGeom>
        </p:spPr>
      </p:pic>
      <p:pic>
        <p:nvPicPr>
          <p:cNvPr id="770" name="Image 769">
            <a:extLst>
              <a:ext uri="{FF2B5EF4-FFF2-40B4-BE49-F238E27FC236}">
                <a16:creationId xmlns:a16="http://schemas.microsoft.com/office/drawing/2014/main" id="{0E8154B7-0D55-571E-6318-F52447103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08" y="4521837"/>
            <a:ext cx="166986" cy="1807974"/>
          </a:xfrm>
          <a:prstGeom prst="rect">
            <a:avLst/>
          </a:prstGeom>
        </p:spPr>
      </p:pic>
      <p:cxnSp>
        <p:nvCxnSpPr>
          <p:cNvPr id="781" name="Connecteur droit avec flèche 780">
            <a:extLst>
              <a:ext uri="{FF2B5EF4-FFF2-40B4-BE49-F238E27FC236}">
                <a16:creationId xmlns:a16="http://schemas.microsoft.com/office/drawing/2014/main" id="{82C0B701-61A8-F885-5303-1683F1B157F7}"/>
              </a:ext>
            </a:extLst>
          </p:cNvPr>
          <p:cNvCxnSpPr>
            <a:cxnSpLocks/>
          </p:cNvCxnSpPr>
          <p:nvPr/>
        </p:nvCxnSpPr>
        <p:spPr>
          <a:xfrm>
            <a:off x="1414175" y="3221378"/>
            <a:ext cx="2324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4" name="Connecteur droit avec flèche 783">
            <a:extLst>
              <a:ext uri="{FF2B5EF4-FFF2-40B4-BE49-F238E27FC236}">
                <a16:creationId xmlns:a16="http://schemas.microsoft.com/office/drawing/2014/main" id="{0707A112-D816-9CC4-CC31-848D9FB6E8CF}"/>
              </a:ext>
            </a:extLst>
          </p:cNvPr>
          <p:cNvCxnSpPr>
            <a:cxnSpLocks/>
          </p:cNvCxnSpPr>
          <p:nvPr/>
        </p:nvCxnSpPr>
        <p:spPr>
          <a:xfrm>
            <a:off x="1404817" y="5551173"/>
            <a:ext cx="2324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ZoneTexte 785">
            <a:extLst>
              <a:ext uri="{FF2B5EF4-FFF2-40B4-BE49-F238E27FC236}">
                <a16:creationId xmlns:a16="http://schemas.microsoft.com/office/drawing/2014/main" id="{51C70D83-18B2-D2F9-DC83-C16BE11207B6}"/>
              </a:ext>
            </a:extLst>
          </p:cNvPr>
          <p:cNvSpPr txBox="1"/>
          <p:nvPr/>
        </p:nvSpPr>
        <p:spPr>
          <a:xfrm>
            <a:off x="117118" y="1705987"/>
            <a:ext cx="31724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actin </a:t>
            </a:r>
            <a:r>
              <a:rPr lang="en-US" sz="12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septin</a:t>
            </a:r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9_i1 </a:t>
            </a:r>
            <a:r>
              <a:rPr lang="en-US" sz="1200" i="1" dirty="0">
                <a:solidFill>
                  <a:srgbClr val="0096FF"/>
                </a:solidFill>
              </a:rPr>
              <a:t>microtubule </a:t>
            </a:r>
            <a:r>
              <a:rPr lang="en-US" sz="1200" i="1" dirty="0" err="1">
                <a:solidFill>
                  <a:schemeClr val="accent2">
                    <a:lumMod val="50000"/>
                  </a:schemeClr>
                </a:solidFill>
              </a:rPr>
              <a:t>polyglutamylation</a:t>
            </a:r>
            <a:endParaRPr lang="en-US" sz="1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82" name="Image 781">
            <a:extLst>
              <a:ext uri="{FF2B5EF4-FFF2-40B4-BE49-F238E27FC236}">
                <a16:creationId xmlns:a16="http://schemas.microsoft.com/office/drawing/2014/main" id="{F6D3F71C-05A3-CAC1-7131-AD3878D10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6" y="1207662"/>
            <a:ext cx="440834" cy="390075"/>
          </a:xfrm>
          <a:prstGeom prst="rect">
            <a:avLst/>
          </a:prstGeom>
        </p:spPr>
      </p:pic>
      <p:pic>
        <p:nvPicPr>
          <p:cNvPr id="792" name="Image 791">
            <a:extLst>
              <a:ext uri="{FF2B5EF4-FFF2-40B4-BE49-F238E27FC236}">
                <a16:creationId xmlns:a16="http://schemas.microsoft.com/office/drawing/2014/main" id="{8C9C4A58-C80F-788A-880D-4574A132849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/>
          <a:srcRect l="61529" t="57458" r="21152" b="2467"/>
          <a:stretch/>
        </p:blipFill>
        <p:spPr>
          <a:xfrm>
            <a:off x="4344612" y="2031281"/>
            <a:ext cx="1391506" cy="1410211"/>
          </a:xfrm>
          <a:prstGeom prst="rect">
            <a:avLst/>
          </a:prstGeom>
        </p:spPr>
      </p:pic>
      <p:pic>
        <p:nvPicPr>
          <p:cNvPr id="793" name="Image 792">
            <a:extLst>
              <a:ext uri="{FF2B5EF4-FFF2-40B4-BE49-F238E27FC236}">
                <a16:creationId xmlns:a16="http://schemas.microsoft.com/office/drawing/2014/main" id="{A40B7222-81C0-CDFF-920D-EBC4AA23EA8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/>
          <a:srcRect l="61737" t="16729" r="21340" b="43197"/>
          <a:stretch/>
        </p:blipFill>
        <p:spPr>
          <a:xfrm>
            <a:off x="2946249" y="2030545"/>
            <a:ext cx="1358815" cy="1409369"/>
          </a:xfrm>
          <a:prstGeom prst="rect">
            <a:avLst/>
          </a:prstGeom>
        </p:spPr>
      </p:pic>
      <p:pic>
        <p:nvPicPr>
          <p:cNvPr id="765" name="Image 764">
            <a:extLst>
              <a:ext uri="{FF2B5EF4-FFF2-40B4-BE49-F238E27FC236}">
                <a16:creationId xmlns:a16="http://schemas.microsoft.com/office/drawing/2014/main" id="{330FD75F-E25D-BFDC-BF45-97EC57AFE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08" y="2173694"/>
            <a:ext cx="166986" cy="1807974"/>
          </a:xfrm>
          <a:prstGeom prst="rect">
            <a:avLst/>
          </a:prstGeom>
        </p:spPr>
      </p:pic>
      <p:pic>
        <p:nvPicPr>
          <p:cNvPr id="797" name="Image 796">
            <a:extLst>
              <a:ext uri="{FF2B5EF4-FFF2-40B4-BE49-F238E27FC236}">
                <a16:creationId xmlns:a16="http://schemas.microsoft.com/office/drawing/2014/main" id="{0C2AE678-3F5B-F7A3-A0C0-4CB3F67349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5440806" y="2090234"/>
            <a:ext cx="245946" cy="352865"/>
          </a:xfrm>
          <a:prstGeom prst="rect">
            <a:avLst/>
          </a:prstGeom>
        </p:spPr>
      </p:pic>
      <p:pic>
        <p:nvPicPr>
          <p:cNvPr id="798" name="Image 797">
            <a:extLst>
              <a:ext uri="{FF2B5EF4-FFF2-40B4-BE49-F238E27FC236}">
                <a16:creationId xmlns:a16="http://schemas.microsoft.com/office/drawing/2014/main" id="{13A92FBC-2F35-4623-AFF0-ACED3DF676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1313990" y="4833929"/>
            <a:ext cx="414118" cy="594146"/>
          </a:xfrm>
          <a:prstGeom prst="rect">
            <a:avLst/>
          </a:prstGeom>
        </p:spPr>
      </p:pic>
      <p:sp>
        <p:nvSpPr>
          <p:cNvPr id="785" name="Rectangle à coins arrondis 135">
            <a:extLst>
              <a:ext uri="{FF2B5EF4-FFF2-40B4-BE49-F238E27FC236}">
                <a16:creationId xmlns:a16="http://schemas.microsoft.com/office/drawing/2014/main" id="{CDE86135-8E4A-B2B6-41B9-449D3E4FEDAD}"/>
              </a:ext>
            </a:extLst>
          </p:cNvPr>
          <p:cNvSpPr/>
          <p:nvPr/>
        </p:nvSpPr>
        <p:spPr>
          <a:xfrm>
            <a:off x="2926930" y="2041646"/>
            <a:ext cx="900000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>
                <a:solidFill>
                  <a:schemeClr val="bg1"/>
                </a:solidFill>
              </a:rPr>
              <a:t>HHL16 Ctrl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787" name="Rectangle à coins arrondis 135">
            <a:extLst>
              <a:ext uri="{FF2B5EF4-FFF2-40B4-BE49-F238E27FC236}">
                <a16:creationId xmlns:a16="http://schemas.microsoft.com/office/drawing/2014/main" id="{D1E6D5DC-50B6-D669-94A6-58BFB33CEA5B}"/>
              </a:ext>
            </a:extLst>
          </p:cNvPr>
          <p:cNvSpPr/>
          <p:nvPr/>
        </p:nvSpPr>
        <p:spPr>
          <a:xfrm>
            <a:off x="4313922" y="2060748"/>
            <a:ext cx="1224000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>
                <a:solidFill>
                  <a:schemeClr val="bg1"/>
                </a:solidFill>
              </a:rPr>
              <a:t>HHL16 + </a:t>
            </a:r>
            <a:r>
              <a:rPr lang="en-US" sz="1200" i="1" dirty="0" err="1">
                <a:solidFill>
                  <a:schemeClr val="bg1"/>
                </a:solidFill>
              </a:rPr>
              <a:t>taxane</a:t>
            </a:r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840" name="Image 839">
            <a:extLst>
              <a:ext uri="{FF2B5EF4-FFF2-40B4-BE49-F238E27FC236}">
                <a16:creationId xmlns:a16="http://schemas.microsoft.com/office/drawing/2014/main" id="{83309A2B-08D8-4CCA-8C43-928A8B394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1323348" y="2499074"/>
            <a:ext cx="414118" cy="594146"/>
          </a:xfrm>
          <a:prstGeom prst="rect">
            <a:avLst/>
          </a:prstGeom>
        </p:spPr>
      </p:pic>
      <p:sp>
        <p:nvSpPr>
          <p:cNvPr id="841" name="ZoneTexte 840">
            <a:extLst>
              <a:ext uri="{FF2B5EF4-FFF2-40B4-BE49-F238E27FC236}">
                <a16:creationId xmlns:a16="http://schemas.microsoft.com/office/drawing/2014/main" id="{35A8DD0A-89B3-BE58-C4AB-33D161D3A9EA}"/>
              </a:ext>
            </a:extLst>
          </p:cNvPr>
          <p:cNvSpPr txBox="1"/>
          <p:nvPr/>
        </p:nvSpPr>
        <p:spPr>
          <a:xfrm>
            <a:off x="206384" y="4210104"/>
            <a:ext cx="1224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92D050"/>
                </a:solidFill>
              </a:rPr>
              <a:t>BORGs</a:t>
            </a:r>
            <a:r>
              <a:rPr lang="en-US" sz="1200" i="1" dirty="0"/>
              <a:t> </a:t>
            </a:r>
            <a:r>
              <a:rPr lang="en-US" sz="1200" i="1" dirty="0">
                <a:solidFill>
                  <a:srgbClr val="FF9300"/>
                </a:solidFill>
              </a:rPr>
              <a:t>Cdc42</a:t>
            </a:r>
            <a:endParaRPr lang="en-US" sz="1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42" name="Rectangle à coins arrondis 841">
            <a:extLst>
              <a:ext uri="{FF2B5EF4-FFF2-40B4-BE49-F238E27FC236}">
                <a16:creationId xmlns:a16="http://schemas.microsoft.com/office/drawing/2014/main" id="{0FE2A300-AEDC-4BBD-1D2D-3420CBC5607D}"/>
              </a:ext>
            </a:extLst>
          </p:cNvPr>
          <p:cNvSpPr/>
          <p:nvPr/>
        </p:nvSpPr>
        <p:spPr>
          <a:xfrm>
            <a:off x="3913340" y="4811301"/>
            <a:ext cx="1851000" cy="1617934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3" name="ZoneTexte 842">
            <a:extLst>
              <a:ext uri="{FF2B5EF4-FFF2-40B4-BE49-F238E27FC236}">
                <a16:creationId xmlns:a16="http://schemas.microsoft.com/office/drawing/2014/main" id="{DB1AA2D5-743D-5DBE-91BC-98C660F88F41}"/>
              </a:ext>
            </a:extLst>
          </p:cNvPr>
          <p:cNvSpPr txBox="1"/>
          <p:nvPr/>
        </p:nvSpPr>
        <p:spPr>
          <a:xfrm>
            <a:off x="3872139" y="4818008"/>
            <a:ext cx="1953180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Sept9_i1 </a:t>
            </a:r>
            <a:r>
              <a:rPr lang="en-US" sz="1600" i="1" dirty="0">
                <a:solidFill>
                  <a:srgbClr val="7A82FF"/>
                </a:solidFill>
              </a:rPr>
              <a:t>intrinsic liver resistance ? Biosensor</a:t>
            </a:r>
          </a:p>
          <a:p>
            <a:pPr algn="ctr"/>
            <a:endParaRPr lang="en-US" sz="1600" i="1" dirty="0"/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Sept9_i1</a:t>
            </a:r>
            <a:r>
              <a:rPr lang="en-US" sz="1200" i="1" baseline="30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200" i="1" dirty="0">
                <a:solidFill>
                  <a:srgbClr val="92D050"/>
                </a:solidFill>
              </a:rPr>
              <a:t>BORGs++</a:t>
            </a:r>
          </a:p>
          <a:p>
            <a:pPr algn="ctr"/>
            <a:r>
              <a:rPr lang="en-US" sz="1200" i="1" dirty="0" err="1">
                <a:solidFill>
                  <a:schemeClr val="accent2">
                    <a:lumMod val="50000"/>
                  </a:schemeClr>
                </a:solidFill>
              </a:rPr>
              <a:t>Proteasome</a:t>
            </a:r>
            <a:r>
              <a:rPr lang="en-US" sz="1200" i="1" baseline="30000" dirty="0" err="1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endParaRPr lang="en-US" sz="1200" i="1" baseline="30000" dirty="0">
              <a:solidFill>
                <a:schemeClr val="accent2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  <a:p>
            <a:pPr algn="ctr"/>
            <a:r>
              <a:rPr lang="en-US" sz="1600" i="1" dirty="0">
                <a:solidFill>
                  <a:srgbClr val="7A82FF"/>
                </a:solidFill>
              </a:rPr>
              <a:t>Targets for </a:t>
            </a:r>
            <a:r>
              <a:rPr lang="en-US" sz="1600" i="1" dirty="0" err="1">
                <a:solidFill>
                  <a:srgbClr val="7A82FF"/>
                </a:solidFill>
              </a:rPr>
              <a:t>taxane</a:t>
            </a:r>
            <a:r>
              <a:rPr lang="en-US" sz="1600" i="1" dirty="0">
                <a:solidFill>
                  <a:srgbClr val="7A82FF"/>
                </a:solidFill>
              </a:rPr>
              <a:t>-treatment of HCC ?</a:t>
            </a:r>
          </a:p>
        </p:txBody>
      </p:sp>
      <p:sp>
        <p:nvSpPr>
          <p:cNvPr id="803" name="Carré corné 802">
            <a:extLst>
              <a:ext uri="{FF2B5EF4-FFF2-40B4-BE49-F238E27FC236}">
                <a16:creationId xmlns:a16="http://schemas.microsoft.com/office/drawing/2014/main" id="{03C93D08-E52C-7AF9-9CED-7A2B2DC2569B}"/>
              </a:ext>
            </a:extLst>
          </p:cNvPr>
          <p:cNvSpPr/>
          <p:nvPr/>
        </p:nvSpPr>
        <p:spPr>
          <a:xfrm>
            <a:off x="3947986" y="4299429"/>
            <a:ext cx="1835711" cy="404321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bg1"/>
                </a:solidFill>
              </a:rPr>
              <a:t>Review</a:t>
            </a:r>
            <a:r>
              <a:rPr lang="en-US" sz="1000" i="1" dirty="0">
                <a:solidFill>
                  <a:srgbClr val="0070C0"/>
                </a:solidFill>
              </a:rPr>
              <a:t> Front Cell Dev </a:t>
            </a:r>
            <a:r>
              <a:rPr lang="en-US" sz="1000" i="1" dirty="0" err="1">
                <a:solidFill>
                  <a:srgbClr val="0070C0"/>
                </a:solidFill>
              </a:rPr>
              <a:t>Biol</a:t>
            </a:r>
            <a:r>
              <a:rPr lang="en-US" sz="1000" i="1" dirty="0">
                <a:solidFill>
                  <a:srgbClr val="0070C0"/>
                </a:solidFill>
              </a:rPr>
              <a:t> 2023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Review</a:t>
            </a:r>
            <a:r>
              <a:rPr lang="en-US" sz="1000" i="1" dirty="0">
                <a:solidFill>
                  <a:srgbClr val="0070C0"/>
                </a:solidFill>
              </a:rPr>
              <a:t> J Cell </a:t>
            </a:r>
            <a:r>
              <a:rPr lang="en-US" sz="1000" i="1" dirty="0" err="1">
                <a:solidFill>
                  <a:srgbClr val="0070C0"/>
                </a:solidFill>
              </a:rPr>
              <a:t>Sci</a:t>
            </a:r>
            <a:r>
              <a:rPr lang="en-US" sz="1000" i="1" dirty="0">
                <a:solidFill>
                  <a:srgbClr val="0070C0"/>
                </a:solidFill>
              </a:rPr>
              <a:t> 2021</a:t>
            </a:r>
          </a:p>
        </p:txBody>
      </p:sp>
      <p:grpSp>
        <p:nvGrpSpPr>
          <p:cNvPr id="2" name="Grouper 1">
            <a:extLst>
              <a:ext uri="{FF2B5EF4-FFF2-40B4-BE49-F238E27FC236}">
                <a16:creationId xmlns:a16="http://schemas.microsoft.com/office/drawing/2014/main" id="{9B6ACA29-E467-B5CF-42F2-8CDDE8F6C746}"/>
              </a:ext>
            </a:extLst>
          </p:cNvPr>
          <p:cNvGrpSpPr/>
          <p:nvPr/>
        </p:nvGrpSpPr>
        <p:grpSpPr>
          <a:xfrm>
            <a:off x="2095918" y="1963420"/>
            <a:ext cx="536001" cy="2018248"/>
            <a:chOff x="1959182" y="1963420"/>
            <a:chExt cx="536001" cy="2018248"/>
          </a:xfrm>
        </p:grpSpPr>
        <p:grpSp>
          <p:nvGrpSpPr>
            <p:cNvPr id="12" name="Grouper 11">
              <a:extLst>
                <a:ext uri="{FF2B5EF4-FFF2-40B4-BE49-F238E27FC236}">
                  <a16:creationId xmlns:a16="http://schemas.microsoft.com/office/drawing/2014/main" id="{101FBDBB-E246-6AB5-8B47-860C41F8A743}"/>
                </a:ext>
              </a:extLst>
            </p:cNvPr>
            <p:cNvGrpSpPr/>
            <p:nvPr/>
          </p:nvGrpSpPr>
          <p:grpSpPr>
            <a:xfrm>
              <a:off x="2026943" y="2565529"/>
              <a:ext cx="368968" cy="1195094"/>
              <a:chOff x="2495989" y="2577220"/>
              <a:chExt cx="368968" cy="1195094"/>
            </a:xfrm>
          </p:grpSpPr>
          <p:cxnSp>
            <p:nvCxnSpPr>
              <p:cNvPr id="790" name="Connecteur droit 789">
                <a:extLst>
                  <a:ext uri="{FF2B5EF4-FFF2-40B4-BE49-F238E27FC236}">
                    <a16:creationId xmlns:a16="http://schemas.microsoft.com/office/drawing/2014/main" id="{99D18E1A-E0D2-662A-EDD0-354FA0706F38}"/>
                  </a:ext>
                </a:extLst>
              </p:cNvPr>
              <p:cNvCxnSpPr/>
              <p:nvPr/>
            </p:nvCxnSpPr>
            <p:spPr>
              <a:xfrm>
                <a:off x="2764031" y="2923796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cteur droit 4">
                <a:extLst>
                  <a:ext uri="{FF2B5EF4-FFF2-40B4-BE49-F238E27FC236}">
                    <a16:creationId xmlns:a16="http://schemas.microsoft.com/office/drawing/2014/main" id="{E0F9276D-D884-12C8-B59D-3ADF7225F36E}"/>
                  </a:ext>
                </a:extLst>
              </p:cNvPr>
              <p:cNvCxnSpPr/>
              <p:nvPr/>
            </p:nvCxnSpPr>
            <p:spPr>
              <a:xfrm>
                <a:off x="2764031" y="2577220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Connecteur droit 795">
                <a:extLst>
                  <a:ext uri="{FF2B5EF4-FFF2-40B4-BE49-F238E27FC236}">
                    <a16:creationId xmlns:a16="http://schemas.microsoft.com/office/drawing/2014/main" id="{1A813A76-C0DE-864D-C212-ECF0D2B196B6}"/>
                  </a:ext>
                </a:extLst>
              </p:cNvPr>
              <p:cNvCxnSpPr/>
              <p:nvPr/>
            </p:nvCxnSpPr>
            <p:spPr>
              <a:xfrm>
                <a:off x="2502530" y="2706241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Connecteur droit 793">
                <a:extLst>
                  <a:ext uri="{FF2B5EF4-FFF2-40B4-BE49-F238E27FC236}">
                    <a16:creationId xmlns:a16="http://schemas.microsoft.com/office/drawing/2014/main" id="{E3A2DE21-9A9B-FBE9-4895-2577D1B41AF5}"/>
                  </a:ext>
                </a:extLst>
              </p:cNvPr>
              <p:cNvCxnSpPr/>
              <p:nvPr/>
            </p:nvCxnSpPr>
            <p:spPr>
              <a:xfrm>
                <a:off x="2764031" y="3277159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Connecteur droit 801">
                <a:extLst>
                  <a:ext uri="{FF2B5EF4-FFF2-40B4-BE49-F238E27FC236}">
                    <a16:creationId xmlns:a16="http://schemas.microsoft.com/office/drawing/2014/main" id="{0BC8D75F-A63D-F6C1-553C-C770FDE9418B}"/>
                  </a:ext>
                </a:extLst>
              </p:cNvPr>
              <p:cNvCxnSpPr/>
              <p:nvPr/>
            </p:nvCxnSpPr>
            <p:spPr>
              <a:xfrm>
                <a:off x="2764031" y="3578178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Connecteur droit 803">
                <a:extLst>
                  <a:ext uri="{FF2B5EF4-FFF2-40B4-BE49-F238E27FC236}">
                    <a16:creationId xmlns:a16="http://schemas.microsoft.com/office/drawing/2014/main" id="{647F18EF-18B9-9DA3-CD6F-316F567E41A4}"/>
                  </a:ext>
                </a:extLst>
              </p:cNvPr>
              <p:cNvCxnSpPr/>
              <p:nvPr/>
            </p:nvCxnSpPr>
            <p:spPr>
              <a:xfrm>
                <a:off x="2502530" y="3384084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Connecteur droit 804">
                <a:extLst>
                  <a:ext uri="{FF2B5EF4-FFF2-40B4-BE49-F238E27FC236}">
                    <a16:creationId xmlns:a16="http://schemas.microsoft.com/office/drawing/2014/main" id="{D127CEE5-2356-FD34-ACA9-D7CA8CD3F606}"/>
                  </a:ext>
                </a:extLst>
              </p:cNvPr>
              <p:cNvCxnSpPr/>
              <p:nvPr/>
            </p:nvCxnSpPr>
            <p:spPr>
              <a:xfrm>
                <a:off x="2502530" y="3755719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Connecteur droit 829">
                <a:extLst>
                  <a:ext uri="{FF2B5EF4-FFF2-40B4-BE49-F238E27FC236}">
                    <a16:creationId xmlns:a16="http://schemas.microsoft.com/office/drawing/2014/main" id="{7884A566-FC9E-FA45-9E94-60D265DCB815}"/>
                  </a:ext>
                </a:extLst>
              </p:cNvPr>
              <p:cNvCxnSpPr/>
              <p:nvPr/>
            </p:nvCxnSpPr>
            <p:spPr>
              <a:xfrm>
                <a:off x="2495989" y="3113650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0" name="Image 809">
              <a:extLst>
                <a:ext uri="{FF2B5EF4-FFF2-40B4-BE49-F238E27FC236}">
                  <a16:creationId xmlns:a16="http://schemas.microsoft.com/office/drawing/2014/main" id="{3A22E6B5-58EE-4A90-1A46-C634292E3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182" y="1963420"/>
              <a:ext cx="536001" cy="2018248"/>
            </a:xfrm>
            <a:prstGeom prst="rect">
              <a:avLst/>
            </a:prstGeom>
          </p:spPr>
        </p:pic>
      </p:grpSp>
      <p:grpSp>
        <p:nvGrpSpPr>
          <p:cNvPr id="813" name="Grouper 812">
            <a:extLst>
              <a:ext uri="{FF2B5EF4-FFF2-40B4-BE49-F238E27FC236}">
                <a16:creationId xmlns:a16="http://schemas.microsoft.com/office/drawing/2014/main" id="{109F2D6A-B120-8770-F848-4F3278815216}"/>
              </a:ext>
            </a:extLst>
          </p:cNvPr>
          <p:cNvGrpSpPr/>
          <p:nvPr/>
        </p:nvGrpSpPr>
        <p:grpSpPr>
          <a:xfrm>
            <a:off x="2351234" y="4930609"/>
            <a:ext cx="368968" cy="1195094"/>
            <a:chOff x="2495989" y="2577220"/>
            <a:chExt cx="368968" cy="1195094"/>
          </a:xfrm>
        </p:grpSpPr>
        <p:cxnSp>
          <p:nvCxnSpPr>
            <p:cNvPr id="814" name="Connecteur droit 813">
              <a:extLst>
                <a:ext uri="{FF2B5EF4-FFF2-40B4-BE49-F238E27FC236}">
                  <a16:creationId xmlns:a16="http://schemas.microsoft.com/office/drawing/2014/main" id="{9E86DE64-5CC6-ACA0-A4D6-D30F48162147}"/>
                </a:ext>
              </a:extLst>
            </p:cNvPr>
            <p:cNvCxnSpPr/>
            <p:nvPr/>
          </p:nvCxnSpPr>
          <p:spPr>
            <a:xfrm>
              <a:off x="2764031" y="2923796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5" name="Connecteur droit 814">
              <a:extLst>
                <a:ext uri="{FF2B5EF4-FFF2-40B4-BE49-F238E27FC236}">
                  <a16:creationId xmlns:a16="http://schemas.microsoft.com/office/drawing/2014/main" id="{13E4EAE9-2FB7-CF9A-5C53-1B6B9526EFBA}"/>
                </a:ext>
              </a:extLst>
            </p:cNvPr>
            <p:cNvCxnSpPr/>
            <p:nvPr/>
          </p:nvCxnSpPr>
          <p:spPr>
            <a:xfrm>
              <a:off x="2764031" y="257722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Connecteur droit 815">
              <a:extLst>
                <a:ext uri="{FF2B5EF4-FFF2-40B4-BE49-F238E27FC236}">
                  <a16:creationId xmlns:a16="http://schemas.microsoft.com/office/drawing/2014/main" id="{49C670B9-C349-8A92-CDB7-3780F911CF17}"/>
                </a:ext>
              </a:extLst>
            </p:cNvPr>
            <p:cNvCxnSpPr/>
            <p:nvPr/>
          </p:nvCxnSpPr>
          <p:spPr>
            <a:xfrm>
              <a:off x="2502530" y="2706241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7" name="Connecteur droit 816">
              <a:extLst>
                <a:ext uri="{FF2B5EF4-FFF2-40B4-BE49-F238E27FC236}">
                  <a16:creationId xmlns:a16="http://schemas.microsoft.com/office/drawing/2014/main" id="{31306F31-2152-96C8-D8FC-8E55F8783C26}"/>
                </a:ext>
              </a:extLst>
            </p:cNvPr>
            <p:cNvCxnSpPr/>
            <p:nvPr/>
          </p:nvCxnSpPr>
          <p:spPr>
            <a:xfrm>
              <a:off x="2764031" y="327715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8" name="Connecteur droit 817">
              <a:extLst>
                <a:ext uri="{FF2B5EF4-FFF2-40B4-BE49-F238E27FC236}">
                  <a16:creationId xmlns:a16="http://schemas.microsoft.com/office/drawing/2014/main" id="{E89C32E4-2C25-CA03-8530-D1FEA696728F}"/>
                </a:ext>
              </a:extLst>
            </p:cNvPr>
            <p:cNvCxnSpPr/>
            <p:nvPr/>
          </p:nvCxnSpPr>
          <p:spPr>
            <a:xfrm>
              <a:off x="2764031" y="3578178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9" name="Connecteur droit 818">
              <a:extLst>
                <a:ext uri="{FF2B5EF4-FFF2-40B4-BE49-F238E27FC236}">
                  <a16:creationId xmlns:a16="http://schemas.microsoft.com/office/drawing/2014/main" id="{F628E575-15A7-DAF2-4DCD-4467AD376893}"/>
                </a:ext>
              </a:extLst>
            </p:cNvPr>
            <p:cNvCxnSpPr/>
            <p:nvPr/>
          </p:nvCxnSpPr>
          <p:spPr>
            <a:xfrm>
              <a:off x="2502530" y="3384084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0" name="Connecteur droit 819">
              <a:extLst>
                <a:ext uri="{FF2B5EF4-FFF2-40B4-BE49-F238E27FC236}">
                  <a16:creationId xmlns:a16="http://schemas.microsoft.com/office/drawing/2014/main" id="{19249940-88EF-1135-7F4F-1485FB96B11E}"/>
                </a:ext>
              </a:extLst>
            </p:cNvPr>
            <p:cNvCxnSpPr/>
            <p:nvPr/>
          </p:nvCxnSpPr>
          <p:spPr>
            <a:xfrm>
              <a:off x="2502530" y="375571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9" name="Connecteur droit 828">
              <a:extLst>
                <a:ext uri="{FF2B5EF4-FFF2-40B4-BE49-F238E27FC236}">
                  <a16:creationId xmlns:a16="http://schemas.microsoft.com/office/drawing/2014/main" id="{C43833C1-4454-26B6-1659-E54E1E37B364}"/>
                </a:ext>
              </a:extLst>
            </p:cNvPr>
            <p:cNvCxnSpPr/>
            <p:nvPr/>
          </p:nvCxnSpPr>
          <p:spPr>
            <a:xfrm>
              <a:off x="2495989" y="311365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4" name="Image 843">
            <a:extLst>
              <a:ext uri="{FF2B5EF4-FFF2-40B4-BE49-F238E27FC236}">
                <a16:creationId xmlns:a16="http://schemas.microsoft.com/office/drawing/2014/main" id="{4467BEDC-24BB-21EA-F26B-CAA134F9F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73" y="4328500"/>
            <a:ext cx="536001" cy="2018248"/>
          </a:xfrm>
          <a:prstGeom prst="rect">
            <a:avLst/>
          </a:prstGeom>
        </p:spPr>
      </p:pic>
      <p:pic>
        <p:nvPicPr>
          <p:cNvPr id="855" name="Image 854">
            <a:extLst>
              <a:ext uri="{FF2B5EF4-FFF2-40B4-BE49-F238E27FC236}">
                <a16:creationId xmlns:a16="http://schemas.microsoft.com/office/drawing/2014/main" id="{66A74DFF-0378-434F-095E-FD4556A925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220981" y="5143408"/>
            <a:ext cx="560432" cy="72000"/>
          </a:xfrm>
          <a:prstGeom prst="rect">
            <a:avLst/>
          </a:prstGeom>
        </p:spPr>
      </p:pic>
      <p:pic>
        <p:nvPicPr>
          <p:cNvPr id="856" name="Image 855">
            <a:extLst>
              <a:ext uri="{FF2B5EF4-FFF2-40B4-BE49-F238E27FC236}">
                <a16:creationId xmlns:a16="http://schemas.microsoft.com/office/drawing/2014/main" id="{22EA1E8E-7532-6344-6A7E-DCBB948BA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303497" y="5835682"/>
            <a:ext cx="560432" cy="72000"/>
          </a:xfrm>
          <a:prstGeom prst="rect">
            <a:avLst/>
          </a:prstGeom>
        </p:spPr>
      </p:pic>
      <p:pic>
        <p:nvPicPr>
          <p:cNvPr id="858" name="Image 857">
            <a:extLst>
              <a:ext uri="{FF2B5EF4-FFF2-40B4-BE49-F238E27FC236}">
                <a16:creationId xmlns:a16="http://schemas.microsoft.com/office/drawing/2014/main" id="{695348D3-6519-A77C-2E08-9012DC0AA7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4" y="4521837"/>
            <a:ext cx="166986" cy="1807974"/>
          </a:xfrm>
          <a:prstGeom prst="rect">
            <a:avLst/>
          </a:prstGeom>
        </p:spPr>
      </p:pic>
      <p:pic>
        <p:nvPicPr>
          <p:cNvPr id="859" name="Image 858">
            <a:extLst>
              <a:ext uri="{FF2B5EF4-FFF2-40B4-BE49-F238E27FC236}">
                <a16:creationId xmlns:a16="http://schemas.microsoft.com/office/drawing/2014/main" id="{BC1DB5C9-ADFA-2EF2-929F-744C04F50D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439" y="5029957"/>
            <a:ext cx="591101" cy="75940"/>
          </a:xfrm>
          <a:prstGeom prst="rect">
            <a:avLst/>
          </a:prstGeom>
        </p:spPr>
      </p:pic>
      <p:pic>
        <p:nvPicPr>
          <p:cNvPr id="860" name="Image 859">
            <a:extLst>
              <a:ext uri="{FF2B5EF4-FFF2-40B4-BE49-F238E27FC236}">
                <a16:creationId xmlns:a16="http://schemas.microsoft.com/office/drawing/2014/main" id="{595721CB-8D53-502E-AC8C-11047EF89F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437" y="5684238"/>
            <a:ext cx="591101" cy="759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04E60C-FBD3-624D-9289-4DED593769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4198">
            <a:off x="2071756" y="4979816"/>
            <a:ext cx="233644" cy="2392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07A597C-427D-0ADF-92AA-F494F51D0A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35" y="5437327"/>
            <a:ext cx="162044" cy="1714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01C20-889C-A3CB-9BF2-7F6FBD1B64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2" y="4833788"/>
            <a:ext cx="239297" cy="292056"/>
          </a:xfrm>
          <a:prstGeom prst="rect">
            <a:avLst/>
          </a:prstGeom>
        </p:spPr>
      </p:pic>
      <p:pic>
        <p:nvPicPr>
          <p:cNvPr id="862" name="Image 861">
            <a:extLst>
              <a:ext uri="{FF2B5EF4-FFF2-40B4-BE49-F238E27FC236}">
                <a16:creationId xmlns:a16="http://schemas.microsoft.com/office/drawing/2014/main" id="{01A0EE10-BC58-91F3-6503-708244CF7E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3" y="5559546"/>
            <a:ext cx="239297" cy="292056"/>
          </a:xfrm>
          <a:prstGeom prst="rect">
            <a:avLst/>
          </a:prstGeom>
        </p:spPr>
      </p:pic>
      <p:pic>
        <p:nvPicPr>
          <p:cNvPr id="863" name="Image 862">
            <a:extLst>
              <a:ext uri="{FF2B5EF4-FFF2-40B4-BE49-F238E27FC236}">
                <a16:creationId xmlns:a16="http://schemas.microsoft.com/office/drawing/2014/main" id="{02251DF5-B021-EB66-AB76-CD9FAB41D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1" y="4521837"/>
            <a:ext cx="166986" cy="1807974"/>
          </a:xfrm>
          <a:prstGeom prst="rect">
            <a:avLst/>
          </a:prstGeom>
        </p:spPr>
      </p:pic>
      <p:pic>
        <p:nvPicPr>
          <p:cNvPr id="864" name="Image 863">
            <a:extLst>
              <a:ext uri="{FF2B5EF4-FFF2-40B4-BE49-F238E27FC236}">
                <a16:creationId xmlns:a16="http://schemas.microsoft.com/office/drawing/2014/main" id="{3526F6C9-B93C-0340-2207-3BC3F4926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537" y="5050639"/>
            <a:ext cx="239297" cy="292056"/>
          </a:xfrm>
          <a:prstGeom prst="rect">
            <a:avLst/>
          </a:prstGeom>
        </p:spPr>
      </p:pic>
      <p:pic>
        <p:nvPicPr>
          <p:cNvPr id="865" name="Image 864">
            <a:extLst>
              <a:ext uri="{FF2B5EF4-FFF2-40B4-BE49-F238E27FC236}">
                <a16:creationId xmlns:a16="http://schemas.microsoft.com/office/drawing/2014/main" id="{BA877E2A-8345-EC49-3A84-E528237971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710" y="5246941"/>
            <a:ext cx="591101" cy="75940"/>
          </a:xfrm>
          <a:prstGeom prst="rect">
            <a:avLst/>
          </a:prstGeom>
        </p:spPr>
      </p:pic>
      <p:pic>
        <p:nvPicPr>
          <p:cNvPr id="867" name="Image 866">
            <a:extLst>
              <a:ext uri="{FF2B5EF4-FFF2-40B4-BE49-F238E27FC236}">
                <a16:creationId xmlns:a16="http://schemas.microsoft.com/office/drawing/2014/main" id="{FFE7FA4E-B211-C0D5-8A65-07615529A6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52" y="5804964"/>
            <a:ext cx="162044" cy="171465"/>
          </a:xfrm>
          <a:prstGeom prst="rect">
            <a:avLst/>
          </a:prstGeom>
        </p:spPr>
      </p:pic>
      <p:sp>
        <p:nvSpPr>
          <p:cNvPr id="17" name="Secteur 16">
            <a:extLst>
              <a:ext uri="{FF2B5EF4-FFF2-40B4-BE49-F238E27FC236}">
                <a16:creationId xmlns:a16="http://schemas.microsoft.com/office/drawing/2014/main" id="{03DC3A09-9F62-F200-6409-736D248FC5A2}"/>
              </a:ext>
            </a:extLst>
          </p:cNvPr>
          <p:cNvSpPr/>
          <p:nvPr/>
        </p:nvSpPr>
        <p:spPr>
          <a:xfrm rot="6536568">
            <a:off x="2051114" y="4847585"/>
            <a:ext cx="253990" cy="256505"/>
          </a:xfrm>
          <a:prstGeom prst="pi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73" name="ZoneTexte 772">
            <a:extLst>
              <a:ext uri="{FF2B5EF4-FFF2-40B4-BE49-F238E27FC236}">
                <a16:creationId xmlns:a16="http://schemas.microsoft.com/office/drawing/2014/main" id="{1CB6DECF-5748-0335-7BF5-0F00D8D7EF44}"/>
              </a:ext>
            </a:extLst>
          </p:cNvPr>
          <p:cNvSpPr txBox="1"/>
          <p:nvPr/>
        </p:nvSpPr>
        <p:spPr>
          <a:xfrm>
            <a:off x="2418384" y="2912105"/>
            <a:ext cx="63427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9_i1</a:t>
            </a:r>
            <a:endParaRPr lang="en-US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577FCFF2-877E-E4EA-22A7-9FF23406E350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A71E1B-5E00-5201-81AE-7D1E47032487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372340-8075-AB0E-763C-9C04FC0A1F1D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F3B20B-1DA1-F2E1-3593-DAA7E7749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4" y="2173694"/>
            <a:ext cx="166986" cy="18079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F6E979-B72C-192A-56DD-BA1F16D2D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7" y="2173694"/>
            <a:ext cx="166986" cy="18079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80E50A-B8E8-9764-4352-7A3031A80D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054" y="2490524"/>
            <a:ext cx="591101" cy="759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833426-B996-C120-075F-4AF486AC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167" y="3371031"/>
            <a:ext cx="591101" cy="75940"/>
          </a:xfrm>
          <a:prstGeom prst="rect">
            <a:avLst/>
          </a:prstGeom>
        </p:spPr>
      </p:pic>
      <p:sp>
        <p:nvSpPr>
          <p:cNvPr id="20" name="Rectangle : coins arrondis 3">
            <a:extLst>
              <a:ext uri="{FF2B5EF4-FFF2-40B4-BE49-F238E27FC236}">
                <a16:creationId xmlns:a16="http://schemas.microsoft.com/office/drawing/2014/main" id="{EBE8A77C-6324-2D18-7C1D-477272CE41E8}"/>
              </a:ext>
            </a:extLst>
          </p:cNvPr>
          <p:cNvSpPr/>
          <p:nvPr/>
        </p:nvSpPr>
        <p:spPr>
          <a:xfrm>
            <a:off x="230129" y="1283119"/>
            <a:ext cx="1548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Chemoresistance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BAA029-8C7C-B91D-63A5-1646254FB739}"/>
              </a:ext>
            </a:extLst>
          </p:cNvPr>
          <p:cNvSpPr txBox="1"/>
          <p:nvPr/>
        </p:nvSpPr>
        <p:spPr>
          <a:xfrm>
            <a:off x="1260508" y="2218027"/>
            <a:ext cx="6033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accent2">
                    <a:lumMod val="50000"/>
                  </a:schemeClr>
                </a:solidFill>
              </a:rPr>
              <a:t>taxane</a:t>
            </a:r>
            <a:endParaRPr lang="en-US" sz="1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1043BDF-DA4B-F54B-F19F-20A4C0003390}"/>
              </a:ext>
            </a:extLst>
          </p:cNvPr>
          <p:cNvSpPr txBox="1"/>
          <p:nvPr/>
        </p:nvSpPr>
        <p:spPr>
          <a:xfrm>
            <a:off x="2636626" y="4870425"/>
            <a:ext cx="1227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Cdc42 inactivation</a:t>
            </a:r>
          </a:p>
          <a:p>
            <a:pPr algn="ctr"/>
            <a:r>
              <a:rPr lang="en-US" sz="1600" i="1" dirty="0">
                <a:solidFill>
                  <a:srgbClr val="92D050"/>
                </a:solidFill>
              </a:rPr>
              <a:t>BORGs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proteolysis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DB91D76-859E-57D3-9A28-E25E6C2CCB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78" y="2902420"/>
            <a:ext cx="591101" cy="7594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607229-07D3-9BA8-B84A-6338EE1CE0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033426" y="2778328"/>
            <a:ext cx="560432" cy="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1009E36-E877-6DB5-2D94-46604C0E0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127817" y="3446852"/>
            <a:ext cx="560432" cy="72000"/>
          </a:xfrm>
          <a:prstGeom prst="rect">
            <a:avLst/>
          </a:prstGeom>
        </p:spPr>
      </p:pic>
      <p:sp>
        <p:nvSpPr>
          <p:cNvPr id="3" name="Carré corné 2">
            <a:extLst>
              <a:ext uri="{FF2B5EF4-FFF2-40B4-BE49-F238E27FC236}">
                <a16:creationId xmlns:a16="http://schemas.microsoft.com/office/drawing/2014/main" id="{CD230631-64DB-D082-8572-3807C095C574}"/>
              </a:ext>
            </a:extLst>
          </p:cNvPr>
          <p:cNvSpPr/>
          <p:nvPr/>
        </p:nvSpPr>
        <p:spPr>
          <a:xfrm rot="21263804">
            <a:off x="7121980" y="6126185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70A4FB-0414-40C2-DAE3-E81DD3285911}"/>
              </a:ext>
            </a:extLst>
          </p:cNvPr>
          <p:cNvSpPr txBox="1"/>
          <p:nvPr/>
        </p:nvSpPr>
        <p:spPr>
          <a:xfrm>
            <a:off x="2978840" y="3445337"/>
            <a:ext cx="271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Preserves microtubule dynamics</a:t>
            </a:r>
          </a:p>
          <a:p>
            <a:pPr algn="ctr"/>
            <a:r>
              <a:rPr lang="en-US" sz="1600" i="1" dirty="0">
                <a:solidFill>
                  <a:srgbClr val="0070C0"/>
                </a:solidFill>
              </a:rPr>
              <a:t>Cell proliferation</a:t>
            </a:r>
          </a:p>
        </p:txBody>
      </p:sp>
    </p:spTree>
    <p:extLst>
      <p:ext uri="{BB962C8B-B14F-4D97-AF65-F5344CB8AC3E}">
        <p14:creationId xmlns:p14="http://schemas.microsoft.com/office/powerpoint/2010/main" val="2922367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52">
            <a:extLst>
              <a:ext uri="{FF2B5EF4-FFF2-40B4-BE49-F238E27FC236}">
                <a16:creationId xmlns:a16="http://schemas.microsoft.com/office/drawing/2014/main" id="{05D54737-CF20-398D-E948-4E2B284EAEA3}"/>
              </a:ext>
            </a:extLst>
          </p:cNvPr>
          <p:cNvSpPr/>
          <p:nvPr/>
        </p:nvSpPr>
        <p:spPr>
          <a:xfrm>
            <a:off x="299096" y="959513"/>
            <a:ext cx="3651993" cy="4395755"/>
          </a:xfrm>
          <a:prstGeom prst="roundRect">
            <a:avLst>
              <a:gd name="adj" fmla="val 5642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EE537E-E643-9178-C9FA-77D593368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5418" r="83022" b="68610"/>
          <a:stretch/>
        </p:blipFill>
        <p:spPr>
          <a:xfrm>
            <a:off x="2780953" y="1106511"/>
            <a:ext cx="518088" cy="5026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A5939C-6DAC-0BD5-265D-465FEC602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35852" r="82152" b="38493"/>
          <a:stretch/>
        </p:blipFill>
        <p:spPr>
          <a:xfrm>
            <a:off x="2279079" y="1110472"/>
            <a:ext cx="489305" cy="4965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BA6D4A-A098-F6D7-7EC7-F7C79EB21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7983" r="82932" b="8136"/>
          <a:stretch/>
        </p:blipFill>
        <p:spPr>
          <a:xfrm>
            <a:off x="3321122" y="1131931"/>
            <a:ext cx="517243" cy="4646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36B866-3540-E9C9-42A6-AE441C29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6" t="28149" r="2451" b="25711"/>
          <a:stretch/>
        </p:blipFill>
        <p:spPr>
          <a:xfrm>
            <a:off x="2168174" y="1665782"/>
            <a:ext cx="1689476" cy="19027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08ACFB-E368-79CE-8B66-BF6D9201F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28149" r="52006" b="25711"/>
          <a:stretch/>
        </p:blipFill>
        <p:spPr>
          <a:xfrm>
            <a:off x="444768" y="1666355"/>
            <a:ext cx="1640268" cy="1902709"/>
          </a:xfrm>
          <a:prstGeom prst="rect">
            <a:avLst/>
          </a:prstGeom>
        </p:spPr>
      </p:pic>
      <p:sp>
        <p:nvSpPr>
          <p:cNvPr id="8" name="Rectangle à coins arrondis 135">
            <a:extLst>
              <a:ext uri="{FF2B5EF4-FFF2-40B4-BE49-F238E27FC236}">
                <a16:creationId xmlns:a16="http://schemas.microsoft.com/office/drawing/2014/main" id="{4CEC9541-CD34-491D-70F7-A7AAEBEC73A5}"/>
              </a:ext>
            </a:extLst>
          </p:cNvPr>
          <p:cNvSpPr/>
          <p:nvPr/>
        </p:nvSpPr>
        <p:spPr>
          <a:xfrm>
            <a:off x="397138" y="1671335"/>
            <a:ext cx="468000" cy="233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>
                <a:solidFill>
                  <a:srgbClr val="FFFF00"/>
                </a:solidFill>
              </a:rPr>
              <a:t>Ctrl</a:t>
            </a:r>
            <a:endParaRPr lang="en-US" sz="1300" dirty="0">
              <a:solidFill>
                <a:srgbClr val="FFFF00"/>
              </a:solidFill>
            </a:endParaRPr>
          </a:p>
        </p:txBody>
      </p:sp>
      <p:sp>
        <p:nvSpPr>
          <p:cNvPr id="9" name="Rectangle à coins arrondis 135">
            <a:extLst>
              <a:ext uri="{FF2B5EF4-FFF2-40B4-BE49-F238E27FC236}">
                <a16:creationId xmlns:a16="http://schemas.microsoft.com/office/drawing/2014/main" id="{EB76FF36-8152-93AC-0C5F-BBFC694EC4B7}"/>
              </a:ext>
            </a:extLst>
          </p:cNvPr>
          <p:cNvSpPr/>
          <p:nvPr/>
        </p:nvSpPr>
        <p:spPr>
          <a:xfrm>
            <a:off x="2172637" y="1671335"/>
            <a:ext cx="792000" cy="233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>
                <a:solidFill>
                  <a:srgbClr val="FFFF00"/>
                </a:solidFill>
              </a:rPr>
              <a:t>stress 1h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EA96F9-0475-A85D-20F1-C85C7630D7B6}"/>
              </a:ext>
            </a:extLst>
          </p:cNvPr>
          <p:cNvSpPr txBox="1"/>
          <p:nvPr/>
        </p:nvSpPr>
        <p:spPr>
          <a:xfrm>
            <a:off x="363208" y="992816"/>
            <a:ext cx="175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Environmental stresses </a:t>
            </a:r>
          </a:p>
        </p:txBody>
      </p:sp>
      <p:sp>
        <p:nvSpPr>
          <p:cNvPr id="11" name="Rectangle à coins arrondis 260">
            <a:extLst>
              <a:ext uri="{FF2B5EF4-FFF2-40B4-BE49-F238E27FC236}">
                <a16:creationId xmlns:a16="http://schemas.microsoft.com/office/drawing/2014/main" id="{4EF8A0F8-4C4C-F5D9-B004-A6F480F8F610}"/>
              </a:ext>
            </a:extLst>
          </p:cNvPr>
          <p:cNvSpPr/>
          <p:nvPr/>
        </p:nvSpPr>
        <p:spPr>
          <a:xfrm>
            <a:off x="542596" y="4634007"/>
            <a:ext cx="3104318" cy="49419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31772A-93A3-24F7-B614-3B599735E761}"/>
              </a:ext>
            </a:extLst>
          </p:cNvPr>
          <p:cNvSpPr txBox="1"/>
          <p:nvPr/>
        </p:nvSpPr>
        <p:spPr>
          <a:xfrm>
            <a:off x="422187" y="4604854"/>
            <a:ext cx="3376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Mitochondrial fragmentation as early biomarker of cytotoxicity</a:t>
            </a:r>
          </a:p>
        </p:txBody>
      </p:sp>
      <p:pic>
        <p:nvPicPr>
          <p:cNvPr id="13" name="Image 12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FF2E3CF4-F9BF-2F77-6AD9-4EE5D6FB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246" y="5288253"/>
            <a:ext cx="739608" cy="2314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Carré corné 13">
            <a:extLst>
              <a:ext uri="{FF2B5EF4-FFF2-40B4-BE49-F238E27FC236}">
                <a16:creationId xmlns:a16="http://schemas.microsoft.com/office/drawing/2014/main" id="{10A06E85-3209-3244-987E-0B79A5AF92F3}"/>
              </a:ext>
            </a:extLst>
          </p:cNvPr>
          <p:cNvSpPr/>
          <p:nvPr/>
        </p:nvSpPr>
        <p:spPr>
          <a:xfrm>
            <a:off x="2647990" y="5332652"/>
            <a:ext cx="1152000" cy="17783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Chemosphere 2019</a:t>
            </a:r>
          </a:p>
        </p:txBody>
      </p:sp>
      <p:sp>
        <p:nvSpPr>
          <p:cNvPr id="15" name="Rectangle à coins arrondis 135">
            <a:extLst>
              <a:ext uri="{FF2B5EF4-FFF2-40B4-BE49-F238E27FC236}">
                <a16:creationId xmlns:a16="http://schemas.microsoft.com/office/drawing/2014/main" id="{D80A540B-271C-41DE-FE9A-D23817AF5A10}"/>
              </a:ext>
            </a:extLst>
          </p:cNvPr>
          <p:cNvSpPr/>
          <p:nvPr/>
        </p:nvSpPr>
        <p:spPr>
          <a:xfrm>
            <a:off x="1077911" y="1668228"/>
            <a:ext cx="1080000" cy="169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</a:rPr>
              <a:t>mitochondria</a:t>
            </a:r>
          </a:p>
        </p:txBody>
      </p:sp>
      <p:sp>
        <p:nvSpPr>
          <p:cNvPr id="16" name="Rectangle : coins arrondis 3">
            <a:extLst>
              <a:ext uri="{FF2B5EF4-FFF2-40B4-BE49-F238E27FC236}">
                <a16:creationId xmlns:a16="http://schemas.microsoft.com/office/drawing/2014/main" id="{D41F1C67-FAEF-DAD4-2091-3C45288060AB}"/>
              </a:ext>
            </a:extLst>
          </p:cNvPr>
          <p:cNvSpPr/>
          <p:nvPr/>
        </p:nvSpPr>
        <p:spPr>
          <a:xfrm>
            <a:off x="1472646" y="786384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Mitochondria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1B3E66-813F-7BAB-F7D5-BCA8AD3ED862}"/>
              </a:ext>
            </a:extLst>
          </p:cNvPr>
          <p:cNvSpPr/>
          <p:nvPr/>
        </p:nvSpPr>
        <p:spPr>
          <a:xfrm>
            <a:off x="3973170" y="1048830"/>
            <a:ext cx="26003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HeLa</a:t>
            </a:r>
          </a:p>
          <a:p>
            <a:pPr algn="ctr"/>
            <a:r>
              <a:rPr lang="en-US" sz="1400" i="1" dirty="0"/>
              <a:t>MTX methoxychlor : pesticide</a:t>
            </a:r>
          </a:p>
          <a:p>
            <a:pPr algn="ctr"/>
            <a:r>
              <a:rPr lang="en-US" sz="1400" i="1" dirty="0"/>
              <a:t>Bisphenol A, BPA : plastic</a:t>
            </a:r>
          </a:p>
          <a:p>
            <a:pPr algn="ctr"/>
            <a:r>
              <a:rPr lang="en-US" sz="1400" i="1" dirty="0"/>
              <a:t>4-nonylphenol NP : </a:t>
            </a:r>
            <a:r>
              <a:rPr lang="en-US" sz="1400" i="1" dirty="0" err="1"/>
              <a:t>emulsifiant</a:t>
            </a:r>
            <a:endParaRPr lang="en-US" sz="1400" i="1" dirty="0"/>
          </a:p>
          <a:p>
            <a:pPr algn="ctr"/>
            <a:r>
              <a:rPr lang="en-US" sz="1400" i="1" dirty="0"/>
              <a:t>Contaminant Seine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6382417-E625-2E79-9479-8B26C41E6F14}"/>
              </a:ext>
            </a:extLst>
          </p:cNvPr>
          <p:cNvSpPr txBox="1"/>
          <p:nvPr/>
        </p:nvSpPr>
        <p:spPr>
          <a:xfrm>
            <a:off x="615384" y="4176843"/>
            <a:ext cx="1299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Viable cell 24h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B20B10E-59EB-5DCD-65E5-9B7B5BAA17EA}"/>
              </a:ext>
            </a:extLst>
          </p:cNvPr>
          <p:cNvSpPr txBox="1"/>
          <p:nvPr/>
        </p:nvSpPr>
        <p:spPr>
          <a:xfrm>
            <a:off x="2360456" y="4181157"/>
            <a:ext cx="130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Cytotoxic 24h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BC1CC6A-FDEE-DCC7-4F6D-9C7C7B30669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7" y="3633245"/>
            <a:ext cx="718191" cy="32164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684EC03-0691-602B-B7F8-64F9270CE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41" y="3649571"/>
            <a:ext cx="896343" cy="3248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84651B8-A07D-83E6-4A14-7BC0CF0129D6}"/>
              </a:ext>
            </a:extLst>
          </p:cNvPr>
          <p:cNvSpPr/>
          <p:nvPr/>
        </p:nvSpPr>
        <p:spPr>
          <a:xfrm>
            <a:off x="2426628" y="3950844"/>
            <a:ext cx="11945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6FF"/>
                </a:solidFill>
                <a:latin typeface="Avenir Book"/>
                <a:cs typeface="Avenir Book"/>
              </a:rPr>
              <a:t>fragmentation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2B210C1-D9E5-B42C-0161-7B917E1EE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02" y="2317301"/>
            <a:ext cx="4805738" cy="28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17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50">
            <a:extLst>
              <a:ext uri="{FF2B5EF4-FFF2-40B4-BE49-F238E27FC236}">
                <a16:creationId xmlns:a16="http://schemas.microsoft.com/office/drawing/2014/main" id="{866D926E-8C86-4BE7-F3ED-D3E93EFB984C}"/>
              </a:ext>
            </a:extLst>
          </p:cNvPr>
          <p:cNvSpPr/>
          <p:nvPr/>
        </p:nvSpPr>
        <p:spPr>
          <a:xfrm>
            <a:off x="456536" y="2713008"/>
            <a:ext cx="3136617" cy="131318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DF930A-8F16-A5FA-BB1C-1DF9FBDE9C80}"/>
              </a:ext>
            </a:extLst>
          </p:cNvPr>
          <p:cNvSpPr txBox="1"/>
          <p:nvPr/>
        </p:nvSpPr>
        <p:spPr>
          <a:xfrm>
            <a:off x="452275" y="2732014"/>
            <a:ext cx="3272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Viral stress (EBV) &amp; innate immunity escape</a:t>
            </a:r>
          </a:p>
        </p:txBody>
      </p:sp>
      <p:sp>
        <p:nvSpPr>
          <p:cNvPr id="6" name="Carré corné 5">
            <a:extLst>
              <a:ext uri="{FF2B5EF4-FFF2-40B4-BE49-F238E27FC236}">
                <a16:creationId xmlns:a16="http://schemas.microsoft.com/office/drawing/2014/main" id="{51CCEE49-65D1-FD4B-725E-E7F1DF22405E}"/>
              </a:ext>
            </a:extLst>
          </p:cNvPr>
          <p:cNvSpPr/>
          <p:nvPr/>
        </p:nvSpPr>
        <p:spPr>
          <a:xfrm>
            <a:off x="2400127" y="3910719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Autophagy 2021</a:t>
            </a:r>
          </a:p>
        </p:txBody>
      </p:sp>
      <p:sp>
        <p:nvSpPr>
          <p:cNvPr id="8" name="Rectangle à coins arrondis 128">
            <a:extLst>
              <a:ext uri="{FF2B5EF4-FFF2-40B4-BE49-F238E27FC236}">
                <a16:creationId xmlns:a16="http://schemas.microsoft.com/office/drawing/2014/main" id="{F0C211E8-DFF0-08E5-CEF9-A79EFE7C0111}"/>
              </a:ext>
            </a:extLst>
          </p:cNvPr>
          <p:cNvSpPr/>
          <p:nvPr/>
        </p:nvSpPr>
        <p:spPr>
          <a:xfrm>
            <a:off x="2547761" y="3095760"/>
            <a:ext cx="920048" cy="715881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21EC90-C65E-BBFB-EAC9-FE391DD7FA97}"/>
              </a:ext>
            </a:extLst>
          </p:cNvPr>
          <p:cNvSpPr txBox="1"/>
          <p:nvPr/>
        </p:nvSpPr>
        <p:spPr>
          <a:xfrm>
            <a:off x="2480309" y="3030949"/>
            <a:ext cx="10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BHRF1 Fragmentation+ mitophagy</a:t>
            </a:r>
          </a:p>
          <a:p>
            <a:pPr algn="ctr"/>
            <a:r>
              <a:rPr lang="en-US" sz="1200" i="1" dirty="0"/>
              <a:t>Sting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366E3A8-BB47-5048-E541-E382EB5B48C2}"/>
              </a:ext>
            </a:extLst>
          </p:cNvPr>
          <p:cNvCxnSpPr/>
          <p:nvPr/>
        </p:nvCxnSpPr>
        <p:spPr>
          <a:xfrm flipV="1">
            <a:off x="1222115" y="3557775"/>
            <a:ext cx="28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48">
            <a:extLst>
              <a:ext uri="{FF2B5EF4-FFF2-40B4-BE49-F238E27FC236}">
                <a16:creationId xmlns:a16="http://schemas.microsoft.com/office/drawing/2014/main" id="{EE06A539-B0D9-5985-2B64-D7E7733827C3}"/>
              </a:ext>
            </a:extLst>
          </p:cNvPr>
          <p:cNvSpPr/>
          <p:nvPr/>
        </p:nvSpPr>
        <p:spPr>
          <a:xfrm>
            <a:off x="456537" y="4057979"/>
            <a:ext cx="3121010" cy="1326222"/>
          </a:xfrm>
          <a:prstGeom prst="roundRect">
            <a:avLst>
              <a:gd name="adj" fmla="val 1069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7CCFE7F-A50E-5672-DF0E-4B15BE6E6FE3}"/>
              </a:ext>
            </a:extLst>
          </p:cNvPr>
          <p:cNvSpPr txBox="1"/>
          <p:nvPr/>
        </p:nvSpPr>
        <p:spPr>
          <a:xfrm>
            <a:off x="452275" y="4083688"/>
            <a:ext cx="214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Proteotoxic neuronal stress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AA8FAA-08A6-CFA6-B6AF-C63C19ACE633}"/>
              </a:ext>
            </a:extLst>
          </p:cNvPr>
          <p:cNvSpPr txBox="1"/>
          <p:nvPr/>
        </p:nvSpPr>
        <p:spPr>
          <a:xfrm>
            <a:off x="801701" y="4371030"/>
            <a:ext cx="447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Tau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9DA43F0-28E1-583D-0457-9F6C4F0A9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0096">
            <a:off x="2206855" y="4568151"/>
            <a:ext cx="477603" cy="215555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F06372D-3748-A771-0D67-100B8AE97299}"/>
              </a:ext>
            </a:extLst>
          </p:cNvPr>
          <p:cNvCxnSpPr/>
          <p:nvPr/>
        </p:nvCxnSpPr>
        <p:spPr>
          <a:xfrm flipV="1">
            <a:off x="2012572" y="4826586"/>
            <a:ext cx="28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C49476F-014E-1B6F-B2F6-A312861F0111}"/>
              </a:ext>
            </a:extLst>
          </p:cNvPr>
          <p:cNvSpPr txBox="1"/>
          <p:nvPr/>
        </p:nvSpPr>
        <p:spPr>
          <a:xfrm>
            <a:off x="2508375" y="4300585"/>
            <a:ext cx="70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secreted</a:t>
            </a:r>
            <a:endParaRPr lang="en-US" sz="1200" i="1" dirty="0"/>
          </a:p>
        </p:txBody>
      </p:sp>
      <p:sp>
        <p:nvSpPr>
          <p:cNvPr id="17" name="Rectangle à coins arrondis 174">
            <a:extLst>
              <a:ext uri="{FF2B5EF4-FFF2-40B4-BE49-F238E27FC236}">
                <a16:creationId xmlns:a16="http://schemas.microsoft.com/office/drawing/2014/main" id="{A88C201B-7B80-2083-6E9D-D2632B41EC68}"/>
              </a:ext>
            </a:extLst>
          </p:cNvPr>
          <p:cNvSpPr/>
          <p:nvPr/>
        </p:nvSpPr>
        <p:spPr>
          <a:xfrm>
            <a:off x="2700594" y="4872149"/>
            <a:ext cx="729729" cy="364612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032310-1F28-3F5E-3433-1500668CB512}"/>
              </a:ext>
            </a:extLst>
          </p:cNvPr>
          <p:cNvSpPr txBox="1"/>
          <p:nvPr/>
        </p:nvSpPr>
        <p:spPr>
          <a:xfrm>
            <a:off x="2645635" y="4823459"/>
            <a:ext cx="829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Lysosome clustering</a:t>
            </a:r>
          </a:p>
        </p:txBody>
      </p:sp>
      <p:sp>
        <p:nvSpPr>
          <p:cNvPr id="19" name="Carré corné 18">
            <a:extLst>
              <a:ext uri="{FF2B5EF4-FFF2-40B4-BE49-F238E27FC236}">
                <a16:creationId xmlns:a16="http://schemas.microsoft.com/office/drawing/2014/main" id="{9007ADC0-26CA-22B6-3883-E0DE87526A35}"/>
              </a:ext>
            </a:extLst>
          </p:cNvPr>
          <p:cNvSpPr/>
          <p:nvPr/>
        </p:nvSpPr>
        <p:spPr>
          <a:xfrm>
            <a:off x="2369254" y="5267955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Autophagy 2021</a:t>
            </a:r>
          </a:p>
        </p:txBody>
      </p:sp>
      <p:sp>
        <p:nvSpPr>
          <p:cNvPr id="20" name="Rectangle à coins arrondis 200">
            <a:extLst>
              <a:ext uri="{FF2B5EF4-FFF2-40B4-BE49-F238E27FC236}">
                <a16:creationId xmlns:a16="http://schemas.microsoft.com/office/drawing/2014/main" id="{12769C69-FFFF-C03B-D24E-784BF53128E3}"/>
              </a:ext>
            </a:extLst>
          </p:cNvPr>
          <p:cNvSpPr/>
          <p:nvPr/>
        </p:nvSpPr>
        <p:spPr>
          <a:xfrm>
            <a:off x="456536" y="5441257"/>
            <a:ext cx="3603023" cy="1046696"/>
          </a:xfrm>
          <a:prstGeom prst="roundRect">
            <a:avLst>
              <a:gd name="adj" fmla="val 1069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Carré corné 20">
            <a:extLst>
              <a:ext uri="{FF2B5EF4-FFF2-40B4-BE49-F238E27FC236}">
                <a16:creationId xmlns:a16="http://schemas.microsoft.com/office/drawing/2014/main" id="{629C709D-94D5-FE29-0245-7130F868FB38}"/>
              </a:ext>
            </a:extLst>
          </p:cNvPr>
          <p:cNvSpPr/>
          <p:nvPr/>
        </p:nvSpPr>
        <p:spPr>
          <a:xfrm>
            <a:off x="2427471" y="6555840"/>
            <a:ext cx="1440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rgbClr val="FFC000"/>
                </a:solidFill>
              </a:rPr>
              <a:t>Review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Autophagy 2021</a:t>
            </a:r>
          </a:p>
        </p:txBody>
      </p:sp>
      <p:sp>
        <p:nvSpPr>
          <p:cNvPr id="22" name="Carré corné 21">
            <a:extLst>
              <a:ext uri="{FF2B5EF4-FFF2-40B4-BE49-F238E27FC236}">
                <a16:creationId xmlns:a16="http://schemas.microsoft.com/office/drawing/2014/main" id="{53D17B5E-999E-E510-C84A-BF4D8740D394}"/>
              </a:ext>
            </a:extLst>
          </p:cNvPr>
          <p:cNvSpPr/>
          <p:nvPr/>
        </p:nvSpPr>
        <p:spPr>
          <a:xfrm>
            <a:off x="2787471" y="6365566"/>
            <a:ext cx="1080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Cancer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23" name="Bouée 22">
            <a:extLst>
              <a:ext uri="{FF2B5EF4-FFF2-40B4-BE49-F238E27FC236}">
                <a16:creationId xmlns:a16="http://schemas.microsoft.com/office/drawing/2014/main" id="{0E0CE125-B667-06D9-8050-2A5E0A26AE2B}"/>
              </a:ext>
            </a:extLst>
          </p:cNvPr>
          <p:cNvSpPr/>
          <p:nvPr/>
        </p:nvSpPr>
        <p:spPr>
          <a:xfrm>
            <a:off x="1319775" y="4599088"/>
            <a:ext cx="626852" cy="615526"/>
          </a:xfrm>
          <a:prstGeom prst="donut">
            <a:avLst>
              <a:gd name="adj" fmla="val 8553"/>
            </a:avLst>
          </a:prstGeom>
          <a:solidFill>
            <a:srgbClr val="C3D2E7"/>
          </a:solidFill>
          <a:ln w="6350">
            <a:solidFill>
              <a:srgbClr val="A3B1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1925A89-FFCE-EF92-523D-94ACD578FB84}"/>
              </a:ext>
            </a:extLst>
          </p:cNvPr>
          <p:cNvSpPr/>
          <p:nvPr/>
        </p:nvSpPr>
        <p:spPr>
          <a:xfrm>
            <a:off x="1366115" y="4652803"/>
            <a:ext cx="524664" cy="494285"/>
          </a:xfrm>
          <a:prstGeom prst="ellipse">
            <a:avLst/>
          </a:prstGeom>
          <a:solidFill>
            <a:srgbClr val="F3FEFF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156B924-6037-0AFF-B10A-7D1E77BFC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0096">
            <a:off x="1379522" y="4781106"/>
            <a:ext cx="477603" cy="21555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E68BA67-1DAC-D408-C9CF-8E1D5EFE91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31245" r="79506" b="55811"/>
          <a:stretch/>
        </p:blipFill>
        <p:spPr>
          <a:xfrm rot="20812477">
            <a:off x="636897" y="4732753"/>
            <a:ext cx="600225" cy="59953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FBE1598-FF0E-2DC8-A16C-D7FA0E95C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0096">
            <a:off x="703556" y="4821561"/>
            <a:ext cx="477603" cy="21555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3600C52-8071-0E22-3435-A062D1938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78779" r="92546" b="12597"/>
          <a:stretch/>
        </p:blipFill>
        <p:spPr>
          <a:xfrm>
            <a:off x="1669693" y="4355532"/>
            <a:ext cx="199391" cy="19495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D357D75-7BD3-2C45-11BF-8AA2538B5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79391" r="92432" b="12545"/>
          <a:stretch/>
        </p:blipFill>
        <p:spPr>
          <a:xfrm>
            <a:off x="1878473" y="4368286"/>
            <a:ext cx="186205" cy="18229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604DB31-51B8-F4B2-5C48-40820B028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79186" r="92346" b="12577"/>
          <a:stretch/>
        </p:blipFill>
        <p:spPr>
          <a:xfrm>
            <a:off x="1918374" y="4557817"/>
            <a:ext cx="186206" cy="186205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D92029E-93CB-BBAF-D4EA-C3BF0FE1F84D}"/>
              </a:ext>
            </a:extLst>
          </p:cNvPr>
          <p:cNvCxnSpPr/>
          <p:nvPr/>
        </p:nvCxnSpPr>
        <p:spPr>
          <a:xfrm flipV="1">
            <a:off x="1095888" y="4822176"/>
            <a:ext cx="186498" cy="33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D5F88875-43A0-1045-562D-0B5BA99C0A7B}"/>
              </a:ext>
            </a:extLst>
          </p:cNvPr>
          <p:cNvSpPr txBox="1"/>
          <p:nvPr/>
        </p:nvSpPr>
        <p:spPr>
          <a:xfrm>
            <a:off x="1971787" y="5535001"/>
            <a:ext cx="2149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Mitophagy to increase chemo-immunotherapy CD8</a:t>
            </a:r>
          </a:p>
          <a:p>
            <a:pPr algn="ctr"/>
            <a:r>
              <a:rPr lang="en-US" sz="1400" i="1" dirty="0" err="1"/>
              <a:t>MEKi</a:t>
            </a:r>
            <a:r>
              <a:rPr lang="en-US" sz="1400" i="1" dirty="0"/>
              <a:t>, optineurin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795F445-BB49-44C3-8AF2-8621CDC9B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31245" r="79506" b="55811"/>
          <a:stretch/>
        </p:blipFill>
        <p:spPr>
          <a:xfrm rot="20812477">
            <a:off x="594912" y="5831161"/>
            <a:ext cx="600225" cy="599532"/>
          </a:xfrm>
          <a:prstGeom prst="rect">
            <a:avLst/>
          </a:prstGeom>
        </p:spPr>
      </p:pic>
      <p:grpSp>
        <p:nvGrpSpPr>
          <p:cNvPr id="34" name="Grouper 26">
            <a:extLst>
              <a:ext uri="{FF2B5EF4-FFF2-40B4-BE49-F238E27FC236}">
                <a16:creationId xmlns:a16="http://schemas.microsoft.com/office/drawing/2014/main" id="{8FB9132F-D5D4-EDDA-87EE-9C5221055C32}"/>
              </a:ext>
            </a:extLst>
          </p:cNvPr>
          <p:cNvGrpSpPr/>
          <p:nvPr/>
        </p:nvGrpSpPr>
        <p:grpSpPr>
          <a:xfrm>
            <a:off x="864789" y="5789556"/>
            <a:ext cx="255504" cy="426292"/>
            <a:chOff x="4378579" y="3445436"/>
            <a:chExt cx="194479" cy="30589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FF55BF7-B174-0862-20FA-EB2D65A6B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62294">
              <a:off x="4317402" y="3506613"/>
              <a:ext cx="305896" cy="183541"/>
            </a:xfrm>
            <a:prstGeom prst="rect">
              <a:avLst/>
            </a:prstGeom>
          </p:spPr>
        </p:pic>
        <p:sp>
          <p:nvSpPr>
            <p:cNvPr id="36" name="Étoile à 5 branches 35">
              <a:extLst>
                <a:ext uri="{FF2B5EF4-FFF2-40B4-BE49-F238E27FC236}">
                  <a16:creationId xmlns:a16="http://schemas.microsoft.com/office/drawing/2014/main" id="{24FECF99-CAAB-51C8-E3C3-B99F067ABD83}"/>
                </a:ext>
              </a:extLst>
            </p:cNvPr>
            <p:cNvSpPr/>
            <p:nvPr/>
          </p:nvSpPr>
          <p:spPr>
            <a:xfrm>
              <a:off x="4414086" y="3508173"/>
              <a:ext cx="158972" cy="106117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68C4A162-C33D-C0EB-B489-1D5828DFAD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31245" r="79506" b="55811"/>
          <a:stretch/>
        </p:blipFill>
        <p:spPr>
          <a:xfrm rot="20812477">
            <a:off x="577250" y="3036212"/>
            <a:ext cx="600225" cy="59953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741A12D-4702-259E-F2ED-6C856FC4F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392">
            <a:off x="710107" y="3201904"/>
            <a:ext cx="628825" cy="22786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541259-D8D7-8788-1407-CDA6210BC4E9}"/>
              </a:ext>
            </a:extLst>
          </p:cNvPr>
          <p:cNvSpPr/>
          <p:nvPr/>
        </p:nvSpPr>
        <p:spPr>
          <a:xfrm>
            <a:off x="833128" y="3013289"/>
            <a:ext cx="4138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>
                <a:solidFill>
                  <a:srgbClr val="0096FF"/>
                </a:solidFill>
                <a:latin typeface="Avenir Book"/>
                <a:cs typeface="Avenir Book"/>
              </a:rPr>
              <a:t>Drp1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03809C3A-AE2A-C500-E989-323FA9084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78779" r="92546" b="12597"/>
          <a:stretch/>
        </p:blipFill>
        <p:spPr>
          <a:xfrm>
            <a:off x="2067392" y="3050158"/>
            <a:ext cx="199391" cy="194957"/>
          </a:xfrm>
          <a:prstGeom prst="rect">
            <a:avLst/>
          </a:prstGeom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6F4B97F7-C4C1-D1FB-6F0D-5330EA6B2DEE}"/>
              </a:ext>
            </a:extLst>
          </p:cNvPr>
          <p:cNvSpPr/>
          <p:nvPr/>
        </p:nvSpPr>
        <p:spPr>
          <a:xfrm>
            <a:off x="1618323" y="3287973"/>
            <a:ext cx="524664" cy="494285"/>
          </a:xfrm>
          <a:prstGeom prst="ellipse">
            <a:avLst/>
          </a:prstGeom>
          <a:solidFill>
            <a:srgbClr val="F3FEFF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Bouée 41">
            <a:extLst>
              <a:ext uri="{FF2B5EF4-FFF2-40B4-BE49-F238E27FC236}">
                <a16:creationId xmlns:a16="http://schemas.microsoft.com/office/drawing/2014/main" id="{C36F46D5-EA74-313C-91C3-023E09E41BFB}"/>
              </a:ext>
            </a:extLst>
          </p:cNvPr>
          <p:cNvSpPr/>
          <p:nvPr/>
        </p:nvSpPr>
        <p:spPr>
          <a:xfrm>
            <a:off x="1572737" y="3226060"/>
            <a:ext cx="626852" cy="615526"/>
          </a:xfrm>
          <a:prstGeom prst="donut">
            <a:avLst>
              <a:gd name="adj" fmla="val 8553"/>
            </a:avLst>
          </a:prstGeom>
          <a:solidFill>
            <a:srgbClr val="C3D2E7"/>
          </a:solidFill>
          <a:ln w="6350">
            <a:solidFill>
              <a:srgbClr val="A3B1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2AB1FECC-AEE9-B628-D297-B5323ACB7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6" t="9107"/>
          <a:stretch/>
        </p:blipFill>
        <p:spPr>
          <a:xfrm rot="5400000">
            <a:off x="1780366" y="3458492"/>
            <a:ext cx="196009" cy="176696"/>
          </a:xfrm>
          <a:prstGeom prst="rect">
            <a:avLst/>
          </a:prstGeom>
        </p:spPr>
      </p:pic>
      <p:sp>
        <p:nvSpPr>
          <p:cNvPr id="45" name="Rectangle à coins arrondis 67">
            <a:extLst>
              <a:ext uri="{FF2B5EF4-FFF2-40B4-BE49-F238E27FC236}">
                <a16:creationId xmlns:a16="http://schemas.microsoft.com/office/drawing/2014/main" id="{187FE2B3-B1F8-D794-A35F-71AED8613C67}"/>
              </a:ext>
            </a:extLst>
          </p:cNvPr>
          <p:cNvSpPr/>
          <p:nvPr/>
        </p:nvSpPr>
        <p:spPr>
          <a:xfrm>
            <a:off x="4717981" y="4365293"/>
            <a:ext cx="4174374" cy="1649633"/>
          </a:xfrm>
          <a:prstGeom prst="roundRect">
            <a:avLst>
              <a:gd name="adj" fmla="val 713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,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B2BDE63-A9F8-8BA9-136E-EDEE18C475B5}"/>
              </a:ext>
            </a:extLst>
          </p:cNvPr>
          <p:cNvSpPr txBox="1"/>
          <p:nvPr/>
        </p:nvSpPr>
        <p:spPr>
          <a:xfrm>
            <a:off x="4770291" y="4427842"/>
            <a:ext cx="3949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Anti-melanoma immunity, CD4-T cells, STING signaling</a:t>
            </a:r>
            <a:endParaRPr lang="en-US" sz="1400" i="1" dirty="0">
              <a:solidFill>
                <a:srgbClr val="FFC000"/>
              </a:solidFill>
            </a:endParaRPr>
          </a:p>
        </p:txBody>
      </p:sp>
      <p:sp>
        <p:nvSpPr>
          <p:cNvPr id="50" name="Carré corné 49">
            <a:extLst>
              <a:ext uri="{FF2B5EF4-FFF2-40B4-BE49-F238E27FC236}">
                <a16:creationId xmlns:a16="http://schemas.microsoft.com/office/drawing/2014/main" id="{426880B4-07E0-6424-8EBC-74192AF393F7}"/>
              </a:ext>
            </a:extLst>
          </p:cNvPr>
          <p:cNvSpPr/>
          <p:nvPr/>
        </p:nvSpPr>
        <p:spPr>
          <a:xfrm>
            <a:off x="7255362" y="5976158"/>
            <a:ext cx="1548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Immunother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Cancer 2022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2FEA8132-05D5-3604-29BE-54370DEF0BCC}"/>
              </a:ext>
            </a:extLst>
          </p:cNvPr>
          <p:cNvSpPr txBox="1"/>
          <p:nvPr/>
        </p:nvSpPr>
        <p:spPr>
          <a:xfrm>
            <a:off x="7457258" y="4887494"/>
            <a:ext cx="1435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INF immuno-therapy to increase</a:t>
            </a:r>
          </a:p>
          <a:p>
            <a:pPr algn="ctr"/>
            <a:r>
              <a:rPr lang="en-US" sz="1400" i="1" dirty="0"/>
              <a:t>chemotherapy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E947CBF5-DC49-C230-E192-F2542ECCE53A}"/>
              </a:ext>
            </a:extLst>
          </p:cNvPr>
          <p:cNvSpPr txBox="1"/>
          <p:nvPr/>
        </p:nvSpPr>
        <p:spPr>
          <a:xfrm>
            <a:off x="4867820" y="4987863"/>
            <a:ext cx="67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mimic infection</a:t>
            </a: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72FB81F4-7CE0-7778-8897-F4F9FC085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6570">
            <a:off x="6851728" y="5179239"/>
            <a:ext cx="704386" cy="620338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95FA4E4B-7EF4-3228-E1B5-66A3CF612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879">
            <a:off x="7075532" y="4902596"/>
            <a:ext cx="362019" cy="464401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65880BBE-EFB8-D7E8-E77D-8A3ABF17F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42" y="5463366"/>
            <a:ext cx="912866" cy="317045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2AB0DE26-55EC-0FCD-0DEC-4B46167FFA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74" y="5454298"/>
            <a:ext cx="246428" cy="203160"/>
          </a:xfrm>
          <a:prstGeom prst="rect">
            <a:avLst/>
          </a:prstGeom>
        </p:spPr>
      </p:pic>
      <p:grpSp>
        <p:nvGrpSpPr>
          <p:cNvPr id="70" name="Grouper 37">
            <a:extLst>
              <a:ext uri="{FF2B5EF4-FFF2-40B4-BE49-F238E27FC236}">
                <a16:creationId xmlns:a16="http://schemas.microsoft.com/office/drawing/2014/main" id="{4B44484F-022B-4F8F-44B9-8A0587512956}"/>
              </a:ext>
            </a:extLst>
          </p:cNvPr>
          <p:cNvGrpSpPr/>
          <p:nvPr/>
        </p:nvGrpSpPr>
        <p:grpSpPr>
          <a:xfrm>
            <a:off x="5932696" y="5075735"/>
            <a:ext cx="526451" cy="486784"/>
            <a:chOff x="6679546" y="2220412"/>
            <a:chExt cx="439756" cy="367959"/>
          </a:xfrm>
        </p:grpSpPr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DAB27175-693C-71FF-940A-F247D660B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546" y="2220412"/>
              <a:ext cx="439756" cy="367959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D6413139-EB83-9DF6-B587-378D11A5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6500" y="2235556"/>
              <a:ext cx="205847" cy="153568"/>
            </a:xfrm>
            <a:prstGeom prst="rect">
              <a:avLst/>
            </a:prstGeom>
          </p:spPr>
        </p:pic>
      </p:grp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686BA35-1DD3-5F98-C8FC-4A83DD66E50B}"/>
              </a:ext>
            </a:extLst>
          </p:cNvPr>
          <p:cNvCxnSpPr/>
          <p:nvPr/>
        </p:nvCxnSpPr>
        <p:spPr>
          <a:xfrm flipV="1">
            <a:off x="5597385" y="5429024"/>
            <a:ext cx="28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2D3B5BBB-CBB6-1E6B-0563-48A4F8032C7C}"/>
              </a:ext>
            </a:extLst>
          </p:cNvPr>
          <p:cNvCxnSpPr/>
          <p:nvPr/>
        </p:nvCxnSpPr>
        <p:spPr>
          <a:xfrm flipV="1">
            <a:off x="6551491" y="5429024"/>
            <a:ext cx="28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à coins arrondis 279">
            <a:extLst>
              <a:ext uri="{FF2B5EF4-FFF2-40B4-BE49-F238E27FC236}">
                <a16:creationId xmlns:a16="http://schemas.microsoft.com/office/drawing/2014/main" id="{95B72B0C-97FE-4BE4-5C97-6E715DEC6F0B}"/>
              </a:ext>
            </a:extLst>
          </p:cNvPr>
          <p:cNvSpPr/>
          <p:nvPr/>
        </p:nvSpPr>
        <p:spPr>
          <a:xfrm>
            <a:off x="5550847" y="261845"/>
            <a:ext cx="3272257" cy="3674950"/>
          </a:xfrm>
          <a:prstGeom prst="roundRect">
            <a:avLst>
              <a:gd name="adj" fmla="val 6253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9EB4C890-F264-7202-31E0-A5D925588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31245" r="79506" b="55811"/>
          <a:stretch/>
        </p:blipFill>
        <p:spPr>
          <a:xfrm>
            <a:off x="5656866" y="1684542"/>
            <a:ext cx="605987" cy="538198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AC956063-2D23-0A00-2519-FF85CC91B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7" t="83062" r="44440" b="2902"/>
          <a:stretch/>
        </p:blipFill>
        <p:spPr>
          <a:xfrm>
            <a:off x="7378633" y="2246785"/>
            <a:ext cx="1045894" cy="583594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3ED17E52-B0FC-73F5-DFA7-C6A9254E4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8" t="8467" r="48606" b="76525"/>
          <a:stretch/>
        </p:blipFill>
        <p:spPr>
          <a:xfrm>
            <a:off x="8071803" y="1461532"/>
            <a:ext cx="587168" cy="548342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2E5CAD1C-A52D-A454-DD4D-067555AE3B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37" y="1238017"/>
            <a:ext cx="461784" cy="745959"/>
          </a:xfrm>
          <a:prstGeom prst="rect">
            <a:avLst/>
          </a:prstGeom>
        </p:spPr>
      </p:pic>
      <p:sp>
        <p:nvSpPr>
          <p:cNvPr id="81" name="Rectangle à coins arrondis 284">
            <a:extLst>
              <a:ext uri="{FF2B5EF4-FFF2-40B4-BE49-F238E27FC236}">
                <a16:creationId xmlns:a16="http://schemas.microsoft.com/office/drawing/2014/main" id="{439E5954-671C-3BB4-399F-91681DEAAD79}"/>
              </a:ext>
            </a:extLst>
          </p:cNvPr>
          <p:cNvSpPr/>
          <p:nvPr/>
        </p:nvSpPr>
        <p:spPr>
          <a:xfrm>
            <a:off x="7497166" y="2874051"/>
            <a:ext cx="1141022" cy="461324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D26146CC-3297-A963-33E1-10E3D3F56ED8}"/>
              </a:ext>
            </a:extLst>
          </p:cNvPr>
          <p:cNvSpPr txBox="1"/>
          <p:nvPr/>
        </p:nvSpPr>
        <p:spPr>
          <a:xfrm>
            <a:off x="7460087" y="2873710"/>
            <a:ext cx="1198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Autophagy non canonical CASM</a:t>
            </a:r>
          </a:p>
        </p:txBody>
      </p:sp>
      <p:sp>
        <p:nvSpPr>
          <p:cNvPr id="83" name="Rectangle à coins arrondis 286">
            <a:extLst>
              <a:ext uri="{FF2B5EF4-FFF2-40B4-BE49-F238E27FC236}">
                <a16:creationId xmlns:a16="http://schemas.microsoft.com/office/drawing/2014/main" id="{5FCFF70D-3AF8-EA68-AA4B-A646EAF6E160}"/>
              </a:ext>
            </a:extLst>
          </p:cNvPr>
          <p:cNvSpPr/>
          <p:nvPr/>
        </p:nvSpPr>
        <p:spPr>
          <a:xfrm>
            <a:off x="5800302" y="2874167"/>
            <a:ext cx="723502" cy="276084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6118B8E6-5343-F57A-5AB3-B359E8BB70FC}"/>
              </a:ext>
            </a:extLst>
          </p:cNvPr>
          <p:cNvSpPr txBox="1"/>
          <p:nvPr/>
        </p:nvSpPr>
        <p:spPr>
          <a:xfrm>
            <a:off x="5746227" y="2873710"/>
            <a:ext cx="8479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autophagy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74A6D1F8-A8C1-9FB9-0C1F-89894726A0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5" t="31791" r="49004" b="54959"/>
          <a:stretch/>
        </p:blipFill>
        <p:spPr>
          <a:xfrm rot="5190633">
            <a:off x="7597594" y="1745810"/>
            <a:ext cx="469031" cy="496666"/>
          </a:xfrm>
          <a:prstGeom prst="rect">
            <a:avLst/>
          </a:prstGeom>
        </p:spPr>
      </p:pic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48971A31-87B9-E754-9327-3443483CE36A}"/>
              </a:ext>
            </a:extLst>
          </p:cNvPr>
          <p:cNvCxnSpPr>
            <a:cxnSpLocks/>
          </p:cNvCxnSpPr>
          <p:nvPr/>
        </p:nvCxnSpPr>
        <p:spPr>
          <a:xfrm flipV="1">
            <a:off x="6802151" y="2051525"/>
            <a:ext cx="722698" cy="243935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2A8558BF-85AC-B68F-8D7D-DBA4E36F0DAD}"/>
              </a:ext>
            </a:extLst>
          </p:cNvPr>
          <p:cNvSpPr/>
          <p:nvPr/>
        </p:nvSpPr>
        <p:spPr>
          <a:xfrm>
            <a:off x="7310596" y="2421578"/>
            <a:ext cx="181768" cy="19339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EF1335CA-6B44-C9FC-C535-24E4952801C2}"/>
              </a:ext>
            </a:extLst>
          </p:cNvPr>
          <p:cNvSpPr/>
          <p:nvPr/>
        </p:nvSpPr>
        <p:spPr>
          <a:xfrm>
            <a:off x="7524849" y="1954826"/>
            <a:ext cx="181768" cy="19339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4A4B46CB-4867-0B4D-8F16-70E333F57BF5}"/>
              </a:ext>
            </a:extLst>
          </p:cNvPr>
          <p:cNvCxnSpPr>
            <a:cxnSpLocks/>
          </p:cNvCxnSpPr>
          <p:nvPr/>
        </p:nvCxnSpPr>
        <p:spPr>
          <a:xfrm>
            <a:off x="6802151" y="2295460"/>
            <a:ext cx="535064" cy="15444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Carré corné 89">
            <a:extLst>
              <a:ext uri="{FF2B5EF4-FFF2-40B4-BE49-F238E27FC236}">
                <a16:creationId xmlns:a16="http://schemas.microsoft.com/office/drawing/2014/main" id="{DBFCD3AA-2F6A-E97D-03FD-E060F3140087}"/>
              </a:ext>
            </a:extLst>
          </p:cNvPr>
          <p:cNvSpPr/>
          <p:nvPr/>
        </p:nvSpPr>
        <p:spPr>
          <a:xfrm>
            <a:off x="7806956" y="3900468"/>
            <a:ext cx="1008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Biol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2022</a:t>
            </a:r>
            <a:endParaRPr lang="fr-FR" sz="1000" i="1" dirty="0">
              <a:solidFill>
                <a:srgbClr val="00B0F0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7E753776-F8DF-A499-3D74-D10629A686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868">
            <a:off x="6717609" y="3928664"/>
            <a:ext cx="406643" cy="243986"/>
          </a:xfrm>
          <a:prstGeom prst="rect">
            <a:avLst/>
          </a:prstGeom>
        </p:spPr>
      </p:pic>
      <p:sp>
        <p:nvSpPr>
          <p:cNvPr id="92" name="ZoneTexte 91">
            <a:extLst>
              <a:ext uri="{FF2B5EF4-FFF2-40B4-BE49-F238E27FC236}">
                <a16:creationId xmlns:a16="http://schemas.microsoft.com/office/drawing/2014/main" id="{D9BFFF2D-6733-2238-B2ED-9CAFFCA55C43}"/>
              </a:ext>
            </a:extLst>
          </p:cNvPr>
          <p:cNvSpPr txBox="1"/>
          <p:nvPr/>
        </p:nvSpPr>
        <p:spPr>
          <a:xfrm>
            <a:off x="6785658" y="914300"/>
            <a:ext cx="91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B050"/>
                </a:solidFill>
              </a:rPr>
              <a:t>V-ATPase</a:t>
            </a:r>
          </a:p>
          <a:p>
            <a:r>
              <a:rPr lang="en-US" sz="1400" i="1" dirty="0">
                <a:solidFill>
                  <a:srgbClr val="00B050"/>
                </a:solidFill>
              </a:rPr>
              <a:t>H+ pump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35CF0847-3B88-573D-16CA-E3A7F65DD2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78" y="3898411"/>
            <a:ext cx="642723" cy="202764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8E024875-FA33-293F-6031-44071C3FDB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04" y="2312341"/>
            <a:ext cx="907514" cy="514991"/>
          </a:xfrm>
          <a:prstGeom prst="rect">
            <a:avLst/>
          </a:prstGeom>
        </p:spPr>
      </p:pic>
      <p:sp>
        <p:nvSpPr>
          <p:cNvPr id="96" name="Ellipse 95">
            <a:extLst>
              <a:ext uri="{FF2B5EF4-FFF2-40B4-BE49-F238E27FC236}">
                <a16:creationId xmlns:a16="http://schemas.microsoft.com/office/drawing/2014/main" id="{C57DC0B3-0E94-D7ED-0DE9-B85C9080AA3C}"/>
              </a:ext>
            </a:extLst>
          </p:cNvPr>
          <p:cNvSpPr/>
          <p:nvPr/>
        </p:nvSpPr>
        <p:spPr>
          <a:xfrm>
            <a:off x="6514032" y="2441770"/>
            <a:ext cx="181768" cy="19339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DBB65B8E-8455-82F3-600A-7026673697D4}"/>
              </a:ext>
            </a:extLst>
          </p:cNvPr>
          <p:cNvCxnSpPr>
            <a:cxnSpLocks/>
          </p:cNvCxnSpPr>
          <p:nvPr/>
        </p:nvCxnSpPr>
        <p:spPr>
          <a:xfrm flipH="1">
            <a:off x="6669181" y="2295460"/>
            <a:ext cx="132970" cy="174632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ZoneTexte 98">
            <a:extLst>
              <a:ext uri="{FF2B5EF4-FFF2-40B4-BE49-F238E27FC236}">
                <a16:creationId xmlns:a16="http://schemas.microsoft.com/office/drawing/2014/main" id="{8BDFDD0D-ACA0-A8D3-7E50-7920FC678DB5}"/>
              </a:ext>
            </a:extLst>
          </p:cNvPr>
          <p:cNvSpPr txBox="1"/>
          <p:nvPr/>
        </p:nvSpPr>
        <p:spPr>
          <a:xfrm>
            <a:off x="6682693" y="1600279"/>
            <a:ext cx="85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B050"/>
                </a:solidFill>
              </a:rPr>
              <a:t>recruits ATG16L1 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BB0E4399-E5C9-5178-AFD0-14B8FBE7EAE4}"/>
              </a:ext>
            </a:extLst>
          </p:cNvPr>
          <p:cNvSpPr txBox="1"/>
          <p:nvPr/>
        </p:nvSpPr>
        <p:spPr>
          <a:xfrm rot="176543">
            <a:off x="6735179" y="2377673"/>
            <a:ext cx="46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 H</a:t>
            </a:r>
            <a:r>
              <a:rPr lang="en-US" sz="1600" i="1" baseline="30000" dirty="0">
                <a:solidFill>
                  <a:srgbClr val="00B050"/>
                </a:solidFill>
              </a:rPr>
              <a:t>+</a:t>
            </a:r>
            <a:endParaRPr lang="en-US" sz="1600" i="1" baseline="30000" dirty="0"/>
          </a:p>
        </p:txBody>
      </p:sp>
      <p:sp>
        <p:nvSpPr>
          <p:cNvPr id="105" name="Carré corné 104">
            <a:extLst>
              <a:ext uri="{FF2B5EF4-FFF2-40B4-BE49-F238E27FC236}">
                <a16:creationId xmlns:a16="http://schemas.microsoft.com/office/drawing/2014/main" id="{EDDB7228-5EF2-0288-95D0-134C1A8C8BB6}"/>
              </a:ext>
            </a:extLst>
          </p:cNvPr>
          <p:cNvSpPr/>
          <p:nvPr/>
        </p:nvSpPr>
        <p:spPr>
          <a:xfrm>
            <a:off x="4095560" y="2485207"/>
            <a:ext cx="1008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Biol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2022</a:t>
            </a:r>
            <a:endParaRPr lang="fr-FR" sz="1000" i="1" dirty="0">
              <a:solidFill>
                <a:srgbClr val="00B0F0"/>
              </a:solidFill>
            </a:endParaRPr>
          </a:p>
        </p:txBody>
      </p:sp>
      <p:pic>
        <p:nvPicPr>
          <p:cNvPr id="106" name="Image 105">
            <a:extLst>
              <a:ext uri="{FF2B5EF4-FFF2-40B4-BE49-F238E27FC236}">
                <a16:creationId xmlns:a16="http://schemas.microsoft.com/office/drawing/2014/main" id="{0C546D16-E8BF-3A00-F1A6-884543D006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868">
            <a:off x="3018400" y="2458015"/>
            <a:ext cx="355461" cy="213277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05F1EFC2-9E7B-026E-9175-3C156FBFF8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08" y="2435364"/>
            <a:ext cx="642723" cy="202764"/>
          </a:xfrm>
          <a:prstGeom prst="rect">
            <a:avLst/>
          </a:prstGeom>
        </p:spPr>
      </p:pic>
      <p:sp>
        <p:nvSpPr>
          <p:cNvPr id="108" name="Carré corné 107">
            <a:extLst>
              <a:ext uri="{FF2B5EF4-FFF2-40B4-BE49-F238E27FC236}">
                <a16:creationId xmlns:a16="http://schemas.microsoft.com/office/drawing/2014/main" id="{013258FE-22CA-831F-4F63-C466F6A114E9}"/>
              </a:ext>
            </a:extLst>
          </p:cNvPr>
          <p:cNvSpPr/>
          <p:nvPr/>
        </p:nvSpPr>
        <p:spPr>
          <a:xfrm>
            <a:off x="3555560" y="2281362"/>
            <a:ext cx="1548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Immunother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Cancer 2022</a:t>
            </a:r>
          </a:p>
        </p:txBody>
      </p:sp>
      <p:sp>
        <p:nvSpPr>
          <p:cNvPr id="109" name="Rectangle à coins arrondis 262">
            <a:extLst>
              <a:ext uri="{FF2B5EF4-FFF2-40B4-BE49-F238E27FC236}">
                <a16:creationId xmlns:a16="http://schemas.microsoft.com/office/drawing/2014/main" id="{76E325AB-1E60-BD51-6C27-1D4DD42F98B7}"/>
              </a:ext>
            </a:extLst>
          </p:cNvPr>
          <p:cNvSpPr/>
          <p:nvPr/>
        </p:nvSpPr>
        <p:spPr>
          <a:xfrm>
            <a:off x="181446" y="66960"/>
            <a:ext cx="5103111" cy="1899246"/>
          </a:xfrm>
          <a:prstGeom prst="roundRect">
            <a:avLst>
              <a:gd name="adj" fmla="val 1222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987C4181-738B-26E9-CCCD-9E244170F16D}"/>
              </a:ext>
            </a:extLst>
          </p:cNvPr>
          <p:cNvSpPr txBox="1"/>
          <p:nvPr/>
        </p:nvSpPr>
        <p:spPr>
          <a:xfrm>
            <a:off x="214186" y="66960"/>
            <a:ext cx="89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Infection</a:t>
            </a:r>
            <a:endParaRPr lang="en-US" sz="1400" i="1" dirty="0"/>
          </a:p>
        </p:txBody>
      </p:sp>
      <p:sp>
        <p:nvSpPr>
          <p:cNvPr id="111" name="Carré corné 110">
            <a:extLst>
              <a:ext uri="{FF2B5EF4-FFF2-40B4-BE49-F238E27FC236}">
                <a16:creationId xmlns:a16="http://schemas.microsoft.com/office/drawing/2014/main" id="{EF07A18E-DB8C-7ED2-2F50-151BEF64C215}"/>
              </a:ext>
            </a:extLst>
          </p:cNvPr>
          <p:cNvSpPr/>
          <p:nvPr/>
        </p:nvSpPr>
        <p:spPr>
          <a:xfrm>
            <a:off x="4059560" y="1905356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Autophagy 2021</a:t>
            </a:r>
          </a:p>
        </p:txBody>
      </p:sp>
      <p:sp>
        <p:nvSpPr>
          <p:cNvPr id="112" name="Rectangle à coins arrondis 265">
            <a:extLst>
              <a:ext uri="{FF2B5EF4-FFF2-40B4-BE49-F238E27FC236}">
                <a16:creationId xmlns:a16="http://schemas.microsoft.com/office/drawing/2014/main" id="{9971BB17-91F2-E5C5-C288-1950901B2D9F}"/>
              </a:ext>
            </a:extLst>
          </p:cNvPr>
          <p:cNvSpPr/>
          <p:nvPr/>
        </p:nvSpPr>
        <p:spPr>
          <a:xfrm>
            <a:off x="3229188" y="297026"/>
            <a:ext cx="1871257" cy="66131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D89F330D-2A6C-CCEB-4031-11F5E1FAC5D6}"/>
              </a:ext>
            </a:extLst>
          </p:cNvPr>
          <p:cNvSpPr txBox="1"/>
          <p:nvPr/>
        </p:nvSpPr>
        <p:spPr>
          <a:xfrm>
            <a:off x="3242024" y="339809"/>
            <a:ext cx="185188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Organelle damage mediated-autophagy</a:t>
            </a:r>
          </a:p>
        </p:txBody>
      </p:sp>
      <p:pic>
        <p:nvPicPr>
          <p:cNvPr id="114" name="Image 113">
            <a:extLst>
              <a:ext uri="{FF2B5EF4-FFF2-40B4-BE49-F238E27FC236}">
                <a16:creationId xmlns:a16="http://schemas.microsoft.com/office/drawing/2014/main" id="{79AA98C1-5C99-680C-0CEE-67A698950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31245" r="79506" b="55811"/>
          <a:stretch/>
        </p:blipFill>
        <p:spPr>
          <a:xfrm rot="20812477">
            <a:off x="214262" y="618405"/>
            <a:ext cx="956218" cy="955114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95EE7006-5AED-B92B-E98E-F06661E20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1019">
            <a:off x="356913" y="800083"/>
            <a:ext cx="918451" cy="332814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BD24B7F9-8020-19F4-79FB-01C508D97709}"/>
              </a:ext>
            </a:extLst>
          </p:cNvPr>
          <p:cNvSpPr/>
          <p:nvPr/>
        </p:nvSpPr>
        <p:spPr>
          <a:xfrm>
            <a:off x="440928" y="360330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6FF"/>
                </a:solidFill>
                <a:latin typeface="Avenir Book"/>
                <a:cs typeface="Avenir Book"/>
              </a:rPr>
              <a:t>Drp1</a:t>
            </a:r>
          </a:p>
        </p:txBody>
      </p:sp>
      <p:sp>
        <p:nvSpPr>
          <p:cNvPr id="117" name="Carré corné 116">
            <a:extLst>
              <a:ext uri="{FF2B5EF4-FFF2-40B4-BE49-F238E27FC236}">
                <a16:creationId xmlns:a16="http://schemas.microsoft.com/office/drawing/2014/main" id="{9845FD12-81FD-4F13-2E49-5A7C428CA1EB}"/>
              </a:ext>
            </a:extLst>
          </p:cNvPr>
          <p:cNvSpPr/>
          <p:nvPr/>
        </p:nvSpPr>
        <p:spPr>
          <a:xfrm>
            <a:off x="3010509" y="1921096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Autophagy 2021</a:t>
            </a:r>
          </a:p>
        </p:txBody>
      </p:sp>
      <p:sp>
        <p:nvSpPr>
          <p:cNvPr id="118" name="Carré corné 117">
            <a:extLst>
              <a:ext uri="{FF2B5EF4-FFF2-40B4-BE49-F238E27FC236}">
                <a16:creationId xmlns:a16="http://schemas.microsoft.com/office/drawing/2014/main" id="{229ED9BD-60B4-C693-6B01-6112A32FB010}"/>
              </a:ext>
            </a:extLst>
          </p:cNvPr>
          <p:cNvSpPr/>
          <p:nvPr/>
        </p:nvSpPr>
        <p:spPr>
          <a:xfrm>
            <a:off x="3663560" y="2664008"/>
            <a:ext cx="1440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rgbClr val="FFC000"/>
                </a:solidFill>
              </a:rPr>
              <a:t>Review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Autophagy 2021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3F3FCF06-8E91-CA5F-4FA0-AAADDF1E7671}"/>
              </a:ext>
            </a:extLst>
          </p:cNvPr>
          <p:cNvCxnSpPr/>
          <p:nvPr/>
        </p:nvCxnSpPr>
        <p:spPr>
          <a:xfrm>
            <a:off x="1108573" y="1039129"/>
            <a:ext cx="365324" cy="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Image 120">
            <a:extLst>
              <a:ext uri="{FF2B5EF4-FFF2-40B4-BE49-F238E27FC236}">
                <a16:creationId xmlns:a16="http://schemas.microsoft.com/office/drawing/2014/main" id="{89F71A69-8CB0-3215-A37D-10E932EEA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0909">
            <a:off x="1535393" y="468316"/>
            <a:ext cx="1574324" cy="893389"/>
          </a:xfrm>
          <a:prstGeom prst="rect">
            <a:avLst/>
          </a:prstGeom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3403488F-FBBB-5603-6811-072AAB825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6" t="9107"/>
          <a:stretch/>
        </p:blipFill>
        <p:spPr>
          <a:xfrm rot="5400000">
            <a:off x="1857309" y="918017"/>
            <a:ext cx="309095" cy="278639"/>
          </a:xfrm>
          <a:prstGeom prst="rect">
            <a:avLst/>
          </a:prstGeom>
        </p:spPr>
      </p:pic>
      <p:sp>
        <p:nvSpPr>
          <p:cNvPr id="123" name="Rectangle à coins arrondis 308">
            <a:extLst>
              <a:ext uri="{FF2B5EF4-FFF2-40B4-BE49-F238E27FC236}">
                <a16:creationId xmlns:a16="http://schemas.microsoft.com/office/drawing/2014/main" id="{567017F6-4DF4-1C73-F6FB-9B1885A04201}"/>
              </a:ext>
            </a:extLst>
          </p:cNvPr>
          <p:cNvSpPr/>
          <p:nvPr/>
        </p:nvSpPr>
        <p:spPr>
          <a:xfrm>
            <a:off x="3206249" y="1088866"/>
            <a:ext cx="1939446" cy="771407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F4740907-92A2-7C7B-2EB1-B962B7DD6F07}"/>
              </a:ext>
            </a:extLst>
          </p:cNvPr>
          <p:cNvSpPr txBox="1"/>
          <p:nvPr/>
        </p:nvSpPr>
        <p:spPr>
          <a:xfrm>
            <a:off x="3172859" y="1046033"/>
            <a:ext cx="200951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New clinical targets to modulate immunity, immunotherapy</a:t>
            </a:r>
          </a:p>
        </p:txBody>
      </p:sp>
      <p:pic>
        <p:nvPicPr>
          <p:cNvPr id="125" name="Image 124">
            <a:extLst>
              <a:ext uri="{FF2B5EF4-FFF2-40B4-BE49-F238E27FC236}">
                <a16:creationId xmlns:a16="http://schemas.microsoft.com/office/drawing/2014/main" id="{AA360343-93B8-F3B7-7819-FE70F5BE23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31" y="2080644"/>
            <a:ext cx="751914" cy="191665"/>
          </a:xfrm>
          <a:prstGeom prst="rect">
            <a:avLst/>
          </a:prstGeom>
        </p:spPr>
      </p:pic>
      <p:sp>
        <p:nvSpPr>
          <p:cNvPr id="126" name="Carré corné 125">
            <a:extLst>
              <a:ext uri="{FF2B5EF4-FFF2-40B4-BE49-F238E27FC236}">
                <a16:creationId xmlns:a16="http://schemas.microsoft.com/office/drawing/2014/main" id="{3441E35D-D59C-CC22-F434-889951939138}"/>
              </a:ext>
            </a:extLst>
          </p:cNvPr>
          <p:cNvSpPr/>
          <p:nvPr/>
        </p:nvSpPr>
        <p:spPr>
          <a:xfrm>
            <a:off x="4023560" y="2086477"/>
            <a:ext cx="1080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Cancer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127" name="Rectangle : coins arrondis 126">
            <a:extLst>
              <a:ext uri="{FF2B5EF4-FFF2-40B4-BE49-F238E27FC236}">
                <a16:creationId xmlns:a16="http://schemas.microsoft.com/office/drawing/2014/main" id="{711BFB77-1B07-4BC0-9ED9-E1E931EEACA3}"/>
              </a:ext>
            </a:extLst>
          </p:cNvPr>
          <p:cNvSpPr/>
          <p:nvPr/>
        </p:nvSpPr>
        <p:spPr>
          <a:xfrm>
            <a:off x="1759324" y="-62709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Autophagy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39B29EF-4912-3819-52B5-E691130C7AE1}"/>
              </a:ext>
            </a:extLst>
          </p:cNvPr>
          <p:cNvSpPr/>
          <p:nvPr/>
        </p:nvSpPr>
        <p:spPr>
          <a:xfrm>
            <a:off x="2377770" y="1116968"/>
            <a:ext cx="851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venir Book"/>
                <a:cs typeface="Avenir Book"/>
              </a:rPr>
              <a:t>lysosome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4AEF055-BFB2-19DD-7821-D469CCF7F196}"/>
              </a:ext>
            </a:extLst>
          </p:cNvPr>
          <p:cNvSpPr/>
          <p:nvPr/>
        </p:nvSpPr>
        <p:spPr>
          <a:xfrm>
            <a:off x="719160" y="1505162"/>
            <a:ext cx="13933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autophagosome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CD7899-EA53-30C8-1215-90F297C5D86A}"/>
              </a:ext>
            </a:extLst>
          </p:cNvPr>
          <p:cNvSpPr txBox="1"/>
          <p:nvPr/>
        </p:nvSpPr>
        <p:spPr>
          <a:xfrm>
            <a:off x="452276" y="5442307"/>
            <a:ext cx="1057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Lung cancer</a:t>
            </a:r>
          </a:p>
        </p:txBody>
      </p:sp>
      <p:sp>
        <p:nvSpPr>
          <p:cNvPr id="55" name="Rectangle à coins arrondis 187">
            <a:extLst>
              <a:ext uri="{FF2B5EF4-FFF2-40B4-BE49-F238E27FC236}">
                <a16:creationId xmlns:a16="http://schemas.microsoft.com/office/drawing/2014/main" id="{C1E46F78-6292-EDCA-9E38-903056CFDE56}"/>
              </a:ext>
            </a:extLst>
          </p:cNvPr>
          <p:cNvSpPr/>
          <p:nvPr/>
        </p:nvSpPr>
        <p:spPr>
          <a:xfrm>
            <a:off x="5673379" y="3447582"/>
            <a:ext cx="3102494" cy="312352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3354FB4-F698-1A18-60CF-0DB515192CD3}"/>
              </a:ext>
            </a:extLst>
          </p:cNvPr>
          <p:cNvSpPr txBox="1"/>
          <p:nvPr/>
        </p:nvSpPr>
        <p:spPr>
          <a:xfrm>
            <a:off x="5574822" y="3421380"/>
            <a:ext cx="32774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Early actor of canonical autophagy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447F78D-83E6-7823-2DD1-21407C0C8648}"/>
              </a:ext>
            </a:extLst>
          </p:cNvPr>
          <p:cNvSpPr txBox="1"/>
          <p:nvPr/>
        </p:nvSpPr>
        <p:spPr>
          <a:xfrm>
            <a:off x="5615626" y="314773"/>
            <a:ext cx="2478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Bacterial stress (Salmonella) </a:t>
            </a:r>
            <a:r>
              <a:rPr lang="en-US" sz="1400" i="1" dirty="0" err="1"/>
              <a:t>Endolysosomal</a:t>
            </a:r>
            <a:r>
              <a:rPr lang="en-US" sz="1400" i="1" dirty="0"/>
              <a:t> single membrane,</a:t>
            </a:r>
          </a:p>
        </p:txBody>
      </p:sp>
      <p:pic>
        <p:nvPicPr>
          <p:cNvPr id="192" name="Image 191">
            <a:extLst>
              <a:ext uri="{FF2B5EF4-FFF2-40B4-BE49-F238E27FC236}">
                <a16:creationId xmlns:a16="http://schemas.microsoft.com/office/drawing/2014/main" id="{5B827EB6-B7B2-EA4B-52D6-8E9731A4D3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0382">
            <a:off x="1138424" y="5827918"/>
            <a:ext cx="907514" cy="514991"/>
          </a:xfrm>
          <a:prstGeom prst="rect">
            <a:avLst/>
          </a:prstGeom>
        </p:spPr>
      </p:pic>
      <p:pic>
        <p:nvPicPr>
          <p:cNvPr id="193" name="Image 192">
            <a:extLst>
              <a:ext uri="{FF2B5EF4-FFF2-40B4-BE49-F238E27FC236}">
                <a16:creationId xmlns:a16="http://schemas.microsoft.com/office/drawing/2014/main" id="{FF525CA5-469B-E40D-2FFC-523ED2C55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6" t="9107"/>
          <a:stretch/>
        </p:blipFill>
        <p:spPr>
          <a:xfrm rot="5400000">
            <a:off x="1317154" y="6111739"/>
            <a:ext cx="196009" cy="17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26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à coins arrondis 58">
            <a:extLst>
              <a:ext uri="{FF2B5EF4-FFF2-40B4-BE49-F238E27FC236}">
                <a16:creationId xmlns:a16="http://schemas.microsoft.com/office/drawing/2014/main" id="{4C5C28B5-94A5-05E8-4069-BDB5853CDEF3}"/>
              </a:ext>
            </a:extLst>
          </p:cNvPr>
          <p:cNvSpPr/>
          <p:nvPr/>
        </p:nvSpPr>
        <p:spPr>
          <a:xfrm>
            <a:off x="171945" y="952447"/>
            <a:ext cx="5278264" cy="146287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33">
            <a:extLst>
              <a:ext uri="{FF2B5EF4-FFF2-40B4-BE49-F238E27FC236}">
                <a16:creationId xmlns:a16="http://schemas.microsoft.com/office/drawing/2014/main" id="{9D512C97-71F5-7CB6-989C-495C97B250D6}"/>
              </a:ext>
            </a:extLst>
          </p:cNvPr>
          <p:cNvSpPr/>
          <p:nvPr/>
        </p:nvSpPr>
        <p:spPr>
          <a:xfrm>
            <a:off x="6195182" y="3157572"/>
            <a:ext cx="2725771" cy="507832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593AAB-0079-BDFA-60BD-1096C3AB2539}"/>
              </a:ext>
            </a:extLst>
          </p:cNvPr>
          <p:cNvSpPr txBox="1"/>
          <p:nvPr/>
        </p:nvSpPr>
        <p:spPr>
          <a:xfrm>
            <a:off x="6188088" y="3164368"/>
            <a:ext cx="2732866" cy="46166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Platelet </a:t>
            </a:r>
            <a:r>
              <a:rPr lang="en-US" sz="1200" i="1" dirty="0"/>
              <a:t>dysfunction XMEN disease, MAGT1 Mg</a:t>
            </a:r>
            <a:r>
              <a:rPr lang="en-US" sz="1200" i="1" baseline="30000" dirty="0"/>
              <a:t>2+</a:t>
            </a:r>
            <a:r>
              <a:rPr lang="en-US" sz="1200" i="1" dirty="0"/>
              <a:t> transporter, </a:t>
            </a:r>
            <a:r>
              <a:rPr lang="en-US" sz="1200" i="1" dirty="0">
                <a:solidFill>
                  <a:srgbClr val="00B050"/>
                </a:solidFill>
              </a:rPr>
              <a:t>N-glycosylation</a:t>
            </a:r>
            <a:endParaRPr lang="en-US" sz="1200" i="1" dirty="0"/>
          </a:p>
        </p:txBody>
      </p:sp>
      <p:sp>
        <p:nvSpPr>
          <p:cNvPr id="4" name="Carré corné 3">
            <a:extLst>
              <a:ext uri="{FF2B5EF4-FFF2-40B4-BE49-F238E27FC236}">
                <a16:creationId xmlns:a16="http://schemas.microsoft.com/office/drawing/2014/main" id="{69CC8DD7-6609-8EE6-679F-87B85F771E0A}"/>
              </a:ext>
            </a:extLst>
          </p:cNvPr>
          <p:cNvSpPr/>
          <p:nvPr/>
        </p:nvSpPr>
        <p:spPr>
          <a:xfrm>
            <a:off x="6270223" y="3614526"/>
            <a:ext cx="720000" cy="1656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transferrin</a:t>
            </a:r>
          </a:p>
        </p:txBody>
      </p:sp>
      <p:sp>
        <p:nvSpPr>
          <p:cNvPr id="6" name="Carré corné 5">
            <a:extLst>
              <a:ext uri="{FF2B5EF4-FFF2-40B4-BE49-F238E27FC236}">
                <a16:creationId xmlns:a16="http://schemas.microsoft.com/office/drawing/2014/main" id="{BA33E5C3-B32B-3B19-AF7C-6A15B8EE0948}"/>
              </a:ext>
            </a:extLst>
          </p:cNvPr>
          <p:cNvSpPr/>
          <p:nvPr/>
        </p:nvSpPr>
        <p:spPr>
          <a:xfrm>
            <a:off x="6861202" y="3889563"/>
            <a:ext cx="1952609" cy="534424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Platelet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aging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sialylation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senescence</a:t>
            </a:r>
          </a:p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Heamatologica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2018</a:t>
            </a:r>
          </a:p>
        </p:txBody>
      </p:sp>
      <p:sp>
        <p:nvSpPr>
          <p:cNvPr id="7" name="Carré corné 6">
            <a:extLst>
              <a:ext uri="{FF2B5EF4-FFF2-40B4-BE49-F238E27FC236}">
                <a16:creationId xmlns:a16="http://schemas.microsoft.com/office/drawing/2014/main" id="{D75EAD7A-6BB0-2676-13F3-3B34C5A02959}"/>
              </a:ext>
            </a:extLst>
          </p:cNvPr>
          <p:cNvSpPr/>
          <p:nvPr/>
        </p:nvSpPr>
        <p:spPr>
          <a:xfrm>
            <a:off x="2066405" y="5006835"/>
            <a:ext cx="1813258" cy="460824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SSR4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translocon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connective tissue</a:t>
            </a:r>
          </a:p>
          <a:p>
            <a:pPr algn="r"/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= Hum Mut 2021</a:t>
            </a:r>
          </a:p>
        </p:txBody>
      </p:sp>
      <p:sp>
        <p:nvSpPr>
          <p:cNvPr id="8" name="Rectangle à coins arrondis 127">
            <a:extLst>
              <a:ext uri="{FF2B5EF4-FFF2-40B4-BE49-F238E27FC236}">
                <a16:creationId xmlns:a16="http://schemas.microsoft.com/office/drawing/2014/main" id="{2349E19F-3333-19CB-419D-3DC33D5CF85E}"/>
              </a:ext>
            </a:extLst>
          </p:cNvPr>
          <p:cNvSpPr/>
          <p:nvPr/>
        </p:nvSpPr>
        <p:spPr>
          <a:xfrm>
            <a:off x="1226189" y="3132356"/>
            <a:ext cx="3054235" cy="495803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25E9E8-E242-D4D8-64DC-170E54DE280A}"/>
              </a:ext>
            </a:extLst>
          </p:cNvPr>
          <p:cNvSpPr txBox="1"/>
          <p:nvPr/>
        </p:nvSpPr>
        <p:spPr>
          <a:xfrm>
            <a:off x="1209625" y="3133808"/>
            <a:ext cx="3210390" cy="46166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Bone and brain </a:t>
            </a:r>
            <a:r>
              <a:rPr lang="en-US" sz="1200" i="1" dirty="0"/>
              <a:t>chondrodysplasia, SLC35B2 PAPS transporter Golgi, </a:t>
            </a:r>
            <a:r>
              <a:rPr lang="en-US" sz="1200" i="1" dirty="0">
                <a:solidFill>
                  <a:srgbClr val="00B050"/>
                </a:solidFill>
              </a:rPr>
              <a:t>proteoglycan </a:t>
            </a:r>
            <a:r>
              <a:rPr lang="en-US" sz="1200" i="1" dirty="0" err="1">
                <a:solidFill>
                  <a:srgbClr val="00B050"/>
                </a:solidFill>
              </a:rPr>
              <a:t>sulphation</a:t>
            </a:r>
            <a:endParaRPr lang="en-US" sz="1200" i="1" dirty="0"/>
          </a:p>
        </p:txBody>
      </p:sp>
      <p:sp>
        <p:nvSpPr>
          <p:cNvPr id="10" name="Carré corné 9">
            <a:extLst>
              <a:ext uri="{FF2B5EF4-FFF2-40B4-BE49-F238E27FC236}">
                <a16:creationId xmlns:a16="http://schemas.microsoft.com/office/drawing/2014/main" id="{793012AC-17E7-AD30-7E6D-D19214EB97C5}"/>
              </a:ext>
            </a:extLst>
          </p:cNvPr>
          <p:cNvSpPr/>
          <p:nvPr/>
        </p:nvSpPr>
        <p:spPr>
          <a:xfrm>
            <a:off x="1315310" y="3577087"/>
            <a:ext cx="540000" cy="1656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bikunin</a:t>
            </a:r>
            <a:endParaRPr lang="en-US" sz="1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429AA7-1987-BABC-FF18-992160FB8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9" y="3120565"/>
            <a:ext cx="502639" cy="507188"/>
          </a:xfrm>
          <a:prstGeom prst="rect">
            <a:avLst/>
          </a:prstGeom>
        </p:spPr>
      </p:pic>
      <p:sp>
        <p:nvSpPr>
          <p:cNvPr id="13" name="Rectangle à coins arrondis 58">
            <a:extLst>
              <a:ext uri="{FF2B5EF4-FFF2-40B4-BE49-F238E27FC236}">
                <a16:creationId xmlns:a16="http://schemas.microsoft.com/office/drawing/2014/main" id="{84E57F4C-8371-E939-31C5-D4AEC5D00FC3}"/>
              </a:ext>
            </a:extLst>
          </p:cNvPr>
          <p:cNvSpPr/>
          <p:nvPr/>
        </p:nvSpPr>
        <p:spPr>
          <a:xfrm>
            <a:off x="1088794" y="4112540"/>
            <a:ext cx="2878226" cy="47941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AFC55EB-7448-45C5-85E8-78AA84A33DD5}"/>
              </a:ext>
            </a:extLst>
          </p:cNvPr>
          <p:cNvSpPr txBox="1"/>
          <p:nvPr/>
        </p:nvSpPr>
        <p:spPr>
          <a:xfrm>
            <a:off x="1126688" y="4113928"/>
            <a:ext cx="293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Skeletal</a:t>
            </a:r>
            <a:r>
              <a:rPr lang="en-US" sz="1200" i="1" dirty="0"/>
              <a:t> dysplasia, SLC10A7 Ca</a:t>
            </a:r>
            <a:r>
              <a:rPr lang="en-US" sz="1200" i="1" baseline="30000" dirty="0"/>
              <a:t>2+</a:t>
            </a:r>
            <a:r>
              <a:rPr lang="en-US" sz="1200" i="1" dirty="0"/>
              <a:t> transporter plasma mb, </a:t>
            </a:r>
            <a:r>
              <a:rPr lang="en-US" sz="1200" i="1" dirty="0">
                <a:solidFill>
                  <a:srgbClr val="00B050"/>
                </a:solidFill>
              </a:rPr>
              <a:t>GAG, (O,) N-glycosylation</a:t>
            </a:r>
            <a:endParaRPr lang="en-US" sz="1200" i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9EB53A-7A97-C237-5858-6BEE3CE2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1" y="4124291"/>
            <a:ext cx="502639" cy="5071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1F4E723-FC4F-A4D1-897C-B9DBED9D8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5321">
            <a:off x="4133844" y="4155042"/>
            <a:ext cx="313316" cy="49805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BB5CDAF-F3B0-B038-2D4B-7D97D171D4F3}"/>
              </a:ext>
            </a:extLst>
          </p:cNvPr>
          <p:cNvSpPr txBox="1"/>
          <p:nvPr/>
        </p:nvSpPr>
        <p:spPr>
          <a:xfrm>
            <a:off x="4439470" y="4245325"/>
            <a:ext cx="792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/>
              <a:t>Ca2+ PM</a:t>
            </a:r>
            <a:endParaRPr lang="en-US" sz="1200" i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6162E2-6700-DB8D-A629-8A3E5A325741}"/>
              </a:ext>
            </a:extLst>
          </p:cNvPr>
          <p:cNvSpPr txBox="1"/>
          <p:nvPr/>
        </p:nvSpPr>
        <p:spPr>
          <a:xfrm>
            <a:off x="4267711" y="3540775"/>
            <a:ext cx="98319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PAPS Golgi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3F6A02C-6FC2-7680-D2A8-36AC3ABD0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r="15856"/>
          <a:stretch/>
        </p:blipFill>
        <p:spPr>
          <a:xfrm rot="19226324">
            <a:off x="4502938" y="2964967"/>
            <a:ext cx="397541" cy="64165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A6B63D15-7876-85A4-9806-781800919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37" y="1601488"/>
            <a:ext cx="724647" cy="609012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5A1373D4-18E5-9AD8-59BA-020CB29F8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5967">
            <a:off x="4641655" y="813102"/>
            <a:ext cx="390503" cy="1165377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DA116207-1848-238E-A159-AF75FDCB16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t="37941" r="58533" b="4947"/>
          <a:stretch/>
        </p:blipFill>
        <p:spPr>
          <a:xfrm rot="5400000">
            <a:off x="1047537" y="1001641"/>
            <a:ext cx="245530" cy="1610162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594B59E6-05C4-846E-E5E8-0F4E8212FCA9}"/>
              </a:ext>
            </a:extLst>
          </p:cNvPr>
          <p:cNvSpPr txBox="1"/>
          <p:nvPr/>
        </p:nvSpPr>
        <p:spPr>
          <a:xfrm>
            <a:off x="274688" y="1103579"/>
            <a:ext cx="183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Extracellular matrix (ECM)</a:t>
            </a:r>
          </a:p>
          <a:p>
            <a:r>
              <a:rPr lang="en-US" sz="1200" i="1" dirty="0"/>
              <a:t>Chondroitin sulfate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5CED577-1DC8-3D8D-A998-30974967E3AA}"/>
              </a:ext>
            </a:extLst>
          </p:cNvPr>
          <p:cNvSpPr txBox="1"/>
          <p:nvPr/>
        </p:nvSpPr>
        <p:spPr>
          <a:xfrm>
            <a:off x="704882" y="1927772"/>
            <a:ext cx="872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sulfation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CE4A5395-5F18-30AC-8BFF-5A72BDBBD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99"/>
          <a:stretch/>
        </p:blipFill>
        <p:spPr>
          <a:xfrm>
            <a:off x="2936591" y="1150804"/>
            <a:ext cx="1195640" cy="925366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AE484F5B-893F-A933-95DE-58BD79FEAC83}"/>
              </a:ext>
            </a:extLst>
          </p:cNvPr>
          <p:cNvSpPr txBox="1"/>
          <p:nvPr/>
        </p:nvSpPr>
        <p:spPr>
          <a:xfrm>
            <a:off x="3548528" y="1123004"/>
            <a:ext cx="668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ECM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9477EBF-A136-CBB0-FACE-60A622748AEE}"/>
              </a:ext>
            </a:extLst>
          </p:cNvPr>
          <p:cNvSpPr txBox="1"/>
          <p:nvPr/>
        </p:nvSpPr>
        <p:spPr>
          <a:xfrm>
            <a:off x="282490" y="154900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40779DE-6F49-5BE2-B372-B107DAC03301}"/>
              </a:ext>
            </a:extLst>
          </p:cNvPr>
          <p:cNvSpPr txBox="1"/>
          <p:nvPr/>
        </p:nvSpPr>
        <p:spPr>
          <a:xfrm>
            <a:off x="1111586" y="154900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FFD6A792-1B5D-2B24-7275-1E0B127CA920}"/>
              </a:ext>
            </a:extLst>
          </p:cNvPr>
          <p:cNvSpPr txBox="1"/>
          <p:nvPr/>
        </p:nvSpPr>
        <p:spPr>
          <a:xfrm>
            <a:off x="1544791" y="154900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/>
              <a:t>S</a:t>
            </a:r>
            <a:endParaRPr lang="en-US" sz="800" i="1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783F171-D8A1-B23D-0164-5661B8706BA9}"/>
              </a:ext>
            </a:extLst>
          </p:cNvPr>
          <p:cNvSpPr txBox="1"/>
          <p:nvPr/>
        </p:nvSpPr>
        <p:spPr>
          <a:xfrm>
            <a:off x="718575" y="1549002"/>
            <a:ext cx="300491" cy="2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S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35A2AFD-F01F-10A1-BC12-EC37638C1F55}"/>
              </a:ext>
            </a:extLst>
          </p:cNvPr>
          <p:cNvSpPr/>
          <p:nvPr/>
        </p:nvSpPr>
        <p:spPr>
          <a:xfrm>
            <a:off x="4260305" y="1415823"/>
            <a:ext cx="181768" cy="19339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F3573F4-C833-F497-4449-DA8CFB52AF43}"/>
              </a:ext>
            </a:extLst>
          </p:cNvPr>
          <p:cNvSpPr/>
          <p:nvPr/>
        </p:nvSpPr>
        <p:spPr>
          <a:xfrm>
            <a:off x="4702885" y="1595857"/>
            <a:ext cx="181768" cy="19339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EB394B0A-2667-1585-3990-8000460E8690}"/>
              </a:ext>
            </a:extLst>
          </p:cNvPr>
          <p:cNvCxnSpPr>
            <a:cxnSpLocks/>
            <a:stCxn id="60" idx="7"/>
          </p:cNvCxnSpPr>
          <p:nvPr/>
        </p:nvCxnSpPr>
        <p:spPr>
          <a:xfrm flipH="1" flipV="1">
            <a:off x="4128277" y="1129839"/>
            <a:ext cx="287177" cy="314306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6D6F9D38-0870-6A6A-F837-A7A98E533C33}"/>
              </a:ext>
            </a:extLst>
          </p:cNvPr>
          <p:cNvCxnSpPr>
            <a:cxnSpLocks/>
            <a:endCxn id="60" idx="5"/>
          </p:cNvCxnSpPr>
          <p:nvPr/>
        </p:nvCxnSpPr>
        <p:spPr>
          <a:xfrm flipV="1">
            <a:off x="4135056" y="1580899"/>
            <a:ext cx="280398" cy="46002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A8CB00D8-A9B6-5C0E-754F-6AA42AF3A200}"/>
              </a:ext>
            </a:extLst>
          </p:cNvPr>
          <p:cNvCxnSpPr>
            <a:cxnSpLocks/>
            <a:stCxn id="61" idx="0"/>
          </p:cNvCxnSpPr>
          <p:nvPr/>
        </p:nvCxnSpPr>
        <p:spPr>
          <a:xfrm flipH="1" flipV="1">
            <a:off x="4169724" y="1158195"/>
            <a:ext cx="624045" cy="437662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296FCD84-B830-F3E3-92B9-571F270D612E}"/>
              </a:ext>
            </a:extLst>
          </p:cNvPr>
          <p:cNvCxnSpPr>
            <a:cxnSpLocks/>
            <a:endCxn id="61" idx="3"/>
          </p:cNvCxnSpPr>
          <p:nvPr/>
        </p:nvCxnSpPr>
        <p:spPr>
          <a:xfrm flipV="1">
            <a:off x="4163192" y="1760933"/>
            <a:ext cx="566312" cy="28441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7" name="Picture 2" descr="Brain (@Brain1878) / X">
            <a:extLst>
              <a:ext uri="{FF2B5EF4-FFF2-40B4-BE49-F238E27FC236}">
                <a16:creationId xmlns:a16="http://schemas.microsoft.com/office/drawing/2014/main" id="{67E1E43B-F5E3-6682-7045-A2E0632B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76" y="2317454"/>
            <a:ext cx="403091" cy="40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Carré corné 67">
            <a:extLst>
              <a:ext uri="{FF2B5EF4-FFF2-40B4-BE49-F238E27FC236}">
                <a16:creationId xmlns:a16="http://schemas.microsoft.com/office/drawing/2014/main" id="{103F17A5-E418-555A-7FC7-FBBF037D69E0}"/>
              </a:ext>
            </a:extLst>
          </p:cNvPr>
          <p:cNvSpPr/>
          <p:nvPr/>
        </p:nvSpPr>
        <p:spPr>
          <a:xfrm>
            <a:off x="4013345" y="2320295"/>
            <a:ext cx="756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Brain 2022</a:t>
            </a:r>
          </a:p>
        </p:txBody>
      </p:sp>
      <p:pic>
        <p:nvPicPr>
          <p:cNvPr id="69" name="Image 68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AE6EA026-4BB5-00AE-4AD8-E4FDFD9FB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5746" y="2665888"/>
            <a:ext cx="1142443" cy="210568"/>
          </a:xfrm>
          <a:prstGeom prst="rect">
            <a:avLst/>
          </a:prstGeom>
        </p:spPr>
      </p:pic>
      <p:sp>
        <p:nvSpPr>
          <p:cNvPr id="70" name="Carré corné 69">
            <a:extLst>
              <a:ext uri="{FF2B5EF4-FFF2-40B4-BE49-F238E27FC236}">
                <a16:creationId xmlns:a16="http://schemas.microsoft.com/office/drawing/2014/main" id="{44120B02-D4E1-3F3C-3611-E656C1E1D5A2}"/>
              </a:ext>
            </a:extLst>
          </p:cNvPr>
          <p:cNvSpPr/>
          <p:nvPr/>
        </p:nvSpPr>
        <p:spPr>
          <a:xfrm>
            <a:off x="3616081" y="2490463"/>
            <a:ext cx="1152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Nat Commun 2018</a:t>
            </a:r>
          </a:p>
        </p:txBody>
      </p:sp>
      <p:sp>
        <p:nvSpPr>
          <p:cNvPr id="75" name="Carré corné 74">
            <a:extLst>
              <a:ext uri="{FF2B5EF4-FFF2-40B4-BE49-F238E27FC236}">
                <a16:creationId xmlns:a16="http://schemas.microsoft.com/office/drawing/2014/main" id="{D619E786-C02D-12B8-9FA3-0E6827ADEEC3}"/>
              </a:ext>
            </a:extLst>
          </p:cNvPr>
          <p:cNvSpPr/>
          <p:nvPr/>
        </p:nvSpPr>
        <p:spPr>
          <a:xfrm>
            <a:off x="3028057" y="2316086"/>
            <a:ext cx="972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Hum Mut 2021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9F1751E-794C-6A24-06E8-9FF1B9A4FD6E}"/>
              </a:ext>
            </a:extLst>
          </p:cNvPr>
          <p:cNvSpPr/>
          <p:nvPr/>
        </p:nvSpPr>
        <p:spPr>
          <a:xfrm>
            <a:off x="3332289" y="1467362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48A5AB3D-A035-15A2-A02B-8D43869999D4}"/>
              </a:ext>
            </a:extLst>
          </p:cNvPr>
          <p:cNvCxnSpPr>
            <a:cxnSpLocks/>
          </p:cNvCxnSpPr>
          <p:nvPr/>
        </p:nvCxnSpPr>
        <p:spPr>
          <a:xfrm flipV="1">
            <a:off x="2027664" y="1666707"/>
            <a:ext cx="1408612" cy="366619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FEAACFB4-D5C8-5F86-421B-2324FCD00144}"/>
              </a:ext>
            </a:extLst>
          </p:cNvPr>
          <p:cNvCxnSpPr>
            <a:cxnSpLocks/>
            <a:stCxn id="76" idx="0"/>
          </p:cNvCxnSpPr>
          <p:nvPr/>
        </p:nvCxnSpPr>
        <p:spPr>
          <a:xfrm flipH="1">
            <a:off x="1923640" y="1467362"/>
            <a:ext cx="1499533" cy="193879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Carré corné 80">
            <a:extLst>
              <a:ext uri="{FF2B5EF4-FFF2-40B4-BE49-F238E27FC236}">
                <a16:creationId xmlns:a16="http://schemas.microsoft.com/office/drawing/2014/main" id="{EF7D8563-05BB-3E1F-EC36-13DF50876453}"/>
              </a:ext>
            </a:extLst>
          </p:cNvPr>
          <p:cNvSpPr/>
          <p:nvPr/>
        </p:nvSpPr>
        <p:spPr>
          <a:xfrm>
            <a:off x="3438697" y="3606626"/>
            <a:ext cx="756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Brain 2022</a:t>
            </a:r>
          </a:p>
        </p:txBody>
      </p:sp>
      <p:pic>
        <p:nvPicPr>
          <p:cNvPr id="82" name="Picture 2" descr="Brain (@Brain1878) / X">
            <a:extLst>
              <a:ext uri="{FF2B5EF4-FFF2-40B4-BE49-F238E27FC236}">
                <a16:creationId xmlns:a16="http://schemas.microsoft.com/office/drawing/2014/main" id="{2726B981-DD72-AB09-B0D4-B72131ED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153" y="3549531"/>
            <a:ext cx="403091" cy="40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 82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FE0433FC-3AF4-7068-4FF0-1A8726A6A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8634" y="4508049"/>
            <a:ext cx="1142443" cy="210568"/>
          </a:xfrm>
          <a:prstGeom prst="rect">
            <a:avLst/>
          </a:prstGeom>
        </p:spPr>
      </p:pic>
      <p:sp>
        <p:nvSpPr>
          <p:cNvPr id="84" name="Carré corné 83">
            <a:extLst>
              <a:ext uri="{FF2B5EF4-FFF2-40B4-BE49-F238E27FC236}">
                <a16:creationId xmlns:a16="http://schemas.microsoft.com/office/drawing/2014/main" id="{972B5807-1EAA-505E-CC0F-37C6DFAA5537}"/>
              </a:ext>
            </a:extLst>
          </p:cNvPr>
          <p:cNvSpPr/>
          <p:nvPr/>
        </p:nvSpPr>
        <p:spPr>
          <a:xfrm>
            <a:off x="2794918" y="4562115"/>
            <a:ext cx="1152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Nat Commun 2018</a:t>
            </a:r>
          </a:p>
        </p:txBody>
      </p:sp>
      <p:sp>
        <p:nvSpPr>
          <p:cNvPr id="98" name="Carré corné 97">
            <a:extLst>
              <a:ext uri="{FF2B5EF4-FFF2-40B4-BE49-F238E27FC236}">
                <a16:creationId xmlns:a16="http://schemas.microsoft.com/office/drawing/2014/main" id="{89FF73B6-9137-77BD-611A-9BACE2F28C32}"/>
              </a:ext>
            </a:extLst>
          </p:cNvPr>
          <p:cNvSpPr/>
          <p:nvPr/>
        </p:nvSpPr>
        <p:spPr>
          <a:xfrm>
            <a:off x="7501380" y="3613090"/>
            <a:ext cx="1404000" cy="144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Thromb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bg1">
                    <a:lumMod val="50000"/>
                  </a:schemeClr>
                </a:solidFill>
              </a:rPr>
              <a:t>Haemost</a:t>
            </a:r>
            <a:r>
              <a:rPr lang="fr-FR" sz="1000" i="1" dirty="0">
                <a:solidFill>
                  <a:schemeClr val="bg1">
                    <a:lumMod val="50000"/>
                  </a:schemeClr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839116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à coins arrondis 272">
            <a:extLst>
              <a:ext uri="{FF2B5EF4-FFF2-40B4-BE49-F238E27FC236}">
                <a16:creationId xmlns:a16="http://schemas.microsoft.com/office/drawing/2014/main" id="{E43BF6CC-E2ED-BC29-BAAA-CF6069DD3DD7}"/>
              </a:ext>
            </a:extLst>
          </p:cNvPr>
          <p:cNvSpPr/>
          <p:nvPr/>
        </p:nvSpPr>
        <p:spPr>
          <a:xfrm>
            <a:off x="187604" y="142920"/>
            <a:ext cx="8251729" cy="2987154"/>
          </a:xfrm>
          <a:prstGeom prst="roundRect">
            <a:avLst>
              <a:gd name="adj" fmla="val 4585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Image 64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11F5F50B-F9A7-F9E5-8BCE-85F9FE66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05" y="2452949"/>
            <a:ext cx="446176" cy="191218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BAD60998-24F5-E563-C92D-C75F798A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0" y="1023927"/>
            <a:ext cx="832968" cy="525661"/>
          </a:xfrm>
          <a:prstGeom prst="rect">
            <a:avLst/>
          </a:prstGeom>
        </p:spPr>
      </p:pic>
      <p:sp>
        <p:nvSpPr>
          <p:cNvPr id="67" name="Rectangle à coins arrondis 275">
            <a:extLst>
              <a:ext uri="{FF2B5EF4-FFF2-40B4-BE49-F238E27FC236}">
                <a16:creationId xmlns:a16="http://schemas.microsoft.com/office/drawing/2014/main" id="{40AE541F-B1F7-7BD6-73C7-179BFBE901F7}"/>
              </a:ext>
            </a:extLst>
          </p:cNvPr>
          <p:cNvSpPr/>
          <p:nvPr/>
        </p:nvSpPr>
        <p:spPr>
          <a:xfrm rot="20331790">
            <a:off x="437969" y="1450994"/>
            <a:ext cx="1081957" cy="489231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0E2FE39A-5A28-67D5-AF00-7562A08C1071}"/>
              </a:ext>
            </a:extLst>
          </p:cNvPr>
          <p:cNvSpPr txBox="1"/>
          <p:nvPr/>
        </p:nvSpPr>
        <p:spPr>
          <a:xfrm rot="20349259">
            <a:off x="384990" y="1425758"/>
            <a:ext cx="11893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Transaminases</a:t>
            </a:r>
            <a:r>
              <a:rPr lang="en-US" sz="1200" i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coagulopathies</a:t>
            </a:r>
          </a:p>
        </p:txBody>
      </p:sp>
      <p:grpSp>
        <p:nvGrpSpPr>
          <p:cNvPr id="69" name="Grouper 1">
            <a:extLst>
              <a:ext uri="{FF2B5EF4-FFF2-40B4-BE49-F238E27FC236}">
                <a16:creationId xmlns:a16="http://schemas.microsoft.com/office/drawing/2014/main" id="{42CF09A5-7390-5468-AE9B-A9D195B1E45F}"/>
              </a:ext>
            </a:extLst>
          </p:cNvPr>
          <p:cNvGrpSpPr/>
          <p:nvPr/>
        </p:nvGrpSpPr>
        <p:grpSpPr>
          <a:xfrm rot="19563409">
            <a:off x="3824519" y="990587"/>
            <a:ext cx="794685" cy="481603"/>
            <a:chOff x="3279004" y="1922442"/>
            <a:chExt cx="794685" cy="481603"/>
          </a:xfrm>
        </p:grpSpPr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125895BE-71F8-FE30-A7F0-7A6C9AB3D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46"/>
            <a:stretch/>
          </p:blipFill>
          <p:spPr>
            <a:xfrm rot="4292013">
              <a:off x="3442469" y="1758977"/>
              <a:ext cx="390778" cy="71770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1BFD504D-A037-030F-18B2-7A3573A44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35"/>
            <a:stretch/>
          </p:blipFill>
          <p:spPr>
            <a:xfrm rot="4292013">
              <a:off x="3649776" y="1980133"/>
              <a:ext cx="130117" cy="717708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B338F3A2-63B9-039B-4539-40A3D7E4323A}"/>
              </a:ext>
            </a:extLst>
          </p:cNvPr>
          <p:cNvSpPr txBox="1"/>
          <p:nvPr/>
        </p:nvSpPr>
        <p:spPr>
          <a:xfrm>
            <a:off x="3431624" y="1001751"/>
            <a:ext cx="529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030A0"/>
                </a:solidFill>
              </a:rPr>
              <a:t>G6PT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3813C8EC-9B06-8663-3F4D-3DEE6229E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93" y="1494847"/>
            <a:ext cx="972327" cy="305588"/>
          </a:xfrm>
          <a:prstGeom prst="rect">
            <a:avLst/>
          </a:prstGeom>
        </p:spPr>
      </p:pic>
      <p:sp>
        <p:nvSpPr>
          <p:cNvPr id="74" name="Ellipse 73">
            <a:extLst>
              <a:ext uri="{FF2B5EF4-FFF2-40B4-BE49-F238E27FC236}">
                <a16:creationId xmlns:a16="http://schemas.microsoft.com/office/drawing/2014/main" id="{EFDF6BF7-BBFB-CD21-6249-20CE655DC9AB}"/>
              </a:ext>
            </a:extLst>
          </p:cNvPr>
          <p:cNvSpPr/>
          <p:nvPr/>
        </p:nvSpPr>
        <p:spPr>
          <a:xfrm>
            <a:off x="3685326" y="1431683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AF75B535-19E3-094D-EFD1-442130CDDB77}"/>
              </a:ext>
            </a:extLst>
          </p:cNvPr>
          <p:cNvCxnSpPr>
            <a:cxnSpLocks/>
          </p:cNvCxnSpPr>
          <p:nvPr/>
        </p:nvCxnSpPr>
        <p:spPr>
          <a:xfrm flipV="1">
            <a:off x="3685326" y="1210339"/>
            <a:ext cx="214284" cy="31804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A948E8E2-78B1-67C9-AB91-0DE8D201DA0D}"/>
              </a:ext>
            </a:extLst>
          </p:cNvPr>
          <p:cNvCxnSpPr>
            <a:cxnSpLocks/>
            <a:stCxn id="74" idx="5"/>
          </p:cNvCxnSpPr>
          <p:nvPr/>
        </p:nvCxnSpPr>
        <p:spPr>
          <a:xfrm flipV="1">
            <a:off x="3840475" y="1485687"/>
            <a:ext cx="475148" cy="11107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253600BA-D078-7C4F-299A-EDD4417C302C}"/>
              </a:ext>
            </a:extLst>
          </p:cNvPr>
          <p:cNvSpPr txBox="1"/>
          <p:nvPr/>
        </p:nvSpPr>
        <p:spPr>
          <a:xfrm>
            <a:off x="3288230" y="1795784"/>
            <a:ext cx="990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030A0"/>
                </a:solidFill>
              </a:rPr>
              <a:t>RE + ectopic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648128C-64DE-B883-7832-028D595A21BD}"/>
              </a:ext>
            </a:extLst>
          </p:cNvPr>
          <p:cNvSpPr txBox="1"/>
          <p:nvPr/>
        </p:nvSpPr>
        <p:spPr>
          <a:xfrm>
            <a:off x="5418667" y="1280829"/>
            <a:ext cx="808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TMEM165</a:t>
            </a:r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6D94FB8C-295D-9883-962B-D36CBE2F6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896">
            <a:off x="5439244" y="1534170"/>
            <a:ext cx="712030" cy="692959"/>
          </a:xfrm>
          <a:prstGeom prst="rect">
            <a:avLst/>
          </a:prstGeom>
        </p:spPr>
      </p:pic>
      <p:sp>
        <p:nvSpPr>
          <p:cNvPr id="80" name="Rectangle à coins arrondis 315">
            <a:extLst>
              <a:ext uri="{FF2B5EF4-FFF2-40B4-BE49-F238E27FC236}">
                <a16:creationId xmlns:a16="http://schemas.microsoft.com/office/drawing/2014/main" id="{F905D909-C283-2D1D-FAF4-C77055AD7F02}"/>
              </a:ext>
            </a:extLst>
          </p:cNvPr>
          <p:cNvSpPr/>
          <p:nvPr/>
        </p:nvSpPr>
        <p:spPr>
          <a:xfrm>
            <a:off x="344347" y="651845"/>
            <a:ext cx="7992225" cy="1734512"/>
          </a:xfrm>
          <a:prstGeom prst="roundRect">
            <a:avLst>
              <a:gd name="adj" fmla="val 10625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Carré corné 80">
            <a:extLst>
              <a:ext uri="{FF2B5EF4-FFF2-40B4-BE49-F238E27FC236}">
                <a16:creationId xmlns:a16="http://schemas.microsoft.com/office/drawing/2014/main" id="{75245126-B341-44F6-38CA-1D69D81AC5CD}"/>
              </a:ext>
            </a:extLst>
          </p:cNvPr>
          <p:cNvSpPr/>
          <p:nvPr/>
        </p:nvSpPr>
        <p:spPr>
          <a:xfrm>
            <a:off x="3305948" y="2251693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Clin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Acta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82" name="Carré corné 81">
            <a:extLst>
              <a:ext uri="{FF2B5EF4-FFF2-40B4-BE49-F238E27FC236}">
                <a16:creationId xmlns:a16="http://schemas.microsoft.com/office/drawing/2014/main" id="{35F39171-ED86-50BB-20CE-2DB930CD349A}"/>
              </a:ext>
            </a:extLst>
          </p:cNvPr>
          <p:cNvSpPr/>
          <p:nvPr/>
        </p:nvSpPr>
        <p:spPr>
          <a:xfrm>
            <a:off x="3301207" y="2434087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Am J Hum Genet 2021</a:t>
            </a:r>
            <a:endParaRPr lang="en-US" sz="1000" i="1" dirty="0">
              <a:solidFill>
                <a:srgbClr val="00B0F0"/>
              </a:solidFill>
            </a:endParaRPr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C1D5CBB3-E4DF-0FF3-89FC-78CED7A2B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70" y="2313217"/>
            <a:ext cx="341638" cy="229549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989A351F-E080-C235-3E7A-EDB8EA0FFC0B}"/>
              </a:ext>
            </a:extLst>
          </p:cNvPr>
          <p:cNvSpPr txBox="1"/>
          <p:nvPr/>
        </p:nvSpPr>
        <p:spPr>
          <a:xfrm>
            <a:off x="1517157" y="885677"/>
            <a:ext cx="162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7030A0"/>
                </a:solidFill>
              </a:rPr>
              <a:t>Altered </a:t>
            </a:r>
            <a:r>
              <a:rPr lang="en-US" sz="1200" i="1" dirty="0" err="1">
                <a:solidFill>
                  <a:srgbClr val="7030A0"/>
                </a:solidFill>
              </a:rPr>
              <a:t>glycosylations</a:t>
            </a:r>
            <a:r>
              <a:rPr lang="en-US" sz="1200" i="1" dirty="0">
                <a:solidFill>
                  <a:srgbClr val="7030A0"/>
                </a:solidFill>
              </a:rPr>
              <a:t> &amp; Golgi homeostasis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7CFF835-A06F-6245-2F85-5350118F455F}"/>
              </a:ext>
            </a:extLst>
          </p:cNvPr>
          <p:cNvSpPr/>
          <p:nvPr/>
        </p:nvSpPr>
        <p:spPr>
          <a:xfrm>
            <a:off x="5374737" y="1764713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Carré corné 85">
            <a:extLst>
              <a:ext uri="{FF2B5EF4-FFF2-40B4-BE49-F238E27FC236}">
                <a16:creationId xmlns:a16="http://schemas.microsoft.com/office/drawing/2014/main" id="{4C9B9D81-2C49-EA77-B496-73268A265F2E}"/>
              </a:ext>
            </a:extLst>
          </p:cNvPr>
          <p:cNvSpPr/>
          <p:nvPr/>
        </p:nvSpPr>
        <p:spPr>
          <a:xfrm>
            <a:off x="4827389" y="2274297"/>
            <a:ext cx="1501597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J Inherit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Metab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Dis 2020</a:t>
            </a:r>
          </a:p>
        </p:txBody>
      </p:sp>
      <p:sp>
        <p:nvSpPr>
          <p:cNvPr id="87" name="Carré corné 86">
            <a:extLst>
              <a:ext uri="{FF2B5EF4-FFF2-40B4-BE49-F238E27FC236}">
                <a16:creationId xmlns:a16="http://schemas.microsoft.com/office/drawing/2014/main" id="{D9266FAD-ADA7-67C7-9FBC-F2AF4C7C4DC1}"/>
              </a:ext>
            </a:extLst>
          </p:cNvPr>
          <p:cNvSpPr/>
          <p:nvPr/>
        </p:nvSpPr>
        <p:spPr>
          <a:xfrm>
            <a:off x="5320986" y="2462787"/>
            <a:ext cx="1008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Transl</a:t>
            </a:r>
            <a:r>
              <a:rPr lang="en-US" sz="1000" i="1" dirty="0">
                <a:solidFill>
                  <a:srgbClr val="0070C0"/>
                </a:solidFill>
              </a:rPr>
              <a:t> Res 2024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D72F5E90-BF09-4F75-3C06-59A473AC0FEB}"/>
              </a:ext>
            </a:extLst>
          </p:cNvPr>
          <p:cNvSpPr txBox="1"/>
          <p:nvPr/>
        </p:nvSpPr>
        <p:spPr>
          <a:xfrm>
            <a:off x="4665790" y="845710"/>
            <a:ext cx="17497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Mn</a:t>
            </a:r>
            <a:r>
              <a:rPr lang="en-US" sz="1200" i="1" baseline="30000" dirty="0"/>
              <a:t>2+</a:t>
            </a:r>
            <a:r>
              <a:rPr lang="en-US" sz="1200" i="1" dirty="0"/>
              <a:t> galactose treatment</a:t>
            </a: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38BD7BAE-EB54-CB35-DF84-862E38857E0F}"/>
              </a:ext>
            </a:extLst>
          </p:cNvPr>
          <p:cNvCxnSpPr>
            <a:cxnSpLocks/>
            <a:stCxn id="85" idx="3"/>
          </p:cNvCxnSpPr>
          <p:nvPr/>
        </p:nvCxnSpPr>
        <p:spPr>
          <a:xfrm flipH="1" flipV="1">
            <a:off x="4988699" y="1612099"/>
            <a:ext cx="412657" cy="31769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1821DC38-37A2-22FA-525D-0F49DB0D580E}"/>
              </a:ext>
            </a:extLst>
          </p:cNvPr>
          <p:cNvCxnSpPr>
            <a:cxnSpLocks/>
          </p:cNvCxnSpPr>
          <p:nvPr/>
        </p:nvCxnSpPr>
        <p:spPr>
          <a:xfrm flipH="1" flipV="1">
            <a:off x="5455712" y="1509116"/>
            <a:ext cx="37984" cy="28200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1" name="Grouper 59">
            <a:extLst>
              <a:ext uri="{FF2B5EF4-FFF2-40B4-BE49-F238E27FC236}">
                <a16:creationId xmlns:a16="http://schemas.microsoft.com/office/drawing/2014/main" id="{918B881C-291C-F18D-926D-D9E9927789BF}"/>
              </a:ext>
            </a:extLst>
          </p:cNvPr>
          <p:cNvGrpSpPr/>
          <p:nvPr/>
        </p:nvGrpSpPr>
        <p:grpSpPr>
          <a:xfrm rot="20483710">
            <a:off x="4935410" y="1239324"/>
            <a:ext cx="512302" cy="320886"/>
            <a:chOff x="5987596" y="2335846"/>
            <a:chExt cx="512302" cy="320886"/>
          </a:xfrm>
        </p:grpSpPr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5210802D-B8FE-F969-5FD2-55F9B5E38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" r="79779" b="-6458"/>
            <a:stretch/>
          </p:blipFill>
          <p:spPr>
            <a:xfrm>
              <a:off x="5987596" y="2366674"/>
              <a:ext cx="512302" cy="285491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62ABAD5D-42C2-7C5C-8490-C03351D34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218" y="2335846"/>
              <a:ext cx="286195" cy="320886"/>
            </a:xfrm>
            <a:prstGeom prst="rect">
              <a:avLst/>
            </a:prstGeom>
          </p:spPr>
        </p:pic>
      </p:grpSp>
      <p:pic>
        <p:nvPicPr>
          <p:cNvPr id="94" name="Image 93">
            <a:extLst>
              <a:ext uri="{FF2B5EF4-FFF2-40B4-BE49-F238E27FC236}">
                <a16:creationId xmlns:a16="http://schemas.microsoft.com/office/drawing/2014/main" id="{4A3193F0-6A3C-1E26-E879-048F73576C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6027" y="1432640"/>
            <a:ext cx="132975" cy="784329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F172D697-6CB6-6430-C490-18F5FA5AE4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9"/>
          <a:stretch/>
        </p:blipFill>
        <p:spPr>
          <a:xfrm rot="18018010">
            <a:off x="1896254" y="1541798"/>
            <a:ext cx="1173658" cy="465334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1C5365F8-16A4-442A-3B13-5DAF0D7E3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25" y="1645308"/>
            <a:ext cx="350496" cy="341108"/>
          </a:xfrm>
          <a:prstGeom prst="rect">
            <a:avLst/>
          </a:prstGeom>
        </p:spPr>
      </p:pic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1F6A450D-9EF6-1124-7F5D-A89F48968E00}"/>
              </a:ext>
            </a:extLst>
          </p:cNvPr>
          <p:cNvCxnSpPr/>
          <p:nvPr/>
        </p:nvCxnSpPr>
        <p:spPr>
          <a:xfrm>
            <a:off x="5097091" y="1157520"/>
            <a:ext cx="150344" cy="466272"/>
          </a:xfrm>
          <a:prstGeom prst="straightConnector1">
            <a:avLst/>
          </a:prstGeom>
          <a:ln w="635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A753C19F-830C-25B5-532D-3009E72B8148}"/>
              </a:ext>
            </a:extLst>
          </p:cNvPr>
          <p:cNvSpPr txBox="1"/>
          <p:nvPr/>
        </p:nvSpPr>
        <p:spPr>
          <a:xfrm>
            <a:off x="5082416" y="1018914"/>
            <a:ext cx="370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H</a:t>
            </a:r>
            <a:r>
              <a:rPr lang="en-US" sz="1200" i="1" baseline="30000" dirty="0">
                <a:solidFill>
                  <a:srgbClr val="FF9300"/>
                </a:solidFill>
              </a:rPr>
              <a:t>+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A3E6AE4F-2DCD-7D7A-3FD3-4232F8EB41F8}"/>
              </a:ext>
            </a:extLst>
          </p:cNvPr>
          <p:cNvSpPr txBox="1"/>
          <p:nvPr/>
        </p:nvSpPr>
        <p:spPr>
          <a:xfrm>
            <a:off x="5064894" y="1532831"/>
            <a:ext cx="532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Mn</a:t>
            </a:r>
            <a:r>
              <a:rPr lang="en-US" sz="1200" i="1" baseline="30000" dirty="0">
                <a:solidFill>
                  <a:srgbClr val="FF9300"/>
                </a:solidFill>
              </a:rPr>
              <a:t>2+</a:t>
            </a:r>
          </a:p>
        </p:txBody>
      </p:sp>
      <p:pic>
        <p:nvPicPr>
          <p:cNvPr id="100" name="Image 99" descr="Une image contenant texte, Police, conception, graphisme&#10;&#10;Description générée automatiquement">
            <a:extLst>
              <a:ext uri="{FF2B5EF4-FFF2-40B4-BE49-F238E27FC236}">
                <a16:creationId xmlns:a16="http://schemas.microsoft.com/office/drawing/2014/main" id="{39AFA6D2-0AE5-1E4C-42AC-C4134F0D0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8839" y="2245838"/>
            <a:ext cx="392203" cy="210109"/>
          </a:xfrm>
          <a:prstGeom prst="rect">
            <a:avLst/>
          </a:prstGeom>
        </p:spPr>
      </p:pic>
      <p:pic>
        <p:nvPicPr>
          <p:cNvPr id="101" name="Image 10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8EEDDA07-0D66-5DAB-DDD2-3B014A669D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2465" y="2434469"/>
            <a:ext cx="372066" cy="179618"/>
          </a:xfrm>
          <a:prstGeom prst="rect">
            <a:avLst/>
          </a:prstGeom>
        </p:spPr>
      </p:pic>
      <p:sp>
        <p:nvSpPr>
          <p:cNvPr id="102" name="Rectangle à coins arrondis 351">
            <a:extLst>
              <a:ext uri="{FF2B5EF4-FFF2-40B4-BE49-F238E27FC236}">
                <a16:creationId xmlns:a16="http://schemas.microsoft.com/office/drawing/2014/main" id="{CA7C8BD0-1E3B-631E-F3CC-8EE6207B9FEB}"/>
              </a:ext>
            </a:extLst>
          </p:cNvPr>
          <p:cNvSpPr/>
          <p:nvPr/>
        </p:nvSpPr>
        <p:spPr>
          <a:xfrm>
            <a:off x="6425924" y="740731"/>
            <a:ext cx="1820005" cy="2320738"/>
          </a:xfrm>
          <a:prstGeom prst="roundRect">
            <a:avLst>
              <a:gd name="adj" fmla="val 536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Carré corné 102">
            <a:extLst>
              <a:ext uri="{FF2B5EF4-FFF2-40B4-BE49-F238E27FC236}">
                <a16:creationId xmlns:a16="http://schemas.microsoft.com/office/drawing/2014/main" id="{91C0D4C2-D825-53C0-B3BF-1002F8FBC8C2}"/>
              </a:ext>
            </a:extLst>
          </p:cNvPr>
          <p:cNvSpPr/>
          <p:nvPr/>
        </p:nvSpPr>
        <p:spPr>
          <a:xfrm>
            <a:off x="6809957" y="3097489"/>
            <a:ext cx="1332000" cy="36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Mol</a:t>
            </a:r>
            <a:r>
              <a:rPr lang="en-US" sz="1000" i="1" dirty="0">
                <a:solidFill>
                  <a:srgbClr val="0070C0"/>
                </a:solidFill>
              </a:rPr>
              <a:t> Gen </a:t>
            </a:r>
            <a:r>
              <a:rPr lang="en-US" sz="1000" i="1" dirty="0" err="1">
                <a:solidFill>
                  <a:srgbClr val="0070C0"/>
                </a:solidFill>
              </a:rPr>
              <a:t>Metab</a:t>
            </a:r>
            <a:r>
              <a:rPr lang="en-US" sz="1000" i="1" dirty="0">
                <a:solidFill>
                  <a:srgbClr val="0070C0"/>
                </a:solidFill>
              </a:rPr>
              <a:t>. 2018</a:t>
            </a:r>
          </a:p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Clin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rgbClr val="0070C0"/>
                </a:solidFill>
              </a:rPr>
              <a:t>Chim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rgbClr val="0070C0"/>
                </a:solidFill>
              </a:rPr>
              <a:t>Acta</a:t>
            </a:r>
            <a:r>
              <a:rPr lang="en-US" sz="1000" i="1" dirty="0">
                <a:solidFill>
                  <a:srgbClr val="0070C0"/>
                </a:solidFill>
              </a:rPr>
              <a:t> 2021</a:t>
            </a:r>
          </a:p>
        </p:txBody>
      </p:sp>
      <p:pic>
        <p:nvPicPr>
          <p:cNvPr id="104" name="Image 103" descr="Une image contenant texte, Police, conception, graphisme&#10;&#10;Description générée automatiquement">
            <a:extLst>
              <a:ext uri="{FF2B5EF4-FFF2-40B4-BE49-F238E27FC236}">
                <a16:creationId xmlns:a16="http://schemas.microsoft.com/office/drawing/2014/main" id="{5CB7282B-9A96-AC44-B727-1242724AE3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6214" y="3246053"/>
            <a:ext cx="392203" cy="210109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03D58954-CD1F-B75E-D1E9-42925730E9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33" y="799437"/>
            <a:ext cx="463138" cy="748146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E32199F3-DFC3-9646-4138-60F8362254E7}"/>
              </a:ext>
            </a:extLst>
          </p:cNvPr>
          <p:cNvSpPr txBox="1"/>
          <p:nvPr/>
        </p:nvSpPr>
        <p:spPr>
          <a:xfrm>
            <a:off x="7100616" y="828884"/>
            <a:ext cx="785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B050"/>
                </a:solidFill>
              </a:rPr>
              <a:t>V-ATPase</a:t>
            </a: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1F649060-CA85-7AE8-6E8C-F58CAEACF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97" y="1269458"/>
            <a:ext cx="712030" cy="692959"/>
          </a:xfrm>
          <a:prstGeom prst="rect">
            <a:avLst/>
          </a:prstGeom>
        </p:spPr>
      </p:pic>
      <p:sp>
        <p:nvSpPr>
          <p:cNvPr id="108" name="Ellipse 107">
            <a:extLst>
              <a:ext uri="{FF2B5EF4-FFF2-40B4-BE49-F238E27FC236}">
                <a16:creationId xmlns:a16="http://schemas.microsoft.com/office/drawing/2014/main" id="{D5BBC55A-5775-D8A8-0288-4BC2E93443CC}"/>
              </a:ext>
            </a:extLst>
          </p:cNvPr>
          <p:cNvSpPr/>
          <p:nvPr/>
        </p:nvSpPr>
        <p:spPr>
          <a:xfrm>
            <a:off x="7418982" y="1581434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C2C240A3-3514-FF75-CF5D-6096DEAA7262}"/>
              </a:ext>
            </a:extLst>
          </p:cNvPr>
          <p:cNvCxnSpPr>
            <a:cxnSpLocks/>
          </p:cNvCxnSpPr>
          <p:nvPr/>
        </p:nvCxnSpPr>
        <p:spPr>
          <a:xfrm flipH="1" flipV="1">
            <a:off x="6507813" y="1517043"/>
            <a:ext cx="937788" cy="229467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6FA096A9-7952-9C72-D6B0-B860DE5007D0}"/>
              </a:ext>
            </a:extLst>
          </p:cNvPr>
          <p:cNvCxnSpPr>
            <a:cxnSpLocks/>
          </p:cNvCxnSpPr>
          <p:nvPr/>
        </p:nvCxnSpPr>
        <p:spPr>
          <a:xfrm flipH="1" flipV="1">
            <a:off x="7325355" y="1486443"/>
            <a:ext cx="157217" cy="9499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1" name="Image 110">
            <a:extLst>
              <a:ext uri="{FF2B5EF4-FFF2-40B4-BE49-F238E27FC236}">
                <a16:creationId xmlns:a16="http://schemas.microsoft.com/office/drawing/2014/main" id="{C638CFFB-C2D7-9ECE-62F1-75CA0161F8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85" y="2013235"/>
            <a:ext cx="700384" cy="452755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36750787-9CD9-B533-5D95-93073002DE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48" y="2479491"/>
            <a:ext cx="702667" cy="483434"/>
          </a:xfrm>
          <a:prstGeom prst="rect">
            <a:avLst/>
          </a:prstGeom>
        </p:spPr>
      </p:pic>
      <p:sp>
        <p:nvSpPr>
          <p:cNvPr id="113" name="Rectangle à coins arrondis 349">
            <a:extLst>
              <a:ext uri="{FF2B5EF4-FFF2-40B4-BE49-F238E27FC236}">
                <a16:creationId xmlns:a16="http://schemas.microsoft.com/office/drawing/2014/main" id="{4A26725B-45FB-E9E2-7044-D3C27B56BAD4}"/>
              </a:ext>
            </a:extLst>
          </p:cNvPr>
          <p:cNvSpPr/>
          <p:nvPr/>
        </p:nvSpPr>
        <p:spPr>
          <a:xfrm rot="20331790">
            <a:off x="7344925" y="2066570"/>
            <a:ext cx="758774" cy="785745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2ED7392B-D6AB-0719-B53C-C6BC823681AB}"/>
              </a:ext>
            </a:extLst>
          </p:cNvPr>
          <p:cNvSpPr txBox="1"/>
          <p:nvPr/>
        </p:nvSpPr>
        <p:spPr>
          <a:xfrm rot="20349259">
            <a:off x="7222982" y="2062190"/>
            <a:ext cx="98217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Cholestasis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steatosis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fibrosis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cirrhosis</a:t>
            </a:r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F78765D1-F292-4100-D019-34D384ED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" t="36382" r="81177" b="28948"/>
          <a:stretch/>
        </p:blipFill>
        <p:spPr>
          <a:xfrm>
            <a:off x="7071580" y="1122824"/>
            <a:ext cx="231424" cy="399422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4C23319E-1CA5-69B9-DF73-93C02CA57D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" t="36382" r="81177" b="28948"/>
          <a:stretch/>
        </p:blipFill>
        <p:spPr>
          <a:xfrm>
            <a:off x="6478521" y="1115343"/>
            <a:ext cx="231424" cy="399422"/>
          </a:xfrm>
          <a:prstGeom prst="rect">
            <a:avLst/>
          </a:prstGeom>
        </p:spPr>
      </p:pic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15507E35-C0F0-3D5F-6D6E-15674DB7E3E7}"/>
              </a:ext>
            </a:extLst>
          </p:cNvPr>
          <p:cNvCxnSpPr/>
          <p:nvPr/>
        </p:nvCxnSpPr>
        <p:spPr>
          <a:xfrm flipH="1">
            <a:off x="6946528" y="731481"/>
            <a:ext cx="0" cy="999772"/>
          </a:xfrm>
          <a:prstGeom prst="straightConnector1">
            <a:avLst/>
          </a:prstGeom>
          <a:ln w="6350">
            <a:solidFill>
              <a:srgbClr val="FF9300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ZoneTexte 117">
            <a:extLst>
              <a:ext uri="{FF2B5EF4-FFF2-40B4-BE49-F238E27FC236}">
                <a16:creationId xmlns:a16="http://schemas.microsoft.com/office/drawing/2014/main" id="{F134F380-175E-6212-E9AB-9359520DBEB5}"/>
              </a:ext>
            </a:extLst>
          </p:cNvPr>
          <p:cNvSpPr txBox="1"/>
          <p:nvPr/>
        </p:nvSpPr>
        <p:spPr>
          <a:xfrm>
            <a:off x="6663706" y="1610363"/>
            <a:ext cx="384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H</a:t>
            </a:r>
            <a:r>
              <a:rPr lang="en-US" sz="1200" i="1" baseline="30000" dirty="0">
                <a:solidFill>
                  <a:srgbClr val="FF9300"/>
                </a:solidFill>
              </a:rPr>
              <a:t>+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DB3B466F-3168-86FB-522D-1095CF6D0E24}"/>
              </a:ext>
            </a:extLst>
          </p:cNvPr>
          <p:cNvSpPr txBox="1"/>
          <p:nvPr/>
        </p:nvSpPr>
        <p:spPr>
          <a:xfrm>
            <a:off x="2383438" y="1966390"/>
            <a:ext cx="89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5">
                    <a:lumMod val="75000"/>
                  </a:schemeClr>
                </a:solidFill>
              </a:rPr>
              <a:t>fibroblast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C67E6865-FA42-EA11-5992-BC80F20A48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23" y="1360193"/>
            <a:ext cx="315764" cy="374238"/>
          </a:xfrm>
          <a:prstGeom prst="rect">
            <a:avLst/>
          </a:prstGeom>
        </p:spPr>
      </p:pic>
      <p:sp>
        <p:nvSpPr>
          <p:cNvPr id="121" name="Carré corné 120">
            <a:extLst>
              <a:ext uri="{FF2B5EF4-FFF2-40B4-BE49-F238E27FC236}">
                <a16:creationId xmlns:a16="http://schemas.microsoft.com/office/drawing/2014/main" id="{23DF2E4C-82E1-81A7-0D72-78F645CB1268}"/>
              </a:ext>
            </a:extLst>
          </p:cNvPr>
          <p:cNvSpPr/>
          <p:nvPr/>
        </p:nvSpPr>
        <p:spPr>
          <a:xfrm rot="21263804">
            <a:off x="4333015" y="2946522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122" name="Rectangle : coins arrondis 3">
            <a:extLst>
              <a:ext uri="{FF2B5EF4-FFF2-40B4-BE49-F238E27FC236}">
                <a16:creationId xmlns:a16="http://schemas.microsoft.com/office/drawing/2014/main" id="{C73F1A7B-EE75-1F9C-4651-2BD57F2A9F7B}"/>
              </a:ext>
            </a:extLst>
          </p:cNvPr>
          <p:cNvSpPr/>
          <p:nvPr/>
        </p:nvSpPr>
        <p:spPr>
          <a:xfrm>
            <a:off x="405187" y="2644188"/>
            <a:ext cx="2730629" cy="369719"/>
          </a:xfrm>
          <a:prstGeom prst="roundRect">
            <a:avLst/>
          </a:prstGeom>
          <a:solidFill>
            <a:srgbClr val="FEFEC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Biosensors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for liver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Golgi stress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35B4FEC1-CE4E-1367-917C-6575A58475C7}"/>
              </a:ext>
            </a:extLst>
          </p:cNvPr>
          <p:cNvSpPr txBox="1"/>
          <p:nvPr/>
        </p:nvSpPr>
        <p:spPr>
          <a:xfrm>
            <a:off x="1400260" y="648752"/>
            <a:ext cx="18575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Transferrin </a:t>
            </a:r>
            <a:r>
              <a:rPr lang="en-US" sz="1200" i="1" dirty="0" err="1">
                <a:solidFill>
                  <a:schemeClr val="accent3">
                    <a:lumMod val="75000"/>
                  </a:schemeClr>
                </a:solidFill>
              </a:rPr>
              <a:t>Bikunin</a:t>
            </a:r>
            <a:r>
              <a:rPr lang="en-US" sz="1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1200" i="1" dirty="0" err="1">
                <a:solidFill>
                  <a:schemeClr val="accent5">
                    <a:lumMod val="75000"/>
                  </a:schemeClr>
                </a:solidFill>
              </a:rPr>
              <a:t>ApoC</a:t>
            </a:r>
            <a:r>
              <a:rPr lang="fr-FR" sz="1200" i="1" dirty="0">
                <a:solidFill>
                  <a:schemeClr val="accent5">
                    <a:lumMod val="75000"/>
                  </a:schemeClr>
                </a:solidFill>
              </a:rPr>
              <a:t>-III</a:t>
            </a:r>
            <a:endParaRPr lang="fr-FR" sz="1200" i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9C2B5559-F711-181A-883B-8B01B91F50D9}"/>
              </a:ext>
            </a:extLst>
          </p:cNvPr>
          <p:cNvSpPr txBox="1"/>
          <p:nvPr/>
        </p:nvSpPr>
        <p:spPr>
          <a:xfrm>
            <a:off x="4133111" y="1737180"/>
            <a:ext cx="785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metabolic</a:t>
            </a:r>
            <a:endParaRPr lang="en-US" sz="1200" i="1" dirty="0"/>
          </a:p>
        </p:txBody>
      </p:sp>
      <p:sp>
        <p:nvSpPr>
          <p:cNvPr id="125" name="Rectangle : coins arrondis 3">
            <a:extLst>
              <a:ext uri="{FF2B5EF4-FFF2-40B4-BE49-F238E27FC236}">
                <a16:creationId xmlns:a16="http://schemas.microsoft.com/office/drawing/2014/main" id="{44036923-DCE4-8C7B-38A9-D1C64062CBDD}"/>
              </a:ext>
            </a:extLst>
          </p:cNvPr>
          <p:cNvSpPr/>
          <p:nvPr/>
        </p:nvSpPr>
        <p:spPr>
          <a:xfrm>
            <a:off x="346715" y="233313"/>
            <a:ext cx="2736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Carrier mutations &amp; Golgi stress</a:t>
            </a:r>
          </a:p>
        </p:txBody>
      </p:sp>
      <p:pic>
        <p:nvPicPr>
          <p:cNvPr id="126" name="Graphique 125">
            <a:extLst>
              <a:ext uri="{FF2B5EF4-FFF2-40B4-BE49-F238E27FC236}">
                <a16:creationId xmlns:a16="http://schemas.microsoft.com/office/drawing/2014/main" id="{A89E6AA8-2CC1-BFAE-57BD-360FFEDFDF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493696" y="2840472"/>
            <a:ext cx="811534" cy="92924"/>
          </a:xfrm>
          <a:prstGeom prst="rect">
            <a:avLst/>
          </a:prstGeom>
        </p:spPr>
      </p:pic>
      <p:sp>
        <p:nvSpPr>
          <p:cNvPr id="127" name="Carré corné 126">
            <a:extLst>
              <a:ext uri="{FF2B5EF4-FFF2-40B4-BE49-F238E27FC236}">
                <a16:creationId xmlns:a16="http://schemas.microsoft.com/office/drawing/2014/main" id="{1D15026D-2274-6B5A-8E9E-8FB279AFDFAF}"/>
              </a:ext>
            </a:extLst>
          </p:cNvPr>
          <p:cNvSpPr/>
          <p:nvPr/>
        </p:nvSpPr>
        <p:spPr>
          <a:xfrm>
            <a:off x="4708986" y="2656625"/>
            <a:ext cx="1620000" cy="180000"/>
          </a:xfrm>
          <a:prstGeom prst="foldedCorner">
            <a:avLst>
              <a:gd name="adj" fmla="val 3360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News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The conversation 2024</a:t>
            </a:r>
          </a:p>
        </p:txBody>
      </p:sp>
      <p:sp>
        <p:nvSpPr>
          <p:cNvPr id="129" name="Rectangle : coins arrondis 3">
            <a:extLst>
              <a:ext uri="{FF2B5EF4-FFF2-40B4-BE49-F238E27FC236}">
                <a16:creationId xmlns:a16="http://schemas.microsoft.com/office/drawing/2014/main" id="{577097B9-708D-BBBD-D539-FDEEA67A5C7C}"/>
              </a:ext>
            </a:extLst>
          </p:cNvPr>
          <p:cNvSpPr/>
          <p:nvPr/>
        </p:nvSpPr>
        <p:spPr>
          <a:xfrm>
            <a:off x="346715" y="233313"/>
            <a:ext cx="4176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Carrier mutations &amp; Golgi stress : molecular actors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4355395C-C9D2-298E-DB6A-7A0BA666D7BC}"/>
              </a:ext>
            </a:extLst>
          </p:cNvPr>
          <p:cNvSpPr txBox="1"/>
          <p:nvPr/>
        </p:nvSpPr>
        <p:spPr>
          <a:xfrm>
            <a:off x="6007634" y="1737180"/>
            <a:ext cx="475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ionic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DB2C2D4F-C384-547B-DA1F-ADE70C286A10}"/>
              </a:ext>
            </a:extLst>
          </p:cNvPr>
          <p:cNvSpPr txBox="1"/>
          <p:nvPr/>
        </p:nvSpPr>
        <p:spPr>
          <a:xfrm>
            <a:off x="4133111" y="1737180"/>
            <a:ext cx="785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metabolic</a:t>
            </a: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3BC57B76-3DD4-E5EB-4252-AF278C7BE2EB}"/>
              </a:ext>
            </a:extLst>
          </p:cNvPr>
          <p:cNvSpPr txBox="1"/>
          <p:nvPr/>
        </p:nvSpPr>
        <p:spPr>
          <a:xfrm>
            <a:off x="7904050" y="1737180"/>
            <a:ext cx="386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</a:t>
            </a:r>
          </a:p>
        </p:txBody>
      </p:sp>
      <p:sp>
        <p:nvSpPr>
          <p:cNvPr id="133" name="Rectangle à coins arrondis 164">
            <a:extLst>
              <a:ext uri="{FF2B5EF4-FFF2-40B4-BE49-F238E27FC236}">
                <a16:creationId xmlns:a16="http://schemas.microsoft.com/office/drawing/2014/main" id="{AD45E34F-1E1D-E972-3846-7736714D78B6}"/>
              </a:ext>
            </a:extLst>
          </p:cNvPr>
          <p:cNvSpPr/>
          <p:nvPr/>
        </p:nvSpPr>
        <p:spPr>
          <a:xfrm>
            <a:off x="185762" y="3432838"/>
            <a:ext cx="4901839" cy="470067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784AC24A-8C06-3A7F-D8B3-6AA05C49C443}"/>
              </a:ext>
            </a:extLst>
          </p:cNvPr>
          <p:cNvSpPr txBox="1"/>
          <p:nvPr/>
        </p:nvSpPr>
        <p:spPr>
          <a:xfrm>
            <a:off x="197974" y="3433388"/>
            <a:ext cx="505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Coagulopathy /</a:t>
            </a:r>
            <a:r>
              <a:rPr lang="en-US" sz="1200" i="1" u="sng" dirty="0">
                <a:solidFill>
                  <a:srgbClr val="FF0000"/>
                </a:solidFill>
              </a:rPr>
              <a:t> liver</a:t>
            </a:r>
            <a:r>
              <a:rPr lang="en-US" sz="1200" i="1" dirty="0">
                <a:solidFill>
                  <a:srgbClr val="FF0000"/>
                </a:solidFill>
              </a:rPr>
              <a:t> dysfunction</a:t>
            </a:r>
            <a:r>
              <a:rPr lang="en-US" sz="1200" i="1" dirty="0"/>
              <a:t>, SLC37A4 Glc-6P transporter ER, </a:t>
            </a:r>
            <a:r>
              <a:rPr lang="en-US" sz="1200" i="1" dirty="0">
                <a:solidFill>
                  <a:srgbClr val="00B050"/>
                </a:solidFill>
              </a:rPr>
              <a:t>N, O, GAG-glycosylation  </a:t>
            </a:r>
            <a:r>
              <a:rPr lang="en-US" sz="1200" i="1" dirty="0"/>
              <a:t>(ectopic) (biological liver disease transaminase coagulation factor)</a:t>
            </a:r>
          </a:p>
        </p:txBody>
      </p:sp>
      <p:sp>
        <p:nvSpPr>
          <p:cNvPr id="135" name="Carré corné 134">
            <a:extLst>
              <a:ext uri="{FF2B5EF4-FFF2-40B4-BE49-F238E27FC236}">
                <a16:creationId xmlns:a16="http://schemas.microsoft.com/office/drawing/2014/main" id="{5068998A-2B0B-5F52-9D18-573CC328C2F9}"/>
              </a:ext>
            </a:extLst>
          </p:cNvPr>
          <p:cNvSpPr/>
          <p:nvPr/>
        </p:nvSpPr>
        <p:spPr>
          <a:xfrm>
            <a:off x="290757" y="3867547"/>
            <a:ext cx="1667753" cy="143892"/>
          </a:xfrm>
          <a:prstGeom prst="foldedCorner">
            <a:avLst>
              <a:gd name="adj" fmla="val 336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Bikunin</a:t>
            </a:r>
            <a:r>
              <a:rPr lang="en-US" sz="1000" dirty="0"/>
              <a:t>,, </a:t>
            </a:r>
            <a:r>
              <a:rPr lang="en-US" sz="1000" dirty="0" err="1"/>
              <a:t>apo</a:t>
            </a:r>
            <a:r>
              <a:rPr lang="en-US" sz="1000" dirty="0"/>
              <a:t> C-III, transferrin</a:t>
            </a:r>
          </a:p>
        </p:txBody>
      </p:sp>
      <p:pic>
        <p:nvPicPr>
          <p:cNvPr id="139" name="Image 138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415F3FE4-647A-2739-B12C-1F8088A5B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94" y="4068803"/>
            <a:ext cx="446176" cy="191218"/>
          </a:xfrm>
          <a:prstGeom prst="rect">
            <a:avLst/>
          </a:prstGeom>
        </p:spPr>
      </p:pic>
      <p:sp>
        <p:nvSpPr>
          <p:cNvPr id="140" name="Carré corné 139">
            <a:extLst>
              <a:ext uri="{FF2B5EF4-FFF2-40B4-BE49-F238E27FC236}">
                <a16:creationId xmlns:a16="http://schemas.microsoft.com/office/drawing/2014/main" id="{D77B6068-F3C4-C5EC-F22C-D1B11F772075}"/>
              </a:ext>
            </a:extLst>
          </p:cNvPr>
          <p:cNvSpPr/>
          <p:nvPr/>
        </p:nvSpPr>
        <p:spPr>
          <a:xfrm>
            <a:off x="3597437" y="3867547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Clin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Acta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41" name="Carré corné 140">
            <a:extLst>
              <a:ext uri="{FF2B5EF4-FFF2-40B4-BE49-F238E27FC236}">
                <a16:creationId xmlns:a16="http://schemas.microsoft.com/office/drawing/2014/main" id="{738E7AC9-E69F-246C-F987-BBA1C2F2CE0D}"/>
              </a:ext>
            </a:extLst>
          </p:cNvPr>
          <p:cNvSpPr/>
          <p:nvPr/>
        </p:nvSpPr>
        <p:spPr>
          <a:xfrm>
            <a:off x="3592696" y="4049941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Am J Hum Genet 2021</a:t>
            </a:r>
            <a:endParaRPr lang="en-US" sz="1000" i="1" dirty="0">
              <a:solidFill>
                <a:srgbClr val="00B0F0"/>
              </a:solidFill>
            </a:endParaRPr>
          </a:p>
        </p:txBody>
      </p:sp>
      <p:pic>
        <p:nvPicPr>
          <p:cNvPr id="142" name="Image 141">
            <a:extLst>
              <a:ext uri="{FF2B5EF4-FFF2-40B4-BE49-F238E27FC236}">
                <a16:creationId xmlns:a16="http://schemas.microsoft.com/office/drawing/2014/main" id="{2AD39408-2972-0406-4109-C556F9B54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59" y="3929071"/>
            <a:ext cx="341638" cy="229549"/>
          </a:xfrm>
          <a:prstGeom prst="rect">
            <a:avLst/>
          </a:prstGeom>
        </p:spPr>
      </p:pic>
      <p:pic>
        <p:nvPicPr>
          <p:cNvPr id="143" name="Image 142" descr="Une image contenant texte, Police, conception, graphisme&#10;&#10;Description générée automatiquement">
            <a:extLst>
              <a:ext uri="{FF2B5EF4-FFF2-40B4-BE49-F238E27FC236}">
                <a16:creationId xmlns:a16="http://schemas.microsoft.com/office/drawing/2014/main" id="{A50CD1C4-F456-1978-51AB-3C66723F67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328" y="3861692"/>
            <a:ext cx="392203" cy="210109"/>
          </a:xfrm>
          <a:prstGeom prst="rect">
            <a:avLst/>
          </a:prstGeom>
        </p:spPr>
      </p:pic>
      <p:sp>
        <p:nvSpPr>
          <p:cNvPr id="144" name="Rectangle à coins arrondis 146">
            <a:extLst>
              <a:ext uri="{FF2B5EF4-FFF2-40B4-BE49-F238E27FC236}">
                <a16:creationId xmlns:a16="http://schemas.microsoft.com/office/drawing/2014/main" id="{FFE7DF09-27CD-3F44-86D0-27C84B1B328E}"/>
              </a:ext>
            </a:extLst>
          </p:cNvPr>
          <p:cNvSpPr/>
          <p:nvPr/>
        </p:nvSpPr>
        <p:spPr>
          <a:xfrm>
            <a:off x="1941893" y="4424788"/>
            <a:ext cx="4461138" cy="69514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AF1F19C6-C0CF-6A70-8D7F-8460988D5107}"/>
              </a:ext>
            </a:extLst>
          </p:cNvPr>
          <p:cNvSpPr txBox="1"/>
          <p:nvPr/>
        </p:nvSpPr>
        <p:spPr>
          <a:xfrm>
            <a:off x="1958510" y="4416752"/>
            <a:ext cx="44445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Skeletal/ </a:t>
            </a:r>
            <a:r>
              <a:rPr lang="en-US" sz="1200" i="1" u="sng" dirty="0">
                <a:solidFill>
                  <a:srgbClr val="FF0000"/>
                </a:solidFill>
              </a:rPr>
              <a:t>liver</a:t>
            </a:r>
            <a:r>
              <a:rPr lang="en-US" sz="1200" i="1" dirty="0">
                <a:solidFill>
                  <a:srgbClr val="FF0000"/>
                </a:solidFill>
              </a:rPr>
              <a:t> dysfunction Coagulopathy </a:t>
            </a:r>
            <a:r>
              <a:rPr lang="en-US" sz="1200" i="1" dirty="0" err="1">
                <a:solidFill>
                  <a:srgbClr val="FF0000"/>
                </a:solidFill>
              </a:rPr>
              <a:t>hepatomegaty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sz="1200" i="1" dirty="0"/>
              <a:t>biological liver disease TMEM165 Mn2+ transporter Golgi, </a:t>
            </a:r>
            <a:r>
              <a:rPr lang="en-US" sz="1200" i="1" dirty="0">
                <a:solidFill>
                  <a:srgbClr val="00B050"/>
                </a:solidFill>
              </a:rPr>
              <a:t>N, O, GAG-glycosylation </a:t>
            </a:r>
            <a:r>
              <a:rPr lang="en-US" sz="1200" i="1" dirty="0">
                <a:solidFill>
                  <a:srgbClr val="E200E7"/>
                </a:solidFill>
              </a:rPr>
              <a:t>Mn</a:t>
            </a:r>
            <a:r>
              <a:rPr lang="en-US" sz="1200" i="1" baseline="30000" dirty="0">
                <a:solidFill>
                  <a:srgbClr val="E200E7"/>
                </a:solidFill>
              </a:rPr>
              <a:t>2+</a:t>
            </a:r>
            <a:r>
              <a:rPr lang="en-US" sz="1200" i="1" dirty="0">
                <a:solidFill>
                  <a:srgbClr val="E200E7"/>
                </a:solidFill>
              </a:rPr>
              <a:t> D-galactose treatment Girl</a:t>
            </a:r>
          </a:p>
        </p:txBody>
      </p:sp>
      <p:sp>
        <p:nvSpPr>
          <p:cNvPr id="146" name="Carré corné 145">
            <a:extLst>
              <a:ext uri="{FF2B5EF4-FFF2-40B4-BE49-F238E27FC236}">
                <a16:creationId xmlns:a16="http://schemas.microsoft.com/office/drawing/2014/main" id="{6577E258-4FF1-400B-35AD-815F0A6A2B0F}"/>
              </a:ext>
            </a:extLst>
          </p:cNvPr>
          <p:cNvSpPr/>
          <p:nvPr/>
        </p:nvSpPr>
        <p:spPr>
          <a:xfrm>
            <a:off x="2058450" y="5105715"/>
            <a:ext cx="1008000" cy="167763"/>
          </a:xfrm>
          <a:prstGeom prst="foldedCorner">
            <a:avLst>
              <a:gd name="adj" fmla="val 336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Bikunin</a:t>
            </a:r>
            <a:r>
              <a:rPr lang="en-US" sz="1000" dirty="0"/>
              <a:t>, </a:t>
            </a:r>
            <a:r>
              <a:rPr lang="en-US" sz="1000" dirty="0" err="1"/>
              <a:t>apoC</a:t>
            </a:r>
            <a:r>
              <a:rPr lang="en-US" sz="1000" dirty="0"/>
              <a:t>-III</a:t>
            </a:r>
          </a:p>
        </p:txBody>
      </p:sp>
      <p:sp>
        <p:nvSpPr>
          <p:cNvPr id="149" name="Carré corné 148">
            <a:extLst>
              <a:ext uri="{FF2B5EF4-FFF2-40B4-BE49-F238E27FC236}">
                <a16:creationId xmlns:a16="http://schemas.microsoft.com/office/drawing/2014/main" id="{DF1BA7A3-2DDB-99A5-63A1-FC47D7061F5C}"/>
              </a:ext>
            </a:extLst>
          </p:cNvPr>
          <p:cNvSpPr/>
          <p:nvPr/>
        </p:nvSpPr>
        <p:spPr>
          <a:xfrm>
            <a:off x="4828061" y="5015715"/>
            <a:ext cx="1501597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J Inherit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Metab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Dis 2020</a:t>
            </a:r>
          </a:p>
        </p:txBody>
      </p:sp>
      <p:sp>
        <p:nvSpPr>
          <p:cNvPr id="150" name="Carré corné 149">
            <a:extLst>
              <a:ext uri="{FF2B5EF4-FFF2-40B4-BE49-F238E27FC236}">
                <a16:creationId xmlns:a16="http://schemas.microsoft.com/office/drawing/2014/main" id="{8394B538-83CF-F43A-A74B-E348010BCE3D}"/>
              </a:ext>
            </a:extLst>
          </p:cNvPr>
          <p:cNvSpPr/>
          <p:nvPr/>
        </p:nvSpPr>
        <p:spPr>
          <a:xfrm>
            <a:off x="5321658" y="5204205"/>
            <a:ext cx="1008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Transl</a:t>
            </a:r>
            <a:r>
              <a:rPr lang="en-US" sz="1000" i="1" dirty="0">
                <a:solidFill>
                  <a:srgbClr val="0070C0"/>
                </a:solidFill>
              </a:rPr>
              <a:t> Res 2024</a:t>
            </a:r>
          </a:p>
        </p:txBody>
      </p:sp>
      <p:pic>
        <p:nvPicPr>
          <p:cNvPr id="151" name="Image 15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743DDE6-797B-6247-7BAE-28753A27D1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3137" y="5175887"/>
            <a:ext cx="372066" cy="179618"/>
          </a:xfrm>
          <a:prstGeom prst="rect">
            <a:avLst/>
          </a:prstGeom>
        </p:spPr>
      </p:pic>
      <p:pic>
        <p:nvPicPr>
          <p:cNvPr id="152" name="Graphique 151">
            <a:extLst>
              <a:ext uri="{FF2B5EF4-FFF2-40B4-BE49-F238E27FC236}">
                <a16:creationId xmlns:a16="http://schemas.microsoft.com/office/drawing/2014/main" id="{DACECCEF-7F6A-BF66-9EAD-71E08B13B0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81656" y="5590205"/>
            <a:ext cx="811534" cy="92924"/>
          </a:xfrm>
          <a:prstGeom prst="rect">
            <a:avLst/>
          </a:prstGeom>
        </p:spPr>
      </p:pic>
      <p:sp>
        <p:nvSpPr>
          <p:cNvPr id="153" name="Carré corné 152">
            <a:extLst>
              <a:ext uri="{FF2B5EF4-FFF2-40B4-BE49-F238E27FC236}">
                <a16:creationId xmlns:a16="http://schemas.microsoft.com/office/drawing/2014/main" id="{EC965A04-DD25-9453-5CE3-339D25DE7D57}"/>
              </a:ext>
            </a:extLst>
          </p:cNvPr>
          <p:cNvSpPr/>
          <p:nvPr/>
        </p:nvSpPr>
        <p:spPr>
          <a:xfrm>
            <a:off x="4709658" y="5398043"/>
            <a:ext cx="1620000" cy="180000"/>
          </a:xfrm>
          <a:prstGeom prst="foldedCorner">
            <a:avLst>
              <a:gd name="adj" fmla="val 3360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News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The conversation 2024</a:t>
            </a:r>
          </a:p>
        </p:txBody>
      </p:sp>
      <p:sp>
        <p:nvSpPr>
          <p:cNvPr id="154" name="Rectangle à coins arrondis 157">
            <a:extLst>
              <a:ext uri="{FF2B5EF4-FFF2-40B4-BE49-F238E27FC236}">
                <a16:creationId xmlns:a16="http://schemas.microsoft.com/office/drawing/2014/main" id="{9E4D8C36-078E-2F46-91C8-89AD50C4EF7F}"/>
              </a:ext>
            </a:extLst>
          </p:cNvPr>
          <p:cNvSpPr/>
          <p:nvPr/>
        </p:nvSpPr>
        <p:spPr>
          <a:xfrm>
            <a:off x="4112035" y="5771079"/>
            <a:ext cx="4734031" cy="67953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176313D8-EC4C-4DB3-8EC2-DF789F42F36F}"/>
              </a:ext>
            </a:extLst>
          </p:cNvPr>
          <p:cNvSpPr txBox="1"/>
          <p:nvPr/>
        </p:nvSpPr>
        <p:spPr>
          <a:xfrm>
            <a:off x="4070600" y="5742657"/>
            <a:ext cx="48158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Neuro/ </a:t>
            </a:r>
            <a:r>
              <a:rPr lang="en-US" sz="1200" i="1" u="sng" dirty="0">
                <a:solidFill>
                  <a:srgbClr val="FF0000"/>
                </a:solidFill>
              </a:rPr>
              <a:t>liver</a:t>
            </a:r>
            <a:r>
              <a:rPr lang="en-US" sz="1200" i="1" dirty="0">
                <a:solidFill>
                  <a:srgbClr val="FF0000"/>
                </a:solidFill>
              </a:rPr>
              <a:t> dysfunction fibrosis, cirrhosis autophagy</a:t>
            </a:r>
            <a:r>
              <a:rPr lang="en-US" sz="1200" i="1" dirty="0"/>
              <a:t>, </a:t>
            </a:r>
            <a:r>
              <a:rPr lang="en-US" sz="1200" i="1" dirty="0">
                <a:solidFill>
                  <a:srgbClr val="FF0000"/>
                </a:solidFill>
              </a:rPr>
              <a:t>Coagulopathy </a:t>
            </a:r>
            <a:r>
              <a:rPr lang="en-US" sz="1200" i="1" dirty="0"/>
              <a:t>biological liver disease V-ATPase H+ pump Golgi, COG4</a:t>
            </a:r>
          </a:p>
          <a:p>
            <a:r>
              <a:rPr lang="en-US" sz="1200" i="1" dirty="0">
                <a:solidFill>
                  <a:srgbClr val="00B050"/>
                </a:solidFill>
              </a:rPr>
              <a:t>O-glycosylation</a:t>
            </a:r>
            <a:endParaRPr lang="en-US" sz="1200" dirty="0"/>
          </a:p>
        </p:txBody>
      </p:sp>
      <p:sp>
        <p:nvSpPr>
          <p:cNvPr id="156" name="Carré corné 155">
            <a:extLst>
              <a:ext uri="{FF2B5EF4-FFF2-40B4-BE49-F238E27FC236}">
                <a16:creationId xmlns:a16="http://schemas.microsoft.com/office/drawing/2014/main" id="{067CA66E-6646-DE88-6D6B-3E7028FF6B16}"/>
              </a:ext>
            </a:extLst>
          </p:cNvPr>
          <p:cNvSpPr/>
          <p:nvPr/>
        </p:nvSpPr>
        <p:spPr>
          <a:xfrm>
            <a:off x="4166358" y="6397847"/>
            <a:ext cx="1512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ApoC</a:t>
            </a:r>
            <a:r>
              <a:rPr lang="en-US" sz="1000" dirty="0"/>
              <a:t>-III versus transferrin</a:t>
            </a:r>
          </a:p>
        </p:txBody>
      </p:sp>
      <p:sp>
        <p:nvSpPr>
          <p:cNvPr id="157" name="Carré corné 156">
            <a:extLst>
              <a:ext uri="{FF2B5EF4-FFF2-40B4-BE49-F238E27FC236}">
                <a16:creationId xmlns:a16="http://schemas.microsoft.com/office/drawing/2014/main" id="{FFA38059-1CDA-FD07-21D4-D7336A23146B}"/>
              </a:ext>
            </a:extLst>
          </p:cNvPr>
          <p:cNvSpPr/>
          <p:nvPr/>
        </p:nvSpPr>
        <p:spPr>
          <a:xfrm>
            <a:off x="7384631" y="6408834"/>
            <a:ext cx="1332000" cy="36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Mol</a:t>
            </a:r>
            <a:r>
              <a:rPr lang="en-US" sz="1000" i="1" dirty="0">
                <a:solidFill>
                  <a:srgbClr val="0070C0"/>
                </a:solidFill>
              </a:rPr>
              <a:t> Gen </a:t>
            </a:r>
            <a:r>
              <a:rPr lang="en-US" sz="1000" i="1" dirty="0" err="1">
                <a:solidFill>
                  <a:srgbClr val="0070C0"/>
                </a:solidFill>
              </a:rPr>
              <a:t>Metab</a:t>
            </a:r>
            <a:r>
              <a:rPr lang="en-US" sz="1000" i="1" dirty="0">
                <a:solidFill>
                  <a:srgbClr val="0070C0"/>
                </a:solidFill>
              </a:rPr>
              <a:t>. 2018</a:t>
            </a:r>
          </a:p>
          <a:p>
            <a:pPr algn="ctr"/>
            <a:r>
              <a:rPr lang="en-US" sz="1000" i="1" dirty="0" err="1">
                <a:solidFill>
                  <a:srgbClr val="0070C0"/>
                </a:solidFill>
              </a:rPr>
              <a:t>Clin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rgbClr val="0070C0"/>
                </a:solidFill>
              </a:rPr>
              <a:t>Chim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rgbClr val="0070C0"/>
                </a:solidFill>
              </a:rPr>
              <a:t>Acta</a:t>
            </a:r>
            <a:r>
              <a:rPr lang="en-US" sz="1000" i="1" dirty="0">
                <a:solidFill>
                  <a:srgbClr val="0070C0"/>
                </a:solidFill>
              </a:rPr>
              <a:t> 2021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37D9B0E7-5252-99DB-AC8E-8E2FB07EF5FE}"/>
              </a:ext>
            </a:extLst>
          </p:cNvPr>
          <p:cNvSpPr/>
          <p:nvPr/>
        </p:nvSpPr>
        <p:spPr>
          <a:xfrm>
            <a:off x="7815382" y="4709174"/>
            <a:ext cx="1247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D5156"/>
                </a:solidFill>
                <a:latin typeface="Arial" charset="0"/>
              </a:rPr>
              <a:t>Cholera toxin B CTB FITC</a:t>
            </a:r>
          </a:p>
          <a:p>
            <a:r>
              <a:rPr lang="en-US" sz="1200" dirty="0">
                <a:solidFill>
                  <a:srgbClr val="4D5156"/>
                </a:solidFill>
                <a:latin typeface="Arial" charset="0"/>
              </a:rPr>
              <a:t>pH Golgi</a:t>
            </a:r>
            <a:endParaRPr lang="en-US" sz="1200" dirty="0"/>
          </a:p>
        </p:txBody>
      </p:sp>
      <p:pic>
        <p:nvPicPr>
          <p:cNvPr id="162" name="Image 161">
            <a:extLst>
              <a:ext uri="{FF2B5EF4-FFF2-40B4-BE49-F238E27FC236}">
                <a16:creationId xmlns:a16="http://schemas.microsoft.com/office/drawing/2014/main" id="{A1491B56-F8BF-5085-9D7E-A28026E7B8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56" y="3813113"/>
            <a:ext cx="463138" cy="748146"/>
          </a:xfrm>
          <a:prstGeom prst="rect">
            <a:avLst/>
          </a:prstGeom>
        </p:spPr>
      </p:pic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7835860D-1190-F2F8-8EE9-2B5296F3999A}"/>
              </a:ext>
            </a:extLst>
          </p:cNvPr>
          <p:cNvCxnSpPr/>
          <p:nvPr/>
        </p:nvCxnSpPr>
        <p:spPr>
          <a:xfrm flipH="1">
            <a:off x="7265051" y="3745157"/>
            <a:ext cx="0" cy="999772"/>
          </a:xfrm>
          <a:prstGeom prst="straightConnector1">
            <a:avLst/>
          </a:prstGeom>
          <a:ln w="6350">
            <a:solidFill>
              <a:srgbClr val="FF9300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" name="Image 163">
            <a:extLst>
              <a:ext uri="{FF2B5EF4-FFF2-40B4-BE49-F238E27FC236}">
                <a16:creationId xmlns:a16="http://schemas.microsoft.com/office/drawing/2014/main" id="{441E8450-CC6E-DC76-1694-A2D25883932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83062" r="73996" b="2497"/>
          <a:stretch/>
        </p:blipFill>
        <p:spPr>
          <a:xfrm rot="11006833">
            <a:off x="7931527" y="3960114"/>
            <a:ext cx="1050626" cy="600453"/>
          </a:xfrm>
          <a:prstGeom prst="rect">
            <a:avLst/>
          </a:prstGeom>
        </p:spPr>
      </p:pic>
      <p:pic>
        <p:nvPicPr>
          <p:cNvPr id="165" name="Image 164">
            <a:extLst>
              <a:ext uri="{FF2B5EF4-FFF2-40B4-BE49-F238E27FC236}">
                <a16:creationId xmlns:a16="http://schemas.microsoft.com/office/drawing/2014/main" id="{651175A2-7965-047B-D252-A0888DC630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809">
            <a:off x="8121056" y="4120712"/>
            <a:ext cx="239988" cy="269078"/>
          </a:xfrm>
          <a:prstGeom prst="rect">
            <a:avLst/>
          </a:prstGeom>
        </p:spPr>
      </p:pic>
      <p:sp>
        <p:nvSpPr>
          <p:cNvPr id="166" name="ZoneTexte 165">
            <a:extLst>
              <a:ext uri="{FF2B5EF4-FFF2-40B4-BE49-F238E27FC236}">
                <a16:creationId xmlns:a16="http://schemas.microsoft.com/office/drawing/2014/main" id="{E056BD4A-DF25-9B1C-7166-F0290537372F}"/>
              </a:ext>
            </a:extLst>
          </p:cNvPr>
          <p:cNvSpPr txBox="1"/>
          <p:nvPr/>
        </p:nvSpPr>
        <p:spPr>
          <a:xfrm>
            <a:off x="6954886" y="4573001"/>
            <a:ext cx="384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H</a:t>
            </a:r>
            <a:r>
              <a:rPr lang="en-US" sz="1200" i="1" baseline="30000" dirty="0">
                <a:solidFill>
                  <a:srgbClr val="FF9300"/>
                </a:solidFill>
              </a:rPr>
              <a:t>+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13C9A62D-C78C-3977-3D66-DAE0286BBA91}"/>
              </a:ext>
            </a:extLst>
          </p:cNvPr>
          <p:cNvCxnSpPr/>
          <p:nvPr/>
        </p:nvCxnSpPr>
        <p:spPr>
          <a:xfrm>
            <a:off x="7424040" y="4236583"/>
            <a:ext cx="423524" cy="846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D87FB9BE-CC55-2C2F-F1E5-7F20FBE80B79}"/>
              </a:ext>
            </a:extLst>
          </p:cNvPr>
          <p:cNvCxnSpPr/>
          <p:nvPr/>
        </p:nvCxnSpPr>
        <p:spPr>
          <a:xfrm flipH="1">
            <a:off x="7838745" y="4112878"/>
            <a:ext cx="0" cy="24842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64A1A181-76F9-DF2E-D9D3-36790654CD2F}"/>
              </a:ext>
            </a:extLst>
          </p:cNvPr>
          <p:cNvSpPr/>
          <p:nvPr/>
        </p:nvSpPr>
        <p:spPr>
          <a:xfrm>
            <a:off x="9450179" y="2701547"/>
            <a:ext cx="1098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D5156"/>
                </a:solidFill>
                <a:latin typeface="Arial" charset="0"/>
              </a:rPr>
              <a:t>Mn2+ high 0,1-0,5mM</a:t>
            </a:r>
          </a:p>
          <a:p>
            <a:r>
              <a:rPr lang="en-US" sz="1200" dirty="0">
                <a:solidFill>
                  <a:srgbClr val="4D5156"/>
                </a:solidFill>
                <a:latin typeface="Arial" charset="0"/>
              </a:rPr>
              <a:t>Low 56nM</a:t>
            </a:r>
          </a:p>
          <a:p>
            <a:endParaRPr lang="en-US" sz="1200" dirty="0">
              <a:solidFill>
                <a:srgbClr val="4D5156"/>
              </a:solidFill>
              <a:latin typeface="Arial" charset="0"/>
            </a:endParaRPr>
          </a:p>
          <a:p>
            <a:r>
              <a:rPr lang="en-US" sz="1200" dirty="0">
                <a:solidFill>
                  <a:srgbClr val="4D5156"/>
                </a:solidFill>
                <a:latin typeface="Arial" charset="0"/>
              </a:rPr>
              <a:t>Therapy 1</a:t>
            </a:r>
            <a:r>
              <a:rPr lang="en-US" sz="1200" dirty="0">
                <a:solidFill>
                  <a:srgbClr val="4D5156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200" dirty="0">
                <a:solidFill>
                  <a:srgbClr val="4D5156"/>
                </a:solidFill>
                <a:latin typeface="Arial" charset="0"/>
              </a:rPr>
              <a:t>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635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80A17-70FF-2CFD-59D0-DE31DFA4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Rectangle à coins arrondis 827">
            <a:extLst>
              <a:ext uri="{FF2B5EF4-FFF2-40B4-BE49-F238E27FC236}">
                <a16:creationId xmlns:a16="http://schemas.microsoft.com/office/drawing/2014/main" id="{15E1E168-7522-673F-24AC-BC8B89F2222E}"/>
              </a:ext>
            </a:extLst>
          </p:cNvPr>
          <p:cNvSpPr/>
          <p:nvPr/>
        </p:nvSpPr>
        <p:spPr>
          <a:xfrm>
            <a:off x="5975806" y="4380588"/>
            <a:ext cx="3015361" cy="163717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8" name="Rectangle à coins arrondis 787">
            <a:extLst>
              <a:ext uri="{FF2B5EF4-FFF2-40B4-BE49-F238E27FC236}">
                <a16:creationId xmlns:a16="http://schemas.microsoft.com/office/drawing/2014/main" id="{87D57F6C-92A7-5518-B341-3C5F594999AA}"/>
              </a:ext>
            </a:extLst>
          </p:cNvPr>
          <p:cNvSpPr/>
          <p:nvPr/>
        </p:nvSpPr>
        <p:spPr>
          <a:xfrm>
            <a:off x="5975807" y="1658589"/>
            <a:ext cx="3015361" cy="2308625"/>
          </a:xfrm>
          <a:prstGeom prst="roundRect">
            <a:avLst>
              <a:gd name="adj" fmla="val 489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5" name="Rectangle à coins arrondis 774">
            <a:extLst>
              <a:ext uri="{FF2B5EF4-FFF2-40B4-BE49-F238E27FC236}">
                <a16:creationId xmlns:a16="http://schemas.microsoft.com/office/drawing/2014/main" id="{8E0ABBD4-F348-D393-C4BE-D44585B69468}"/>
              </a:ext>
            </a:extLst>
          </p:cNvPr>
          <p:cNvSpPr/>
          <p:nvPr/>
        </p:nvSpPr>
        <p:spPr>
          <a:xfrm>
            <a:off x="117119" y="4176748"/>
            <a:ext cx="3702687" cy="2255646"/>
          </a:xfrm>
          <a:prstGeom prst="roundRect">
            <a:avLst>
              <a:gd name="adj" fmla="val 6932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61" name="Image 760">
            <a:extLst>
              <a:ext uri="{FF2B5EF4-FFF2-40B4-BE49-F238E27FC236}">
                <a16:creationId xmlns:a16="http://schemas.microsoft.com/office/drawing/2014/main" id="{F6C6AE62-DD9A-DB2E-4A1B-287F15D4F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 r="26601" b="30267"/>
          <a:stretch/>
        </p:blipFill>
        <p:spPr>
          <a:xfrm>
            <a:off x="6138912" y="2230938"/>
            <a:ext cx="1259195" cy="859031"/>
          </a:xfrm>
          <a:prstGeom prst="rect">
            <a:avLst/>
          </a:prstGeom>
        </p:spPr>
      </p:pic>
      <p:sp>
        <p:nvSpPr>
          <p:cNvPr id="34" name="Rectangle à coins arrondis 135">
            <a:extLst>
              <a:ext uri="{FF2B5EF4-FFF2-40B4-BE49-F238E27FC236}">
                <a16:creationId xmlns:a16="http://schemas.microsoft.com/office/drawing/2014/main" id="{FDD3B5C3-E36A-2741-07A9-1B2C24C2D25F}"/>
              </a:ext>
            </a:extLst>
          </p:cNvPr>
          <p:cNvSpPr/>
          <p:nvPr/>
        </p:nvSpPr>
        <p:spPr>
          <a:xfrm>
            <a:off x="7710174" y="2006647"/>
            <a:ext cx="1367245" cy="5236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rgbClr val="00B050"/>
                </a:solidFill>
              </a:rPr>
              <a:t>keratin 8, 18</a:t>
            </a:r>
            <a:r>
              <a:rPr lang="en-US" sz="1600" i="1" dirty="0"/>
              <a:t>-</a:t>
            </a:r>
            <a:r>
              <a:rPr lang="en-US" sz="1600" i="1" dirty="0">
                <a:solidFill>
                  <a:srgbClr val="2FA3EE"/>
                </a:solidFill>
              </a:rPr>
              <a:t>tubulin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66CCEC0E-CC27-7191-1D12-EC6BFF3B9A7D}"/>
              </a:ext>
            </a:extLst>
          </p:cNvPr>
          <p:cNvSpPr/>
          <p:nvPr/>
        </p:nvSpPr>
        <p:spPr>
          <a:xfrm>
            <a:off x="111093" y="57611"/>
            <a:ext cx="5796000" cy="48602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the cytoskeleton </a:t>
            </a:r>
          </a:p>
        </p:txBody>
      </p:sp>
      <p:sp>
        <p:nvSpPr>
          <p:cNvPr id="66" name="Rectangle : coins arrondis 3">
            <a:extLst>
              <a:ext uri="{FF2B5EF4-FFF2-40B4-BE49-F238E27FC236}">
                <a16:creationId xmlns:a16="http://schemas.microsoft.com/office/drawing/2014/main" id="{12F42BB7-1C9B-DA89-1379-7D4BD533F2DC}"/>
              </a:ext>
            </a:extLst>
          </p:cNvPr>
          <p:cNvSpPr/>
          <p:nvPr/>
        </p:nvSpPr>
        <p:spPr>
          <a:xfrm>
            <a:off x="216361" y="753701"/>
            <a:ext cx="4608000" cy="34445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Remodeling of the cytoskeleton interplay</a:t>
            </a:r>
          </a:p>
        </p:txBody>
      </p:sp>
      <p:sp>
        <p:nvSpPr>
          <p:cNvPr id="97" name="Rectangle : coins arrondis 3">
            <a:extLst>
              <a:ext uri="{FF2B5EF4-FFF2-40B4-BE49-F238E27FC236}">
                <a16:creationId xmlns:a16="http://schemas.microsoft.com/office/drawing/2014/main" id="{06EDC3F2-4DD7-6D90-A209-11F7BB52E110}"/>
              </a:ext>
            </a:extLst>
          </p:cNvPr>
          <p:cNvSpPr/>
          <p:nvPr/>
        </p:nvSpPr>
        <p:spPr>
          <a:xfrm>
            <a:off x="230129" y="1283119"/>
            <a:ext cx="1548000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Chemoresistance</a:t>
            </a:r>
          </a:p>
        </p:txBody>
      </p:sp>
      <p:sp>
        <p:nvSpPr>
          <p:cNvPr id="98" name="Rectangle : coins arrondis 3">
            <a:extLst>
              <a:ext uri="{FF2B5EF4-FFF2-40B4-BE49-F238E27FC236}">
                <a16:creationId xmlns:a16="http://schemas.microsoft.com/office/drawing/2014/main" id="{D5FA0379-135B-CEC7-EE68-445A6E6052E7}"/>
              </a:ext>
            </a:extLst>
          </p:cNvPr>
          <p:cNvSpPr/>
          <p:nvPr/>
        </p:nvSpPr>
        <p:spPr>
          <a:xfrm>
            <a:off x="5958945" y="1283119"/>
            <a:ext cx="1368000" cy="273485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Cold response</a:t>
            </a:r>
          </a:p>
        </p:txBody>
      </p:sp>
      <p:pic>
        <p:nvPicPr>
          <p:cNvPr id="27" name="Image 26" descr="Une image contenant Police, Graphique, logo, Bleu électrique&#10;&#10;Description générée automatiquement">
            <a:extLst>
              <a:ext uri="{FF2B5EF4-FFF2-40B4-BE49-F238E27FC236}">
                <a16:creationId xmlns:a16="http://schemas.microsoft.com/office/drawing/2014/main" id="{5A79838B-3697-9FE4-B5B4-AE0EAAA90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335" y="6413792"/>
            <a:ext cx="1057415" cy="1895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6" name="Carré corné 35">
            <a:extLst>
              <a:ext uri="{FF2B5EF4-FFF2-40B4-BE49-F238E27FC236}">
                <a16:creationId xmlns:a16="http://schemas.microsoft.com/office/drawing/2014/main" id="{9E9B3369-9B19-BFAC-D7EE-AF25F3C0AC0E}"/>
              </a:ext>
            </a:extLst>
          </p:cNvPr>
          <p:cNvSpPr/>
          <p:nvPr/>
        </p:nvSpPr>
        <p:spPr>
          <a:xfrm>
            <a:off x="7891527" y="3912165"/>
            <a:ext cx="936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Ongoing study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C2C6BB88-34F2-9E81-D8DF-034E1252F391}"/>
              </a:ext>
            </a:extLst>
          </p:cNvPr>
          <p:cNvSpPr txBox="1"/>
          <p:nvPr/>
        </p:nvSpPr>
        <p:spPr>
          <a:xfrm>
            <a:off x="1593056" y="4210104"/>
            <a:ext cx="1191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proteasome</a:t>
            </a:r>
          </a:p>
        </p:txBody>
      </p:sp>
      <p:sp>
        <p:nvSpPr>
          <p:cNvPr id="769" name="Rectangle à coins arrondis 768">
            <a:extLst>
              <a:ext uri="{FF2B5EF4-FFF2-40B4-BE49-F238E27FC236}">
                <a16:creationId xmlns:a16="http://schemas.microsoft.com/office/drawing/2014/main" id="{25A07374-2797-A5A9-2182-29AF4E63BD91}"/>
              </a:ext>
            </a:extLst>
          </p:cNvPr>
          <p:cNvSpPr/>
          <p:nvPr/>
        </p:nvSpPr>
        <p:spPr>
          <a:xfrm>
            <a:off x="120898" y="1658588"/>
            <a:ext cx="5690726" cy="2434393"/>
          </a:xfrm>
          <a:prstGeom prst="roundRect">
            <a:avLst>
              <a:gd name="adj" fmla="val 782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Carré corné 32">
            <a:extLst>
              <a:ext uri="{FF2B5EF4-FFF2-40B4-BE49-F238E27FC236}">
                <a16:creationId xmlns:a16="http://schemas.microsoft.com/office/drawing/2014/main" id="{BB449B4F-C35A-D1E4-6036-BD772ADB2840}"/>
              </a:ext>
            </a:extLst>
          </p:cNvPr>
          <p:cNvSpPr/>
          <p:nvPr/>
        </p:nvSpPr>
        <p:spPr>
          <a:xfrm>
            <a:off x="4536912" y="4065022"/>
            <a:ext cx="1224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Cell Death Dis </a:t>
            </a:r>
            <a:r>
              <a:rPr lang="en-US" sz="1000" i="1" dirty="0">
                <a:solidFill>
                  <a:srgbClr val="0070C0"/>
                </a:solidFill>
              </a:rPr>
              <a:t>2019</a:t>
            </a:r>
          </a:p>
        </p:txBody>
      </p:sp>
      <p:pic>
        <p:nvPicPr>
          <p:cNvPr id="32" name="Image 31" descr="Une image contenant Police, texte, blanc, Graphique&#10;&#10;Description générée automatiquement">
            <a:extLst>
              <a:ext uri="{FF2B5EF4-FFF2-40B4-BE49-F238E27FC236}">
                <a16:creationId xmlns:a16="http://schemas.microsoft.com/office/drawing/2014/main" id="{CD6625F7-E938-7D04-F0AB-34A6653E3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320" y="3998161"/>
            <a:ext cx="647436" cy="3201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62" name="Image 761">
            <a:extLst>
              <a:ext uri="{FF2B5EF4-FFF2-40B4-BE49-F238E27FC236}">
                <a16:creationId xmlns:a16="http://schemas.microsoft.com/office/drawing/2014/main" id="{0A004E11-597A-B135-3AA0-6E5FE45CB2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2640194" y="1195587"/>
            <a:ext cx="316244" cy="453723"/>
          </a:xfrm>
          <a:prstGeom prst="rect">
            <a:avLst/>
          </a:prstGeom>
        </p:spPr>
      </p:pic>
      <p:pic>
        <p:nvPicPr>
          <p:cNvPr id="767" name="Image 766">
            <a:extLst>
              <a:ext uri="{FF2B5EF4-FFF2-40B4-BE49-F238E27FC236}">
                <a16:creationId xmlns:a16="http://schemas.microsoft.com/office/drawing/2014/main" id="{FB90F20A-49CF-159A-AB1D-5F38999504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17" t="5442" r="43511" b="63905"/>
          <a:stretch/>
        </p:blipFill>
        <p:spPr>
          <a:xfrm>
            <a:off x="7978656" y="1151774"/>
            <a:ext cx="703134" cy="530846"/>
          </a:xfrm>
          <a:prstGeom prst="rect">
            <a:avLst/>
          </a:prstGeom>
          <a:ln>
            <a:noFill/>
          </a:ln>
        </p:spPr>
      </p:pic>
      <p:sp>
        <p:nvSpPr>
          <p:cNvPr id="129" name="Carré corné 128">
            <a:extLst>
              <a:ext uri="{FF2B5EF4-FFF2-40B4-BE49-F238E27FC236}">
                <a16:creationId xmlns:a16="http://schemas.microsoft.com/office/drawing/2014/main" id="{323B8999-93C7-4377-2DA7-2FA4C32A0E1B}"/>
              </a:ext>
            </a:extLst>
          </p:cNvPr>
          <p:cNvSpPr/>
          <p:nvPr/>
        </p:nvSpPr>
        <p:spPr>
          <a:xfrm>
            <a:off x="2762356" y="6424165"/>
            <a:ext cx="1116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Current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Biol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</a:p>
        </p:txBody>
      </p:sp>
      <p:pic>
        <p:nvPicPr>
          <p:cNvPr id="764" name="Image 763">
            <a:extLst>
              <a:ext uri="{FF2B5EF4-FFF2-40B4-BE49-F238E27FC236}">
                <a16:creationId xmlns:a16="http://schemas.microsoft.com/office/drawing/2014/main" id="{E76690C2-C579-9BE6-795A-103AC2FAD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6" y="1963420"/>
            <a:ext cx="536001" cy="2018248"/>
          </a:xfrm>
          <a:prstGeom prst="rect">
            <a:avLst/>
          </a:prstGeom>
        </p:spPr>
      </p:pic>
      <p:pic>
        <p:nvPicPr>
          <p:cNvPr id="768" name="Image 767">
            <a:extLst>
              <a:ext uri="{FF2B5EF4-FFF2-40B4-BE49-F238E27FC236}">
                <a16:creationId xmlns:a16="http://schemas.microsoft.com/office/drawing/2014/main" id="{107D80A2-C0E8-FF3E-2356-9C85C24AF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0" y="4328500"/>
            <a:ext cx="536001" cy="2018248"/>
          </a:xfrm>
          <a:prstGeom prst="rect">
            <a:avLst/>
          </a:prstGeom>
        </p:spPr>
      </p:pic>
      <p:pic>
        <p:nvPicPr>
          <p:cNvPr id="770" name="Image 769">
            <a:extLst>
              <a:ext uri="{FF2B5EF4-FFF2-40B4-BE49-F238E27FC236}">
                <a16:creationId xmlns:a16="http://schemas.microsoft.com/office/drawing/2014/main" id="{F052830E-5984-9850-7C5A-5B4E8D20DF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08" y="4521837"/>
            <a:ext cx="166986" cy="1807974"/>
          </a:xfrm>
          <a:prstGeom prst="rect">
            <a:avLst/>
          </a:prstGeom>
        </p:spPr>
      </p:pic>
      <p:cxnSp>
        <p:nvCxnSpPr>
          <p:cNvPr id="781" name="Connecteur droit avec flèche 780">
            <a:extLst>
              <a:ext uri="{FF2B5EF4-FFF2-40B4-BE49-F238E27FC236}">
                <a16:creationId xmlns:a16="http://schemas.microsoft.com/office/drawing/2014/main" id="{86D2193F-B4E0-A810-7DEF-58D296281E1A}"/>
              </a:ext>
            </a:extLst>
          </p:cNvPr>
          <p:cNvCxnSpPr>
            <a:cxnSpLocks/>
          </p:cNvCxnSpPr>
          <p:nvPr/>
        </p:nvCxnSpPr>
        <p:spPr>
          <a:xfrm>
            <a:off x="1414175" y="3221378"/>
            <a:ext cx="2324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4" name="Connecteur droit avec flèche 783">
            <a:extLst>
              <a:ext uri="{FF2B5EF4-FFF2-40B4-BE49-F238E27FC236}">
                <a16:creationId xmlns:a16="http://schemas.microsoft.com/office/drawing/2014/main" id="{7217C2FB-1B27-0E44-68DA-466A7EE5E4FF}"/>
              </a:ext>
            </a:extLst>
          </p:cNvPr>
          <p:cNvCxnSpPr>
            <a:cxnSpLocks/>
          </p:cNvCxnSpPr>
          <p:nvPr/>
        </p:nvCxnSpPr>
        <p:spPr>
          <a:xfrm>
            <a:off x="1404817" y="5551173"/>
            <a:ext cx="2324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ZoneTexte 785">
            <a:extLst>
              <a:ext uri="{FF2B5EF4-FFF2-40B4-BE49-F238E27FC236}">
                <a16:creationId xmlns:a16="http://schemas.microsoft.com/office/drawing/2014/main" id="{DC6A87E2-37C3-DE67-E8A2-8646011A3CF7}"/>
              </a:ext>
            </a:extLst>
          </p:cNvPr>
          <p:cNvSpPr txBox="1"/>
          <p:nvPr/>
        </p:nvSpPr>
        <p:spPr>
          <a:xfrm>
            <a:off x="117118" y="1705987"/>
            <a:ext cx="31724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actin </a:t>
            </a:r>
            <a:r>
              <a:rPr lang="en-US" sz="12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septin</a:t>
            </a:r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9_i1 </a:t>
            </a:r>
            <a:r>
              <a:rPr lang="en-US" sz="1200" i="1" dirty="0">
                <a:solidFill>
                  <a:srgbClr val="0096FF"/>
                </a:solidFill>
              </a:rPr>
              <a:t>microtubule </a:t>
            </a:r>
            <a:r>
              <a:rPr lang="en-US" sz="1200" i="1" dirty="0" err="1">
                <a:solidFill>
                  <a:schemeClr val="accent2">
                    <a:lumMod val="50000"/>
                  </a:schemeClr>
                </a:solidFill>
              </a:rPr>
              <a:t>polyglutamylation</a:t>
            </a:r>
            <a:endParaRPr lang="en-US" sz="1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82" name="Image 781">
            <a:extLst>
              <a:ext uri="{FF2B5EF4-FFF2-40B4-BE49-F238E27FC236}">
                <a16:creationId xmlns:a16="http://schemas.microsoft.com/office/drawing/2014/main" id="{BE5A0943-AF37-DD70-F9C7-10A16F30E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6" y="1207662"/>
            <a:ext cx="440834" cy="390075"/>
          </a:xfrm>
          <a:prstGeom prst="rect">
            <a:avLst/>
          </a:prstGeom>
        </p:spPr>
      </p:pic>
      <p:pic>
        <p:nvPicPr>
          <p:cNvPr id="792" name="Image 791">
            <a:extLst>
              <a:ext uri="{FF2B5EF4-FFF2-40B4-BE49-F238E27FC236}">
                <a16:creationId xmlns:a16="http://schemas.microsoft.com/office/drawing/2014/main" id="{9E17EDEE-367D-1373-6025-D2EF664D7B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/>
          <a:srcRect l="61529" t="57458" r="21152" b="2467"/>
          <a:stretch/>
        </p:blipFill>
        <p:spPr>
          <a:xfrm>
            <a:off x="4344612" y="2031281"/>
            <a:ext cx="1391506" cy="1410211"/>
          </a:xfrm>
          <a:prstGeom prst="rect">
            <a:avLst/>
          </a:prstGeom>
        </p:spPr>
      </p:pic>
      <p:pic>
        <p:nvPicPr>
          <p:cNvPr id="793" name="Image 792">
            <a:extLst>
              <a:ext uri="{FF2B5EF4-FFF2-40B4-BE49-F238E27FC236}">
                <a16:creationId xmlns:a16="http://schemas.microsoft.com/office/drawing/2014/main" id="{4F0DC98C-99C2-A95A-D6E4-1C789589CA4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/>
          <a:srcRect l="61737" t="16729" r="21340" b="43197"/>
          <a:stretch/>
        </p:blipFill>
        <p:spPr>
          <a:xfrm>
            <a:off x="2946249" y="2030545"/>
            <a:ext cx="1358815" cy="1409369"/>
          </a:xfrm>
          <a:prstGeom prst="rect">
            <a:avLst/>
          </a:prstGeom>
        </p:spPr>
      </p:pic>
      <p:pic>
        <p:nvPicPr>
          <p:cNvPr id="765" name="Image 764">
            <a:extLst>
              <a:ext uri="{FF2B5EF4-FFF2-40B4-BE49-F238E27FC236}">
                <a16:creationId xmlns:a16="http://schemas.microsoft.com/office/drawing/2014/main" id="{6719183D-5F32-915B-8EB8-3857EEA4A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08" y="2173694"/>
            <a:ext cx="166986" cy="1807974"/>
          </a:xfrm>
          <a:prstGeom prst="rect">
            <a:avLst/>
          </a:prstGeom>
        </p:spPr>
      </p:pic>
      <p:pic>
        <p:nvPicPr>
          <p:cNvPr id="797" name="Image 796">
            <a:extLst>
              <a:ext uri="{FF2B5EF4-FFF2-40B4-BE49-F238E27FC236}">
                <a16:creationId xmlns:a16="http://schemas.microsoft.com/office/drawing/2014/main" id="{7D44D351-499B-5871-D995-8CC36CA939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5440806" y="2090234"/>
            <a:ext cx="245946" cy="352865"/>
          </a:xfrm>
          <a:prstGeom prst="rect">
            <a:avLst/>
          </a:prstGeom>
        </p:spPr>
      </p:pic>
      <p:pic>
        <p:nvPicPr>
          <p:cNvPr id="798" name="Image 797">
            <a:extLst>
              <a:ext uri="{FF2B5EF4-FFF2-40B4-BE49-F238E27FC236}">
                <a16:creationId xmlns:a16="http://schemas.microsoft.com/office/drawing/2014/main" id="{CCD0DAF8-2B79-869F-FEB3-B02D9986AB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1313990" y="4833929"/>
            <a:ext cx="414118" cy="594146"/>
          </a:xfrm>
          <a:prstGeom prst="rect">
            <a:avLst/>
          </a:prstGeom>
        </p:spPr>
      </p:pic>
      <p:sp>
        <p:nvSpPr>
          <p:cNvPr id="799" name="ZoneTexte 798">
            <a:extLst>
              <a:ext uri="{FF2B5EF4-FFF2-40B4-BE49-F238E27FC236}">
                <a16:creationId xmlns:a16="http://schemas.microsoft.com/office/drawing/2014/main" id="{67329063-D60F-4117-8D55-BE8DDFEA4395}"/>
              </a:ext>
            </a:extLst>
          </p:cNvPr>
          <p:cNvSpPr txBox="1"/>
          <p:nvPr/>
        </p:nvSpPr>
        <p:spPr>
          <a:xfrm>
            <a:off x="2636626" y="4870425"/>
            <a:ext cx="1227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Cdc42 inactivation</a:t>
            </a:r>
          </a:p>
          <a:p>
            <a:pPr algn="ctr"/>
            <a:r>
              <a:rPr lang="en-US" sz="1600" i="1" dirty="0">
                <a:solidFill>
                  <a:srgbClr val="92D050"/>
                </a:solidFill>
              </a:rPr>
              <a:t>BORGs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proteolysis</a:t>
            </a:r>
          </a:p>
        </p:txBody>
      </p:sp>
      <p:sp>
        <p:nvSpPr>
          <p:cNvPr id="785" name="Rectangle à coins arrondis 135">
            <a:extLst>
              <a:ext uri="{FF2B5EF4-FFF2-40B4-BE49-F238E27FC236}">
                <a16:creationId xmlns:a16="http://schemas.microsoft.com/office/drawing/2014/main" id="{C0B8D067-45D1-C606-638E-55CA2B838E65}"/>
              </a:ext>
            </a:extLst>
          </p:cNvPr>
          <p:cNvSpPr/>
          <p:nvPr/>
        </p:nvSpPr>
        <p:spPr>
          <a:xfrm>
            <a:off x="2926930" y="2041646"/>
            <a:ext cx="900000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>
                <a:solidFill>
                  <a:schemeClr val="bg1"/>
                </a:solidFill>
              </a:rPr>
              <a:t>HHL16 Ctrl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787" name="Rectangle à coins arrondis 135">
            <a:extLst>
              <a:ext uri="{FF2B5EF4-FFF2-40B4-BE49-F238E27FC236}">
                <a16:creationId xmlns:a16="http://schemas.microsoft.com/office/drawing/2014/main" id="{AEBE87E0-1D45-A1CC-F677-1E981455B7DC}"/>
              </a:ext>
            </a:extLst>
          </p:cNvPr>
          <p:cNvSpPr/>
          <p:nvPr/>
        </p:nvSpPr>
        <p:spPr>
          <a:xfrm>
            <a:off x="4313922" y="2060748"/>
            <a:ext cx="1224000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>
                <a:solidFill>
                  <a:schemeClr val="bg1"/>
                </a:solidFill>
              </a:rPr>
              <a:t>HHL16 + </a:t>
            </a:r>
            <a:r>
              <a:rPr lang="en-US" sz="1200" i="1" dirty="0" err="1">
                <a:solidFill>
                  <a:schemeClr val="bg1"/>
                </a:solidFill>
              </a:rPr>
              <a:t>taxane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821" name="ZoneTexte 820">
            <a:extLst>
              <a:ext uri="{FF2B5EF4-FFF2-40B4-BE49-F238E27FC236}">
                <a16:creationId xmlns:a16="http://schemas.microsoft.com/office/drawing/2014/main" id="{8869DCD2-A7E9-36E6-8D17-520104C9917A}"/>
              </a:ext>
            </a:extLst>
          </p:cNvPr>
          <p:cNvSpPr txBox="1"/>
          <p:nvPr/>
        </p:nvSpPr>
        <p:spPr>
          <a:xfrm>
            <a:off x="6283536" y="4368466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2</a:t>
            </a:r>
          </a:p>
        </p:txBody>
      </p:sp>
      <p:sp>
        <p:nvSpPr>
          <p:cNvPr id="822" name="ZoneTexte 821">
            <a:extLst>
              <a:ext uri="{FF2B5EF4-FFF2-40B4-BE49-F238E27FC236}">
                <a16:creationId xmlns:a16="http://schemas.microsoft.com/office/drawing/2014/main" id="{EF416937-4FC0-EAF6-928B-F07416338954}"/>
              </a:ext>
            </a:extLst>
          </p:cNvPr>
          <p:cNvSpPr txBox="1"/>
          <p:nvPr/>
        </p:nvSpPr>
        <p:spPr>
          <a:xfrm>
            <a:off x="7126664" y="4368466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1</a:t>
            </a:r>
          </a:p>
        </p:txBody>
      </p:sp>
      <p:sp>
        <p:nvSpPr>
          <p:cNvPr id="823" name="ZoneTexte 822">
            <a:extLst>
              <a:ext uri="{FF2B5EF4-FFF2-40B4-BE49-F238E27FC236}">
                <a16:creationId xmlns:a16="http://schemas.microsoft.com/office/drawing/2014/main" id="{77E3C885-1AA4-86F6-3735-CEE8A7217C52}"/>
              </a:ext>
            </a:extLst>
          </p:cNvPr>
          <p:cNvSpPr txBox="1"/>
          <p:nvPr/>
        </p:nvSpPr>
        <p:spPr>
          <a:xfrm>
            <a:off x="8000042" y="4368466"/>
            <a:ext cx="6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9300"/>
                </a:solidFill>
              </a:rPr>
              <a:t>Team 4</a:t>
            </a:r>
          </a:p>
        </p:txBody>
      </p:sp>
      <p:pic>
        <p:nvPicPr>
          <p:cNvPr id="824" name="Image 823">
            <a:extLst>
              <a:ext uri="{FF2B5EF4-FFF2-40B4-BE49-F238E27FC236}">
                <a16:creationId xmlns:a16="http://schemas.microsoft.com/office/drawing/2014/main" id="{9E092EDB-F21C-14E6-C6B6-3EA6748602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64" y="4631491"/>
            <a:ext cx="509020" cy="337226"/>
          </a:xfrm>
          <a:prstGeom prst="rect">
            <a:avLst/>
          </a:prstGeom>
        </p:spPr>
      </p:pic>
      <p:pic>
        <p:nvPicPr>
          <p:cNvPr id="825" name="Image 824">
            <a:extLst>
              <a:ext uri="{FF2B5EF4-FFF2-40B4-BE49-F238E27FC236}">
                <a16:creationId xmlns:a16="http://schemas.microsoft.com/office/drawing/2014/main" id="{F41D3899-1FCC-9E32-C14E-C03243B130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27" y="4671128"/>
            <a:ext cx="485848" cy="306604"/>
          </a:xfrm>
          <a:prstGeom prst="rect">
            <a:avLst/>
          </a:prstGeom>
        </p:spPr>
      </p:pic>
      <p:pic>
        <p:nvPicPr>
          <p:cNvPr id="826" name="Image 825">
            <a:extLst>
              <a:ext uri="{FF2B5EF4-FFF2-40B4-BE49-F238E27FC236}">
                <a16:creationId xmlns:a16="http://schemas.microsoft.com/office/drawing/2014/main" id="{5131A55E-B11E-0A6A-48E0-84D93EA29F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50" y="4929958"/>
            <a:ext cx="509020" cy="623058"/>
          </a:xfrm>
          <a:prstGeom prst="rect">
            <a:avLst/>
          </a:prstGeom>
        </p:spPr>
      </p:pic>
      <p:pic>
        <p:nvPicPr>
          <p:cNvPr id="827" name="Image 826">
            <a:extLst>
              <a:ext uri="{FF2B5EF4-FFF2-40B4-BE49-F238E27FC236}">
                <a16:creationId xmlns:a16="http://schemas.microsoft.com/office/drawing/2014/main" id="{AF0AE5E5-9C73-6773-3DD8-4A0DA12483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26" y="5166771"/>
            <a:ext cx="597316" cy="420441"/>
          </a:xfrm>
          <a:prstGeom prst="rect">
            <a:avLst/>
          </a:prstGeom>
        </p:spPr>
      </p:pic>
      <p:pic>
        <p:nvPicPr>
          <p:cNvPr id="840" name="Image 839">
            <a:extLst>
              <a:ext uri="{FF2B5EF4-FFF2-40B4-BE49-F238E27FC236}">
                <a16:creationId xmlns:a16="http://schemas.microsoft.com/office/drawing/2014/main" id="{075912E0-A7E1-41E2-2E3C-F47C332B35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1323348" y="2499074"/>
            <a:ext cx="414118" cy="594146"/>
          </a:xfrm>
          <a:prstGeom prst="rect">
            <a:avLst/>
          </a:prstGeom>
        </p:spPr>
      </p:pic>
      <p:sp>
        <p:nvSpPr>
          <p:cNvPr id="841" name="ZoneTexte 840">
            <a:extLst>
              <a:ext uri="{FF2B5EF4-FFF2-40B4-BE49-F238E27FC236}">
                <a16:creationId xmlns:a16="http://schemas.microsoft.com/office/drawing/2014/main" id="{9A4E5130-9368-AD32-B232-DF1A02FB6D93}"/>
              </a:ext>
            </a:extLst>
          </p:cNvPr>
          <p:cNvSpPr txBox="1"/>
          <p:nvPr/>
        </p:nvSpPr>
        <p:spPr>
          <a:xfrm>
            <a:off x="206384" y="4210104"/>
            <a:ext cx="1224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92D050"/>
                </a:solidFill>
              </a:rPr>
              <a:t>BORGs</a:t>
            </a:r>
            <a:r>
              <a:rPr lang="en-US" sz="1200" i="1" dirty="0"/>
              <a:t> </a:t>
            </a:r>
            <a:r>
              <a:rPr lang="en-US" sz="1200" i="1" dirty="0">
                <a:solidFill>
                  <a:srgbClr val="FF9300"/>
                </a:solidFill>
              </a:rPr>
              <a:t>Cdc42</a:t>
            </a:r>
            <a:endParaRPr lang="en-US" sz="1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42" name="Rectangle à coins arrondis 841">
            <a:extLst>
              <a:ext uri="{FF2B5EF4-FFF2-40B4-BE49-F238E27FC236}">
                <a16:creationId xmlns:a16="http://schemas.microsoft.com/office/drawing/2014/main" id="{B50CE00E-4EC7-AC06-D60C-363411B0C16B}"/>
              </a:ext>
            </a:extLst>
          </p:cNvPr>
          <p:cNvSpPr/>
          <p:nvPr/>
        </p:nvSpPr>
        <p:spPr>
          <a:xfrm>
            <a:off x="3913340" y="4811301"/>
            <a:ext cx="1851000" cy="1617934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4" name="Connecteur droit avec flèche 853">
            <a:extLst>
              <a:ext uri="{FF2B5EF4-FFF2-40B4-BE49-F238E27FC236}">
                <a16:creationId xmlns:a16="http://schemas.microsoft.com/office/drawing/2014/main" id="{6F53696E-3EED-0DA8-296F-B2BBF7E32D81}"/>
              </a:ext>
            </a:extLst>
          </p:cNvPr>
          <p:cNvCxnSpPr>
            <a:cxnSpLocks/>
          </p:cNvCxnSpPr>
          <p:nvPr/>
        </p:nvCxnSpPr>
        <p:spPr>
          <a:xfrm>
            <a:off x="7326945" y="4109020"/>
            <a:ext cx="0" cy="216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" name="Rectangle à coins arrondis 135">
            <a:extLst>
              <a:ext uri="{FF2B5EF4-FFF2-40B4-BE49-F238E27FC236}">
                <a16:creationId xmlns:a16="http://schemas.microsoft.com/office/drawing/2014/main" id="{0E084217-6B20-D62C-50AA-BD6280A88302}"/>
              </a:ext>
            </a:extLst>
          </p:cNvPr>
          <p:cNvSpPr/>
          <p:nvPr/>
        </p:nvSpPr>
        <p:spPr>
          <a:xfrm>
            <a:off x="6349258" y="1732044"/>
            <a:ext cx="2304000" cy="28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</a:rPr>
              <a:t>Composite network at 4°C </a:t>
            </a:r>
          </a:p>
        </p:txBody>
      </p:sp>
      <p:pic>
        <p:nvPicPr>
          <p:cNvPr id="780" name="Image 779">
            <a:extLst>
              <a:ext uri="{FF2B5EF4-FFF2-40B4-BE49-F238E27FC236}">
                <a16:creationId xmlns:a16="http://schemas.microsoft.com/office/drawing/2014/main" id="{C6174135-22BE-4442-FE2D-B2F949C012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33" y="3213532"/>
            <a:ext cx="648464" cy="631096"/>
          </a:xfrm>
          <a:prstGeom prst="rect">
            <a:avLst/>
          </a:prstGeom>
        </p:spPr>
      </p:pic>
      <p:pic>
        <p:nvPicPr>
          <p:cNvPr id="795" name="Image 794">
            <a:extLst>
              <a:ext uri="{FF2B5EF4-FFF2-40B4-BE49-F238E27FC236}">
                <a16:creationId xmlns:a16="http://schemas.microsoft.com/office/drawing/2014/main" id="{BFF26142-AE52-7282-D031-092EABA171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53" y="3431269"/>
            <a:ext cx="421902" cy="360627"/>
          </a:xfrm>
          <a:prstGeom prst="rect">
            <a:avLst/>
          </a:prstGeom>
        </p:spPr>
      </p:pic>
      <p:sp>
        <p:nvSpPr>
          <p:cNvPr id="777" name="Rectangle à coins arrondis 776">
            <a:extLst>
              <a:ext uri="{FF2B5EF4-FFF2-40B4-BE49-F238E27FC236}">
                <a16:creationId xmlns:a16="http://schemas.microsoft.com/office/drawing/2014/main" id="{C3C24DC0-2B07-0941-6402-37B91B10E0E4}"/>
              </a:ext>
            </a:extLst>
          </p:cNvPr>
          <p:cNvSpPr/>
          <p:nvPr/>
        </p:nvSpPr>
        <p:spPr>
          <a:xfrm>
            <a:off x="7260907" y="3352096"/>
            <a:ext cx="1695004" cy="477775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0" name="Rectangle à coins arrondis 135">
            <a:extLst>
              <a:ext uri="{FF2B5EF4-FFF2-40B4-BE49-F238E27FC236}">
                <a16:creationId xmlns:a16="http://schemas.microsoft.com/office/drawing/2014/main" id="{4E936900-7645-A663-14C7-74CB4FA23676}"/>
              </a:ext>
            </a:extLst>
          </p:cNvPr>
          <p:cNvSpPr/>
          <p:nvPr/>
        </p:nvSpPr>
        <p:spPr>
          <a:xfrm>
            <a:off x="7215028" y="3358463"/>
            <a:ext cx="1832288" cy="480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rgbClr val="7A82FF"/>
                </a:solidFill>
              </a:rPr>
              <a:t>Golgi, lipid droplets normal clustering</a:t>
            </a:r>
          </a:p>
        </p:txBody>
      </p:sp>
      <p:sp>
        <p:nvSpPr>
          <p:cNvPr id="803" name="Carré corné 802">
            <a:extLst>
              <a:ext uri="{FF2B5EF4-FFF2-40B4-BE49-F238E27FC236}">
                <a16:creationId xmlns:a16="http://schemas.microsoft.com/office/drawing/2014/main" id="{EB5662A1-A86B-8432-6B10-10F3C96CC049}"/>
              </a:ext>
            </a:extLst>
          </p:cNvPr>
          <p:cNvSpPr/>
          <p:nvPr/>
        </p:nvSpPr>
        <p:spPr>
          <a:xfrm>
            <a:off x="3947986" y="4299429"/>
            <a:ext cx="1835711" cy="404321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bg1"/>
                </a:solidFill>
              </a:rPr>
              <a:t>Review</a:t>
            </a:r>
            <a:r>
              <a:rPr lang="en-US" sz="1000" i="1" dirty="0">
                <a:solidFill>
                  <a:srgbClr val="0070C0"/>
                </a:solidFill>
              </a:rPr>
              <a:t> Front Cell Dev </a:t>
            </a:r>
            <a:r>
              <a:rPr lang="en-US" sz="1000" i="1" dirty="0" err="1">
                <a:solidFill>
                  <a:srgbClr val="0070C0"/>
                </a:solidFill>
              </a:rPr>
              <a:t>Biol</a:t>
            </a:r>
            <a:r>
              <a:rPr lang="en-US" sz="1000" i="1" dirty="0">
                <a:solidFill>
                  <a:srgbClr val="0070C0"/>
                </a:solidFill>
              </a:rPr>
              <a:t> 2023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Review</a:t>
            </a:r>
            <a:r>
              <a:rPr lang="en-US" sz="1000" i="1" dirty="0">
                <a:solidFill>
                  <a:srgbClr val="0070C0"/>
                </a:solidFill>
              </a:rPr>
              <a:t> J Cell </a:t>
            </a:r>
            <a:r>
              <a:rPr lang="en-US" sz="1000" i="1" dirty="0" err="1">
                <a:solidFill>
                  <a:srgbClr val="0070C0"/>
                </a:solidFill>
              </a:rPr>
              <a:t>Sci</a:t>
            </a:r>
            <a:r>
              <a:rPr lang="en-US" sz="1000" i="1" dirty="0">
                <a:solidFill>
                  <a:srgbClr val="0070C0"/>
                </a:solidFill>
              </a:rPr>
              <a:t> 2021</a:t>
            </a:r>
          </a:p>
        </p:txBody>
      </p:sp>
      <p:pic>
        <p:nvPicPr>
          <p:cNvPr id="807" name="Image 806">
            <a:extLst>
              <a:ext uri="{FF2B5EF4-FFF2-40B4-BE49-F238E27FC236}">
                <a16:creationId xmlns:a16="http://schemas.microsoft.com/office/drawing/2014/main" id="{08AB1BF6-FE01-F471-5FF4-0C20350CEA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950" y="1234505"/>
            <a:ext cx="440834" cy="390075"/>
          </a:xfrm>
          <a:prstGeom prst="rect">
            <a:avLst/>
          </a:prstGeom>
        </p:spPr>
      </p:pic>
      <p:grpSp>
        <p:nvGrpSpPr>
          <p:cNvPr id="2" name="Grouper 1">
            <a:extLst>
              <a:ext uri="{FF2B5EF4-FFF2-40B4-BE49-F238E27FC236}">
                <a16:creationId xmlns:a16="http://schemas.microsoft.com/office/drawing/2014/main" id="{CB5D58B5-1F03-497C-AA12-D6B17D0CEFD7}"/>
              </a:ext>
            </a:extLst>
          </p:cNvPr>
          <p:cNvGrpSpPr/>
          <p:nvPr/>
        </p:nvGrpSpPr>
        <p:grpSpPr>
          <a:xfrm>
            <a:off x="2095918" y="1963420"/>
            <a:ext cx="536001" cy="2018248"/>
            <a:chOff x="1959182" y="1963420"/>
            <a:chExt cx="536001" cy="2018248"/>
          </a:xfrm>
        </p:grpSpPr>
        <p:grpSp>
          <p:nvGrpSpPr>
            <p:cNvPr id="12" name="Grouper 11">
              <a:extLst>
                <a:ext uri="{FF2B5EF4-FFF2-40B4-BE49-F238E27FC236}">
                  <a16:creationId xmlns:a16="http://schemas.microsoft.com/office/drawing/2014/main" id="{9B953517-4BB9-069B-4A03-451526672ED4}"/>
                </a:ext>
              </a:extLst>
            </p:cNvPr>
            <p:cNvGrpSpPr/>
            <p:nvPr/>
          </p:nvGrpSpPr>
          <p:grpSpPr>
            <a:xfrm>
              <a:off x="2026943" y="2565529"/>
              <a:ext cx="368968" cy="1195094"/>
              <a:chOff x="2495989" y="2577220"/>
              <a:chExt cx="368968" cy="1195094"/>
            </a:xfrm>
          </p:grpSpPr>
          <p:cxnSp>
            <p:nvCxnSpPr>
              <p:cNvPr id="790" name="Connecteur droit 789">
                <a:extLst>
                  <a:ext uri="{FF2B5EF4-FFF2-40B4-BE49-F238E27FC236}">
                    <a16:creationId xmlns:a16="http://schemas.microsoft.com/office/drawing/2014/main" id="{8ADCEE32-67E4-2EEB-80E7-D687BD5838A3}"/>
                  </a:ext>
                </a:extLst>
              </p:cNvPr>
              <p:cNvCxnSpPr/>
              <p:nvPr/>
            </p:nvCxnSpPr>
            <p:spPr>
              <a:xfrm>
                <a:off x="2764031" y="2923796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cteur droit 4">
                <a:extLst>
                  <a:ext uri="{FF2B5EF4-FFF2-40B4-BE49-F238E27FC236}">
                    <a16:creationId xmlns:a16="http://schemas.microsoft.com/office/drawing/2014/main" id="{9F4A3A83-D6C8-DF0C-9B24-82EA7B02D08D}"/>
                  </a:ext>
                </a:extLst>
              </p:cNvPr>
              <p:cNvCxnSpPr/>
              <p:nvPr/>
            </p:nvCxnSpPr>
            <p:spPr>
              <a:xfrm>
                <a:off x="2764031" y="2577220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Connecteur droit 795">
                <a:extLst>
                  <a:ext uri="{FF2B5EF4-FFF2-40B4-BE49-F238E27FC236}">
                    <a16:creationId xmlns:a16="http://schemas.microsoft.com/office/drawing/2014/main" id="{F523C01A-F454-FF67-EAA2-79DB32259486}"/>
                  </a:ext>
                </a:extLst>
              </p:cNvPr>
              <p:cNvCxnSpPr/>
              <p:nvPr/>
            </p:nvCxnSpPr>
            <p:spPr>
              <a:xfrm>
                <a:off x="2502530" y="2706241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Connecteur droit 793">
                <a:extLst>
                  <a:ext uri="{FF2B5EF4-FFF2-40B4-BE49-F238E27FC236}">
                    <a16:creationId xmlns:a16="http://schemas.microsoft.com/office/drawing/2014/main" id="{DCB6C545-E021-ED3F-CC61-18B67D8E87D4}"/>
                  </a:ext>
                </a:extLst>
              </p:cNvPr>
              <p:cNvCxnSpPr/>
              <p:nvPr/>
            </p:nvCxnSpPr>
            <p:spPr>
              <a:xfrm>
                <a:off x="2764031" y="3277159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Connecteur droit 801">
                <a:extLst>
                  <a:ext uri="{FF2B5EF4-FFF2-40B4-BE49-F238E27FC236}">
                    <a16:creationId xmlns:a16="http://schemas.microsoft.com/office/drawing/2014/main" id="{9E30FE8C-673A-034A-2833-984716A825D0}"/>
                  </a:ext>
                </a:extLst>
              </p:cNvPr>
              <p:cNvCxnSpPr/>
              <p:nvPr/>
            </p:nvCxnSpPr>
            <p:spPr>
              <a:xfrm>
                <a:off x="2764031" y="3578178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Connecteur droit 803">
                <a:extLst>
                  <a:ext uri="{FF2B5EF4-FFF2-40B4-BE49-F238E27FC236}">
                    <a16:creationId xmlns:a16="http://schemas.microsoft.com/office/drawing/2014/main" id="{04ED61FB-83C8-3BEA-420A-42EFB6C1A11A}"/>
                  </a:ext>
                </a:extLst>
              </p:cNvPr>
              <p:cNvCxnSpPr/>
              <p:nvPr/>
            </p:nvCxnSpPr>
            <p:spPr>
              <a:xfrm>
                <a:off x="2502530" y="3384084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Connecteur droit 804">
                <a:extLst>
                  <a:ext uri="{FF2B5EF4-FFF2-40B4-BE49-F238E27FC236}">
                    <a16:creationId xmlns:a16="http://schemas.microsoft.com/office/drawing/2014/main" id="{1FF2E77A-A3FB-2FBB-4BE3-FD784205C7A7}"/>
                  </a:ext>
                </a:extLst>
              </p:cNvPr>
              <p:cNvCxnSpPr/>
              <p:nvPr/>
            </p:nvCxnSpPr>
            <p:spPr>
              <a:xfrm>
                <a:off x="2502530" y="3755719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Connecteur droit 829">
                <a:extLst>
                  <a:ext uri="{FF2B5EF4-FFF2-40B4-BE49-F238E27FC236}">
                    <a16:creationId xmlns:a16="http://schemas.microsoft.com/office/drawing/2014/main" id="{888AD99D-9E1A-0B4B-414A-DD718BDBB247}"/>
                  </a:ext>
                </a:extLst>
              </p:cNvPr>
              <p:cNvCxnSpPr/>
              <p:nvPr/>
            </p:nvCxnSpPr>
            <p:spPr>
              <a:xfrm>
                <a:off x="2495989" y="3113650"/>
                <a:ext cx="100926" cy="1659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0" name="Image 809">
              <a:extLst>
                <a:ext uri="{FF2B5EF4-FFF2-40B4-BE49-F238E27FC236}">
                  <a16:creationId xmlns:a16="http://schemas.microsoft.com/office/drawing/2014/main" id="{D2F4D1C5-52A5-D6BF-A800-515FC3A83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182" y="1963420"/>
              <a:ext cx="536001" cy="2018248"/>
            </a:xfrm>
            <a:prstGeom prst="rect">
              <a:avLst/>
            </a:prstGeom>
          </p:spPr>
        </p:pic>
      </p:grpSp>
      <p:grpSp>
        <p:nvGrpSpPr>
          <p:cNvPr id="813" name="Grouper 812">
            <a:extLst>
              <a:ext uri="{FF2B5EF4-FFF2-40B4-BE49-F238E27FC236}">
                <a16:creationId xmlns:a16="http://schemas.microsoft.com/office/drawing/2014/main" id="{41559631-1B35-841A-BE2F-51DA454CC80A}"/>
              </a:ext>
            </a:extLst>
          </p:cNvPr>
          <p:cNvGrpSpPr/>
          <p:nvPr/>
        </p:nvGrpSpPr>
        <p:grpSpPr>
          <a:xfrm>
            <a:off x="2351234" y="4930609"/>
            <a:ext cx="368968" cy="1195094"/>
            <a:chOff x="2495989" y="2577220"/>
            <a:chExt cx="368968" cy="1195094"/>
          </a:xfrm>
        </p:grpSpPr>
        <p:cxnSp>
          <p:nvCxnSpPr>
            <p:cNvPr id="814" name="Connecteur droit 813">
              <a:extLst>
                <a:ext uri="{FF2B5EF4-FFF2-40B4-BE49-F238E27FC236}">
                  <a16:creationId xmlns:a16="http://schemas.microsoft.com/office/drawing/2014/main" id="{1C6AA4A3-32D7-1156-2536-60BEBDAC8F77}"/>
                </a:ext>
              </a:extLst>
            </p:cNvPr>
            <p:cNvCxnSpPr/>
            <p:nvPr/>
          </p:nvCxnSpPr>
          <p:spPr>
            <a:xfrm>
              <a:off x="2764031" y="2923796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5" name="Connecteur droit 814">
              <a:extLst>
                <a:ext uri="{FF2B5EF4-FFF2-40B4-BE49-F238E27FC236}">
                  <a16:creationId xmlns:a16="http://schemas.microsoft.com/office/drawing/2014/main" id="{F8CC98C4-DA44-5D05-6294-35CA9694B830}"/>
                </a:ext>
              </a:extLst>
            </p:cNvPr>
            <p:cNvCxnSpPr/>
            <p:nvPr/>
          </p:nvCxnSpPr>
          <p:spPr>
            <a:xfrm>
              <a:off x="2764031" y="257722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Connecteur droit 815">
              <a:extLst>
                <a:ext uri="{FF2B5EF4-FFF2-40B4-BE49-F238E27FC236}">
                  <a16:creationId xmlns:a16="http://schemas.microsoft.com/office/drawing/2014/main" id="{6A1395FF-FC86-8850-74DC-994E8E764AD1}"/>
                </a:ext>
              </a:extLst>
            </p:cNvPr>
            <p:cNvCxnSpPr/>
            <p:nvPr/>
          </p:nvCxnSpPr>
          <p:spPr>
            <a:xfrm>
              <a:off x="2502530" y="2706241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7" name="Connecteur droit 816">
              <a:extLst>
                <a:ext uri="{FF2B5EF4-FFF2-40B4-BE49-F238E27FC236}">
                  <a16:creationId xmlns:a16="http://schemas.microsoft.com/office/drawing/2014/main" id="{95C686C3-4A0C-2109-8B81-E0A26E41F9D4}"/>
                </a:ext>
              </a:extLst>
            </p:cNvPr>
            <p:cNvCxnSpPr/>
            <p:nvPr/>
          </p:nvCxnSpPr>
          <p:spPr>
            <a:xfrm>
              <a:off x="2764031" y="327715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8" name="Connecteur droit 817">
              <a:extLst>
                <a:ext uri="{FF2B5EF4-FFF2-40B4-BE49-F238E27FC236}">
                  <a16:creationId xmlns:a16="http://schemas.microsoft.com/office/drawing/2014/main" id="{27E5EAFB-D4AE-2D14-66AB-87D2531894B3}"/>
                </a:ext>
              </a:extLst>
            </p:cNvPr>
            <p:cNvCxnSpPr/>
            <p:nvPr/>
          </p:nvCxnSpPr>
          <p:spPr>
            <a:xfrm>
              <a:off x="2764031" y="3578178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9" name="Connecteur droit 818">
              <a:extLst>
                <a:ext uri="{FF2B5EF4-FFF2-40B4-BE49-F238E27FC236}">
                  <a16:creationId xmlns:a16="http://schemas.microsoft.com/office/drawing/2014/main" id="{A85A898E-AE35-80FC-5F3B-3C81EDBC88CE}"/>
                </a:ext>
              </a:extLst>
            </p:cNvPr>
            <p:cNvCxnSpPr/>
            <p:nvPr/>
          </p:nvCxnSpPr>
          <p:spPr>
            <a:xfrm>
              <a:off x="2502530" y="3384084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0" name="Connecteur droit 819">
              <a:extLst>
                <a:ext uri="{FF2B5EF4-FFF2-40B4-BE49-F238E27FC236}">
                  <a16:creationId xmlns:a16="http://schemas.microsoft.com/office/drawing/2014/main" id="{69643D99-EF4F-0CC1-97E5-26EEAAC0D249}"/>
                </a:ext>
              </a:extLst>
            </p:cNvPr>
            <p:cNvCxnSpPr/>
            <p:nvPr/>
          </p:nvCxnSpPr>
          <p:spPr>
            <a:xfrm>
              <a:off x="2502530" y="3755719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9" name="Connecteur droit 828">
              <a:extLst>
                <a:ext uri="{FF2B5EF4-FFF2-40B4-BE49-F238E27FC236}">
                  <a16:creationId xmlns:a16="http://schemas.microsoft.com/office/drawing/2014/main" id="{EA2985EB-9BA6-CD7C-EE38-3333A9B8A2A5}"/>
                </a:ext>
              </a:extLst>
            </p:cNvPr>
            <p:cNvCxnSpPr/>
            <p:nvPr/>
          </p:nvCxnSpPr>
          <p:spPr>
            <a:xfrm>
              <a:off x="2495989" y="3113650"/>
              <a:ext cx="100926" cy="16595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4" name="Image 843">
            <a:extLst>
              <a:ext uri="{FF2B5EF4-FFF2-40B4-BE49-F238E27FC236}">
                <a16:creationId xmlns:a16="http://schemas.microsoft.com/office/drawing/2014/main" id="{D8DA8BAD-D9A8-7E0D-364F-E5754A17A8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73" y="4328500"/>
            <a:ext cx="536001" cy="2018248"/>
          </a:xfrm>
          <a:prstGeom prst="rect">
            <a:avLst/>
          </a:prstGeom>
        </p:spPr>
      </p:pic>
      <p:pic>
        <p:nvPicPr>
          <p:cNvPr id="858" name="Image 857">
            <a:extLst>
              <a:ext uri="{FF2B5EF4-FFF2-40B4-BE49-F238E27FC236}">
                <a16:creationId xmlns:a16="http://schemas.microsoft.com/office/drawing/2014/main" id="{0BBC9AEC-B7E2-8669-916A-4392502B4B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4" y="4521837"/>
            <a:ext cx="166986" cy="1807974"/>
          </a:xfrm>
          <a:prstGeom prst="rect">
            <a:avLst/>
          </a:prstGeom>
        </p:spPr>
      </p:pic>
      <p:pic>
        <p:nvPicPr>
          <p:cNvPr id="859" name="Image 858">
            <a:extLst>
              <a:ext uri="{FF2B5EF4-FFF2-40B4-BE49-F238E27FC236}">
                <a16:creationId xmlns:a16="http://schemas.microsoft.com/office/drawing/2014/main" id="{4E12CFB1-7FAC-C71C-CB68-E23C4FF91C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439" y="5029957"/>
            <a:ext cx="591101" cy="75940"/>
          </a:xfrm>
          <a:prstGeom prst="rect">
            <a:avLst/>
          </a:prstGeom>
        </p:spPr>
      </p:pic>
      <p:pic>
        <p:nvPicPr>
          <p:cNvPr id="860" name="Image 859">
            <a:extLst>
              <a:ext uri="{FF2B5EF4-FFF2-40B4-BE49-F238E27FC236}">
                <a16:creationId xmlns:a16="http://schemas.microsoft.com/office/drawing/2014/main" id="{0D697410-F340-D80E-58D8-698AF9ABBB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437" y="5684238"/>
            <a:ext cx="591101" cy="759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A414D72-2147-6FB4-FCEE-D287DC6BBA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4198">
            <a:off x="2071756" y="4979816"/>
            <a:ext cx="233644" cy="2392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9CCA4EC-5E50-0C70-5924-5801F6B29D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35" y="5437327"/>
            <a:ext cx="162044" cy="1714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7F1E3BC-9520-55FA-87C8-47FE28FF38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2" y="4833788"/>
            <a:ext cx="239297" cy="292056"/>
          </a:xfrm>
          <a:prstGeom prst="rect">
            <a:avLst/>
          </a:prstGeom>
        </p:spPr>
      </p:pic>
      <p:pic>
        <p:nvPicPr>
          <p:cNvPr id="862" name="Image 861">
            <a:extLst>
              <a:ext uri="{FF2B5EF4-FFF2-40B4-BE49-F238E27FC236}">
                <a16:creationId xmlns:a16="http://schemas.microsoft.com/office/drawing/2014/main" id="{C60C6E2D-6E71-2A8D-7975-3B3682E46F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3" y="5559546"/>
            <a:ext cx="239297" cy="292056"/>
          </a:xfrm>
          <a:prstGeom prst="rect">
            <a:avLst/>
          </a:prstGeom>
        </p:spPr>
      </p:pic>
      <p:pic>
        <p:nvPicPr>
          <p:cNvPr id="863" name="Image 862">
            <a:extLst>
              <a:ext uri="{FF2B5EF4-FFF2-40B4-BE49-F238E27FC236}">
                <a16:creationId xmlns:a16="http://schemas.microsoft.com/office/drawing/2014/main" id="{42F5B8F8-9CA6-05E0-0A61-0AECE081D2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1" y="4521837"/>
            <a:ext cx="166986" cy="1807974"/>
          </a:xfrm>
          <a:prstGeom prst="rect">
            <a:avLst/>
          </a:prstGeom>
        </p:spPr>
      </p:pic>
      <p:pic>
        <p:nvPicPr>
          <p:cNvPr id="864" name="Image 863">
            <a:extLst>
              <a:ext uri="{FF2B5EF4-FFF2-40B4-BE49-F238E27FC236}">
                <a16:creationId xmlns:a16="http://schemas.microsoft.com/office/drawing/2014/main" id="{330CA47B-64D3-76C6-4A31-EEC95B8D23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537" y="5050639"/>
            <a:ext cx="239297" cy="292056"/>
          </a:xfrm>
          <a:prstGeom prst="rect">
            <a:avLst/>
          </a:prstGeom>
        </p:spPr>
      </p:pic>
      <p:pic>
        <p:nvPicPr>
          <p:cNvPr id="865" name="Image 864">
            <a:extLst>
              <a:ext uri="{FF2B5EF4-FFF2-40B4-BE49-F238E27FC236}">
                <a16:creationId xmlns:a16="http://schemas.microsoft.com/office/drawing/2014/main" id="{0957A74C-4B36-4FBF-36A3-71891302A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710" y="5246941"/>
            <a:ext cx="591101" cy="75940"/>
          </a:xfrm>
          <a:prstGeom prst="rect">
            <a:avLst/>
          </a:prstGeom>
        </p:spPr>
      </p:pic>
      <p:pic>
        <p:nvPicPr>
          <p:cNvPr id="867" name="Image 866">
            <a:extLst>
              <a:ext uri="{FF2B5EF4-FFF2-40B4-BE49-F238E27FC236}">
                <a16:creationId xmlns:a16="http://schemas.microsoft.com/office/drawing/2014/main" id="{F6FA0217-6F48-3F29-38CC-F671BB7F37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52" y="5804964"/>
            <a:ext cx="162044" cy="171465"/>
          </a:xfrm>
          <a:prstGeom prst="rect">
            <a:avLst/>
          </a:prstGeom>
        </p:spPr>
      </p:pic>
      <p:sp>
        <p:nvSpPr>
          <p:cNvPr id="17" name="Secteur 16">
            <a:extLst>
              <a:ext uri="{FF2B5EF4-FFF2-40B4-BE49-F238E27FC236}">
                <a16:creationId xmlns:a16="http://schemas.microsoft.com/office/drawing/2014/main" id="{DC7A062F-A19E-02CC-2B1C-1BCC2F192559}"/>
              </a:ext>
            </a:extLst>
          </p:cNvPr>
          <p:cNvSpPr/>
          <p:nvPr/>
        </p:nvSpPr>
        <p:spPr>
          <a:xfrm rot="6536568">
            <a:off x="2051114" y="4847585"/>
            <a:ext cx="253990" cy="256505"/>
          </a:xfrm>
          <a:prstGeom prst="pi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459D39-FF68-FCAA-AD84-0984F85ACB5F}"/>
              </a:ext>
            </a:extLst>
          </p:cNvPr>
          <p:cNvSpPr/>
          <p:nvPr/>
        </p:nvSpPr>
        <p:spPr>
          <a:xfrm>
            <a:off x="6137705" y="2131987"/>
            <a:ext cx="1255603" cy="1224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9" name="Rectangle à coins arrondis 135">
            <a:extLst>
              <a:ext uri="{FF2B5EF4-FFF2-40B4-BE49-F238E27FC236}">
                <a16:creationId xmlns:a16="http://schemas.microsoft.com/office/drawing/2014/main" id="{6FD32FFE-B822-1125-D519-089A0E246523}"/>
              </a:ext>
            </a:extLst>
          </p:cNvPr>
          <p:cNvSpPr/>
          <p:nvPr/>
        </p:nvSpPr>
        <p:spPr>
          <a:xfrm>
            <a:off x="6051881" y="2111708"/>
            <a:ext cx="1008000" cy="1888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HuH7 4°C 4h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68" name="Rectangle 867">
            <a:extLst>
              <a:ext uri="{FF2B5EF4-FFF2-40B4-BE49-F238E27FC236}">
                <a16:creationId xmlns:a16="http://schemas.microsoft.com/office/drawing/2014/main" id="{35228089-B4D8-20F3-A03F-E08004B9967E}"/>
              </a:ext>
            </a:extLst>
          </p:cNvPr>
          <p:cNvSpPr/>
          <p:nvPr/>
        </p:nvSpPr>
        <p:spPr>
          <a:xfrm>
            <a:off x="6134903" y="3074867"/>
            <a:ext cx="1255603" cy="1224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1" name="Rectangle à coins arrondis 135">
            <a:extLst>
              <a:ext uri="{FF2B5EF4-FFF2-40B4-BE49-F238E27FC236}">
                <a16:creationId xmlns:a16="http://schemas.microsoft.com/office/drawing/2014/main" id="{E76B114E-8761-F5C1-0A77-734F4F5261DA}"/>
              </a:ext>
            </a:extLst>
          </p:cNvPr>
          <p:cNvSpPr/>
          <p:nvPr/>
        </p:nvSpPr>
        <p:spPr>
          <a:xfrm>
            <a:off x="6028821" y="3028554"/>
            <a:ext cx="1476000" cy="1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rgbClr val="FF0000"/>
                </a:solidFill>
              </a:rPr>
              <a:t>ker</a:t>
            </a:r>
            <a:r>
              <a:rPr lang="en-US" sz="1300" dirty="0">
                <a:solidFill>
                  <a:srgbClr val="FF0000"/>
                </a:solidFill>
              </a:rPr>
              <a:t> 8, 18</a:t>
            </a:r>
            <a:r>
              <a:rPr lang="en-US" sz="1300" dirty="0"/>
              <a:t> </a:t>
            </a:r>
            <a:r>
              <a:rPr lang="en-US" sz="13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13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tubulin</a:t>
            </a:r>
          </a:p>
        </p:txBody>
      </p:sp>
      <p:grpSp>
        <p:nvGrpSpPr>
          <p:cNvPr id="4" name="Grouper 3">
            <a:extLst>
              <a:ext uri="{FF2B5EF4-FFF2-40B4-BE49-F238E27FC236}">
                <a16:creationId xmlns:a16="http://schemas.microsoft.com/office/drawing/2014/main" id="{52BE14D9-4D2B-863A-9A9C-78BA7B706F03}"/>
              </a:ext>
            </a:extLst>
          </p:cNvPr>
          <p:cNvGrpSpPr/>
          <p:nvPr/>
        </p:nvGrpSpPr>
        <p:grpSpPr>
          <a:xfrm>
            <a:off x="7502855" y="2445236"/>
            <a:ext cx="1246787" cy="545491"/>
            <a:chOff x="7502855" y="3508854"/>
            <a:chExt cx="1246787" cy="545491"/>
          </a:xfrm>
        </p:grpSpPr>
        <p:grpSp>
          <p:nvGrpSpPr>
            <p:cNvPr id="3" name="Grouper 2">
              <a:extLst>
                <a:ext uri="{FF2B5EF4-FFF2-40B4-BE49-F238E27FC236}">
                  <a16:creationId xmlns:a16="http://schemas.microsoft.com/office/drawing/2014/main" id="{6A9EB5C8-5DC6-DDED-3E32-A3E555F363F3}"/>
                </a:ext>
              </a:extLst>
            </p:cNvPr>
            <p:cNvGrpSpPr/>
            <p:nvPr/>
          </p:nvGrpSpPr>
          <p:grpSpPr>
            <a:xfrm>
              <a:off x="7502855" y="3593361"/>
              <a:ext cx="1246787" cy="460984"/>
              <a:chOff x="7711366" y="3654905"/>
              <a:chExt cx="1162125" cy="378193"/>
            </a:xfrm>
          </p:grpSpPr>
          <p:grpSp>
            <p:nvGrpSpPr>
              <p:cNvPr id="157" name="Grouper 156">
                <a:extLst>
                  <a:ext uri="{FF2B5EF4-FFF2-40B4-BE49-F238E27FC236}">
                    <a16:creationId xmlns:a16="http://schemas.microsoft.com/office/drawing/2014/main" id="{AF6BEEDF-C77E-41EF-5BD1-C34904AA13FC}"/>
                  </a:ext>
                </a:extLst>
              </p:cNvPr>
              <p:cNvGrpSpPr/>
              <p:nvPr/>
            </p:nvGrpSpPr>
            <p:grpSpPr>
              <a:xfrm rot="1849782">
                <a:off x="7711366" y="3654905"/>
                <a:ext cx="1128149" cy="167661"/>
                <a:chOff x="29680263" y="41081765"/>
                <a:chExt cx="3587634" cy="1187231"/>
              </a:xfrm>
            </p:grpSpPr>
            <p:sp>
              <p:nvSpPr>
                <p:cNvPr id="481" name="Ellipse 480">
                  <a:extLst>
                    <a:ext uri="{FF2B5EF4-FFF2-40B4-BE49-F238E27FC236}">
                      <a16:creationId xmlns:a16="http://schemas.microsoft.com/office/drawing/2014/main" id="{70BE11ED-E8E8-6985-41CE-F3825FD1AA2F}"/>
                    </a:ext>
                  </a:extLst>
                </p:cNvPr>
                <p:cNvSpPr/>
                <p:nvPr/>
              </p:nvSpPr>
              <p:spPr>
                <a:xfrm rot="10800000">
                  <a:off x="30235567" y="4146052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2" name="Ellipse 481">
                  <a:extLst>
                    <a:ext uri="{FF2B5EF4-FFF2-40B4-BE49-F238E27FC236}">
                      <a16:creationId xmlns:a16="http://schemas.microsoft.com/office/drawing/2014/main" id="{4A781538-3A3F-EACA-F18F-F3770F3E125E}"/>
                    </a:ext>
                  </a:extLst>
                </p:cNvPr>
                <p:cNvSpPr/>
                <p:nvPr/>
              </p:nvSpPr>
              <p:spPr>
                <a:xfrm rot="5400000">
                  <a:off x="29691843" y="4153931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75A41709-6B4D-C20A-6782-6F7E025286A9}"/>
                    </a:ext>
                  </a:extLst>
                </p:cNvPr>
                <p:cNvSpPr/>
                <p:nvPr/>
              </p:nvSpPr>
              <p:spPr>
                <a:xfrm rot="10800000">
                  <a:off x="29897106" y="4152398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84" name="Connecteur droit 483">
                  <a:extLst>
                    <a:ext uri="{FF2B5EF4-FFF2-40B4-BE49-F238E27FC236}">
                      <a16:creationId xmlns:a16="http://schemas.microsoft.com/office/drawing/2014/main" id="{A3D66CA6-7D65-F4AB-CEC0-A34178C369B8}"/>
                    </a:ext>
                  </a:extLst>
                </p:cNvPr>
                <p:cNvCxnSpPr/>
                <p:nvPr/>
              </p:nvCxnSpPr>
              <p:spPr>
                <a:xfrm rot="10800000">
                  <a:off x="29921316" y="4167655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Connecteur droit 484">
                  <a:extLst>
                    <a:ext uri="{FF2B5EF4-FFF2-40B4-BE49-F238E27FC236}">
                      <a16:creationId xmlns:a16="http://schemas.microsoft.com/office/drawing/2014/main" id="{FA033C17-48F2-8F40-8820-838644438811}"/>
                    </a:ext>
                  </a:extLst>
                </p:cNvPr>
                <p:cNvCxnSpPr/>
                <p:nvPr/>
              </p:nvCxnSpPr>
              <p:spPr>
                <a:xfrm rot="10800000">
                  <a:off x="29921318" y="4152398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6" name="Ellipse 485">
                  <a:extLst>
                    <a:ext uri="{FF2B5EF4-FFF2-40B4-BE49-F238E27FC236}">
                      <a16:creationId xmlns:a16="http://schemas.microsoft.com/office/drawing/2014/main" id="{F74602E2-3883-D09B-0986-2C87EBDAC35C}"/>
                    </a:ext>
                  </a:extLst>
                </p:cNvPr>
                <p:cNvSpPr/>
                <p:nvPr/>
              </p:nvSpPr>
              <p:spPr>
                <a:xfrm rot="10800000">
                  <a:off x="30228143" y="4168267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7" name="Ellipse 486">
                  <a:extLst>
                    <a:ext uri="{FF2B5EF4-FFF2-40B4-BE49-F238E27FC236}">
                      <a16:creationId xmlns:a16="http://schemas.microsoft.com/office/drawing/2014/main" id="{6EB0A451-75C3-D996-7136-74F160EC708C}"/>
                    </a:ext>
                  </a:extLst>
                </p:cNvPr>
                <p:cNvSpPr/>
                <p:nvPr/>
              </p:nvSpPr>
              <p:spPr>
                <a:xfrm rot="5400000">
                  <a:off x="29684419" y="4176146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2CA8E782-4D83-208D-02A3-A1FD00949E43}"/>
                    </a:ext>
                  </a:extLst>
                </p:cNvPr>
                <p:cNvSpPr/>
                <p:nvPr/>
              </p:nvSpPr>
              <p:spPr>
                <a:xfrm rot="10800000">
                  <a:off x="29889682" y="4174612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89" name="Connecteur droit 488">
                  <a:extLst>
                    <a:ext uri="{FF2B5EF4-FFF2-40B4-BE49-F238E27FC236}">
                      <a16:creationId xmlns:a16="http://schemas.microsoft.com/office/drawing/2014/main" id="{FD0E1391-D4EE-A0BA-9EF5-CDFCE584C186}"/>
                    </a:ext>
                  </a:extLst>
                </p:cNvPr>
                <p:cNvCxnSpPr/>
                <p:nvPr/>
              </p:nvCxnSpPr>
              <p:spPr>
                <a:xfrm rot="10800000">
                  <a:off x="29913892" y="4189869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Connecteur droit 489">
                  <a:extLst>
                    <a:ext uri="{FF2B5EF4-FFF2-40B4-BE49-F238E27FC236}">
                      <a16:creationId xmlns:a16="http://schemas.microsoft.com/office/drawing/2014/main" id="{F82EBDC2-36F8-90AB-EC33-AEE328744AA1}"/>
                    </a:ext>
                  </a:extLst>
                </p:cNvPr>
                <p:cNvCxnSpPr/>
                <p:nvPr/>
              </p:nvCxnSpPr>
              <p:spPr>
                <a:xfrm rot="10800000">
                  <a:off x="29913894" y="4174612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1" name="Ellipse 490">
                  <a:extLst>
                    <a:ext uri="{FF2B5EF4-FFF2-40B4-BE49-F238E27FC236}">
                      <a16:creationId xmlns:a16="http://schemas.microsoft.com/office/drawing/2014/main" id="{EE73DE53-8708-5EB8-58D5-25E02DC6B054}"/>
                    </a:ext>
                  </a:extLst>
                </p:cNvPr>
                <p:cNvSpPr/>
                <p:nvPr/>
              </p:nvSpPr>
              <p:spPr>
                <a:xfrm rot="10800000">
                  <a:off x="30194212" y="41955460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2" name="Ellipse 491">
                  <a:extLst>
                    <a:ext uri="{FF2B5EF4-FFF2-40B4-BE49-F238E27FC236}">
                      <a16:creationId xmlns:a16="http://schemas.microsoft.com/office/drawing/2014/main" id="{E73333D0-6417-89F3-DCEF-6481DC172E0B}"/>
                    </a:ext>
                  </a:extLst>
                </p:cNvPr>
                <p:cNvSpPr/>
                <p:nvPr/>
              </p:nvSpPr>
              <p:spPr>
                <a:xfrm rot="5400000">
                  <a:off x="29650488" y="42034249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DB068684-AB93-12E1-5D4C-F2E55F784712}"/>
                    </a:ext>
                  </a:extLst>
                </p:cNvPr>
                <p:cNvSpPr/>
                <p:nvPr/>
              </p:nvSpPr>
              <p:spPr>
                <a:xfrm rot="10800000">
                  <a:off x="29855751" y="42018913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94" name="Connecteur droit 493">
                  <a:extLst>
                    <a:ext uri="{FF2B5EF4-FFF2-40B4-BE49-F238E27FC236}">
                      <a16:creationId xmlns:a16="http://schemas.microsoft.com/office/drawing/2014/main" id="{685388C1-8D69-E8B0-586B-7A67990A9C79}"/>
                    </a:ext>
                  </a:extLst>
                </p:cNvPr>
                <p:cNvCxnSpPr/>
                <p:nvPr/>
              </p:nvCxnSpPr>
              <p:spPr>
                <a:xfrm rot="10800000">
                  <a:off x="29879962" y="4217148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Connecteur droit 494">
                  <a:extLst>
                    <a:ext uri="{FF2B5EF4-FFF2-40B4-BE49-F238E27FC236}">
                      <a16:creationId xmlns:a16="http://schemas.microsoft.com/office/drawing/2014/main" id="{2EC53BAC-BE9E-8093-30F6-E26400800AD0}"/>
                    </a:ext>
                  </a:extLst>
                </p:cNvPr>
                <p:cNvCxnSpPr/>
                <p:nvPr/>
              </p:nvCxnSpPr>
              <p:spPr>
                <a:xfrm rot="10800000">
                  <a:off x="29879963" y="4201891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6" name="Ellipse 495">
                  <a:extLst>
                    <a:ext uri="{FF2B5EF4-FFF2-40B4-BE49-F238E27FC236}">
                      <a16:creationId xmlns:a16="http://schemas.microsoft.com/office/drawing/2014/main" id="{45EE9D64-F334-6203-B7DE-2CE1C48BA397}"/>
                    </a:ext>
                  </a:extLst>
                </p:cNvPr>
                <p:cNvSpPr/>
                <p:nvPr/>
              </p:nvSpPr>
              <p:spPr>
                <a:xfrm rot="10800000">
                  <a:off x="30162348" y="4119947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7" name="Ellipse 496">
                  <a:extLst>
                    <a:ext uri="{FF2B5EF4-FFF2-40B4-BE49-F238E27FC236}">
                      <a16:creationId xmlns:a16="http://schemas.microsoft.com/office/drawing/2014/main" id="{E4DD3025-B090-DD3B-0B3E-9CC6BFDFD7DD}"/>
                    </a:ext>
                  </a:extLst>
                </p:cNvPr>
                <p:cNvSpPr/>
                <p:nvPr/>
              </p:nvSpPr>
              <p:spPr>
                <a:xfrm rot="5400000">
                  <a:off x="29618624" y="4127826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8" name="Rectangle 497">
                  <a:extLst>
                    <a:ext uri="{FF2B5EF4-FFF2-40B4-BE49-F238E27FC236}">
                      <a16:creationId xmlns:a16="http://schemas.microsoft.com/office/drawing/2014/main" id="{EE60493E-1CCF-EDAC-2940-02D5F617D7EE}"/>
                    </a:ext>
                  </a:extLst>
                </p:cNvPr>
                <p:cNvSpPr/>
                <p:nvPr/>
              </p:nvSpPr>
              <p:spPr>
                <a:xfrm rot="10800000">
                  <a:off x="29823887" y="4126292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99" name="Connecteur droit 498">
                  <a:extLst>
                    <a:ext uri="{FF2B5EF4-FFF2-40B4-BE49-F238E27FC236}">
                      <a16:creationId xmlns:a16="http://schemas.microsoft.com/office/drawing/2014/main" id="{341CF036-F63B-CE02-A00B-092CDC67DD50}"/>
                    </a:ext>
                  </a:extLst>
                </p:cNvPr>
                <p:cNvCxnSpPr/>
                <p:nvPr/>
              </p:nvCxnSpPr>
              <p:spPr>
                <a:xfrm rot="10800000">
                  <a:off x="29848098" y="4141549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Connecteur droit 499">
                  <a:extLst>
                    <a:ext uri="{FF2B5EF4-FFF2-40B4-BE49-F238E27FC236}">
                      <a16:creationId xmlns:a16="http://schemas.microsoft.com/office/drawing/2014/main" id="{F7CF5A8C-5261-BC57-C893-7B3CB4735DA8}"/>
                    </a:ext>
                  </a:extLst>
                </p:cNvPr>
                <p:cNvCxnSpPr/>
                <p:nvPr/>
              </p:nvCxnSpPr>
              <p:spPr>
                <a:xfrm rot="10800000">
                  <a:off x="29848099" y="4126292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1" name="Ellipse 500">
                  <a:extLst>
                    <a:ext uri="{FF2B5EF4-FFF2-40B4-BE49-F238E27FC236}">
                      <a16:creationId xmlns:a16="http://schemas.microsoft.com/office/drawing/2014/main" id="{2757F22F-6888-C118-FA28-054174486BDF}"/>
                    </a:ext>
                  </a:extLst>
                </p:cNvPr>
                <p:cNvSpPr/>
                <p:nvPr/>
              </p:nvSpPr>
              <p:spPr>
                <a:xfrm>
                  <a:off x="30061687" y="41505753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2" name="Ellipse 501">
                  <a:extLst>
                    <a:ext uri="{FF2B5EF4-FFF2-40B4-BE49-F238E27FC236}">
                      <a16:creationId xmlns:a16="http://schemas.microsoft.com/office/drawing/2014/main" id="{C57E27E9-91FE-D3DB-3A1B-3DFAB65E79E0}"/>
                    </a:ext>
                  </a:extLst>
                </p:cNvPr>
                <p:cNvSpPr/>
                <p:nvPr/>
              </p:nvSpPr>
              <p:spPr>
                <a:xfrm rot="16200000">
                  <a:off x="30438712" y="4158455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B3B8FFFF-80AB-9B85-1F28-E6F610AD73CD}"/>
                    </a:ext>
                  </a:extLst>
                </p:cNvPr>
                <p:cNvSpPr/>
                <p:nvPr/>
              </p:nvSpPr>
              <p:spPr>
                <a:xfrm>
                  <a:off x="30202571" y="4157160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4" name="Connecteur droit 503">
                  <a:extLst>
                    <a:ext uri="{FF2B5EF4-FFF2-40B4-BE49-F238E27FC236}">
                      <a16:creationId xmlns:a16="http://schemas.microsoft.com/office/drawing/2014/main" id="{F7012C74-69CF-764A-5743-34101C455DD8}"/>
                    </a:ext>
                  </a:extLst>
                </p:cNvPr>
                <p:cNvCxnSpPr/>
                <p:nvPr/>
              </p:nvCxnSpPr>
              <p:spPr>
                <a:xfrm>
                  <a:off x="30226780" y="4156920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Connecteur droit 504">
                  <a:extLst>
                    <a:ext uri="{FF2B5EF4-FFF2-40B4-BE49-F238E27FC236}">
                      <a16:creationId xmlns:a16="http://schemas.microsoft.com/office/drawing/2014/main" id="{C16A2DB0-8944-1CD0-A172-8B3F0EA70EAA}"/>
                    </a:ext>
                  </a:extLst>
                </p:cNvPr>
                <p:cNvCxnSpPr/>
                <p:nvPr/>
              </p:nvCxnSpPr>
              <p:spPr>
                <a:xfrm>
                  <a:off x="30226780" y="4172177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6" name="Ellipse 505">
                  <a:extLst>
                    <a:ext uri="{FF2B5EF4-FFF2-40B4-BE49-F238E27FC236}">
                      <a16:creationId xmlns:a16="http://schemas.microsoft.com/office/drawing/2014/main" id="{2FA82711-3629-FBF4-8DD6-9679F97BDAE6}"/>
                    </a:ext>
                  </a:extLst>
                </p:cNvPr>
                <p:cNvSpPr/>
                <p:nvPr/>
              </p:nvSpPr>
              <p:spPr>
                <a:xfrm>
                  <a:off x="30043217" y="41768528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7" name="Ellipse 506">
                  <a:extLst>
                    <a:ext uri="{FF2B5EF4-FFF2-40B4-BE49-F238E27FC236}">
                      <a16:creationId xmlns:a16="http://schemas.microsoft.com/office/drawing/2014/main" id="{3F3E4836-453B-123A-0612-0CB3E6BED750}"/>
                    </a:ext>
                  </a:extLst>
                </p:cNvPr>
                <p:cNvSpPr/>
                <p:nvPr/>
              </p:nvSpPr>
              <p:spPr>
                <a:xfrm rot="16200000">
                  <a:off x="30420242" y="4184732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8" name="Rectangle 507">
                  <a:extLst>
                    <a:ext uri="{FF2B5EF4-FFF2-40B4-BE49-F238E27FC236}">
                      <a16:creationId xmlns:a16="http://schemas.microsoft.com/office/drawing/2014/main" id="{FA90D3C9-DC7A-34E0-59C7-85E0EFAE58F2}"/>
                    </a:ext>
                  </a:extLst>
                </p:cNvPr>
                <p:cNvSpPr/>
                <p:nvPr/>
              </p:nvSpPr>
              <p:spPr>
                <a:xfrm>
                  <a:off x="30184101" y="4183438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9" name="Connecteur droit 508">
                  <a:extLst>
                    <a:ext uri="{FF2B5EF4-FFF2-40B4-BE49-F238E27FC236}">
                      <a16:creationId xmlns:a16="http://schemas.microsoft.com/office/drawing/2014/main" id="{361406B3-71B2-0AD9-5311-67D604144877}"/>
                    </a:ext>
                  </a:extLst>
                </p:cNvPr>
                <p:cNvCxnSpPr/>
                <p:nvPr/>
              </p:nvCxnSpPr>
              <p:spPr>
                <a:xfrm>
                  <a:off x="30208310" y="4183197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Connecteur droit 509">
                  <a:extLst>
                    <a:ext uri="{FF2B5EF4-FFF2-40B4-BE49-F238E27FC236}">
                      <a16:creationId xmlns:a16="http://schemas.microsoft.com/office/drawing/2014/main" id="{AB8925C3-7A8B-6C69-55B2-AC3ADD03F3EA}"/>
                    </a:ext>
                  </a:extLst>
                </p:cNvPr>
                <p:cNvCxnSpPr/>
                <p:nvPr/>
              </p:nvCxnSpPr>
              <p:spPr>
                <a:xfrm>
                  <a:off x="30208310" y="4198454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1" name="Ellipse 510">
                  <a:extLst>
                    <a:ext uri="{FF2B5EF4-FFF2-40B4-BE49-F238E27FC236}">
                      <a16:creationId xmlns:a16="http://schemas.microsoft.com/office/drawing/2014/main" id="{A38D2983-E8A2-FC81-9B3A-B91A90C24578}"/>
                    </a:ext>
                  </a:extLst>
                </p:cNvPr>
                <p:cNvSpPr/>
                <p:nvPr/>
              </p:nvSpPr>
              <p:spPr>
                <a:xfrm>
                  <a:off x="29987431" y="4193925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2" name="Ellipse 511">
                  <a:extLst>
                    <a:ext uri="{FF2B5EF4-FFF2-40B4-BE49-F238E27FC236}">
                      <a16:creationId xmlns:a16="http://schemas.microsoft.com/office/drawing/2014/main" id="{4089A508-D106-D2E1-C227-25A788DF56C7}"/>
                    </a:ext>
                  </a:extLst>
                </p:cNvPr>
                <p:cNvSpPr/>
                <p:nvPr/>
              </p:nvSpPr>
              <p:spPr>
                <a:xfrm rot="16200000">
                  <a:off x="30364455" y="4201805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3" name="Rectangle 512">
                  <a:extLst>
                    <a:ext uri="{FF2B5EF4-FFF2-40B4-BE49-F238E27FC236}">
                      <a16:creationId xmlns:a16="http://schemas.microsoft.com/office/drawing/2014/main" id="{402E9D2B-F340-7C96-AB23-7A4B28EE3F4D}"/>
                    </a:ext>
                  </a:extLst>
                </p:cNvPr>
                <p:cNvSpPr/>
                <p:nvPr/>
              </p:nvSpPr>
              <p:spPr>
                <a:xfrm>
                  <a:off x="30128315" y="4200511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14" name="Connecteur droit 513">
                  <a:extLst>
                    <a:ext uri="{FF2B5EF4-FFF2-40B4-BE49-F238E27FC236}">
                      <a16:creationId xmlns:a16="http://schemas.microsoft.com/office/drawing/2014/main" id="{09C6F57B-4871-ED31-C0A7-569870CCB898}"/>
                    </a:ext>
                  </a:extLst>
                </p:cNvPr>
                <p:cNvCxnSpPr/>
                <p:nvPr/>
              </p:nvCxnSpPr>
              <p:spPr>
                <a:xfrm>
                  <a:off x="30152523" y="4200270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Connecteur droit 514">
                  <a:extLst>
                    <a:ext uri="{FF2B5EF4-FFF2-40B4-BE49-F238E27FC236}">
                      <a16:creationId xmlns:a16="http://schemas.microsoft.com/office/drawing/2014/main" id="{D09BD682-1541-B9E0-5386-117FECBC9DBA}"/>
                    </a:ext>
                  </a:extLst>
                </p:cNvPr>
                <p:cNvCxnSpPr/>
                <p:nvPr/>
              </p:nvCxnSpPr>
              <p:spPr>
                <a:xfrm>
                  <a:off x="30152523" y="4215527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6" name="Ellipse 515">
                  <a:extLst>
                    <a:ext uri="{FF2B5EF4-FFF2-40B4-BE49-F238E27FC236}">
                      <a16:creationId xmlns:a16="http://schemas.microsoft.com/office/drawing/2014/main" id="{9F15019C-CFC7-A727-BBFF-09823CC88798}"/>
                    </a:ext>
                  </a:extLst>
                </p:cNvPr>
                <p:cNvSpPr/>
                <p:nvPr/>
              </p:nvSpPr>
              <p:spPr>
                <a:xfrm>
                  <a:off x="30028265" y="4124298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7" name="Ellipse 516">
                  <a:extLst>
                    <a:ext uri="{FF2B5EF4-FFF2-40B4-BE49-F238E27FC236}">
                      <a16:creationId xmlns:a16="http://schemas.microsoft.com/office/drawing/2014/main" id="{E2D75B48-14C1-83F4-A3CF-677B1709451C}"/>
                    </a:ext>
                  </a:extLst>
                </p:cNvPr>
                <p:cNvSpPr/>
                <p:nvPr/>
              </p:nvSpPr>
              <p:spPr>
                <a:xfrm rot="16200000">
                  <a:off x="30405290" y="4132178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8" name="Rectangle 517">
                  <a:extLst>
                    <a:ext uri="{FF2B5EF4-FFF2-40B4-BE49-F238E27FC236}">
                      <a16:creationId xmlns:a16="http://schemas.microsoft.com/office/drawing/2014/main" id="{9D35AA15-ABF1-33EA-F560-9468DA5C7FCD}"/>
                    </a:ext>
                  </a:extLst>
                </p:cNvPr>
                <p:cNvSpPr/>
                <p:nvPr/>
              </p:nvSpPr>
              <p:spPr>
                <a:xfrm>
                  <a:off x="30169149" y="4130883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19" name="Connecteur droit 518">
                  <a:extLst>
                    <a:ext uri="{FF2B5EF4-FFF2-40B4-BE49-F238E27FC236}">
                      <a16:creationId xmlns:a16="http://schemas.microsoft.com/office/drawing/2014/main" id="{DE8701D7-2FDB-CAAB-D19D-F9F12B4B8231}"/>
                    </a:ext>
                  </a:extLst>
                </p:cNvPr>
                <p:cNvCxnSpPr/>
                <p:nvPr/>
              </p:nvCxnSpPr>
              <p:spPr>
                <a:xfrm>
                  <a:off x="30193358" y="41306432"/>
                  <a:ext cx="330067" cy="0"/>
                </a:xfrm>
                <a:prstGeom prst="line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0" name="Connecteur droit 519">
                  <a:extLst>
                    <a:ext uri="{FF2B5EF4-FFF2-40B4-BE49-F238E27FC236}">
                      <a16:creationId xmlns:a16="http://schemas.microsoft.com/office/drawing/2014/main" id="{C10B7D77-F679-64AE-EB42-D971EB6DE235}"/>
                    </a:ext>
                  </a:extLst>
                </p:cNvPr>
                <p:cNvCxnSpPr/>
                <p:nvPr/>
              </p:nvCxnSpPr>
              <p:spPr>
                <a:xfrm>
                  <a:off x="30193358" y="41459002"/>
                  <a:ext cx="330067" cy="0"/>
                </a:xfrm>
                <a:prstGeom prst="line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1" name="Ellipse 520">
                  <a:extLst>
                    <a:ext uri="{FF2B5EF4-FFF2-40B4-BE49-F238E27FC236}">
                      <a16:creationId xmlns:a16="http://schemas.microsoft.com/office/drawing/2014/main" id="{E62A5835-DB62-01D3-2992-A98DC43A88E7}"/>
                    </a:ext>
                  </a:extLst>
                </p:cNvPr>
                <p:cNvSpPr/>
                <p:nvPr/>
              </p:nvSpPr>
              <p:spPr>
                <a:xfrm>
                  <a:off x="29962051" y="41202914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2" name="Ellipse 521">
                  <a:extLst>
                    <a:ext uri="{FF2B5EF4-FFF2-40B4-BE49-F238E27FC236}">
                      <a16:creationId xmlns:a16="http://schemas.microsoft.com/office/drawing/2014/main" id="{FF9E8C8F-7904-94A4-BC91-E5B7BFFE9B8D}"/>
                    </a:ext>
                  </a:extLst>
                </p:cNvPr>
                <p:cNvSpPr/>
                <p:nvPr/>
              </p:nvSpPr>
              <p:spPr>
                <a:xfrm rot="16200000">
                  <a:off x="30339076" y="4128171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3" name="Rectangle 522">
                  <a:extLst>
                    <a:ext uri="{FF2B5EF4-FFF2-40B4-BE49-F238E27FC236}">
                      <a16:creationId xmlns:a16="http://schemas.microsoft.com/office/drawing/2014/main" id="{992FF548-5B64-BCA0-570E-0B174541E1B2}"/>
                    </a:ext>
                  </a:extLst>
                </p:cNvPr>
                <p:cNvSpPr/>
                <p:nvPr/>
              </p:nvSpPr>
              <p:spPr>
                <a:xfrm>
                  <a:off x="30102935" y="4126876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4" name="Connecteur droit 523">
                  <a:extLst>
                    <a:ext uri="{FF2B5EF4-FFF2-40B4-BE49-F238E27FC236}">
                      <a16:creationId xmlns:a16="http://schemas.microsoft.com/office/drawing/2014/main" id="{C6D387AC-19AE-4324-5DBE-E689394FBB0A}"/>
                    </a:ext>
                  </a:extLst>
                </p:cNvPr>
                <p:cNvCxnSpPr/>
                <p:nvPr/>
              </p:nvCxnSpPr>
              <p:spPr>
                <a:xfrm>
                  <a:off x="30127144" y="4126636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Connecteur droit 524">
                  <a:extLst>
                    <a:ext uri="{FF2B5EF4-FFF2-40B4-BE49-F238E27FC236}">
                      <a16:creationId xmlns:a16="http://schemas.microsoft.com/office/drawing/2014/main" id="{C47EC206-8C88-7FA0-7B6B-3BB667F266E8}"/>
                    </a:ext>
                  </a:extLst>
                </p:cNvPr>
                <p:cNvCxnSpPr/>
                <p:nvPr/>
              </p:nvCxnSpPr>
              <p:spPr>
                <a:xfrm>
                  <a:off x="30127144" y="4141893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6" name="Ellipse 525">
                  <a:extLst>
                    <a:ext uri="{FF2B5EF4-FFF2-40B4-BE49-F238E27FC236}">
                      <a16:creationId xmlns:a16="http://schemas.microsoft.com/office/drawing/2014/main" id="{F70B88C2-A9ED-8284-1E12-9AC03B0112DF}"/>
                    </a:ext>
                  </a:extLst>
                </p:cNvPr>
                <p:cNvSpPr/>
                <p:nvPr/>
              </p:nvSpPr>
              <p:spPr>
                <a:xfrm rot="10800000">
                  <a:off x="30140500" y="41865377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7" name="Ellipse 526">
                  <a:extLst>
                    <a:ext uri="{FF2B5EF4-FFF2-40B4-BE49-F238E27FC236}">
                      <a16:creationId xmlns:a16="http://schemas.microsoft.com/office/drawing/2014/main" id="{739E1C47-C727-C3CF-2F97-22DA5C63EED1}"/>
                    </a:ext>
                  </a:extLst>
                </p:cNvPr>
                <p:cNvSpPr/>
                <p:nvPr/>
              </p:nvSpPr>
              <p:spPr>
                <a:xfrm rot="5400000">
                  <a:off x="29596776" y="4194416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8" name="Rectangle 527">
                  <a:extLst>
                    <a:ext uri="{FF2B5EF4-FFF2-40B4-BE49-F238E27FC236}">
                      <a16:creationId xmlns:a16="http://schemas.microsoft.com/office/drawing/2014/main" id="{92166A0A-666D-2CCC-CC08-198C61C0EDD9}"/>
                    </a:ext>
                  </a:extLst>
                </p:cNvPr>
                <p:cNvSpPr/>
                <p:nvPr/>
              </p:nvSpPr>
              <p:spPr>
                <a:xfrm rot="10800000">
                  <a:off x="29802039" y="4192883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9" name="Connecteur droit 528">
                  <a:extLst>
                    <a:ext uri="{FF2B5EF4-FFF2-40B4-BE49-F238E27FC236}">
                      <a16:creationId xmlns:a16="http://schemas.microsoft.com/office/drawing/2014/main" id="{0B23EA8A-0D48-9AB9-31BF-1754775FB2DF}"/>
                    </a:ext>
                  </a:extLst>
                </p:cNvPr>
                <p:cNvCxnSpPr/>
                <p:nvPr/>
              </p:nvCxnSpPr>
              <p:spPr>
                <a:xfrm rot="10800000">
                  <a:off x="29826249" y="42081401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Connecteur droit 529">
                  <a:extLst>
                    <a:ext uri="{FF2B5EF4-FFF2-40B4-BE49-F238E27FC236}">
                      <a16:creationId xmlns:a16="http://schemas.microsoft.com/office/drawing/2014/main" id="{98851B36-6E64-C217-6091-B9E4E991C181}"/>
                    </a:ext>
                  </a:extLst>
                </p:cNvPr>
                <p:cNvCxnSpPr/>
                <p:nvPr/>
              </p:nvCxnSpPr>
              <p:spPr>
                <a:xfrm rot="10800000">
                  <a:off x="29826251" y="4192883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1" name="Ellipse 530">
                  <a:extLst>
                    <a:ext uri="{FF2B5EF4-FFF2-40B4-BE49-F238E27FC236}">
                      <a16:creationId xmlns:a16="http://schemas.microsoft.com/office/drawing/2014/main" id="{CF4F1347-9695-68FD-A10E-7BF535129824}"/>
                    </a:ext>
                  </a:extLst>
                </p:cNvPr>
                <p:cNvSpPr/>
                <p:nvPr/>
              </p:nvSpPr>
              <p:spPr>
                <a:xfrm>
                  <a:off x="29939802" y="4172832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2" name="Ellipse 531">
                  <a:extLst>
                    <a:ext uri="{FF2B5EF4-FFF2-40B4-BE49-F238E27FC236}">
                      <a16:creationId xmlns:a16="http://schemas.microsoft.com/office/drawing/2014/main" id="{424B4421-E582-78D8-D1E8-7D58BAC2B9C3}"/>
                    </a:ext>
                  </a:extLst>
                </p:cNvPr>
                <p:cNvSpPr/>
                <p:nvPr/>
              </p:nvSpPr>
              <p:spPr>
                <a:xfrm rot="16200000">
                  <a:off x="30316826" y="41807120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3" name="Rectangle 532">
                  <a:extLst>
                    <a:ext uri="{FF2B5EF4-FFF2-40B4-BE49-F238E27FC236}">
                      <a16:creationId xmlns:a16="http://schemas.microsoft.com/office/drawing/2014/main" id="{4D440706-0438-7B66-D3BF-B30CB4D5A695}"/>
                    </a:ext>
                  </a:extLst>
                </p:cNvPr>
                <p:cNvSpPr/>
                <p:nvPr/>
              </p:nvSpPr>
              <p:spPr>
                <a:xfrm>
                  <a:off x="30080686" y="4179417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34" name="Connecteur droit 533">
                  <a:extLst>
                    <a:ext uri="{FF2B5EF4-FFF2-40B4-BE49-F238E27FC236}">
                      <a16:creationId xmlns:a16="http://schemas.microsoft.com/office/drawing/2014/main" id="{E28654C3-725D-F76E-BBBC-1918A43F9C39}"/>
                    </a:ext>
                  </a:extLst>
                </p:cNvPr>
                <p:cNvCxnSpPr/>
                <p:nvPr/>
              </p:nvCxnSpPr>
              <p:spPr>
                <a:xfrm>
                  <a:off x="30104895" y="417917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5" name="Connecteur droit 534">
                  <a:extLst>
                    <a:ext uri="{FF2B5EF4-FFF2-40B4-BE49-F238E27FC236}">
                      <a16:creationId xmlns:a16="http://schemas.microsoft.com/office/drawing/2014/main" id="{DC2648F1-8F01-8F7E-EA5E-26197ADE686F}"/>
                    </a:ext>
                  </a:extLst>
                </p:cNvPr>
                <p:cNvCxnSpPr/>
                <p:nvPr/>
              </p:nvCxnSpPr>
              <p:spPr>
                <a:xfrm>
                  <a:off x="30104895" y="419443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6" name="Ellipse 535">
                  <a:extLst>
                    <a:ext uri="{FF2B5EF4-FFF2-40B4-BE49-F238E27FC236}">
                      <a16:creationId xmlns:a16="http://schemas.microsoft.com/office/drawing/2014/main" id="{5DDA9CBF-D159-BA4E-71C5-262E34EC1469}"/>
                    </a:ext>
                  </a:extLst>
                </p:cNvPr>
                <p:cNvSpPr/>
                <p:nvPr/>
              </p:nvSpPr>
              <p:spPr>
                <a:xfrm rot="10800000">
                  <a:off x="30122516" y="41386647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7" name="Ellipse 536">
                  <a:extLst>
                    <a:ext uri="{FF2B5EF4-FFF2-40B4-BE49-F238E27FC236}">
                      <a16:creationId xmlns:a16="http://schemas.microsoft.com/office/drawing/2014/main" id="{581B1528-1AAC-A57E-18FE-D19F053BF8C0}"/>
                    </a:ext>
                  </a:extLst>
                </p:cNvPr>
                <p:cNvSpPr/>
                <p:nvPr/>
              </p:nvSpPr>
              <p:spPr>
                <a:xfrm rot="5400000">
                  <a:off x="29578791" y="4146543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8" name="Rectangle 537">
                  <a:extLst>
                    <a:ext uri="{FF2B5EF4-FFF2-40B4-BE49-F238E27FC236}">
                      <a16:creationId xmlns:a16="http://schemas.microsoft.com/office/drawing/2014/main" id="{8695F19C-47AB-7C40-40B4-A47970A80444}"/>
                    </a:ext>
                  </a:extLst>
                </p:cNvPr>
                <p:cNvSpPr/>
                <p:nvPr/>
              </p:nvSpPr>
              <p:spPr>
                <a:xfrm rot="10800000">
                  <a:off x="29784055" y="4145010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39" name="Connecteur droit 538">
                  <a:extLst>
                    <a:ext uri="{FF2B5EF4-FFF2-40B4-BE49-F238E27FC236}">
                      <a16:creationId xmlns:a16="http://schemas.microsoft.com/office/drawing/2014/main" id="{165B4800-E19F-429E-E356-61747F02E5FF}"/>
                    </a:ext>
                  </a:extLst>
                </p:cNvPr>
                <p:cNvCxnSpPr/>
                <p:nvPr/>
              </p:nvCxnSpPr>
              <p:spPr>
                <a:xfrm rot="10800000">
                  <a:off x="29808265" y="41602671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Connecteur droit 539">
                  <a:extLst>
                    <a:ext uri="{FF2B5EF4-FFF2-40B4-BE49-F238E27FC236}">
                      <a16:creationId xmlns:a16="http://schemas.microsoft.com/office/drawing/2014/main" id="{92C68003-E38B-6F1C-9A41-FC954A4FAD27}"/>
                    </a:ext>
                  </a:extLst>
                </p:cNvPr>
                <p:cNvCxnSpPr/>
                <p:nvPr/>
              </p:nvCxnSpPr>
              <p:spPr>
                <a:xfrm rot="10800000">
                  <a:off x="29808267" y="4145010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1" name="Ellipse 540">
                  <a:extLst>
                    <a:ext uri="{FF2B5EF4-FFF2-40B4-BE49-F238E27FC236}">
                      <a16:creationId xmlns:a16="http://schemas.microsoft.com/office/drawing/2014/main" id="{ABB993D1-0023-7383-797E-E90DF8FDD174}"/>
                    </a:ext>
                  </a:extLst>
                </p:cNvPr>
                <p:cNvSpPr/>
                <p:nvPr/>
              </p:nvSpPr>
              <p:spPr>
                <a:xfrm rot="10800000">
                  <a:off x="30111125" y="4161429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2" name="Ellipse 541">
                  <a:extLst>
                    <a:ext uri="{FF2B5EF4-FFF2-40B4-BE49-F238E27FC236}">
                      <a16:creationId xmlns:a16="http://schemas.microsoft.com/office/drawing/2014/main" id="{248BF8F8-B29D-6CF5-3E74-E2C1D4779119}"/>
                    </a:ext>
                  </a:extLst>
                </p:cNvPr>
                <p:cNvSpPr/>
                <p:nvPr/>
              </p:nvSpPr>
              <p:spPr>
                <a:xfrm rot="5400000">
                  <a:off x="29567401" y="4169308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3" name="Rectangle 542">
                  <a:extLst>
                    <a:ext uri="{FF2B5EF4-FFF2-40B4-BE49-F238E27FC236}">
                      <a16:creationId xmlns:a16="http://schemas.microsoft.com/office/drawing/2014/main" id="{420C97EB-C1D1-262D-7F07-79BD0D9A0314}"/>
                    </a:ext>
                  </a:extLst>
                </p:cNvPr>
                <p:cNvSpPr/>
                <p:nvPr/>
              </p:nvSpPr>
              <p:spPr>
                <a:xfrm rot="10800000">
                  <a:off x="29772664" y="4167775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44" name="Connecteur droit 543">
                  <a:extLst>
                    <a:ext uri="{FF2B5EF4-FFF2-40B4-BE49-F238E27FC236}">
                      <a16:creationId xmlns:a16="http://schemas.microsoft.com/office/drawing/2014/main" id="{A9CFAB9C-E6E3-D32A-DB48-A1938013E349}"/>
                    </a:ext>
                  </a:extLst>
                </p:cNvPr>
                <p:cNvCxnSpPr/>
                <p:nvPr/>
              </p:nvCxnSpPr>
              <p:spPr>
                <a:xfrm rot="10800000">
                  <a:off x="29796874" y="4183032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5" name="Connecteur droit 544">
                  <a:extLst>
                    <a:ext uri="{FF2B5EF4-FFF2-40B4-BE49-F238E27FC236}">
                      <a16:creationId xmlns:a16="http://schemas.microsoft.com/office/drawing/2014/main" id="{E3772A27-9355-5ED8-F9C9-01DAF7ACDA81}"/>
                    </a:ext>
                  </a:extLst>
                </p:cNvPr>
                <p:cNvCxnSpPr/>
                <p:nvPr/>
              </p:nvCxnSpPr>
              <p:spPr>
                <a:xfrm rot="10800000">
                  <a:off x="29796876" y="4167775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6" name="Ellipse 545">
                  <a:extLst>
                    <a:ext uri="{FF2B5EF4-FFF2-40B4-BE49-F238E27FC236}">
                      <a16:creationId xmlns:a16="http://schemas.microsoft.com/office/drawing/2014/main" id="{9E69FEAF-0923-B712-618E-683CD1820D4C}"/>
                    </a:ext>
                  </a:extLst>
                </p:cNvPr>
                <p:cNvSpPr/>
                <p:nvPr/>
              </p:nvSpPr>
              <p:spPr>
                <a:xfrm>
                  <a:off x="29924848" y="41452240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7" name="Ellipse 546">
                  <a:extLst>
                    <a:ext uri="{FF2B5EF4-FFF2-40B4-BE49-F238E27FC236}">
                      <a16:creationId xmlns:a16="http://schemas.microsoft.com/office/drawing/2014/main" id="{55DB7853-7025-A0CC-D6F5-1E178AA8B1EC}"/>
                    </a:ext>
                  </a:extLst>
                </p:cNvPr>
                <p:cNvSpPr/>
                <p:nvPr/>
              </p:nvSpPr>
              <p:spPr>
                <a:xfrm rot="16200000">
                  <a:off x="30301873" y="4153103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8" name="Rectangle 547">
                  <a:extLst>
                    <a:ext uri="{FF2B5EF4-FFF2-40B4-BE49-F238E27FC236}">
                      <a16:creationId xmlns:a16="http://schemas.microsoft.com/office/drawing/2014/main" id="{10484880-86C4-1D16-A437-7791FF115E30}"/>
                    </a:ext>
                  </a:extLst>
                </p:cNvPr>
                <p:cNvSpPr/>
                <p:nvPr/>
              </p:nvSpPr>
              <p:spPr>
                <a:xfrm>
                  <a:off x="30065732" y="4151809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49" name="Connecteur droit 548">
                  <a:extLst>
                    <a:ext uri="{FF2B5EF4-FFF2-40B4-BE49-F238E27FC236}">
                      <a16:creationId xmlns:a16="http://schemas.microsoft.com/office/drawing/2014/main" id="{99CE8F6E-06F2-4EC9-79AB-09AB8BC61FCA}"/>
                    </a:ext>
                  </a:extLst>
                </p:cNvPr>
                <p:cNvCxnSpPr/>
                <p:nvPr/>
              </p:nvCxnSpPr>
              <p:spPr>
                <a:xfrm>
                  <a:off x="30089941" y="4151568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Connecteur droit 549">
                  <a:extLst>
                    <a:ext uri="{FF2B5EF4-FFF2-40B4-BE49-F238E27FC236}">
                      <a16:creationId xmlns:a16="http://schemas.microsoft.com/office/drawing/2014/main" id="{7BA04E71-3114-EFA9-1619-142FCD0E59D2}"/>
                    </a:ext>
                  </a:extLst>
                </p:cNvPr>
                <p:cNvCxnSpPr/>
                <p:nvPr/>
              </p:nvCxnSpPr>
              <p:spPr>
                <a:xfrm>
                  <a:off x="30089941" y="4166825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1" name="Ellipse 550">
                  <a:extLst>
                    <a:ext uri="{FF2B5EF4-FFF2-40B4-BE49-F238E27FC236}">
                      <a16:creationId xmlns:a16="http://schemas.microsoft.com/office/drawing/2014/main" id="{AC203EF5-F9F9-7095-2416-72BFACB1155F}"/>
                    </a:ext>
                  </a:extLst>
                </p:cNvPr>
                <p:cNvSpPr/>
                <p:nvPr/>
              </p:nvSpPr>
              <p:spPr>
                <a:xfrm rot="10800000">
                  <a:off x="31105226" y="4145007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2" name="Ellipse 551">
                  <a:extLst>
                    <a:ext uri="{FF2B5EF4-FFF2-40B4-BE49-F238E27FC236}">
                      <a16:creationId xmlns:a16="http://schemas.microsoft.com/office/drawing/2014/main" id="{04CBE285-84C3-1D26-157C-2226EC2821A2}"/>
                    </a:ext>
                  </a:extLst>
                </p:cNvPr>
                <p:cNvSpPr/>
                <p:nvPr/>
              </p:nvSpPr>
              <p:spPr>
                <a:xfrm rot="5400000">
                  <a:off x="30561502" y="4152886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3" name="Rectangle 552">
                  <a:extLst>
                    <a:ext uri="{FF2B5EF4-FFF2-40B4-BE49-F238E27FC236}">
                      <a16:creationId xmlns:a16="http://schemas.microsoft.com/office/drawing/2014/main" id="{16F732DE-AE20-ADB2-6666-3CDB3DB0EA36}"/>
                    </a:ext>
                  </a:extLst>
                </p:cNvPr>
                <p:cNvSpPr/>
                <p:nvPr/>
              </p:nvSpPr>
              <p:spPr>
                <a:xfrm rot="10800000">
                  <a:off x="30766765" y="4151352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54" name="Connecteur droit 553">
                  <a:extLst>
                    <a:ext uri="{FF2B5EF4-FFF2-40B4-BE49-F238E27FC236}">
                      <a16:creationId xmlns:a16="http://schemas.microsoft.com/office/drawing/2014/main" id="{EC3B7E60-D076-766C-096F-096CB3AAB52A}"/>
                    </a:ext>
                  </a:extLst>
                </p:cNvPr>
                <p:cNvCxnSpPr/>
                <p:nvPr/>
              </p:nvCxnSpPr>
              <p:spPr>
                <a:xfrm rot="10800000">
                  <a:off x="30790975" y="4166609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5" name="Connecteur droit 554">
                  <a:extLst>
                    <a:ext uri="{FF2B5EF4-FFF2-40B4-BE49-F238E27FC236}">
                      <a16:creationId xmlns:a16="http://schemas.microsoft.com/office/drawing/2014/main" id="{CCD68931-ED18-45EC-07C1-49DB862C8768}"/>
                    </a:ext>
                  </a:extLst>
                </p:cNvPr>
                <p:cNvCxnSpPr/>
                <p:nvPr/>
              </p:nvCxnSpPr>
              <p:spPr>
                <a:xfrm rot="10800000">
                  <a:off x="30790977" y="4151352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6" name="Ellipse 555">
                  <a:extLst>
                    <a:ext uri="{FF2B5EF4-FFF2-40B4-BE49-F238E27FC236}">
                      <a16:creationId xmlns:a16="http://schemas.microsoft.com/office/drawing/2014/main" id="{710F943E-DA9F-2D8D-04AB-59FA1A7EDBC4}"/>
                    </a:ext>
                  </a:extLst>
                </p:cNvPr>
                <p:cNvSpPr/>
                <p:nvPr/>
              </p:nvSpPr>
              <p:spPr>
                <a:xfrm rot="10800000">
                  <a:off x="31097802" y="4167221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7" name="Ellipse 556">
                  <a:extLst>
                    <a:ext uri="{FF2B5EF4-FFF2-40B4-BE49-F238E27FC236}">
                      <a16:creationId xmlns:a16="http://schemas.microsoft.com/office/drawing/2014/main" id="{82659FD0-2F71-06B1-338D-12ECA02EBD0E}"/>
                    </a:ext>
                  </a:extLst>
                </p:cNvPr>
                <p:cNvSpPr/>
                <p:nvPr/>
              </p:nvSpPr>
              <p:spPr>
                <a:xfrm rot="5400000">
                  <a:off x="30554078" y="4175100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8" name="Rectangle 557">
                  <a:extLst>
                    <a:ext uri="{FF2B5EF4-FFF2-40B4-BE49-F238E27FC236}">
                      <a16:creationId xmlns:a16="http://schemas.microsoft.com/office/drawing/2014/main" id="{2A7C92D1-1E55-A5BA-BEF4-AA302311AAC3}"/>
                    </a:ext>
                  </a:extLst>
                </p:cNvPr>
                <p:cNvSpPr/>
                <p:nvPr/>
              </p:nvSpPr>
              <p:spPr>
                <a:xfrm rot="10800000">
                  <a:off x="30759341" y="4173567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59" name="Connecteur droit 558">
                  <a:extLst>
                    <a:ext uri="{FF2B5EF4-FFF2-40B4-BE49-F238E27FC236}">
                      <a16:creationId xmlns:a16="http://schemas.microsoft.com/office/drawing/2014/main" id="{DA1F6022-FD23-7035-A1B8-8DD205C86B4D}"/>
                    </a:ext>
                  </a:extLst>
                </p:cNvPr>
                <p:cNvCxnSpPr/>
                <p:nvPr/>
              </p:nvCxnSpPr>
              <p:spPr>
                <a:xfrm rot="10800000">
                  <a:off x="30783552" y="418882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Connecteur droit 559">
                  <a:extLst>
                    <a:ext uri="{FF2B5EF4-FFF2-40B4-BE49-F238E27FC236}">
                      <a16:creationId xmlns:a16="http://schemas.microsoft.com/office/drawing/2014/main" id="{A61BB0B6-651E-5E84-3BE2-4A571B5137FD}"/>
                    </a:ext>
                  </a:extLst>
                </p:cNvPr>
                <p:cNvCxnSpPr/>
                <p:nvPr/>
              </p:nvCxnSpPr>
              <p:spPr>
                <a:xfrm rot="10800000">
                  <a:off x="30783553" y="417356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1" name="Ellipse 560">
                  <a:extLst>
                    <a:ext uri="{FF2B5EF4-FFF2-40B4-BE49-F238E27FC236}">
                      <a16:creationId xmlns:a16="http://schemas.microsoft.com/office/drawing/2014/main" id="{D4FB83BB-FAD9-3B81-FAE5-8641737DEB18}"/>
                    </a:ext>
                  </a:extLst>
                </p:cNvPr>
                <p:cNvSpPr/>
                <p:nvPr/>
              </p:nvSpPr>
              <p:spPr>
                <a:xfrm rot="10800000">
                  <a:off x="31063871" y="4194500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2" name="Ellipse 561">
                  <a:extLst>
                    <a:ext uri="{FF2B5EF4-FFF2-40B4-BE49-F238E27FC236}">
                      <a16:creationId xmlns:a16="http://schemas.microsoft.com/office/drawing/2014/main" id="{2ED0B70D-DB91-0955-D506-3C1797CACD59}"/>
                    </a:ext>
                  </a:extLst>
                </p:cNvPr>
                <p:cNvSpPr/>
                <p:nvPr/>
              </p:nvSpPr>
              <p:spPr>
                <a:xfrm rot="5400000">
                  <a:off x="30520147" y="4202379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3" name="Rectangle 562">
                  <a:extLst>
                    <a:ext uri="{FF2B5EF4-FFF2-40B4-BE49-F238E27FC236}">
                      <a16:creationId xmlns:a16="http://schemas.microsoft.com/office/drawing/2014/main" id="{4EA03B2E-376B-E1A0-D975-B27CDEBAC278}"/>
                    </a:ext>
                  </a:extLst>
                </p:cNvPr>
                <p:cNvSpPr/>
                <p:nvPr/>
              </p:nvSpPr>
              <p:spPr>
                <a:xfrm rot="10800000">
                  <a:off x="30725410" y="42008459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64" name="Connecteur droit 563">
                  <a:extLst>
                    <a:ext uri="{FF2B5EF4-FFF2-40B4-BE49-F238E27FC236}">
                      <a16:creationId xmlns:a16="http://schemas.microsoft.com/office/drawing/2014/main" id="{1B4F7817-1D9A-FBE4-075F-B7CF46E6C55C}"/>
                    </a:ext>
                  </a:extLst>
                </p:cNvPr>
                <p:cNvCxnSpPr/>
                <p:nvPr/>
              </p:nvCxnSpPr>
              <p:spPr>
                <a:xfrm rot="10800000">
                  <a:off x="30749621" y="4216102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Connecteur droit 564">
                  <a:extLst>
                    <a:ext uri="{FF2B5EF4-FFF2-40B4-BE49-F238E27FC236}">
                      <a16:creationId xmlns:a16="http://schemas.microsoft.com/office/drawing/2014/main" id="{AC6BFF90-218D-8723-BC0A-7E2799805730}"/>
                    </a:ext>
                  </a:extLst>
                </p:cNvPr>
                <p:cNvCxnSpPr/>
                <p:nvPr/>
              </p:nvCxnSpPr>
              <p:spPr>
                <a:xfrm rot="10800000">
                  <a:off x="30749622" y="4200845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6" name="Ellipse 565">
                  <a:extLst>
                    <a:ext uri="{FF2B5EF4-FFF2-40B4-BE49-F238E27FC236}">
                      <a16:creationId xmlns:a16="http://schemas.microsoft.com/office/drawing/2014/main" id="{6436BCB7-0906-B668-E4EB-CF981215FC9B}"/>
                    </a:ext>
                  </a:extLst>
                </p:cNvPr>
                <p:cNvSpPr/>
                <p:nvPr/>
              </p:nvSpPr>
              <p:spPr>
                <a:xfrm rot="10800000">
                  <a:off x="31032008" y="4118901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7" name="Ellipse 566">
                  <a:extLst>
                    <a:ext uri="{FF2B5EF4-FFF2-40B4-BE49-F238E27FC236}">
                      <a16:creationId xmlns:a16="http://schemas.microsoft.com/office/drawing/2014/main" id="{CD5F9CC2-46DE-8FD2-3E05-66DFFEEF40C8}"/>
                    </a:ext>
                  </a:extLst>
                </p:cNvPr>
                <p:cNvSpPr/>
                <p:nvPr/>
              </p:nvSpPr>
              <p:spPr>
                <a:xfrm rot="5400000">
                  <a:off x="30488283" y="4126780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8" name="Rectangle 567">
                  <a:extLst>
                    <a:ext uri="{FF2B5EF4-FFF2-40B4-BE49-F238E27FC236}">
                      <a16:creationId xmlns:a16="http://schemas.microsoft.com/office/drawing/2014/main" id="{309059B0-4994-57C4-8495-490D558D1ED9}"/>
                    </a:ext>
                  </a:extLst>
                </p:cNvPr>
                <p:cNvSpPr/>
                <p:nvPr/>
              </p:nvSpPr>
              <p:spPr>
                <a:xfrm rot="10800000">
                  <a:off x="30693546" y="4125247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69" name="Connecteur droit 568">
                  <a:extLst>
                    <a:ext uri="{FF2B5EF4-FFF2-40B4-BE49-F238E27FC236}">
                      <a16:creationId xmlns:a16="http://schemas.microsoft.com/office/drawing/2014/main" id="{5A84C9A6-C7DC-A789-1AB4-239AD7D32FB6}"/>
                    </a:ext>
                  </a:extLst>
                </p:cNvPr>
                <p:cNvCxnSpPr/>
                <p:nvPr/>
              </p:nvCxnSpPr>
              <p:spPr>
                <a:xfrm rot="10800000">
                  <a:off x="30717757" y="414050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Connecteur droit 569">
                  <a:extLst>
                    <a:ext uri="{FF2B5EF4-FFF2-40B4-BE49-F238E27FC236}">
                      <a16:creationId xmlns:a16="http://schemas.microsoft.com/office/drawing/2014/main" id="{FF123A11-FAFB-AB93-84A7-73A226706748}"/>
                    </a:ext>
                  </a:extLst>
                </p:cNvPr>
                <p:cNvCxnSpPr/>
                <p:nvPr/>
              </p:nvCxnSpPr>
              <p:spPr>
                <a:xfrm rot="10800000">
                  <a:off x="30717758" y="412524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1" name="Ellipse 570">
                  <a:extLst>
                    <a:ext uri="{FF2B5EF4-FFF2-40B4-BE49-F238E27FC236}">
                      <a16:creationId xmlns:a16="http://schemas.microsoft.com/office/drawing/2014/main" id="{6113F58B-388D-DE00-22C3-EF0251FCB5AA}"/>
                    </a:ext>
                  </a:extLst>
                </p:cNvPr>
                <p:cNvSpPr/>
                <p:nvPr/>
              </p:nvSpPr>
              <p:spPr>
                <a:xfrm>
                  <a:off x="30931346" y="41495299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2" name="Ellipse 571">
                  <a:extLst>
                    <a:ext uri="{FF2B5EF4-FFF2-40B4-BE49-F238E27FC236}">
                      <a16:creationId xmlns:a16="http://schemas.microsoft.com/office/drawing/2014/main" id="{2107AAC3-B984-8078-26D8-EE4064DCB17F}"/>
                    </a:ext>
                  </a:extLst>
                </p:cNvPr>
                <p:cNvSpPr/>
                <p:nvPr/>
              </p:nvSpPr>
              <p:spPr>
                <a:xfrm rot="16200000">
                  <a:off x="31308371" y="4157409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3" name="Rectangle 572">
                  <a:extLst>
                    <a:ext uri="{FF2B5EF4-FFF2-40B4-BE49-F238E27FC236}">
                      <a16:creationId xmlns:a16="http://schemas.microsoft.com/office/drawing/2014/main" id="{AC50A5DF-D6ED-C117-ABDF-19BC4E37BB3F}"/>
                    </a:ext>
                  </a:extLst>
                </p:cNvPr>
                <p:cNvSpPr/>
                <p:nvPr/>
              </p:nvSpPr>
              <p:spPr>
                <a:xfrm>
                  <a:off x="31072230" y="4156115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74" name="Connecteur droit 573">
                  <a:extLst>
                    <a:ext uri="{FF2B5EF4-FFF2-40B4-BE49-F238E27FC236}">
                      <a16:creationId xmlns:a16="http://schemas.microsoft.com/office/drawing/2014/main" id="{B095A4BF-C434-C79E-0B0A-C8F7A324A431}"/>
                    </a:ext>
                  </a:extLst>
                </p:cNvPr>
                <p:cNvCxnSpPr/>
                <p:nvPr/>
              </p:nvCxnSpPr>
              <p:spPr>
                <a:xfrm>
                  <a:off x="31096439" y="4155874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Connecteur droit 574">
                  <a:extLst>
                    <a:ext uri="{FF2B5EF4-FFF2-40B4-BE49-F238E27FC236}">
                      <a16:creationId xmlns:a16="http://schemas.microsoft.com/office/drawing/2014/main" id="{CD5F482B-C02D-2A8C-B05F-A9CDCA05876E}"/>
                    </a:ext>
                  </a:extLst>
                </p:cNvPr>
                <p:cNvCxnSpPr/>
                <p:nvPr/>
              </p:nvCxnSpPr>
              <p:spPr>
                <a:xfrm>
                  <a:off x="31096439" y="4171131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6" name="Ellipse 575">
                  <a:extLst>
                    <a:ext uri="{FF2B5EF4-FFF2-40B4-BE49-F238E27FC236}">
                      <a16:creationId xmlns:a16="http://schemas.microsoft.com/office/drawing/2014/main" id="{3A19A748-1A68-71B1-5243-67C1E1FB323D}"/>
                    </a:ext>
                  </a:extLst>
                </p:cNvPr>
                <p:cNvSpPr/>
                <p:nvPr/>
              </p:nvSpPr>
              <p:spPr>
                <a:xfrm>
                  <a:off x="30912876" y="41758074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7" name="Ellipse 576">
                  <a:extLst>
                    <a:ext uri="{FF2B5EF4-FFF2-40B4-BE49-F238E27FC236}">
                      <a16:creationId xmlns:a16="http://schemas.microsoft.com/office/drawing/2014/main" id="{FF86A2E3-BF0D-8533-7EFD-4F9CD3D31E13}"/>
                    </a:ext>
                  </a:extLst>
                </p:cNvPr>
                <p:cNvSpPr/>
                <p:nvPr/>
              </p:nvSpPr>
              <p:spPr>
                <a:xfrm rot="16200000">
                  <a:off x="31289901" y="4183687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570436BC-959B-9771-CEF5-CF7B568BC0EF}"/>
                    </a:ext>
                  </a:extLst>
                </p:cNvPr>
                <p:cNvSpPr/>
                <p:nvPr/>
              </p:nvSpPr>
              <p:spPr>
                <a:xfrm>
                  <a:off x="31053760" y="4182392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79" name="Connecteur droit 578">
                  <a:extLst>
                    <a:ext uri="{FF2B5EF4-FFF2-40B4-BE49-F238E27FC236}">
                      <a16:creationId xmlns:a16="http://schemas.microsoft.com/office/drawing/2014/main" id="{D976B8E9-D42F-B6E2-976F-846D552DDE09}"/>
                    </a:ext>
                  </a:extLst>
                </p:cNvPr>
                <p:cNvCxnSpPr/>
                <p:nvPr/>
              </p:nvCxnSpPr>
              <p:spPr>
                <a:xfrm>
                  <a:off x="31077969" y="4182152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Connecteur droit 579">
                  <a:extLst>
                    <a:ext uri="{FF2B5EF4-FFF2-40B4-BE49-F238E27FC236}">
                      <a16:creationId xmlns:a16="http://schemas.microsoft.com/office/drawing/2014/main" id="{B152AAD3-ED37-B6A1-2EF2-DE924023BA3E}"/>
                    </a:ext>
                  </a:extLst>
                </p:cNvPr>
                <p:cNvCxnSpPr/>
                <p:nvPr/>
              </p:nvCxnSpPr>
              <p:spPr>
                <a:xfrm>
                  <a:off x="31077969" y="4197409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1" name="Ellipse 580">
                  <a:extLst>
                    <a:ext uri="{FF2B5EF4-FFF2-40B4-BE49-F238E27FC236}">
                      <a16:creationId xmlns:a16="http://schemas.microsoft.com/office/drawing/2014/main" id="{E215539B-18CB-A867-7699-CF0A0122240E}"/>
                    </a:ext>
                  </a:extLst>
                </p:cNvPr>
                <p:cNvSpPr/>
                <p:nvPr/>
              </p:nvSpPr>
              <p:spPr>
                <a:xfrm>
                  <a:off x="30857090" y="4192880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2" name="Ellipse 581">
                  <a:extLst>
                    <a:ext uri="{FF2B5EF4-FFF2-40B4-BE49-F238E27FC236}">
                      <a16:creationId xmlns:a16="http://schemas.microsoft.com/office/drawing/2014/main" id="{FC747013-83AE-AFF9-7620-17CA3687C878}"/>
                    </a:ext>
                  </a:extLst>
                </p:cNvPr>
                <p:cNvSpPr/>
                <p:nvPr/>
              </p:nvSpPr>
              <p:spPr>
                <a:xfrm rot="16200000">
                  <a:off x="31234114" y="42007603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3" name="Rectangle 582">
                  <a:extLst>
                    <a:ext uri="{FF2B5EF4-FFF2-40B4-BE49-F238E27FC236}">
                      <a16:creationId xmlns:a16="http://schemas.microsoft.com/office/drawing/2014/main" id="{B8E8853B-474C-9AEA-C5C6-657EF4D3C3CF}"/>
                    </a:ext>
                  </a:extLst>
                </p:cNvPr>
                <p:cNvSpPr/>
                <p:nvPr/>
              </p:nvSpPr>
              <p:spPr>
                <a:xfrm>
                  <a:off x="30997974" y="41994657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84" name="Connecteur droit 583">
                  <a:extLst>
                    <a:ext uri="{FF2B5EF4-FFF2-40B4-BE49-F238E27FC236}">
                      <a16:creationId xmlns:a16="http://schemas.microsoft.com/office/drawing/2014/main" id="{2F824A32-95A5-3D79-A1EE-110FBC6634E7}"/>
                    </a:ext>
                  </a:extLst>
                </p:cNvPr>
                <p:cNvCxnSpPr/>
                <p:nvPr/>
              </p:nvCxnSpPr>
              <p:spPr>
                <a:xfrm>
                  <a:off x="31022183" y="4199225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Connecteur droit 584">
                  <a:extLst>
                    <a:ext uri="{FF2B5EF4-FFF2-40B4-BE49-F238E27FC236}">
                      <a16:creationId xmlns:a16="http://schemas.microsoft.com/office/drawing/2014/main" id="{2FCB453E-4E9C-4E62-293A-78F9C6703318}"/>
                    </a:ext>
                  </a:extLst>
                </p:cNvPr>
                <p:cNvCxnSpPr/>
                <p:nvPr/>
              </p:nvCxnSpPr>
              <p:spPr>
                <a:xfrm>
                  <a:off x="31022183" y="4214482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6" name="Ellipse 585">
                  <a:extLst>
                    <a:ext uri="{FF2B5EF4-FFF2-40B4-BE49-F238E27FC236}">
                      <a16:creationId xmlns:a16="http://schemas.microsoft.com/office/drawing/2014/main" id="{CF61D48F-6EEE-EDD6-F392-D3CE58DAF893}"/>
                    </a:ext>
                  </a:extLst>
                </p:cNvPr>
                <p:cNvSpPr/>
                <p:nvPr/>
              </p:nvSpPr>
              <p:spPr>
                <a:xfrm>
                  <a:off x="30897924" y="4123252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7" name="Ellipse 586">
                  <a:extLst>
                    <a:ext uri="{FF2B5EF4-FFF2-40B4-BE49-F238E27FC236}">
                      <a16:creationId xmlns:a16="http://schemas.microsoft.com/office/drawing/2014/main" id="{6136A7F6-1789-B0D2-1F54-3ACC42CDA3E8}"/>
                    </a:ext>
                  </a:extLst>
                </p:cNvPr>
                <p:cNvSpPr/>
                <p:nvPr/>
              </p:nvSpPr>
              <p:spPr>
                <a:xfrm rot="16200000">
                  <a:off x="31274949" y="4131132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2126A5E1-4B25-D807-A79C-FDC684046677}"/>
                    </a:ext>
                  </a:extLst>
                </p:cNvPr>
                <p:cNvSpPr/>
                <p:nvPr/>
              </p:nvSpPr>
              <p:spPr>
                <a:xfrm>
                  <a:off x="31038808" y="4129838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89" name="Connecteur droit 588">
                  <a:extLst>
                    <a:ext uri="{FF2B5EF4-FFF2-40B4-BE49-F238E27FC236}">
                      <a16:creationId xmlns:a16="http://schemas.microsoft.com/office/drawing/2014/main" id="{5CF670B0-3B53-AE8F-1EC6-1ECA9CDD5D32}"/>
                    </a:ext>
                  </a:extLst>
                </p:cNvPr>
                <p:cNvCxnSpPr/>
                <p:nvPr/>
              </p:nvCxnSpPr>
              <p:spPr>
                <a:xfrm>
                  <a:off x="31063017" y="4129597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Connecteur droit 589">
                  <a:extLst>
                    <a:ext uri="{FF2B5EF4-FFF2-40B4-BE49-F238E27FC236}">
                      <a16:creationId xmlns:a16="http://schemas.microsoft.com/office/drawing/2014/main" id="{65E8147C-E3B6-4BF1-F5A4-98FBCC55D47B}"/>
                    </a:ext>
                  </a:extLst>
                </p:cNvPr>
                <p:cNvCxnSpPr/>
                <p:nvPr/>
              </p:nvCxnSpPr>
              <p:spPr>
                <a:xfrm>
                  <a:off x="31063017" y="4144854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1" name="Ellipse 590">
                  <a:extLst>
                    <a:ext uri="{FF2B5EF4-FFF2-40B4-BE49-F238E27FC236}">
                      <a16:creationId xmlns:a16="http://schemas.microsoft.com/office/drawing/2014/main" id="{1B6646E2-DC96-6005-6453-42BB5B67FE84}"/>
                    </a:ext>
                  </a:extLst>
                </p:cNvPr>
                <p:cNvSpPr/>
                <p:nvPr/>
              </p:nvSpPr>
              <p:spPr>
                <a:xfrm>
                  <a:off x="30831710" y="4119245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2" name="Ellipse 591">
                  <a:extLst>
                    <a:ext uri="{FF2B5EF4-FFF2-40B4-BE49-F238E27FC236}">
                      <a16:creationId xmlns:a16="http://schemas.microsoft.com/office/drawing/2014/main" id="{5A7ED043-E853-A0D6-DE11-B94EBF2998D5}"/>
                    </a:ext>
                  </a:extLst>
                </p:cNvPr>
                <p:cNvSpPr/>
                <p:nvPr/>
              </p:nvSpPr>
              <p:spPr>
                <a:xfrm rot="16200000">
                  <a:off x="31208735" y="4127125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3" name="Rectangle 592">
                  <a:extLst>
                    <a:ext uri="{FF2B5EF4-FFF2-40B4-BE49-F238E27FC236}">
                      <a16:creationId xmlns:a16="http://schemas.microsoft.com/office/drawing/2014/main" id="{8CFF3E16-A144-B43A-BA54-48A069BB678D}"/>
                    </a:ext>
                  </a:extLst>
                </p:cNvPr>
                <p:cNvSpPr/>
                <p:nvPr/>
              </p:nvSpPr>
              <p:spPr>
                <a:xfrm>
                  <a:off x="30972594" y="4125831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94" name="Connecteur droit 593">
                  <a:extLst>
                    <a:ext uri="{FF2B5EF4-FFF2-40B4-BE49-F238E27FC236}">
                      <a16:creationId xmlns:a16="http://schemas.microsoft.com/office/drawing/2014/main" id="{7F0C2F73-18C1-1E34-8059-8D3C0B80B759}"/>
                    </a:ext>
                  </a:extLst>
                </p:cNvPr>
                <p:cNvCxnSpPr/>
                <p:nvPr/>
              </p:nvCxnSpPr>
              <p:spPr>
                <a:xfrm>
                  <a:off x="30996803" y="4125590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Connecteur droit 594">
                  <a:extLst>
                    <a:ext uri="{FF2B5EF4-FFF2-40B4-BE49-F238E27FC236}">
                      <a16:creationId xmlns:a16="http://schemas.microsoft.com/office/drawing/2014/main" id="{18763C5F-F6A8-6FD7-3152-8515753F0448}"/>
                    </a:ext>
                  </a:extLst>
                </p:cNvPr>
                <p:cNvCxnSpPr/>
                <p:nvPr/>
              </p:nvCxnSpPr>
              <p:spPr>
                <a:xfrm>
                  <a:off x="30996803" y="4140847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6" name="Ellipse 595">
                  <a:extLst>
                    <a:ext uri="{FF2B5EF4-FFF2-40B4-BE49-F238E27FC236}">
                      <a16:creationId xmlns:a16="http://schemas.microsoft.com/office/drawing/2014/main" id="{52D70C90-3B5D-699A-91A9-41DDF26AB933}"/>
                    </a:ext>
                  </a:extLst>
                </p:cNvPr>
                <p:cNvSpPr/>
                <p:nvPr/>
              </p:nvSpPr>
              <p:spPr>
                <a:xfrm rot="10800000">
                  <a:off x="31010159" y="4185492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7" name="Ellipse 596">
                  <a:extLst>
                    <a:ext uri="{FF2B5EF4-FFF2-40B4-BE49-F238E27FC236}">
                      <a16:creationId xmlns:a16="http://schemas.microsoft.com/office/drawing/2014/main" id="{3832803B-C08D-2D9B-9E85-DF8FB93EC5AA}"/>
                    </a:ext>
                  </a:extLst>
                </p:cNvPr>
                <p:cNvSpPr/>
                <p:nvPr/>
              </p:nvSpPr>
              <p:spPr>
                <a:xfrm rot="5400000">
                  <a:off x="30466435" y="4193371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8" name="Rectangle 597">
                  <a:extLst>
                    <a:ext uri="{FF2B5EF4-FFF2-40B4-BE49-F238E27FC236}">
                      <a16:creationId xmlns:a16="http://schemas.microsoft.com/office/drawing/2014/main" id="{2BBF7692-64E4-4194-5563-AC0980F29249}"/>
                    </a:ext>
                  </a:extLst>
                </p:cNvPr>
                <p:cNvSpPr/>
                <p:nvPr/>
              </p:nvSpPr>
              <p:spPr>
                <a:xfrm rot="10800000">
                  <a:off x="30671698" y="4191837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99" name="Connecteur droit 598">
                  <a:extLst>
                    <a:ext uri="{FF2B5EF4-FFF2-40B4-BE49-F238E27FC236}">
                      <a16:creationId xmlns:a16="http://schemas.microsoft.com/office/drawing/2014/main" id="{DDCD17AB-1DCC-CEF8-37FE-14D06B190CD5}"/>
                    </a:ext>
                  </a:extLst>
                </p:cNvPr>
                <p:cNvCxnSpPr/>
                <p:nvPr/>
              </p:nvCxnSpPr>
              <p:spPr>
                <a:xfrm rot="10800000">
                  <a:off x="30695908" y="4207094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0" name="Connecteur droit 599">
                  <a:extLst>
                    <a:ext uri="{FF2B5EF4-FFF2-40B4-BE49-F238E27FC236}">
                      <a16:creationId xmlns:a16="http://schemas.microsoft.com/office/drawing/2014/main" id="{4E8173F1-974D-B248-4B84-EFA9203DC5C2}"/>
                    </a:ext>
                  </a:extLst>
                </p:cNvPr>
                <p:cNvCxnSpPr/>
                <p:nvPr/>
              </p:nvCxnSpPr>
              <p:spPr>
                <a:xfrm rot="10800000">
                  <a:off x="30695910" y="4191837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1" name="Ellipse 600">
                  <a:extLst>
                    <a:ext uri="{FF2B5EF4-FFF2-40B4-BE49-F238E27FC236}">
                      <a16:creationId xmlns:a16="http://schemas.microsoft.com/office/drawing/2014/main" id="{AAD6C516-74DD-DD4F-8BF9-33889B0A7B08}"/>
                    </a:ext>
                  </a:extLst>
                </p:cNvPr>
                <p:cNvSpPr/>
                <p:nvPr/>
              </p:nvSpPr>
              <p:spPr>
                <a:xfrm>
                  <a:off x="30809461" y="4171786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2" name="Ellipse 601">
                  <a:extLst>
                    <a:ext uri="{FF2B5EF4-FFF2-40B4-BE49-F238E27FC236}">
                      <a16:creationId xmlns:a16="http://schemas.microsoft.com/office/drawing/2014/main" id="{F791EB88-96EF-5EDD-BE97-DBCBC20F0438}"/>
                    </a:ext>
                  </a:extLst>
                </p:cNvPr>
                <p:cNvSpPr/>
                <p:nvPr/>
              </p:nvSpPr>
              <p:spPr>
                <a:xfrm rot="16200000">
                  <a:off x="31186485" y="4179666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3" name="Rectangle 602">
                  <a:extLst>
                    <a:ext uri="{FF2B5EF4-FFF2-40B4-BE49-F238E27FC236}">
                      <a16:creationId xmlns:a16="http://schemas.microsoft.com/office/drawing/2014/main" id="{5D214DEF-35F2-7EAE-68E4-8110CA3BB015}"/>
                    </a:ext>
                  </a:extLst>
                </p:cNvPr>
                <p:cNvSpPr/>
                <p:nvPr/>
              </p:nvSpPr>
              <p:spPr>
                <a:xfrm>
                  <a:off x="30950345" y="4178372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04" name="Connecteur droit 603">
                  <a:extLst>
                    <a:ext uri="{FF2B5EF4-FFF2-40B4-BE49-F238E27FC236}">
                      <a16:creationId xmlns:a16="http://schemas.microsoft.com/office/drawing/2014/main" id="{8B04BFA6-EF4D-F03A-7C75-3B05F108D2BC}"/>
                    </a:ext>
                  </a:extLst>
                </p:cNvPr>
                <p:cNvCxnSpPr/>
                <p:nvPr/>
              </p:nvCxnSpPr>
              <p:spPr>
                <a:xfrm>
                  <a:off x="30974554" y="4178131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Connecteur droit 604">
                  <a:extLst>
                    <a:ext uri="{FF2B5EF4-FFF2-40B4-BE49-F238E27FC236}">
                      <a16:creationId xmlns:a16="http://schemas.microsoft.com/office/drawing/2014/main" id="{AF2E19F0-CC95-4B0C-BB74-73CF649AF2A6}"/>
                    </a:ext>
                  </a:extLst>
                </p:cNvPr>
                <p:cNvCxnSpPr/>
                <p:nvPr/>
              </p:nvCxnSpPr>
              <p:spPr>
                <a:xfrm>
                  <a:off x="30974554" y="4193388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6" name="Ellipse 605">
                  <a:extLst>
                    <a:ext uri="{FF2B5EF4-FFF2-40B4-BE49-F238E27FC236}">
                      <a16:creationId xmlns:a16="http://schemas.microsoft.com/office/drawing/2014/main" id="{C864498C-4A55-FDAC-0314-3499BBF546EC}"/>
                    </a:ext>
                  </a:extLst>
                </p:cNvPr>
                <p:cNvSpPr/>
                <p:nvPr/>
              </p:nvSpPr>
              <p:spPr>
                <a:xfrm rot="10800000">
                  <a:off x="30992175" y="4137619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7" name="Ellipse 606">
                  <a:extLst>
                    <a:ext uri="{FF2B5EF4-FFF2-40B4-BE49-F238E27FC236}">
                      <a16:creationId xmlns:a16="http://schemas.microsoft.com/office/drawing/2014/main" id="{3C60F5F8-6914-FCF6-7A40-0B23102ED911}"/>
                    </a:ext>
                  </a:extLst>
                </p:cNvPr>
                <p:cNvSpPr/>
                <p:nvPr/>
              </p:nvSpPr>
              <p:spPr>
                <a:xfrm rot="5400000">
                  <a:off x="30448451" y="4145498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8" name="Rectangle 607">
                  <a:extLst>
                    <a:ext uri="{FF2B5EF4-FFF2-40B4-BE49-F238E27FC236}">
                      <a16:creationId xmlns:a16="http://schemas.microsoft.com/office/drawing/2014/main" id="{71A2E087-B309-0B66-0528-FE2555BBD780}"/>
                    </a:ext>
                  </a:extLst>
                </p:cNvPr>
                <p:cNvSpPr/>
                <p:nvPr/>
              </p:nvSpPr>
              <p:spPr>
                <a:xfrm rot="10800000">
                  <a:off x="30653714" y="4143964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09" name="Connecteur droit 608">
                  <a:extLst>
                    <a:ext uri="{FF2B5EF4-FFF2-40B4-BE49-F238E27FC236}">
                      <a16:creationId xmlns:a16="http://schemas.microsoft.com/office/drawing/2014/main" id="{10D06BF7-A5FF-EDF1-3873-D387BCE309A5}"/>
                    </a:ext>
                  </a:extLst>
                </p:cNvPr>
                <p:cNvCxnSpPr/>
                <p:nvPr/>
              </p:nvCxnSpPr>
              <p:spPr>
                <a:xfrm rot="10800000">
                  <a:off x="30677924" y="4159221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Connecteur droit 609">
                  <a:extLst>
                    <a:ext uri="{FF2B5EF4-FFF2-40B4-BE49-F238E27FC236}">
                      <a16:creationId xmlns:a16="http://schemas.microsoft.com/office/drawing/2014/main" id="{2273894F-565D-2351-9CFB-4B3AF20D70B4}"/>
                    </a:ext>
                  </a:extLst>
                </p:cNvPr>
                <p:cNvCxnSpPr/>
                <p:nvPr/>
              </p:nvCxnSpPr>
              <p:spPr>
                <a:xfrm rot="10800000">
                  <a:off x="30677926" y="4143964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1" name="Ellipse 610">
                  <a:extLst>
                    <a:ext uri="{FF2B5EF4-FFF2-40B4-BE49-F238E27FC236}">
                      <a16:creationId xmlns:a16="http://schemas.microsoft.com/office/drawing/2014/main" id="{F0DC62A0-94C6-D48E-0190-5B214F1CDD90}"/>
                    </a:ext>
                  </a:extLst>
                </p:cNvPr>
                <p:cNvSpPr/>
                <p:nvPr/>
              </p:nvSpPr>
              <p:spPr>
                <a:xfrm rot="10800000">
                  <a:off x="30980784" y="4160384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2" name="Ellipse 611">
                  <a:extLst>
                    <a:ext uri="{FF2B5EF4-FFF2-40B4-BE49-F238E27FC236}">
                      <a16:creationId xmlns:a16="http://schemas.microsoft.com/office/drawing/2014/main" id="{D531734E-3653-D81B-7F65-0C5D23700849}"/>
                    </a:ext>
                  </a:extLst>
                </p:cNvPr>
                <p:cNvSpPr/>
                <p:nvPr/>
              </p:nvSpPr>
              <p:spPr>
                <a:xfrm rot="5400000">
                  <a:off x="30437060" y="4168263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3" name="Rectangle 612">
                  <a:extLst>
                    <a:ext uri="{FF2B5EF4-FFF2-40B4-BE49-F238E27FC236}">
                      <a16:creationId xmlns:a16="http://schemas.microsoft.com/office/drawing/2014/main" id="{9A371521-7332-D337-C706-DAA83C24BD4B}"/>
                    </a:ext>
                  </a:extLst>
                </p:cNvPr>
                <p:cNvSpPr/>
                <p:nvPr/>
              </p:nvSpPr>
              <p:spPr>
                <a:xfrm rot="10800000">
                  <a:off x="30642323" y="4166729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14" name="Connecteur droit 613">
                  <a:extLst>
                    <a:ext uri="{FF2B5EF4-FFF2-40B4-BE49-F238E27FC236}">
                      <a16:creationId xmlns:a16="http://schemas.microsoft.com/office/drawing/2014/main" id="{054874FA-D3BB-8835-86C7-6F2C28828DEF}"/>
                    </a:ext>
                  </a:extLst>
                </p:cNvPr>
                <p:cNvCxnSpPr/>
                <p:nvPr/>
              </p:nvCxnSpPr>
              <p:spPr>
                <a:xfrm rot="10800000">
                  <a:off x="30666534" y="4181986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5" name="Connecteur droit 614">
                  <a:extLst>
                    <a:ext uri="{FF2B5EF4-FFF2-40B4-BE49-F238E27FC236}">
                      <a16:creationId xmlns:a16="http://schemas.microsoft.com/office/drawing/2014/main" id="{59436CB0-EEC9-1EE7-F90A-F5CA5B05BD55}"/>
                    </a:ext>
                  </a:extLst>
                </p:cNvPr>
                <p:cNvCxnSpPr/>
                <p:nvPr/>
              </p:nvCxnSpPr>
              <p:spPr>
                <a:xfrm rot="10800000">
                  <a:off x="30666535" y="4166729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6" name="Ellipse 615">
                  <a:extLst>
                    <a:ext uri="{FF2B5EF4-FFF2-40B4-BE49-F238E27FC236}">
                      <a16:creationId xmlns:a16="http://schemas.microsoft.com/office/drawing/2014/main" id="{F0F79037-0823-3937-B3BB-F2AB4C609F10}"/>
                    </a:ext>
                  </a:extLst>
                </p:cNvPr>
                <p:cNvSpPr/>
                <p:nvPr/>
              </p:nvSpPr>
              <p:spPr>
                <a:xfrm>
                  <a:off x="30794507" y="4144178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7" name="Ellipse 616">
                  <a:extLst>
                    <a:ext uri="{FF2B5EF4-FFF2-40B4-BE49-F238E27FC236}">
                      <a16:creationId xmlns:a16="http://schemas.microsoft.com/office/drawing/2014/main" id="{85060931-17A1-84BB-FB00-94FC8E60762C}"/>
                    </a:ext>
                  </a:extLst>
                </p:cNvPr>
                <p:cNvSpPr/>
                <p:nvPr/>
              </p:nvSpPr>
              <p:spPr>
                <a:xfrm rot="16200000">
                  <a:off x="31171532" y="41520583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8" name="Rectangle 617">
                  <a:extLst>
                    <a:ext uri="{FF2B5EF4-FFF2-40B4-BE49-F238E27FC236}">
                      <a16:creationId xmlns:a16="http://schemas.microsoft.com/office/drawing/2014/main" id="{66C194D7-B59B-3295-9E6F-ADF64C3FEEA2}"/>
                    </a:ext>
                  </a:extLst>
                </p:cNvPr>
                <p:cNvSpPr/>
                <p:nvPr/>
              </p:nvSpPr>
              <p:spPr>
                <a:xfrm>
                  <a:off x="30935391" y="41507637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19" name="Connecteur droit 618">
                  <a:extLst>
                    <a:ext uri="{FF2B5EF4-FFF2-40B4-BE49-F238E27FC236}">
                      <a16:creationId xmlns:a16="http://schemas.microsoft.com/office/drawing/2014/main" id="{81A9D606-7B50-61EF-F50D-2A8C49F9F8CE}"/>
                    </a:ext>
                  </a:extLst>
                </p:cNvPr>
                <p:cNvCxnSpPr/>
                <p:nvPr/>
              </p:nvCxnSpPr>
              <p:spPr>
                <a:xfrm>
                  <a:off x="30959600" y="4150523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Connecteur droit 619">
                  <a:extLst>
                    <a:ext uri="{FF2B5EF4-FFF2-40B4-BE49-F238E27FC236}">
                      <a16:creationId xmlns:a16="http://schemas.microsoft.com/office/drawing/2014/main" id="{9C33308D-F01A-96A5-EFB1-95A78FE79FEA}"/>
                    </a:ext>
                  </a:extLst>
                </p:cNvPr>
                <p:cNvCxnSpPr/>
                <p:nvPr/>
              </p:nvCxnSpPr>
              <p:spPr>
                <a:xfrm>
                  <a:off x="30959600" y="41657805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1" name="Ellipse 620">
                  <a:extLst>
                    <a:ext uri="{FF2B5EF4-FFF2-40B4-BE49-F238E27FC236}">
                      <a16:creationId xmlns:a16="http://schemas.microsoft.com/office/drawing/2014/main" id="{2FDDCACF-9A0A-FFDB-4C44-1F5E8BFB89AB}"/>
                    </a:ext>
                  </a:extLst>
                </p:cNvPr>
                <p:cNvSpPr/>
                <p:nvPr/>
              </p:nvSpPr>
              <p:spPr>
                <a:xfrm rot="10800000">
                  <a:off x="31960345" y="4138734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2" name="Ellipse 621">
                  <a:extLst>
                    <a:ext uri="{FF2B5EF4-FFF2-40B4-BE49-F238E27FC236}">
                      <a16:creationId xmlns:a16="http://schemas.microsoft.com/office/drawing/2014/main" id="{2659639E-EEC8-44CD-4F32-BCCF50433729}"/>
                    </a:ext>
                  </a:extLst>
                </p:cNvPr>
                <p:cNvSpPr/>
                <p:nvPr/>
              </p:nvSpPr>
              <p:spPr>
                <a:xfrm rot="5400000">
                  <a:off x="31416620" y="4146613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3" name="Rectangle 622">
                  <a:extLst>
                    <a:ext uri="{FF2B5EF4-FFF2-40B4-BE49-F238E27FC236}">
                      <a16:creationId xmlns:a16="http://schemas.microsoft.com/office/drawing/2014/main" id="{CCADAA5C-75E0-92E4-B427-271AB47D6F6A}"/>
                    </a:ext>
                  </a:extLst>
                </p:cNvPr>
                <p:cNvSpPr/>
                <p:nvPr/>
              </p:nvSpPr>
              <p:spPr>
                <a:xfrm rot="10800000">
                  <a:off x="31621884" y="4145080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24" name="Connecteur droit 623">
                  <a:extLst>
                    <a:ext uri="{FF2B5EF4-FFF2-40B4-BE49-F238E27FC236}">
                      <a16:creationId xmlns:a16="http://schemas.microsoft.com/office/drawing/2014/main" id="{76765E2D-AE51-BB7C-23FE-78B2EFD68861}"/>
                    </a:ext>
                  </a:extLst>
                </p:cNvPr>
                <p:cNvCxnSpPr/>
                <p:nvPr/>
              </p:nvCxnSpPr>
              <p:spPr>
                <a:xfrm rot="10800000">
                  <a:off x="31646094" y="416033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Connecteur droit 624">
                  <a:extLst>
                    <a:ext uri="{FF2B5EF4-FFF2-40B4-BE49-F238E27FC236}">
                      <a16:creationId xmlns:a16="http://schemas.microsoft.com/office/drawing/2014/main" id="{C8D46CAE-DAC4-F23F-5D07-562FC4A89BC3}"/>
                    </a:ext>
                  </a:extLst>
                </p:cNvPr>
                <p:cNvCxnSpPr/>
                <p:nvPr/>
              </p:nvCxnSpPr>
              <p:spPr>
                <a:xfrm rot="10800000">
                  <a:off x="31646095" y="4145080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6" name="Ellipse 625">
                  <a:extLst>
                    <a:ext uri="{FF2B5EF4-FFF2-40B4-BE49-F238E27FC236}">
                      <a16:creationId xmlns:a16="http://schemas.microsoft.com/office/drawing/2014/main" id="{E31669A9-45DE-E9A2-F49E-F687D5F92DF9}"/>
                    </a:ext>
                  </a:extLst>
                </p:cNvPr>
                <p:cNvSpPr/>
                <p:nvPr/>
              </p:nvSpPr>
              <p:spPr>
                <a:xfrm rot="10800000">
                  <a:off x="31952921" y="4160949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7" name="Ellipse 626">
                  <a:extLst>
                    <a:ext uri="{FF2B5EF4-FFF2-40B4-BE49-F238E27FC236}">
                      <a16:creationId xmlns:a16="http://schemas.microsoft.com/office/drawing/2014/main" id="{101263DC-D1ED-373B-E053-FEE2E1232248}"/>
                    </a:ext>
                  </a:extLst>
                </p:cNvPr>
                <p:cNvSpPr/>
                <p:nvPr/>
              </p:nvSpPr>
              <p:spPr>
                <a:xfrm rot="5400000">
                  <a:off x="31409196" y="4168828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8" name="Rectangle 627">
                  <a:extLst>
                    <a:ext uri="{FF2B5EF4-FFF2-40B4-BE49-F238E27FC236}">
                      <a16:creationId xmlns:a16="http://schemas.microsoft.com/office/drawing/2014/main" id="{431F946F-291C-5833-57AB-B6DF82DA552A}"/>
                    </a:ext>
                  </a:extLst>
                </p:cNvPr>
                <p:cNvSpPr/>
                <p:nvPr/>
              </p:nvSpPr>
              <p:spPr>
                <a:xfrm rot="10800000">
                  <a:off x="31614460" y="4167294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29" name="Connecteur droit 628">
                  <a:extLst>
                    <a:ext uri="{FF2B5EF4-FFF2-40B4-BE49-F238E27FC236}">
                      <a16:creationId xmlns:a16="http://schemas.microsoft.com/office/drawing/2014/main" id="{586FDD67-46F7-7E38-BC82-07F11B3143E6}"/>
                    </a:ext>
                  </a:extLst>
                </p:cNvPr>
                <p:cNvCxnSpPr/>
                <p:nvPr/>
              </p:nvCxnSpPr>
              <p:spPr>
                <a:xfrm rot="10800000">
                  <a:off x="31638670" y="4182551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Connecteur droit 629">
                  <a:extLst>
                    <a:ext uri="{FF2B5EF4-FFF2-40B4-BE49-F238E27FC236}">
                      <a16:creationId xmlns:a16="http://schemas.microsoft.com/office/drawing/2014/main" id="{67A759FF-AC7A-159B-F034-58BF96921FD6}"/>
                    </a:ext>
                  </a:extLst>
                </p:cNvPr>
                <p:cNvCxnSpPr/>
                <p:nvPr/>
              </p:nvCxnSpPr>
              <p:spPr>
                <a:xfrm rot="10800000">
                  <a:off x="31638672" y="4167294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1" name="Ellipse 630">
                  <a:extLst>
                    <a:ext uri="{FF2B5EF4-FFF2-40B4-BE49-F238E27FC236}">
                      <a16:creationId xmlns:a16="http://schemas.microsoft.com/office/drawing/2014/main" id="{292B982D-7CC2-B4D9-4AAB-624B4762BF83}"/>
                    </a:ext>
                  </a:extLst>
                </p:cNvPr>
                <p:cNvSpPr/>
                <p:nvPr/>
              </p:nvSpPr>
              <p:spPr>
                <a:xfrm rot="10800000">
                  <a:off x="31918990" y="4188227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2" name="Ellipse 631">
                  <a:extLst>
                    <a:ext uri="{FF2B5EF4-FFF2-40B4-BE49-F238E27FC236}">
                      <a16:creationId xmlns:a16="http://schemas.microsoft.com/office/drawing/2014/main" id="{7949D19E-509D-38A5-68EB-10E5D3024B15}"/>
                    </a:ext>
                  </a:extLst>
                </p:cNvPr>
                <p:cNvSpPr/>
                <p:nvPr/>
              </p:nvSpPr>
              <p:spPr>
                <a:xfrm rot="5400000">
                  <a:off x="31375265" y="4196106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3" name="Rectangle 632">
                  <a:extLst>
                    <a:ext uri="{FF2B5EF4-FFF2-40B4-BE49-F238E27FC236}">
                      <a16:creationId xmlns:a16="http://schemas.microsoft.com/office/drawing/2014/main" id="{63A9A937-182C-7594-7675-2AFA568FE6B0}"/>
                    </a:ext>
                  </a:extLst>
                </p:cNvPr>
                <p:cNvSpPr/>
                <p:nvPr/>
              </p:nvSpPr>
              <p:spPr>
                <a:xfrm rot="10800000">
                  <a:off x="31580529" y="41945733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34" name="Connecteur droit 633">
                  <a:extLst>
                    <a:ext uri="{FF2B5EF4-FFF2-40B4-BE49-F238E27FC236}">
                      <a16:creationId xmlns:a16="http://schemas.microsoft.com/office/drawing/2014/main" id="{B30750C2-E90D-F68E-8EE0-9FD3D20AEA5F}"/>
                    </a:ext>
                  </a:extLst>
                </p:cNvPr>
                <p:cNvCxnSpPr/>
                <p:nvPr/>
              </p:nvCxnSpPr>
              <p:spPr>
                <a:xfrm rot="10800000">
                  <a:off x="31604739" y="4209830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Connecteur droit 634">
                  <a:extLst>
                    <a:ext uri="{FF2B5EF4-FFF2-40B4-BE49-F238E27FC236}">
                      <a16:creationId xmlns:a16="http://schemas.microsoft.com/office/drawing/2014/main" id="{AF64D747-4146-2A53-E974-7007F9F9051D}"/>
                    </a:ext>
                  </a:extLst>
                </p:cNvPr>
                <p:cNvCxnSpPr/>
                <p:nvPr/>
              </p:nvCxnSpPr>
              <p:spPr>
                <a:xfrm rot="10800000">
                  <a:off x="31604741" y="4194573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6" name="Ellipse 635">
                  <a:extLst>
                    <a:ext uri="{FF2B5EF4-FFF2-40B4-BE49-F238E27FC236}">
                      <a16:creationId xmlns:a16="http://schemas.microsoft.com/office/drawing/2014/main" id="{7E3A9CA9-A1C0-500A-4F8B-33FC3C3D6E5C}"/>
                    </a:ext>
                  </a:extLst>
                </p:cNvPr>
                <p:cNvSpPr/>
                <p:nvPr/>
              </p:nvSpPr>
              <p:spPr>
                <a:xfrm rot="10800000">
                  <a:off x="31887126" y="4112629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7" name="Ellipse 636">
                  <a:extLst>
                    <a:ext uri="{FF2B5EF4-FFF2-40B4-BE49-F238E27FC236}">
                      <a16:creationId xmlns:a16="http://schemas.microsoft.com/office/drawing/2014/main" id="{9DA13F0D-A4CF-86A2-3728-E2BA015CE723}"/>
                    </a:ext>
                  </a:extLst>
                </p:cNvPr>
                <p:cNvSpPr/>
                <p:nvPr/>
              </p:nvSpPr>
              <p:spPr>
                <a:xfrm rot="5400000">
                  <a:off x="31343401" y="4120508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8" name="Rectangle 637">
                  <a:extLst>
                    <a:ext uri="{FF2B5EF4-FFF2-40B4-BE49-F238E27FC236}">
                      <a16:creationId xmlns:a16="http://schemas.microsoft.com/office/drawing/2014/main" id="{E5F87BC7-D429-F4EB-0F40-33A6DD69229F}"/>
                    </a:ext>
                  </a:extLst>
                </p:cNvPr>
                <p:cNvSpPr/>
                <p:nvPr/>
              </p:nvSpPr>
              <p:spPr>
                <a:xfrm rot="10800000">
                  <a:off x="31548665" y="4118974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39" name="Connecteur droit 638">
                  <a:extLst>
                    <a:ext uri="{FF2B5EF4-FFF2-40B4-BE49-F238E27FC236}">
                      <a16:creationId xmlns:a16="http://schemas.microsoft.com/office/drawing/2014/main" id="{84B0EF56-BEF5-DF4E-2F61-D59717686CB4}"/>
                    </a:ext>
                  </a:extLst>
                </p:cNvPr>
                <p:cNvCxnSpPr/>
                <p:nvPr/>
              </p:nvCxnSpPr>
              <p:spPr>
                <a:xfrm rot="10800000">
                  <a:off x="31572875" y="4134231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Connecteur droit 639">
                  <a:extLst>
                    <a:ext uri="{FF2B5EF4-FFF2-40B4-BE49-F238E27FC236}">
                      <a16:creationId xmlns:a16="http://schemas.microsoft.com/office/drawing/2014/main" id="{27ADF83E-B351-4309-FED0-6EAAA36B31E0}"/>
                    </a:ext>
                  </a:extLst>
                </p:cNvPr>
                <p:cNvCxnSpPr/>
                <p:nvPr/>
              </p:nvCxnSpPr>
              <p:spPr>
                <a:xfrm rot="10800000">
                  <a:off x="31572877" y="4118974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1" name="Ellipse 640">
                  <a:extLst>
                    <a:ext uri="{FF2B5EF4-FFF2-40B4-BE49-F238E27FC236}">
                      <a16:creationId xmlns:a16="http://schemas.microsoft.com/office/drawing/2014/main" id="{84146F82-32B0-C4E7-8E16-9874136BE0D2}"/>
                    </a:ext>
                  </a:extLst>
                </p:cNvPr>
                <p:cNvSpPr/>
                <p:nvPr/>
              </p:nvSpPr>
              <p:spPr>
                <a:xfrm>
                  <a:off x="31786465" y="41432573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2" name="Ellipse 641">
                  <a:extLst>
                    <a:ext uri="{FF2B5EF4-FFF2-40B4-BE49-F238E27FC236}">
                      <a16:creationId xmlns:a16="http://schemas.microsoft.com/office/drawing/2014/main" id="{171F01DB-D05A-2229-131B-B639857EBEF5}"/>
                    </a:ext>
                  </a:extLst>
                </p:cNvPr>
                <p:cNvSpPr/>
                <p:nvPr/>
              </p:nvSpPr>
              <p:spPr>
                <a:xfrm rot="16200000">
                  <a:off x="32163490" y="4151137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3" name="Rectangle 642">
                  <a:extLst>
                    <a:ext uri="{FF2B5EF4-FFF2-40B4-BE49-F238E27FC236}">
                      <a16:creationId xmlns:a16="http://schemas.microsoft.com/office/drawing/2014/main" id="{480406D2-E462-1967-3917-E2EC626D4D30}"/>
                    </a:ext>
                  </a:extLst>
                </p:cNvPr>
                <p:cNvSpPr/>
                <p:nvPr/>
              </p:nvSpPr>
              <p:spPr>
                <a:xfrm>
                  <a:off x="31927349" y="4149842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44" name="Connecteur droit 643">
                  <a:extLst>
                    <a:ext uri="{FF2B5EF4-FFF2-40B4-BE49-F238E27FC236}">
                      <a16:creationId xmlns:a16="http://schemas.microsoft.com/office/drawing/2014/main" id="{A2C7E841-1B00-C9EC-E050-96565ABE0123}"/>
                    </a:ext>
                  </a:extLst>
                </p:cNvPr>
                <p:cNvCxnSpPr/>
                <p:nvPr/>
              </p:nvCxnSpPr>
              <p:spPr>
                <a:xfrm>
                  <a:off x="31951558" y="4149602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5" name="Connecteur droit 644">
                  <a:extLst>
                    <a:ext uri="{FF2B5EF4-FFF2-40B4-BE49-F238E27FC236}">
                      <a16:creationId xmlns:a16="http://schemas.microsoft.com/office/drawing/2014/main" id="{D7E5ABA2-9811-F1A8-6412-5CD42F4D3ACC}"/>
                    </a:ext>
                  </a:extLst>
                </p:cNvPr>
                <p:cNvCxnSpPr/>
                <p:nvPr/>
              </p:nvCxnSpPr>
              <p:spPr>
                <a:xfrm>
                  <a:off x="31951558" y="4164859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6" name="Ellipse 645">
                  <a:extLst>
                    <a:ext uri="{FF2B5EF4-FFF2-40B4-BE49-F238E27FC236}">
                      <a16:creationId xmlns:a16="http://schemas.microsoft.com/office/drawing/2014/main" id="{EB8B6DDC-3E38-0D5E-72BF-381B0B607673}"/>
                    </a:ext>
                  </a:extLst>
                </p:cNvPr>
                <p:cNvSpPr/>
                <p:nvPr/>
              </p:nvSpPr>
              <p:spPr>
                <a:xfrm>
                  <a:off x="31767995" y="41695348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7" name="Ellipse 646">
                  <a:extLst>
                    <a:ext uri="{FF2B5EF4-FFF2-40B4-BE49-F238E27FC236}">
                      <a16:creationId xmlns:a16="http://schemas.microsoft.com/office/drawing/2014/main" id="{0DA78EA8-28F6-7907-30ED-EC8FA3319C30}"/>
                    </a:ext>
                  </a:extLst>
                </p:cNvPr>
                <p:cNvSpPr/>
                <p:nvPr/>
              </p:nvSpPr>
              <p:spPr>
                <a:xfrm rot="16200000">
                  <a:off x="32145019" y="41774145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8" name="Rectangle 647">
                  <a:extLst>
                    <a:ext uri="{FF2B5EF4-FFF2-40B4-BE49-F238E27FC236}">
                      <a16:creationId xmlns:a16="http://schemas.microsoft.com/office/drawing/2014/main" id="{22AECEA9-A44B-204F-7954-51A7387D5B8F}"/>
                    </a:ext>
                  </a:extLst>
                </p:cNvPr>
                <p:cNvSpPr/>
                <p:nvPr/>
              </p:nvSpPr>
              <p:spPr>
                <a:xfrm>
                  <a:off x="31908879" y="4176120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49" name="Connecteur droit 648">
                  <a:extLst>
                    <a:ext uri="{FF2B5EF4-FFF2-40B4-BE49-F238E27FC236}">
                      <a16:creationId xmlns:a16="http://schemas.microsoft.com/office/drawing/2014/main" id="{695D411A-5EAD-6691-FFA7-F784CD7F9F9A}"/>
                    </a:ext>
                  </a:extLst>
                </p:cNvPr>
                <p:cNvCxnSpPr/>
                <p:nvPr/>
              </p:nvCxnSpPr>
              <p:spPr>
                <a:xfrm>
                  <a:off x="31933088" y="4175879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Connecteur droit 649">
                  <a:extLst>
                    <a:ext uri="{FF2B5EF4-FFF2-40B4-BE49-F238E27FC236}">
                      <a16:creationId xmlns:a16="http://schemas.microsoft.com/office/drawing/2014/main" id="{5B0279B5-6E8F-5DD6-730D-99DF8EB7E606}"/>
                    </a:ext>
                  </a:extLst>
                </p:cNvPr>
                <p:cNvCxnSpPr/>
                <p:nvPr/>
              </p:nvCxnSpPr>
              <p:spPr>
                <a:xfrm>
                  <a:off x="31933088" y="4191136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1" name="Ellipse 650">
                  <a:extLst>
                    <a:ext uri="{FF2B5EF4-FFF2-40B4-BE49-F238E27FC236}">
                      <a16:creationId xmlns:a16="http://schemas.microsoft.com/office/drawing/2014/main" id="{293777C0-1526-9FC5-B661-4556B830C435}"/>
                    </a:ext>
                  </a:extLst>
                </p:cNvPr>
                <p:cNvSpPr/>
                <p:nvPr/>
              </p:nvSpPr>
              <p:spPr>
                <a:xfrm>
                  <a:off x="31712208" y="4186607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2" name="Ellipse 651">
                  <a:extLst>
                    <a:ext uri="{FF2B5EF4-FFF2-40B4-BE49-F238E27FC236}">
                      <a16:creationId xmlns:a16="http://schemas.microsoft.com/office/drawing/2014/main" id="{4F905BB1-46CD-2726-2C0C-415F90147AB6}"/>
                    </a:ext>
                  </a:extLst>
                </p:cNvPr>
                <p:cNvSpPr/>
                <p:nvPr/>
              </p:nvSpPr>
              <p:spPr>
                <a:xfrm rot="16200000">
                  <a:off x="32089233" y="4194487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3" name="Rectangle 652">
                  <a:extLst>
                    <a:ext uri="{FF2B5EF4-FFF2-40B4-BE49-F238E27FC236}">
                      <a16:creationId xmlns:a16="http://schemas.microsoft.com/office/drawing/2014/main" id="{1875512A-0EDF-933A-77C9-E3D98CE9ECD4}"/>
                    </a:ext>
                  </a:extLst>
                </p:cNvPr>
                <p:cNvSpPr/>
                <p:nvPr/>
              </p:nvSpPr>
              <p:spPr>
                <a:xfrm>
                  <a:off x="31853092" y="4193193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54" name="Connecteur droit 653">
                  <a:extLst>
                    <a:ext uri="{FF2B5EF4-FFF2-40B4-BE49-F238E27FC236}">
                      <a16:creationId xmlns:a16="http://schemas.microsoft.com/office/drawing/2014/main" id="{B6832C1C-7A6D-1915-84FA-0DFF69C46363}"/>
                    </a:ext>
                  </a:extLst>
                </p:cNvPr>
                <p:cNvCxnSpPr/>
                <p:nvPr/>
              </p:nvCxnSpPr>
              <p:spPr>
                <a:xfrm>
                  <a:off x="31877301" y="4192952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Connecteur droit 654">
                  <a:extLst>
                    <a:ext uri="{FF2B5EF4-FFF2-40B4-BE49-F238E27FC236}">
                      <a16:creationId xmlns:a16="http://schemas.microsoft.com/office/drawing/2014/main" id="{864D17D9-1720-4F48-C32A-C3DD43E64CB8}"/>
                    </a:ext>
                  </a:extLst>
                </p:cNvPr>
                <p:cNvCxnSpPr/>
                <p:nvPr/>
              </p:nvCxnSpPr>
              <p:spPr>
                <a:xfrm>
                  <a:off x="31877301" y="4208209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6" name="Ellipse 655">
                  <a:extLst>
                    <a:ext uri="{FF2B5EF4-FFF2-40B4-BE49-F238E27FC236}">
                      <a16:creationId xmlns:a16="http://schemas.microsoft.com/office/drawing/2014/main" id="{9CFE67C1-452C-B31F-EF0D-D7BB38CDEA01}"/>
                    </a:ext>
                  </a:extLst>
                </p:cNvPr>
                <p:cNvSpPr/>
                <p:nvPr/>
              </p:nvSpPr>
              <p:spPr>
                <a:xfrm>
                  <a:off x="31753043" y="4116980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7" name="Ellipse 656">
                  <a:extLst>
                    <a:ext uri="{FF2B5EF4-FFF2-40B4-BE49-F238E27FC236}">
                      <a16:creationId xmlns:a16="http://schemas.microsoft.com/office/drawing/2014/main" id="{3F9F2AEF-7B04-27D6-A896-BEC90BE7F5C5}"/>
                    </a:ext>
                  </a:extLst>
                </p:cNvPr>
                <p:cNvSpPr/>
                <p:nvPr/>
              </p:nvSpPr>
              <p:spPr>
                <a:xfrm rot="16200000">
                  <a:off x="32130067" y="41248600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8" name="Rectangle 657">
                  <a:extLst>
                    <a:ext uri="{FF2B5EF4-FFF2-40B4-BE49-F238E27FC236}">
                      <a16:creationId xmlns:a16="http://schemas.microsoft.com/office/drawing/2014/main" id="{1FAA3F38-DC16-5BFE-634D-663317E1A478}"/>
                    </a:ext>
                  </a:extLst>
                </p:cNvPr>
                <p:cNvSpPr/>
                <p:nvPr/>
              </p:nvSpPr>
              <p:spPr>
                <a:xfrm>
                  <a:off x="31893927" y="4123565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59" name="Connecteur droit 658">
                  <a:extLst>
                    <a:ext uri="{FF2B5EF4-FFF2-40B4-BE49-F238E27FC236}">
                      <a16:creationId xmlns:a16="http://schemas.microsoft.com/office/drawing/2014/main" id="{921DFF37-3133-FC3F-9965-1332905228FF}"/>
                    </a:ext>
                  </a:extLst>
                </p:cNvPr>
                <p:cNvCxnSpPr/>
                <p:nvPr/>
              </p:nvCxnSpPr>
              <p:spPr>
                <a:xfrm>
                  <a:off x="31918135" y="4123325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0" name="Connecteur droit 659">
                  <a:extLst>
                    <a:ext uri="{FF2B5EF4-FFF2-40B4-BE49-F238E27FC236}">
                      <a16:creationId xmlns:a16="http://schemas.microsoft.com/office/drawing/2014/main" id="{A939EE20-A125-9870-1C2D-73F8A15A3409}"/>
                    </a:ext>
                  </a:extLst>
                </p:cNvPr>
                <p:cNvCxnSpPr/>
                <p:nvPr/>
              </p:nvCxnSpPr>
              <p:spPr>
                <a:xfrm>
                  <a:off x="31918135" y="4138582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1" name="Ellipse 660">
                  <a:extLst>
                    <a:ext uri="{FF2B5EF4-FFF2-40B4-BE49-F238E27FC236}">
                      <a16:creationId xmlns:a16="http://schemas.microsoft.com/office/drawing/2014/main" id="{C2032EE7-16BB-5492-992C-699DD6E4165D}"/>
                    </a:ext>
                  </a:extLst>
                </p:cNvPr>
                <p:cNvSpPr/>
                <p:nvPr/>
              </p:nvSpPr>
              <p:spPr>
                <a:xfrm>
                  <a:off x="31686828" y="4112973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2" name="Ellipse 661">
                  <a:extLst>
                    <a:ext uri="{FF2B5EF4-FFF2-40B4-BE49-F238E27FC236}">
                      <a16:creationId xmlns:a16="http://schemas.microsoft.com/office/drawing/2014/main" id="{7891F254-1538-62EC-0831-E2E620CB2380}"/>
                    </a:ext>
                  </a:extLst>
                </p:cNvPr>
                <p:cNvSpPr/>
                <p:nvPr/>
              </p:nvSpPr>
              <p:spPr>
                <a:xfrm rot="16200000">
                  <a:off x="32063853" y="4120853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3" name="Rectangle 662">
                  <a:extLst>
                    <a:ext uri="{FF2B5EF4-FFF2-40B4-BE49-F238E27FC236}">
                      <a16:creationId xmlns:a16="http://schemas.microsoft.com/office/drawing/2014/main" id="{4929A2ED-1708-E166-B388-46C7F5B964D1}"/>
                    </a:ext>
                  </a:extLst>
                </p:cNvPr>
                <p:cNvSpPr/>
                <p:nvPr/>
              </p:nvSpPr>
              <p:spPr>
                <a:xfrm>
                  <a:off x="31827712" y="4119558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64" name="Connecteur droit 663">
                  <a:extLst>
                    <a:ext uri="{FF2B5EF4-FFF2-40B4-BE49-F238E27FC236}">
                      <a16:creationId xmlns:a16="http://schemas.microsoft.com/office/drawing/2014/main" id="{A02D8A14-B278-BB35-F82C-E4AACFFE748B}"/>
                    </a:ext>
                  </a:extLst>
                </p:cNvPr>
                <p:cNvCxnSpPr/>
                <p:nvPr/>
              </p:nvCxnSpPr>
              <p:spPr>
                <a:xfrm>
                  <a:off x="31851921" y="4119318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Connecteur droit 664">
                  <a:extLst>
                    <a:ext uri="{FF2B5EF4-FFF2-40B4-BE49-F238E27FC236}">
                      <a16:creationId xmlns:a16="http://schemas.microsoft.com/office/drawing/2014/main" id="{6AEF6476-B985-C177-DA7B-69F2022BD022}"/>
                    </a:ext>
                  </a:extLst>
                </p:cNvPr>
                <p:cNvCxnSpPr/>
                <p:nvPr/>
              </p:nvCxnSpPr>
              <p:spPr>
                <a:xfrm>
                  <a:off x="31851921" y="4134575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6" name="Ellipse 665">
                  <a:extLst>
                    <a:ext uri="{FF2B5EF4-FFF2-40B4-BE49-F238E27FC236}">
                      <a16:creationId xmlns:a16="http://schemas.microsoft.com/office/drawing/2014/main" id="{57F240F1-B286-7A4B-E72B-FA1615027840}"/>
                    </a:ext>
                  </a:extLst>
                </p:cNvPr>
                <p:cNvSpPr/>
                <p:nvPr/>
              </p:nvSpPr>
              <p:spPr>
                <a:xfrm rot="10800000">
                  <a:off x="31865278" y="41792197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7" name="Ellipse 666">
                  <a:extLst>
                    <a:ext uri="{FF2B5EF4-FFF2-40B4-BE49-F238E27FC236}">
                      <a16:creationId xmlns:a16="http://schemas.microsoft.com/office/drawing/2014/main" id="{3E5D9022-0FCC-1324-5348-1319E4488A3B}"/>
                    </a:ext>
                  </a:extLst>
                </p:cNvPr>
                <p:cNvSpPr/>
                <p:nvPr/>
              </p:nvSpPr>
              <p:spPr>
                <a:xfrm rot="5400000">
                  <a:off x="31321553" y="4187098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8" name="Rectangle 667">
                  <a:extLst>
                    <a:ext uri="{FF2B5EF4-FFF2-40B4-BE49-F238E27FC236}">
                      <a16:creationId xmlns:a16="http://schemas.microsoft.com/office/drawing/2014/main" id="{FF6CA04E-37DB-C272-1E04-27ADE9D034DF}"/>
                    </a:ext>
                  </a:extLst>
                </p:cNvPr>
                <p:cNvSpPr/>
                <p:nvPr/>
              </p:nvSpPr>
              <p:spPr>
                <a:xfrm rot="10800000">
                  <a:off x="31526817" y="4185565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69" name="Connecteur droit 668">
                  <a:extLst>
                    <a:ext uri="{FF2B5EF4-FFF2-40B4-BE49-F238E27FC236}">
                      <a16:creationId xmlns:a16="http://schemas.microsoft.com/office/drawing/2014/main" id="{0D472983-24A3-5B6C-79F1-18DFF33EE339}"/>
                    </a:ext>
                  </a:extLst>
                </p:cNvPr>
                <p:cNvCxnSpPr/>
                <p:nvPr/>
              </p:nvCxnSpPr>
              <p:spPr>
                <a:xfrm rot="10800000">
                  <a:off x="31551027" y="4200822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0" name="Connecteur droit 669">
                  <a:extLst>
                    <a:ext uri="{FF2B5EF4-FFF2-40B4-BE49-F238E27FC236}">
                      <a16:creationId xmlns:a16="http://schemas.microsoft.com/office/drawing/2014/main" id="{D6304BF9-1277-943E-0091-7C78E563BF4C}"/>
                    </a:ext>
                  </a:extLst>
                </p:cNvPr>
                <p:cNvCxnSpPr/>
                <p:nvPr/>
              </p:nvCxnSpPr>
              <p:spPr>
                <a:xfrm rot="10800000">
                  <a:off x="31551028" y="4185565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1" name="Ellipse 670">
                  <a:extLst>
                    <a:ext uri="{FF2B5EF4-FFF2-40B4-BE49-F238E27FC236}">
                      <a16:creationId xmlns:a16="http://schemas.microsoft.com/office/drawing/2014/main" id="{09AFC6A9-9CB0-2497-D694-272E84E2DB57}"/>
                    </a:ext>
                  </a:extLst>
                </p:cNvPr>
                <p:cNvSpPr/>
                <p:nvPr/>
              </p:nvSpPr>
              <p:spPr>
                <a:xfrm>
                  <a:off x="31664579" y="41655142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2" name="Ellipse 671">
                  <a:extLst>
                    <a:ext uri="{FF2B5EF4-FFF2-40B4-BE49-F238E27FC236}">
                      <a16:creationId xmlns:a16="http://schemas.microsoft.com/office/drawing/2014/main" id="{F4989DFD-4FE1-0FC8-D696-8DDB4ADDCAE9}"/>
                    </a:ext>
                  </a:extLst>
                </p:cNvPr>
                <p:cNvSpPr/>
                <p:nvPr/>
              </p:nvSpPr>
              <p:spPr>
                <a:xfrm rot="16200000">
                  <a:off x="32041604" y="41733940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3" name="Rectangle 672">
                  <a:extLst>
                    <a:ext uri="{FF2B5EF4-FFF2-40B4-BE49-F238E27FC236}">
                      <a16:creationId xmlns:a16="http://schemas.microsoft.com/office/drawing/2014/main" id="{4FF7A8F0-887A-F4AF-4582-3916402EE378}"/>
                    </a:ext>
                  </a:extLst>
                </p:cNvPr>
                <p:cNvSpPr/>
                <p:nvPr/>
              </p:nvSpPr>
              <p:spPr>
                <a:xfrm>
                  <a:off x="31805463" y="41720994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74" name="Connecteur droit 673">
                  <a:extLst>
                    <a:ext uri="{FF2B5EF4-FFF2-40B4-BE49-F238E27FC236}">
                      <a16:creationId xmlns:a16="http://schemas.microsoft.com/office/drawing/2014/main" id="{9E5F3038-9411-27B2-660A-5A1E684FE59A}"/>
                    </a:ext>
                  </a:extLst>
                </p:cNvPr>
                <p:cNvCxnSpPr/>
                <p:nvPr/>
              </p:nvCxnSpPr>
              <p:spPr>
                <a:xfrm>
                  <a:off x="31829672" y="41718591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Connecteur droit 674">
                  <a:extLst>
                    <a:ext uri="{FF2B5EF4-FFF2-40B4-BE49-F238E27FC236}">
                      <a16:creationId xmlns:a16="http://schemas.microsoft.com/office/drawing/2014/main" id="{DFF509CB-16A2-6AE8-653B-B5079B6ABC47}"/>
                    </a:ext>
                  </a:extLst>
                </p:cNvPr>
                <p:cNvCxnSpPr/>
                <p:nvPr/>
              </p:nvCxnSpPr>
              <p:spPr>
                <a:xfrm>
                  <a:off x="31829672" y="4187116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6" name="Ellipse 675">
                  <a:extLst>
                    <a:ext uri="{FF2B5EF4-FFF2-40B4-BE49-F238E27FC236}">
                      <a16:creationId xmlns:a16="http://schemas.microsoft.com/office/drawing/2014/main" id="{82A2D603-3766-F1C5-2636-C69D58A2904B}"/>
                    </a:ext>
                  </a:extLst>
                </p:cNvPr>
                <p:cNvSpPr/>
                <p:nvPr/>
              </p:nvSpPr>
              <p:spPr>
                <a:xfrm rot="10800000">
                  <a:off x="31847294" y="41313467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7" name="Ellipse 676">
                  <a:extLst>
                    <a:ext uri="{FF2B5EF4-FFF2-40B4-BE49-F238E27FC236}">
                      <a16:creationId xmlns:a16="http://schemas.microsoft.com/office/drawing/2014/main" id="{DCEC02E4-2C3E-930D-27FD-3D16D2658F52}"/>
                    </a:ext>
                  </a:extLst>
                </p:cNvPr>
                <p:cNvSpPr/>
                <p:nvPr/>
              </p:nvSpPr>
              <p:spPr>
                <a:xfrm rot="5400000">
                  <a:off x="31303569" y="4139225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8" name="Rectangle 677">
                  <a:extLst>
                    <a:ext uri="{FF2B5EF4-FFF2-40B4-BE49-F238E27FC236}">
                      <a16:creationId xmlns:a16="http://schemas.microsoft.com/office/drawing/2014/main" id="{259D501D-D676-C386-2034-0FDEB0BDE839}"/>
                    </a:ext>
                  </a:extLst>
                </p:cNvPr>
                <p:cNvSpPr/>
                <p:nvPr/>
              </p:nvSpPr>
              <p:spPr>
                <a:xfrm rot="10800000">
                  <a:off x="31508832" y="4137692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79" name="Connecteur droit 678">
                  <a:extLst>
                    <a:ext uri="{FF2B5EF4-FFF2-40B4-BE49-F238E27FC236}">
                      <a16:creationId xmlns:a16="http://schemas.microsoft.com/office/drawing/2014/main" id="{EE4BB974-908D-A249-6207-A244450FC95A}"/>
                    </a:ext>
                  </a:extLst>
                </p:cNvPr>
                <p:cNvCxnSpPr/>
                <p:nvPr/>
              </p:nvCxnSpPr>
              <p:spPr>
                <a:xfrm rot="10800000">
                  <a:off x="31533043" y="4152949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0" name="Connecteur droit 679">
                  <a:extLst>
                    <a:ext uri="{FF2B5EF4-FFF2-40B4-BE49-F238E27FC236}">
                      <a16:creationId xmlns:a16="http://schemas.microsoft.com/office/drawing/2014/main" id="{08046F8E-8007-C5CC-7D3C-BE4D2E1585E9}"/>
                    </a:ext>
                  </a:extLst>
                </p:cNvPr>
                <p:cNvCxnSpPr/>
                <p:nvPr/>
              </p:nvCxnSpPr>
              <p:spPr>
                <a:xfrm rot="10800000">
                  <a:off x="31533044" y="4137692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1" name="Ellipse 680">
                  <a:extLst>
                    <a:ext uri="{FF2B5EF4-FFF2-40B4-BE49-F238E27FC236}">
                      <a16:creationId xmlns:a16="http://schemas.microsoft.com/office/drawing/2014/main" id="{C66F0295-2073-0686-DB64-97A425142ED1}"/>
                    </a:ext>
                  </a:extLst>
                </p:cNvPr>
                <p:cNvSpPr/>
                <p:nvPr/>
              </p:nvSpPr>
              <p:spPr>
                <a:xfrm rot="10800000">
                  <a:off x="31835903" y="4154111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2" name="Ellipse 681">
                  <a:extLst>
                    <a:ext uri="{FF2B5EF4-FFF2-40B4-BE49-F238E27FC236}">
                      <a16:creationId xmlns:a16="http://schemas.microsoft.com/office/drawing/2014/main" id="{EA507CA5-2156-3E34-A934-943861B1A732}"/>
                    </a:ext>
                  </a:extLst>
                </p:cNvPr>
                <p:cNvSpPr/>
                <p:nvPr/>
              </p:nvSpPr>
              <p:spPr>
                <a:xfrm rot="5400000">
                  <a:off x="31292178" y="4161990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3" name="Rectangle 682">
                  <a:extLst>
                    <a:ext uri="{FF2B5EF4-FFF2-40B4-BE49-F238E27FC236}">
                      <a16:creationId xmlns:a16="http://schemas.microsoft.com/office/drawing/2014/main" id="{14537329-6544-286E-434C-6C2FD71BF8DD}"/>
                    </a:ext>
                  </a:extLst>
                </p:cNvPr>
                <p:cNvSpPr/>
                <p:nvPr/>
              </p:nvSpPr>
              <p:spPr>
                <a:xfrm rot="10800000">
                  <a:off x="31497442" y="4160457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84" name="Connecteur droit 683">
                  <a:extLst>
                    <a:ext uri="{FF2B5EF4-FFF2-40B4-BE49-F238E27FC236}">
                      <a16:creationId xmlns:a16="http://schemas.microsoft.com/office/drawing/2014/main" id="{A1D1E279-EE80-8DEE-50E0-B26E19051187}"/>
                    </a:ext>
                  </a:extLst>
                </p:cNvPr>
                <p:cNvCxnSpPr/>
                <p:nvPr/>
              </p:nvCxnSpPr>
              <p:spPr>
                <a:xfrm rot="10800000">
                  <a:off x="31521652" y="417571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Connecteur droit 684">
                  <a:extLst>
                    <a:ext uri="{FF2B5EF4-FFF2-40B4-BE49-F238E27FC236}">
                      <a16:creationId xmlns:a16="http://schemas.microsoft.com/office/drawing/2014/main" id="{1F8899F6-A007-CF04-1B29-86D1A608229A}"/>
                    </a:ext>
                  </a:extLst>
                </p:cNvPr>
                <p:cNvCxnSpPr/>
                <p:nvPr/>
              </p:nvCxnSpPr>
              <p:spPr>
                <a:xfrm rot="10800000">
                  <a:off x="31521654" y="416045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6" name="Ellipse 685">
                  <a:extLst>
                    <a:ext uri="{FF2B5EF4-FFF2-40B4-BE49-F238E27FC236}">
                      <a16:creationId xmlns:a16="http://schemas.microsoft.com/office/drawing/2014/main" id="{C1944742-4117-A289-FBA2-41421A376DBF}"/>
                    </a:ext>
                  </a:extLst>
                </p:cNvPr>
                <p:cNvSpPr/>
                <p:nvPr/>
              </p:nvSpPr>
              <p:spPr>
                <a:xfrm>
                  <a:off x="31649625" y="4137905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7" name="Ellipse 686">
                  <a:extLst>
                    <a:ext uri="{FF2B5EF4-FFF2-40B4-BE49-F238E27FC236}">
                      <a16:creationId xmlns:a16="http://schemas.microsoft.com/office/drawing/2014/main" id="{5C8D249E-6223-400C-4298-DB18CA543A54}"/>
                    </a:ext>
                  </a:extLst>
                </p:cNvPr>
                <p:cNvSpPr/>
                <p:nvPr/>
              </p:nvSpPr>
              <p:spPr>
                <a:xfrm rot="16200000">
                  <a:off x="32026650" y="4145785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8" name="Rectangle 687">
                  <a:extLst>
                    <a:ext uri="{FF2B5EF4-FFF2-40B4-BE49-F238E27FC236}">
                      <a16:creationId xmlns:a16="http://schemas.microsoft.com/office/drawing/2014/main" id="{C66271E6-62E2-3685-32F0-69338A22088C}"/>
                    </a:ext>
                  </a:extLst>
                </p:cNvPr>
                <p:cNvSpPr/>
                <p:nvPr/>
              </p:nvSpPr>
              <p:spPr>
                <a:xfrm>
                  <a:off x="31790509" y="4144491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89" name="Connecteur droit 688">
                  <a:extLst>
                    <a:ext uri="{FF2B5EF4-FFF2-40B4-BE49-F238E27FC236}">
                      <a16:creationId xmlns:a16="http://schemas.microsoft.com/office/drawing/2014/main" id="{68A1C49E-13FA-8406-0528-39407CB11DEE}"/>
                    </a:ext>
                  </a:extLst>
                </p:cNvPr>
                <p:cNvCxnSpPr/>
                <p:nvPr/>
              </p:nvCxnSpPr>
              <p:spPr>
                <a:xfrm>
                  <a:off x="31814718" y="4144250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0" name="Connecteur droit 689">
                  <a:extLst>
                    <a:ext uri="{FF2B5EF4-FFF2-40B4-BE49-F238E27FC236}">
                      <a16:creationId xmlns:a16="http://schemas.microsoft.com/office/drawing/2014/main" id="{9C7741E5-A335-C5E4-6A67-B8C2EA7C8B26}"/>
                    </a:ext>
                  </a:extLst>
                </p:cNvPr>
                <p:cNvCxnSpPr/>
                <p:nvPr/>
              </p:nvCxnSpPr>
              <p:spPr>
                <a:xfrm>
                  <a:off x="31814718" y="4159507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1" name="Ellipse 690">
                  <a:extLst>
                    <a:ext uri="{FF2B5EF4-FFF2-40B4-BE49-F238E27FC236}">
                      <a16:creationId xmlns:a16="http://schemas.microsoft.com/office/drawing/2014/main" id="{D801C247-B8EA-D8D0-17B2-536E4C4A3E9A}"/>
                    </a:ext>
                  </a:extLst>
                </p:cNvPr>
                <p:cNvSpPr/>
                <p:nvPr/>
              </p:nvSpPr>
              <p:spPr>
                <a:xfrm rot="10800000">
                  <a:off x="32830004" y="4137689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2" name="Ellipse 691">
                  <a:extLst>
                    <a:ext uri="{FF2B5EF4-FFF2-40B4-BE49-F238E27FC236}">
                      <a16:creationId xmlns:a16="http://schemas.microsoft.com/office/drawing/2014/main" id="{5F0767DB-DF12-5C77-1B91-A6139050CBDA}"/>
                    </a:ext>
                  </a:extLst>
                </p:cNvPr>
                <p:cNvSpPr/>
                <p:nvPr/>
              </p:nvSpPr>
              <p:spPr>
                <a:xfrm rot="5400000">
                  <a:off x="32286279" y="4145568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3" name="Rectangle 692">
                  <a:extLst>
                    <a:ext uri="{FF2B5EF4-FFF2-40B4-BE49-F238E27FC236}">
                      <a16:creationId xmlns:a16="http://schemas.microsoft.com/office/drawing/2014/main" id="{CF4BE023-9D50-77F3-CE4E-386D002905E2}"/>
                    </a:ext>
                  </a:extLst>
                </p:cNvPr>
                <p:cNvSpPr/>
                <p:nvPr/>
              </p:nvSpPr>
              <p:spPr>
                <a:xfrm rot="10800000">
                  <a:off x="32491543" y="4144034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94" name="Connecteur droit 693">
                  <a:extLst>
                    <a:ext uri="{FF2B5EF4-FFF2-40B4-BE49-F238E27FC236}">
                      <a16:creationId xmlns:a16="http://schemas.microsoft.com/office/drawing/2014/main" id="{DC5CA0D2-7B71-4051-6AB4-CAEB4FEC5CA3}"/>
                    </a:ext>
                  </a:extLst>
                </p:cNvPr>
                <p:cNvCxnSpPr/>
                <p:nvPr/>
              </p:nvCxnSpPr>
              <p:spPr>
                <a:xfrm rot="10800000">
                  <a:off x="32515753" y="4159291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Connecteur droit 694">
                  <a:extLst>
                    <a:ext uri="{FF2B5EF4-FFF2-40B4-BE49-F238E27FC236}">
                      <a16:creationId xmlns:a16="http://schemas.microsoft.com/office/drawing/2014/main" id="{6ED57247-3A6D-1785-359B-0C06553AD5BA}"/>
                    </a:ext>
                  </a:extLst>
                </p:cNvPr>
                <p:cNvCxnSpPr/>
                <p:nvPr/>
              </p:nvCxnSpPr>
              <p:spPr>
                <a:xfrm rot="10800000">
                  <a:off x="32515755" y="4144034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6" name="Ellipse 695">
                  <a:extLst>
                    <a:ext uri="{FF2B5EF4-FFF2-40B4-BE49-F238E27FC236}">
                      <a16:creationId xmlns:a16="http://schemas.microsoft.com/office/drawing/2014/main" id="{91D7AD60-B9C4-1020-C177-0D3BE60B000E}"/>
                    </a:ext>
                  </a:extLst>
                </p:cNvPr>
                <p:cNvSpPr/>
                <p:nvPr/>
              </p:nvSpPr>
              <p:spPr>
                <a:xfrm rot="10800000">
                  <a:off x="32822580" y="4159903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7" name="Ellipse 696">
                  <a:extLst>
                    <a:ext uri="{FF2B5EF4-FFF2-40B4-BE49-F238E27FC236}">
                      <a16:creationId xmlns:a16="http://schemas.microsoft.com/office/drawing/2014/main" id="{7B689640-907B-6F49-F5D1-9C89458250DA}"/>
                    </a:ext>
                  </a:extLst>
                </p:cNvPr>
                <p:cNvSpPr/>
                <p:nvPr/>
              </p:nvSpPr>
              <p:spPr>
                <a:xfrm rot="5400000">
                  <a:off x="32278855" y="4167782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8" name="Rectangle 697">
                  <a:extLst>
                    <a:ext uri="{FF2B5EF4-FFF2-40B4-BE49-F238E27FC236}">
                      <a16:creationId xmlns:a16="http://schemas.microsoft.com/office/drawing/2014/main" id="{1E501348-6977-79F5-915E-512818E7D8FF}"/>
                    </a:ext>
                  </a:extLst>
                </p:cNvPr>
                <p:cNvSpPr/>
                <p:nvPr/>
              </p:nvSpPr>
              <p:spPr>
                <a:xfrm rot="10800000">
                  <a:off x="32484119" y="4166249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99" name="Connecteur droit 698">
                  <a:extLst>
                    <a:ext uri="{FF2B5EF4-FFF2-40B4-BE49-F238E27FC236}">
                      <a16:creationId xmlns:a16="http://schemas.microsoft.com/office/drawing/2014/main" id="{6473A912-4E3C-536E-AC31-97C563C28616}"/>
                    </a:ext>
                  </a:extLst>
                </p:cNvPr>
                <p:cNvCxnSpPr/>
                <p:nvPr/>
              </p:nvCxnSpPr>
              <p:spPr>
                <a:xfrm rot="10800000">
                  <a:off x="32508329" y="4181506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0" name="Connecteur droit 699">
                  <a:extLst>
                    <a:ext uri="{FF2B5EF4-FFF2-40B4-BE49-F238E27FC236}">
                      <a16:creationId xmlns:a16="http://schemas.microsoft.com/office/drawing/2014/main" id="{F0E8ADB5-8331-BA94-838D-0B4682183ACD}"/>
                    </a:ext>
                  </a:extLst>
                </p:cNvPr>
                <p:cNvCxnSpPr/>
                <p:nvPr/>
              </p:nvCxnSpPr>
              <p:spPr>
                <a:xfrm rot="10800000">
                  <a:off x="32508331" y="4166249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1" name="Ellipse 700">
                  <a:extLst>
                    <a:ext uri="{FF2B5EF4-FFF2-40B4-BE49-F238E27FC236}">
                      <a16:creationId xmlns:a16="http://schemas.microsoft.com/office/drawing/2014/main" id="{74BF9F16-8A6E-F6C4-7330-DAA547AA2FA9}"/>
                    </a:ext>
                  </a:extLst>
                </p:cNvPr>
                <p:cNvSpPr/>
                <p:nvPr/>
              </p:nvSpPr>
              <p:spPr>
                <a:xfrm rot="10800000">
                  <a:off x="32788649" y="4187182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2" name="Ellipse 701">
                  <a:extLst>
                    <a:ext uri="{FF2B5EF4-FFF2-40B4-BE49-F238E27FC236}">
                      <a16:creationId xmlns:a16="http://schemas.microsoft.com/office/drawing/2014/main" id="{755571B5-2152-EB2B-E9D0-2EB9FB5F6703}"/>
                    </a:ext>
                  </a:extLst>
                </p:cNvPr>
                <p:cNvSpPr/>
                <p:nvPr/>
              </p:nvSpPr>
              <p:spPr>
                <a:xfrm rot="5400000">
                  <a:off x="32244924" y="4195061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3" name="Rectangle 702">
                  <a:extLst>
                    <a:ext uri="{FF2B5EF4-FFF2-40B4-BE49-F238E27FC236}">
                      <a16:creationId xmlns:a16="http://schemas.microsoft.com/office/drawing/2014/main" id="{8962AF17-722E-4B81-684F-DF5637C7E8A8}"/>
                    </a:ext>
                  </a:extLst>
                </p:cNvPr>
                <p:cNvSpPr/>
                <p:nvPr/>
              </p:nvSpPr>
              <p:spPr>
                <a:xfrm rot="10800000">
                  <a:off x="32450188" y="4193527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04" name="Connecteur droit 703">
                  <a:extLst>
                    <a:ext uri="{FF2B5EF4-FFF2-40B4-BE49-F238E27FC236}">
                      <a16:creationId xmlns:a16="http://schemas.microsoft.com/office/drawing/2014/main" id="{3D33A209-6288-A3C8-8CCF-2B0C49C10DD7}"/>
                    </a:ext>
                  </a:extLst>
                </p:cNvPr>
                <p:cNvCxnSpPr/>
                <p:nvPr/>
              </p:nvCxnSpPr>
              <p:spPr>
                <a:xfrm rot="10800000">
                  <a:off x="32474398" y="4208784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5" name="Connecteur droit 704">
                  <a:extLst>
                    <a:ext uri="{FF2B5EF4-FFF2-40B4-BE49-F238E27FC236}">
                      <a16:creationId xmlns:a16="http://schemas.microsoft.com/office/drawing/2014/main" id="{E76A80B8-C0AE-AF0F-264E-9236E101FACA}"/>
                    </a:ext>
                  </a:extLst>
                </p:cNvPr>
                <p:cNvCxnSpPr/>
                <p:nvPr/>
              </p:nvCxnSpPr>
              <p:spPr>
                <a:xfrm rot="10800000">
                  <a:off x="32474400" y="4193527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6" name="Ellipse 705">
                  <a:extLst>
                    <a:ext uri="{FF2B5EF4-FFF2-40B4-BE49-F238E27FC236}">
                      <a16:creationId xmlns:a16="http://schemas.microsoft.com/office/drawing/2014/main" id="{FEC6CB61-FF78-BCAA-567B-43F27F5EFF48}"/>
                    </a:ext>
                  </a:extLst>
                </p:cNvPr>
                <p:cNvSpPr/>
                <p:nvPr/>
              </p:nvSpPr>
              <p:spPr>
                <a:xfrm rot="10800000">
                  <a:off x="32756785" y="4111583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7" name="Ellipse 706">
                  <a:extLst>
                    <a:ext uri="{FF2B5EF4-FFF2-40B4-BE49-F238E27FC236}">
                      <a16:creationId xmlns:a16="http://schemas.microsoft.com/office/drawing/2014/main" id="{14DDDDCF-ADD3-0492-AAF3-A950DB08E423}"/>
                    </a:ext>
                  </a:extLst>
                </p:cNvPr>
                <p:cNvSpPr/>
                <p:nvPr/>
              </p:nvSpPr>
              <p:spPr>
                <a:xfrm rot="5400000">
                  <a:off x="32213060" y="4119462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8" name="Rectangle 707">
                  <a:extLst>
                    <a:ext uri="{FF2B5EF4-FFF2-40B4-BE49-F238E27FC236}">
                      <a16:creationId xmlns:a16="http://schemas.microsoft.com/office/drawing/2014/main" id="{F53FF7D3-1456-7AE8-E7F8-E1E66A2DF0A2}"/>
                    </a:ext>
                  </a:extLst>
                </p:cNvPr>
                <p:cNvSpPr/>
                <p:nvPr/>
              </p:nvSpPr>
              <p:spPr>
                <a:xfrm rot="10800000">
                  <a:off x="32418324" y="4117929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09" name="Connecteur droit 708">
                  <a:extLst>
                    <a:ext uri="{FF2B5EF4-FFF2-40B4-BE49-F238E27FC236}">
                      <a16:creationId xmlns:a16="http://schemas.microsoft.com/office/drawing/2014/main" id="{BAF37105-75A3-0D8B-2730-246EB0AB7281}"/>
                    </a:ext>
                  </a:extLst>
                </p:cNvPr>
                <p:cNvCxnSpPr/>
                <p:nvPr/>
              </p:nvCxnSpPr>
              <p:spPr>
                <a:xfrm rot="10800000">
                  <a:off x="32442534" y="4133186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Connecteur droit 709">
                  <a:extLst>
                    <a:ext uri="{FF2B5EF4-FFF2-40B4-BE49-F238E27FC236}">
                      <a16:creationId xmlns:a16="http://schemas.microsoft.com/office/drawing/2014/main" id="{BBFCF8B6-DFA8-DB7F-EB0C-7D7AEE652D22}"/>
                    </a:ext>
                  </a:extLst>
                </p:cNvPr>
                <p:cNvCxnSpPr/>
                <p:nvPr/>
              </p:nvCxnSpPr>
              <p:spPr>
                <a:xfrm rot="10800000">
                  <a:off x="32442536" y="4117929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1" name="Ellipse 710">
                  <a:extLst>
                    <a:ext uri="{FF2B5EF4-FFF2-40B4-BE49-F238E27FC236}">
                      <a16:creationId xmlns:a16="http://schemas.microsoft.com/office/drawing/2014/main" id="{39AB83B2-7472-3570-B429-A5C2BD9C806B}"/>
                    </a:ext>
                  </a:extLst>
                </p:cNvPr>
                <p:cNvSpPr/>
                <p:nvPr/>
              </p:nvSpPr>
              <p:spPr>
                <a:xfrm>
                  <a:off x="32656124" y="41422119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2" name="Ellipse 711">
                  <a:extLst>
                    <a:ext uri="{FF2B5EF4-FFF2-40B4-BE49-F238E27FC236}">
                      <a16:creationId xmlns:a16="http://schemas.microsoft.com/office/drawing/2014/main" id="{1708BDBC-E2AD-F24B-BE9A-279974933A4F}"/>
                    </a:ext>
                  </a:extLst>
                </p:cNvPr>
                <p:cNvSpPr/>
                <p:nvPr/>
              </p:nvSpPr>
              <p:spPr>
                <a:xfrm rot="16200000">
                  <a:off x="33033149" y="4150091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3" name="Rectangle 712">
                  <a:extLst>
                    <a:ext uri="{FF2B5EF4-FFF2-40B4-BE49-F238E27FC236}">
                      <a16:creationId xmlns:a16="http://schemas.microsoft.com/office/drawing/2014/main" id="{C90D1EB2-BB67-1AF8-B80F-0B2B91DC6CCC}"/>
                    </a:ext>
                  </a:extLst>
                </p:cNvPr>
                <p:cNvSpPr/>
                <p:nvPr/>
              </p:nvSpPr>
              <p:spPr>
                <a:xfrm>
                  <a:off x="32797008" y="4148797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14" name="Connecteur droit 713">
                  <a:extLst>
                    <a:ext uri="{FF2B5EF4-FFF2-40B4-BE49-F238E27FC236}">
                      <a16:creationId xmlns:a16="http://schemas.microsoft.com/office/drawing/2014/main" id="{648A7E5C-0EEC-DD1D-17B1-85100A85CEA8}"/>
                    </a:ext>
                  </a:extLst>
                </p:cNvPr>
                <p:cNvCxnSpPr/>
                <p:nvPr/>
              </p:nvCxnSpPr>
              <p:spPr>
                <a:xfrm>
                  <a:off x="32821217" y="4148556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Connecteur droit 714">
                  <a:extLst>
                    <a:ext uri="{FF2B5EF4-FFF2-40B4-BE49-F238E27FC236}">
                      <a16:creationId xmlns:a16="http://schemas.microsoft.com/office/drawing/2014/main" id="{60C2E8B2-E19A-7945-AE5B-A13B1CB5D863}"/>
                    </a:ext>
                  </a:extLst>
                </p:cNvPr>
                <p:cNvCxnSpPr/>
                <p:nvPr/>
              </p:nvCxnSpPr>
              <p:spPr>
                <a:xfrm>
                  <a:off x="32821217" y="4163813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6" name="Ellipse 715">
                  <a:extLst>
                    <a:ext uri="{FF2B5EF4-FFF2-40B4-BE49-F238E27FC236}">
                      <a16:creationId xmlns:a16="http://schemas.microsoft.com/office/drawing/2014/main" id="{73E0AC38-24B8-0DC5-DF0E-C17D74F6D049}"/>
                    </a:ext>
                  </a:extLst>
                </p:cNvPr>
                <p:cNvSpPr/>
                <p:nvPr/>
              </p:nvSpPr>
              <p:spPr>
                <a:xfrm>
                  <a:off x="32637654" y="41684893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7" name="Ellipse 716">
                  <a:extLst>
                    <a:ext uri="{FF2B5EF4-FFF2-40B4-BE49-F238E27FC236}">
                      <a16:creationId xmlns:a16="http://schemas.microsoft.com/office/drawing/2014/main" id="{9507F6CD-70E2-9DB3-0214-88B65867C2EC}"/>
                    </a:ext>
                  </a:extLst>
                </p:cNvPr>
                <p:cNvSpPr/>
                <p:nvPr/>
              </p:nvSpPr>
              <p:spPr>
                <a:xfrm rot="16200000">
                  <a:off x="33014679" y="4176369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8" name="Rectangle 717">
                  <a:extLst>
                    <a:ext uri="{FF2B5EF4-FFF2-40B4-BE49-F238E27FC236}">
                      <a16:creationId xmlns:a16="http://schemas.microsoft.com/office/drawing/2014/main" id="{399E1F87-A217-312C-BB27-FACD1EB8B238}"/>
                    </a:ext>
                  </a:extLst>
                </p:cNvPr>
                <p:cNvSpPr/>
                <p:nvPr/>
              </p:nvSpPr>
              <p:spPr>
                <a:xfrm>
                  <a:off x="32778538" y="4175074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19" name="Connecteur droit 718">
                  <a:extLst>
                    <a:ext uri="{FF2B5EF4-FFF2-40B4-BE49-F238E27FC236}">
                      <a16:creationId xmlns:a16="http://schemas.microsoft.com/office/drawing/2014/main" id="{29700650-3E43-F6A3-A960-F3CBEE0AB54C}"/>
                    </a:ext>
                  </a:extLst>
                </p:cNvPr>
                <p:cNvCxnSpPr/>
                <p:nvPr/>
              </p:nvCxnSpPr>
              <p:spPr>
                <a:xfrm>
                  <a:off x="32802747" y="417483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Connecteur droit 719">
                  <a:extLst>
                    <a:ext uri="{FF2B5EF4-FFF2-40B4-BE49-F238E27FC236}">
                      <a16:creationId xmlns:a16="http://schemas.microsoft.com/office/drawing/2014/main" id="{06526203-B35E-041C-DB28-1E8C2758B803}"/>
                    </a:ext>
                  </a:extLst>
                </p:cNvPr>
                <p:cNvCxnSpPr/>
                <p:nvPr/>
              </p:nvCxnSpPr>
              <p:spPr>
                <a:xfrm>
                  <a:off x="32802747" y="4190091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1" name="Ellipse 720">
                  <a:extLst>
                    <a:ext uri="{FF2B5EF4-FFF2-40B4-BE49-F238E27FC236}">
                      <a16:creationId xmlns:a16="http://schemas.microsoft.com/office/drawing/2014/main" id="{20E393CB-C2D1-063C-90B5-BB70F5B1B1A8}"/>
                    </a:ext>
                  </a:extLst>
                </p:cNvPr>
                <p:cNvSpPr/>
                <p:nvPr/>
              </p:nvSpPr>
              <p:spPr>
                <a:xfrm>
                  <a:off x="32581867" y="4185562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2" name="Ellipse 721">
                  <a:extLst>
                    <a:ext uri="{FF2B5EF4-FFF2-40B4-BE49-F238E27FC236}">
                      <a16:creationId xmlns:a16="http://schemas.microsoft.com/office/drawing/2014/main" id="{8AB5ED7A-D04F-D934-F995-1762AD9A3D5F}"/>
                    </a:ext>
                  </a:extLst>
                </p:cNvPr>
                <p:cNvSpPr/>
                <p:nvPr/>
              </p:nvSpPr>
              <p:spPr>
                <a:xfrm rot="16200000">
                  <a:off x="32958892" y="4193442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3" name="Rectangle 722">
                  <a:extLst>
                    <a:ext uri="{FF2B5EF4-FFF2-40B4-BE49-F238E27FC236}">
                      <a16:creationId xmlns:a16="http://schemas.microsoft.com/office/drawing/2014/main" id="{DB3682D6-7EE1-84F5-A15C-F649B760EB7E}"/>
                    </a:ext>
                  </a:extLst>
                </p:cNvPr>
                <p:cNvSpPr/>
                <p:nvPr/>
              </p:nvSpPr>
              <p:spPr>
                <a:xfrm>
                  <a:off x="32722751" y="41921477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24" name="Connecteur droit 723">
                  <a:extLst>
                    <a:ext uri="{FF2B5EF4-FFF2-40B4-BE49-F238E27FC236}">
                      <a16:creationId xmlns:a16="http://schemas.microsoft.com/office/drawing/2014/main" id="{2F95DF52-7836-1521-0C18-099800EBC6A4}"/>
                    </a:ext>
                  </a:extLst>
                </p:cNvPr>
                <p:cNvCxnSpPr/>
                <p:nvPr/>
              </p:nvCxnSpPr>
              <p:spPr>
                <a:xfrm>
                  <a:off x="32746960" y="4191907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Connecteur droit 724">
                  <a:extLst>
                    <a:ext uri="{FF2B5EF4-FFF2-40B4-BE49-F238E27FC236}">
                      <a16:creationId xmlns:a16="http://schemas.microsoft.com/office/drawing/2014/main" id="{A179E08C-6B85-2843-969D-247FCC17BF4C}"/>
                    </a:ext>
                  </a:extLst>
                </p:cNvPr>
                <p:cNvCxnSpPr/>
                <p:nvPr/>
              </p:nvCxnSpPr>
              <p:spPr>
                <a:xfrm>
                  <a:off x="32746960" y="4207164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6" name="Ellipse 725">
                  <a:extLst>
                    <a:ext uri="{FF2B5EF4-FFF2-40B4-BE49-F238E27FC236}">
                      <a16:creationId xmlns:a16="http://schemas.microsoft.com/office/drawing/2014/main" id="{C241C6C2-E174-F90E-C8EA-6E85379FCE3F}"/>
                    </a:ext>
                  </a:extLst>
                </p:cNvPr>
                <p:cNvSpPr/>
                <p:nvPr/>
              </p:nvSpPr>
              <p:spPr>
                <a:xfrm>
                  <a:off x="32622702" y="4115934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7" name="Ellipse 726">
                  <a:extLst>
                    <a:ext uri="{FF2B5EF4-FFF2-40B4-BE49-F238E27FC236}">
                      <a16:creationId xmlns:a16="http://schemas.microsoft.com/office/drawing/2014/main" id="{23496789-3D37-C04B-C9ED-A65C8753D790}"/>
                    </a:ext>
                  </a:extLst>
                </p:cNvPr>
                <p:cNvSpPr/>
                <p:nvPr/>
              </p:nvSpPr>
              <p:spPr>
                <a:xfrm rot="16200000">
                  <a:off x="32999726" y="4123814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8" name="Rectangle 727">
                  <a:extLst>
                    <a:ext uri="{FF2B5EF4-FFF2-40B4-BE49-F238E27FC236}">
                      <a16:creationId xmlns:a16="http://schemas.microsoft.com/office/drawing/2014/main" id="{32CFBAC3-58D8-A683-7B04-157CA36F2B10}"/>
                    </a:ext>
                  </a:extLst>
                </p:cNvPr>
                <p:cNvSpPr/>
                <p:nvPr/>
              </p:nvSpPr>
              <p:spPr>
                <a:xfrm>
                  <a:off x="32763586" y="4122520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29" name="Connecteur droit 728">
                  <a:extLst>
                    <a:ext uri="{FF2B5EF4-FFF2-40B4-BE49-F238E27FC236}">
                      <a16:creationId xmlns:a16="http://schemas.microsoft.com/office/drawing/2014/main" id="{B58419F1-83BE-9167-152D-B540DB279FD5}"/>
                    </a:ext>
                  </a:extLst>
                </p:cNvPr>
                <p:cNvCxnSpPr/>
                <p:nvPr/>
              </p:nvCxnSpPr>
              <p:spPr>
                <a:xfrm>
                  <a:off x="32787795" y="4122279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0" name="Connecteur droit 729">
                  <a:extLst>
                    <a:ext uri="{FF2B5EF4-FFF2-40B4-BE49-F238E27FC236}">
                      <a16:creationId xmlns:a16="http://schemas.microsoft.com/office/drawing/2014/main" id="{DF51769C-680F-71E8-A770-FDE05FDB9E14}"/>
                    </a:ext>
                  </a:extLst>
                </p:cNvPr>
                <p:cNvCxnSpPr/>
                <p:nvPr/>
              </p:nvCxnSpPr>
              <p:spPr>
                <a:xfrm>
                  <a:off x="32787795" y="4137536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1" name="Ellipse 730">
                  <a:extLst>
                    <a:ext uri="{FF2B5EF4-FFF2-40B4-BE49-F238E27FC236}">
                      <a16:creationId xmlns:a16="http://schemas.microsoft.com/office/drawing/2014/main" id="{2A78A2D6-81BB-4EAA-A01B-9BF108DD4FE2}"/>
                    </a:ext>
                  </a:extLst>
                </p:cNvPr>
                <p:cNvSpPr/>
                <p:nvPr/>
              </p:nvSpPr>
              <p:spPr>
                <a:xfrm>
                  <a:off x="32556488" y="4111927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2" name="Ellipse 731">
                  <a:extLst>
                    <a:ext uri="{FF2B5EF4-FFF2-40B4-BE49-F238E27FC236}">
                      <a16:creationId xmlns:a16="http://schemas.microsoft.com/office/drawing/2014/main" id="{C8AAE9CB-959B-C35A-70E4-ED4E267BBB0E}"/>
                    </a:ext>
                  </a:extLst>
                </p:cNvPr>
                <p:cNvSpPr/>
                <p:nvPr/>
              </p:nvSpPr>
              <p:spPr>
                <a:xfrm rot="16200000">
                  <a:off x="32933512" y="4119807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3" name="Rectangle 732">
                  <a:extLst>
                    <a:ext uri="{FF2B5EF4-FFF2-40B4-BE49-F238E27FC236}">
                      <a16:creationId xmlns:a16="http://schemas.microsoft.com/office/drawing/2014/main" id="{0FD3B902-8631-5837-069D-E42C4D466657}"/>
                    </a:ext>
                  </a:extLst>
                </p:cNvPr>
                <p:cNvSpPr/>
                <p:nvPr/>
              </p:nvSpPr>
              <p:spPr>
                <a:xfrm>
                  <a:off x="32697372" y="4118513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34" name="Connecteur droit 733">
                  <a:extLst>
                    <a:ext uri="{FF2B5EF4-FFF2-40B4-BE49-F238E27FC236}">
                      <a16:creationId xmlns:a16="http://schemas.microsoft.com/office/drawing/2014/main" id="{817B1988-2598-2F04-70DA-3AB545A5DE20}"/>
                    </a:ext>
                  </a:extLst>
                </p:cNvPr>
                <p:cNvCxnSpPr/>
                <p:nvPr/>
              </p:nvCxnSpPr>
              <p:spPr>
                <a:xfrm>
                  <a:off x="32721581" y="4118272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Connecteur droit 734">
                  <a:extLst>
                    <a:ext uri="{FF2B5EF4-FFF2-40B4-BE49-F238E27FC236}">
                      <a16:creationId xmlns:a16="http://schemas.microsoft.com/office/drawing/2014/main" id="{D044763D-4933-9EC2-8798-A6476B5CCBA8}"/>
                    </a:ext>
                  </a:extLst>
                </p:cNvPr>
                <p:cNvCxnSpPr/>
                <p:nvPr/>
              </p:nvCxnSpPr>
              <p:spPr>
                <a:xfrm>
                  <a:off x="32721581" y="4133529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6" name="Ellipse 735">
                  <a:extLst>
                    <a:ext uri="{FF2B5EF4-FFF2-40B4-BE49-F238E27FC236}">
                      <a16:creationId xmlns:a16="http://schemas.microsoft.com/office/drawing/2014/main" id="{9B08AEC3-B10C-C37F-96CF-24F9F8168611}"/>
                    </a:ext>
                  </a:extLst>
                </p:cNvPr>
                <p:cNvSpPr/>
                <p:nvPr/>
              </p:nvSpPr>
              <p:spPr>
                <a:xfrm rot="10800000">
                  <a:off x="32734937" y="4178174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7" name="Ellipse 736">
                  <a:extLst>
                    <a:ext uri="{FF2B5EF4-FFF2-40B4-BE49-F238E27FC236}">
                      <a16:creationId xmlns:a16="http://schemas.microsoft.com/office/drawing/2014/main" id="{2BA1B4BA-5BEA-A5B5-C964-56BACDE3EE99}"/>
                    </a:ext>
                  </a:extLst>
                </p:cNvPr>
                <p:cNvSpPr/>
                <p:nvPr/>
              </p:nvSpPr>
              <p:spPr>
                <a:xfrm rot="5400000">
                  <a:off x="32191212" y="4186053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8" name="Rectangle 737">
                  <a:extLst>
                    <a:ext uri="{FF2B5EF4-FFF2-40B4-BE49-F238E27FC236}">
                      <a16:creationId xmlns:a16="http://schemas.microsoft.com/office/drawing/2014/main" id="{FF297BA8-A728-E472-BF52-90036C780CC3}"/>
                    </a:ext>
                  </a:extLst>
                </p:cNvPr>
                <p:cNvSpPr/>
                <p:nvPr/>
              </p:nvSpPr>
              <p:spPr>
                <a:xfrm rot="10800000">
                  <a:off x="32396476" y="4184519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39" name="Connecteur droit 738">
                  <a:extLst>
                    <a:ext uri="{FF2B5EF4-FFF2-40B4-BE49-F238E27FC236}">
                      <a16:creationId xmlns:a16="http://schemas.microsoft.com/office/drawing/2014/main" id="{8E863795-9E9A-601A-C231-31EB36FEBB87}"/>
                    </a:ext>
                  </a:extLst>
                </p:cNvPr>
                <p:cNvCxnSpPr/>
                <p:nvPr/>
              </p:nvCxnSpPr>
              <p:spPr>
                <a:xfrm rot="10800000">
                  <a:off x="32420686" y="4199776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Connecteur droit 739">
                  <a:extLst>
                    <a:ext uri="{FF2B5EF4-FFF2-40B4-BE49-F238E27FC236}">
                      <a16:creationId xmlns:a16="http://schemas.microsoft.com/office/drawing/2014/main" id="{B36F215A-47F4-5AD1-9F98-5D2A0500F5D4}"/>
                    </a:ext>
                  </a:extLst>
                </p:cNvPr>
                <p:cNvCxnSpPr/>
                <p:nvPr/>
              </p:nvCxnSpPr>
              <p:spPr>
                <a:xfrm rot="10800000">
                  <a:off x="32420688" y="4184519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1" name="Ellipse 740">
                  <a:extLst>
                    <a:ext uri="{FF2B5EF4-FFF2-40B4-BE49-F238E27FC236}">
                      <a16:creationId xmlns:a16="http://schemas.microsoft.com/office/drawing/2014/main" id="{6BC447B2-6881-67C8-2C55-AB8CEFA30D9D}"/>
                    </a:ext>
                  </a:extLst>
                </p:cNvPr>
                <p:cNvSpPr/>
                <p:nvPr/>
              </p:nvSpPr>
              <p:spPr>
                <a:xfrm>
                  <a:off x="32534238" y="4164468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2" name="Ellipse 741">
                  <a:extLst>
                    <a:ext uri="{FF2B5EF4-FFF2-40B4-BE49-F238E27FC236}">
                      <a16:creationId xmlns:a16="http://schemas.microsoft.com/office/drawing/2014/main" id="{51073F28-733B-EC6F-AE48-80E78A079601}"/>
                    </a:ext>
                  </a:extLst>
                </p:cNvPr>
                <p:cNvSpPr/>
                <p:nvPr/>
              </p:nvSpPr>
              <p:spPr>
                <a:xfrm rot="16200000">
                  <a:off x="32911263" y="4172348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3" name="Rectangle 742">
                  <a:extLst>
                    <a:ext uri="{FF2B5EF4-FFF2-40B4-BE49-F238E27FC236}">
                      <a16:creationId xmlns:a16="http://schemas.microsoft.com/office/drawing/2014/main" id="{E05929DA-774F-2825-D136-B9BC197A22A2}"/>
                    </a:ext>
                  </a:extLst>
                </p:cNvPr>
                <p:cNvSpPr/>
                <p:nvPr/>
              </p:nvSpPr>
              <p:spPr>
                <a:xfrm>
                  <a:off x="32675122" y="4171054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44" name="Connecteur droit 743">
                  <a:extLst>
                    <a:ext uri="{FF2B5EF4-FFF2-40B4-BE49-F238E27FC236}">
                      <a16:creationId xmlns:a16="http://schemas.microsoft.com/office/drawing/2014/main" id="{3188AB86-62D1-551A-36D0-C202EAC7BC1D}"/>
                    </a:ext>
                  </a:extLst>
                </p:cNvPr>
                <p:cNvCxnSpPr/>
                <p:nvPr/>
              </p:nvCxnSpPr>
              <p:spPr>
                <a:xfrm>
                  <a:off x="32699331" y="4170813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Connecteur droit 744">
                  <a:extLst>
                    <a:ext uri="{FF2B5EF4-FFF2-40B4-BE49-F238E27FC236}">
                      <a16:creationId xmlns:a16="http://schemas.microsoft.com/office/drawing/2014/main" id="{D3FC1C3D-3F23-4B9B-6AAD-6E03F26366E6}"/>
                    </a:ext>
                  </a:extLst>
                </p:cNvPr>
                <p:cNvCxnSpPr/>
                <p:nvPr/>
              </p:nvCxnSpPr>
              <p:spPr>
                <a:xfrm>
                  <a:off x="32699331" y="4186070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6" name="Ellipse 745">
                  <a:extLst>
                    <a:ext uri="{FF2B5EF4-FFF2-40B4-BE49-F238E27FC236}">
                      <a16:creationId xmlns:a16="http://schemas.microsoft.com/office/drawing/2014/main" id="{489FF2A4-9A25-A0AF-65D7-785F461DEAAF}"/>
                    </a:ext>
                  </a:extLst>
                </p:cNvPr>
                <p:cNvSpPr/>
                <p:nvPr/>
              </p:nvSpPr>
              <p:spPr>
                <a:xfrm rot="10800000">
                  <a:off x="32716953" y="41303012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7" name="Ellipse 746">
                  <a:extLst>
                    <a:ext uri="{FF2B5EF4-FFF2-40B4-BE49-F238E27FC236}">
                      <a16:creationId xmlns:a16="http://schemas.microsoft.com/office/drawing/2014/main" id="{FFF4E729-C44A-E0EF-683A-D0C34822C79F}"/>
                    </a:ext>
                  </a:extLst>
                </p:cNvPr>
                <p:cNvSpPr/>
                <p:nvPr/>
              </p:nvSpPr>
              <p:spPr>
                <a:xfrm rot="5400000">
                  <a:off x="32173228" y="4138180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8" name="Rectangle 747">
                  <a:extLst>
                    <a:ext uri="{FF2B5EF4-FFF2-40B4-BE49-F238E27FC236}">
                      <a16:creationId xmlns:a16="http://schemas.microsoft.com/office/drawing/2014/main" id="{D7444512-6FE4-51E5-59D5-0CFB5AE569D9}"/>
                    </a:ext>
                  </a:extLst>
                </p:cNvPr>
                <p:cNvSpPr/>
                <p:nvPr/>
              </p:nvSpPr>
              <p:spPr>
                <a:xfrm rot="10800000">
                  <a:off x="32378492" y="4136646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49" name="Connecteur droit 748">
                  <a:extLst>
                    <a:ext uri="{FF2B5EF4-FFF2-40B4-BE49-F238E27FC236}">
                      <a16:creationId xmlns:a16="http://schemas.microsoft.com/office/drawing/2014/main" id="{EE70DA1D-7FE6-D9B0-A468-FC7D6DA264F6}"/>
                    </a:ext>
                  </a:extLst>
                </p:cNvPr>
                <p:cNvCxnSpPr/>
                <p:nvPr/>
              </p:nvCxnSpPr>
              <p:spPr>
                <a:xfrm rot="10800000">
                  <a:off x="32402702" y="4151903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0" name="Connecteur droit 749">
                  <a:extLst>
                    <a:ext uri="{FF2B5EF4-FFF2-40B4-BE49-F238E27FC236}">
                      <a16:creationId xmlns:a16="http://schemas.microsoft.com/office/drawing/2014/main" id="{099CEAA8-785F-4FE8-B84E-B9C07670B854}"/>
                    </a:ext>
                  </a:extLst>
                </p:cNvPr>
                <p:cNvCxnSpPr/>
                <p:nvPr/>
              </p:nvCxnSpPr>
              <p:spPr>
                <a:xfrm rot="10800000">
                  <a:off x="32402703" y="4136646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1" name="Ellipse 750">
                  <a:extLst>
                    <a:ext uri="{FF2B5EF4-FFF2-40B4-BE49-F238E27FC236}">
                      <a16:creationId xmlns:a16="http://schemas.microsoft.com/office/drawing/2014/main" id="{924B6D02-ED74-28B3-0A58-D405A68C5BCD}"/>
                    </a:ext>
                  </a:extLst>
                </p:cNvPr>
                <p:cNvSpPr/>
                <p:nvPr/>
              </p:nvSpPr>
              <p:spPr>
                <a:xfrm rot="10800000">
                  <a:off x="32705562" y="41530664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2" name="Ellipse 751">
                  <a:extLst>
                    <a:ext uri="{FF2B5EF4-FFF2-40B4-BE49-F238E27FC236}">
                      <a16:creationId xmlns:a16="http://schemas.microsoft.com/office/drawing/2014/main" id="{1BB75CF4-91A2-4E2E-6B57-87AA9DB69F55}"/>
                    </a:ext>
                  </a:extLst>
                </p:cNvPr>
                <p:cNvSpPr/>
                <p:nvPr/>
              </p:nvSpPr>
              <p:spPr>
                <a:xfrm rot="5400000">
                  <a:off x="32161837" y="41609453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3" name="Rectangle 752">
                  <a:extLst>
                    <a:ext uri="{FF2B5EF4-FFF2-40B4-BE49-F238E27FC236}">
                      <a16:creationId xmlns:a16="http://schemas.microsoft.com/office/drawing/2014/main" id="{2889294C-0F4A-40CE-8AB3-DE20A26C1325}"/>
                    </a:ext>
                  </a:extLst>
                </p:cNvPr>
                <p:cNvSpPr/>
                <p:nvPr/>
              </p:nvSpPr>
              <p:spPr>
                <a:xfrm rot="10800000">
                  <a:off x="32367101" y="4159411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54" name="Connecteur droit 753">
                  <a:extLst>
                    <a:ext uri="{FF2B5EF4-FFF2-40B4-BE49-F238E27FC236}">
                      <a16:creationId xmlns:a16="http://schemas.microsoft.com/office/drawing/2014/main" id="{B20D9D9B-D416-6A6C-75C2-1D09B8532984}"/>
                    </a:ext>
                  </a:extLst>
                </p:cNvPr>
                <p:cNvCxnSpPr/>
                <p:nvPr/>
              </p:nvCxnSpPr>
              <p:spPr>
                <a:xfrm rot="10800000">
                  <a:off x="32391311" y="4174668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5" name="Connecteur droit 754">
                  <a:extLst>
                    <a:ext uri="{FF2B5EF4-FFF2-40B4-BE49-F238E27FC236}">
                      <a16:creationId xmlns:a16="http://schemas.microsoft.com/office/drawing/2014/main" id="{BB4756C2-56CB-4269-C8D1-48998E66A812}"/>
                    </a:ext>
                  </a:extLst>
                </p:cNvPr>
                <p:cNvCxnSpPr/>
                <p:nvPr/>
              </p:nvCxnSpPr>
              <p:spPr>
                <a:xfrm rot="10800000">
                  <a:off x="32391313" y="4159411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6" name="Ellipse 755">
                  <a:extLst>
                    <a:ext uri="{FF2B5EF4-FFF2-40B4-BE49-F238E27FC236}">
                      <a16:creationId xmlns:a16="http://schemas.microsoft.com/office/drawing/2014/main" id="{51A2E369-A084-4807-018A-12724E7BF152}"/>
                    </a:ext>
                  </a:extLst>
                </p:cNvPr>
                <p:cNvSpPr/>
                <p:nvPr/>
              </p:nvSpPr>
              <p:spPr>
                <a:xfrm>
                  <a:off x="32519285" y="4136860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7" name="Ellipse 756">
                  <a:extLst>
                    <a:ext uri="{FF2B5EF4-FFF2-40B4-BE49-F238E27FC236}">
                      <a16:creationId xmlns:a16="http://schemas.microsoft.com/office/drawing/2014/main" id="{8D6FC0F2-123D-424D-EC70-8708002F0147}"/>
                    </a:ext>
                  </a:extLst>
                </p:cNvPr>
                <p:cNvSpPr/>
                <p:nvPr/>
              </p:nvSpPr>
              <p:spPr>
                <a:xfrm rot="16200000">
                  <a:off x="32896309" y="41447403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8" name="Rectangle 757">
                  <a:extLst>
                    <a:ext uri="{FF2B5EF4-FFF2-40B4-BE49-F238E27FC236}">
                      <a16:creationId xmlns:a16="http://schemas.microsoft.com/office/drawing/2014/main" id="{06CC03C4-779E-EE94-C476-B00E784A4C66}"/>
                    </a:ext>
                  </a:extLst>
                </p:cNvPr>
                <p:cNvSpPr/>
                <p:nvPr/>
              </p:nvSpPr>
              <p:spPr>
                <a:xfrm>
                  <a:off x="32660169" y="41434457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59" name="Connecteur droit 758">
                  <a:extLst>
                    <a:ext uri="{FF2B5EF4-FFF2-40B4-BE49-F238E27FC236}">
                      <a16:creationId xmlns:a16="http://schemas.microsoft.com/office/drawing/2014/main" id="{A049F2E7-1F78-550C-CD99-5831FFCAD273}"/>
                    </a:ext>
                  </a:extLst>
                </p:cNvPr>
                <p:cNvCxnSpPr/>
                <p:nvPr/>
              </p:nvCxnSpPr>
              <p:spPr>
                <a:xfrm>
                  <a:off x="32684378" y="4143205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Connecteur droit 759">
                  <a:extLst>
                    <a:ext uri="{FF2B5EF4-FFF2-40B4-BE49-F238E27FC236}">
                      <a16:creationId xmlns:a16="http://schemas.microsoft.com/office/drawing/2014/main" id="{724F1AF5-47F9-A35E-B836-B96EB647A3F6}"/>
                    </a:ext>
                  </a:extLst>
                </p:cNvPr>
                <p:cNvCxnSpPr/>
                <p:nvPr/>
              </p:nvCxnSpPr>
              <p:spPr>
                <a:xfrm>
                  <a:off x="32684378" y="4158462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er 158">
                <a:extLst>
                  <a:ext uri="{FF2B5EF4-FFF2-40B4-BE49-F238E27FC236}">
                    <a16:creationId xmlns:a16="http://schemas.microsoft.com/office/drawing/2014/main" id="{3240E363-0BAD-33BA-D95B-1774A1509755}"/>
                  </a:ext>
                </a:extLst>
              </p:cNvPr>
              <p:cNvGrpSpPr/>
              <p:nvPr/>
            </p:nvGrpSpPr>
            <p:grpSpPr>
              <a:xfrm rot="1849782">
                <a:off x="7745342" y="3865437"/>
                <a:ext cx="1128149" cy="167661"/>
                <a:chOff x="29680263" y="41081765"/>
                <a:chExt cx="3587634" cy="1187231"/>
              </a:xfrm>
            </p:grpSpPr>
            <p:sp>
              <p:nvSpPr>
                <p:cNvPr id="199" name="Ellipse 198">
                  <a:extLst>
                    <a:ext uri="{FF2B5EF4-FFF2-40B4-BE49-F238E27FC236}">
                      <a16:creationId xmlns:a16="http://schemas.microsoft.com/office/drawing/2014/main" id="{F62BA906-D577-BDA8-1D5D-44B377462267}"/>
                    </a:ext>
                  </a:extLst>
                </p:cNvPr>
                <p:cNvSpPr/>
                <p:nvPr/>
              </p:nvSpPr>
              <p:spPr>
                <a:xfrm rot="10800000">
                  <a:off x="30235567" y="4146052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Ellipse 199">
                  <a:extLst>
                    <a:ext uri="{FF2B5EF4-FFF2-40B4-BE49-F238E27FC236}">
                      <a16:creationId xmlns:a16="http://schemas.microsoft.com/office/drawing/2014/main" id="{063539B8-A7BC-342F-43FB-4D479DD92622}"/>
                    </a:ext>
                  </a:extLst>
                </p:cNvPr>
                <p:cNvSpPr/>
                <p:nvPr/>
              </p:nvSpPr>
              <p:spPr>
                <a:xfrm rot="5400000">
                  <a:off x="29691843" y="4153931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913375FF-AAFB-25B9-C610-CF63A86FCBC3}"/>
                    </a:ext>
                  </a:extLst>
                </p:cNvPr>
                <p:cNvSpPr/>
                <p:nvPr/>
              </p:nvSpPr>
              <p:spPr>
                <a:xfrm rot="10800000">
                  <a:off x="29897106" y="4152398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02" name="Connecteur droit 201">
                  <a:extLst>
                    <a:ext uri="{FF2B5EF4-FFF2-40B4-BE49-F238E27FC236}">
                      <a16:creationId xmlns:a16="http://schemas.microsoft.com/office/drawing/2014/main" id="{4459C0DF-9C74-15F9-B7B2-E38AC36E0504}"/>
                    </a:ext>
                  </a:extLst>
                </p:cNvPr>
                <p:cNvCxnSpPr/>
                <p:nvPr/>
              </p:nvCxnSpPr>
              <p:spPr>
                <a:xfrm rot="10800000">
                  <a:off x="29921316" y="4167655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Connecteur droit 202">
                  <a:extLst>
                    <a:ext uri="{FF2B5EF4-FFF2-40B4-BE49-F238E27FC236}">
                      <a16:creationId xmlns:a16="http://schemas.microsoft.com/office/drawing/2014/main" id="{773DDD7F-79BC-B3DB-2BD5-3A32E2C959BA}"/>
                    </a:ext>
                  </a:extLst>
                </p:cNvPr>
                <p:cNvCxnSpPr/>
                <p:nvPr/>
              </p:nvCxnSpPr>
              <p:spPr>
                <a:xfrm rot="10800000">
                  <a:off x="29921318" y="4152398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Ellipse 203">
                  <a:extLst>
                    <a:ext uri="{FF2B5EF4-FFF2-40B4-BE49-F238E27FC236}">
                      <a16:creationId xmlns:a16="http://schemas.microsoft.com/office/drawing/2014/main" id="{CB517163-6622-0B74-2CCB-BD6CB1F68F4A}"/>
                    </a:ext>
                  </a:extLst>
                </p:cNvPr>
                <p:cNvSpPr/>
                <p:nvPr/>
              </p:nvSpPr>
              <p:spPr>
                <a:xfrm rot="10800000">
                  <a:off x="30228143" y="4168267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5" name="Ellipse 204">
                  <a:extLst>
                    <a:ext uri="{FF2B5EF4-FFF2-40B4-BE49-F238E27FC236}">
                      <a16:creationId xmlns:a16="http://schemas.microsoft.com/office/drawing/2014/main" id="{4294239A-6863-F8D9-3FE4-3DE21D32F11F}"/>
                    </a:ext>
                  </a:extLst>
                </p:cNvPr>
                <p:cNvSpPr/>
                <p:nvPr/>
              </p:nvSpPr>
              <p:spPr>
                <a:xfrm rot="5400000">
                  <a:off x="29684419" y="4176146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414A41E6-2A5A-20D8-EFA0-15BDCE91E532}"/>
                    </a:ext>
                  </a:extLst>
                </p:cNvPr>
                <p:cNvSpPr/>
                <p:nvPr/>
              </p:nvSpPr>
              <p:spPr>
                <a:xfrm rot="10800000">
                  <a:off x="29889682" y="4174612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07" name="Connecteur droit 206">
                  <a:extLst>
                    <a:ext uri="{FF2B5EF4-FFF2-40B4-BE49-F238E27FC236}">
                      <a16:creationId xmlns:a16="http://schemas.microsoft.com/office/drawing/2014/main" id="{D4BA19E6-A3DB-E05D-7973-D44087D42460}"/>
                    </a:ext>
                  </a:extLst>
                </p:cNvPr>
                <p:cNvCxnSpPr/>
                <p:nvPr/>
              </p:nvCxnSpPr>
              <p:spPr>
                <a:xfrm rot="10800000">
                  <a:off x="29913892" y="4189869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Connecteur droit 207">
                  <a:extLst>
                    <a:ext uri="{FF2B5EF4-FFF2-40B4-BE49-F238E27FC236}">
                      <a16:creationId xmlns:a16="http://schemas.microsoft.com/office/drawing/2014/main" id="{0A67283A-4CBB-CBEB-7A2D-41CD6DDBD487}"/>
                    </a:ext>
                  </a:extLst>
                </p:cNvPr>
                <p:cNvCxnSpPr/>
                <p:nvPr/>
              </p:nvCxnSpPr>
              <p:spPr>
                <a:xfrm rot="10800000">
                  <a:off x="29913894" y="4174612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9" name="Ellipse 208">
                  <a:extLst>
                    <a:ext uri="{FF2B5EF4-FFF2-40B4-BE49-F238E27FC236}">
                      <a16:creationId xmlns:a16="http://schemas.microsoft.com/office/drawing/2014/main" id="{7BED2DD7-7B09-B200-FF16-83B2CF2AECE7}"/>
                    </a:ext>
                  </a:extLst>
                </p:cNvPr>
                <p:cNvSpPr/>
                <p:nvPr/>
              </p:nvSpPr>
              <p:spPr>
                <a:xfrm rot="10800000">
                  <a:off x="30194212" y="41955460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Ellipse 209">
                  <a:extLst>
                    <a:ext uri="{FF2B5EF4-FFF2-40B4-BE49-F238E27FC236}">
                      <a16:creationId xmlns:a16="http://schemas.microsoft.com/office/drawing/2014/main" id="{809B3373-F212-2D03-7448-037333CF2BE8}"/>
                    </a:ext>
                  </a:extLst>
                </p:cNvPr>
                <p:cNvSpPr/>
                <p:nvPr/>
              </p:nvSpPr>
              <p:spPr>
                <a:xfrm rot="5400000">
                  <a:off x="29650488" y="42034249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A20AB23F-4CC6-B710-F5E2-765D98780A40}"/>
                    </a:ext>
                  </a:extLst>
                </p:cNvPr>
                <p:cNvSpPr/>
                <p:nvPr/>
              </p:nvSpPr>
              <p:spPr>
                <a:xfrm rot="10800000">
                  <a:off x="29855751" y="42018913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12" name="Connecteur droit 211">
                  <a:extLst>
                    <a:ext uri="{FF2B5EF4-FFF2-40B4-BE49-F238E27FC236}">
                      <a16:creationId xmlns:a16="http://schemas.microsoft.com/office/drawing/2014/main" id="{980E229A-843A-1AD7-F763-927B89B015E9}"/>
                    </a:ext>
                  </a:extLst>
                </p:cNvPr>
                <p:cNvCxnSpPr/>
                <p:nvPr/>
              </p:nvCxnSpPr>
              <p:spPr>
                <a:xfrm rot="10800000">
                  <a:off x="29879962" y="4217148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Connecteur droit 212">
                  <a:extLst>
                    <a:ext uri="{FF2B5EF4-FFF2-40B4-BE49-F238E27FC236}">
                      <a16:creationId xmlns:a16="http://schemas.microsoft.com/office/drawing/2014/main" id="{4EDE4D71-510E-B80D-DA2D-BA9B29E13953}"/>
                    </a:ext>
                  </a:extLst>
                </p:cNvPr>
                <p:cNvCxnSpPr/>
                <p:nvPr/>
              </p:nvCxnSpPr>
              <p:spPr>
                <a:xfrm rot="10800000">
                  <a:off x="29879963" y="4201891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Ellipse 213">
                  <a:extLst>
                    <a:ext uri="{FF2B5EF4-FFF2-40B4-BE49-F238E27FC236}">
                      <a16:creationId xmlns:a16="http://schemas.microsoft.com/office/drawing/2014/main" id="{A014EF31-DACF-D577-3993-FD6D9319CCB9}"/>
                    </a:ext>
                  </a:extLst>
                </p:cNvPr>
                <p:cNvSpPr/>
                <p:nvPr/>
              </p:nvSpPr>
              <p:spPr>
                <a:xfrm rot="10800000">
                  <a:off x="30162348" y="4119947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Ellipse 214">
                  <a:extLst>
                    <a:ext uri="{FF2B5EF4-FFF2-40B4-BE49-F238E27FC236}">
                      <a16:creationId xmlns:a16="http://schemas.microsoft.com/office/drawing/2014/main" id="{86060033-07EB-D041-318F-351F18B865DC}"/>
                    </a:ext>
                  </a:extLst>
                </p:cNvPr>
                <p:cNvSpPr/>
                <p:nvPr/>
              </p:nvSpPr>
              <p:spPr>
                <a:xfrm rot="5400000">
                  <a:off x="29618624" y="4127826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647E773E-95D1-FFC0-3EA3-E681C7673FDC}"/>
                    </a:ext>
                  </a:extLst>
                </p:cNvPr>
                <p:cNvSpPr/>
                <p:nvPr/>
              </p:nvSpPr>
              <p:spPr>
                <a:xfrm rot="10800000">
                  <a:off x="29823887" y="4126292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17" name="Connecteur droit 216">
                  <a:extLst>
                    <a:ext uri="{FF2B5EF4-FFF2-40B4-BE49-F238E27FC236}">
                      <a16:creationId xmlns:a16="http://schemas.microsoft.com/office/drawing/2014/main" id="{91406320-B385-B4AC-C31F-8106C2EC7DE1}"/>
                    </a:ext>
                  </a:extLst>
                </p:cNvPr>
                <p:cNvCxnSpPr/>
                <p:nvPr/>
              </p:nvCxnSpPr>
              <p:spPr>
                <a:xfrm rot="10800000">
                  <a:off x="29848098" y="4141549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Connecteur droit 217">
                  <a:extLst>
                    <a:ext uri="{FF2B5EF4-FFF2-40B4-BE49-F238E27FC236}">
                      <a16:creationId xmlns:a16="http://schemas.microsoft.com/office/drawing/2014/main" id="{82AAD7C4-164D-0239-3A6A-89A2BC9C9D7E}"/>
                    </a:ext>
                  </a:extLst>
                </p:cNvPr>
                <p:cNvCxnSpPr/>
                <p:nvPr/>
              </p:nvCxnSpPr>
              <p:spPr>
                <a:xfrm rot="10800000">
                  <a:off x="29848099" y="4126292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Ellipse 218">
                  <a:extLst>
                    <a:ext uri="{FF2B5EF4-FFF2-40B4-BE49-F238E27FC236}">
                      <a16:creationId xmlns:a16="http://schemas.microsoft.com/office/drawing/2014/main" id="{A4330F12-818F-CEA7-C5D4-C34460DE184C}"/>
                    </a:ext>
                  </a:extLst>
                </p:cNvPr>
                <p:cNvSpPr/>
                <p:nvPr/>
              </p:nvSpPr>
              <p:spPr>
                <a:xfrm>
                  <a:off x="30061687" y="41505753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0" name="Ellipse 219">
                  <a:extLst>
                    <a:ext uri="{FF2B5EF4-FFF2-40B4-BE49-F238E27FC236}">
                      <a16:creationId xmlns:a16="http://schemas.microsoft.com/office/drawing/2014/main" id="{CC5090CD-75E8-7FA8-3BBB-6C112BED62EB}"/>
                    </a:ext>
                  </a:extLst>
                </p:cNvPr>
                <p:cNvSpPr/>
                <p:nvPr/>
              </p:nvSpPr>
              <p:spPr>
                <a:xfrm rot="16200000">
                  <a:off x="30438712" y="4158455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5D155998-59A9-DA23-1B13-6E39454928CA}"/>
                    </a:ext>
                  </a:extLst>
                </p:cNvPr>
                <p:cNvSpPr/>
                <p:nvPr/>
              </p:nvSpPr>
              <p:spPr>
                <a:xfrm>
                  <a:off x="30202571" y="4157160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22" name="Connecteur droit 221">
                  <a:extLst>
                    <a:ext uri="{FF2B5EF4-FFF2-40B4-BE49-F238E27FC236}">
                      <a16:creationId xmlns:a16="http://schemas.microsoft.com/office/drawing/2014/main" id="{64C58892-E921-6DDA-DD72-566452E11DC8}"/>
                    </a:ext>
                  </a:extLst>
                </p:cNvPr>
                <p:cNvCxnSpPr/>
                <p:nvPr/>
              </p:nvCxnSpPr>
              <p:spPr>
                <a:xfrm>
                  <a:off x="30226780" y="4156920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Connecteur droit 222">
                  <a:extLst>
                    <a:ext uri="{FF2B5EF4-FFF2-40B4-BE49-F238E27FC236}">
                      <a16:creationId xmlns:a16="http://schemas.microsoft.com/office/drawing/2014/main" id="{5A37C2DF-4788-5599-6FCD-7CA609322E2C}"/>
                    </a:ext>
                  </a:extLst>
                </p:cNvPr>
                <p:cNvCxnSpPr/>
                <p:nvPr/>
              </p:nvCxnSpPr>
              <p:spPr>
                <a:xfrm>
                  <a:off x="30226780" y="4172177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Ellipse 223">
                  <a:extLst>
                    <a:ext uri="{FF2B5EF4-FFF2-40B4-BE49-F238E27FC236}">
                      <a16:creationId xmlns:a16="http://schemas.microsoft.com/office/drawing/2014/main" id="{47DAE6A0-9DBC-7A60-46EE-F2236A763BC2}"/>
                    </a:ext>
                  </a:extLst>
                </p:cNvPr>
                <p:cNvSpPr/>
                <p:nvPr/>
              </p:nvSpPr>
              <p:spPr>
                <a:xfrm>
                  <a:off x="30043217" y="41768528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Ellipse 224">
                  <a:extLst>
                    <a:ext uri="{FF2B5EF4-FFF2-40B4-BE49-F238E27FC236}">
                      <a16:creationId xmlns:a16="http://schemas.microsoft.com/office/drawing/2014/main" id="{82CDF668-BE87-119B-040C-A336957AA7BE}"/>
                    </a:ext>
                  </a:extLst>
                </p:cNvPr>
                <p:cNvSpPr/>
                <p:nvPr/>
              </p:nvSpPr>
              <p:spPr>
                <a:xfrm rot="16200000">
                  <a:off x="30420242" y="4184732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C9F37F67-788B-DEE9-A684-3F88B1E871E8}"/>
                    </a:ext>
                  </a:extLst>
                </p:cNvPr>
                <p:cNvSpPr/>
                <p:nvPr/>
              </p:nvSpPr>
              <p:spPr>
                <a:xfrm>
                  <a:off x="30184101" y="4183438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27" name="Connecteur droit 226">
                  <a:extLst>
                    <a:ext uri="{FF2B5EF4-FFF2-40B4-BE49-F238E27FC236}">
                      <a16:creationId xmlns:a16="http://schemas.microsoft.com/office/drawing/2014/main" id="{EA0F199A-6832-7E3C-3D7E-B86EA3A976BC}"/>
                    </a:ext>
                  </a:extLst>
                </p:cNvPr>
                <p:cNvCxnSpPr/>
                <p:nvPr/>
              </p:nvCxnSpPr>
              <p:spPr>
                <a:xfrm>
                  <a:off x="30208310" y="4183197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Connecteur droit 227">
                  <a:extLst>
                    <a:ext uri="{FF2B5EF4-FFF2-40B4-BE49-F238E27FC236}">
                      <a16:creationId xmlns:a16="http://schemas.microsoft.com/office/drawing/2014/main" id="{29EEEA50-6EB3-94B4-08C4-46431453852E}"/>
                    </a:ext>
                  </a:extLst>
                </p:cNvPr>
                <p:cNvCxnSpPr/>
                <p:nvPr/>
              </p:nvCxnSpPr>
              <p:spPr>
                <a:xfrm>
                  <a:off x="30208310" y="4198454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Ellipse 228">
                  <a:extLst>
                    <a:ext uri="{FF2B5EF4-FFF2-40B4-BE49-F238E27FC236}">
                      <a16:creationId xmlns:a16="http://schemas.microsoft.com/office/drawing/2014/main" id="{3997DD4A-88FA-641E-4B65-91BF8C2792A3}"/>
                    </a:ext>
                  </a:extLst>
                </p:cNvPr>
                <p:cNvSpPr/>
                <p:nvPr/>
              </p:nvSpPr>
              <p:spPr>
                <a:xfrm>
                  <a:off x="29987431" y="4193925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0" name="Ellipse 229">
                  <a:extLst>
                    <a:ext uri="{FF2B5EF4-FFF2-40B4-BE49-F238E27FC236}">
                      <a16:creationId xmlns:a16="http://schemas.microsoft.com/office/drawing/2014/main" id="{3D1B32DC-7E1A-E4C9-F827-4BC6DCA52347}"/>
                    </a:ext>
                  </a:extLst>
                </p:cNvPr>
                <p:cNvSpPr/>
                <p:nvPr/>
              </p:nvSpPr>
              <p:spPr>
                <a:xfrm rot="16200000">
                  <a:off x="30364455" y="4201805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9032A36A-3DE7-AA3A-2221-771DDC3DFF69}"/>
                    </a:ext>
                  </a:extLst>
                </p:cNvPr>
                <p:cNvSpPr/>
                <p:nvPr/>
              </p:nvSpPr>
              <p:spPr>
                <a:xfrm>
                  <a:off x="30128315" y="4200511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32" name="Connecteur droit 231">
                  <a:extLst>
                    <a:ext uri="{FF2B5EF4-FFF2-40B4-BE49-F238E27FC236}">
                      <a16:creationId xmlns:a16="http://schemas.microsoft.com/office/drawing/2014/main" id="{4DA8F02E-C38D-DB35-DC11-62CD284C3D26}"/>
                    </a:ext>
                  </a:extLst>
                </p:cNvPr>
                <p:cNvCxnSpPr/>
                <p:nvPr/>
              </p:nvCxnSpPr>
              <p:spPr>
                <a:xfrm>
                  <a:off x="30152523" y="4200270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232">
                  <a:extLst>
                    <a:ext uri="{FF2B5EF4-FFF2-40B4-BE49-F238E27FC236}">
                      <a16:creationId xmlns:a16="http://schemas.microsoft.com/office/drawing/2014/main" id="{98276848-D222-6E75-F6E4-4059C3AC2D5F}"/>
                    </a:ext>
                  </a:extLst>
                </p:cNvPr>
                <p:cNvCxnSpPr/>
                <p:nvPr/>
              </p:nvCxnSpPr>
              <p:spPr>
                <a:xfrm>
                  <a:off x="30152523" y="4215527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4" name="Ellipse 233">
                  <a:extLst>
                    <a:ext uri="{FF2B5EF4-FFF2-40B4-BE49-F238E27FC236}">
                      <a16:creationId xmlns:a16="http://schemas.microsoft.com/office/drawing/2014/main" id="{65A43674-2241-FF27-B8B5-0FB76CFCBFFD}"/>
                    </a:ext>
                  </a:extLst>
                </p:cNvPr>
                <p:cNvSpPr/>
                <p:nvPr/>
              </p:nvSpPr>
              <p:spPr>
                <a:xfrm>
                  <a:off x="30028265" y="4124298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5" name="Ellipse 234">
                  <a:extLst>
                    <a:ext uri="{FF2B5EF4-FFF2-40B4-BE49-F238E27FC236}">
                      <a16:creationId xmlns:a16="http://schemas.microsoft.com/office/drawing/2014/main" id="{9EE9F689-BB80-89A5-F1D9-D13D5E3A3D48}"/>
                    </a:ext>
                  </a:extLst>
                </p:cNvPr>
                <p:cNvSpPr/>
                <p:nvPr/>
              </p:nvSpPr>
              <p:spPr>
                <a:xfrm rot="16200000">
                  <a:off x="30405290" y="4132178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CC056BE8-4C85-DC54-36BF-FC82E96BF912}"/>
                    </a:ext>
                  </a:extLst>
                </p:cNvPr>
                <p:cNvSpPr/>
                <p:nvPr/>
              </p:nvSpPr>
              <p:spPr>
                <a:xfrm>
                  <a:off x="30169149" y="4130883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37" name="Connecteur droit 236">
                  <a:extLst>
                    <a:ext uri="{FF2B5EF4-FFF2-40B4-BE49-F238E27FC236}">
                      <a16:creationId xmlns:a16="http://schemas.microsoft.com/office/drawing/2014/main" id="{5FBC6555-FF5E-A08E-B18E-E46E09636B1D}"/>
                    </a:ext>
                  </a:extLst>
                </p:cNvPr>
                <p:cNvCxnSpPr/>
                <p:nvPr/>
              </p:nvCxnSpPr>
              <p:spPr>
                <a:xfrm>
                  <a:off x="30193358" y="41306432"/>
                  <a:ext cx="330067" cy="0"/>
                </a:xfrm>
                <a:prstGeom prst="line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Connecteur droit 237">
                  <a:extLst>
                    <a:ext uri="{FF2B5EF4-FFF2-40B4-BE49-F238E27FC236}">
                      <a16:creationId xmlns:a16="http://schemas.microsoft.com/office/drawing/2014/main" id="{2DFE34B9-FAB1-440C-9196-84DF9FB08879}"/>
                    </a:ext>
                  </a:extLst>
                </p:cNvPr>
                <p:cNvCxnSpPr/>
                <p:nvPr/>
              </p:nvCxnSpPr>
              <p:spPr>
                <a:xfrm>
                  <a:off x="30193358" y="41459002"/>
                  <a:ext cx="330067" cy="0"/>
                </a:xfrm>
                <a:prstGeom prst="line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9" name="Ellipse 238">
                  <a:extLst>
                    <a:ext uri="{FF2B5EF4-FFF2-40B4-BE49-F238E27FC236}">
                      <a16:creationId xmlns:a16="http://schemas.microsoft.com/office/drawing/2014/main" id="{C4C12C53-45CC-57D9-EA3F-ECFA7E2DB80D}"/>
                    </a:ext>
                  </a:extLst>
                </p:cNvPr>
                <p:cNvSpPr/>
                <p:nvPr/>
              </p:nvSpPr>
              <p:spPr>
                <a:xfrm>
                  <a:off x="29962051" y="41202914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Ellipse 239">
                  <a:extLst>
                    <a:ext uri="{FF2B5EF4-FFF2-40B4-BE49-F238E27FC236}">
                      <a16:creationId xmlns:a16="http://schemas.microsoft.com/office/drawing/2014/main" id="{02BF888A-8624-C250-9D08-FB9E6DD18024}"/>
                    </a:ext>
                  </a:extLst>
                </p:cNvPr>
                <p:cNvSpPr/>
                <p:nvPr/>
              </p:nvSpPr>
              <p:spPr>
                <a:xfrm rot="16200000">
                  <a:off x="30339076" y="4128171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5AB7BD3F-FA76-534E-75AA-D2CC5C43DB7E}"/>
                    </a:ext>
                  </a:extLst>
                </p:cNvPr>
                <p:cNvSpPr/>
                <p:nvPr/>
              </p:nvSpPr>
              <p:spPr>
                <a:xfrm>
                  <a:off x="30102935" y="4126876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42" name="Connecteur droit 241">
                  <a:extLst>
                    <a:ext uri="{FF2B5EF4-FFF2-40B4-BE49-F238E27FC236}">
                      <a16:creationId xmlns:a16="http://schemas.microsoft.com/office/drawing/2014/main" id="{D9F50D38-96CD-0112-F53D-74C2B4DF8537}"/>
                    </a:ext>
                  </a:extLst>
                </p:cNvPr>
                <p:cNvCxnSpPr/>
                <p:nvPr/>
              </p:nvCxnSpPr>
              <p:spPr>
                <a:xfrm>
                  <a:off x="30127144" y="4126636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onnecteur droit 242">
                  <a:extLst>
                    <a:ext uri="{FF2B5EF4-FFF2-40B4-BE49-F238E27FC236}">
                      <a16:creationId xmlns:a16="http://schemas.microsoft.com/office/drawing/2014/main" id="{EE037331-6123-B45F-11F4-BB56B26F3FCB}"/>
                    </a:ext>
                  </a:extLst>
                </p:cNvPr>
                <p:cNvCxnSpPr/>
                <p:nvPr/>
              </p:nvCxnSpPr>
              <p:spPr>
                <a:xfrm>
                  <a:off x="30127144" y="4141893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Ellipse 243">
                  <a:extLst>
                    <a:ext uri="{FF2B5EF4-FFF2-40B4-BE49-F238E27FC236}">
                      <a16:creationId xmlns:a16="http://schemas.microsoft.com/office/drawing/2014/main" id="{5E58CDD6-E82C-2B50-DAE1-633ACDCBB0E3}"/>
                    </a:ext>
                  </a:extLst>
                </p:cNvPr>
                <p:cNvSpPr/>
                <p:nvPr/>
              </p:nvSpPr>
              <p:spPr>
                <a:xfrm rot="10800000">
                  <a:off x="30140500" y="41865377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5" name="Ellipse 244">
                  <a:extLst>
                    <a:ext uri="{FF2B5EF4-FFF2-40B4-BE49-F238E27FC236}">
                      <a16:creationId xmlns:a16="http://schemas.microsoft.com/office/drawing/2014/main" id="{3C049D40-700A-5C37-99B1-E1D4FADD9BF9}"/>
                    </a:ext>
                  </a:extLst>
                </p:cNvPr>
                <p:cNvSpPr/>
                <p:nvPr/>
              </p:nvSpPr>
              <p:spPr>
                <a:xfrm rot="5400000">
                  <a:off x="29596776" y="4194416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A3113458-EED4-92E0-E51A-338EF7F94935}"/>
                    </a:ext>
                  </a:extLst>
                </p:cNvPr>
                <p:cNvSpPr/>
                <p:nvPr/>
              </p:nvSpPr>
              <p:spPr>
                <a:xfrm rot="10800000">
                  <a:off x="29802039" y="4192883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47" name="Connecteur droit 246">
                  <a:extLst>
                    <a:ext uri="{FF2B5EF4-FFF2-40B4-BE49-F238E27FC236}">
                      <a16:creationId xmlns:a16="http://schemas.microsoft.com/office/drawing/2014/main" id="{69645096-592A-6AED-805D-D5B572A18232}"/>
                    </a:ext>
                  </a:extLst>
                </p:cNvPr>
                <p:cNvCxnSpPr/>
                <p:nvPr/>
              </p:nvCxnSpPr>
              <p:spPr>
                <a:xfrm rot="10800000">
                  <a:off x="29826249" y="42081401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cteur droit 247">
                  <a:extLst>
                    <a:ext uri="{FF2B5EF4-FFF2-40B4-BE49-F238E27FC236}">
                      <a16:creationId xmlns:a16="http://schemas.microsoft.com/office/drawing/2014/main" id="{9FE5C9F0-58FB-D95C-79D8-54938A24FC58}"/>
                    </a:ext>
                  </a:extLst>
                </p:cNvPr>
                <p:cNvCxnSpPr/>
                <p:nvPr/>
              </p:nvCxnSpPr>
              <p:spPr>
                <a:xfrm rot="10800000">
                  <a:off x="29826251" y="4192883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" name="Ellipse 248">
                  <a:extLst>
                    <a:ext uri="{FF2B5EF4-FFF2-40B4-BE49-F238E27FC236}">
                      <a16:creationId xmlns:a16="http://schemas.microsoft.com/office/drawing/2014/main" id="{42FF0BB5-F939-A4E6-035B-6D38EC898FD6}"/>
                    </a:ext>
                  </a:extLst>
                </p:cNvPr>
                <p:cNvSpPr/>
                <p:nvPr/>
              </p:nvSpPr>
              <p:spPr>
                <a:xfrm>
                  <a:off x="29939802" y="4172832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0" name="Ellipse 249">
                  <a:extLst>
                    <a:ext uri="{FF2B5EF4-FFF2-40B4-BE49-F238E27FC236}">
                      <a16:creationId xmlns:a16="http://schemas.microsoft.com/office/drawing/2014/main" id="{4DD90A39-7E3D-AE6C-A0F9-F31F4C632C9B}"/>
                    </a:ext>
                  </a:extLst>
                </p:cNvPr>
                <p:cNvSpPr/>
                <p:nvPr/>
              </p:nvSpPr>
              <p:spPr>
                <a:xfrm rot="16200000">
                  <a:off x="30316826" y="41807120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C4814284-585F-9A0D-56AE-0A0775E41AC5}"/>
                    </a:ext>
                  </a:extLst>
                </p:cNvPr>
                <p:cNvSpPr/>
                <p:nvPr/>
              </p:nvSpPr>
              <p:spPr>
                <a:xfrm>
                  <a:off x="30080686" y="4179417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52" name="Connecteur droit 251">
                  <a:extLst>
                    <a:ext uri="{FF2B5EF4-FFF2-40B4-BE49-F238E27FC236}">
                      <a16:creationId xmlns:a16="http://schemas.microsoft.com/office/drawing/2014/main" id="{DE9D2D61-E9CB-5741-C7C0-A4C1A69D3342}"/>
                    </a:ext>
                  </a:extLst>
                </p:cNvPr>
                <p:cNvCxnSpPr/>
                <p:nvPr/>
              </p:nvCxnSpPr>
              <p:spPr>
                <a:xfrm>
                  <a:off x="30104895" y="417917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Connecteur droit 252">
                  <a:extLst>
                    <a:ext uri="{FF2B5EF4-FFF2-40B4-BE49-F238E27FC236}">
                      <a16:creationId xmlns:a16="http://schemas.microsoft.com/office/drawing/2014/main" id="{0BCE0BAD-E5C8-877A-F4E6-F8A1D9935CAB}"/>
                    </a:ext>
                  </a:extLst>
                </p:cNvPr>
                <p:cNvCxnSpPr/>
                <p:nvPr/>
              </p:nvCxnSpPr>
              <p:spPr>
                <a:xfrm>
                  <a:off x="30104895" y="419443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4" name="Ellipse 253">
                  <a:extLst>
                    <a:ext uri="{FF2B5EF4-FFF2-40B4-BE49-F238E27FC236}">
                      <a16:creationId xmlns:a16="http://schemas.microsoft.com/office/drawing/2014/main" id="{73DCD960-0E67-7BF3-F484-C96782FDCE56}"/>
                    </a:ext>
                  </a:extLst>
                </p:cNvPr>
                <p:cNvSpPr/>
                <p:nvPr/>
              </p:nvSpPr>
              <p:spPr>
                <a:xfrm rot="10800000">
                  <a:off x="30122516" y="41386647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5" name="Ellipse 254">
                  <a:extLst>
                    <a:ext uri="{FF2B5EF4-FFF2-40B4-BE49-F238E27FC236}">
                      <a16:creationId xmlns:a16="http://schemas.microsoft.com/office/drawing/2014/main" id="{3333D2FF-2989-9B30-A980-AC53C8FE9005}"/>
                    </a:ext>
                  </a:extLst>
                </p:cNvPr>
                <p:cNvSpPr/>
                <p:nvPr/>
              </p:nvSpPr>
              <p:spPr>
                <a:xfrm rot="5400000">
                  <a:off x="29578791" y="4146543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334292EF-78FF-C5D8-98EC-7F6E21286021}"/>
                    </a:ext>
                  </a:extLst>
                </p:cNvPr>
                <p:cNvSpPr/>
                <p:nvPr/>
              </p:nvSpPr>
              <p:spPr>
                <a:xfrm rot="10800000">
                  <a:off x="29784055" y="4145010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57" name="Connecteur droit 256">
                  <a:extLst>
                    <a:ext uri="{FF2B5EF4-FFF2-40B4-BE49-F238E27FC236}">
                      <a16:creationId xmlns:a16="http://schemas.microsoft.com/office/drawing/2014/main" id="{F30BA344-C510-73CB-3AF7-296D1CF35166}"/>
                    </a:ext>
                  </a:extLst>
                </p:cNvPr>
                <p:cNvCxnSpPr/>
                <p:nvPr/>
              </p:nvCxnSpPr>
              <p:spPr>
                <a:xfrm rot="10800000">
                  <a:off x="29808265" y="41602671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onnecteur droit 257">
                  <a:extLst>
                    <a:ext uri="{FF2B5EF4-FFF2-40B4-BE49-F238E27FC236}">
                      <a16:creationId xmlns:a16="http://schemas.microsoft.com/office/drawing/2014/main" id="{BD445F75-BDB8-402A-FED4-157E573C15DA}"/>
                    </a:ext>
                  </a:extLst>
                </p:cNvPr>
                <p:cNvCxnSpPr/>
                <p:nvPr/>
              </p:nvCxnSpPr>
              <p:spPr>
                <a:xfrm rot="10800000">
                  <a:off x="29808267" y="4145010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9" name="Ellipse 258">
                  <a:extLst>
                    <a:ext uri="{FF2B5EF4-FFF2-40B4-BE49-F238E27FC236}">
                      <a16:creationId xmlns:a16="http://schemas.microsoft.com/office/drawing/2014/main" id="{82FBC04A-9697-58AA-E34B-401EE200105F}"/>
                    </a:ext>
                  </a:extLst>
                </p:cNvPr>
                <p:cNvSpPr/>
                <p:nvPr/>
              </p:nvSpPr>
              <p:spPr>
                <a:xfrm rot="10800000">
                  <a:off x="30111125" y="4161429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0" name="Ellipse 259">
                  <a:extLst>
                    <a:ext uri="{FF2B5EF4-FFF2-40B4-BE49-F238E27FC236}">
                      <a16:creationId xmlns:a16="http://schemas.microsoft.com/office/drawing/2014/main" id="{28C7C1AE-8B1B-20EB-7552-49321C67B90F}"/>
                    </a:ext>
                  </a:extLst>
                </p:cNvPr>
                <p:cNvSpPr/>
                <p:nvPr/>
              </p:nvSpPr>
              <p:spPr>
                <a:xfrm rot="5400000">
                  <a:off x="29567401" y="4169308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24D7DFAA-D8F9-CA19-140C-8DA17A34DF2F}"/>
                    </a:ext>
                  </a:extLst>
                </p:cNvPr>
                <p:cNvSpPr/>
                <p:nvPr/>
              </p:nvSpPr>
              <p:spPr>
                <a:xfrm rot="10800000">
                  <a:off x="29772664" y="4167775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62" name="Connecteur droit 261">
                  <a:extLst>
                    <a:ext uri="{FF2B5EF4-FFF2-40B4-BE49-F238E27FC236}">
                      <a16:creationId xmlns:a16="http://schemas.microsoft.com/office/drawing/2014/main" id="{FC51C679-5087-49B1-D0BB-BF1C456BDC8E}"/>
                    </a:ext>
                  </a:extLst>
                </p:cNvPr>
                <p:cNvCxnSpPr/>
                <p:nvPr/>
              </p:nvCxnSpPr>
              <p:spPr>
                <a:xfrm rot="10800000">
                  <a:off x="29796874" y="4183032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onnecteur droit 262">
                  <a:extLst>
                    <a:ext uri="{FF2B5EF4-FFF2-40B4-BE49-F238E27FC236}">
                      <a16:creationId xmlns:a16="http://schemas.microsoft.com/office/drawing/2014/main" id="{84795EB8-FA0A-D63E-672D-651DD1CF3E7F}"/>
                    </a:ext>
                  </a:extLst>
                </p:cNvPr>
                <p:cNvCxnSpPr/>
                <p:nvPr/>
              </p:nvCxnSpPr>
              <p:spPr>
                <a:xfrm rot="10800000">
                  <a:off x="29796876" y="4167775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Ellipse 263">
                  <a:extLst>
                    <a:ext uri="{FF2B5EF4-FFF2-40B4-BE49-F238E27FC236}">
                      <a16:creationId xmlns:a16="http://schemas.microsoft.com/office/drawing/2014/main" id="{4E01DA11-2FB6-8D50-8AA8-CE196DAED7F0}"/>
                    </a:ext>
                  </a:extLst>
                </p:cNvPr>
                <p:cNvSpPr/>
                <p:nvPr/>
              </p:nvSpPr>
              <p:spPr>
                <a:xfrm>
                  <a:off x="29924848" y="41452240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5" name="Ellipse 264">
                  <a:extLst>
                    <a:ext uri="{FF2B5EF4-FFF2-40B4-BE49-F238E27FC236}">
                      <a16:creationId xmlns:a16="http://schemas.microsoft.com/office/drawing/2014/main" id="{FE895D77-F4AF-262F-3920-2CB63149DEB2}"/>
                    </a:ext>
                  </a:extLst>
                </p:cNvPr>
                <p:cNvSpPr/>
                <p:nvPr/>
              </p:nvSpPr>
              <p:spPr>
                <a:xfrm rot="16200000">
                  <a:off x="30301873" y="4153103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3DB18A49-E8DF-91B6-E5F6-DC0447A0C649}"/>
                    </a:ext>
                  </a:extLst>
                </p:cNvPr>
                <p:cNvSpPr/>
                <p:nvPr/>
              </p:nvSpPr>
              <p:spPr>
                <a:xfrm>
                  <a:off x="30065732" y="4151809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67" name="Connecteur droit 266">
                  <a:extLst>
                    <a:ext uri="{FF2B5EF4-FFF2-40B4-BE49-F238E27FC236}">
                      <a16:creationId xmlns:a16="http://schemas.microsoft.com/office/drawing/2014/main" id="{00B7E28E-3251-D8CA-81D9-B496717ADC2C}"/>
                    </a:ext>
                  </a:extLst>
                </p:cNvPr>
                <p:cNvCxnSpPr/>
                <p:nvPr/>
              </p:nvCxnSpPr>
              <p:spPr>
                <a:xfrm>
                  <a:off x="30089941" y="4151568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Connecteur droit 267">
                  <a:extLst>
                    <a:ext uri="{FF2B5EF4-FFF2-40B4-BE49-F238E27FC236}">
                      <a16:creationId xmlns:a16="http://schemas.microsoft.com/office/drawing/2014/main" id="{D5FD33E2-E5DA-2DB5-9057-C359F284968A}"/>
                    </a:ext>
                  </a:extLst>
                </p:cNvPr>
                <p:cNvCxnSpPr/>
                <p:nvPr/>
              </p:nvCxnSpPr>
              <p:spPr>
                <a:xfrm>
                  <a:off x="30089941" y="4166825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9" name="Ellipse 268">
                  <a:extLst>
                    <a:ext uri="{FF2B5EF4-FFF2-40B4-BE49-F238E27FC236}">
                      <a16:creationId xmlns:a16="http://schemas.microsoft.com/office/drawing/2014/main" id="{53A16508-8B8D-F9A6-5804-1ACD6D509E63}"/>
                    </a:ext>
                  </a:extLst>
                </p:cNvPr>
                <p:cNvSpPr/>
                <p:nvPr/>
              </p:nvSpPr>
              <p:spPr>
                <a:xfrm rot="10800000">
                  <a:off x="31105226" y="4145007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0" name="Ellipse 269">
                  <a:extLst>
                    <a:ext uri="{FF2B5EF4-FFF2-40B4-BE49-F238E27FC236}">
                      <a16:creationId xmlns:a16="http://schemas.microsoft.com/office/drawing/2014/main" id="{02C61518-9069-58C7-3BC4-DD79DEF2FBD9}"/>
                    </a:ext>
                  </a:extLst>
                </p:cNvPr>
                <p:cNvSpPr/>
                <p:nvPr/>
              </p:nvSpPr>
              <p:spPr>
                <a:xfrm rot="5400000">
                  <a:off x="30561502" y="4152886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539946AF-7786-F776-B102-4D7B1962957D}"/>
                    </a:ext>
                  </a:extLst>
                </p:cNvPr>
                <p:cNvSpPr/>
                <p:nvPr/>
              </p:nvSpPr>
              <p:spPr>
                <a:xfrm rot="10800000">
                  <a:off x="30766765" y="4151352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72" name="Connecteur droit 271">
                  <a:extLst>
                    <a:ext uri="{FF2B5EF4-FFF2-40B4-BE49-F238E27FC236}">
                      <a16:creationId xmlns:a16="http://schemas.microsoft.com/office/drawing/2014/main" id="{A1C4A6DC-75D7-203E-9842-851101E26DBF}"/>
                    </a:ext>
                  </a:extLst>
                </p:cNvPr>
                <p:cNvCxnSpPr/>
                <p:nvPr/>
              </p:nvCxnSpPr>
              <p:spPr>
                <a:xfrm rot="10800000">
                  <a:off x="30790975" y="4166609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Connecteur droit 272">
                  <a:extLst>
                    <a:ext uri="{FF2B5EF4-FFF2-40B4-BE49-F238E27FC236}">
                      <a16:creationId xmlns:a16="http://schemas.microsoft.com/office/drawing/2014/main" id="{336E61C1-2A34-EC1F-6167-DFA3222EAC36}"/>
                    </a:ext>
                  </a:extLst>
                </p:cNvPr>
                <p:cNvCxnSpPr/>
                <p:nvPr/>
              </p:nvCxnSpPr>
              <p:spPr>
                <a:xfrm rot="10800000">
                  <a:off x="30790977" y="4151352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Ellipse 273">
                  <a:extLst>
                    <a:ext uri="{FF2B5EF4-FFF2-40B4-BE49-F238E27FC236}">
                      <a16:creationId xmlns:a16="http://schemas.microsoft.com/office/drawing/2014/main" id="{EDDBC9C6-D230-3800-1D08-CE875AEFD6A2}"/>
                    </a:ext>
                  </a:extLst>
                </p:cNvPr>
                <p:cNvSpPr/>
                <p:nvPr/>
              </p:nvSpPr>
              <p:spPr>
                <a:xfrm rot="10800000">
                  <a:off x="31097802" y="4167221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5" name="Ellipse 274">
                  <a:extLst>
                    <a:ext uri="{FF2B5EF4-FFF2-40B4-BE49-F238E27FC236}">
                      <a16:creationId xmlns:a16="http://schemas.microsoft.com/office/drawing/2014/main" id="{69410629-3BD5-8F10-224A-C54D5C2EE848}"/>
                    </a:ext>
                  </a:extLst>
                </p:cNvPr>
                <p:cNvSpPr/>
                <p:nvPr/>
              </p:nvSpPr>
              <p:spPr>
                <a:xfrm rot="5400000">
                  <a:off x="30554078" y="4175100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C5CEE606-D353-7DC2-5F8D-CE72709584CD}"/>
                    </a:ext>
                  </a:extLst>
                </p:cNvPr>
                <p:cNvSpPr/>
                <p:nvPr/>
              </p:nvSpPr>
              <p:spPr>
                <a:xfrm rot="10800000">
                  <a:off x="30759341" y="4173567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77" name="Connecteur droit 276">
                  <a:extLst>
                    <a:ext uri="{FF2B5EF4-FFF2-40B4-BE49-F238E27FC236}">
                      <a16:creationId xmlns:a16="http://schemas.microsoft.com/office/drawing/2014/main" id="{01335236-45F7-9333-A8DC-DACEA38D7CA6}"/>
                    </a:ext>
                  </a:extLst>
                </p:cNvPr>
                <p:cNvCxnSpPr/>
                <p:nvPr/>
              </p:nvCxnSpPr>
              <p:spPr>
                <a:xfrm rot="10800000">
                  <a:off x="30783552" y="418882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Connecteur droit 277">
                  <a:extLst>
                    <a:ext uri="{FF2B5EF4-FFF2-40B4-BE49-F238E27FC236}">
                      <a16:creationId xmlns:a16="http://schemas.microsoft.com/office/drawing/2014/main" id="{0CF1F4DC-1335-A73B-7DC6-3FAE77F6D5A7}"/>
                    </a:ext>
                  </a:extLst>
                </p:cNvPr>
                <p:cNvCxnSpPr/>
                <p:nvPr/>
              </p:nvCxnSpPr>
              <p:spPr>
                <a:xfrm rot="10800000">
                  <a:off x="30783553" y="417356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9" name="Ellipse 278">
                  <a:extLst>
                    <a:ext uri="{FF2B5EF4-FFF2-40B4-BE49-F238E27FC236}">
                      <a16:creationId xmlns:a16="http://schemas.microsoft.com/office/drawing/2014/main" id="{5FBF805E-251B-96F3-DA16-7A12BC9DB296}"/>
                    </a:ext>
                  </a:extLst>
                </p:cNvPr>
                <p:cNvSpPr/>
                <p:nvPr/>
              </p:nvSpPr>
              <p:spPr>
                <a:xfrm rot="10800000">
                  <a:off x="31063871" y="4194500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0" name="Ellipse 279">
                  <a:extLst>
                    <a:ext uri="{FF2B5EF4-FFF2-40B4-BE49-F238E27FC236}">
                      <a16:creationId xmlns:a16="http://schemas.microsoft.com/office/drawing/2014/main" id="{F3D2C77A-964D-3316-838C-7A12C008D138}"/>
                    </a:ext>
                  </a:extLst>
                </p:cNvPr>
                <p:cNvSpPr/>
                <p:nvPr/>
              </p:nvSpPr>
              <p:spPr>
                <a:xfrm rot="5400000">
                  <a:off x="30520147" y="4202379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EA5031AE-A0B6-15F0-BF0F-9BDB2104CA34}"/>
                    </a:ext>
                  </a:extLst>
                </p:cNvPr>
                <p:cNvSpPr/>
                <p:nvPr/>
              </p:nvSpPr>
              <p:spPr>
                <a:xfrm rot="10800000">
                  <a:off x="30725410" y="42008459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82" name="Connecteur droit 281">
                  <a:extLst>
                    <a:ext uri="{FF2B5EF4-FFF2-40B4-BE49-F238E27FC236}">
                      <a16:creationId xmlns:a16="http://schemas.microsoft.com/office/drawing/2014/main" id="{64D60269-18C6-4323-27BB-D660C2EEF8B5}"/>
                    </a:ext>
                  </a:extLst>
                </p:cNvPr>
                <p:cNvCxnSpPr/>
                <p:nvPr/>
              </p:nvCxnSpPr>
              <p:spPr>
                <a:xfrm rot="10800000">
                  <a:off x="30749621" y="4216102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Connecteur droit 282">
                  <a:extLst>
                    <a:ext uri="{FF2B5EF4-FFF2-40B4-BE49-F238E27FC236}">
                      <a16:creationId xmlns:a16="http://schemas.microsoft.com/office/drawing/2014/main" id="{B3F1E866-92F7-1055-C75D-D2073CDD20B4}"/>
                    </a:ext>
                  </a:extLst>
                </p:cNvPr>
                <p:cNvCxnSpPr/>
                <p:nvPr/>
              </p:nvCxnSpPr>
              <p:spPr>
                <a:xfrm rot="10800000">
                  <a:off x="30749622" y="4200845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4" name="Ellipse 283">
                  <a:extLst>
                    <a:ext uri="{FF2B5EF4-FFF2-40B4-BE49-F238E27FC236}">
                      <a16:creationId xmlns:a16="http://schemas.microsoft.com/office/drawing/2014/main" id="{6B97C5EB-B6E3-46C3-2E1A-D246F8BA5821}"/>
                    </a:ext>
                  </a:extLst>
                </p:cNvPr>
                <p:cNvSpPr/>
                <p:nvPr/>
              </p:nvSpPr>
              <p:spPr>
                <a:xfrm rot="10800000">
                  <a:off x="31032008" y="4118901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5" name="Ellipse 284">
                  <a:extLst>
                    <a:ext uri="{FF2B5EF4-FFF2-40B4-BE49-F238E27FC236}">
                      <a16:creationId xmlns:a16="http://schemas.microsoft.com/office/drawing/2014/main" id="{6214D416-F938-381F-97B3-3BD2038EEE5F}"/>
                    </a:ext>
                  </a:extLst>
                </p:cNvPr>
                <p:cNvSpPr/>
                <p:nvPr/>
              </p:nvSpPr>
              <p:spPr>
                <a:xfrm rot="5400000">
                  <a:off x="30488283" y="4126780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C3D99950-99F7-BB93-FAD6-5FD82A6D66D4}"/>
                    </a:ext>
                  </a:extLst>
                </p:cNvPr>
                <p:cNvSpPr/>
                <p:nvPr/>
              </p:nvSpPr>
              <p:spPr>
                <a:xfrm rot="10800000">
                  <a:off x="30693546" y="4125247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87" name="Connecteur droit 286">
                  <a:extLst>
                    <a:ext uri="{FF2B5EF4-FFF2-40B4-BE49-F238E27FC236}">
                      <a16:creationId xmlns:a16="http://schemas.microsoft.com/office/drawing/2014/main" id="{9C55C3B5-7F55-A96D-1267-260B77DD8950}"/>
                    </a:ext>
                  </a:extLst>
                </p:cNvPr>
                <p:cNvCxnSpPr/>
                <p:nvPr/>
              </p:nvCxnSpPr>
              <p:spPr>
                <a:xfrm rot="10800000">
                  <a:off x="30717757" y="414050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Connecteur droit 287">
                  <a:extLst>
                    <a:ext uri="{FF2B5EF4-FFF2-40B4-BE49-F238E27FC236}">
                      <a16:creationId xmlns:a16="http://schemas.microsoft.com/office/drawing/2014/main" id="{9C30262E-3ABD-9617-A88B-CBE5BF90C71B}"/>
                    </a:ext>
                  </a:extLst>
                </p:cNvPr>
                <p:cNvCxnSpPr/>
                <p:nvPr/>
              </p:nvCxnSpPr>
              <p:spPr>
                <a:xfrm rot="10800000">
                  <a:off x="30717758" y="412524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9" name="Ellipse 288">
                  <a:extLst>
                    <a:ext uri="{FF2B5EF4-FFF2-40B4-BE49-F238E27FC236}">
                      <a16:creationId xmlns:a16="http://schemas.microsoft.com/office/drawing/2014/main" id="{9214B14E-8D59-DCB9-3FCA-53CD955ADB7C}"/>
                    </a:ext>
                  </a:extLst>
                </p:cNvPr>
                <p:cNvSpPr/>
                <p:nvPr/>
              </p:nvSpPr>
              <p:spPr>
                <a:xfrm>
                  <a:off x="30931346" y="41495299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0" name="Ellipse 289">
                  <a:extLst>
                    <a:ext uri="{FF2B5EF4-FFF2-40B4-BE49-F238E27FC236}">
                      <a16:creationId xmlns:a16="http://schemas.microsoft.com/office/drawing/2014/main" id="{D2958795-9C46-E42F-7F0E-F768F1FB2BF4}"/>
                    </a:ext>
                  </a:extLst>
                </p:cNvPr>
                <p:cNvSpPr/>
                <p:nvPr/>
              </p:nvSpPr>
              <p:spPr>
                <a:xfrm rot="16200000">
                  <a:off x="31308371" y="4157409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7660C826-13F3-D9EA-202B-99E8A2431BB0}"/>
                    </a:ext>
                  </a:extLst>
                </p:cNvPr>
                <p:cNvSpPr/>
                <p:nvPr/>
              </p:nvSpPr>
              <p:spPr>
                <a:xfrm>
                  <a:off x="31072230" y="4156115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92" name="Connecteur droit 291">
                  <a:extLst>
                    <a:ext uri="{FF2B5EF4-FFF2-40B4-BE49-F238E27FC236}">
                      <a16:creationId xmlns:a16="http://schemas.microsoft.com/office/drawing/2014/main" id="{C7BDD210-CFE5-6CE1-43A8-FA72B11FE79C}"/>
                    </a:ext>
                  </a:extLst>
                </p:cNvPr>
                <p:cNvCxnSpPr/>
                <p:nvPr/>
              </p:nvCxnSpPr>
              <p:spPr>
                <a:xfrm>
                  <a:off x="31096439" y="4155874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Connecteur droit 292">
                  <a:extLst>
                    <a:ext uri="{FF2B5EF4-FFF2-40B4-BE49-F238E27FC236}">
                      <a16:creationId xmlns:a16="http://schemas.microsoft.com/office/drawing/2014/main" id="{99695871-C982-48D4-FFB2-1F0B0B226227}"/>
                    </a:ext>
                  </a:extLst>
                </p:cNvPr>
                <p:cNvCxnSpPr/>
                <p:nvPr/>
              </p:nvCxnSpPr>
              <p:spPr>
                <a:xfrm>
                  <a:off x="31096439" y="4171131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4" name="Ellipse 293">
                  <a:extLst>
                    <a:ext uri="{FF2B5EF4-FFF2-40B4-BE49-F238E27FC236}">
                      <a16:creationId xmlns:a16="http://schemas.microsoft.com/office/drawing/2014/main" id="{C87BB43A-6358-1908-1E2D-B5F1C1E24022}"/>
                    </a:ext>
                  </a:extLst>
                </p:cNvPr>
                <p:cNvSpPr/>
                <p:nvPr/>
              </p:nvSpPr>
              <p:spPr>
                <a:xfrm>
                  <a:off x="30912876" y="41758074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5" name="Ellipse 294">
                  <a:extLst>
                    <a:ext uri="{FF2B5EF4-FFF2-40B4-BE49-F238E27FC236}">
                      <a16:creationId xmlns:a16="http://schemas.microsoft.com/office/drawing/2014/main" id="{F2F02722-B9B2-04F3-BAFB-D12087AB902D}"/>
                    </a:ext>
                  </a:extLst>
                </p:cNvPr>
                <p:cNvSpPr/>
                <p:nvPr/>
              </p:nvSpPr>
              <p:spPr>
                <a:xfrm rot="16200000">
                  <a:off x="31289901" y="4183687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6B120FFC-E117-388F-F24C-6782064A13C4}"/>
                    </a:ext>
                  </a:extLst>
                </p:cNvPr>
                <p:cNvSpPr/>
                <p:nvPr/>
              </p:nvSpPr>
              <p:spPr>
                <a:xfrm>
                  <a:off x="31053760" y="4182392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97" name="Connecteur droit 296">
                  <a:extLst>
                    <a:ext uri="{FF2B5EF4-FFF2-40B4-BE49-F238E27FC236}">
                      <a16:creationId xmlns:a16="http://schemas.microsoft.com/office/drawing/2014/main" id="{ADA74C3A-043D-86AF-78B9-176C6EB106C6}"/>
                    </a:ext>
                  </a:extLst>
                </p:cNvPr>
                <p:cNvCxnSpPr/>
                <p:nvPr/>
              </p:nvCxnSpPr>
              <p:spPr>
                <a:xfrm>
                  <a:off x="31077969" y="4182152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Connecteur droit 297">
                  <a:extLst>
                    <a:ext uri="{FF2B5EF4-FFF2-40B4-BE49-F238E27FC236}">
                      <a16:creationId xmlns:a16="http://schemas.microsoft.com/office/drawing/2014/main" id="{DB86F05F-E3C9-A4A1-A02C-27057845187F}"/>
                    </a:ext>
                  </a:extLst>
                </p:cNvPr>
                <p:cNvCxnSpPr/>
                <p:nvPr/>
              </p:nvCxnSpPr>
              <p:spPr>
                <a:xfrm>
                  <a:off x="31077969" y="4197409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Ellipse 298">
                  <a:extLst>
                    <a:ext uri="{FF2B5EF4-FFF2-40B4-BE49-F238E27FC236}">
                      <a16:creationId xmlns:a16="http://schemas.microsoft.com/office/drawing/2014/main" id="{6993A9A6-6A85-9D2C-D572-2903D2CD4190}"/>
                    </a:ext>
                  </a:extLst>
                </p:cNvPr>
                <p:cNvSpPr/>
                <p:nvPr/>
              </p:nvSpPr>
              <p:spPr>
                <a:xfrm>
                  <a:off x="30857090" y="4192880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0" name="Ellipse 299">
                  <a:extLst>
                    <a:ext uri="{FF2B5EF4-FFF2-40B4-BE49-F238E27FC236}">
                      <a16:creationId xmlns:a16="http://schemas.microsoft.com/office/drawing/2014/main" id="{D083C643-F6A8-0859-7521-E615234B5417}"/>
                    </a:ext>
                  </a:extLst>
                </p:cNvPr>
                <p:cNvSpPr/>
                <p:nvPr/>
              </p:nvSpPr>
              <p:spPr>
                <a:xfrm rot="16200000">
                  <a:off x="31234114" y="42007603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3D23D668-A244-D1E1-3C29-E14219BF251D}"/>
                    </a:ext>
                  </a:extLst>
                </p:cNvPr>
                <p:cNvSpPr/>
                <p:nvPr/>
              </p:nvSpPr>
              <p:spPr>
                <a:xfrm>
                  <a:off x="30997974" y="41994657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02" name="Connecteur droit 301">
                  <a:extLst>
                    <a:ext uri="{FF2B5EF4-FFF2-40B4-BE49-F238E27FC236}">
                      <a16:creationId xmlns:a16="http://schemas.microsoft.com/office/drawing/2014/main" id="{91E4F45E-9D14-3A55-709E-667387900A10}"/>
                    </a:ext>
                  </a:extLst>
                </p:cNvPr>
                <p:cNvCxnSpPr/>
                <p:nvPr/>
              </p:nvCxnSpPr>
              <p:spPr>
                <a:xfrm>
                  <a:off x="31022183" y="4199225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Connecteur droit 302">
                  <a:extLst>
                    <a:ext uri="{FF2B5EF4-FFF2-40B4-BE49-F238E27FC236}">
                      <a16:creationId xmlns:a16="http://schemas.microsoft.com/office/drawing/2014/main" id="{59A8555D-F5FF-A256-0091-C3F0B763F1E2}"/>
                    </a:ext>
                  </a:extLst>
                </p:cNvPr>
                <p:cNvCxnSpPr/>
                <p:nvPr/>
              </p:nvCxnSpPr>
              <p:spPr>
                <a:xfrm>
                  <a:off x="31022183" y="4214482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4" name="Ellipse 303">
                  <a:extLst>
                    <a:ext uri="{FF2B5EF4-FFF2-40B4-BE49-F238E27FC236}">
                      <a16:creationId xmlns:a16="http://schemas.microsoft.com/office/drawing/2014/main" id="{8208DDED-FD5B-55D6-1038-67AD126DC984}"/>
                    </a:ext>
                  </a:extLst>
                </p:cNvPr>
                <p:cNvSpPr/>
                <p:nvPr/>
              </p:nvSpPr>
              <p:spPr>
                <a:xfrm>
                  <a:off x="30897924" y="4123252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5" name="Ellipse 304">
                  <a:extLst>
                    <a:ext uri="{FF2B5EF4-FFF2-40B4-BE49-F238E27FC236}">
                      <a16:creationId xmlns:a16="http://schemas.microsoft.com/office/drawing/2014/main" id="{35CF1887-1AF0-D704-A011-B323F5937CFB}"/>
                    </a:ext>
                  </a:extLst>
                </p:cNvPr>
                <p:cNvSpPr/>
                <p:nvPr/>
              </p:nvSpPr>
              <p:spPr>
                <a:xfrm rot="16200000">
                  <a:off x="31274949" y="4131132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A6BA624C-04F4-8220-94EF-AA8C6541A3E4}"/>
                    </a:ext>
                  </a:extLst>
                </p:cNvPr>
                <p:cNvSpPr/>
                <p:nvPr/>
              </p:nvSpPr>
              <p:spPr>
                <a:xfrm>
                  <a:off x="31038808" y="4129838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07" name="Connecteur droit 306">
                  <a:extLst>
                    <a:ext uri="{FF2B5EF4-FFF2-40B4-BE49-F238E27FC236}">
                      <a16:creationId xmlns:a16="http://schemas.microsoft.com/office/drawing/2014/main" id="{407F6FB1-4588-7EB2-5ECE-AA4E76291ABD}"/>
                    </a:ext>
                  </a:extLst>
                </p:cNvPr>
                <p:cNvCxnSpPr/>
                <p:nvPr/>
              </p:nvCxnSpPr>
              <p:spPr>
                <a:xfrm>
                  <a:off x="31063017" y="4129597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Connecteur droit 307">
                  <a:extLst>
                    <a:ext uri="{FF2B5EF4-FFF2-40B4-BE49-F238E27FC236}">
                      <a16:creationId xmlns:a16="http://schemas.microsoft.com/office/drawing/2014/main" id="{24135688-80E2-B1B1-6232-8B9A1FE8C0C0}"/>
                    </a:ext>
                  </a:extLst>
                </p:cNvPr>
                <p:cNvCxnSpPr/>
                <p:nvPr/>
              </p:nvCxnSpPr>
              <p:spPr>
                <a:xfrm>
                  <a:off x="31063017" y="4144854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9" name="Ellipse 308">
                  <a:extLst>
                    <a:ext uri="{FF2B5EF4-FFF2-40B4-BE49-F238E27FC236}">
                      <a16:creationId xmlns:a16="http://schemas.microsoft.com/office/drawing/2014/main" id="{C36FCA99-E4FB-0CC1-3C5C-8C3E5BA5DC73}"/>
                    </a:ext>
                  </a:extLst>
                </p:cNvPr>
                <p:cNvSpPr/>
                <p:nvPr/>
              </p:nvSpPr>
              <p:spPr>
                <a:xfrm>
                  <a:off x="30831710" y="4119245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0" name="Ellipse 309">
                  <a:extLst>
                    <a:ext uri="{FF2B5EF4-FFF2-40B4-BE49-F238E27FC236}">
                      <a16:creationId xmlns:a16="http://schemas.microsoft.com/office/drawing/2014/main" id="{D74D99CB-E687-6984-5583-B8D8AE24FEFE}"/>
                    </a:ext>
                  </a:extLst>
                </p:cNvPr>
                <p:cNvSpPr/>
                <p:nvPr/>
              </p:nvSpPr>
              <p:spPr>
                <a:xfrm rot="16200000">
                  <a:off x="31208735" y="4127125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D7A357CE-C771-D5C3-7DAC-52D1866A7628}"/>
                    </a:ext>
                  </a:extLst>
                </p:cNvPr>
                <p:cNvSpPr/>
                <p:nvPr/>
              </p:nvSpPr>
              <p:spPr>
                <a:xfrm>
                  <a:off x="30972594" y="4125831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12" name="Connecteur droit 311">
                  <a:extLst>
                    <a:ext uri="{FF2B5EF4-FFF2-40B4-BE49-F238E27FC236}">
                      <a16:creationId xmlns:a16="http://schemas.microsoft.com/office/drawing/2014/main" id="{B0734B4B-BC3B-6FFE-13A1-EAA2F7C2DE35}"/>
                    </a:ext>
                  </a:extLst>
                </p:cNvPr>
                <p:cNvCxnSpPr/>
                <p:nvPr/>
              </p:nvCxnSpPr>
              <p:spPr>
                <a:xfrm>
                  <a:off x="30996803" y="4125590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Connecteur droit 312">
                  <a:extLst>
                    <a:ext uri="{FF2B5EF4-FFF2-40B4-BE49-F238E27FC236}">
                      <a16:creationId xmlns:a16="http://schemas.microsoft.com/office/drawing/2014/main" id="{D627619B-8204-41AB-FB9A-C631DA13C758}"/>
                    </a:ext>
                  </a:extLst>
                </p:cNvPr>
                <p:cNvCxnSpPr/>
                <p:nvPr/>
              </p:nvCxnSpPr>
              <p:spPr>
                <a:xfrm>
                  <a:off x="30996803" y="4140847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4" name="Ellipse 313">
                  <a:extLst>
                    <a:ext uri="{FF2B5EF4-FFF2-40B4-BE49-F238E27FC236}">
                      <a16:creationId xmlns:a16="http://schemas.microsoft.com/office/drawing/2014/main" id="{F743393C-3808-C4F0-ADC9-5072138826E3}"/>
                    </a:ext>
                  </a:extLst>
                </p:cNvPr>
                <p:cNvSpPr/>
                <p:nvPr/>
              </p:nvSpPr>
              <p:spPr>
                <a:xfrm rot="10800000">
                  <a:off x="31010159" y="4185492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5" name="Ellipse 314">
                  <a:extLst>
                    <a:ext uri="{FF2B5EF4-FFF2-40B4-BE49-F238E27FC236}">
                      <a16:creationId xmlns:a16="http://schemas.microsoft.com/office/drawing/2014/main" id="{47678681-1E9E-6493-8AF2-00DBDF9D4EC9}"/>
                    </a:ext>
                  </a:extLst>
                </p:cNvPr>
                <p:cNvSpPr/>
                <p:nvPr/>
              </p:nvSpPr>
              <p:spPr>
                <a:xfrm rot="5400000">
                  <a:off x="30466435" y="4193371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01F44179-E547-55F7-CE41-5FADFB541D7B}"/>
                    </a:ext>
                  </a:extLst>
                </p:cNvPr>
                <p:cNvSpPr/>
                <p:nvPr/>
              </p:nvSpPr>
              <p:spPr>
                <a:xfrm rot="10800000">
                  <a:off x="30671698" y="4191837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17" name="Connecteur droit 316">
                  <a:extLst>
                    <a:ext uri="{FF2B5EF4-FFF2-40B4-BE49-F238E27FC236}">
                      <a16:creationId xmlns:a16="http://schemas.microsoft.com/office/drawing/2014/main" id="{D5B15093-C6AB-47FA-0730-C27C16065333}"/>
                    </a:ext>
                  </a:extLst>
                </p:cNvPr>
                <p:cNvCxnSpPr/>
                <p:nvPr/>
              </p:nvCxnSpPr>
              <p:spPr>
                <a:xfrm rot="10800000">
                  <a:off x="30695908" y="4207094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Connecteur droit 317">
                  <a:extLst>
                    <a:ext uri="{FF2B5EF4-FFF2-40B4-BE49-F238E27FC236}">
                      <a16:creationId xmlns:a16="http://schemas.microsoft.com/office/drawing/2014/main" id="{1EAC950A-8A3B-437D-9A5A-48029D911EA0}"/>
                    </a:ext>
                  </a:extLst>
                </p:cNvPr>
                <p:cNvCxnSpPr/>
                <p:nvPr/>
              </p:nvCxnSpPr>
              <p:spPr>
                <a:xfrm rot="10800000">
                  <a:off x="30695910" y="4191837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9" name="Ellipse 318">
                  <a:extLst>
                    <a:ext uri="{FF2B5EF4-FFF2-40B4-BE49-F238E27FC236}">
                      <a16:creationId xmlns:a16="http://schemas.microsoft.com/office/drawing/2014/main" id="{78F2DE79-A74B-559E-7EA5-A3384AE8EBD0}"/>
                    </a:ext>
                  </a:extLst>
                </p:cNvPr>
                <p:cNvSpPr/>
                <p:nvPr/>
              </p:nvSpPr>
              <p:spPr>
                <a:xfrm>
                  <a:off x="30809461" y="4171786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Ellipse 319">
                  <a:extLst>
                    <a:ext uri="{FF2B5EF4-FFF2-40B4-BE49-F238E27FC236}">
                      <a16:creationId xmlns:a16="http://schemas.microsoft.com/office/drawing/2014/main" id="{3A87CC81-C3C3-58AB-3DB7-CA786C9486FD}"/>
                    </a:ext>
                  </a:extLst>
                </p:cNvPr>
                <p:cNvSpPr/>
                <p:nvPr/>
              </p:nvSpPr>
              <p:spPr>
                <a:xfrm rot="16200000">
                  <a:off x="31186485" y="4179666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3A5C976D-A29E-8495-4ED2-2856AA65EC88}"/>
                    </a:ext>
                  </a:extLst>
                </p:cNvPr>
                <p:cNvSpPr/>
                <p:nvPr/>
              </p:nvSpPr>
              <p:spPr>
                <a:xfrm>
                  <a:off x="30950345" y="4178372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2" name="Connecteur droit 321">
                  <a:extLst>
                    <a:ext uri="{FF2B5EF4-FFF2-40B4-BE49-F238E27FC236}">
                      <a16:creationId xmlns:a16="http://schemas.microsoft.com/office/drawing/2014/main" id="{86BA706D-71FD-AF26-AF56-F8E2C48D9AC7}"/>
                    </a:ext>
                  </a:extLst>
                </p:cNvPr>
                <p:cNvCxnSpPr/>
                <p:nvPr/>
              </p:nvCxnSpPr>
              <p:spPr>
                <a:xfrm>
                  <a:off x="30974554" y="4178131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Connecteur droit 322">
                  <a:extLst>
                    <a:ext uri="{FF2B5EF4-FFF2-40B4-BE49-F238E27FC236}">
                      <a16:creationId xmlns:a16="http://schemas.microsoft.com/office/drawing/2014/main" id="{6606A1B5-12E1-9C80-AD02-02A0D4C39FB3}"/>
                    </a:ext>
                  </a:extLst>
                </p:cNvPr>
                <p:cNvCxnSpPr/>
                <p:nvPr/>
              </p:nvCxnSpPr>
              <p:spPr>
                <a:xfrm>
                  <a:off x="30974554" y="4193388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4" name="Ellipse 323">
                  <a:extLst>
                    <a:ext uri="{FF2B5EF4-FFF2-40B4-BE49-F238E27FC236}">
                      <a16:creationId xmlns:a16="http://schemas.microsoft.com/office/drawing/2014/main" id="{DE4E5983-9984-A38F-7FE3-58F8CB90A575}"/>
                    </a:ext>
                  </a:extLst>
                </p:cNvPr>
                <p:cNvSpPr/>
                <p:nvPr/>
              </p:nvSpPr>
              <p:spPr>
                <a:xfrm rot="10800000">
                  <a:off x="30992175" y="4137619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5" name="Ellipse 324">
                  <a:extLst>
                    <a:ext uri="{FF2B5EF4-FFF2-40B4-BE49-F238E27FC236}">
                      <a16:creationId xmlns:a16="http://schemas.microsoft.com/office/drawing/2014/main" id="{A98F8640-5A7B-889C-42B3-887FA4C3DF93}"/>
                    </a:ext>
                  </a:extLst>
                </p:cNvPr>
                <p:cNvSpPr/>
                <p:nvPr/>
              </p:nvSpPr>
              <p:spPr>
                <a:xfrm rot="5400000">
                  <a:off x="30448451" y="4145498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28337056-2CD7-F5CD-ACFB-C87F35DFF957}"/>
                    </a:ext>
                  </a:extLst>
                </p:cNvPr>
                <p:cNvSpPr/>
                <p:nvPr/>
              </p:nvSpPr>
              <p:spPr>
                <a:xfrm rot="10800000">
                  <a:off x="30653714" y="4143964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7" name="Connecteur droit 326">
                  <a:extLst>
                    <a:ext uri="{FF2B5EF4-FFF2-40B4-BE49-F238E27FC236}">
                      <a16:creationId xmlns:a16="http://schemas.microsoft.com/office/drawing/2014/main" id="{C8862950-ADCC-945C-EE94-962145D39103}"/>
                    </a:ext>
                  </a:extLst>
                </p:cNvPr>
                <p:cNvCxnSpPr/>
                <p:nvPr/>
              </p:nvCxnSpPr>
              <p:spPr>
                <a:xfrm rot="10800000">
                  <a:off x="30677924" y="4159221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Connecteur droit 327">
                  <a:extLst>
                    <a:ext uri="{FF2B5EF4-FFF2-40B4-BE49-F238E27FC236}">
                      <a16:creationId xmlns:a16="http://schemas.microsoft.com/office/drawing/2014/main" id="{42D09233-C993-664F-55C6-9A015901EF9A}"/>
                    </a:ext>
                  </a:extLst>
                </p:cNvPr>
                <p:cNvCxnSpPr/>
                <p:nvPr/>
              </p:nvCxnSpPr>
              <p:spPr>
                <a:xfrm rot="10800000">
                  <a:off x="30677926" y="4143964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9" name="Ellipse 328">
                  <a:extLst>
                    <a:ext uri="{FF2B5EF4-FFF2-40B4-BE49-F238E27FC236}">
                      <a16:creationId xmlns:a16="http://schemas.microsoft.com/office/drawing/2014/main" id="{7724D0E4-96EB-780C-9C4D-46C6934DA682}"/>
                    </a:ext>
                  </a:extLst>
                </p:cNvPr>
                <p:cNvSpPr/>
                <p:nvPr/>
              </p:nvSpPr>
              <p:spPr>
                <a:xfrm rot="10800000">
                  <a:off x="30980784" y="4160384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0" name="Ellipse 329">
                  <a:extLst>
                    <a:ext uri="{FF2B5EF4-FFF2-40B4-BE49-F238E27FC236}">
                      <a16:creationId xmlns:a16="http://schemas.microsoft.com/office/drawing/2014/main" id="{B2E4C8B7-9030-0959-F439-6C60DC29C599}"/>
                    </a:ext>
                  </a:extLst>
                </p:cNvPr>
                <p:cNvSpPr/>
                <p:nvPr/>
              </p:nvSpPr>
              <p:spPr>
                <a:xfrm rot="5400000">
                  <a:off x="30437060" y="4168263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F8249CCB-4DE1-4AC0-3E63-DCEC75B9F303}"/>
                    </a:ext>
                  </a:extLst>
                </p:cNvPr>
                <p:cNvSpPr/>
                <p:nvPr/>
              </p:nvSpPr>
              <p:spPr>
                <a:xfrm rot="10800000">
                  <a:off x="30642323" y="4166729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32" name="Connecteur droit 331">
                  <a:extLst>
                    <a:ext uri="{FF2B5EF4-FFF2-40B4-BE49-F238E27FC236}">
                      <a16:creationId xmlns:a16="http://schemas.microsoft.com/office/drawing/2014/main" id="{FCF9C16A-E4CC-4F93-695D-3DA80A7A2A17}"/>
                    </a:ext>
                  </a:extLst>
                </p:cNvPr>
                <p:cNvCxnSpPr/>
                <p:nvPr/>
              </p:nvCxnSpPr>
              <p:spPr>
                <a:xfrm rot="10800000">
                  <a:off x="30666534" y="4181986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Connecteur droit 332">
                  <a:extLst>
                    <a:ext uri="{FF2B5EF4-FFF2-40B4-BE49-F238E27FC236}">
                      <a16:creationId xmlns:a16="http://schemas.microsoft.com/office/drawing/2014/main" id="{D86B4539-84B2-776B-0A4B-ED288BDCE85D}"/>
                    </a:ext>
                  </a:extLst>
                </p:cNvPr>
                <p:cNvCxnSpPr/>
                <p:nvPr/>
              </p:nvCxnSpPr>
              <p:spPr>
                <a:xfrm rot="10800000">
                  <a:off x="30666535" y="4166729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" name="Ellipse 333">
                  <a:extLst>
                    <a:ext uri="{FF2B5EF4-FFF2-40B4-BE49-F238E27FC236}">
                      <a16:creationId xmlns:a16="http://schemas.microsoft.com/office/drawing/2014/main" id="{4559FA04-EAF0-52F9-A07A-03A2E97ABA03}"/>
                    </a:ext>
                  </a:extLst>
                </p:cNvPr>
                <p:cNvSpPr/>
                <p:nvPr/>
              </p:nvSpPr>
              <p:spPr>
                <a:xfrm>
                  <a:off x="30794507" y="4144178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5" name="Ellipse 334">
                  <a:extLst>
                    <a:ext uri="{FF2B5EF4-FFF2-40B4-BE49-F238E27FC236}">
                      <a16:creationId xmlns:a16="http://schemas.microsoft.com/office/drawing/2014/main" id="{ADC79101-4CAA-4E99-28A8-091F8BC507A8}"/>
                    </a:ext>
                  </a:extLst>
                </p:cNvPr>
                <p:cNvSpPr/>
                <p:nvPr/>
              </p:nvSpPr>
              <p:spPr>
                <a:xfrm rot="16200000">
                  <a:off x="31171532" y="41520583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674CF138-A76D-6D19-5932-E2A98DF38F50}"/>
                    </a:ext>
                  </a:extLst>
                </p:cNvPr>
                <p:cNvSpPr/>
                <p:nvPr/>
              </p:nvSpPr>
              <p:spPr>
                <a:xfrm>
                  <a:off x="30935391" y="41507637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37" name="Connecteur droit 336">
                  <a:extLst>
                    <a:ext uri="{FF2B5EF4-FFF2-40B4-BE49-F238E27FC236}">
                      <a16:creationId xmlns:a16="http://schemas.microsoft.com/office/drawing/2014/main" id="{D0299EA2-4798-07B3-D25C-08ED75DFF7FF}"/>
                    </a:ext>
                  </a:extLst>
                </p:cNvPr>
                <p:cNvCxnSpPr/>
                <p:nvPr/>
              </p:nvCxnSpPr>
              <p:spPr>
                <a:xfrm>
                  <a:off x="30959600" y="4150523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Connecteur droit 337">
                  <a:extLst>
                    <a:ext uri="{FF2B5EF4-FFF2-40B4-BE49-F238E27FC236}">
                      <a16:creationId xmlns:a16="http://schemas.microsoft.com/office/drawing/2014/main" id="{7AD0E456-0D65-DB1B-D9CE-C345E252774E}"/>
                    </a:ext>
                  </a:extLst>
                </p:cNvPr>
                <p:cNvCxnSpPr/>
                <p:nvPr/>
              </p:nvCxnSpPr>
              <p:spPr>
                <a:xfrm>
                  <a:off x="30959600" y="41657805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9" name="Ellipse 338">
                  <a:extLst>
                    <a:ext uri="{FF2B5EF4-FFF2-40B4-BE49-F238E27FC236}">
                      <a16:creationId xmlns:a16="http://schemas.microsoft.com/office/drawing/2014/main" id="{FA37B016-6309-8E7F-5E3C-B120CAD8B369}"/>
                    </a:ext>
                  </a:extLst>
                </p:cNvPr>
                <p:cNvSpPr/>
                <p:nvPr/>
              </p:nvSpPr>
              <p:spPr>
                <a:xfrm rot="10800000">
                  <a:off x="31960345" y="4138734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0" name="Ellipse 339">
                  <a:extLst>
                    <a:ext uri="{FF2B5EF4-FFF2-40B4-BE49-F238E27FC236}">
                      <a16:creationId xmlns:a16="http://schemas.microsoft.com/office/drawing/2014/main" id="{8D79D8C3-B970-3821-ED83-424D3FEA7504}"/>
                    </a:ext>
                  </a:extLst>
                </p:cNvPr>
                <p:cNvSpPr/>
                <p:nvPr/>
              </p:nvSpPr>
              <p:spPr>
                <a:xfrm rot="5400000">
                  <a:off x="31416620" y="4146613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C55403B5-580C-D676-1A83-B9E16A5EABCD}"/>
                    </a:ext>
                  </a:extLst>
                </p:cNvPr>
                <p:cNvSpPr/>
                <p:nvPr/>
              </p:nvSpPr>
              <p:spPr>
                <a:xfrm rot="10800000">
                  <a:off x="31621884" y="4145080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42" name="Connecteur droit 341">
                  <a:extLst>
                    <a:ext uri="{FF2B5EF4-FFF2-40B4-BE49-F238E27FC236}">
                      <a16:creationId xmlns:a16="http://schemas.microsoft.com/office/drawing/2014/main" id="{B3098673-1ADF-9B72-308F-E60381C2F7DF}"/>
                    </a:ext>
                  </a:extLst>
                </p:cNvPr>
                <p:cNvCxnSpPr/>
                <p:nvPr/>
              </p:nvCxnSpPr>
              <p:spPr>
                <a:xfrm rot="10800000">
                  <a:off x="31646094" y="416033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Connecteur droit 342">
                  <a:extLst>
                    <a:ext uri="{FF2B5EF4-FFF2-40B4-BE49-F238E27FC236}">
                      <a16:creationId xmlns:a16="http://schemas.microsoft.com/office/drawing/2014/main" id="{91B27585-DB0D-FE47-6C57-414B0509A372}"/>
                    </a:ext>
                  </a:extLst>
                </p:cNvPr>
                <p:cNvCxnSpPr/>
                <p:nvPr/>
              </p:nvCxnSpPr>
              <p:spPr>
                <a:xfrm rot="10800000">
                  <a:off x="31646095" y="4145080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4" name="Ellipse 343">
                  <a:extLst>
                    <a:ext uri="{FF2B5EF4-FFF2-40B4-BE49-F238E27FC236}">
                      <a16:creationId xmlns:a16="http://schemas.microsoft.com/office/drawing/2014/main" id="{DF98D23F-E777-EA09-3CFE-B13A7B64BF35}"/>
                    </a:ext>
                  </a:extLst>
                </p:cNvPr>
                <p:cNvSpPr/>
                <p:nvPr/>
              </p:nvSpPr>
              <p:spPr>
                <a:xfrm rot="10800000">
                  <a:off x="31952921" y="4160949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5" name="Ellipse 344">
                  <a:extLst>
                    <a:ext uri="{FF2B5EF4-FFF2-40B4-BE49-F238E27FC236}">
                      <a16:creationId xmlns:a16="http://schemas.microsoft.com/office/drawing/2014/main" id="{8F0E1903-A85B-623F-6CC0-3DECE6FAB5A0}"/>
                    </a:ext>
                  </a:extLst>
                </p:cNvPr>
                <p:cNvSpPr/>
                <p:nvPr/>
              </p:nvSpPr>
              <p:spPr>
                <a:xfrm rot="5400000">
                  <a:off x="31409196" y="4168828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F3E12454-685B-66FF-13BE-827510E8DD3E}"/>
                    </a:ext>
                  </a:extLst>
                </p:cNvPr>
                <p:cNvSpPr/>
                <p:nvPr/>
              </p:nvSpPr>
              <p:spPr>
                <a:xfrm rot="10800000">
                  <a:off x="31614460" y="4167294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47" name="Connecteur droit 346">
                  <a:extLst>
                    <a:ext uri="{FF2B5EF4-FFF2-40B4-BE49-F238E27FC236}">
                      <a16:creationId xmlns:a16="http://schemas.microsoft.com/office/drawing/2014/main" id="{0A1A7EAC-01CB-145C-8C70-22DF1B3060A1}"/>
                    </a:ext>
                  </a:extLst>
                </p:cNvPr>
                <p:cNvCxnSpPr/>
                <p:nvPr/>
              </p:nvCxnSpPr>
              <p:spPr>
                <a:xfrm rot="10800000">
                  <a:off x="31638670" y="4182551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Connecteur droit 347">
                  <a:extLst>
                    <a:ext uri="{FF2B5EF4-FFF2-40B4-BE49-F238E27FC236}">
                      <a16:creationId xmlns:a16="http://schemas.microsoft.com/office/drawing/2014/main" id="{759D430C-56F8-BADC-4FAD-5416ED3FBB7E}"/>
                    </a:ext>
                  </a:extLst>
                </p:cNvPr>
                <p:cNvCxnSpPr/>
                <p:nvPr/>
              </p:nvCxnSpPr>
              <p:spPr>
                <a:xfrm rot="10800000">
                  <a:off x="31638672" y="4167294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9" name="Ellipse 348">
                  <a:extLst>
                    <a:ext uri="{FF2B5EF4-FFF2-40B4-BE49-F238E27FC236}">
                      <a16:creationId xmlns:a16="http://schemas.microsoft.com/office/drawing/2014/main" id="{0E35BBD1-72D6-F534-E325-0C60227D6473}"/>
                    </a:ext>
                  </a:extLst>
                </p:cNvPr>
                <p:cNvSpPr/>
                <p:nvPr/>
              </p:nvSpPr>
              <p:spPr>
                <a:xfrm rot="10800000">
                  <a:off x="31918990" y="4188227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0" name="Ellipse 349">
                  <a:extLst>
                    <a:ext uri="{FF2B5EF4-FFF2-40B4-BE49-F238E27FC236}">
                      <a16:creationId xmlns:a16="http://schemas.microsoft.com/office/drawing/2014/main" id="{A581F756-67E4-11BC-4BA8-2E7468736FEF}"/>
                    </a:ext>
                  </a:extLst>
                </p:cNvPr>
                <p:cNvSpPr/>
                <p:nvPr/>
              </p:nvSpPr>
              <p:spPr>
                <a:xfrm rot="5400000">
                  <a:off x="31375265" y="4196106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FECB85F5-BD09-DA04-1809-5C5E792115C4}"/>
                    </a:ext>
                  </a:extLst>
                </p:cNvPr>
                <p:cNvSpPr/>
                <p:nvPr/>
              </p:nvSpPr>
              <p:spPr>
                <a:xfrm rot="10800000">
                  <a:off x="31580529" y="41945733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52" name="Connecteur droit 351">
                  <a:extLst>
                    <a:ext uri="{FF2B5EF4-FFF2-40B4-BE49-F238E27FC236}">
                      <a16:creationId xmlns:a16="http://schemas.microsoft.com/office/drawing/2014/main" id="{C4ECC6BC-986F-7D3C-B08F-1C0C87B11D20}"/>
                    </a:ext>
                  </a:extLst>
                </p:cNvPr>
                <p:cNvCxnSpPr/>
                <p:nvPr/>
              </p:nvCxnSpPr>
              <p:spPr>
                <a:xfrm rot="10800000">
                  <a:off x="31604739" y="4209830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Connecteur droit 352">
                  <a:extLst>
                    <a:ext uri="{FF2B5EF4-FFF2-40B4-BE49-F238E27FC236}">
                      <a16:creationId xmlns:a16="http://schemas.microsoft.com/office/drawing/2014/main" id="{BC14035E-9FCB-4E6A-3FF8-70B0DB78C5B7}"/>
                    </a:ext>
                  </a:extLst>
                </p:cNvPr>
                <p:cNvCxnSpPr/>
                <p:nvPr/>
              </p:nvCxnSpPr>
              <p:spPr>
                <a:xfrm rot="10800000">
                  <a:off x="31604741" y="4194573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4" name="Ellipse 353">
                  <a:extLst>
                    <a:ext uri="{FF2B5EF4-FFF2-40B4-BE49-F238E27FC236}">
                      <a16:creationId xmlns:a16="http://schemas.microsoft.com/office/drawing/2014/main" id="{7900D80E-EE67-62FC-0C32-2C57AC083B5F}"/>
                    </a:ext>
                  </a:extLst>
                </p:cNvPr>
                <p:cNvSpPr/>
                <p:nvPr/>
              </p:nvSpPr>
              <p:spPr>
                <a:xfrm rot="10800000">
                  <a:off x="31887126" y="4112629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5" name="Ellipse 354">
                  <a:extLst>
                    <a:ext uri="{FF2B5EF4-FFF2-40B4-BE49-F238E27FC236}">
                      <a16:creationId xmlns:a16="http://schemas.microsoft.com/office/drawing/2014/main" id="{98B32FE6-3E79-06A5-9610-2AC2A98A66CB}"/>
                    </a:ext>
                  </a:extLst>
                </p:cNvPr>
                <p:cNvSpPr/>
                <p:nvPr/>
              </p:nvSpPr>
              <p:spPr>
                <a:xfrm rot="5400000">
                  <a:off x="31343401" y="4120508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B666C840-CBC0-F75E-8780-77D5DFF9DFB2}"/>
                    </a:ext>
                  </a:extLst>
                </p:cNvPr>
                <p:cNvSpPr/>
                <p:nvPr/>
              </p:nvSpPr>
              <p:spPr>
                <a:xfrm rot="10800000">
                  <a:off x="31548665" y="4118974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57" name="Connecteur droit 356">
                  <a:extLst>
                    <a:ext uri="{FF2B5EF4-FFF2-40B4-BE49-F238E27FC236}">
                      <a16:creationId xmlns:a16="http://schemas.microsoft.com/office/drawing/2014/main" id="{69AD155A-80F9-B35D-7B6B-6E773594E106}"/>
                    </a:ext>
                  </a:extLst>
                </p:cNvPr>
                <p:cNvCxnSpPr/>
                <p:nvPr/>
              </p:nvCxnSpPr>
              <p:spPr>
                <a:xfrm rot="10800000">
                  <a:off x="31572875" y="4134231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Connecteur droit 357">
                  <a:extLst>
                    <a:ext uri="{FF2B5EF4-FFF2-40B4-BE49-F238E27FC236}">
                      <a16:creationId xmlns:a16="http://schemas.microsoft.com/office/drawing/2014/main" id="{BD01C5AF-D0FC-6C65-63C6-B048DD0F72CF}"/>
                    </a:ext>
                  </a:extLst>
                </p:cNvPr>
                <p:cNvCxnSpPr/>
                <p:nvPr/>
              </p:nvCxnSpPr>
              <p:spPr>
                <a:xfrm rot="10800000">
                  <a:off x="31572877" y="4118974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9" name="Ellipse 358">
                  <a:extLst>
                    <a:ext uri="{FF2B5EF4-FFF2-40B4-BE49-F238E27FC236}">
                      <a16:creationId xmlns:a16="http://schemas.microsoft.com/office/drawing/2014/main" id="{F9AC3383-5578-D98C-228B-A339C119A148}"/>
                    </a:ext>
                  </a:extLst>
                </p:cNvPr>
                <p:cNvSpPr/>
                <p:nvPr/>
              </p:nvSpPr>
              <p:spPr>
                <a:xfrm>
                  <a:off x="31786465" y="41432573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0" name="Ellipse 359">
                  <a:extLst>
                    <a:ext uri="{FF2B5EF4-FFF2-40B4-BE49-F238E27FC236}">
                      <a16:creationId xmlns:a16="http://schemas.microsoft.com/office/drawing/2014/main" id="{011A2CC5-F483-D293-AE3F-D561236443B4}"/>
                    </a:ext>
                  </a:extLst>
                </p:cNvPr>
                <p:cNvSpPr/>
                <p:nvPr/>
              </p:nvSpPr>
              <p:spPr>
                <a:xfrm rot="16200000">
                  <a:off x="32163490" y="4151137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898B6B32-4531-E1F6-90C8-754D38F6A221}"/>
                    </a:ext>
                  </a:extLst>
                </p:cNvPr>
                <p:cNvSpPr/>
                <p:nvPr/>
              </p:nvSpPr>
              <p:spPr>
                <a:xfrm>
                  <a:off x="31927349" y="4149842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62" name="Connecteur droit 361">
                  <a:extLst>
                    <a:ext uri="{FF2B5EF4-FFF2-40B4-BE49-F238E27FC236}">
                      <a16:creationId xmlns:a16="http://schemas.microsoft.com/office/drawing/2014/main" id="{4A012DC6-EB52-CDED-8B1B-FBB86BE7A6EE}"/>
                    </a:ext>
                  </a:extLst>
                </p:cNvPr>
                <p:cNvCxnSpPr/>
                <p:nvPr/>
              </p:nvCxnSpPr>
              <p:spPr>
                <a:xfrm>
                  <a:off x="31951558" y="4149602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Connecteur droit 362">
                  <a:extLst>
                    <a:ext uri="{FF2B5EF4-FFF2-40B4-BE49-F238E27FC236}">
                      <a16:creationId xmlns:a16="http://schemas.microsoft.com/office/drawing/2014/main" id="{17FEED28-1BC0-3B12-ABBA-D13B4A0196A8}"/>
                    </a:ext>
                  </a:extLst>
                </p:cNvPr>
                <p:cNvCxnSpPr/>
                <p:nvPr/>
              </p:nvCxnSpPr>
              <p:spPr>
                <a:xfrm>
                  <a:off x="31951558" y="4164859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4" name="Ellipse 363">
                  <a:extLst>
                    <a:ext uri="{FF2B5EF4-FFF2-40B4-BE49-F238E27FC236}">
                      <a16:creationId xmlns:a16="http://schemas.microsoft.com/office/drawing/2014/main" id="{400C43E0-C5CF-3ACE-0D28-6C1D06CF6F9C}"/>
                    </a:ext>
                  </a:extLst>
                </p:cNvPr>
                <p:cNvSpPr/>
                <p:nvPr/>
              </p:nvSpPr>
              <p:spPr>
                <a:xfrm>
                  <a:off x="31767995" y="41695348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5" name="Ellipse 364">
                  <a:extLst>
                    <a:ext uri="{FF2B5EF4-FFF2-40B4-BE49-F238E27FC236}">
                      <a16:creationId xmlns:a16="http://schemas.microsoft.com/office/drawing/2014/main" id="{3663FB4D-A575-7BEB-5D01-B8EC87EF5CEB}"/>
                    </a:ext>
                  </a:extLst>
                </p:cNvPr>
                <p:cNvSpPr/>
                <p:nvPr/>
              </p:nvSpPr>
              <p:spPr>
                <a:xfrm rot="16200000">
                  <a:off x="32145019" y="41774145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1F95CA24-2F0B-C90A-3BE6-DA472B4B198C}"/>
                    </a:ext>
                  </a:extLst>
                </p:cNvPr>
                <p:cNvSpPr/>
                <p:nvPr/>
              </p:nvSpPr>
              <p:spPr>
                <a:xfrm>
                  <a:off x="31908879" y="4176120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67" name="Connecteur droit 366">
                  <a:extLst>
                    <a:ext uri="{FF2B5EF4-FFF2-40B4-BE49-F238E27FC236}">
                      <a16:creationId xmlns:a16="http://schemas.microsoft.com/office/drawing/2014/main" id="{F8C7BB17-026B-61DD-074A-73DA71DC4185}"/>
                    </a:ext>
                  </a:extLst>
                </p:cNvPr>
                <p:cNvCxnSpPr/>
                <p:nvPr/>
              </p:nvCxnSpPr>
              <p:spPr>
                <a:xfrm>
                  <a:off x="31933088" y="4175879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Connecteur droit 367">
                  <a:extLst>
                    <a:ext uri="{FF2B5EF4-FFF2-40B4-BE49-F238E27FC236}">
                      <a16:creationId xmlns:a16="http://schemas.microsoft.com/office/drawing/2014/main" id="{8FBFFC46-63DC-B217-6BD1-D1C3D69C0A92}"/>
                    </a:ext>
                  </a:extLst>
                </p:cNvPr>
                <p:cNvCxnSpPr/>
                <p:nvPr/>
              </p:nvCxnSpPr>
              <p:spPr>
                <a:xfrm>
                  <a:off x="31933088" y="4191136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9" name="Ellipse 368">
                  <a:extLst>
                    <a:ext uri="{FF2B5EF4-FFF2-40B4-BE49-F238E27FC236}">
                      <a16:creationId xmlns:a16="http://schemas.microsoft.com/office/drawing/2014/main" id="{EDAEF5E4-3BFF-5D15-33CB-6343650E5584}"/>
                    </a:ext>
                  </a:extLst>
                </p:cNvPr>
                <p:cNvSpPr/>
                <p:nvPr/>
              </p:nvSpPr>
              <p:spPr>
                <a:xfrm>
                  <a:off x="31712208" y="4186607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0" name="Ellipse 369">
                  <a:extLst>
                    <a:ext uri="{FF2B5EF4-FFF2-40B4-BE49-F238E27FC236}">
                      <a16:creationId xmlns:a16="http://schemas.microsoft.com/office/drawing/2014/main" id="{0DC194C9-7874-F0C3-207D-8A2C1C8FCBFC}"/>
                    </a:ext>
                  </a:extLst>
                </p:cNvPr>
                <p:cNvSpPr/>
                <p:nvPr/>
              </p:nvSpPr>
              <p:spPr>
                <a:xfrm rot="16200000">
                  <a:off x="32089233" y="4194487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96A63CB0-4AB5-D6FE-3A06-03396DBF445D}"/>
                    </a:ext>
                  </a:extLst>
                </p:cNvPr>
                <p:cNvSpPr/>
                <p:nvPr/>
              </p:nvSpPr>
              <p:spPr>
                <a:xfrm>
                  <a:off x="31853092" y="4193193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72" name="Connecteur droit 371">
                  <a:extLst>
                    <a:ext uri="{FF2B5EF4-FFF2-40B4-BE49-F238E27FC236}">
                      <a16:creationId xmlns:a16="http://schemas.microsoft.com/office/drawing/2014/main" id="{097395C1-759E-07B7-9C8F-8730F294D00C}"/>
                    </a:ext>
                  </a:extLst>
                </p:cNvPr>
                <p:cNvCxnSpPr/>
                <p:nvPr/>
              </p:nvCxnSpPr>
              <p:spPr>
                <a:xfrm>
                  <a:off x="31877301" y="4192952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Connecteur droit 372">
                  <a:extLst>
                    <a:ext uri="{FF2B5EF4-FFF2-40B4-BE49-F238E27FC236}">
                      <a16:creationId xmlns:a16="http://schemas.microsoft.com/office/drawing/2014/main" id="{1F8E18D1-7550-A7EF-2D1B-5744F02E8243}"/>
                    </a:ext>
                  </a:extLst>
                </p:cNvPr>
                <p:cNvCxnSpPr/>
                <p:nvPr/>
              </p:nvCxnSpPr>
              <p:spPr>
                <a:xfrm>
                  <a:off x="31877301" y="4208209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4" name="Ellipse 373">
                  <a:extLst>
                    <a:ext uri="{FF2B5EF4-FFF2-40B4-BE49-F238E27FC236}">
                      <a16:creationId xmlns:a16="http://schemas.microsoft.com/office/drawing/2014/main" id="{157C04A8-E4A6-6833-D6FC-3B7B1356B39B}"/>
                    </a:ext>
                  </a:extLst>
                </p:cNvPr>
                <p:cNvSpPr/>
                <p:nvPr/>
              </p:nvSpPr>
              <p:spPr>
                <a:xfrm>
                  <a:off x="31753043" y="4116980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5" name="Ellipse 374">
                  <a:extLst>
                    <a:ext uri="{FF2B5EF4-FFF2-40B4-BE49-F238E27FC236}">
                      <a16:creationId xmlns:a16="http://schemas.microsoft.com/office/drawing/2014/main" id="{385A98D4-A87F-5396-5D6C-C85C0BC78E29}"/>
                    </a:ext>
                  </a:extLst>
                </p:cNvPr>
                <p:cNvSpPr/>
                <p:nvPr/>
              </p:nvSpPr>
              <p:spPr>
                <a:xfrm rot="16200000">
                  <a:off x="32130067" y="41248600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6CB1F09A-3E91-6925-07E2-4DEE150E5C6C}"/>
                    </a:ext>
                  </a:extLst>
                </p:cNvPr>
                <p:cNvSpPr/>
                <p:nvPr/>
              </p:nvSpPr>
              <p:spPr>
                <a:xfrm>
                  <a:off x="31893927" y="4123565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77" name="Connecteur droit 376">
                  <a:extLst>
                    <a:ext uri="{FF2B5EF4-FFF2-40B4-BE49-F238E27FC236}">
                      <a16:creationId xmlns:a16="http://schemas.microsoft.com/office/drawing/2014/main" id="{A2C86884-79A1-5945-A749-34BEC67575E0}"/>
                    </a:ext>
                  </a:extLst>
                </p:cNvPr>
                <p:cNvCxnSpPr/>
                <p:nvPr/>
              </p:nvCxnSpPr>
              <p:spPr>
                <a:xfrm>
                  <a:off x="31918135" y="4123325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Connecteur droit 377">
                  <a:extLst>
                    <a:ext uri="{FF2B5EF4-FFF2-40B4-BE49-F238E27FC236}">
                      <a16:creationId xmlns:a16="http://schemas.microsoft.com/office/drawing/2014/main" id="{28F3DC92-6451-A744-0F33-0185A19C662B}"/>
                    </a:ext>
                  </a:extLst>
                </p:cNvPr>
                <p:cNvCxnSpPr/>
                <p:nvPr/>
              </p:nvCxnSpPr>
              <p:spPr>
                <a:xfrm>
                  <a:off x="31918135" y="4138582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9" name="Ellipse 378">
                  <a:extLst>
                    <a:ext uri="{FF2B5EF4-FFF2-40B4-BE49-F238E27FC236}">
                      <a16:creationId xmlns:a16="http://schemas.microsoft.com/office/drawing/2014/main" id="{34245C74-FECC-BDF3-BC2B-F94DD2211E4B}"/>
                    </a:ext>
                  </a:extLst>
                </p:cNvPr>
                <p:cNvSpPr/>
                <p:nvPr/>
              </p:nvSpPr>
              <p:spPr>
                <a:xfrm>
                  <a:off x="31686828" y="4112973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0" name="Ellipse 379">
                  <a:extLst>
                    <a:ext uri="{FF2B5EF4-FFF2-40B4-BE49-F238E27FC236}">
                      <a16:creationId xmlns:a16="http://schemas.microsoft.com/office/drawing/2014/main" id="{AC362753-A900-A999-6924-3CE723DDF3BD}"/>
                    </a:ext>
                  </a:extLst>
                </p:cNvPr>
                <p:cNvSpPr/>
                <p:nvPr/>
              </p:nvSpPr>
              <p:spPr>
                <a:xfrm rot="16200000">
                  <a:off x="32063853" y="4120853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AF26734E-1DFC-9390-D55F-4FBF73C1091A}"/>
                    </a:ext>
                  </a:extLst>
                </p:cNvPr>
                <p:cNvSpPr/>
                <p:nvPr/>
              </p:nvSpPr>
              <p:spPr>
                <a:xfrm>
                  <a:off x="31827712" y="4119558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82" name="Connecteur droit 381">
                  <a:extLst>
                    <a:ext uri="{FF2B5EF4-FFF2-40B4-BE49-F238E27FC236}">
                      <a16:creationId xmlns:a16="http://schemas.microsoft.com/office/drawing/2014/main" id="{65DCF0C3-62D6-9DD3-BAE0-4A12FB3EDBB0}"/>
                    </a:ext>
                  </a:extLst>
                </p:cNvPr>
                <p:cNvCxnSpPr/>
                <p:nvPr/>
              </p:nvCxnSpPr>
              <p:spPr>
                <a:xfrm>
                  <a:off x="31851921" y="4119318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Connecteur droit 382">
                  <a:extLst>
                    <a:ext uri="{FF2B5EF4-FFF2-40B4-BE49-F238E27FC236}">
                      <a16:creationId xmlns:a16="http://schemas.microsoft.com/office/drawing/2014/main" id="{6FAF7646-7DB6-7DDC-D206-566240292423}"/>
                    </a:ext>
                  </a:extLst>
                </p:cNvPr>
                <p:cNvCxnSpPr/>
                <p:nvPr/>
              </p:nvCxnSpPr>
              <p:spPr>
                <a:xfrm>
                  <a:off x="31851921" y="4134575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4" name="Ellipse 383">
                  <a:extLst>
                    <a:ext uri="{FF2B5EF4-FFF2-40B4-BE49-F238E27FC236}">
                      <a16:creationId xmlns:a16="http://schemas.microsoft.com/office/drawing/2014/main" id="{B74FB8B2-2478-B7F0-4B84-866FD12CD01F}"/>
                    </a:ext>
                  </a:extLst>
                </p:cNvPr>
                <p:cNvSpPr/>
                <p:nvPr/>
              </p:nvSpPr>
              <p:spPr>
                <a:xfrm rot="10800000">
                  <a:off x="31865278" y="41792197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5" name="Ellipse 384">
                  <a:extLst>
                    <a:ext uri="{FF2B5EF4-FFF2-40B4-BE49-F238E27FC236}">
                      <a16:creationId xmlns:a16="http://schemas.microsoft.com/office/drawing/2014/main" id="{83334AF7-F8A7-96E1-87CD-4BE27B4E238B}"/>
                    </a:ext>
                  </a:extLst>
                </p:cNvPr>
                <p:cNvSpPr/>
                <p:nvPr/>
              </p:nvSpPr>
              <p:spPr>
                <a:xfrm rot="5400000">
                  <a:off x="31321553" y="4187098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52D33F10-7937-2D16-172F-3FA303012E15}"/>
                    </a:ext>
                  </a:extLst>
                </p:cNvPr>
                <p:cNvSpPr/>
                <p:nvPr/>
              </p:nvSpPr>
              <p:spPr>
                <a:xfrm rot="10800000">
                  <a:off x="31526817" y="4185565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87" name="Connecteur droit 386">
                  <a:extLst>
                    <a:ext uri="{FF2B5EF4-FFF2-40B4-BE49-F238E27FC236}">
                      <a16:creationId xmlns:a16="http://schemas.microsoft.com/office/drawing/2014/main" id="{BFED4D8E-D050-A7AF-6060-A6F3CDDCBAC9}"/>
                    </a:ext>
                  </a:extLst>
                </p:cNvPr>
                <p:cNvCxnSpPr/>
                <p:nvPr/>
              </p:nvCxnSpPr>
              <p:spPr>
                <a:xfrm rot="10800000">
                  <a:off x="31551027" y="4200822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Connecteur droit 387">
                  <a:extLst>
                    <a:ext uri="{FF2B5EF4-FFF2-40B4-BE49-F238E27FC236}">
                      <a16:creationId xmlns:a16="http://schemas.microsoft.com/office/drawing/2014/main" id="{A759D431-7190-C3B9-6186-3A3E82179B41}"/>
                    </a:ext>
                  </a:extLst>
                </p:cNvPr>
                <p:cNvCxnSpPr/>
                <p:nvPr/>
              </p:nvCxnSpPr>
              <p:spPr>
                <a:xfrm rot="10800000">
                  <a:off x="31551028" y="4185565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9" name="Ellipse 388">
                  <a:extLst>
                    <a:ext uri="{FF2B5EF4-FFF2-40B4-BE49-F238E27FC236}">
                      <a16:creationId xmlns:a16="http://schemas.microsoft.com/office/drawing/2014/main" id="{3099631D-0300-D5D2-758C-555A19795984}"/>
                    </a:ext>
                  </a:extLst>
                </p:cNvPr>
                <p:cNvSpPr/>
                <p:nvPr/>
              </p:nvSpPr>
              <p:spPr>
                <a:xfrm>
                  <a:off x="31664579" y="41655142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0" name="Ellipse 389">
                  <a:extLst>
                    <a:ext uri="{FF2B5EF4-FFF2-40B4-BE49-F238E27FC236}">
                      <a16:creationId xmlns:a16="http://schemas.microsoft.com/office/drawing/2014/main" id="{E37D75D3-BADA-D3F8-E2AC-1BD332268A4B}"/>
                    </a:ext>
                  </a:extLst>
                </p:cNvPr>
                <p:cNvSpPr/>
                <p:nvPr/>
              </p:nvSpPr>
              <p:spPr>
                <a:xfrm rot="16200000">
                  <a:off x="32041604" y="41733940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6F17007C-54D8-5736-88BF-B16FB0F100D4}"/>
                    </a:ext>
                  </a:extLst>
                </p:cNvPr>
                <p:cNvSpPr/>
                <p:nvPr/>
              </p:nvSpPr>
              <p:spPr>
                <a:xfrm>
                  <a:off x="31805463" y="41720994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92" name="Connecteur droit 391">
                  <a:extLst>
                    <a:ext uri="{FF2B5EF4-FFF2-40B4-BE49-F238E27FC236}">
                      <a16:creationId xmlns:a16="http://schemas.microsoft.com/office/drawing/2014/main" id="{F8383752-B336-7884-18D7-CA8EA91E5EF0}"/>
                    </a:ext>
                  </a:extLst>
                </p:cNvPr>
                <p:cNvCxnSpPr/>
                <p:nvPr/>
              </p:nvCxnSpPr>
              <p:spPr>
                <a:xfrm>
                  <a:off x="31829672" y="41718591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Connecteur droit 392">
                  <a:extLst>
                    <a:ext uri="{FF2B5EF4-FFF2-40B4-BE49-F238E27FC236}">
                      <a16:creationId xmlns:a16="http://schemas.microsoft.com/office/drawing/2014/main" id="{FF333FBA-3E0D-C8EB-58A4-CE6024072787}"/>
                    </a:ext>
                  </a:extLst>
                </p:cNvPr>
                <p:cNvCxnSpPr/>
                <p:nvPr/>
              </p:nvCxnSpPr>
              <p:spPr>
                <a:xfrm>
                  <a:off x="31829672" y="4187116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4" name="Ellipse 393">
                  <a:extLst>
                    <a:ext uri="{FF2B5EF4-FFF2-40B4-BE49-F238E27FC236}">
                      <a16:creationId xmlns:a16="http://schemas.microsoft.com/office/drawing/2014/main" id="{284D053B-C694-0AFB-1B55-150F0F2EE7E0}"/>
                    </a:ext>
                  </a:extLst>
                </p:cNvPr>
                <p:cNvSpPr/>
                <p:nvPr/>
              </p:nvSpPr>
              <p:spPr>
                <a:xfrm rot="10800000">
                  <a:off x="31847294" y="41313467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5" name="Ellipse 394">
                  <a:extLst>
                    <a:ext uri="{FF2B5EF4-FFF2-40B4-BE49-F238E27FC236}">
                      <a16:creationId xmlns:a16="http://schemas.microsoft.com/office/drawing/2014/main" id="{7676406F-A643-911A-30EE-C09586516D6C}"/>
                    </a:ext>
                  </a:extLst>
                </p:cNvPr>
                <p:cNvSpPr/>
                <p:nvPr/>
              </p:nvSpPr>
              <p:spPr>
                <a:xfrm rot="5400000">
                  <a:off x="31303569" y="4139225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E35652E9-CB15-9F5F-7F8E-5D6959D8B078}"/>
                    </a:ext>
                  </a:extLst>
                </p:cNvPr>
                <p:cNvSpPr/>
                <p:nvPr/>
              </p:nvSpPr>
              <p:spPr>
                <a:xfrm rot="10800000">
                  <a:off x="31508832" y="4137692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97" name="Connecteur droit 396">
                  <a:extLst>
                    <a:ext uri="{FF2B5EF4-FFF2-40B4-BE49-F238E27FC236}">
                      <a16:creationId xmlns:a16="http://schemas.microsoft.com/office/drawing/2014/main" id="{00DB6C0A-1463-7653-5FA8-0F64D31AB4D2}"/>
                    </a:ext>
                  </a:extLst>
                </p:cNvPr>
                <p:cNvCxnSpPr/>
                <p:nvPr/>
              </p:nvCxnSpPr>
              <p:spPr>
                <a:xfrm rot="10800000">
                  <a:off x="31533043" y="4152949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Connecteur droit 397">
                  <a:extLst>
                    <a:ext uri="{FF2B5EF4-FFF2-40B4-BE49-F238E27FC236}">
                      <a16:creationId xmlns:a16="http://schemas.microsoft.com/office/drawing/2014/main" id="{EC01D30E-9BF1-3FFA-9656-66E27A512A67}"/>
                    </a:ext>
                  </a:extLst>
                </p:cNvPr>
                <p:cNvCxnSpPr/>
                <p:nvPr/>
              </p:nvCxnSpPr>
              <p:spPr>
                <a:xfrm rot="10800000">
                  <a:off x="31533044" y="41376920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9" name="Ellipse 398">
                  <a:extLst>
                    <a:ext uri="{FF2B5EF4-FFF2-40B4-BE49-F238E27FC236}">
                      <a16:creationId xmlns:a16="http://schemas.microsoft.com/office/drawing/2014/main" id="{46DB4DFC-A539-5696-E932-A079A7162E01}"/>
                    </a:ext>
                  </a:extLst>
                </p:cNvPr>
                <p:cNvSpPr/>
                <p:nvPr/>
              </p:nvSpPr>
              <p:spPr>
                <a:xfrm rot="10800000">
                  <a:off x="31835903" y="4154111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0" name="Ellipse 399">
                  <a:extLst>
                    <a:ext uri="{FF2B5EF4-FFF2-40B4-BE49-F238E27FC236}">
                      <a16:creationId xmlns:a16="http://schemas.microsoft.com/office/drawing/2014/main" id="{EBD186B5-7D1E-3FB7-E6E6-BB2B374DB4A0}"/>
                    </a:ext>
                  </a:extLst>
                </p:cNvPr>
                <p:cNvSpPr/>
                <p:nvPr/>
              </p:nvSpPr>
              <p:spPr>
                <a:xfrm rot="5400000">
                  <a:off x="31292178" y="4161990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13E3B9E7-7341-2EDF-9552-69E9ECE4C59C}"/>
                    </a:ext>
                  </a:extLst>
                </p:cNvPr>
                <p:cNvSpPr/>
                <p:nvPr/>
              </p:nvSpPr>
              <p:spPr>
                <a:xfrm rot="10800000">
                  <a:off x="31497442" y="4160457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02" name="Connecteur droit 401">
                  <a:extLst>
                    <a:ext uri="{FF2B5EF4-FFF2-40B4-BE49-F238E27FC236}">
                      <a16:creationId xmlns:a16="http://schemas.microsoft.com/office/drawing/2014/main" id="{563CE23B-F67A-12DA-BB88-C08DEDECD58D}"/>
                    </a:ext>
                  </a:extLst>
                </p:cNvPr>
                <p:cNvCxnSpPr/>
                <p:nvPr/>
              </p:nvCxnSpPr>
              <p:spPr>
                <a:xfrm rot="10800000">
                  <a:off x="31521652" y="417571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Connecteur droit 402">
                  <a:extLst>
                    <a:ext uri="{FF2B5EF4-FFF2-40B4-BE49-F238E27FC236}">
                      <a16:creationId xmlns:a16="http://schemas.microsoft.com/office/drawing/2014/main" id="{DD2C6AA5-7B01-F888-68EA-028D0CD23D31}"/>
                    </a:ext>
                  </a:extLst>
                </p:cNvPr>
                <p:cNvCxnSpPr/>
                <p:nvPr/>
              </p:nvCxnSpPr>
              <p:spPr>
                <a:xfrm rot="10800000">
                  <a:off x="31521654" y="4160457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4" name="Ellipse 403">
                  <a:extLst>
                    <a:ext uri="{FF2B5EF4-FFF2-40B4-BE49-F238E27FC236}">
                      <a16:creationId xmlns:a16="http://schemas.microsoft.com/office/drawing/2014/main" id="{17E62BF8-74E3-E656-142B-5E42899B656B}"/>
                    </a:ext>
                  </a:extLst>
                </p:cNvPr>
                <p:cNvSpPr/>
                <p:nvPr/>
              </p:nvSpPr>
              <p:spPr>
                <a:xfrm>
                  <a:off x="31649625" y="4137905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5" name="Ellipse 404">
                  <a:extLst>
                    <a:ext uri="{FF2B5EF4-FFF2-40B4-BE49-F238E27FC236}">
                      <a16:creationId xmlns:a16="http://schemas.microsoft.com/office/drawing/2014/main" id="{B15F3A3A-92F9-9D3C-EBE8-BEEDC61F2253}"/>
                    </a:ext>
                  </a:extLst>
                </p:cNvPr>
                <p:cNvSpPr/>
                <p:nvPr/>
              </p:nvSpPr>
              <p:spPr>
                <a:xfrm rot="16200000">
                  <a:off x="32026650" y="4145785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9D63410C-D4E9-E7B7-3771-0ADA37B0CC2D}"/>
                    </a:ext>
                  </a:extLst>
                </p:cNvPr>
                <p:cNvSpPr/>
                <p:nvPr/>
              </p:nvSpPr>
              <p:spPr>
                <a:xfrm>
                  <a:off x="31790509" y="4144491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07" name="Connecteur droit 406">
                  <a:extLst>
                    <a:ext uri="{FF2B5EF4-FFF2-40B4-BE49-F238E27FC236}">
                      <a16:creationId xmlns:a16="http://schemas.microsoft.com/office/drawing/2014/main" id="{8B26E63F-B5C3-5775-41BA-E7ED3268F3FB}"/>
                    </a:ext>
                  </a:extLst>
                </p:cNvPr>
                <p:cNvCxnSpPr/>
                <p:nvPr/>
              </p:nvCxnSpPr>
              <p:spPr>
                <a:xfrm>
                  <a:off x="31814718" y="4144250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Connecteur droit 407">
                  <a:extLst>
                    <a:ext uri="{FF2B5EF4-FFF2-40B4-BE49-F238E27FC236}">
                      <a16:creationId xmlns:a16="http://schemas.microsoft.com/office/drawing/2014/main" id="{DE6A9852-8B1B-C539-334E-48A593B56A6B}"/>
                    </a:ext>
                  </a:extLst>
                </p:cNvPr>
                <p:cNvCxnSpPr/>
                <p:nvPr/>
              </p:nvCxnSpPr>
              <p:spPr>
                <a:xfrm>
                  <a:off x="31814718" y="4159507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9" name="Ellipse 408">
                  <a:extLst>
                    <a:ext uri="{FF2B5EF4-FFF2-40B4-BE49-F238E27FC236}">
                      <a16:creationId xmlns:a16="http://schemas.microsoft.com/office/drawing/2014/main" id="{614B69F5-BA58-7C4E-3E99-93E1B2E99A2A}"/>
                    </a:ext>
                  </a:extLst>
                </p:cNvPr>
                <p:cNvSpPr/>
                <p:nvPr/>
              </p:nvSpPr>
              <p:spPr>
                <a:xfrm rot="10800000">
                  <a:off x="32830004" y="4137689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0" name="Ellipse 409">
                  <a:extLst>
                    <a:ext uri="{FF2B5EF4-FFF2-40B4-BE49-F238E27FC236}">
                      <a16:creationId xmlns:a16="http://schemas.microsoft.com/office/drawing/2014/main" id="{150D0057-5796-07C5-46B5-549160DA3D21}"/>
                    </a:ext>
                  </a:extLst>
                </p:cNvPr>
                <p:cNvSpPr/>
                <p:nvPr/>
              </p:nvSpPr>
              <p:spPr>
                <a:xfrm rot="5400000">
                  <a:off x="32286279" y="4145568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EB0979C2-5FFF-BAEB-FFC4-50041EF33F6B}"/>
                    </a:ext>
                  </a:extLst>
                </p:cNvPr>
                <p:cNvSpPr/>
                <p:nvPr/>
              </p:nvSpPr>
              <p:spPr>
                <a:xfrm rot="10800000">
                  <a:off x="32491543" y="4144034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12" name="Connecteur droit 411">
                  <a:extLst>
                    <a:ext uri="{FF2B5EF4-FFF2-40B4-BE49-F238E27FC236}">
                      <a16:creationId xmlns:a16="http://schemas.microsoft.com/office/drawing/2014/main" id="{1054A6A1-EAA5-0900-CAC4-869793F56D64}"/>
                    </a:ext>
                  </a:extLst>
                </p:cNvPr>
                <p:cNvCxnSpPr/>
                <p:nvPr/>
              </p:nvCxnSpPr>
              <p:spPr>
                <a:xfrm rot="10800000">
                  <a:off x="32515753" y="4159291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Connecteur droit 412">
                  <a:extLst>
                    <a:ext uri="{FF2B5EF4-FFF2-40B4-BE49-F238E27FC236}">
                      <a16:creationId xmlns:a16="http://schemas.microsoft.com/office/drawing/2014/main" id="{9071CEBC-BD5A-CA5E-C547-106F38621B1C}"/>
                    </a:ext>
                  </a:extLst>
                </p:cNvPr>
                <p:cNvCxnSpPr/>
                <p:nvPr/>
              </p:nvCxnSpPr>
              <p:spPr>
                <a:xfrm rot="10800000">
                  <a:off x="32515755" y="4144034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4" name="Ellipse 413">
                  <a:extLst>
                    <a:ext uri="{FF2B5EF4-FFF2-40B4-BE49-F238E27FC236}">
                      <a16:creationId xmlns:a16="http://schemas.microsoft.com/office/drawing/2014/main" id="{578B9FD2-A532-D542-3144-946241D2211E}"/>
                    </a:ext>
                  </a:extLst>
                </p:cNvPr>
                <p:cNvSpPr/>
                <p:nvPr/>
              </p:nvSpPr>
              <p:spPr>
                <a:xfrm rot="10800000">
                  <a:off x="32822580" y="4159903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5" name="Ellipse 414">
                  <a:extLst>
                    <a:ext uri="{FF2B5EF4-FFF2-40B4-BE49-F238E27FC236}">
                      <a16:creationId xmlns:a16="http://schemas.microsoft.com/office/drawing/2014/main" id="{8F80AC3A-3078-BD3E-E1E3-DFC73814AAEE}"/>
                    </a:ext>
                  </a:extLst>
                </p:cNvPr>
                <p:cNvSpPr/>
                <p:nvPr/>
              </p:nvSpPr>
              <p:spPr>
                <a:xfrm rot="5400000">
                  <a:off x="32278855" y="41677828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0EE0E9B-0A2A-28F6-5FF5-2AA8546EB909}"/>
                    </a:ext>
                  </a:extLst>
                </p:cNvPr>
                <p:cNvSpPr/>
                <p:nvPr/>
              </p:nvSpPr>
              <p:spPr>
                <a:xfrm rot="10800000">
                  <a:off x="32484119" y="4166249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17" name="Connecteur droit 416">
                  <a:extLst>
                    <a:ext uri="{FF2B5EF4-FFF2-40B4-BE49-F238E27FC236}">
                      <a16:creationId xmlns:a16="http://schemas.microsoft.com/office/drawing/2014/main" id="{A59B4BE3-FE90-A833-CB5B-EFFA8D4702D2}"/>
                    </a:ext>
                  </a:extLst>
                </p:cNvPr>
                <p:cNvCxnSpPr/>
                <p:nvPr/>
              </p:nvCxnSpPr>
              <p:spPr>
                <a:xfrm rot="10800000">
                  <a:off x="32508329" y="4181506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Connecteur droit 417">
                  <a:extLst>
                    <a:ext uri="{FF2B5EF4-FFF2-40B4-BE49-F238E27FC236}">
                      <a16:creationId xmlns:a16="http://schemas.microsoft.com/office/drawing/2014/main" id="{B05571AC-D44F-67C3-8BB2-D99B7A7AE61F}"/>
                    </a:ext>
                  </a:extLst>
                </p:cNvPr>
                <p:cNvCxnSpPr/>
                <p:nvPr/>
              </p:nvCxnSpPr>
              <p:spPr>
                <a:xfrm rot="10800000">
                  <a:off x="32508331" y="4166249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9" name="Ellipse 418">
                  <a:extLst>
                    <a:ext uri="{FF2B5EF4-FFF2-40B4-BE49-F238E27FC236}">
                      <a16:creationId xmlns:a16="http://schemas.microsoft.com/office/drawing/2014/main" id="{C30F640C-8482-B93E-8A89-1004E43B41D9}"/>
                    </a:ext>
                  </a:extLst>
                </p:cNvPr>
                <p:cNvSpPr/>
                <p:nvPr/>
              </p:nvSpPr>
              <p:spPr>
                <a:xfrm rot="10800000">
                  <a:off x="32788649" y="4187182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Ellipse 419">
                  <a:extLst>
                    <a:ext uri="{FF2B5EF4-FFF2-40B4-BE49-F238E27FC236}">
                      <a16:creationId xmlns:a16="http://schemas.microsoft.com/office/drawing/2014/main" id="{A59E97AC-443D-4556-826A-EFB801967A40}"/>
                    </a:ext>
                  </a:extLst>
                </p:cNvPr>
                <p:cNvSpPr/>
                <p:nvPr/>
              </p:nvSpPr>
              <p:spPr>
                <a:xfrm rot="5400000">
                  <a:off x="32244924" y="41950614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76B1A18E-FD3E-9C25-AD99-C57F9847DBEF}"/>
                    </a:ext>
                  </a:extLst>
                </p:cNvPr>
                <p:cNvSpPr/>
                <p:nvPr/>
              </p:nvSpPr>
              <p:spPr>
                <a:xfrm rot="10800000">
                  <a:off x="32450188" y="4193527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22" name="Connecteur droit 421">
                  <a:extLst>
                    <a:ext uri="{FF2B5EF4-FFF2-40B4-BE49-F238E27FC236}">
                      <a16:creationId xmlns:a16="http://schemas.microsoft.com/office/drawing/2014/main" id="{30581229-4261-2EF6-17CE-111C8D3FBE61}"/>
                    </a:ext>
                  </a:extLst>
                </p:cNvPr>
                <p:cNvCxnSpPr/>
                <p:nvPr/>
              </p:nvCxnSpPr>
              <p:spPr>
                <a:xfrm rot="10800000">
                  <a:off x="32474398" y="42087849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Connecteur droit 422">
                  <a:extLst>
                    <a:ext uri="{FF2B5EF4-FFF2-40B4-BE49-F238E27FC236}">
                      <a16:creationId xmlns:a16="http://schemas.microsoft.com/office/drawing/2014/main" id="{97C06390-984D-505B-DD7B-B79E69F9F0A5}"/>
                    </a:ext>
                  </a:extLst>
                </p:cNvPr>
                <p:cNvCxnSpPr/>
                <p:nvPr/>
              </p:nvCxnSpPr>
              <p:spPr>
                <a:xfrm rot="10800000">
                  <a:off x="32474400" y="4193527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4" name="Ellipse 423">
                  <a:extLst>
                    <a:ext uri="{FF2B5EF4-FFF2-40B4-BE49-F238E27FC236}">
                      <a16:creationId xmlns:a16="http://schemas.microsoft.com/office/drawing/2014/main" id="{DDE4350A-9653-0BEB-05D4-8CD3567234D0}"/>
                    </a:ext>
                  </a:extLst>
                </p:cNvPr>
                <p:cNvSpPr/>
                <p:nvPr/>
              </p:nvSpPr>
              <p:spPr>
                <a:xfrm rot="10800000">
                  <a:off x="32756785" y="4111583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5" name="Ellipse 424">
                  <a:extLst>
                    <a:ext uri="{FF2B5EF4-FFF2-40B4-BE49-F238E27FC236}">
                      <a16:creationId xmlns:a16="http://schemas.microsoft.com/office/drawing/2014/main" id="{A0BD48C1-9E64-DEF4-61FC-82BC04474F32}"/>
                    </a:ext>
                  </a:extLst>
                </p:cNvPr>
                <p:cNvSpPr/>
                <p:nvPr/>
              </p:nvSpPr>
              <p:spPr>
                <a:xfrm rot="5400000">
                  <a:off x="32213060" y="4119462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714846CF-F00C-3535-8E50-99E0E90A7938}"/>
                    </a:ext>
                  </a:extLst>
                </p:cNvPr>
                <p:cNvSpPr/>
                <p:nvPr/>
              </p:nvSpPr>
              <p:spPr>
                <a:xfrm rot="10800000">
                  <a:off x="32418324" y="41179292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27" name="Connecteur droit 426">
                  <a:extLst>
                    <a:ext uri="{FF2B5EF4-FFF2-40B4-BE49-F238E27FC236}">
                      <a16:creationId xmlns:a16="http://schemas.microsoft.com/office/drawing/2014/main" id="{7AA6F153-E70B-8258-3F11-816010ADC9F4}"/>
                    </a:ext>
                  </a:extLst>
                </p:cNvPr>
                <p:cNvCxnSpPr/>
                <p:nvPr/>
              </p:nvCxnSpPr>
              <p:spPr>
                <a:xfrm rot="10800000">
                  <a:off x="32442534" y="4133186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Connecteur droit 427">
                  <a:extLst>
                    <a:ext uri="{FF2B5EF4-FFF2-40B4-BE49-F238E27FC236}">
                      <a16:creationId xmlns:a16="http://schemas.microsoft.com/office/drawing/2014/main" id="{995FE1C2-6B40-59AB-1538-14848BA2FB74}"/>
                    </a:ext>
                  </a:extLst>
                </p:cNvPr>
                <p:cNvCxnSpPr/>
                <p:nvPr/>
              </p:nvCxnSpPr>
              <p:spPr>
                <a:xfrm rot="10800000">
                  <a:off x="32442536" y="4117929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9" name="Ellipse 428">
                  <a:extLst>
                    <a:ext uri="{FF2B5EF4-FFF2-40B4-BE49-F238E27FC236}">
                      <a16:creationId xmlns:a16="http://schemas.microsoft.com/office/drawing/2014/main" id="{FD07AB5D-07E3-115D-E084-123D7106652A}"/>
                    </a:ext>
                  </a:extLst>
                </p:cNvPr>
                <p:cNvSpPr/>
                <p:nvPr/>
              </p:nvSpPr>
              <p:spPr>
                <a:xfrm>
                  <a:off x="32656124" y="41422119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0" name="Ellipse 429">
                  <a:extLst>
                    <a:ext uri="{FF2B5EF4-FFF2-40B4-BE49-F238E27FC236}">
                      <a16:creationId xmlns:a16="http://schemas.microsoft.com/office/drawing/2014/main" id="{0C91A76B-DBCB-6A1B-9402-96D1881E1A16}"/>
                    </a:ext>
                  </a:extLst>
                </p:cNvPr>
                <p:cNvSpPr/>
                <p:nvPr/>
              </p:nvSpPr>
              <p:spPr>
                <a:xfrm rot="16200000">
                  <a:off x="33033149" y="4150091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EB59E700-7070-7BB3-085F-1460DA05EFE4}"/>
                    </a:ext>
                  </a:extLst>
                </p:cNvPr>
                <p:cNvSpPr/>
                <p:nvPr/>
              </p:nvSpPr>
              <p:spPr>
                <a:xfrm>
                  <a:off x="32797008" y="4148797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32" name="Connecteur droit 431">
                  <a:extLst>
                    <a:ext uri="{FF2B5EF4-FFF2-40B4-BE49-F238E27FC236}">
                      <a16:creationId xmlns:a16="http://schemas.microsoft.com/office/drawing/2014/main" id="{CFAE4F58-25D6-BEF0-8067-7716BAA9E116}"/>
                    </a:ext>
                  </a:extLst>
                </p:cNvPr>
                <p:cNvCxnSpPr/>
                <p:nvPr/>
              </p:nvCxnSpPr>
              <p:spPr>
                <a:xfrm>
                  <a:off x="32821217" y="4148556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Connecteur droit 432">
                  <a:extLst>
                    <a:ext uri="{FF2B5EF4-FFF2-40B4-BE49-F238E27FC236}">
                      <a16:creationId xmlns:a16="http://schemas.microsoft.com/office/drawing/2014/main" id="{9701640F-4FC4-3204-A033-A2183FDFA7D8}"/>
                    </a:ext>
                  </a:extLst>
                </p:cNvPr>
                <p:cNvCxnSpPr/>
                <p:nvPr/>
              </p:nvCxnSpPr>
              <p:spPr>
                <a:xfrm>
                  <a:off x="32821217" y="4163813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4" name="Ellipse 433">
                  <a:extLst>
                    <a:ext uri="{FF2B5EF4-FFF2-40B4-BE49-F238E27FC236}">
                      <a16:creationId xmlns:a16="http://schemas.microsoft.com/office/drawing/2014/main" id="{3D2943C0-E9C2-4C1F-B6F7-81177636B456}"/>
                    </a:ext>
                  </a:extLst>
                </p:cNvPr>
                <p:cNvSpPr/>
                <p:nvPr/>
              </p:nvSpPr>
              <p:spPr>
                <a:xfrm>
                  <a:off x="32637654" y="41684893"/>
                  <a:ext cx="180909" cy="27947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5" name="Ellipse 434">
                  <a:extLst>
                    <a:ext uri="{FF2B5EF4-FFF2-40B4-BE49-F238E27FC236}">
                      <a16:creationId xmlns:a16="http://schemas.microsoft.com/office/drawing/2014/main" id="{D58944A0-0CC5-B01C-E3CF-F1437102E84F}"/>
                    </a:ext>
                  </a:extLst>
                </p:cNvPr>
                <p:cNvSpPr/>
                <p:nvPr/>
              </p:nvSpPr>
              <p:spPr>
                <a:xfrm rot="16200000">
                  <a:off x="33014679" y="41763691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EB3C1D86-0F38-BC3F-1A83-C9B6820A2A72}"/>
                    </a:ext>
                  </a:extLst>
                </p:cNvPr>
                <p:cNvSpPr/>
                <p:nvPr/>
              </p:nvSpPr>
              <p:spPr>
                <a:xfrm>
                  <a:off x="32778538" y="41750745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37" name="Connecteur droit 436">
                  <a:extLst>
                    <a:ext uri="{FF2B5EF4-FFF2-40B4-BE49-F238E27FC236}">
                      <a16:creationId xmlns:a16="http://schemas.microsoft.com/office/drawing/2014/main" id="{409EF5BC-3D1C-EEAA-6D06-D66E82EA7D43}"/>
                    </a:ext>
                  </a:extLst>
                </p:cNvPr>
                <p:cNvCxnSpPr/>
                <p:nvPr/>
              </p:nvCxnSpPr>
              <p:spPr>
                <a:xfrm>
                  <a:off x="32802747" y="41748342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Connecteur droit 437">
                  <a:extLst>
                    <a:ext uri="{FF2B5EF4-FFF2-40B4-BE49-F238E27FC236}">
                      <a16:creationId xmlns:a16="http://schemas.microsoft.com/office/drawing/2014/main" id="{F86818B2-733C-2328-2BCA-3366D1112B2F}"/>
                    </a:ext>
                  </a:extLst>
                </p:cNvPr>
                <p:cNvCxnSpPr/>
                <p:nvPr/>
              </p:nvCxnSpPr>
              <p:spPr>
                <a:xfrm>
                  <a:off x="32802747" y="41900913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9" name="Ellipse 438">
                  <a:extLst>
                    <a:ext uri="{FF2B5EF4-FFF2-40B4-BE49-F238E27FC236}">
                      <a16:creationId xmlns:a16="http://schemas.microsoft.com/office/drawing/2014/main" id="{D8122678-9FF6-AD5F-36C6-A7093EA85F04}"/>
                    </a:ext>
                  </a:extLst>
                </p:cNvPr>
                <p:cNvSpPr/>
                <p:nvPr/>
              </p:nvSpPr>
              <p:spPr>
                <a:xfrm>
                  <a:off x="32581867" y="4185562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0" name="Ellipse 439">
                  <a:extLst>
                    <a:ext uri="{FF2B5EF4-FFF2-40B4-BE49-F238E27FC236}">
                      <a16:creationId xmlns:a16="http://schemas.microsoft.com/office/drawing/2014/main" id="{3E05537B-DA2E-3CAE-E435-E685198D3922}"/>
                    </a:ext>
                  </a:extLst>
                </p:cNvPr>
                <p:cNvSpPr/>
                <p:nvPr/>
              </p:nvSpPr>
              <p:spPr>
                <a:xfrm rot="16200000">
                  <a:off x="32958892" y="4193442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1" name="Rectangle 440">
                  <a:extLst>
                    <a:ext uri="{FF2B5EF4-FFF2-40B4-BE49-F238E27FC236}">
                      <a16:creationId xmlns:a16="http://schemas.microsoft.com/office/drawing/2014/main" id="{9A2367D5-795C-86CD-DCB1-17465A6A0292}"/>
                    </a:ext>
                  </a:extLst>
                </p:cNvPr>
                <p:cNvSpPr/>
                <p:nvPr/>
              </p:nvSpPr>
              <p:spPr>
                <a:xfrm>
                  <a:off x="32722751" y="41921477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42" name="Connecteur droit 441">
                  <a:extLst>
                    <a:ext uri="{FF2B5EF4-FFF2-40B4-BE49-F238E27FC236}">
                      <a16:creationId xmlns:a16="http://schemas.microsoft.com/office/drawing/2014/main" id="{4D2E45DD-E553-F7BC-D14C-66E32ECF3E58}"/>
                    </a:ext>
                  </a:extLst>
                </p:cNvPr>
                <p:cNvCxnSpPr/>
                <p:nvPr/>
              </p:nvCxnSpPr>
              <p:spPr>
                <a:xfrm>
                  <a:off x="32746960" y="4191907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Connecteur droit 442">
                  <a:extLst>
                    <a:ext uri="{FF2B5EF4-FFF2-40B4-BE49-F238E27FC236}">
                      <a16:creationId xmlns:a16="http://schemas.microsoft.com/office/drawing/2014/main" id="{5FC64532-7931-0F05-8E0B-7C632FC17DD9}"/>
                    </a:ext>
                  </a:extLst>
                </p:cNvPr>
                <p:cNvCxnSpPr/>
                <p:nvPr/>
              </p:nvCxnSpPr>
              <p:spPr>
                <a:xfrm>
                  <a:off x="32746960" y="4207164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Ellipse 443">
                  <a:extLst>
                    <a:ext uri="{FF2B5EF4-FFF2-40B4-BE49-F238E27FC236}">
                      <a16:creationId xmlns:a16="http://schemas.microsoft.com/office/drawing/2014/main" id="{BCB7A484-6CDB-64A9-3A82-919F226F59FD}"/>
                    </a:ext>
                  </a:extLst>
                </p:cNvPr>
                <p:cNvSpPr/>
                <p:nvPr/>
              </p:nvSpPr>
              <p:spPr>
                <a:xfrm>
                  <a:off x="32622702" y="4115934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5" name="Ellipse 444">
                  <a:extLst>
                    <a:ext uri="{FF2B5EF4-FFF2-40B4-BE49-F238E27FC236}">
                      <a16:creationId xmlns:a16="http://schemas.microsoft.com/office/drawing/2014/main" id="{562C88FA-9D92-CF12-F6D5-7D4E343A75AF}"/>
                    </a:ext>
                  </a:extLst>
                </p:cNvPr>
                <p:cNvSpPr/>
                <p:nvPr/>
              </p:nvSpPr>
              <p:spPr>
                <a:xfrm rot="16200000">
                  <a:off x="32999726" y="4123814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6" name="Rectangle 445">
                  <a:extLst>
                    <a:ext uri="{FF2B5EF4-FFF2-40B4-BE49-F238E27FC236}">
                      <a16:creationId xmlns:a16="http://schemas.microsoft.com/office/drawing/2014/main" id="{EDB0A404-0E91-CFB5-0F8F-D73F898CEF9A}"/>
                    </a:ext>
                  </a:extLst>
                </p:cNvPr>
                <p:cNvSpPr/>
                <p:nvPr/>
              </p:nvSpPr>
              <p:spPr>
                <a:xfrm>
                  <a:off x="32763586" y="4122520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47" name="Connecteur droit 446">
                  <a:extLst>
                    <a:ext uri="{FF2B5EF4-FFF2-40B4-BE49-F238E27FC236}">
                      <a16:creationId xmlns:a16="http://schemas.microsoft.com/office/drawing/2014/main" id="{02D0C36F-32C0-AEEE-59A8-F191CCA98FE4}"/>
                    </a:ext>
                  </a:extLst>
                </p:cNvPr>
                <p:cNvCxnSpPr/>
                <p:nvPr/>
              </p:nvCxnSpPr>
              <p:spPr>
                <a:xfrm>
                  <a:off x="32787795" y="4122279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8" name="Connecteur droit 447">
                  <a:extLst>
                    <a:ext uri="{FF2B5EF4-FFF2-40B4-BE49-F238E27FC236}">
                      <a16:creationId xmlns:a16="http://schemas.microsoft.com/office/drawing/2014/main" id="{EBC22DB9-6EE6-43C8-436D-56185DA7DA57}"/>
                    </a:ext>
                  </a:extLst>
                </p:cNvPr>
                <p:cNvCxnSpPr/>
                <p:nvPr/>
              </p:nvCxnSpPr>
              <p:spPr>
                <a:xfrm>
                  <a:off x="32787795" y="4137536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9" name="Ellipse 448">
                  <a:extLst>
                    <a:ext uri="{FF2B5EF4-FFF2-40B4-BE49-F238E27FC236}">
                      <a16:creationId xmlns:a16="http://schemas.microsoft.com/office/drawing/2014/main" id="{0C36B897-3F0B-50FA-D7E6-642D1F1D7DF7}"/>
                    </a:ext>
                  </a:extLst>
                </p:cNvPr>
                <p:cNvSpPr/>
                <p:nvPr/>
              </p:nvSpPr>
              <p:spPr>
                <a:xfrm>
                  <a:off x="32556488" y="41119279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0" name="Ellipse 449">
                  <a:extLst>
                    <a:ext uri="{FF2B5EF4-FFF2-40B4-BE49-F238E27FC236}">
                      <a16:creationId xmlns:a16="http://schemas.microsoft.com/office/drawing/2014/main" id="{9A1E708D-7A86-5189-89CC-EF3BBA80E856}"/>
                    </a:ext>
                  </a:extLst>
                </p:cNvPr>
                <p:cNvSpPr/>
                <p:nvPr/>
              </p:nvSpPr>
              <p:spPr>
                <a:xfrm rot="16200000">
                  <a:off x="32933512" y="41198077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2CD71F2D-CEE5-C8D8-B95B-CD3ADF2DFC13}"/>
                    </a:ext>
                  </a:extLst>
                </p:cNvPr>
                <p:cNvSpPr/>
                <p:nvPr/>
              </p:nvSpPr>
              <p:spPr>
                <a:xfrm>
                  <a:off x="32697372" y="41185131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52" name="Connecteur droit 451">
                  <a:extLst>
                    <a:ext uri="{FF2B5EF4-FFF2-40B4-BE49-F238E27FC236}">
                      <a16:creationId xmlns:a16="http://schemas.microsoft.com/office/drawing/2014/main" id="{84CBA500-6E06-6532-44AB-20B6C7C91D59}"/>
                    </a:ext>
                  </a:extLst>
                </p:cNvPr>
                <p:cNvCxnSpPr/>
                <p:nvPr/>
              </p:nvCxnSpPr>
              <p:spPr>
                <a:xfrm>
                  <a:off x="32721581" y="4118272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Connecteur droit 452">
                  <a:extLst>
                    <a:ext uri="{FF2B5EF4-FFF2-40B4-BE49-F238E27FC236}">
                      <a16:creationId xmlns:a16="http://schemas.microsoft.com/office/drawing/2014/main" id="{73F22784-3A65-6A96-6733-7D4E0209ABA6}"/>
                    </a:ext>
                  </a:extLst>
                </p:cNvPr>
                <p:cNvCxnSpPr/>
                <p:nvPr/>
              </p:nvCxnSpPr>
              <p:spPr>
                <a:xfrm>
                  <a:off x="32721581" y="4133529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4" name="Ellipse 453">
                  <a:extLst>
                    <a:ext uri="{FF2B5EF4-FFF2-40B4-BE49-F238E27FC236}">
                      <a16:creationId xmlns:a16="http://schemas.microsoft.com/office/drawing/2014/main" id="{096A461D-1939-0065-36DA-399DAFD2E626}"/>
                    </a:ext>
                  </a:extLst>
                </p:cNvPr>
                <p:cNvSpPr/>
                <p:nvPr/>
              </p:nvSpPr>
              <p:spPr>
                <a:xfrm rot="10800000">
                  <a:off x="32734937" y="41781743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5" name="Ellipse 454">
                  <a:extLst>
                    <a:ext uri="{FF2B5EF4-FFF2-40B4-BE49-F238E27FC236}">
                      <a16:creationId xmlns:a16="http://schemas.microsoft.com/office/drawing/2014/main" id="{A9393D09-63A7-F8E1-FA96-3E566C2FCD08}"/>
                    </a:ext>
                  </a:extLst>
                </p:cNvPr>
                <p:cNvSpPr/>
                <p:nvPr/>
              </p:nvSpPr>
              <p:spPr>
                <a:xfrm rot="5400000">
                  <a:off x="32191212" y="4186053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6" name="Rectangle 455">
                  <a:extLst>
                    <a:ext uri="{FF2B5EF4-FFF2-40B4-BE49-F238E27FC236}">
                      <a16:creationId xmlns:a16="http://schemas.microsoft.com/office/drawing/2014/main" id="{E49257F5-2034-BD15-E29C-EC0A323010B5}"/>
                    </a:ext>
                  </a:extLst>
                </p:cNvPr>
                <p:cNvSpPr/>
                <p:nvPr/>
              </p:nvSpPr>
              <p:spPr>
                <a:xfrm rot="10800000">
                  <a:off x="32396476" y="4184519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57" name="Connecteur droit 456">
                  <a:extLst>
                    <a:ext uri="{FF2B5EF4-FFF2-40B4-BE49-F238E27FC236}">
                      <a16:creationId xmlns:a16="http://schemas.microsoft.com/office/drawing/2014/main" id="{5EEEDAC5-1105-4BCF-D7F8-1702A363FC54}"/>
                    </a:ext>
                  </a:extLst>
                </p:cNvPr>
                <p:cNvCxnSpPr/>
                <p:nvPr/>
              </p:nvCxnSpPr>
              <p:spPr>
                <a:xfrm rot="10800000">
                  <a:off x="32420686" y="4199776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Connecteur droit 457">
                  <a:extLst>
                    <a:ext uri="{FF2B5EF4-FFF2-40B4-BE49-F238E27FC236}">
                      <a16:creationId xmlns:a16="http://schemas.microsoft.com/office/drawing/2014/main" id="{5FE08E44-276C-816C-2531-6AA40629FB33}"/>
                    </a:ext>
                  </a:extLst>
                </p:cNvPr>
                <p:cNvCxnSpPr/>
                <p:nvPr/>
              </p:nvCxnSpPr>
              <p:spPr>
                <a:xfrm rot="10800000">
                  <a:off x="32420688" y="4184519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9" name="Ellipse 458">
                  <a:extLst>
                    <a:ext uri="{FF2B5EF4-FFF2-40B4-BE49-F238E27FC236}">
                      <a16:creationId xmlns:a16="http://schemas.microsoft.com/office/drawing/2014/main" id="{0E8FCF95-FE62-7699-42BD-7E1A23A84661}"/>
                    </a:ext>
                  </a:extLst>
                </p:cNvPr>
                <p:cNvSpPr/>
                <p:nvPr/>
              </p:nvSpPr>
              <p:spPr>
                <a:xfrm>
                  <a:off x="32534238" y="41644688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0" name="Ellipse 459">
                  <a:extLst>
                    <a:ext uri="{FF2B5EF4-FFF2-40B4-BE49-F238E27FC236}">
                      <a16:creationId xmlns:a16="http://schemas.microsoft.com/office/drawing/2014/main" id="{7E50B093-12D7-4501-2AAA-E1D07A3E8398}"/>
                    </a:ext>
                  </a:extLst>
                </p:cNvPr>
                <p:cNvSpPr/>
                <p:nvPr/>
              </p:nvSpPr>
              <p:spPr>
                <a:xfrm rot="16200000">
                  <a:off x="32911263" y="41723486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1" name="Rectangle 460">
                  <a:extLst>
                    <a:ext uri="{FF2B5EF4-FFF2-40B4-BE49-F238E27FC236}">
                      <a16:creationId xmlns:a16="http://schemas.microsoft.com/office/drawing/2014/main" id="{40744ED2-E659-37BE-063C-A2F35943D75A}"/>
                    </a:ext>
                  </a:extLst>
                </p:cNvPr>
                <p:cNvSpPr/>
                <p:nvPr/>
              </p:nvSpPr>
              <p:spPr>
                <a:xfrm>
                  <a:off x="32675122" y="41710540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62" name="Connecteur droit 461">
                  <a:extLst>
                    <a:ext uri="{FF2B5EF4-FFF2-40B4-BE49-F238E27FC236}">
                      <a16:creationId xmlns:a16="http://schemas.microsoft.com/office/drawing/2014/main" id="{39807E7D-089F-B410-3C63-52E7B41D59B7}"/>
                    </a:ext>
                  </a:extLst>
                </p:cNvPr>
                <p:cNvCxnSpPr/>
                <p:nvPr/>
              </p:nvCxnSpPr>
              <p:spPr>
                <a:xfrm>
                  <a:off x="32699331" y="4170813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Connecteur droit 462">
                  <a:extLst>
                    <a:ext uri="{FF2B5EF4-FFF2-40B4-BE49-F238E27FC236}">
                      <a16:creationId xmlns:a16="http://schemas.microsoft.com/office/drawing/2014/main" id="{A73CDFD9-37CC-FEAF-89C8-299DBF5DBFEA}"/>
                    </a:ext>
                  </a:extLst>
                </p:cNvPr>
                <p:cNvCxnSpPr/>
                <p:nvPr/>
              </p:nvCxnSpPr>
              <p:spPr>
                <a:xfrm>
                  <a:off x="32699331" y="41860707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" name="Ellipse 463">
                  <a:extLst>
                    <a:ext uri="{FF2B5EF4-FFF2-40B4-BE49-F238E27FC236}">
                      <a16:creationId xmlns:a16="http://schemas.microsoft.com/office/drawing/2014/main" id="{8F64FA2F-2A2F-B3EC-59E8-974C23F33226}"/>
                    </a:ext>
                  </a:extLst>
                </p:cNvPr>
                <p:cNvSpPr/>
                <p:nvPr/>
              </p:nvSpPr>
              <p:spPr>
                <a:xfrm rot="10800000">
                  <a:off x="32716953" y="41303012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5" name="Ellipse 464">
                  <a:extLst>
                    <a:ext uri="{FF2B5EF4-FFF2-40B4-BE49-F238E27FC236}">
                      <a16:creationId xmlns:a16="http://schemas.microsoft.com/office/drawing/2014/main" id="{8728B1FF-8BBC-0462-D1A2-76C22436EF93}"/>
                    </a:ext>
                  </a:extLst>
                </p:cNvPr>
                <p:cNvSpPr/>
                <p:nvPr/>
              </p:nvSpPr>
              <p:spPr>
                <a:xfrm rot="5400000">
                  <a:off x="32173228" y="41381802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1F6F1F12-0959-8BDE-5FCF-FBEC25989CCB}"/>
                    </a:ext>
                  </a:extLst>
                </p:cNvPr>
                <p:cNvSpPr/>
                <p:nvPr/>
              </p:nvSpPr>
              <p:spPr>
                <a:xfrm rot="10800000">
                  <a:off x="32378492" y="41366466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67" name="Connecteur droit 466">
                  <a:extLst>
                    <a:ext uri="{FF2B5EF4-FFF2-40B4-BE49-F238E27FC236}">
                      <a16:creationId xmlns:a16="http://schemas.microsoft.com/office/drawing/2014/main" id="{34A42DE6-9B03-0B03-20D9-80FB121EE4D4}"/>
                    </a:ext>
                  </a:extLst>
                </p:cNvPr>
                <p:cNvCxnSpPr/>
                <p:nvPr/>
              </p:nvCxnSpPr>
              <p:spPr>
                <a:xfrm rot="10800000">
                  <a:off x="32402702" y="4151903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Connecteur droit 467">
                  <a:extLst>
                    <a:ext uri="{FF2B5EF4-FFF2-40B4-BE49-F238E27FC236}">
                      <a16:creationId xmlns:a16="http://schemas.microsoft.com/office/drawing/2014/main" id="{7291D571-48A1-3983-A783-C7783331647B}"/>
                    </a:ext>
                  </a:extLst>
                </p:cNvPr>
                <p:cNvCxnSpPr/>
                <p:nvPr/>
              </p:nvCxnSpPr>
              <p:spPr>
                <a:xfrm rot="10800000">
                  <a:off x="32402703" y="41366466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9" name="Ellipse 468">
                  <a:extLst>
                    <a:ext uri="{FF2B5EF4-FFF2-40B4-BE49-F238E27FC236}">
                      <a16:creationId xmlns:a16="http://schemas.microsoft.com/office/drawing/2014/main" id="{CE70BA8B-3B74-7838-7DF2-F74F61DDDF0D}"/>
                    </a:ext>
                  </a:extLst>
                </p:cNvPr>
                <p:cNvSpPr/>
                <p:nvPr/>
              </p:nvSpPr>
              <p:spPr>
                <a:xfrm rot="10800000">
                  <a:off x="32705562" y="41530664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0" name="Ellipse 469">
                  <a:extLst>
                    <a:ext uri="{FF2B5EF4-FFF2-40B4-BE49-F238E27FC236}">
                      <a16:creationId xmlns:a16="http://schemas.microsoft.com/office/drawing/2014/main" id="{7EDE61A0-D731-726F-FF78-752D9A410F00}"/>
                    </a:ext>
                  </a:extLst>
                </p:cNvPr>
                <p:cNvSpPr/>
                <p:nvPr/>
              </p:nvSpPr>
              <p:spPr>
                <a:xfrm rot="5400000">
                  <a:off x="32161837" y="41609453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1" name="Rectangle 470">
                  <a:extLst>
                    <a:ext uri="{FF2B5EF4-FFF2-40B4-BE49-F238E27FC236}">
                      <a16:creationId xmlns:a16="http://schemas.microsoft.com/office/drawing/2014/main" id="{1C24BEBE-1220-A4C5-4191-FF41219DA2D7}"/>
                    </a:ext>
                  </a:extLst>
                </p:cNvPr>
                <p:cNvSpPr/>
                <p:nvPr/>
              </p:nvSpPr>
              <p:spPr>
                <a:xfrm rot="10800000">
                  <a:off x="32367101" y="41594118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72" name="Connecteur droit 471">
                  <a:extLst>
                    <a:ext uri="{FF2B5EF4-FFF2-40B4-BE49-F238E27FC236}">
                      <a16:creationId xmlns:a16="http://schemas.microsoft.com/office/drawing/2014/main" id="{F7857EEB-4EEF-0EBE-E8A8-4D5966AA71EE}"/>
                    </a:ext>
                  </a:extLst>
                </p:cNvPr>
                <p:cNvCxnSpPr/>
                <p:nvPr/>
              </p:nvCxnSpPr>
              <p:spPr>
                <a:xfrm rot="10800000">
                  <a:off x="32391311" y="4174668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Connecteur droit 472">
                  <a:extLst>
                    <a:ext uri="{FF2B5EF4-FFF2-40B4-BE49-F238E27FC236}">
                      <a16:creationId xmlns:a16="http://schemas.microsoft.com/office/drawing/2014/main" id="{7F891D33-9ADC-98E9-508F-4E1C5F0D81C0}"/>
                    </a:ext>
                  </a:extLst>
                </p:cNvPr>
                <p:cNvCxnSpPr/>
                <p:nvPr/>
              </p:nvCxnSpPr>
              <p:spPr>
                <a:xfrm rot="10800000">
                  <a:off x="32391313" y="41594118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4" name="Ellipse 473">
                  <a:extLst>
                    <a:ext uri="{FF2B5EF4-FFF2-40B4-BE49-F238E27FC236}">
                      <a16:creationId xmlns:a16="http://schemas.microsoft.com/office/drawing/2014/main" id="{35BED03D-F831-7B6E-EDDB-820333BFA2CE}"/>
                    </a:ext>
                  </a:extLst>
                </p:cNvPr>
                <p:cNvSpPr/>
                <p:nvPr/>
              </p:nvSpPr>
              <p:spPr>
                <a:xfrm>
                  <a:off x="32519285" y="41368605"/>
                  <a:ext cx="180909" cy="279477"/>
                </a:xfrm>
                <a:prstGeom prst="ellipse">
                  <a:avLst/>
                </a:prstGeom>
                <a:solidFill>
                  <a:srgbClr val="C8ECA4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5" name="Ellipse 474">
                  <a:extLst>
                    <a:ext uri="{FF2B5EF4-FFF2-40B4-BE49-F238E27FC236}">
                      <a16:creationId xmlns:a16="http://schemas.microsoft.com/office/drawing/2014/main" id="{5C2659FD-B786-EB28-11F0-0C03D94B2157}"/>
                    </a:ext>
                  </a:extLst>
                </p:cNvPr>
                <p:cNvSpPr/>
                <p:nvPr/>
              </p:nvSpPr>
              <p:spPr>
                <a:xfrm rot="16200000">
                  <a:off x="32896309" y="41447403"/>
                  <a:ext cx="347609" cy="121886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7B63B707-D023-276A-7867-6CDB6B3019DD}"/>
                    </a:ext>
                  </a:extLst>
                </p:cNvPr>
                <p:cNvSpPr/>
                <p:nvPr/>
              </p:nvSpPr>
              <p:spPr>
                <a:xfrm>
                  <a:off x="32660169" y="41434457"/>
                  <a:ext cx="378486" cy="15016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8ECA4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77" name="Connecteur droit 476">
                  <a:extLst>
                    <a:ext uri="{FF2B5EF4-FFF2-40B4-BE49-F238E27FC236}">
                      <a16:creationId xmlns:a16="http://schemas.microsoft.com/office/drawing/2014/main" id="{CE4B446D-2446-D42E-E806-45EE0E24724A}"/>
                    </a:ext>
                  </a:extLst>
                </p:cNvPr>
                <p:cNvCxnSpPr/>
                <p:nvPr/>
              </p:nvCxnSpPr>
              <p:spPr>
                <a:xfrm>
                  <a:off x="32684378" y="4143205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Connecteur droit 477">
                  <a:extLst>
                    <a:ext uri="{FF2B5EF4-FFF2-40B4-BE49-F238E27FC236}">
                      <a16:creationId xmlns:a16="http://schemas.microsoft.com/office/drawing/2014/main" id="{7E015441-3067-096F-AE13-B8E7A0DA070A}"/>
                    </a:ext>
                  </a:extLst>
                </p:cNvPr>
                <p:cNvCxnSpPr/>
                <p:nvPr/>
              </p:nvCxnSpPr>
              <p:spPr>
                <a:xfrm>
                  <a:off x="32684378" y="41584624"/>
                  <a:ext cx="330067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763" name="Image 762">
              <a:extLst>
                <a:ext uri="{FF2B5EF4-FFF2-40B4-BE49-F238E27FC236}">
                  <a16:creationId xmlns:a16="http://schemas.microsoft.com/office/drawing/2014/main" id="{FBAE68C2-6826-4E48-E48E-56FEE1B50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208"/>
            <a:stretch/>
          </p:blipFill>
          <p:spPr>
            <a:xfrm rot="1955626">
              <a:off x="7798007" y="3508854"/>
              <a:ext cx="747682" cy="472744"/>
            </a:xfrm>
            <a:prstGeom prst="rect">
              <a:avLst/>
            </a:prstGeom>
          </p:spPr>
        </p:pic>
      </p:grpSp>
      <p:sp>
        <p:nvSpPr>
          <p:cNvPr id="773" name="ZoneTexte 772">
            <a:extLst>
              <a:ext uri="{FF2B5EF4-FFF2-40B4-BE49-F238E27FC236}">
                <a16:creationId xmlns:a16="http://schemas.microsoft.com/office/drawing/2014/main" id="{45FA41F8-09D3-5D6E-BA5C-DA3EF3D147C7}"/>
              </a:ext>
            </a:extLst>
          </p:cNvPr>
          <p:cNvSpPr txBox="1"/>
          <p:nvPr/>
        </p:nvSpPr>
        <p:spPr>
          <a:xfrm>
            <a:off x="2418384" y="2912105"/>
            <a:ext cx="63427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9_i1</a:t>
            </a:r>
            <a:endParaRPr lang="en-US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A3CBB62C-0762-E13D-7860-3CFBA7AF14F6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F4C6CA-11F6-7B26-E8F2-35529780E8CF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B2335B-861C-F3F1-7446-4581866011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37" y="4884771"/>
            <a:ext cx="569970" cy="309887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2F7FD0A3-56A2-9020-F09F-D73BD2D9BE5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66" y="4664280"/>
            <a:ext cx="323079" cy="3236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175008-498E-28B0-7F68-4228135D2FB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08" y="4945518"/>
            <a:ext cx="569970" cy="3098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8C3BEEC-6F14-B34A-D1DB-18912D51710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4" t="53395" r="1" b="-1821"/>
          <a:stretch/>
        </p:blipFill>
        <p:spPr>
          <a:xfrm>
            <a:off x="7632900" y="4823762"/>
            <a:ext cx="287440" cy="199576"/>
          </a:xfrm>
          <a:prstGeom prst="rect">
            <a:avLst/>
          </a:prstGeom>
        </p:spPr>
      </p:pic>
      <p:sp>
        <p:nvSpPr>
          <p:cNvPr id="21" name="Carré corné 20">
            <a:extLst>
              <a:ext uri="{FF2B5EF4-FFF2-40B4-BE49-F238E27FC236}">
                <a16:creationId xmlns:a16="http://schemas.microsoft.com/office/drawing/2014/main" id="{9AC0A23F-8858-167C-F011-8D17014C38C5}"/>
              </a:ext>
            </a:extLst>
          </p:cNvPr>
          <p:cNvSpPr/>
          <p:nvPr/>
        </p:nvSpPr>
        <p:spPr>
          <a:xfrm rot="21263804">
            <a:off x="7121980" y="6126185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B668B-11F0-A6EA-07EB-47FA762E0F38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F517669-FFD9-7B60-7713-0EC848434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4" y="2173694"/>
            <a:ext cx="166986" cy="180797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E7ADE01-18D7-BD60-A2C1-0FFFEC9012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7" y="2173694"/>
            <a:ext cx="166986" cy="180797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8508A1A-C4C8-1D66-F4B3-263DDE3BCB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167" y="3371031"/>
            <a:ext cx="591101" cy="7594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24329C3-17C8-E213-9191-2DC8DEE22084}"/>
              </a:ext>
            </a:extLst>
          </p:cNvPr>
          <p:cNvSpPr txBox="1"/>
          <p:nvPr/>
        </p:nvSpPr>
        <p:spPr>
          <a:xfrm>
            <a:off x="1260508" y="2218027"/>
            <a:ext cx="6033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accent2">
                    <a:lumMod val="50000"/>
                  </a:schemeClr>
                </a:solidFill>
              </a:rPr>
              <a:t>taxane</a:t>
            </a:r>
            <a:endParaRPr lang="en-US" sz="1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5DACCB7-C37D-A26B-4EA8-07024820E7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033426" y="2778328"/>
            <a:ext cx="560432" cy="72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B27FC76-B6A6-81E2-DB5D-D9735AE8AD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127817" y="3446852"/>
            <a:ext cx="560432" cy="72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9E4FAD7-7645-E704-C22E-3ADF09D5F6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220981" y="5143408"/>
            <a:ext cx="560432" cy="72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EA062EF-CAB6-44B8-BA63-DDBD8E6AC6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97" flipV="1">
            <a:off x="2303497" y="5835682"/>
            <a:ext cx="560432" cy="72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A7B6F0C-A223-A123-3D7B-9E329BE2E8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054" y="2490524"/>
            <a:ext cx="591101" cy="7594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B081D1E6-6039-EDD9-1407-A30D8D424E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78" y="2902420"/>
            <a:ext cx="591101" cy="7594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EEB8A64-7FEE-9A17-85C1-42EA36434AA5}"/>
              </a:ext>
            </a:extLst>
          </p:cNvPr>
          <p:cNvSpPr txBox="1"/>
          <p:nvPr/>
        </p:nvSpPr>
        <p:spPr>
          <a:xfrm>
            <a:off x="7481586" y="1098152"/>
            <a:ext cx="5254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4°C </a:t>
            </a:r>
            <a:endParaRPr lang="fr-FR" sz="1400" dirty="0"/>
          </a:p>
        </p:txBody>
      </p:sp>
      <p:sp>
        <p:nvSpPr>
          <p:cNvPr id="30" name="Rectangle à coins arrondis 135">
            <a:extLst>
              <a:ext uri="{FF2B5EF4-FFF2-40B4-BE49-F238E27FC236}">
                <a16:creationId xmlns:a16="http://schemas.microsoft.com/office/drawing/2014/main" id="{40357250-7428-FD73-07AE-B07458B97A5E}"/>
              </a:ext>
            </a:extLst>
          </p:cNvPr>
          <p:cNvSpPr/>
          <p:nvPr/>
        </p:nvSpPr>
        <p:spPr>
          <a:xfrm>
            <a:off x="6130099" y="5538490"/>
            <a:ext cx="2706913" cy="480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rgbClr val="7A82FF"/>
                </a:solidFill>
              </a:rPr>
              <a:t>Visualization in tissues &amp; </a:t>
            </a:r>
          </a:p>
          <a:p>
            <a:pPr algn="ctr"/>
            <a:r>
              <a:rPr lang="en-US" sz="1200" i="1" dirty="0">
                <a:solidFill>
                  <a:srgbClr val="7A82FF"/>
                </a:solidFill>
              </a:rPr>
              <a:t>function in liver graft cold preservation ?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3B6282F-DD60-899B-3F4D-FA67F022FF32}"/>
              </a:ext>
            </a:extLst>
          </p:cNvPr>
          <p:cNvSpPr txBox="1"/>
          <p:nvPr/>
        </p:nvSpPr>
        <p:spPr>
          <a:xfrm>
            <a:off x="3872139" y="4818008"/>
            <a:ext cx="1953180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Sept9_i1 </a:t>
            </a:r>
            <a:r>
              <a:rPr lang="en-US" sz="1600" i="1" dirty="0">
                <a:solidFill>
                  <a:srgbClr val="7A82FF"/>
                </a:solidFill>
              </a:rPr>
              <a:t>intrinsic liver resistance ? Biosensor</a:t>
            </a:r>
          </a:p>
          <a:p>
            <a:pPr algn="ctr"/>
            <a:endParaRPr lang="en-US" sz="1600" i="1" dirty="0"/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Sept9_i1</a:t>
            </a:r>
            <a:r>
              <a:rPr lang="en-US" sz="1200" i="1" baseline="30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200" i="1" dirty="0">
                <a:solidFill>
                  <a:srgbClr val="92D050"/>
                </a:solidFill>
              </a:rPr>
              <a:t>BORGs++</a:t>
            </a:r>
          </a:p>
          <a:p>
            <a:pPr algn="ctr"/>
            <a:r>
              <a:rPr lang="en-US" sz="1200" i="1" dirty="0" err="1">
                <a:solidFill>
                  <a:schemeClr val="accent2">
                    <a:lumMod val="50000"/>
                  </a:schemeClr>
                </a:solidFill>
              </a:rPr>
              <a:t>Proteasome</a:t>
            </a:r>
            <a:r>
              <a:rPr lang="en-US" sz="1200" i="1" baseline="30000" dirty="0" err="1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endParaRPr lang="en-US" sz="1200" i="1" baseline="30000" dirty="0">
              <a:solidFill>
                <a:schemeClr val="accent2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  <a:p>
            <a:pPr algn="ctr"/>
            <a:r>
              <a:rPr lang="en-US" sz="1600" i="1" dirty="0">
                <a:solidFill>
                  <a:srgbClr val="7A82FF"/>
                </a:solidFill>
              </a:rPr>
              <a:t>Targets for </a:t>
            </a:r>
            <a:r>
              <a:rPr lang="en-US" sz="1600" i="1" dirty="0" err="1">
                <a:solidFill>
                  <a:srgbClr val="7A82FF"/>
                </a:solidFill>
              </a:rPr>
              <a:t>taxane</a:t>
            </a:r>
            <a:r>
              <a:rPr lang="en-US" sz="1600" i="1" dirty="0">
                <a:solidFill>
                  <a:srgbClr val="7A82FF"/>
                </a:solidFill>
              </a:rPr>
              <a:t>-treatment of HCC 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1EB1D30-4001-10EA-5315-F398D78CB130}"/>
              </a:ext>
            </a:extLst>
          </p:cNvPr>
          <p:cNvSpPr txBox="1"/>
          <p:nvPr/>
        </p:nvSpPr>
        <p:spPr>
          <a:xfrm>
            <a:off x="2978840" y="3445337"/>
            <a:ext cx="271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Preserves microtubule dynamics</a:t>
            </a:r>
          </a:p>
          <a:p>
            <a:pPr algn="ctr"/>
            <a:r>
              <a:rPr lang="en-US" sz="1600" i="1" dirty="0">
                <a:solidFill>
                  <a:srgbClr val="0070C0"/>
                </a:solidFill>
              </a:rPr>
              <a:t>Cell proliferation</a:t>
            </a:r>
          </a:p>
        </p:txBody>
      </p:sp>
    </p:spTree>
    <p:extLst>
      <p:ext uri="{BB962C8B-B14F-4D97-AF65-F5344CB8AC3E}">
        <p14:creationId xmlns:p14="http://schemas.microsoft.com/office/powerpoint/2010/main" val="300137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1AABC-4402-7D4B-1823-4DD2C8B08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 : coins arrondis 3">
            <a:extLst>
              <a:ext uri="{FF2B5EF4-FFF2-40B4-BE49-F238E27FC236}">
                <a16:creationId xmlns:a16="http://schemas.microsoft.com/office/drawing/2014/main" id="{BC7B885F-D3EC-4033-6748-AE351A20E29F}"/>
              </a:ext>
            </a:extLst>
          </p:cNvPr>
          <p:cNvSpPr>
            <a:spLocks noChangeAspect="1"/>
          </p:cNvSpPr>
          <p:nvPr/>
        </p:nvSpPr>
        <p:spPr>
          <a:xfrm>
            <a:off x="211439" y="739124"/>
            <a:ext cx="8064000" cy="331168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2. Microtubule and associated-proteins post-translational modifications (PTMs)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77B3BF24-B193-A9A7-A0A9-F0D368155E6A}"/>
              </a:ext>
            </a:extLst>
          </p:cNvPr>
          <p:cNvSpPr/>
          <p:nvPr/>
        </p:nvSpPr>
        <p:spPr>
          <a:xfrm>
            <a:off x="224200" y="1484957"/>
            <a:ext cx="4438608" cy="4238173"/>
          </a:xfrm>
          <a:prstGeom prst="roundRect">
            <a:avLst>
              <a:gd name="adj" fmla="val 3853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26" name="Carré corné 125">
            <a:extLst>
              <a:ext uri="{FF2B5EF4-FFF2-40B4-BE49-F238E27FC236}">
                <a16:creationId xmlns:a16="http://schemas.microsoft.com/office/drawing/2014/main" id="{87ADDCBB-C874-5AAD-4E8D-93A3163B9954}"/>
              </a:ext>
            </a:extLst>
          </p:cNvPr>
          <p:cNvSpPr/>
          <p:nvPr/>
        </p:nvSpPr>
        <p:spPr>
          <a:xfrm rot="17400">
            <a:off x="3457578" y="5692446"/>
            <a:ext cx="1085423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J Cell Biol 2020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DCCF28D7-E41B-4484-C533-1D3CAF921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0"/>
          <a:stretch/>
        </p:blipFill>
        <p:spPr>
          <a:xfrm>
            <a:off x="323828" y="2870146"/>
            <a:ext cx="536001" cy="1655767"/>
          </a:xfrm>
          <a:prstGeom prst="rect">
            <a:avLst/>
          </a:prstGeom>
        </p:spPr>
      </p:pic>
      <p:sp>
        <p:nvSpPr>
          <p:cNvPr id="51" name="Étoile à 5 branches 50">
            <a:extLst>
              <a:ext uri="{FF2B5EF4-FFF2-40B4-BE49-F238E27FC236}">
                <a16:creationId xmlns:a16="http://schemas.microsoft.com/office/drawing/2014/main" id="{31875215-130B-A1AA-039E-8C224ABCA5C5}"/>
              </a:ext>
            </a:extLst>
          </p:cNvPr>
          <p:cNvSpPr/>
          <p:nvPr/>
        </p:nvSpPr>
        <p:spPr>
          <a:xfrm>
            <a:off x="530759" y="3569126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37FC1D9-8BBA-EDCD-9980-0D4703E8A290}"/>
              </a:ext>
            </a:extLst>
          </p:cNvPr>
          <p:cNvSpPr txBox="1"/>
          <p:nvPr/>
        </p:nvSpPr>
        <p:spPr>
          <a:xfrm>
            <a:off x="2556280" y="2266897"/>
            <a:ext cx="9110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96FF"/>
                </a:solidFill>
              </a:rPr>
              <a:t>microtubule</a:t>
            </a:r>
            <a:endParaRPr lang="en-US" sz="1200" i="1" dirty="0">
              <a:solidFill>
                <a:srgbClr val="FF0000"/>
              </a:solidFill>
            </a:endParaRPr>
          </a:p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Clip-170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B9769398-6A21-3BD8-A7AC-BC73568CB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92" y="2507665"/>
            <a:ext cx="536001" cy="2018248"/>
          </a:xfrm>
          <a:prstGeom prst="rect">
            <a:avLst/>
          </a:prstGeom>
        </p:spPr>
      </p:pic>
      <p:sp>
        <p:nvSpPr>
          <p:cNvPr id="57" name="Rectangle à coins arrondis 56">
            <a:extLst>
              <a:ext uri="{FF2B5EF4-FFF2-40B4-BE49-F238E27FC236}">
                <a16:creationId xmlns:a16="http://schemas.microsoft.com/office/drawing/2014/main" id="{83A0A1F6-4C1A-AC75-1A80-C4CD1CBDDFB8}"/>
              </a:ext>
            </a:extLst>
          </p:cNvPr>
          <p:cNvSpPr/>
          <p:nvPr/>
        </p:nvSpPr>
        <p:spPr>
          <a:xfrm>
            <a:off x="1599174" y="317833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à coins arrondis 57">
            <a:extLst>
              <a:ext uri="{FF2B5EF4-FFF2-40B4-BE49-F238E27FC236}">
                <a16:creationId xmlns:a16="http://schemas.microsoft.com/office/drawing/2014/main" id="{62233281-4999-67EF-B46E-B251EFF87B38}"/>
              </a:ext>
            </a:extLst>
          </p:cNvPr>
          <p:cNvSpPr/>
          <p:nvPr/>
        </p:nvSpPr>
        <p:spPr>
          <a:xfrm rot="1190828">
            <a:off x="1659230" y="2950421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à coins arrondis 58">
            <a:extLst>
              <a:ext uri="{FF2B5EF4-FFF2-40B4-BE49-F238E27FC236}">
                <a16:creationId xmlns:a16="http://schemas.microsoft.com/office/drawing/2014/main" id="{A8223BC9-2E47-6F78-9D0F-6D24654260DB}"/>
              </a:ext>
            </a:extLst>
          </p:cNvPr>
          <p:cNvSpPr/>
          <p:nvPr/>
        </p:nvSpPr>
        <p:spPr>
          <a:xfrm>
            <a:off x="1301842" y="317833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à coins arrondis 61">
            <a:extLst>
              <a:ext uri="{FF2B5EF4-FFF2-40B4-BE49-F238E27FC236}">
                <a16:creationId xmlns:a16="http://schemas.microsoft.com/office/drawing/2014/main" id="{295169A0-D45E-4973-EE7F-6036398A1970}"/>
              </a:ext>
            </a:extLst>
          </p:cNvPr>
          <p:cNvSpPr/>
          <p:nvPr/>
        </p:nvSpPr>
        <p:spPr>
          <a:xfrm rot="20409172" flipH="1">
            <a:off x="1257189" y="2950420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Étoile à 5 branches 62">
            <a:extLst>
              <a:ext uri="{FF2B5EF4-FFF2-40B4-BE49-F238E27FC236}">
                <a16:creationId xmlns:a16="http://schemas.microsoft.com/office/drawing/2014/main" id="{CE1AE8DF-F6F9-0C62-E942-FDDDA25149FC}"/>
              </a:ext>
            </a:extLst>
          </p:cNvPr>
          <p:cNvSpPr/>
          <p:nvPr/>
        </p:nvSpPr>
        <p:spPr>
          <a:xfrm>
            <a:off x="1457087" y="3569126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à coins arrondis 63">
            <a:extLst>
              <a:ext uri="{FF2B5EF4-FFF2-40B4-BE49-F238E27FC236}">
                <a16:creationId xmlns:a16="http://schemas.microsoft.com/office/drawing/2014/main" id="{405CFE7B-3E8B-395F-9C17-96BE165AA308}"/>
              </a:ext>
            </a:extLst>
          </p:cNvPr>
          <p:cNvSpPr/>
          <p:nvPr/>
        </p:nvSpPr>
        <p:spPr>
          <a:xfrm>
            <a:off x="1594529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à coins arrondis 64">
            <a:extLst>
              <a:ext uri="{FF2B5EF4-FFF2-40B4-BE49-F238E27FC236}">
                <a16:creationId xmlns:a16="http://schemas.microsoft.com/office/drawing/2014/main" id="{A59F7F9D-DFD1-A8DA-5795-719C8E42F8FB}"/>
              </a:ext>
            </a:extLst>
          </p:cNvPr>
          <p:cNvSpPr/>
          <p:nvPr/>
        </p:nvSpPr>
        <p:spPr>
          <a:xfrm>
            <a:off x="1297197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à coins arrondis 65">
            <a:extLst>
              <a:ext uri="{FF2B5EF4-FFF2-40B4-BE49-F238E27FC236}">
                <a16:creationId xmlns:a16="http://schemas.microsoft.com/office/drawing/2014/main" id="{DECD64D6-B3E6-9E46-B005-74EED79D9B7F}"/>
              </a:ext>
            </a:extLst>
          </p:cNvPr>
          <p:cNvSpPr/>
          <p:nvPr/>
        </p:nvSpPr>
        <p:spPr>
          <a:xfrm>
            <a:off x="670611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à coins arrondis 66">
            <a:extLst>
              <a:ext uri="{FF2B5EF4-FFF2-40B4-BE49-F238E27FC236}">
                <a16:creationId xmlns:a16="http://schemas.microsoft.com/office/drawing/2014/main" id="{F4FB9096-6672-D06B-005F-D5D8B4256C3A}"/>
              </a:ext>
            </a:extLst>
          </p:cNvPr>
          <p:cNvSpPr/>
          <p:nvPr/>
        </p:nvSpPr>
        <p:spPr>
          <a:xfrm rot="1190828">
            <a:off x="735405" y="3271661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à coins arrondis 67">
            <a:extLst>
              <a:ext uri="{FF2B5EF4-FFF2-40B4-BE49-F238E27FC236}">
                <a16:creationId xmlns:a16="http://schemas.microsoft.com/office/drawing/2014/main" id="{7FA308E0-3C9C-6A74-7F75-68D913978336}"/>
              </a:ext>
            </a:extLst>
          </p:cNvPr>
          <p:cNvSpPr/>
          <p:nvPr/>
        </p:nvSpPr>
        <p:spPr>
          <a:xfrm>
            <a:off x="373279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à coins arrondis 68">
            <a:extLst>
              <a:ext uri="{FF2B5EF4-FFF2-40B4-BE49-F238E27FC236}">
                <a16:creationId xmlns:a16="http://schemas.microsoft.com/office/drawing/2014/main" id="{07168385-B058-1B00-8A4B-941587F563DF}"/>
              </a:ext>
            </a:extLst>
          </p:cNvPr>
          <p:cNvSpPr/>
          <p:nvPr/>
        </p:nvSpPr>
        <p:spPr>
          <a:xfrm rot="20409172" flipH="1">
            <a:off x="328626" y="3271660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7A7CD873-3ADA-1E99-ECBE-74AF37F38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35" y="2280354"/>
            <a:ext cx="536001" cy="2018248"/>
          </a:xfrm>
          <a:prstGeom prst="rect">
            <a:avLst/>
          </a:prstGeom>
        </p:spPr>
      </p:pic>
      <p:sp>
        <p:nvSpPr>
          <p:cNvPr id="71" name="Rectangle à coins arrondis 70">
            <a:extLst>
              <a:ext uri="{FF2B5EF4-FFF2-40B4-BE49-F238E27FC236}">
                <a16:creationId xmlns:a16="http://schemas.microsoft.com/office/drawing/2014/main" id="{668536DD-26F1-3BE1-E94A-DF07B4FDB531}"/>
              </a:ext>
            </a:extLst>
          </p:cNvPr>
          <p:cNvSpPr/>
          <p:nvPr/>
        </p:nvSpPr>
        <p:spPr>
          <a:xfrm>
            <a:off x="2257565" y="2959735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à coins arrondis 71">
            <a:extLst>
              <a:ext uri="{FF2B5EF4-FFF2-40B4-BE49-F238E27FC236}">
                <a16:creationId xmlns:a16="http://schemas.microsoft.com/office/drawing/2014/main" id="{B41DA531-9EC0-4E01-AB69-D0A040CD8D92}"/>
              </a:ext>
            </a:extLst>
          </p:cNvPr>
          <p:cNvSpPr/>
          <p:nvPr/>
        </p:nvSpPr>
        <p:spPr>
          <a:xfrm rot="1190828">
            <a:off x="2317621" y="2731819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à coins arrondis 72">
            <a:extLst>
              <a:ext uri="{FF2B5EF4-FFF2-40B4-BE49-F238E27FC236}">
                <a16:creationId xmlns:a16="http://schemas.microsoft.com/office/drawing/2014/main" id="{8C31FBF4-AD1D-FAAC-80C1-03B1DD28E83D}"/>
              </a:ext>
            </a:extLst>
          </p:cNvPr>
          <p:cNvSpPr/>
          <p:nvPr/>
        </p:nvSpPr>
        <p:spPr>
          <a:xfrm>
            <a:off x="1960233" y="2959735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à coins arrondis 73">
            <a:extLst>
              <a:ext uri="{FF2B5EF4-FFF2-40B4-BE49-F238E27FC236}">
                <a16:creationId xmlns:a16="http://schemas.microsoft.com/office/drawing/2014/main" id="{444D911D-DEF1-AB8D-B16E-E77EC521DCA5}"/>
              </a:ext>
            </a:extLst>
          </p:cNvPr>
          <p:cNvSpPr/>
          <p:nvPr/>
        </p:nvSpPr>
        <p:spPr>
          <a:xfrm rot="20409172" flipH="1">
            <a:off x="1915580" y="273181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Étoile à 5 branches 75">
            <a:extLst>
              <a:ext uri="{FF2B5EF4-FFF2-40B4-BE49-F238E27FC236}">
                <a16:creationId xmlns:a16="http://schemas.microsoft.com/office/drawing/2014/main" id="{2DEC0E94-AD18-637B-8667-977B1D4A43CF}"/>
              </a:ext>
            </a:extLst>
          </p:cNvPr>
          <p:cNvSpPr/>
          <p:nvPr/>
        </p:nvSpPr>
        <p:spPr>
          <a:xfrm>
            <a:off x="2121836" y="3569126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BB8F60FB-8207-0ACB-0B27-89B3200A8D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6945" r="-1" b="3084"/>
          <a:stretch/>
        </p:blipFill>
        <p:spPr>
          <a:xfrm flipH="1" flipV="1">
            <a:off x="2052552" y="4229935"/>
            <a:ext cx="226800" cy="293619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48E9F2F7-0A1B-3C55-6AC1-5C660517C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0"/>
          <a:stretch/>
        </p:blipFill>
        <p:spPr>
          <a:xfrm>
            <a:off x="2523558" y="2875882"/>
            <a:ext cx="536001" cy="1655767"/>
          </a:xfrm>
          <a:prstGeom prst="rect">
            <a:avLst/>
          </a:prstGeom>
        </p:spPr>
      </p:pic>
      <p:sp>
        <p:nvSpPr>
          <p:cNvPr id="82" name="Étoile à 5 branches 81">
            <a:extLst>
              <a:ext uri="{FF2B5EF4-FFF2-40B4-BE49-F238E27FC236}">
                <a16:creationId xmlns:a16="http://schemas.microsoft.com/office/drawing/2014/main" id="{9C6326A4-4ABE-5545-A90C-1481CDCDB92A}"/>
              </a:ext>
            </a:extLst>
          </p:cNvPr>
          <p:cNvSpPr/>
          <p:nvPr/>
        </p:nvSpPr>
        <p:spPr>
          <a:xfrm>
            <a:off x="2722800" y="3569126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à coins arrondis 82">
            <a:extLst>
              <a:ext uri="{FF2B5EF4-FFF2-40B4-BE49-F238E27FC236}">
                <a16:creationId xmlns:a16="http://schemas.microsoft.com/office/drawing/2014/main" id="{37A1B9FD-9291-43E9-674E-5931A509D6E7}"/>
              </a:ext>
            </a:extLst>
          </p:cNvPr>
          <p:cNvSpPr/>
          <p:nvPr/>
        </p:nvSpPr>
        <p:spPr>
          <a:xfrm>
            <a:off x="2870341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à coins arrondis 84">
            <a:extLst>
              <a:ext uri="{FF2B5EF4-FFF2-40B4-BE49-F238E27FC236}">
                <a16:creationId xmlns:a16="http://schemas.microsoft.com/office/drawing/2014/main" id="{E646D59C-6C96-CAEC-F9A3-B6D0735944BF}"/>
              </a:ext>
            </a:extLst>
          </p:cNvPr>
          <p:cNvSpPr/>
          <p:nvPr/>
        </p:nvSpPr>
        <p:spPr>
          <a:xfrm rot="1190828">
            <a:off x="2935135" y="327739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à coins arrondis 85">
            <a:extLst>
              <a:ext uri="{FF2B5EF4-FFF2-40B4-BE49-F238E27FC236}">
                <a16:creationId xmlns:a16="http://schemas.microsoft.com/office/drawing/2014/main" id="{23908738-A2AD-D673-424B-9900E791F95D}"/>
              </a:ext>
            </a:extLst>
          </p:cNvPr>
          <p:cNvSpPr/>
          <p:nvPr/>
        </p:nvSpPr>
        <p:spPr>
          <a:xfrm>
            <a:off x="2573009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à coins arrondis 86">
            <a:extLst>
              <a:ext uri="{FF2B5EF4-FFF2-40B4-BE49-F238E27FC236}">
                <a16:creationId xmlns:a16="http://schemas.microsoft.com/office/drawing/2014/main" id="{285A503D-06FC-A4D2-0FBB-D92E15AF2350}"/>
              </a:ext>
            </a:extLst>
          </p:cNvPr>
          <p:cNvSpPr/>
          <p:nvPr/>
        </p:nvSpPr>
        <p:spPr>
          <a:xfrm rot="20409172" flipH="1">
            <a:off x="2528356" y="3277396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53DE3E4-B1E3-4316-50BF-987A0FCFD0A1}"/>
              </a:ext>
            </a:extLst>
          </p:cNvPr>
          <p:cNvSpPr txBox="1"/>
          <p:nvPr/>
        </p:nvSpPr>
        <p:spPr>
          <a:xfrm>
            <a:off x="630043" y="3637353"/>
            <a:ext cx="8522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0000"/>
                </a:solidFill>
              </a:rPr>
              <a:t>Structural defects</a:t>
            </a:r>
          </a:p>
          <a:p>
            <a:pPr algn="ctr"/>
            <a:r>
              <a:rPr lang="en-US" sz="1200" i="1" dirty="0">
                <a:solidFill>
                  <a:srgbClr val="FF0000"/>
                </a:solidFill>
              </a:rPr>
              <a:t>(collision)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99852A9A-0032-6F5D-8DDC-267FEE837B82}"/>
              </a:ext>
            </a:extLst>
          </p:cNvPr>
          <p:cNvSpPr txBox="1"/>
          <p:nvPr/>
        </p:nvSpPr>
        <p:spPr>
          <a:xfrm>
            <a:off x="1567924" y="3770121"/>
            <a:ext cx="5602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432FF"/>
                </a:solidFill>
              </a:rPr>
              <a:t>repair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CC781A88-5C11-8D51-C8A5-D522AA1A6B4E}"/>
              </a:ext>
            </a:extLst>
          </p:cNvPr>
          <p:cNvSpPr txBox="1"/>
          <p:nvPr/>
        </p:nvSpPr>
        <p:spPr>
          <a:xfrm>
            <a:off x="2887022" y="3464154"/>
            <a:ext cx="75384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Favors MT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regrowthafter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depol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16F52D20-F132-A52E-6BF4-0AD4FA52D720}"/>
              </a:ext>
            </a:extLst>
          </p:cNvPr>
          <p:cNvSpPr txBox="1"/>
          <p:nvPr/>
        </p:nvSpPr>
        <p:spPr>
          <a:xfrm>
            <a:off x="2558352" y="4557199"/>
            <a:ext cx="4648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FA2EE"/>
                </a:solidFill>
              </a:rPr>
              <a:t>time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E55EE53-102E-84CD-AB72-8CDA22328770}"/>
              </a:ext>
            </a:extLst>
          </p:cNvPr>
          <p:cNvCxnSpPr/>
          <p:nvPr/>
        </p:nvCxnSpPr>
        <p:spPr>
          <a:xfrm>
            <a:off x="527161" y="4621395"/>
            <a:ext cx="2416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à coins arrondis 122">
            <a:extLst>
              <a:ext uri="{FF2B5EF4-FFF2-40B4-BE49-F238E27FC236}">
                <a16:creationId xmlns:a16="http://schemas.microsoft.com/office/drawing/2014/main" id="{D1FF350F-5592-124D-1593-4DC56EF5ACEF}"/>
              </a:ext>
            </a:extLst>
          </p:cNvPr>
          <p:cNvSpPr/>
          <p:nvPr/>
        </p:nvSpPr>
        <p:spPr>
          <a:xfrm>
            <a:off x="867936" y="4899482"/>
            <a:ext cx="3093562" cy="525395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DD1E7749-5DB3-AFF1-6B25-A00A6009A521}"/>
              </a:ext>
            </a:extLst>
          </p:cNvPr>
          <p:cNvSpPr txBox="1"/>
          <p:nvPr/>
        </p:nvSpPr>
        <p:spPr>
          <a:xfrm>
            <a:off x="833579" y="4862688"/>
            <a:ext cx="31279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Microtubule rescues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&amp; resistance to mechanical damages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ED0F2A2-B45E-C0A9-6A41-24CF48AE0AB5}"/>
              </a:ext>
            </a:extLst>
          </p:cNvPr>
          <p:cNvSpPr/>
          <p:nvPr/>
        </p:nvSpPr>
        <p:spPr>
          <a:xfrm>
            <a:off x="1175280" y="3426830"/>
            <a:ext cx="694520" cy="3910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 : coins arrondis 3">
            <a:extLst>
              <a:ext uri="{FF2B5EF4-FFF2-40B4-BE49-F238E27FC236}">
                <a16:creationId xmlns:a16="http://schemas.microsoft.com/office/drawing/2014/main" id="{9A084BDC-2A61-D431-3C54-095DF18756C4}"/>
              </a:ext>
            </a:extLst>
          </p:cNvPr>
          <p:cNvSpPr/>
          <p:nvPr/>
        </p:nvSpPr>
        <p:spPr>
          <a:xfrm>
            <a:off x="111093" y="57611"/>
            <a:ext cx="5796000" cy="48602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the cytoskeleton </a:t>
            </a:r>
          </a:p>
        </p:txBody>
      </p:sp>
      <p:sp>
        <p:nvSpPr>
          <p:cNvPr id="135" name="Carré corné 134">
            <a:extLst>
              <a:ext uri="{FF2B5EF4-FFF2-40B4-BE49-F238E27FC236}">
                <a16:creationId xmlns:a16="http://schemas.microsoft.com/office/drawing/2014/main" id="{93E3EF36-8C8D-19CA-9302-6BFCD6085081}"/>
              </a:ext>
            </a:extLst>
          </p:cNvPr>
          <p:cNvSpPr/>
          <p:nvPr/>
        </p:nvSpPr>
        <p:spPr>
          <a:xfrm rot="21263804">
            <a:off x="952370" y="5809407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138" name="Étoile à 5 branches 137">
            <a:extLst>
              <a:ext uri="{FF2B5EF4-FFF2-40B4-BE49-F238E27FC236}">
                <a16:creationId xmlns:a16="http://schemas.microsoft.com/office/drawing/2014/main" id="{2348497A-262F-CA49-EB28-FF171CC008E2}"/>
              </a:ext>
            </a:extLst>
          </p:cNvPr>
          <p:cNvSpPr/>
          <p:nvPr/>
        </p:nvSpPr>
        <p:spPr>
          <a:xfrm>
            <a:off x="530759" y="4172303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Étoile à 5 branches 138">
            <a:extLst>
              <a:ext uri="{FF2B5EF4-FFF2-40B4-BE49-F238E27FC236}">
                <a16:creationId xmlns:a16="http://schemas.microsoft.com/office/drawing/2014/main" id="{10BDC906-349C-1791-9DE6-35D9F9F01B7F}"/>
              </a:ext>
            </a:extLst>
          </p:cNvPr>
          <p:cNvSpPr/>
          <p:nvPr/>
        </p:nvSpPr>
        <p:spPr>
          <a:xfrm>
            <a:off x="1457087" y="4172303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Étoile à 5 branches 142">
            <a:extLst>
              <a:ext uri="{FF2B5EF4-FFF2-40B4-BE49-F238E27FC236}">
                <a16:creationId xmlns:a16="http://schemas.microsoft.com/office/drawing/2014/main" id="{E3BE2D63-BFED-5E70-A84B-5F440912426C}"/>
              </a:ext>
            </a:extLst>
          </p:cNvPr>
          <p:cNvSpPr/>
          <p:nvPr/>
        </p:nvSpPr>
        <p:spPr>
          <a:xfrm>
            <a:off x="2121836" y="4172303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à coins arrondis 145">
            <a:extLst>
              <a:ext uri="{FF2B5EF4-FFF2-40B4-BE49-F238E27FC236}">
                <a16:creationId xmlns:a16="http://schemas.microsoft.com/office/drawing/2014/main" id="{5C8A12EC-320A-96DC-5C9D-86EA1FFE7385}"/>
              </a:ext>
            </a:extLst>
          </p:cNvPr>
          <p:cNvSpPr/>
          <p:nvPr/>
        </p:nvSpPr>
        <p:spPr>
          <a:xfrm>
            <a:off x="666210" y="412183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à coins arrondis 146">
            <a:extLst>
              <a:ext uri="{FF2B5EF4-FFF2-40B4-BE49-F238E27FC236}">
                <a16:creationId xmlns:a16="http://schemas.microsoft.com/office/drawing/2014/main" id="{BF7C1764-9C48-4B62-8440-A233D3515692}"/>
              </a:ext>
            </a:extLst>
          </p:cNvPr>
          <p:cNvSpPr/>
          <p:nvPr/>
        </p:nvSpPr>
        <p:spPr>
          <a:xfrm>
            <a:off x="368878" y="412183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Étoile à 5 branches 152">
            <a:extLst>
              <a:ext uri="{FF2B5EF4-FFF2-40B4-BE49-F238E27FC236}">
                <a16:creationId xmlns:a16="http://schemas.microsoft.com/office/drawing/2014/main" id="{58B566AA-4154-3F3F-82E8-0C5E15472697}"/>
              </a:ext>
            </a:extLst>
          </p:cNvPr>
          <p:cNvSpPr/>
          <p:nvPr/>
        </p:nvSpPr>
        <p:spPr>
          <a:xfrm>
            <a:off x="2722800" y="4172303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Carré corné 140">
            <a:extLst>
              <a:ext uri="{FF2B5EF4-FFF2-40B4-BE49-F238E27FC236}">
                <a16:creationId xmlns:a16="http://schemas.microsoft.com/office/drawing/2014/main" id="{6F9CB9BA-E46F-13AB-DDB1-EEBAD6CED297}"/>
              </a:ext>
            </a:extLst>
          </p:cNvPr>
          <p:cNvSpPr/>
          <p:nvPr/>
        </p:nvSpPr>
        <p:spPr>
          <a:xfrm>
            <a:off x="3024597" y="5875313"/>
            <a:ext cx="1512000" cy="212835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bg1"/>
                </a:solidFill>
              </a:rPr>
              <a:t>Review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Int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J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Mol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Sci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6A7ED7B-C5B5-2D08-443C-C49FDA227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77" y="5623978"/>
            <a:ext cx="881626" cy="278132"/>
          </a:xfrm>
          <a:prstGeom prst="rect">
            <a:avLst/>
          </a:prstGeom>
        </p:spPr>
      </p:pic>
      <p:sp>
        <p:nvSpPr>
          <p:cNvPr id="206" name="ZoneTexte 205">
            <a:extLst>
              <a:ext uri="{FF2B5EF4-FFF2-40B4-BE49-F238E27FC236}">
                <a16:creationId xmlns:a16="http://schemas.microsoft.com/office/drawing/2014/main" id="{0A50D9C8-DD78-8C89-DBE6-D9CD4F2BF98B}"/>
              </a:ext>
            </a:extLst>
          </p:cNvPr>
          <p:cNvSpPr txBox="1"/>
          <p:nvPr/>
        </p:nvSpPr>
        <p:spPr>
          <a:xfrm>
            <a:off x="351363" y="1675536"/>
            <a:ext cx="65510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Stress</a:t>
            </a:r>
          </a:p>
        </p:txBody>
      </p:sp>
      <p:cxnSp>
        <p:nvCxnSpPr>
          <p:cNvPr id="232" name="Connecteur droit avec flèche 231">
            <a:extLst>
              <a:ext uri="{FF2B5EF4-FFF2-40B4-BE49-F238E27FC236}">
                <a16:creationId xmlns:a16="http://schemas.microsoft.com/office/drawing/2014/main" id="{8650A684-BC4F-2CEC-1CF3-B483120AEDB9}"/>
              </a:ext>
            </a:extLst>
          </p:cNvPr>
          <p:cNvCxnSpPr>
            <a:cxnSpLocks/>
          </p:cNvCxnSpPr>
          <p:nvPr/>
        </p:nvCxnSpPr>
        <p:spPr>
          <a:xfrm>
            <a:off x="2732293" y="1844813"/>
            <a:ext cx="2324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Ellipse 240">
            <a:extLst>
              <a:ext uri="{FF2B5EF4-FFF2-40B4-BE49-F238E27FC236}">
                <a16:creationId xmlns:a16="http://schemas.microsoft.com/office/drawing/2014/main" id="{8B9DE396-FA49-B788-2FEC-334463ED7C4F}"/>
              </a:ext>
            </a:extLst>
          </p:cNvPr>
          <p:cNvSpPr/>
          <p:nvPr/>
        </p:nvSpPr>
        <p:spPr>
          <a:xfrm>
            <a:off x="1645478" y="1734261"/>
            <a:ext cx="1100378" cy="4487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ZoneTexte 241">
            <a:extLst>
              <a:ext uri="{FF2B5EF4-FFF2-40B4-BE49-F238E27FC236}">
                <a16:creationId xmlns:a16="http://schemas.microsoft.com/office/drawing/2014/main" id="{4035CC15-7F79-CD7F-0BBC-5C2BF39F1822}"/>
              </a:ext>
            </a:extLst>
          </p:cNvPr>
          <p:cNvSpPr txBox="1"/>
          <p:nvPr/>
        </p:nvSpPr>
        <p:spPr>
          <a:xfrm>
            <a:off x="1637104" y="1850159"/>
            <a:ext cx="117946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stress kinase</a:t>
            </a:r>
          </a:p>
        </p:txBody>
      </p:sp>
      <p:sp>
        <p:nvSpPr>
          <p:cNvPr id="243" name="ZoneTexte 242">
            <a:extLst>
              <a:ext uri="{FF2B5EF4-FFF2-40B4-BE49-F238E27FC236}">
                <a16:creationId xmlns:a16="http://schemas.microsoft.com/office/drawing/2014/main" id="{297391A5-0928-7425-53B8-FB3C935BFC05}"/>
              </a:ext>
            </a:extLst>
          </p:cNvPr>
          <p:cNvSpPr txBox="1"/>
          <p:nvPr/>
        </p:nvSpPr>
        <p:spPr>
          <a:xfrm>
            <a:off x="1929203" y="1657987"/>
            <a:ext cx="6047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JNK</a:t>
            </a:r>
          </a:p>
        </p:txBody>
      </p:sp>
      <p:cxnSp>
        <p:nvCxnSpPr>
          <p:cNvPr id="244" name="Connecteur droit avec flèche 243">
            <a:extLst>
              <a:ext uri="{FF2B5EF4-FFF2-40B4-BE49-F238E27FC236}">
                <a16:creationId xmlns:a16="http://schemas.microsoft.com/office/drawing/2014/main" id="{9B0EAD88-2B69-CCB7-7090-33D1B23D30E6}"/>
              </a:ext>
            </a:extLst>
          </p:cNvPr>
          <p:cNvCxnSpPr>
            <a:cxnSpLocks/>
          </p:cNvCxnSpPr>
          <p:nvPr/>
        </p:nvCxnSpPr>
        <p:spPr>
          <a:xfrm>
            <a:off x="1397346" y="1864130"/>
            <a:ext cx="2324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ZoneTexte 244">
            <a:extLst>
              <a:ext uri="{FF2B5EF4-FFF2-40B4-BE49-F238E27FC236}">
                <a16:creationId xmlns:a16="http://schemas.microsoft.com/office/drawing/2014/main" id="{E9F9D296-7DFB-1CBC-48D3-578B92A2652C}"/>
              </a:ext>
            </a:extLst>
          </p:cNvPr>
          <p:cNvSpPr txBox="1"/>
          <p:nvPr/>
        </p:nvSpPr>
        <p:spPr>
          <a:xfrm>
            <a:off x="305085" y="1929735"/>
            <a:ext cx="133592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hyper-</a:t>
            </a:r>
            <a:r>
              <a:rPr lang="en-US" sz="1200" dirty="0" err="1"/>
              <a:t>osmolarity</a:t>
            </a:r>
            <a:endParaRPr lang="en-US" sz="1200" dirty="0"/>
          </a:p>
        </p:txBody>
      </p:sp>
      <p:pic>
        <p:nvPicPr>
          <p:cNvPr id="246" name="Image 245">
            <a:extLst>
              <a:ext uri="{FF2B5EF4-FFF2-40B4-BE49-F238E27FC236}">
                <a16:creationId xmlns:a16="http://schemas.microsoft.com/office/drawing/2014/main" id="{75AE32AF-2313-F92F-AF02-89814CBA2D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5" t="65985" r="67787" b="20078"/>
          <a:stretch/>
        </p:blipFill>
        <p:spPr>
          <a:xfrm rot="16200000">
            <a:off x="3032291" y="2986704"/>
            <a:ext cx="2078556" cy="977428"/>
          </a:xfrm>
          <a:prstGeom prst="rect">
            <a:avLst/>
          </a:prstGeom>
        </p:spPr>
      </p:pic>
      <p:sp>
        <p:nvSpPr>
          <p:cNvPr id="247" name="ZoneTexte 246">
            <a:extLst>
              <a:ext uri="{FF2B5EF4-FFF2-40B4-BE49-F238E27FC236}">
                <a16:creationId xmlns:a16="http://schemas.microsoft.com/office/drawing/2014/main" id="{83B7B17A-5E91-EAD6-A75C-FCACB4D841EE}"/>
              </a:ext>
            </a:extLst>
          </p:cNvPr>
          <p:cNvSpPr txBox="1"/>
          <p:nvPr/>
        </p:nvSpPr>
        <p:spPr>
          <a:xfrm>
            <a:off x="3576851" y="4084537"/>
            <a:ext cx="794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Clip-170 lived cell</a:t>
            </a:r>
          </a:p>
        </p:txBody>
      </p:sp>
      <p:sp>
        <p:nvSpPr>
          <p:cNvPr id="248" name="ZoneTexte 247">
            <a:extLst>
              <a:ext uri="{FF2B5EF4-FFF2-40B4-BE49-F238E27FC236}">
                <a16:creationId xmlns:a16="http://schemas.microsoft.com/office/drawing/2014/main" id="{B50BCF59-DD12-AAFF-B58D-C464D2C5D7A3}"/>
              </a:ext>
            </a:extLst>
          </p:cNvPr>
          <p:cNvSpPr txBox="1"/>
          <p:nvPr/>
        </p:nvSpPr>
        <p:spPr>
          <a:xfrm>
            <a:off x="4000291" y="2578890"/>
            <a:ext cx="3531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tip</a:t>
            </a:r>
          </a:p>
        </p:txBody>
      </p:sp>
      <p:sp>
        <p:nvSpPr>
          <p:cNvPr id="249" name="ZoneTexte 248">
            <a:extLst>
              <a:ext uri="{FF2B5EF4-FFF2-40B4-BE49-F238E27FC236}">
                <a16:creationId xmlns:a16="http://schemas.microsoft.com/office/drawing/2014/main" id="{201CB69D-28D9-EBF3-1E9D-C02556DCC6B1}"/>
              </a:ext>
            </a:extLst>
          </p:cNvPr>
          <p:cNvSpPr txBox="1"/>
          <p:nvPr/>
        </p:nvSpPr>
        <p:spPr>
          <a:xfrm>
            <a:off x="3537448" y="3713541"/>
            <a:ext cx="737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remnants</a:t>
            </a:r>
          </a:p>
        </p:txBody>
      </p:sp>
      <p:sp>
        <p:nvSpPr>
          <p:cNvPr id="250" name="ZoneTexte 249">
            <a:extLst>
              <a:ext uri="{FF2B5EF4-FFF2-40B4-BE49-F238E27FC236}">
                <a16:creationId xmlns:a16="http://schemas.microsoft.com/office/drawing/2014/main" id="{9C33F227-8CC5-1488-8521-29858BB0023D}"/>
              </a:ext>
            </a:extLst>
          </p:cNvPr>
          <p:cNvSpPr txBox="1"/>
          <p:nvPr/>
        </p:nvSpPr>
        <p:spPr>
          <a:xfrm>
            <a:off x="4076433" y="2898617"/>
            <a:ext cx="3531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*</a:t>
            </a:r>
          </a:p>
        </p:txBody>
      </p:sp>
      <p:sp>
        <p:nvSpPr>
          <p:cNvPr id="251" name="ZoneTexte 250">
            <a:extLst>
              <a:ext uri="{FF2B5EF4-FFF2-40B4-BE49-F238E27FC236}">
                <a16:creationId xmlns:a16="http://schemas.microsoft.com/office/drawing/2014/main" id="{B0F98E0D-5460-311C-2D9F-F9752B44B4AD}"/>
              </a:ext>
            </a:extLst>
          </p:cNvPr>
          <p:cNvSpPr txBox="1"/>
          <p:nvPr/>
        </p:nvSpPr>
        <p:spPr>
          <a:xfrm>
            <a:off x="4154553" y="3267209"/>
            <a:ext cx="3531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accent6">
                    <a:lumMod val="60000"/>
                    <a:lumOff val="40000"/>
                  </a:schemeClr>
                </a:solidFill>
              </a:rPr>
              <a:t>*</a:t>
            </a:r>
            <a:endParaRPr lang="en-US" sz="12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2" name="ZoneTexte 251">
            <a:extLst>
              <a:ext uri="{FF2B5EF4-FFF2-40B4-BE49-F238E27FC236}">
                <a16:creationId xmlns:a16="http://schemas.microsoft.com/office/drawing/2014/main" id="{D4BCC086-B747-4863-0F01-4790BF33D1E2}"/>
              </a:ext>
            </a:extLst>
          </p:cNvPr>
          <p:cNvSpPr txBox="1"/>
          <p:nvPr/>
        </p:nvSpPr>
        <p:spPr>
          <a:xfrm>
            <a:off x="4291966" y="3640638"/>
            <a:ext cx="3531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accent6">
                    <a:lumMod val="60000"/>
                    <a:lumOff val="40000"/>
                  </a:schemeClr>
                </a:solidFill>
              </a:rPr>
              <a:t>*</a:t>
            </a:r>
            <a:endParaRPr lang="en-US" sz="12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3" name="Accolade ouvrante 252">
            <a:extLst>
              <a:ext uri="{FF2B5EF4-FFF2-40B4-BE49-F238E27FC236}">
                <a16:creationId xmlns:a16="http://schemas.microsoft.com/office/drawing/2014/main" id="{C8E07D8F-27D1-DB96-5E76-CA7BD7929A66}"/>
              </a:ext>
            </a:extLst>
          </p:cNvPr>
          <p:cNvSpPr/>
          <p:nvPr/>
        </p:nvSpPr>
        <p:spPr>
          <a:xfrm rot="20521175">
            <a:off x="3982270" y="2971143"/>
            <a:ext cx="154262" cy="1037961"/>
          </a:xfrm>
          <a:prstGeom prst="leftBrac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38BC9FB-6079-41DC-29AB-3B1F495AB6B2}"/>
              </a:ext>
            </a:extLst>
          </p:cNvPr>
          <p:cNvSpPr/>
          <p:nvPr/>
        </p:nvSpPr>
        <p:spPr>
          <a:xfrm>
            <a:off x="1002231" y="1689534"/>
            <a:ext cx="302400" cy="29828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4" name="ZoneTexte 273">
            <a:extLst>
              <a:ext uri="{FF2B5EF4-FFF2-40B4-BE49-F238E27FC236}">
                <a16:creationId xmlns:a16="http://schemas.microsoft.com/office/drawing/2014/main" id="{9E9B51E5-3169-8DCE-5C55-A3AE21BBE725}"/>
              </a:ext>
            </a:extLst>
          </p:cNvPr>
          <p:cNvSpPr txBox="1"/>
          <p:nvPr/>
        </p:nvSpPr>
        <p:spPr>
          <a:xfrm>
            <a:off x="946574" y="1688631"/>
            <a:ext cx="44248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sz="1200" baseline="30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288" name="Rectangle à coins arrondis 287">
            <a:extLst>
              <a:ext uri="{FF2B5EF4-FFF2-40B4-BE49-F238E27FC236}">
                <a16:creationId xmlns:a16="http://schemas.microsoft.com/office/drawing/2014/main" id="{39A46704-8A53-BC2F-CF46-7B348C899E5E}"/>
              </a:ext>
            </a:extLst>
          </p:cNvPr>
          <p:cNvSpPr/>
          <p:nvPr/>
        </p:nvSpPr>
        <p:spPr>
          <a:xfrm rot="5400000">
            <a:off x="3564860" y="1573747"/>
            <a:ext cx="216000" cy="82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82C6C8F9-9602-47CD-E5EB-AE34B9A94DED}"/>
              </a:ext>
            </a:extLst>
          </p:cNvPr>
          <p:cNvSpPr/>
          <p:nvPr/>
        </p:nvSpPr>
        <p:spPr>
          <a:xfrm>
            <a:off x="3071143" y="1834418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0" name="ZoneTexte 289">
            <a:extLst>
              <a:ext uri="{FF2B5EF4-FFF2-40B4-BE49-F238E27FC236}">
                <a16:creationId xmlns:a16="http://schemas.microsoft.com/office/drawing/2014/main" id="{F79C7EB5-C0B6-2D6B-F441-1DDD05CB88D3}"/>
              </a:ext>
            </a:extLst>
          </p:cNvPr>
          <p:cNvSpPr txBox="1"/>
          <p:nvPr/>
        </p:nvSpPr>
        <p:spPr>
          <a:xfrm>
            <a:off x="3038316" y="1759662"/>
            <a:ext cx="2740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A4E393B6-8A0C-5E38-FE1E-6EBE28CA46E2}"/>
              </a:ext>
            </a:extLst>
          </p:cNvPr>
          <p:cNvSpPr/>
          <p:nvPr/>
        </p:nvSpPr>
        <p:spPr>
          <a:xfrm>
            <a:off x="3184215" y="1730433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2" name="ZoneTexte 291">
            <a:extLst>
              <a:ext uri="{FF2B5EF4-FFF2-40B4-BE49-F238E27FC236}">
                <a16:creationId xmlns:a16="http://schemas.microsoft.com/office/drawing/2014/main" id="{83C20C55-D5CB-C899-A1FA-5759C7381256}"/>
              </a:ext>
            </a:extLst>
          </p:cNvPr>
          <p:cNvSpPr txBox="1"/>
          <p:nvPr/>
        </p:nvSpPr>
        <p:spPr>
          <a:xfrm>
            <a:off x="3163985" y="1653766"/>
            <a:ext cx="31957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74BCD5F9-5010-A3DD-A33D-02E17003DE89}"/>
              </a:ext>
            </a:extLst>
          </p:cNvPr>
          <p:cNvSpPr/>
          <p:nvPr/>
        </p:nvSpPr>
        <p:spPr>
          <a:xfrm>
            <a:off x="3056394" y="1700938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4" name="ZoneTexte 293">
            <a:extLst>
              <a:ext uri="{FF2B5EF4-FFF2-40B4-BE49-F238E27FC236}">
                <a16:creationId xmlns:a16="http://schemas.microsoft.com/office/drawing/2014/main" id="{116B82AB-4240-9D39-CA2D-AB094E3755F8}"/>
              </a:ext>
            </a:extLst>
          </p:cNvPr>
          <p:cNvSpPr txBox="1"/>
          <p:nvPr/>
        </p:nvSpPr>
        <p:spPr>
          <a:xfrm>
            <a:off x="3223476" y="1803151"/>
            <a:ext cx="9388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Clip-170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5" name="ZoneTexte 294">
            <a:extLst>
              <a:ext uri="{FF2B5EF4-FFF2-40B4-BE49-F238E27FC236}">
                <a16:creationId xmlns:a16="http://schemas.microsoft.com/office/drawing/2014/main" id="{385A6C67-4CD1-0E54-0FD6-4FC660708585}"/>
              </a:ext>
            </a:extLst>
          </p:cNvPr>
          <p:cNvSpPr txBox="1"/>
          <p:nvPr/>
        </p:nvSpPr>
        <p:spPr>
          <a:xfrm>
            <a:off x="3021723" y="1624711"/>
            <a:ext cx="2740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6" name="Rectangle : coins arrondis 3">
            <a:extLst>
              <a:ext uri="{FF2B5EF4-FFF2-40B4-BE49-F238E27FC236}">
                <a16:creationId xmlns:a16="http://schemas.microsoft.com/office/drawing/2014/main" id="{62855D63-DFC4-5402-D4A0-4926D8A72211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CDDAFA-5388-571C-94B0-7432CF753B0D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5" name="Rectangle : coins arrondis 3">
            <a:extLst>
              <a:ext uri="{FF2B5EF4-FFF2-40B4-BE49-F238E27FC236}">
                <a16:creationId xmlns:a16="http://schemas.microsoft.com/office/drawing/2014/main" id="{8EB3F1EE-2B32-C46B-B559-032B2DC09918}"/>
              </a:ext>
            </a:extLst>
          </p:cNvPr>
          <p:cNvSpPr/>
          <p:nvPr/>
        </p:nvSpPr>
        <p:spPr>
          <a:xfrm>
            <a:off x="584501" y="1240563"/>
            <a:ext cx="1512000" cy="26802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Phosphorylation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E46010B-FA8E-A8F0-34C2-C3F1AFFD117E}"/>
              </a:ext>
            </a:extLst>
          </p:cNvPr>
          <p:cNvCxnSpPr>
            <a:cxnSpLocks/>
          </p:cNvCxnSpPr>
          <p:nvPr/>
        </p:nvCxnSpPr>
        <p:spPr>
          <a:xfrm flipV="1">
            <a:off x="3184215" y="3067735"/>
            <a:ext cx="0" cy="24196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24D78E1-5EA8-5656-F184-17BAB6F9C737}"/>
              </a:ext>
            </a:extLst>
          </p:cNvPr>
          <p:cNvCxnSpPr>
            <a:cxnSpLocks/>
          </p:cNvCxnSpPr>
          <p:nvPr/>
        </p:nvCxnSpPr>
        <p:spPr>
          <a:xfrm flipV="1">
            <a:off x="961840" y="3017776"/>
            <a:ext cx="0" cy="24196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73E5A32-6993-B292-9009-FADDA98C08B2}"/>
              </a:ext>
            </a:extLst>
          </p:cNvPr>
          <p:cNvCxnSpPr>
            <a:cxnSpLocks/>
          </p:cNvCxnSpPr>
          <p:nvPr/>
        </p:nvCxnSpPr>
        <p:spPr>
          <a:xfrm>
            <a:off x="2549277" y="2661502"/>
            <a:ext cx="0" cy="27699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E52A7EF-521D-A861-C035-731398DAB7D3}"/>
              </a:ext>
            </a:extLst>
          </p:cNvPr>
          <p:cNvCxnSpPr>
            <a:cxnSpLocks/>
          </p:cNvCxnSpPr>
          <p:nvPr/>
        </p:nvCxnSpPr>
        <p:spPr>
          <a:xfrm flipH="1" flipV="1">
            <a:off x="3780597" y="2618651"/>
            <a:ext cx="55676" cy="26003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4BE128D-DC19-3074-ADE9-0AA131C12E83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407421-C891-249F-1AB6-8CB2CE7767CA}"/>
              </a:ext>
            </a:extLst>
          </p:cNvPr>
          <p:cNvSpPr/>
          <p:nvPr/>
        </p:nvSpPr>
        <p:spPr>
          <a:xfrm>
            <a:off x="248304" y="4023498"/>
            <a:ext cx="611525" cy="3910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748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à coins arrondis 215"/>
          <p:cNvSpPr/>
          <p:nvPr/>
        </p:nvSpPr>
        <p:spPr>
          <a:xfrm>
            <a:off x="4801698" y="1484957"/>
            <a:ext cx="4135529" cy="3954692"/>
          </a:xfrm>
          <a:prstGeom prst="roundRect">
            <a:avLst>
              <a:gd name="adj" fmla="val 1068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60" name="Rectangle : coins arrondis 3">
            <a:extLst>
              <a:ext uri="{FF2B5EF4-FFF2-40B4-BE49-F238E27FC236}">
                <a16:creationId xmlns:a16="http://schemas.microsoft.com/office/drawing/2014/main" id="{5C9737F3-FA2B-164A-9AD3-F85E97710C74}"/>
              </a:ext>
            </a:extLst>
          </p:cNvPr>
          <p:cNvSpPr>
            <a:spLocks noChangeAspect="1"/>
          </p:cNvSpPr>
          <p:nvPr/>
        </p:nvSpPr>
        <p:spPr>
          <a:xfrm>
            <a:off x="211439" y="739124"/>
            <a:ext cx="8064000" cy="331168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2. Microtubule and associated-proteins post-translational modifications (PTMs)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224200" y="1484957"/>
            <a:ext cx="4438608" cy="4238173"/>
          </a:xfrm>
          <a:prstGeom prst="roundRect">
            <a:avLst>
              <a:gd name="adj" fmla="val 3853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26" name="Carré corné 125">
            <a:extLst>
              <a:ext uri="{FF2B5EF4-FFF2-40B4-BE49-F238E27FC236}">
                <a16:creationId xmlns:a16="http://schemas.microsoft.com/office/drawing/2014/main" id="{DDC3551D-FC11-FB43-B5EA-EC1212F692D3}"/>
              </a:ext>
            </a:extLst>
          </p:cNvPr>
          <p:cNvSpPr/>
          <p:nvPr/>
        </p:nvSpPr>
        <p:spPr>
          <a:xfrm rot="17400">
            <a:off x="3457578" y="5692446"/>
            <a:ext cx="1085423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J Cell Biol 2020</a:t>
            </a:r>
          </a:p>
        </p:txBody>
      </p:sp>
      <p:sp>
        <p:nvSpPr>
          <p:cNvPr id="785" name="Rectangle : coins arrondis 3">
            <a:extLst>
              <a:ext uri="{FF2B5EF4-FFF2-40B4-BE49-F238E27FC236}">
                <a16:creationId xmlns:a16="http://schemas.microsoft.com/office/drawing/2014/main" id="{5C9737F3-FA2B-164A-9AD3-F85E97710C74}"/>
              </a:ext>
            </a:extLst>
          </p:cNvPr>
          <p:cNvSpPr/>
          <p:nvPr/>
        </p:nvSpPr>
        <p:spPr>
          <a:xfrm>
            <a:off x="5203932" y="1240563"/>
            <a:ext cx="1247903" cy="24882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Acetylation</a:t>
            </a:r>
          </a:p>
        </p:txBody>
      </p:sp>
      <p:sp>
        <p:nvSpPr>
          <p:cNvPr id="791" name="Carré corné 790">
            <a:extLst>
              <a:ext uri="{FF2B5EF4-FFF2-40B4-BE49-F238E27FC236}">
                <a16:creationId xmlns:a16="http://schemas.microsoft.com/office/drawing/2014/main" id="{10512EA3-0D13-445F-8280-45570E493C62}"/>
              </a:ext>
            </a:extLst>
          </p:cNvPr>
          <p:cNvSpPr/>
          <p:nvPr/>
        </p:nvSpPr>
        <p:spPr>
          <a:xfrm>
            <a:off x="6999871" y="5700218"/>
            <a:ext cx="1836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 J Phys Heart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Phys. 2022</a:t>
            </a:r>
            <a:endParaRPr lang="en-US" sz="1000" i="1" dirty="0">
              <a:solidFill>
                <a:srgbClr val="00B0F0"/>
              </a:solidFill>
            </a:endParaRPr>
          </a:p>
        </p:txBody>
      </p:sp>
      <p:sp>
        <p:nvSpPr>
          <p:cNvPr id="793" name="Carré corné 792">
            <a:extLst>
              <a:ext uri="{FF2B5EF4-FFF2-40B4-BE49-F238E27FC236}">
                <a16:creationId xmlns:a16="http://schemas.microsoft.com/office/drawing/2014/main" id="{10512EA3-0D13-445F-8280-45570E493C62}"/>
              </a:ext>
            </a:extLst>
          </p:cNvPr>
          <p:cNvSpPr/>
          <p:nvPr/>
        </p:nvSpPr>
        <p:spPr>
          <a:xfrm>
            <a:off x="7607560" y="5513985"/>
            <a:ext cx="1228311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PLoS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Pathog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2022</a:t>
            </a:r>
          </a:p>
        </p:txBody>
      </p:sp>
      <p:sp>
        <p:nvSpPr>
          <p:cNvPr id="131" name="Rectangle : coins arrondis 3">
            <a:extLst>
              <a:ext uri="{FF2B5EF4-FFF2-40B4-BE49-F238E27FC236}">
                <a16:creationId xmlns:a16="http://schemas.microsoft.com/office/drawing/2014/main" id="{5C9737F3-FA2B-164A-9AD3-F85E97710C74}"/>
              </a:ext>
            </a:extLst>
          </p:cNvPr>
          <p:cNvSpPr/>
          <p:nvPr/>
        </p:nvSpPr>
        <p:spPr>
          <a:xfrm>
            <a:off x="111093" y="57611"/>
            <a:ext cx="5796000" cy="48602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the cytoskeleton </a:t>
            </a:r>
          </a:p>
        </p:txBody>
      </p:sp>
      <p:sp>
        <p:nvSpPr>
          <p:cNvPr id="135" name="Carré corné 134">
            <a:extLst>
              <a:ext uri="{FF2B5EF4-FFF2-40B4-BE49-F238E27FC236}">
                <a16:creationId xmlns:a16="http://schemas.microsoft.com/office/drawing/2014/main" id="{62E8C37F-0A16-6974-E792-57CD14DD39B1}"/>
              </a:ext>
            </a:extLst>
          </p:cNvPr>
          <p:cNvSpPr/>
          <p:nvPr/>
        </p:nvSpPr>
        <p:spPr>
          <a:xfrm rot="21263804">
            <a:off x="952370" y="5809407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146301" y="3139824"/>
            <a:ext cx="5083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53A92"/>
                </a:solidFill>
              </a:rPr>
              <a:t>entry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24" y="1683096"/>
            <a:ext cx="782681" cy="790207"/>
          </a:xfrm>
          <a:prstGeom prst="rect">
            <a:avLst/>
          </a:prstGeom>
        </p:spPr>
      </p:pic>
      <p:sp>
        <p:nvSpPr>
          <p:cNvPr id="157" name="Ellipse 156"/>
          <p:cNvSpPr/>
          <p:nvPr/>
        </p:nvSpPr>
        <p:spPr>
          <a:xfrm>
            <a:off x="7479999" y="2120786"/>
            <a:ext cx="151333" cy="143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/>
          <p:cNvSpPr/>
          <p:nvPr/>
        </p:nvSpPr>
        <p:spPr>
          <a:xfrm>
            <a:off x="7573021" y="2069885"/>
            <a:ext cx="151333" cy="143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/>
          <p:cNvSpPr/>
          <p:nvPr/>
        </p:nvSpPr>
        <p:spPr>
          <a:xfrm>
            <a:off x="7496209" y="2060933"/>
            <a:ext cx="151333" cy="143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Rectangle à coins arrondis 171"/>
          <p:cNvSpPr/>
          <p:nvPr/>
        </p:nvSpPr>
        <p:spPr>
          <a:xfrm>
            <a:off x="1835933" y="6207971"/>
            <a:ext cx="5472134" cy="563904"/>
          </a:xfrm>
          <a:prstGeom prst="roundRect">
            <a:avLst/>
          </a:prstGeom>
          <a:solidFill>
            <a:srgbClr val="FEFE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1796631" y="6187099"/>
            <a:ext cx="555073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Microtubule PTMs for molecular adaptation to mechanical damages 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Hallmarks of liver damages ?</a:t>
            </a:r>
          </a:p>
        </p:txBody>
      </p:sp>
      <p:sp>
        <p:nvSpPr>
          <p:cNvPr id="150" name="Rectangle à coins arrondis 149"/>
          <p:cNvSpPr/>
          <p:nvPr/>
        </p:nvSpPr>
        <p:spPr>
          <a:xfrm>
            <a:off x="7432585" y="3440675"/>
            <a:ext cx="1227037" cy="85927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423165" y="3457060"/>
            <a:ext cx="12353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Resistance to microtubule breakage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163">
            <a:off x="6752579" y="5683558"/>
            <a:ext cx="271117" cy="196462"/>
          </a:xfrm>
          <a:prstGeom prst="rect">
            <a:avLst/>
          </a:prstGeom>
        </p:spPr>
      </p:pic>
      <p:sp>
        <p:nvSpPr>
          <p:cNvPr id="141" name="Carré corné 140">
            <a:extLst>
              <a:ext uri="{FF2B5EF4-FFF2-40B4-BE49-F238E27FC236}">
                <a16:creationId xmlns:a16="http://schemas.microsoft.com/office/drawing/2014/main" id="{2B7B2A99-07CA-ECCF-849F-E95872883EE9}"/>
              </a:ext>
            </a:extLst>
          </p:cNvPr>
          <p:cNvSpPr/>
          <p:nvPr/>
        </p:nvSpPr>
        <p:spPr>
          <a:xfrm>
            <a:off x="3024597" y="5875313"/>
            <a:ext cx="1512000" cy="212835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bg1"/>
                </a:solidFill>
              </a:rPr>
              <a:t>Review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Int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J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Mol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Sci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</a:p>
        </p:txBody>
      </p:sp>
      <p:sp>
        <p:nvSpPr>
          <p:cNvPr id="142" name="Carré corné 141">
            <a:extLst>
              <a:ext uri="{FF2B5EF4-FFF2-40B4-BE49-F238E27FC236}">
                <a16:creationId xmlns:a16="http://schemas.microsoft.com/office/drawing/2014/main" id="{62E8C37F-0A16-6974-E792-57CD14DD39B1}"/>
              </a:ext>
            </a:extLst>
          </p:cNvPr>
          <p:cNvSpPr/>
          <p:nvPr/>
        </p:nvSpPr>
        <p:spPr>
          <a:xfrm rot="21263804">
            <a:off x="5593216" y="5593942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>
                <a:solidFill>
                  <a:schemeClr val="bg1">
                    <a:lumMod val="50000"/>
                  </a:schemeClr>
                </a:solidFill>
              </a:rPr>
              <a:t>collaboration</a:t>
            </a:r>
            <a:endParaRPr lang="en-US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7" name="Carré corné 186">
            <a:extLst>
              <a:ext uri="{FF2B5EF4-FFF2-40B4-BE49-F238E27FC236}">
                <a16:creationId xmlns:a16="http://schemas.microsoft.com/office/drawing/2014/main" id="{10512EA3-0D13-445F-8280-45570E493C62}"/>
              </a:ext>
            </a:extLst>
          </p:cNvPr>
          <p:cNvSpPr/>
          <p:nvPr/>
        </p:nvSpPr>
        <p:spPr>
          <a:xfrm>
            <a:off x="7433792" y="5345342"/>
            <a:ext cx="1402079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Dis. Models Mech. 2018</a:t>
            </a:r>
          </a:p>
        </p:txBody>
      </p:sp>
      <p:sp>
        <p:nvSpPr>
          <p:cNvPr id="192" name="ZoneTexte 19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110129" y="3484818"/>
            <a:ext cx="4648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FA2EE"/>
                </a:solidFill>
              </a:rPr>
              <a:t>time</a:t>
            </a:r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B5AB1738-3740-C705-3AD6-401C785B4C22}"/>
              </a:ext>
            </a:extLst>
          </p:cNvPr>
          <p:cNvCxnSpPr>
            <a:cxnSpLocks/>
          </p:cNvCxnSpPr>
          <p:nvPr/>
        </p:nvCxnSpPr>
        <p:spPr>
          <a:xfrm flipV="1">
            <a:off x="7035145" y="2372613"/>
            <a:ext cx="420458" cy="30819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179B2BC6-6965-0B71-9241-9F10E51890F6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6784404" y="2078200"/>
            <a:ext cx="88320" cy="542118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0" name="Rectangle à coins arrondis 209"/>
          <p:cNvSpPr/>
          <p:nvPr/>
        </p:nvSpPr>
        <p:spPr>
          <a:xfrm>
            <a:off x="6122807" y="2894229"/>
            <a:ext cx="435202" cy="27230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6069595" y="2873540"/>
            <a:ext cx="5674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ATAT1</a:t>
            </a:r>
          </a:p>
        </p:txBody>
      </p:sp>
      <p:sp>
        <p:nvSpPr>
          <p:cNvPr id="212" name="ZoneTexte 21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4776392" y="2378565"/>
            <a:ext cx="84127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solidFill>
                  <a:schemeClr val="accent3">
                    <a:lumMod val="75000"/>
                  </a:schemeClr>
                </a:solidFill>
              </a:rPr>
              <a:t>Spastin</a:t>
            </a:r>
            <a:endParaRPr lang="en-US" sz="1200" i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accent3">
                    <a:lumMod val="75000"/>
                  </a:schemeClr>
                </a:solidFill>
              </a:rPr>
              <a:t>isoform</a:t>
            </a:r>
          </a:p>
          <a:p>
            <a:pPr algn="ctr"/>
            <a:r>
              <a:rPr lang="en-US" sz="1200" i="1" dirty="0">
                <a:solidFill>
                  <a:schemeClr val="accent3">
                    <a:lumMod val="75000"/>
                  </a:schemeClr>
                </a:solidFill>
              </a:rPr>
              <a:t>paraplegia</a:t>
            </a:r>
          </a:p>
        </p:txBody>
      </p:sp>
      <p:sp>
        <p:nvSpPr>
          <p:cNvPr id="219" name="Rectangle à coins arrondis 218"/>
          <p:cNvSpPr/>
          <p:nvPr/>
        </p:nvSpPr>
        <p:spPr>
          <a:xfrm>
            <a:off x="5535772" y="4519845"/>
            <a:ext cx="2694637" cy="730055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20" name="ZoneTexte 219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5398265" y="4460931"/>
            <a:ext cx="296965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Hyperacetylation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</a:rPr>
              <a:t>alterates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microtubule-mediated transport  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➙ disease hallmarks</a:t>
            </a:r>
          </a:p>
        </p:txBody>
      </p:sp>
      <p:sp>
        <p:nvSpPr>
          <p:cNvPr id="221" name="ZoneTexte 22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5925695" y="4095326"/>
            <a:ext cx="6147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DC8D92"/>
                </a:solidFill>
              </a:rPr>
              <a:t>m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1200" i="1" dirty="0">
                <a:solidFill>
                  <a:srgbClr val="DC8D92"/>
                </a:solidFill>
              </a:rPr>
              <a:t>t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1200" i="1" dirty="0">
                <a:solidFill>
                  <a:srgbClr val="DC8D92"/>
                </a:solidFill>
              </a:rPr>
              <a:t>r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224" name="Ellipse 223"/>
          <p:cNvSpPr/>
          <p:nvPr/>
        </p:nvSpPr>
        <p:spPr>
          <a:xfrm>
            <a:off x="6136295" y="3832486"/>
            <a:ext cx="203662" cy="203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3" name="Image 2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" r="263" b="-2"/>
          <a:stretch/>
        </p:blipFill>
        <p:spPr>
          <a:xfrm rot="5400000">
            <a:off x="6065325" y="3305325"/>
            <a:ext cx="1688703" cy="248619"/>
          </a:xfrm>
          <a:prstGeom prst="rect">
            <a:avLst/>
          </a:prstGeom>
        </p:spPr>
      </p:pic>
      <p:pic>
        <p:nvPicPr>
          <p:cNvPr id="234" name="Image 2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11"/>
          <a:stretch/>
        </p:blipFill>
        <p:spPr>
          <a:xfrm>
            <a:off x="5635024" y="2573878"/>
            <a:ext cx="261201" cy="1700108"/>
          </a:xfrm>
          <a:prstGeom prst="rect">
            <a:avLst/>
          </a:prstGeom>
        </p:spPr>
      </p:pic>
      <p:pic>
        <p:nvPicPr>
          <p:cNvPr id="222" name="Image 2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5559" y="2538239"/>
            <a:ext cx="243824" cy="389464"/>
          </a:xfrm>
          <a:prstGeom prst="rect">
            <a:avLst/>
          </a:prstGeom>
        </p:spPr>
      </p:pic>
      <p:sp>
        <p:nvSpPr>
          <p:cNvPr id="32" name="Ellipse 31"/>
          <p:cNvSpPr/>
          <p:nvPr/>
        </p:nvSpPr>
        <p:spPr>
          <a:xfrm>
            <a:off x="6226129" y="2621849"/>
            <a:ext cx="203662" cy="203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3" name="Image 2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379" y="3787300"/>
            <a:ext cx="245460" cy="313371"/>
          </a:xfrm>
          <a:prstGeom prst="rect">
            <a:avLst/>
          </a:prstGeom>
        </p:spPr>
      </p:pic>
      <p:sp>
        <p:nvSpPr>
          <p:cNvPr id="35" name="Ellipse 34"/>
          <p:cNvSpPr/>
          <p:nvPr/>
        </p:nvSpPr>
        <p:spPr>
          <a:xfrm>
            <a:off x="7048028" y="1838037"/>
            <a:ext cx="467953" cy="484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7504072" y="1974714"/>
            <a:ext cx="151333" cy="143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1" name="Image 16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323750" y="1832165"/>
            <a:ext cx="162000" cy="141657"/>
          </a:xfrm>
          <a:prstGeom prst="rect">
            <a:avLst/>
          </a:prstGeom>
        </p:spPr>
      </p:pic>
      <p:pic>
        <p:nvPicPr>
          <p:cNvPr id="162" name="Image 16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406113" y="1906237"/>
            <a:ext cx="162000" cy="141657"/>
          </a:xfrm>
          <a:prstGeom prst="rect">
            <a:avLst/>
          </a:prstGeom>
        </p:spPr>
      </p:pic>
      <p:pic>
        <p:nvPicPr>
          <p:cNvPr id="158" name="Image 15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063898" y="1880433"/>
            <a:ext cx="162000" cy="141657"/>
          </a:xfrm>
          <a:prstGeom prst="rect">
            <a:avLst/>
          </a:prstGeom>
        </p:spPr>
      </p:pic>
      <p:pic>
        <p:nvPicPr>
          <p:cNvPr id="159" name="Image 15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136961" y="1821172"/>
            <a:ext cx="162000" cy="141657"/>
          </a:xfrm>
          <a:prstGeom prst="rect">
            <a:avLst/>
          </a:prstGeom>
        </p:spPr>
      </p:pic>
      <p:pic>
        <p:nvPicPr>
          <p:cNvPr id="160" name="Image 15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234183" y="1801251"/>
            <a:ext cx="162000" cy="141657"/>
          </a:xfrm>
          <a:prstGeom prst="rect">
            <a:avLst/>
          </a:prstGeom>
        </p:spPr>
      </p:pic>
      <p:pic>
        <p:nvPicPr>
          <p:cNvPr id="154" name="Image 15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026398" y="1965120"/>
            <a:ext cx="162000" cy="141657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041242" y="2058532"/>
            <a:ext cx="162000" cy="141657"/>
          </a:xfrm>
          <a:prstGeom prst="rect">
            <a:avLst/>
          </a:prstGeom>
        </p:spPr>
      </p:pic>
      <p:pic>
        <p:nvPicPr>
          <p:cNvPr id="166" name="Image 16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271358" y="2186466"/>
            <a:ext cx="162000" cy="141657"/>
          </a:xfrm>
          <a:prstGeom prst="rect">
            <a:avLst/>
          </a:prstGeom>
        </p:spPr>
      </p:pic>
      <p:pic>
        <p:nvPicPr>
          <p:cNvPr id="164" name="Image 16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089062" y="2147044"/>
            <a:ext cx="162000" cy="141657"/>
          </a:xfrm>
          <a:prstGeom prst="rect">
            <a:avLst/>
          </a:prstGeom>
        </p:spPr>
      </p:pic>
      <p:pic>
        <p:nvPicPr>
          <p:cNvPr id="165" name="Image 16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179554" y="2186894"/>
            <a:ext cx="162000" cy="141657"/>
          </a:xfrm>
          <a:prstGeom prst="rect">
            <a:avLst/>
          </a:prstGeom>
        </p:spPr>
      </p:pic>
      <p:pic>
        <p:nvPicPr>
          <p:cNvPr id="167" name="Image 16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367676" y="2151596"/>
            <a:ext cx="162000" cy="141657"/>
          </a:xfrm>
          <a:prstGeom prst="rect">
            <a:avLst/>
          </a:prstGeom>
        </p:spPr>
      </p:pic>
      <p:sp>
        <p:nvSpPr>
          <p:cNvPr id="151" name="ZoneTexte 150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527105" y="2004353"/>
            <a:ext cx="99165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B087DD"/>
                </a:solidFill>
              </a:rPr>
              <a:t>Intraluminal acetylation</a:t>
            </a:r>
          </a:p>
        </p:txBody>
      </p:sp>
      <p:sp>
        <p:nvSpPr>
          <p:cNvPr id="193" name="Ellipse 192"/>
          <p:cNvSpPr/>
          <p:nvPr/>
        </p:nvSpPr>
        <p:spPr>
          <a:xfrm>
            <a:off x="5730277" y="3298926"/>
            <a:ext cx="132602" cy="24861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Étoile à 5 branches 198"/>
          <p:cNvSpPr/>
          <p:nvPr/>
        </p:nvSpPr>
        <p:spPr>
          <a:xfrm>
            <a:off x="5743348" y="3379691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94" y="3085160"/>
            <a:ext cx="334802" cy="36990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77" y="5623978"/>
            <a:ext cx="881626" cy="278132"/>
          </a:xfrm>
          <a:prstGeom prst="rect">
            <a:avLst/>
          </a:prstGeom>
        </p:spPr>
      </p:pic>
      <p:sp>
        <p:nvSpPr>
          <p:cNvPr id="206" name="ZoneTexte 205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351363" y="1675536"/>
            <a:ext cx="65510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Stress</a:t>
            </a:r>
          </a:p>
        </p:txBody>
      </p:sp>
      <p:cxnSp>
        <p:nvCxnSpPr>
          <p:cNvPr id="232" name="Connecteur droit avec flèche 231">
            <a:extLst>
              <a:ext uri="{FF2B5EF4-FFF2-40B4-BE49-F238E27FC236}">
                <a16:creationId xmlns:a16="http://schemas.microsoft.com/office/drawing/2014/main" id="{9FF461A7-1206-F114-6264-B60BAE34DA9A}"/>
              </a:ext>
            </a:extLst>
          </p:cNvPr>
          <p:cNvCxnSpPr>
            <a:cxnSpLocks/>
          </p:cNvCxnSpPr>
          <p:nvPr/>
        </p:nvCxnSpPr>
        <p:spPr>
          <a:xfrm>
            <a:off x="2732293" y="1844813"/>
            <a:ext cx="2324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Ellipse 240"/>
          <p:cNvSpPr/>
          <p:nvPr/>
        </p:nvSpPr>
        <p:spPr>
          <a:xfrm>
            <a:off x="1645478" y="1734261"/>
            <a:ext cx="1100378" cy="4487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ZoneTexte 24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1637104" y="1850159"/>
            <a:ext cx="117946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stress kinase</a:t>
            </a:r>
          </a:p>
        </p:txBody>
      </p:sp>
      <p:sp>
        <p:nvSpPr>
          <p:cNvPr id="243" name="ZoneTexte 242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1929203" y="1657987"/>
            <a:ext cx="6047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JNK</a:t>
            </a:r>
          </a:p>
        </p:txBody>
      </p:sp>
      <p:cxnSp>
        <p:nvCxnSpPr>
          <p:cNvPr id="244" name="Connecteur droit avec flèche 243">
            <a:extLst>
              <a:ext uri="{FF2B5EF4-FFF2-40B4-BE49-F238E27FC236}">
                <a16:creationId xmlns:a16="http://schemas.microsoft.com/office/drawing/2014/main" id="{9FF461A7-1206-F114-6264-B60BAE34DA9A}"/>
              </a:ext>
            </a:extLst>
          </p:cNvPr>
          <p:cNvCxnSpPr>
            <a:cxnSpLocks/>
          </p:cNvCxnSpPr>
          <p:nvPr/>
        </p:nvCxnSpPr>
        <p:spPr>
          <a:xfrm>
            <a:off x="1397346" y="1864130"/>
            <a:ext cx="2324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ZoneTexte 244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305085" y="1929735"/>
            <a:ext cx="133592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hyper-</a:t>
            </a:r>
            <a:r>
              <a:rPr lang="en-US" sz="1200" dirty="0" err="1"/>
              <a:t>osmolarity</a:t>
            </a:r>
            <a:endParaRPr lang="en-US" sz="1200" dirty="0"/>
          </a:p>
        </p:txBody>
      </p:sp>
      <p:sp>
        <p:nvSpPr>
          <p:cNvPr id="4" name="Ellipse 3"/>
          <p:cNvSpPr/>
          <p:nvPr/>
        </p:nvSpPr>
        <p:spPr>
          <a:xfrm>
            <a:off x="1002231" y="1689534"/>
            <a:ext cx="302400" cy="29828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4" name="ZoneTexte 273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946574" y="1688631"/>
            <a:ext cx="44248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sz="1200" baseline="30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279" name="ZoneTexte 278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4755606" y="2981645"/>
            <a:ext cx="88284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0000"/>
                </a:solidFill>
              </a:rPr>
              <a:t>mechanical damage</a:t>
            </a:r>
          </a:p>
          <a:p>
            <a:pPr algn="ctr"/>
            <a:r>
              <a:rPr lang="en-US" sz="1200" i="1" dirty="0">
                <a:solidFill>
                  <a:srgbClr val="FF0000"/>
                </a:solidFill>
              </a:rPr>
              <a:t>(lattice opening)</a:t>
            </a:r>
          </a:p>
        </p:txBody>
      </p:sp>
      <p:pic>
        <p:nvPicPr>
          <p:cNvPr id="283" name="Image 28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9" r="44558" b="53755"/>
          <a:stretch/>
        </p:blipFill>
        <p:spPr>
          <a:xfrm>
            <a:off x="7838706" y="1673551"/>
            <a:ext cx="473600" cy="414128"/>
          </a:xfrm>
          <a:prstGeom prst="rect">
            <a:avLst/>
          </a:prstGeom>
        </p:spPr>
      </p:pic>
      <p:sp>
        <p:nvSpPr>
          <p:cNvPr id="284" name="ZoneTexte 283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7813770" y="1711338"/>
            <a:ext cx="3947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Ac</a:t>
            </a:r>
          </a:p>
        </p:txBody>
      </p:sp>
      <p:sp>
        <p:nvSpPr>
          <p:cNvPr id="285" name="ZoneTexte 284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5418301" y="2253182"/>
            <a:ext cx="875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96FF"/>
                </a:solidFill>
              </a:rPr>
              <a:t>microtubule</a:t>
            </a:r>
            <a:endParaRPr lang="en-US" sz="1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86" name="Connecteur droit avec flèche 285"/>
          <p:cNvCxnSpPr/>
          <p:nvPr/>
        </p:nvCxnSpPr>
        <p:spPr>
          <a:xfrm>
            <a:off x="6067697" y="3547544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Rectangle à coins arrondis 287"/>
          <p:cNvSpPr/>
          <p:nvPr/>
        </p:nvSpPr>
        <p:spPr>
          <a:xfrm rot="5400000">
            <a:off x="3564860" y="1573747"/>
            <a:ext cx="216000" cy="82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89" name="Ellipse 288"/>
          <p:cNvSpPr/>
          <p:nvPr/>
        </p:nvSpPr>
        <p:spPr>
          <a:xfrm>
            <a:off x="3071143" y="1834418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0" name="ZoneTexte 289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3038316" y="1759662"/>
            <a:ext cx="2740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291" name="Ellipse 290"/>
          <p:cNvSpPr/>
          <p:nvPr/>
        </p:nvSpPr>
        <p:spPr>
          <a:xfrm>
            <a:off x="3184215" y="1730433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2" name="ZoneTexte 29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3163985" y="1653766"/>
            <a:ext cx="31957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293" name="Ellipse 292"/>
          <p:cNvSpPr/>
          <p:nvPr/>
        </p:nvSpPr>
        <p:spPr>
          <a:xfrm>
            <a:off x="3056394" y="1700938"/>
            <a:ext cx="197828" cy="18754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4" name="ZoneTexte 293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3223476" y="1803151"/>
            <a:ext cx="9388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Clip-170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5" name="ZoneTexte 294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3021723" y="1624711"/>
            <a:ext cx="2740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18" name="Forme libre 17"/>
          <p:cNvSpPr/>
          <p:nvPr/>
        </p:nvSpPr>
        <p:spPr>
          <a:xfrm>
            <a:off x="5845537" y="3120644"/>
            <a:ext cx="439271" cy="322224"/>
          </a:xfrm>
          <a:custGeom>
            <a:avLst/>
            <a:gdLst>
              <a:gd name="connsiteX0" fmla="*/ 439271 w 439271"/>
              <a:gd name="connsiteY0" fmla="*/ 0 h 322224"/>
              <a:gd name="connsiteX1" fmla="*/ 286871 w 439271"/>
              <a:gd name="connsiteY1" fmla="*/ 304800 h 322224"/>
              <a:gd name="connsiteX2" fmla="*/ 0 w 439271"/>
              <a:gd name="connsiteY2" fmla="*/ 286870 h 3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271" h="322224">
                <a:moveTo>
                  <a:pt x="439271" y="0"/>
                </a:moveTo>
                <a:cubicBezTo>
                  <a:pt x="399677" y="128494"/>
                  <a:pt x="360083" y="256988"/>
                  <a:pt x="286871" y="304800"/>
                </a:cubicBezTo>
                <a:cubicBezTo>
                  <a:pt x="213659" y="352612"/>
                  <a:pt x="0" y="286870"/>
                  <a:pt x="0" y="286870"/>
                </a:cubicBezTo>
              </a:path>
            </a:pathLst>
          </a:custGeom>
          <a:noFill/>
          <a:ln>
            <a:solidFill>
              <a:srgbClr val="B53A9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3">
            <a:extLst>
              <a:ext uri="{FF2B5EF4-FFF2-40B4-BE49-F238E27FC236}">
                <a16:creationId xmlns:a16="http://schemas.microsoft.com/office/drawing/2014/main" id="{BD4A4871-CCED-2F87-B93A-99F0625E2802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449467-96DA-C8DA-C470-C54C5F2234CD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DB9B9F-2324-D1D1-5DA6-DCB68FB78964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3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3535000-F42A-15C7-9908-DB406FE9FD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39" y="6465631"/>
            <a:ext cx="427989" cy="27666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F4FB7F7-1FD1-B524-7D8C-7DB545C9DB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0"/>
          <a:stretch/>
        </p:blipFill>
        <p:spPr>
          <a:xfrm>
            <a:off x="323828" y="2870146"/>
            <a:ext cx="536001" cy="1655767"/>
          </a:xfrm>
          <a:prstGeom prst="rect">
            <a:avLst/>
          </a:prstGeom>
        </p:spPr>
      </p:pic>
      <p:sp>
        <p:nvSpPr>
          <p:cNvPr id="42" name="Étoile à 5 branches 41">
            <a:extLst>
              <a:ext uri="{FF2B5EF4-FFF2-40B4-BE49-F238E27FC236}">
                <a16:creationId xmlns:a16="http://schemas.microsoft.com/office/drawing/2014/main" id="{AEC8738F-245D-DFB2-C79B-19AED1360BCC}"/>
              </a:ext>
            </a:extLst>
          </p:cNvPr>
          <p:cNvSpPr/>
          <p:nvPr/>
        </p:nvSpPr>
        <p:spPr>
          <a:xfrm>
            <a:off x="530759" y="3569126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74DAFC5-8B9F-C955-A3D6-183B5CB0E2A3}"/>
              </a:ext>
            </a:extLst>
          </p:cNvPr>
          <p:cNvSpPr txBox="1"/>
          <p:nvPr/>
        </p:nvSpPr>
        <p:spPr>
          <a:xfrm>
            <a:off x="2556280" y="2266897"/>
            <a:ext cx="9110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96FF"/>
                </a:solidFill>
              </a:rPr>
              <a:t>microtubule</a:t>
            </a:r>
            <a:endParaRPr lang="en-US" sz="1200" i="1" dirty="0">
              <a:solidFill>
                <a:srgbClr val="FF0000"/>
              </a:solidFill>
            </a:endParaRPr>
          </a:p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Clip-170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217D8B64-BE58-1A20-13EC-F7AFBB5942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92" y="2507665"/>
            <a:ext cx="536001" cy="2018248"/>
          </a:xfrm>
          <a:prstGeom prst="rect">
            <a:avLst/>
          </a:prstGeom>
        </p:spPr>
      </p:pic>
      <p:sp>
        <p:nvSpPr>
          <p:cNvPr id="45" name="Rectangle à coins arrondis 56">
            <a:extLst>
              <a:ext uri="{FF2B5EF4-FFF2-40B4-BE49-F238E27FC236}">
                <a16:creationId xmlns:a16="http://schemas.microsoft.com/office/drawing/2014/main" id="{8855F8B0-16D5-A763-C322-FBEBBC6D9733}"/>
              </a:ext>
            </a:extLst>
          </p:cNvPr>
          <p:cNvSpPr/>
          <p:nvPr/>
        </p:nvSpPr>
        <p:spPr>
          <a:xfrm>
            <a:off x="1599174" y="317833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à coins arrondis 57">
            <a:extLst>
              <a:ext uri="{FF2B5EF4-FFF2-40B4-BE49-F238E27FC236}">
                <a16:creationId xmlns:a16="http://schemas.microsoft.com/office/drawing/2014/main" id="{D0089341-95DD-6A5C-D5D3-59B198F59E39}"/>
              </a:ext>
            </a:extLst>
          </p:cNvPr>
          <p:cNvSpPr/>
          <p:nvPr/>
        </p:nvSpPr>
        <p:spPr>
          <a:xfrm rot="1190828">
            <a:off x="1659230" y="2950421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à coins arrondis 58">
            <a:extLst>
              <a:ext uri="{FF2B5EF4-FFF2-40B4-BE49-F238E27FC236}">
                <a16:creationId xmlns:a16="http://schemas.microsoft.com/office/drawing/2014/main" id="{BC2BAF8D-CD1A-1453-56DB-081EA6525E3C}"/>
              </a:ext>
            </a:extLst>
          </p:cNvPr>
          <p:cNvSpPr/>
          <p:nvPr/>
        </p:nvSpPr>
        <p:spPr>
          <a:xfrm>
            <a:off x="1301842" y="317833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à coins arrondis 61">
            <a:extLst>
              <a:ext uri="{FF2B5EF4-FFF2-40B4-BE49-F238E27FC236}">
                <a16:creationId xmlns:a16="http://schemas.microsoft.com/office/drawing/2014/main" id="{06C88B30-FC00-1E38-BB6A-C713CFDFFB76}"/>
              </a:ext>
            </a:extLst>
          </p:cNvPr>
          <p:cNvSpPr/>
          <p:nvPr/>
        </p:nvSpPr>
        <p:spPr>
          <a:xfrm rot="20409172" flipH="1">
            <a:off x="1257189" y="2950420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Étoile à 5 branches 49">
            <a:extLst>
              <a:ext uri="{FF2B5EF4-FFF2-40B4-BE49-F238E27FC236}">
                <a16:creationId xmlns:a16="http://schemas.microsoft.com/office/drawing/2014/main" id="{7D6E607E-F3EE-E0F7-53D6-7F314F1FD1BC}"/>
              </a:ext>
            </a:extLst>
          </p:cNvPr>
          <p:cNvSpPr/>
          <p:nvPr/>
        </p:nvSpPr>
        <p:spPr>
          <a:xfrm>
            <a:off x="1457087" y="3569126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à coins arrondis 63">
            <a:extLst>
              <a:ext uri="{FF2B5EF4-FFF2-40B4-BE49-F238E27FC236}">
                <a16:creationId xmlns:a16="http://schemas.microsoft.com/office/drawing/2014/main" id="{CA6F6F81-BC10-0DE4-3CBF-4577A734AA0D}"/>
              </a:ext>
            </a:extLst>
          </p:cNvPr>
          <p:cNvSpPr/>
          <p:nvPr/>
        </p:nvSpPr>
        <p:spPr>
          <a:xfrm>
            <a:off x="1594529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à coins arrondis 64">
            <a:extLst>
              <a:ext uri="{FF2B5EF4-FFF2-40B4-BE49-F238E27FC236}">
                <a16:creationId xmlns:a16="http://schemas.microsoft.com/office/drawing/2014/main" id="{C999CA99-EC4D-E35E-AB4B-A15B3F2E79BF}"/>
              </a:ext>
            </a:extLst>
          </p:cNvPr>
          <p:cNvSpPr/>
          <p:nvPr/>
        </p:nvSpPr>
        <p:spPr>
          <a:xfrm>
            <a:off x="1297197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à coins arrondis 65">
            <a:extLst>
              <a:ext uri="{FF2B5EF4-FFF2-40B4-BE49-F238E27FC236}">
                <a16:creationId xmlns:a16="http://schemas.microsoft.com/office/drawing/2014/main" id="{43BB92E5-F226-798C-C3F2-26887F2E9265}"/>
              </a:ext>
            </a:extLst>
          </p:cNvPr>
          <p:cNvSpPr/>
          <p:nvPr/>
        </p:nvSpPr>
        <p:spPr>
          <a:xfrm>
            <a:off x="670611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à coins arrondis 66">
            <a:extLst>
              <a:ext uri="{FF2B5EF4-FFF2-40B4-BE49-F238E27FC236}">
                <a16:creationId xmlns:a16="http://schemas.microsoft.com/office/drawing/2014/main" id="{6A93220B-7567-3D40-517E-465E7FBC689E}"/>
              </a:ext>
            </a:extLst>
          </p:cNvPr>
          <p:cNvSpPr/>
          <p:nvPr/>
        </p:nvSpPr>
        <p:spPr>
          <a:xfrm rot="1190828">
            <a:off x="735405" y="3271661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à coins arrondis 67">
            <a:extLst>
              <a:ext uri="{FF2B5EF4-FFF2-40B4-BE49-F238E27FC236}">
                <a16:creationId xmlns:a16="http://schemas.microsoft.com/office/drawing/2014/main" id="{7573E7F5-5637-9563-AFF7-216C6CC8B3C6}"/>
              </a:ext>
            </a:extLst>
          </p:cNvPr>
          <p:cNvSpPr/>
          <p:nvPr/>
        </p:nvSpPr>
        <p:spPr>
          <a:xfrm>
            <a:off x="373279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à coins arrondis 68">
            <a:extLst>
              <a:ext uri="{FF2B5EF4-FFF2-40B4-BE49-F238E27FC236}">
                <a16:creationId xmlns:a16="http://schemas.microsoft.com/office/drawing/2014/main" id="{B2ACE121-F69F-D10D-7C4E-1E3B49A54131}"/>
              </a:ext>
            </a:extLst>
          </p:cNvPr>
          <p:cNvSpPr/>
          <p:nvPr/>
        </p:nvSpPr>
        <p:spPr>
          <a:xfrm rot="20409172" flipH="1">
            <a:off x="328626" y="3271660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96C94BD5-9A0B-7F79-0450-0DA675D27F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35" y="2280354"/>
            <a:ext cx="536001" cy="2018248"/>
          </a:xfrm>
          <a:prstGeom prst="rect">
            <a:avLst/>
          </a:prstGeom>
        </p:spPr>
      </p:pic>
      <p:sp>
        <p:nvSpPr>
          <p:cNvPr id="78" name="Rectangle à coins arrondis 70">
            <a:extLst>
              <a:ext uri="{FF2B5EF4-FFF2-40B4-BE49-F238E27FC236}">
                <a16:creationId xmlns:a16="http://schemas.microsoft.com/office/drawing/2014/main" id="{944428CD-2BEF-8DFB-415B-35CF4F5E740F}"/>
              </a:ext>
            </a:extLst>
          </p:cNvPr>
          <p:cNvSpPr/>
          <p:nvPr/>
        </p:nvSpPr>
        <p:spPr>
          <a:xfrm>
            <a:off x="2257565" y="2959735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à coins arrondis 71">
            <a:extLst>
              <a:ext uri="{FF2B5EF4-FFF2-40B4-BE49-F238E27FC236}">
                <a16:creationId xmlns:a16="http://schemas.microsoft.com/office/drawing/2014/main" id="{561CE3C7-E452-BFC6-40BC-DEA64D81F02D}"/>
              </a:ext>
            </a:extLst>
          </p:cNvPr>
          <p:cNvSpPr/>
          <p:nvPr/>
        </p:nvSpPr>
        <p:spPr>
          <a:xfrm rot="1190828">
            <a:off x="2317621" y="2731819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à coins arrondis 72">
            <a:extLst>
              <a:ext uri="{FF2B5EF4-FFF2-40B4-BE49-F238E27FC236}">
                <a16:creationId xmlns:a16="http://schemas.microsoft.com/office/drawing/2014/main" id="{AA0226D3-D009-769D-90CF-ACC00901CB71}"/>
              </a:ext>
            </a:extLst>
          </p:cNvPr>
          <p:cNvSpPr/>
          <p:nvPr/>
        </p:nvSpPr>
        <p:spPr>
          <a:xfrm>
            <a:off x="1960233" y="2959735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à coins arrondis 73">
            <a:extLst>
              <a:ext uri="{FF2B5EF4-FFF2-40B4-BE49-F238E27FC236}">
                <a16:creationId xmlns:a16="http://schemas.microsoft.com/office/drawing/2014/main" id="{5F8E7BDF-CA99-3C7B-24DC-9E7559F1B3D4}"/>
              </a:ext>
            </a:extLst>
          </p:cNvPr>
          <p:cNvSpPr/>
          <p:nvPr/>
        </p:nvSpPr>
        <p:spPr>
          <a:xfrm rot="20409172" flipH="1">
            <a:off x="1915580" y="273181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Étoile à 5 branches 89">
            <a:extLst>
              <a:ext uri="{FF2B5EF4-FFF2-40B4-BE49-F238E27FC236}">
                <a16:creationId xmlns:a16="http://schemas.microsoft.com/office/drawing/2014/main" id="{9AC68D79-88C3-E477-3829-105702CE1C5A}"/>
              </a:ext>
            </a:extLst>
          </p:cNvPr>
          <p:cNvSpPr/>
          <p:nvPr/>
        </p:nvSpPr>
        <p:spPr>
          <a:xfrm>
            <a:off x="2121836" y="3569126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59AFC48-BAF1-AAC3-14BF-F79B7340CE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6945" r="-1" b="3084"/>
          <a:stretch/>
        </p:blipFill>
        <p:spPr>
          <a:xfrm flipH="1" flipV="1">
            <a:off x="2052552" y="4229935"/>
            <a:ext cx="226800" cy="293619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8328879C-C64F-BBFF-5A50-637850AD85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0"/>
          <a:stretch/>
        </p:blipFill>
        <p:spPr>
          <a:xfrm>
            <a:off x="2523558" y="2875882"/>
            <a:ext cx="536001" cy="1655767"/>
          </a:xfrm>
          <a:prstGeom prst="rect">
            <a:avLst/>
          </a:prstGeom>
        </p:spPr>
      </p:pic>
      <p:sp>
        <p:nvSpPr>
          <p:cNvPr id="95" name="Étoile à 5 branches 94">
            <a:extLst>
              <a:ext uri="{FF2B5EF4-FFF2-40B4-BE49-F238E27FC236}">
                <a16:creationId xmlns:a16="http://schemas.microsoft.com/office/drawing/2014/main" id="{6EE1BBFD-B156-304E-6176-E1293AE9EB52}"/>
              </a:ext>
            </a:extLst>
          </p:cNvPr>
          <p:cNvSpPr/>
          <p:nvPr/>
        </p:nvSpPr>
        <p:spPr>
          <a:xfrm>
            <a:off x="2722800" y="3569126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82">
            <a:extLst>
              <a:ext uri="{FF2B5EF4-FFF2-40B4-BE49-F238E27FC236}">
                <a16:creationId xmlns:a16="http://schemas.microsoft.com/office/drawing/2014/main" id="{EB729F5B-7B40-B8DB-4E90-190EFA9B8954}"/>
              </a:ext>
            </a:extLst>
          </p:cNvPr>
          <p:cNvSpPr/>
          <p:nvPr/>
        </p:nvSpPr>
        <p:spPr>
          <a:xfrm>
            <a:off x="2870341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à coins arrondis 84">
            <a:extLst>
              <a:ext uri="{FF2B5EF4-FFF2-40B4-BE49-F238E27FC236}">
                <a16:creationId xmlns:a16="http://schemas.microsoft.com/office/drawing/2014/main" id="{98589BA4-3A39-C5B7-4701-4BB5335553BD}"/>
              </a:ext>
            </a:extLst>
          </p:cNvPr>
          <p:cNvSpPr/>
          <p:nvPr/>
        </p:nvSpPr>
        <p:spPr>
          <a:xfrm rot="1190828">
            <a:off x="2935135" y="327739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à coins arrondis 85">
            <a:extLst>
              <a:ext uri="{FF2B5EF4-FFF2-40B4-BE49-F238E27FC236}">
                <a16:creationId xmlns:a16="http://schemas.microsoft.com/office/drawing/2014/main" id="{35C779E9-828C-EE2E-40C5-A05A252FEB62}"/>
              </a:ext>
            </a:extLst>
          </p:cNvPr>
          <p:cNvSpPr/>
          <p:nvPr/>
        </p:nvSpPr>
        <p:spPr>
          <a:xfrm>
            <a:off x="2573009" y="3499578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à coins arrondis 86">
            <a:extLst>
              <a:ext uri="{FF2B5EF4-FFF2-40B4-BE49-F238E27FC236}">
                <a16:creationId xmlns:a16="http://schemas.microsoft.com/office/drawing/2014/main" id="{35FDEB2F-D74A-B782-BB2F-F8E859E2D66E}"/>
              </a:ext>
            </a:extLst>
          </p:cNvPr>
          <p:cNvSpPr/>
          <p:nvPr/>
        </p:nvSpPr>
        <p:spPr>
          <a:xfrm rot="20409172" flipH="1">
            <a:off x="2528356" y="3277396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B18FB725-ECA5-5832-8437-E051F721E5C6}"/>
              </a:ext>
            </a:extLst>
          </p:cNvPr>
          <p:cNvSpPr txBox="1"/>
          <p:nvPr/>
        </p:nvSpPr>
        <p:spPr>
          <a:xfrm>
            <a:off x="630043" y="3637353"/>
            <a:ext cx="8522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0000"/>
                </a:solidFill>
              </a:rPr>
              <a:t>Structural defects</a:t>
            </a:r>
          </a:p>
          <a:p>
            <a:pPr algn="ctr"/>
            <a:r>
              <a:rPr lang="en-US" sz="1200" i="1" dirty="0">
                <a:solidFill>
                  <a:srgbClr val="FF0000"/>
                </a:solidFill>
              </a:rPr>
              <a:t>(collision)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93988327-C875-8123-6972-8C03365FBC29}"/>
              </a:ext>
            </a:extLst>
          </p:cNvPr>
          <p:cNvSpPr txBox="1"/>
          <p:nvPr/>
        </p:nvSpPr>
        <p:spPr>
          <a:xfrm>
            <a:off x="1567924" y="3770121"/>
            <a:ext cx="5602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432FF"/>
                </a:solidFill>
              </a:rPr>
              <a:t>repair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EE152B6A-2F0E-89F4-B179-89EC05C57528}"/>
              </a:ext>
            </a:extLst>
          </p:cNvPr>
          <p:cNvSpPr txBox="1"/>
          <p:nvPr/>
        </p:nvSpPr>
        <p:spPr>
          <a:xfrm>
            <a:off x="2887022" y="3464154"/>
            <a:ext cx="75384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Favors MT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regrowthafter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depol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3E896784-FEC8-7484-4F2B-0BB403125ACA}"/>
              </a:ext>
            </a:extLst>
          </p:cNvPr>
          <p:cNvSpPr txBox="1"/>
          <p:nvPr/>
        </p:nvSpPr>
        <p:spPr>
          <a:xfrm>
            <a:off x="2558352" y="4557199"/>
            <a:ext cx="4648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2FA2EE"/>
                </a:solidFill>
              </a:rPr>
              <a:t>time</a:t>
            </a:r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60D94BAC-0991-A797-0FA9-584BE3464534}"/>
              </a:ext>
            </a:extLst>
          </p:cNvPr>
          <p:cNvCxnSpPr/>
          <p:nvPr/>
        </p:nvCxnSpPr>
        <p:spPr>
          <a:xfrm>
            <a:off x="527161" y="4621395"/>
            <a:ext cx="2416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D294A3B0-AEC7-2B8B-9E8B-773EF9587D66}"/>
              </a:ext>
            </a:extLst>
          </p:cNvPr>
          <p:cNvSpPr/>
          <p:nvPr/>
        </p:nvSpPr>
        <p:spPr>
          <a:xfrm>
            <a:off x="1175280" y="3426830"/>
            <a:ext cx="694520" cy="3910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Étoile à 5 branches 108">
            <a:extLst>
              <a:ext uri="{FF2B5EF4-FFF2-40B4-BE49-F238E27FC236}">
                <a16:creationId xmlns:a16="http://schemas.microsoft.com/office/drawing/2014/main" id="{4B8749F5-C71F-334B-06AC-A4C4CF7512B7}"/>
              </a:ext>
            </a:extLst>
          </p:cNvPr>
          <p:cNvSpPr/>
          <p:nvPr/>
        </p:nvSpPr>
        <p:spPr>
          <a:xfrm>
            <a:off x="530759" y="4172303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Étoile à 5 branches 109">
            <a:extLst>
              <a:ext uri="{FF2B5EF4-FFF2-40B4-BE49-F238E27FC236}">
                <a16:creationId xmlns:a16="http://schemas.microsoft.com/office/drawing/2014/main" id="{8415B363-D0B2-033C-BE7E-086979AB8388}"/>
              </a:ext>
            </a:extLst>
          </p:cNvPr>
          <p:cNvSpPr/>
          <p:nvPr/>
        </p:nvSpPr>
        <p:spPr>
          <a:xfrm>
            <a:off x="1457087" y="4172303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Étoile à 5 branches 110">
            <a:extLst>
              <a:ext uri="{FF2B5EF4-FFF2-40B4-BE49-F238E27FC236}">
                <a16:creationId xmlns:a16="http://schemas.microsoft.com/office/drawing/2014/main" id="{625C830E-B181-862C-F6F5-14FF1386E775}"/>
              </a:ext>
            </a:extLst>
          </p:cNvPr>
          <p:cNvSpPr/>
          <p:nvPr/>
        </p:nvSpPr>
        <p:spPr>
          <a:xfrm>
            <a:off x="2121836" y="4172303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à coins arrondis 145">
            <a:extLst>
              <a:ext uri="{FF2B5EF4-FFF2-40B4-BE49-F238E27FC236}">
                <a16:creationId xmlns:a16="http://schemas.microsoft.com/office/drawing/2014/main" id="{C733D1B2-BB42-60E5-A0E7-F46C889865E2}"/>
              </a:ext>
            </a:extLst>
          </p:cNvPr>
          <p:cNvSpPr/>
          <p:nvPr/>
        </p:nvSpPr>
        <p:spPr>
          <a:xfrm>
            <a:off x="666210" y="412183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à coins arrondis 146">
            <a:extLst>
              <a:ext uri="{FF2B5EF4-FFF2-40B4-BE49-F238E27FC236}">
                <a16:creationId xmlns:a16="http://schemas.microsoft.com/office/drawing/2014/main" id="{5EED5B7B-48D7-0961-A4C0-038B010400B2}"/>
              </a:ext>
            </a:extLst>
          </p:cNvPr>
          <p:cNvSpPr/>
          <p:nvPr/>
        </p:nvSpPr>
        <p:spPr>
          <a:xfrm>
            <a:off x="368878" y="4121837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Étoile à 5 branches 113">
            <a:extLst>
              <a:ext uri="{FF2B5EF4-FFF2-40B4-BE49-F238E27FC236}">
                <a16:creationId xmlns:a16="http://schemas.microsoft.com/office/drawing/2014/main" id="{EF9E88FB-2CE1-9488-930A-A9E24F3C28D5}"/>
              </a:ext>
            </a:extLst>
          </p:cNvPr>
          <p:cNvSpPr/>
          <p:nvPr/>
        </p:nvSpPr>
        <p:spPr>
          <a:xfrm>
            <a:off x="2722800" y="4172303"/>
            <a:ext cx="101600" cy="102076"/>
          </a:xfrm>
          <a:prstGeom prst="star5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F61319B2-02E0-A7F1-2FD3-D49CD5FCACF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45" t="65985" r="67787" b="20078"/>
          <a:stretch/>
        </p:blipFill>
        <p:spPr>
          <a:xfrm rot="16200000">
            <a:off x="3032291" y="2986704"/>
            <a:ext cx="2078556" cy="977428"/>
          </a:xfrm>
          <a:prstGeom prst="rect">
            <a:avLst/>
          </a:prstGeom>
        </p:spPr>
      </p:pic>
      <p:sp>
        <p:nvSpPr>
          <p:cNvPr id="116" name="ZoneTexte 115">
            <a:extLst>
              <a:ext uri="{FF2B5EF4-FFF2-40B4-BE49-F238E27FC236}">
                <a16:creationId xmlns:a16="http://schemas.microsoft.com/office/drawing/2014/main" id="{042F8BBD-48DC-9945-1039-73AD63BA0F8B}"/>
              </a:ext>
            </a:extLst>
          </p:cNvPr>
          <p:cNvSpPr txBox="1"/>
          <p:nvPr/>
        </p:nvSpPr>
        <p:spPr>
          <a:xfrm>
            <a:off x="3576851" y="4084537"/>
            <a:ext cx="794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Clip-170 lived cell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FD40E424-D76D-7F7B-B593-1FDBBA04E62A}"/>
              </a:ext>
            </a:extLst>
          </p:cNvPr>
          <p:cNvSpPr txBox="1"/>
          <p:nvPr/>
        </p:nvSpPr>
        <p:spPr>
          <a:xfrm>
            <a:off x="4000291" y="2578890"/>
            <a:ext cx="3531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tip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25215DE8-8949-8033-2E6A-B498A6B2EDB8}"/>
              </a:ext>
            </a:extLst>
          </p:cNvPr>
          <p:cNvSpPr txBox="1"/>
          <p:nvPr/>
        </p:nvSpPr>
        <p:spPr>
          <a:xfrm>
            <a:off x="3537448" y="3713541"/>
            <a:ext cx="737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remnants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25965157-FFC2-FAD5-8DCF-1560D60BA916}"/>
              </a:ext>
            </a:extLst>
          </p:cNvPr>
          <p:cNvSpPr txBox="1"/>
          <p:nvPr/>
        </p:nvSpPr>
        <p:spPr>
          <a:xfrm>
            <a:off x="4076433" y="2898617"/>
            <a:ext cx="3531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*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F1F6AA43-34F0-D038-C816-D7A236516C09}"/>
              </a:ext>
            </a:extLst>
          </p:cNvPr>
          <p:cNvSpPr txBox="1"/>
          <p:nvPr/>
        </p:nvSpPr>
        <p:spPr>
          <a:xfrm>
            <a:off x="4154553" y="3267209"/>
            <a:ext cx="3531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accent6">
                    <a:lumMod val="60000"/>
                    <a:lumOff val="40000"/>
                  </a:schemeClr>
                </a:solidFill>
              </a:rPr>
              <a:t>*</a:t>
            </a:r>
            <a:endParaRPr lang="en-US" sz="12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7581DC99-89B1-98FB-1FFA-13E02DDD02F4}"/>
              </a:ext>
            </a:extLst>
          </p:cNvPr>
          <p:cNvSpPr txBox="1"/>
          <p:nvPr/>
        </p:nvSpPr>
        <p:spPr>
          <a:xfrm>
            <a:off x="4291966" y="3640638"/>
            <a:ext cx="3531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accent6">
                    <a:lumMod val="60000"/>
                    <a:lumOff val="40000"/>
                  </a:schemeClr>
                </a:solidFill>
              </a:rPr>
              <a:t>*</a:t>
            </a:r>
            <a:endParaRPr lang="en-US" sz="12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4" name="Accolade ouvrante 123">
            <a:extLst>
              <a:ext uri="{FF2B5EF4-FFF2-40B4-BE49-F238E27FC236}">
                <a16:creationId xmlns:a16="http://schemas.microsoft.com/office/drawing/2014/main" id="{14A463B6-7429-F0A0-1FDD-3498EDA916BB}"/>
              </a:ext>
            </a:extLst>
          </p:cNvPr>
          <p:cNvSpPr/>
          <p:nvPr/>
        </p:nvSpPr>
        <p:spPr>
          <a:xfrm rot="20521175">
            <a:off x="3982270" y="2971143"/>
            <a:ext cx="154262" cy="1037961"/>
          </a:xfrm>
          <a:prstGeom prst="leftBrac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8BA5235A-52FE-5409-1071-9638C0055BD1}"/>
              </a:ext>
            </a:extLst>
          </p:cNvPr>
          <p:cNvCxnSpPr>
            <a:cxnSpLocks/>
          </p:cNvCxnSpPr>
          <p:nvPr/>
        </p:nvCxnSpPr>
        <p:spPr>
          <a:xfrm flipV="1">
            <a:off x="3184215" y="3067735"/>
            <a:ext cx="0" cy="24196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ED382B80-7C3A-2DFE-93AD-4E0C272A2A66}"/>
              </a:ext>
            </a:extLst>
          </p:cNvPr>
          <p:cNvCxnSpPr>
            <a:cxnSpLocks/>
          </p:cNvCxnSpPr>
          <p:nvPr/>
        </p:nvCxnSpPr>
        <p:spPr>
          <a:xfrm flipV="1">
            <a:off x="961840" y="3017776"/>
            <a:ext cx="0" cy="24196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150CF916-3367-4BCE-31AD-D2013DC4AA00}"/>
              </a:ext>
            </a:extLst>
          </p:cNvPr>
          <p:cNvCxnSpPr>
            <a:cxnSpLocks/>
          </p:cNvCxnSpPr>
          <p:nvPr/>
        </p:nvCxnSpPr>
        <p:spPr>
          <a:xfrm>
            <a:off x="2549277" y="2661502"/>
            <a:ext cx="0" cy="27699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52D29EBB-9A75-2D2C-8515-0AFC99F24978}"/>
              </a:ext>
            </a:extLst>
          </p:cNvPr>
          <p:cNvCxnSpPr>
            <a:cxnSpLocks/>
          </p:cNvCxnSpPr>
          <p:nvPr/>
        </p:nvCxnSpPr>
        <p:spPr>
          <a:xfrm flipH="1" flipV="1">
            <a:off x="3780597" y="2618651"/>
            <a:ext cx="55676" cy="26003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e 129">
            <a:extLst>
              <a:ext uri="{FF2B5EF4-FFF2-40B4-BE49-F238E27FC236}">
                <a16:creationId xmlns:a16="http://schemas.microsoft.com/office/drawing/2014/main" id="{23A17AAD-5C02-5261-31DC-170F6B428A33}"/>
              </a:ext>
            </a:extLst>
          </p:cNvPr>
          <p:cNvSpPr/>
          <p:nvPr/>
        </p:nvSpPr>
        <p:spPr>
          <a:xfrm>
            <a:off x="248304" y="4023498"/>
            <a:ext cx="611525" cy="3910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122">
            <a:extLst>
              <a:ext uri="{FF2B5EF4-FFF2-40B4-BE49-F238E27FC236}">
                <a16:creationId xmlns:a16="http://schemas.microsoft.com/office/drawing/2014/main" id="{18A229BA-DF2A-A558-4AB9-69F5A13264D4}"/>
              </a:ext>
            </a:extLst>
          </p:cNvPr>
          <p:cNvSpPr/>
          <p:nvPr/>
        </p:nvSpPr>
        <p:spPr>
          <a:xfrm>
            <a:off x="867936" y="4899482"/>
            <a:ext cx="3093562" cy="525395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F3B637-C535-F8B9-6CD8-AE0CA93E7274}"/>
              </a:ext>
            </a:extLst>
          </p:cNvPr>
          <p:cNvSpPr txBox="1"/>
          <p:nvPr/>
        </p:nvSpPr>
        <p:spPr>
          <a:xfrm>
            <a:off x="833579" y="4862688"/>
            <a:ext cx="31279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Microtubule rescues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&amp; resistance to mechanical damages</a:t>
            </a:r>
          </a:p>
        </p:txBody>
      </p:sp>
      <p:pic>
        <p:nvPicPr>
          <p:cNvPr id="144" name="Image 143">
            <a:extLst>
              <a:ext uri="{FF2B5EF4-FFF2-40B4-BE49-F238E27FC236}">
                <a16:creationId xmlns:a16="http://schemas.microsoft.com/office/drawing/2014/main" id="{EA996073-0142-1A09-8024-451AE01DE3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1190" y="2753703"/>
            <a:ext cx="243824" cy="389464"/>
          </a:xfrm>
          <a:prstGeom prst="rect">
            <a:avLst/>
          </a:prstGeom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id="{C16501F3-445D-490B-BC16-C6446E1F2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0262" y="2989263"/>
            <a:ext cx="243824" cy="389464"/>
          </a:xfrm>
          <a:prstGeom prst="rect">
            <a:avLst/>
          </a:prstGeom>
        </p:spPr>
      </p:pic>
      <p:sp>
        <p:nvSpPr>
          <p:cNvPr id="146" name="Ellipse 145">
            <a:extLst>
              <a:ext uri="{FF2B5EF4-FFF2-40B4-BE49-F238E27FC236}">
                <a16:creationId xmlns:a16="http://schemas.microsoft.com/office/drawing/2014/main" id="{60BF6542-5A79-3951-2153-38FD4BE918DC}"/>
              </a:ext>
            </a:extLst>
          </p:cNvPr>
          <p:cNvSpPr/>
          <p:nvPr/>
        </p:nvSpPr>
        <p:spPr>
          <a:xfrm>
            <a:off x="7371763" y="2853079"/>
            <a:ext cx="203662" cy="203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B523E4A4-7797-4908-B36A-B6D44978F484}"/>
              </a:ext>
            </a:extLst>
          </p:cNvPr>
          <p:cNvSpPr/>
          <p:nvPr/>
        </p:nvSpPr>
        <p:spPr>
          <a:xfrm>
            <a:off x="7387163" y="3088639"/>
            <a:ext cx="203662" cy="203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Rectangle : coins arrondis 3">
            <a:extLst>
              <a:ext uri="{FF2B5EF4-FFF2-40B4-BE49-F238E27FC236}">
                <a16:creationId xmlns:a16="http://schemas.microsoft.com/office/drawing/2014/main" id="{6306B840-98CF-794B-8693-84A43ACCECDF}"/>
              </a:ext>
            </a:extLst>
          </p:cNvPr>
          <p:cNvSpPr/>
          <p:nvPr/>
        </p:nvSpPr>
        <p:spPr>
          <a:xfrm>
            <a:off x="584501" y="1240563"/>
            <a:ext cx="1512000" cy="26802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Phosphorylation</a:t>
            </a:r>
          </a:p>
        </p:txBody>
      </p:sp>
    </p:spTree>
    <p:extLst>
      <p:ext uri="{BB962C8B-B14F-4D97-AF65-F5344CB8AC3E}">
        <p14:creationId xmlns:p14="http://schemas.microsoft.com/office/powerpoint/2010/main" val="54827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9571F-C8C5-F7C1-DE69-1A9AB7FB8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Rectangle à coins arrondis 732">
            <a:extLst>
              <a:ext uri="{FF2B5EF4-FFF2-40B4-BE49-F238E27FC236}">
                <a16:creationId xmlns:a16="http://schemas.microsoft.com/office/drawing/2014/main" id="{F6968F04-ED53-3365-89F6-743B5FD06C36}"/>
              </a:ext>
            </a:extLst>
          </p:cNvPr>
          <p:cNvSpPr/>
          <p:nvPr/>
        </p:nvSpPr>
        <p:spPr>
          <a:xfrm>
            <a:off x="267211" y="-1303744"/>
            <a:ext cx="2703022" cy="863772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2" name="Rectangle à coins arrondis 731">
            <a:extLst>
              <a:ext uri="{FF2B5EF4-FFF2-40B4-BE49-F238E27FC236}">
                <a16:creationId xmlns:a16="http://schemas.microsoft.com/office/drawing/2014/main" id="{443382DB-0798-4E09-FC39-B245A56F02CA}"/>
              </a:ext>
            </a:extLst>
          </p:cNvPr>
          <p:cNvSpPr/>
          <p:nvPr/>
        </p:nvSpPr>
        <p:spPr>
          <a:xfrm>
            <a:off x="464681" y="1774717"/>
            <a:ext cx="5492918" cy="2193574"/>
          </a:xfrm>
          <a:prstGeom prst="roundRect">
            <a:avLst>
              <a:gd name="adj" fmla="val 11980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 : coins arrondis 3">
            <a:extLst>
              <a:ext uri="{FF2B5EF4-FFF2-40B4-BE49-F238E27FC236}">
                <a16:creationId xmlns:a16="http://schemas.microsoft.com/office/drawing/2014/main" id="{E1977D1F-7C2D-85BB-A46E-3DA93FAEE271}"/>
              </a:ext>
            </a:extLst>
          </p:cNvPr>
          <p:cNvSpPr>
            <a:spLocks noChangeAspect="1"/>
          </p:cNvSpPr>
          <p:nvPr/>
        </p:nvSpPr>
        <p:spPr>
          <a:xfrm>
            <a:off x="5055486" y="-1674212"/>
            <a:ext cx="3600000" cy="341514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2. Post-translational modifications</a:t>
            </a:r>
          </a:p>
        </p:txBody>
      </p:sp>
      <p:sp>
        <p:nvSpPr>
          <p:cNvPr id="66" name="Rectangle : coins arrondis 3">
            <a:extLst>
              <a:ext uri="{FF2B5EF4-FFF2-40B4-BE49-F238E27FC236}">
                <a16:creationId xmlns:a16="http://schemas.microsoft.com/office/drawing/2014/main" id="{6138831D-7928-A3E0-6312-E7ACE8491997}"/>
              </a:ext>
            </a:extLst>
          </p:cNvPr>
          <p:cNvSpPr>
            <a:spLocks noChangeAspect="1"/>
          </p:cNvSpPr>
          <p:nvPr/>
        </p:nvSpPr>
        <p:spPr>
          <a:xfrm>
            <a:off x="255179" y="-1675680"/>
            <a:ext cx="4176000" cy="34445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Cytoskeleton interplay / remodeling</a:t>
            </a:r>
          </a:p>
        </p:txBody>
      </p:sp>
      <p:sp>
        <p:nvSpPr>
          <p:cNvPr id="39" name="Carré corné 38">
            <a:extLst>
              <a:ext uri="{FF2B5EF4-FFF2-40B4-BE49-F238E27FC236}">
                <a16:creationId xmlns:a16="http://schemas.microsoft.com/office/drawing/2014/main" id="{9FE136F3-9B85-87BA-6C9B-B2DF58E855CB}"/>
              </a:ext>
            </a:extLst>
          </p:cNvPr>
          <p:cNvSpPr/>
          <p:nvPr/>
        </p:nvSpPr>
        <p:spPr>
          <a:xfrm>
            <a:off x="1736841" y="3840298"/>
            <a:ext cx="792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PNAS 2019</a:t>
            </a:r>
          </a:p>
        </p:txBody>
      </p:sp>
      <p:pic>
        <p:nvPicPr>
          <p:cNvPr id="38" name="Image 37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D83781DD-D2AC-788A-8189-FC9CECFB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58" y="3834909"/>
            <a:ext cx="396000" cy="204478"/>
          </a:xfrm>
          <a:prstGeom prst="rect">
            <a:avLst/>
          </a:prstGeom>
        </p:spPr>
      </p:pic>
      <p:sp>
        <p:nvSpPr>
          <p:cNvPr id="764" name="Carré corné 763">
            <a:extLst>
              <a:ext uri="{FF2B5EF4-FFF2-40B4-BE49-F238E27FC236}">
                <a16:creationId xmlns:a16="http://schemas.microsoft.com/office/drawing/2014/main" id="{F79A62FE-177E-E552-155A-C1EC5DD5F1A4}"/>
              </a:ext>
            </a:extLst>
          </p:cNvPr>
          <p:cNvSpPr/>
          <p:nvPr/>
        </p:nvSpPr>
        <p:spPr>
          <a:xfrm>
            <a:off x="1482377" y="4210936"/>
            <a:ext cx="1044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Nature, Ongoing</a:t>
            </a:r>
          </a:p>
        </p:txBody>
      </p:sp>
      <p:sp>
        <p:nvSpPr>
          <p:cNvPr id="765" name="Carré corné 764">
            <a:extLst>
              <a:ext uri="{FF2B5EF4-FFF2-40B4-BE49-F238E27FC236}">
                <a16:creationId xmlns:a16="http://schemas.microsoft.com/office/drawing/2014/main" id="{6C3F8EB1-E8AD-8A3F-8F2B-27534E361BC5}"/>
              </a:ext>
            </a:extLst>
          </p:cNvPr>
          <p:cNvSpPr/>
          <p:nvPr/>
        </p:nvSpPr>
        <p:spPr>
          <a:xfrm>
            <a:off x="4332853" y="4064519"/>
            <a:ext cx="1332000" cy="180000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photonics 2021</a:t>
            </a:r>
          </a:p>
        </p:txBody>
      </p:sp>
      <p:pic>
        <p:nvPicPr>
          <p:cNvPr id="42" name="Image 41" descr="Une image contenant Police, logo, typographie, Graphique&#10;&#10;Description générée automatiquement">
            <a:extLst>
              <a:ext uri="{FF2B5EF4-FFF2-40B4-BE49-F238E27FC236}">
                <a16:creationId xmlns:a16="http://schemas.microsoft.com/office/drawing/2014/main" id="{9425D217-B112-765F-9DFB-19B26A4F5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3" y="4181118"/>
            <a:ext cx="684000" cy="204180"/>
          </a:xfrm>
          <a:prstGeom prst="rect">
            <a:avLst/>
          </a:prstGeom>
        </p:spPr>
      </p:pic>
      <p:pic>
        <p:nvPicPr>
          <p:cNvPr id="59" name="Image 58" descr="Une image contenant Police, typographie, Graphique, texte&#10;&#10;Description générée automatiquement">
            <a:extLst>
              <a:ext uri="{FF2B5EF4-FFF2-40B4-BE49-F238E27FC236}">
                <a16:creationId xmlns:a16="http://schemas.microsoft.com/office/drawing/2014/main" id="{66A2B023-B99A-5A7D-D0E3-9D992A591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029" y="4050439"/>
            <a:ext cx="1211709" cy="211913"/>
          </a:xfrm>
          <a:prstGeom prst="rect">
            <a:avLst/>
          </a:prstGeom>
        </p:spPr>
      </p:pic>
      <p:sp>
        <p:nvSpPr>
          <p:cNvPr id="67" name="Carré corné 66">
            <a:extLst>
              <a:ext uri="{FF2B5EF4-FFF2-40B4-BE49-F238E27FC236}">
                <a16:creationId xmlns:a16="http://schemas.microsoft.com/office/drawing/2014/main" id="{1227AE90-0CD2-286C-DC11-34477788CB69}"/>
              </a:ext>
            </a:extLst>
          </p:cNvPr>
          <p:cNvSpPr/>
          <p:nvPr/>
        </p:nvSpPr>
        <p:spPr>
          <a:xfrm>
            <a:off x="3468853" y="3833107"/>
            <a:ext cx="2196000" cy="21933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Philos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Trans A Math Phys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Eng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Sci. 2022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8" name="Grouper 67">
            <a:extLst>
              <a:ext uri="{FF2B5EF4-FFF2-40B4-BE49-F238E27FC236}">
                <a16:creationId xmlns:a16="http://schemas.microsoft.com/office/drawing/2014/main" id="{BAD4CF76-AA59-C025-CA1F-3FC41607819A}"/>
              </a:ext>
            </a:extLst>
          </p:cNvPr>
          <p:cNvGrpSpPr/>
          <p:nvPr/>
        </p:nvGrpSpPr>
        <p:grpSpPr>
          <a:xfrm rot="1809623">
            <a:off x="524253" y="-1277380"/>
            <a:ext cx="366069" cy="819277"/>
            <a:chOff x="2479993" y="4372395"/>
            <a:chExt cx="536548" cy="2018248"/>
          </a:xfrm>
        </p:grpSpPr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F5A4D0E4-A40C-0490-7AB8-9957B762C91F}"/>
                </a:ext>
              </a:extLst>
            </p:cNvPr>
            <p:cNvCxnSpPr/>
            <p:nvPr/>
          </p:nvCxnSpPr>
          <p:spPr>
            <a:xfrm>
              <a:off x="2837377" y="5332771"/>
              <a:ext cx="100926" cy="1659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AC43604D-9A35-4DF0-F6CE-5B0AEE349597}"/>
                </a:ext>
              </a:extLst>
            </p:cNvPr>
            <p:cNvCxnSpPr/>
            <p:nvPr/>
          </p:nvCxnSpPr>
          <p:spPr>
            <a:xfrm>
              <a:off x="2837377" y="4986195"/>
              <a:ext cx="100926" cy="1659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AB806D0B-0B00-FD16-2676-D369BE754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993" y="4372395"/>
              <a:ext cx="536548" cy="2018248"/>
            </a:xfrm>
            <a:prstGeom prst="rect">
              <a:avLst/>
            </a:prstGeom>
          </p:spPr>
        </p:pic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9A63BCB2-E211-5516-D83F-47E01CDCF8BB}"/>
                </a:ext>
              </a:extLst>
            </p:cNvPr>
            <p:cNvCxnSpPr/>
            <p:nvPr/>
          </p:nvCxnSpPr>
          <p:spPr>
            <a:xfrm>
              <a:off x="2575876" y="5115216"/>
              <a:ext cx="100926" cy="1659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C2804B92-BE67-8A7F-06C2-52E2AC34B843}"/>
                </a:ext>
              </a:extLst>
            </p:cNvPr>
            <p:cNvCxnSpPr/>
            <p:nvPr/>
          </p:nvCxnSpPr>
          <p:spPr>
            <a:xfrm>
              <a:off x="2837377" y="5686134"/>
              <a:ext cx="100926" cy="1659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87FDC45D-AED1-1EC9-92F2-7E48128A9294}"/>
                </a:ext>
              </a:extLst>
            </p:cNvPr>
            <p:cNvCxnSpPr/>
            <p:nvPr/>
          </p:nvCxnSpPr>
          <p:spPr>
            <a:xfrm>
              <a:off x="2837377" y="5987153"/>
              <a:ext cx="100926" cy="1659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78435497-158C-4B9A-7A64-CAAFA9D0C820}"/>
                </a:ext>
              </a:extLst>
            </p:cNvPr>
            <p:cNvCxnSpPr/>
            <p:nvPr/>
          </p:nvCxnSpPr>
          <p:spPr>
            <a:xfrm>
              <a:off x="2575876" y="5793059"/>
              <a:ext cx="100926" cy="1659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ABA2E5F9-2579-2E03-0D10-7532DBC1EB10}"/>
                </a:ext>
              </a:extLst>
            </p:cNvPr>
            <p:cNvCxnSpPr/>
            <p:nvPr/>
          </p:nvCxnSpPr>
          <p:spPr>
            <a:xfrm>
              <a:off x="2575876" y="6164694"/>
              <a:ext cx="100926" cy="1659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8641B67A-62DD-3AC1-8AD1-097AAB1E940B}"/>
                </a:ext>
              </a:extLst>
            </p:cNvPr>
            <p:cNvCxnSpPr/>
            <p:nvPr/>
          </p:nvCxnSpPr>
          <p:spPr>
            <a:xfrm>
              <a:off x="2569335" y="5522625"/>
              <a:ext cx="100926" cy="1659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Image 87">
            <a:extLst>
              <a:ext uri="{FF2B5EF4-FFF2-40B4-BE49-F238E27FC236}">
                <a16:creationId xmlns:a16="http://schemas.microsoft.com/office/drawing/2014/main" id="{69CFBA14-4594-DFAC-0B28-F2E49F1D07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5350" r="15687" b="38823"/>
          <a:stretch/>
        </p:blipFill>
        <p:spPr>
          <a:xfrm>
            <a:off x="896467" y="-917779"/>
            <a:ext cx="316244" cy="453723"/>
          </a:xfrm>
          <a:prstGeom prst="rect">
            <a:avLst/>
          </a:prstGeom>
        </p:spPr>
      </p:pic>
      <p:grpSp>
        <p:nvGrpSpPr>
          <p:cNvPr id="90" name="Grouper 89">
            <a:extLst>
              <a:ext uri="{FF2B5EF4-FFF2-40B4-BE49-F238E27FC236}">
                <a16:creationId xmlns:a16="http://schemas.microsoft.com/office/drawing/2014/main" id="{40D17EDE-AAF9-6701-3D7E-0F8314B208FE}"/>
              </a:ext>
            </a:extLst>
          </p:cNvPr>
          <p:cNvGrpSpPr/>
          <p:nvPr/>
        </p:nvGrpSpPr>
        <p:grpSpPr>
          <a:xfrm rot="1849782">
            <a:off x="1364336" y="-1147059"/>
            <a:ext cx="923364" cy="487631"/>
            <a:chOff x="4656738" y="4578484"/>
            <a:chExt cx="1833311" cy="521461"/>
          </a:xfrm>
        </p:grpSpPr>
        <p:grpSp>
          <p:nvGrpSpPr>
            <p:cNvPr id="92" name="Grouper 91">
              <a:extLst>
                <a:ext uri="{FF2B5EF4-FFF2-40B4-BE49-F238E27FC236}">
                  <a16:creationId xmlns:a16="http://schemas.microsoft.com/office/drawing/2014/main" id="{A630DCE9-95D2-C4C7-2783-6B3698D24FE9}"/>
                </a:ext>
              </a:extLst>
            </p:cNvPr>
            <p:cNvGrpSpPr/>
            <p:nvPr/>
          </p:nvGrpSpPr>
          <p:grpSpPr>
            <a:xfrm>
              <a:off x="4656738" y="4651295"/>
              <a:ext cx="1634696" cy="183330"/>
              <a:chOff x="29680263" y="41081765"/>
              <a:chExt cx="3587634" cy="1187231"/>
            </a:xfrm>
          </p:grpSpPr>
          <p:sp>
            <p:nvSpPr>
              <p:cNvPr id="427" name="Ellipse 426">
                <a:extLst>
                  <a:ext uri="{FF2B5EF4-FFF2-40B4-BE49-F238E27FC236}">
                    <a16:creationId xmlns:a16="http://schemas.microsoft.com/office/drawing/2014/main" id="{D95876EF-6254-B14B-9CBB-7728941907F1}"/>
                  </a:ext>
                </a:extLst>
              </p:cNvPr>
              <p:cNvSpPr/>
              <p:nvPr/>
            </p:nvSpPr>
            <p:spPr>
              <a:xfrm rot="10800000">
                <a:off x="30235567" y="4146052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8" name="Ellipse 427">
                <a:extLst>
                  <a:ext uri="{FF2B5EF4-FFF2-40B4-BE49-F238E27FC236}">
                    <a16:creationId xmlns:a16="http://schemas.microsoft.com/office/drawing/2014/main" id="{588CA2B3-B237-0FF8-DD0D-1189EDBA9AAA}"/>
                  </a:ext>
                </a:extLst>
              </p:cNvPr>
              <p:cNvSpPr/>
              <p:nvPr/>
            </p:nvSpPr>
            <p:spPr>
              <a:xfrm rot="5400000">
                <a:off x="29691843" y="4153931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4BA7A3BF-2157-156E-8F27-ACD21376E63D}"/>
                  </a:ext>
                </a:extLst>
              </p:cNvPr>
              <p:cNvSpPr/>
              <p:nvPr/>
            </p:nvSpPr>
            <p:spPr>
              <a:xfrm rot="10800000">
                <a:off x="29897106" y="4152398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0" name="Connecteur droit 429">
                <a:extLst>
                  <a:ext uri="{FF2B5EF4-FFF2-40B4-BE49-F238E27FC236}">
                    <a16:creationId xmlns:a16="http://schemas.microsoft.com/office/drawing/2014/main" id="{E66F5D5E-05FE-4ABF-C591-45E0F223F10D}"/>
                  </a:ext>
                </a:extLst>
              </p:cNvPr>
              <p:cNvCxnSpPr/>
              <p:nvPr/>
            </p:nvCxnSpPr>
            <p:spPr>
              <a:xfrm rot="10800000">
                <a:off x="29921316" y="4167655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430">
                <a:extLst>
                  <a:ext uri="{FF2B5EF4-FFF2-40B4-BE49-F238E27FC236}">
                    <a16:creationId xmlns:a16="http://schemas.microsoft.com/office/drawing/2014/main" id="{AEB264CB-C01E-97B0-EB37-7F296CE9AC6D}"/>
                  </a:ext>
                </a:extLst>
              </p:cNvPr>
              <p:cNvCxnSpPr/>
              <p:nvPr/>
            </p:nvCxnSpPr>
            <p:spPr>
              <a:xfrm rot="10800000">
                <a:off x="29921318" y="4152398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Ellipse 431">
                <a:extLst>
                  <a:ext uri="{FF2B5EF4-FFF2-40B4-BE49-F238E27FC236}">
                    <a16:creationId xmlns:a16="http://schemas.microsoft.com/office/drawing/2014/main" id="{F3E99843-8EF4-9861-DD30-BEBA835F9604}"/>
                  </a:ext>
                </a:extLst>
              </p:cNvPr>
              <p:cNvSpPr/>
              <p:nvPr/>
            </p:nvSpPr>
            <p:spPr>
              <a:xfrm rot="10800000">
                <a:off x="30228143" y="4168267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3" name="Ellipse 432">
                <a:extLst>
                  <a:ext uri="{FF2B5EF4-FFF2-40B4-BE49-F238E27FC236}">
                    <a16:creationId xmlns:a16="http://schemas.microsoft.com/office/drawing/2014/main" id="{08F691CB-20A7-C22E-AEF9-D86607973C4F}"/>
                  </a:ext>
                </a:extLst>
              </p:cNvPr>
              <p:cNvSpPr/>
              <p:nvPr/>
            </p:nvSpPr>
            <p:spPr>
              <a:xfrm rot="5400000">
                <a:off x="29684419" y="4176146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45CFE6F0-5D7A-C41B-3E9C-E065E762F7A3}"/>
                  </a:ext>
                </a:extLst>
              </p:cNvPr>
              <p:cNvSpPr/>
              <p:nvPr/>
            </p:nvSpPr>
            <p:spPr>
              <a:xfrm rot="10800000">
                <a:off x="29889682" y="4174612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5" name="Connecteur droit 434">
                <a:extLst>
                  <a:ext uri="{FF2B5EF4-FFF2-40B4-BE49-F238E27FC236}">
                    <a16:creationId xmlns:a16="http://schemas.microsoft.com/office/drawing/2014/main" id="{A92963E8-F3A5-13EB-B66C-EBA51E9550A2}"/>
                  </a:ext>
                </a:extLst>
              </p:cNvPr>
              <p:cNvCxnSpPr/>
              <p:nvPr/>
            </p:nvCxnSpPr>
            <p:spPr>
              <a:xfrm rot="10800000">
                <a:off x="29913892" y="4189869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Connecteur droit 435">
                <a:extLst>
                  <a:ext uri="{FF2B5EF4-FFF2-40B4-BE49-F238E27FC236}">
                    <a16:creationId xmlns:a16="http://schemas.microsoft.com/office/drawing/2014/main" id="{655391F3-2930-D7A8-C06B-F9DA4AA283C3}"/>
                  </a:ext>
                </a:extLst>
              </p:cNvPr>
              <p:cNvCxnSpPr/>
              <p:nvPr/>
            </p:nvCxnSpPr>
            <p:spPr>
              <a:xfrm rot="10800000">
                <a:off x="29913894" y="4174612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7" name="Ellipse 436">
                <a:extLst>
                  <a:ext uri="{FF2B5EF4-FFF2-40B4-BE49-F238E27FC236}">
                    <a16:creationId xmlns:a16="http://schemas.microsoft.com/office/drawing/2014/main" id="{17E0D26E-BCC6-AF54-6978-32E8B0CE8CBE}"/>
                  </a:ext>
                </a:extLst>
              </p:cNvPr>
              <p:cNvSpPr/>
              <p:nvPr/>
            </p:nvSpPr>
            <p:spPr>
              <a:xfrm rot="10800000">
                <a:off x="30194212" y="41955460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8" name="Ellipse 437">
                <a:extLst>
                  <a:ext uri="{FF2B5EF4-FFF2-40B4-BE49-F238E27FC236}">
                    <a16:creationId xmlns:a16="http://schemas.microsoft.com/office/drawing/2014/main" id="{753741D7-C709-39C2-0729-CFF8DBA484FA}"/>
                  </a:ext>
                </a:extLst>
              </p:cNvPr>
              <p:cNvSpPr/>
              <p:nvPr/>
            </p:nvSpPr>
            <p:spPr>
              <a:xfrm rot="5400000">
                <a:off x="29650488" y="42034249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CBED3D5A-DEDF-1799-9823-1E64D646A3A0}"/>
                  </a:ext>
                </a:extLst>
              </p:cNvPr>
              <p:cNvSpPr/>
              <p:nvPr/>
            </p:nvSpPr>
            <p:spPr>
              <a:xfrm rot="10800000">
                <a:off x="29855751" y="42018913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40" name="Connecteur droit 439">
                <a:extLst>
                  <a:ext uri="{FF2B5EF4-FFF2-40B4-BE49-F238E27FC236}">
                    <a16:creationId xmlns:a16="http://schemas.microsoft.com/office/drawing/2014/main" id="{B1077C75-C9C6-BE0A-7CB8-1865A85AD183}"/>
                  </a:ext>
                </a:extLst>
              </p:cNvPr>
              <p:cNvCxnSpPr/>
              <p:nvPr/>
            </p:nvCxnSpPr>
            <p:spPr>
              <a:xfrm rot="10800000">
                <a:off x="29879962" y="4217148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necteur droit 440">
                <a:extLst>
                  <a:ext uri="{FF2B5EF4-FFF2-40B4-BE49-F238E27FC236}">
                    <a16:creationId xmlns:a16="http://schemas.microsoft.com/office/drawing/2014/main" id="{4D2042D7-7D60-B559-5155-B9996E34373D}"/>
                  </a:ext>
                </a:extLst>
              </p:cNvPr>
              <p:cNvCxnSpPr/>
              <p:nvPr/>
            </p:nvCxnSpPr>
            <p:spPr>
              <a:xfrm rot="10800000">
                <a:off x="29879963" y="4201891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2" name="Ellipse 441">
                <a:extLst>
                  <a:ext uri="{FF2B5EF4-FFF2-40B4-BE49-F238E27FC236}">
                    <a16:creationId xmlns:a16="http://schemas.microsoft.com/office/drawing/2014/main" id="{D30D5142-F01D-2902-94C3-C9E93E8C04E0}"/>
                  </a:ext>
                </a:extLst>
              </p:cNvPr>
              <p:cNvSpPr/>
              <p:nvPr/>
            </p:nvSpPr>
            <p:spPr>
              <a:xfrm rot="10800000">
                <a:off x="30162348" y="4119947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3" name="Ellipse 442">
                <a:extLst>
                  <a:ext uri="{FF2B5EF4-FFF2-40B4-BE49-F238E27FC236}">
                    <a16:creationId xmlns:a16="http://schemas.microsoft.com/office/drawing/2014/main" id="{72E600A6-6AC8-AB56-7FF1-A47777E89F3F}"/>
                  </a:ext>
                </a:extLst>
              </p:cNvPr>
              <p:cNvSpPr/>
              <p:nvPr/>
            </p:nvSpPr>
            <p:spPr>
              <a:xfrm rot="5400000">
                <a:off x="29618624" y="4127826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C29ECE32-04AD-AE9C-81BE-5C59A0E8A620}"/>
                  </a:ext>
                </a:extLst>
              </p:cNvPr>
              <p:cNvSpPr/>
              <p:nvPr/>
            </p:nvSpPr>
            <p:spPr>
              <a:xfrm rot="10800000">
                <a:off x="29823887" y="4126292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45" name="Connecteur droit 444">
                <a:extLst>
                  <a:ext uri="{FF2B5EF4-FFF2-40B4-BE49-F238E27FC236}">
                    <a16:creationId xmlns:a16="http://schemas.microsoft.com/office/drawing/2014/main" id="{A054285D-B05D-6716-464E-0F8A8A230620}"/>
                  </a:ext>
                </a:extLst>
              </p:cNvPr>
              <p:cNvCxnSpPr/>
              <p:nvPr/>
            </p:nvCxnSpPr>
            <p:spPr>
              <a:xfrm rot="10800000">
                <a:off x="29848098" y="4141549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Connecteur droit 445">
                <a:extLst>
                  <a:ext uri="{FF2B5EF4-FFF2-40B4-BE49-F238E27FC236}">
                    <a16:creationId xmlns:a16="http://schemas.microsoft.com/office/drawing/2014/main" id="{A290E541-E659-2226-6DFF-494FD263A05C}"/>
                  </a:ext>
                </a:extLst>
              </p:cNvPr>
              <p:cNvCxnSpPr/>
              <p:nvPr/>
            </p:nvCxnSpPr>
            <p:spPr>
              <a:xfrm rot="10800000">
                <a:off x="29848099" y="4126292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7" name="Ellipse 446">
                <a:extLst>
                  <a:ext uri="{FF2B5EF4-FFF2-40B4-BE49-F238E27FC236}">
                    <a16:creationId xmlns:a16="http://schemas.microsoft.com/office/drawing/2014/main" id="{FB87EAC5-C392-A24F-B466-43AE7F370D9D}"/>
                  </a:ext>
                </a:extLst>
              </p:cNvPr>
              <p:cNvSpPr/>
              <p:nvPr/>
            </p:nvSpPr>
            <p:spPr>
              <a:xfrm>
                <a:off x="30061687" y="41505753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8" name="Ellipse 447">
                <a:extLst>
                  <a:ext uri="{FF2B5EF4-FFF2-40B4-BE49-F238E27FC236}">
                    <a16:creationId xmlns:a16="http://schemas.microsoft.com/office/drawing/2014/main" id="{861DE5B3-8C4B-EDEC-5B97-D6A629C0B89B}"/>
                  </a:ext>
                </a:extLst>
              </p:cNvPr>
              <p:cNvSpPr/>
              <p:nvPr/>
            </p:nvSpPr>
            <p:spPr>
              <a:xfrm rot="16200000">
                <a:off x="30438712" y="4158455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C31D8643-2E3B-0482-2E01-FB6CEF18B6FF}"/>
                  </a:ext>
                </a:extLst>
              </p:cNvPr>
              <p:cNvSpPr/>
              <p:nvPr/>
            </p:nvSpPr>
            <p:spPr>
              <a:xfrm>
                <a:off x="30202571" y="4157160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0" name="Connecteur droit 449">
                <a:extLst>
                  <a:ext uri="{FF2B5EF4-FFF2-40B4-BE49-F238E27FC236}">
                    <a16:creationId xmlns:a16="http://schemas.microsoft.com/office/drawing/2014/main" id="{3EE0D03E-4878-4FF4-78C8-7FC69F46099E}"/>
                  </a:ext>
                </a:extLst>
              </p:cNvPr>
              <p:cNvCxnSpPr/>
              <p:nvPr/>
            </p:nvCxnSpPr>
            <p:spPr>
              <a:xfrm>
                <a:off x="30226780" y="4156920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Connecteur droit 450">
                <a:extLst>
                  <a:ext uri="{FF2B5EF4-FFF2-40B4-BE49-F238E27FC236}">
                    <a16:creationId xmlns:a16="http://schemas.microsoft.com/office/drawing/2014/main" id="{CE38EF85-2B60-109F-E192-2A55810BD34C}"/>
                  </a:ext>
                </a:extLst>
              </p:cNvPr>
              <p:cNvCxnSpPr/>
              <p:nvPr/>
            </p:nvCxnSpPr>
            <p:spPr>
              <a:xfrm>
                <a:off x="30226780" y="4172177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2" name="Ellipse 451">
                <a:extLst>
                  <a:ext uri="{FF2B5EF4-FFF2-40B4-BE49-F238E27FC236}">
                    <a16:creationId xmlns:a16="http://schemas.microsoft.com/office/drawing/2014/main" id="{BFFBD367-21FA-0BA8-464A-E7C96895C562}"/>
                  </a:ext>
                </a:extLst>
              </p:cNvPr>
              <p:cNvSpPr/>
              <p:nvPr/>
            </p:nvSpPr>
            <p:spPr>
              <a:xfrm>
                <a:off x="30043217" y="41768528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3" name="Ellipse 452">
                <a:extLst>
                  <a:ext uri="{FF2B5EF4-FFF2-40B4-BE49-F238E27FC236}">
                    <a16:creationId xmlns:a16="http://schemas.microsoft.com/office/drawing/2014/main" id="{64B9D93D-0618-0B37-08D2-E542407AD9D5}"/>
                  </a:ext>
                </a:extLst>
              </p:cNvPr>
              <p:cNvSpPr/>
              <p:nvPr/>
            </p:nvSpPr>
            <p:spPr>
              <a:xfrm rot="16200000">
                <a:off x="30420242" y="4184732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53530DC2-EDF3-3193-44B6-E8EB8D84FA2B}"/>
                  </a:ext>
                </a:extLst>
              </p:cNvPr>
              <p:cNvSpPr/>
              <p:nvPr/>
            </p:nvSpPr>
            <p:spPr>
              <a:xfrm>
                <a:off x="30184101" y="4183438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5" name="Connecteur droit 454">
                <a:extLst>
                  <a:ext uri="{FF2B5EF4-FFF2-40B4-BE49-F238E27FC236}">
                    <a16:creationId xmlns:a16="http://schemas.microsoft.com/office/drawing/2014/main" id="{8476AB74-39A5-9DA4-735E-4967332590B0}"/>
                  </a:ext>
                </a:extLst>
              </p:cNvPr>
              <p:cNvCxnSpPr/>
              <p:nvPr/>
            </p:nvCxnSpPr>
            <p:spPr>
              <a:xfrm>
                <a:off x="30208310" y="4183197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necteur droit 455">
                <a:extLst>
                  <a:ext uri="{FF2B5EF4-FFF2-40B4-BE49-F238E27FC236}">
                    <a16:creationId xmlns:a16="http://schemas.microsoft.com/office/drawing/2014/main" id="{4DEF794C-119D-1730-BE7F-15A9F9F9ADEA}"/>
                  </a:ext>
                </a:extLst>
              </p:cNvPr>
              <p:cNvCxnSpPr/>
              <p:nvPr/>
            </p:nvCxnSpPr>
            <p:spPr>
              <a:xfrm>
                <a:off x="30208310" y="4198454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7" name="Ellipse 456">
                <a:extLst>
                  <a:ext uri="{FF2B5EF4-FFF2-40B4-BE49-F238E27FC236}">
                    <a16:creationId xmlns:a16="http://schemas.microsoft.com/office/drawing/2014/main" id="{F3B871BA-AE95-1D26-3E4F-E59AE32D1CCD}"/>
                  </a:ext>
                </a:extLst>
              </p:cNvPr>
              <p:cNvSpPr/>
              <p:nvPr/>
            </p:nvSpPr>
            <p:spPr>
              <a:xfrm>
                <a:off x="29987431" y="4193925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8" name="Ellipse 457">
                <a:extLst>
                  <a:ext uri="{FF2B5EF4-FFF2-40B4-BE49-F238E27FC236}">
                    <a16:creationId xmlns:a16="http://schemas.microsoft.com/office/drawing/2014/main" id="{38370540-03B6-0106-22EA-B65E39D59186}"/>
                  </a:ext>
                </a:extLst>
              </p:cNvPr>
              <p:cNvSpPr/>
              <p:nvPr/>
            </p:nvSpPr>
            <p:spPr>
              <a:xfrm rot="16200000">
                <a:off x="30364455" y="4201805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0CB5BC57-9A43-EB0F-B6C7-98CC5C5D49B2}"/>
                  </a:ext>
                </a:extLst>
              </p:cNvPr>
              <p:cNvSpPr/>
              <p:nvPr/>
            </p:nvSpPr>
            <p:spPr>
              <a:xfrm>
                <a:off x="30128315" y="4200511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60" name="Connecteur droit 459">
                <a:extLst>
                  <a:ext uri="{FF2B5EF4-FFF2-40B4-BE49-F238E27FC236}">
                    <a16:creationId xmlns:a16="http://schemas.microsoft.com/office/drawing/2014/main" id="{C778055A-54F2-3C66-3AD1-DFA68C15740F}"/>
                  </a:ext>
                </a:extLst>
              </p:cNvPr>
              <p:cNvCxnSpPr/>
              <p:nvPr/>
            </p:nvCxnSpPr>
            <p:spPr>
              <a:xfrm>
                <a:off x="30152523" y="4200270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Connecteur droit 460">
                <a:extLst>
                  <a:ext uri="{FF2B5EF4-FFF2-40B4-BE49-F238E27FC236}">
                    <a16:creationId xmlns:a16="http://schemas.microsoft.com/office/drawing/2014/main" id="{11CC4F7F-4FC7-6AEA-96AD-6754CABA31F8}"/>
                  </a:ext>
                </a:extLst>
              </p:cNvPr>
              <p:cNvCxnSpPr/>
              <p:nvPr/>
            </p:nvCxnSpPr>
            <p:spPr>
              <a:xfrm>
                <a:off x="30152523" y="4215527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Ellipse 461">
                <a:extLst>
                  <a:ext uri="{FF2B5EF4-FFF2-40B4-BE49-F238E27FC236}">
                    <a16:creationId xmlns:a16="http://schemas.microsoft.com/office/drawing/2014/main" id="{EA165C2E-9BCF-BB9A-D78F-4C4ABB22596F}"/>
                  </a:ext>
                </a:extLst>
              </p:cNvPr>
              <p:cNvSpPr/>
              <p:nvPr/>
            </p:nvSpPr>
            <p:spPr>
              <a:xfrm>
                <a:off x="30028265" y="4124298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3" name="Ellipse 462">
                <a:extLst>
                  <a:ext uri="{FF2B5EF4-FFF2-40B4-BE49-F238E27FC236}">
                    <a16:creationId xmlns:a16="http://schemas.microsoft.com/office/drawing/2014/main" id="{891C1F95-8E1A-DA24-03C6-CCAA0EA3EA16}"/>
                  </a:ext>
                </a:extLst>
              </p:cNvPr>
              <p:cNvSpPr/>
              <p:nvPr/>
            </p:nvSpPr>
            <p:spPr>
              <a:xfrm rot="16200000">
                <a:off x="30405290" y="4132178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73BC47A1-E7DE-005F-E4FF-7F6324123671}"/>
                  </a:ext>
                </a:extLst>
              </p:cNvPr>
              <p:cNvSpPr/>
              <p:nvPr/>
            </p:nvSpPr>
            <p:spPr>
              <a:xfrm>
                <a:off x="30169149" y="4130883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65" name="Connecteur droit 464">
                <a:extLst>
                  <a:ext uri="{FF2B5EF4-FFF2-40B4-BE49-F238E27FC236}">
                    <a16:creationId xmlns:a16="http://schemas.microsoft.com/office/drawing/2014/main" id="{62BDCCBD-EAE0-7DD7-E195-C775D54811E3}"/>
                  </a:ext>
                </a:extLst>
              </p:cNvPr>
              <p:cNvCxnSpPr/>
              <p:nvPr/>
            </p:nvCxnSpPr>
            <p:spPr>
              <a:xfrm>
                <a:off x="30193358" y="41306432"/>
                <a:ext cx="330067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Connecteur droit 465">
                <a:extLst>
                  <a:ext uri="{FF2B5EF4-FFF2-40B4-BE49-F238E27FC236}">
                    <a16:creationId xmlns:a16="http://schemas.microsoft.com/office/drawing/2014/main" id="{F519960B-FDAE-6CDF-82B4-63EA6D2E1F2D}"/>
                  </a:ext>
                </a:extLst>
              </p:cNvPr>
              <p:cNvCxnSpPr/>
              <p:nvPr/>
            </p:nvCxnSpPr>
            <p:spPr>
              <a:xfrm>
                <a:off x="30193358" y="41459002"/>
                <a:ext cx="330067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7" name="Ellipse 466">
                <a:extLst>
                  <a:ext uri="{FF2B5EF4-FFF2-40B4-BE49-F238E27FC236}">
                    <a16:creationId xmlns:a16="http://schemas.microsoft.com/office/drawing/2014/main" id="{0B3CDE49-BAB8-529F-F6E8-4573BD414EF8}"/>
                  </a:ext>
                </a:extLst>
              </p:cNvPr>
              <p:cNvSpPr/>
              <p:nvPr/>
            </p:nvSpPr>
            <p:spPr>
              <a:xfrm>
                <a:off x="29962051" y="41202914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8" name="Ellipse 467">
                <a:extLst>
                  <a:ext uri="{FF2B5EF4-FFF2-40B4-BE49-F238E27FC236}">
                    <a16:creationId xmlns:a16="http://schemas.microsoft.com/office/drawing/2014/main" id="{2C118B8F-FB0E-DE48-EF62-316A2F2FE011}"/>
                  </a:ext>
                </a:extLst>
              </p:cNvPr>
              <p:cNvSpPr/>
              <p:nvPr/>
            </p:nvSpPr>
            <p:spPr>
              <a:xfrm rot="16200000">
                <a:off x="30339076" y="4128171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852C54D3-6D22-4159-310F-E8ABFF776031}"/>
                  </a:ext>
                </a:extLst>
              </p:cNvPr>
              <p:cNvSpPr/>
              <p:nvPr/>
            </p:nvSpPr>
            <p:spPr>
              <a:xfrm>
                <a:off x="30102935" y="4126876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0" name="Connecteur droit 469">
                <a:extLst>
                  <a:ext uri="{FF2B5EF4-FFF2-40B4-BE49-F238E27FC236}">
                    <a16:creationId xmlns:a16="http://schemas.microsoft.com/office/drawing/2014/main" id="{FD3C9594-6518-25BD-8687-5FA085686281}"/>
                  </a:ext>
                </a:extLst>
              </p:cNvPr>
              <p:cNvCxnSpPr/>
              <p:nvPr/>
            </p:nvCxnSpPr>
            <p:spPr>
              <a:xfrm>
                <a:off x="30127144" y="4126636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Connecteur droit 470">
                <a:extLst>
                  <a:ext uri="{FF2B5EF4-FFF2-40B4-BE49-F238E27FC236}">
                    <a16:creationId xmlns:a16="http://schemas.microsoft.com/office/drawing/2014/main" id="{10A5FE33-DC63-A1D9-EBF9-2C0B89DD6C3D}"/>
                  </a:ext>
                </a:extLst>
              </p:cNvPr>
              <p:cNvCxnSpPr/>
              <p:nvPr/>
            </p:nvCxnSpPr>
            <p:spPr>
              <a:xfrm>
                <a:off x="30127144" y="4141893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2" name="Ellipse 471">
                <a:extLst>
                  <a:ext uri="{FF2B5EF4-FFF2-40B4-BE49-F238E27FC236}">
                    <a16:creationId xmlns:a16="http://schemas.microsoft.com/office/drawing/2014/main" id="{1CA0EB9B-E0DC-BF75-FD9A-F9D1311E5286}"/>
                  </a:ext>
                </a:extLst>
              </p:cNvPr>
              <p:cNvSpPr/>
              <p:nvPr/>
            </p:nvSpPr>
            <p:spPr>
              <a:xfrm rot="10800000">
                <a:off x="30140500" y="41865377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Ellipse 472">
                <a:extLst>
                  <a:ext uri="{FF2B5EF4-FFF2-40B4-BE49-F238E27FC236}">
                    <a16:creationId xmlns:a16="http://schemas.microsoft.com/office/drawing/2014/main" id="{D3C33A42-FC99-252E-CE10-F64DB259FE64}"/>
                  </a:ext>
                </a:extLst>
              </p:cNvPr>
              <p:cNvSpPr/>
              <p:nvPr/>
            </p:nvSpPr>
            <p:spPr>
              <a:xfrm rot="5400000">
                <a:off x="29596776" y="4194416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787612CD-3F67-911E-B383-FC99CDEE0FDF}"/>
                  </a:ext>
                </a:extLst>
              </p:cNvPr>
              <p:cNvSpPr/>
              <p:nvPr/>
            </p:nvSpPr>
            <p:spPr>
              <a:xfrm rot="10800000">
                <a:off x="29802039" y="4192883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5" name="Connecteur droit 474">
                <a:extLst>
                  <a:ext uri="{FF2B5EF4-FFF2-40B4-BE49-F238E27FC236}">
                    <a16:creationId xmlns:a16="http://schemas.microsoft.com/office/drawing/2014/main" id="{8691E9C9-B931-556D-C29C-62B4987929B9}"/>
                  </a:ext>
                </a:extLst>
              </p:cNvPr>
              <p:cNvCxnSpPr/>
              <p:nvPr/>
            </p:nvCxnSpPr>
            <p:spPr>
              <a:xfrm rot="10800000">
                <a:off x="29826249" y="42081401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Connecteur droit 475">
                <a:extLst>
                  <a:ext uri="{FF2B5EF4-FFF2-40B4-BE49-F238E27FC236}">
                    <a16:creationId xmlns:a16="http://schemas.microsoft.com/office/drawing/2014/main" id="{B0B49912-AE4E-9EBD-8EB1-6615B665C8AB}"/>
                  </a:ext>
                </a:extLst>
              </p:cNvPr>
              <p:cNvCxnSpPr/>
              <p:nvPr/>
            </p:nvCxnSpPr>
            <p:spPr>
              <a:xfrm rot="10800000">
                <a:off x="29826251" y="4192883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7" name="Ellipse 476">
                <a:extLst>
                  <a:ext uri="{FF2B5EF4-FFF2-40B4-BE49-F238E27FC236}">
                    <a16:creationId xmlns:a16="http://schemas.microsoft.com/office/drawing/2014/main" id="{23917928-75E4-B60B-9541-873E4C089557}"/>
                  </a:ext>
                </a:extLst>
              </p:cNvPr>
              <p:cNvSpPr/>
              <p:nvPr/>
            </p:nvSpPr>
            <p:spPr>
              <a:xfrm>
                <a:off x="29939802" y="4172832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8" name="Ellipse 477">
                <a:extLst>
                  <a:ext uri="{FF2B5EF4-FFF2-40B4-BE49-F238E27FC236}">
                    <a16:creationId xmlns:a16="http://schemas.microsoft.com/office/drawing/2014/main" id="{5987FF16-2F8B-0D6B-E5E9-8B57AF490626}"/>
                  </a:ext>
                </a:extLst>
              </p:cNvPr>
              <p:cNvSpPr/>
              <p:nvPr/>
            </p:nvSpPr>
            <p:spPr>
              <a:xfrm rot="16200000">
                <a:off x="30316826" y="41807120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3CDF415A-622C-FEC5-D498-2BC4E434EB50}"/>
                  </a:ext>
                </a:extLst>
              </p:cNvPr>
              <p:cNvSpPr/>
              <p:nvPr/>
            </p:nvSpPr>
            <p:spPr>
              <a:xfrm>
                <a:off x="30080686" y="4179417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80" name="Connecteur droit 479">
                <a:extLst>
                  <a:ext uri="{FF2B5EF4-FFF2-40B4-BE49-F238E27FC236}">
                    <a16:creationId xmlns:a16="http://schemas.microsoft.com/office/drawing/2014/main" id="{F3F45EE9-4D77-8188-EB12-4DC517B92FFB}"/>
                  </a:ext>
                </a:extLst>
              </p:cNvPr>
              <p:cNvCxnSpPr/>
              <p:nvPr/>
            </p:nvCxnSpPr>
            <p:spPr>
              <a:xfrm>
                <a:off x="30104895" y="417917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Connecteur droit 480">
                <a:extLst>
                  <a:ext uri="{FF2B5EF4-FFF2-40B4-BE49-F238E27FC236}">
                    <a16:creationId xmlns:a16="http://schemas.microsoft.com/office/drawing/2014/main" id="{A9D6463A-2AF2-52C2-D7C2-3D8732C4EB09}"/>
                  </a:ext>
                </a:extLst>
              </p:cNvPr>
              <p:cNvCxnSpPr/>
              <p:nvPr/>
            </p:nvCxnSpPr>
            <p:spPr>
              <a:xfrm>
                <a:off x="30104895" y="419443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2" name="Ellipse 481">
                <a:extLst>
                  <a:ext uri="{FF2B5EF4-FFF2-40B4-BE49-F238E27FC236}">
                    <a16:creationId xmlns:a16="http://schemas.microsoft.com/office/drawing/2014/main" id="{7438DF65-4B05-AD70-CFEA-18EF3B627915}"/>
                  </a:ext>
                </a:extLst>
              </p:cNvPr>
              <p:cNvSpPr/>
              <p:nvPr/>
            </p:nvSpPr>
            <p:spPr>
              <a:xfrm rot="10800000">
                <a:off x="30122516" y="41386647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3" name="Ellipse 482">
                <a:extLst>
                  <a:ext uri="{FF2B5EF4-FFF2-40B4-BE49-F238E27FC236}">
                    <a16:creationId xmlns:a16="http://schemas.microsoft.com/office/drawing/2014/main" id="{F729D8C8-FC36-84CE-5F87-BA3D298537A1}"/>
                  </a:ext>
                </a:extLst>
              </p:cNvPr>
              <p:cNvSpPr/>
              <p:nvPr/>
            </p:nvSpPr>
            <p:spPr>
              <a:xfrm rot="5400000">
                <a:off x="29578791" y="4146543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40191CC7-E9E9-106B-615D-47B9D00BB178}"/>
                  </a:ext>
                </a:extLst>
              </p:cNvPr>
              <p:cNvSpPr/>
              <p:nvPr/>
            </p:nvSpPr>
            <p:spPr>
              <a:xfrm rot="10800000">
                <a:off x="29784055" y="4145010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85" name="Connecteur droit 484">
                <a:extLst>
                  <a:ext uri="{FF2B5EF4-FFF2-40B4-BE49-F238E27FC236}">
                    <a16:creationId xmlns:a16="http://schemas.microsoft.com/office/drawing/2014/main" id="{E7C428DA-0340-C54D-37C8-074379B1C082}"/>
                  </a:ext>
                </a:extLst>
              </p:cNvPr>
              <p:cNvCxnSpPr/>
              <p:nvPr/>
            </p:nvCxnSpPr>
            <p:spPr>
              <a:xfrm rot="10800000">
                <a:off x="29808265" y="41602671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Connecteur droit 485">
                <a:extLst>
                  <a:ext uri="{FF2B5EF4-FFF2-40B4-BE49-F238E27FC236}">
                    <a16:creationId xmlns:a16="http://schemas.microsoft.com/office/drawing/2014/main" id="{69FCBEBF-9704-BC07-B993-36BE9A7973AE}"/>
                  </a:ext>
                </a:extLst>
              </p:cNvPr>
              <p:cNvCxnSpPr/>
              <p:nvPr/>
            </p:nvCxnSpPr>
            <p:spPr>
              <a:xfrm rot="10800000">
                <a:off x="29808267" y="4145010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7" name="Ellipse 486">
                <a:extLst>
                  <a:ext uri="{FF2B5EF4-FFF2-40B4-BE49-F238E27FC236}">
                    <a16:creationId xmlns:a16="http://schemas.microsoft.com/office/drawing/2014/main" id="{D9F3A6C3-1292-A47A-0933-5B7D076BBC29}"/>
                  </a:ext>
                </a:extLst>
              </p:cNvPr>
              <p:cNvSpPr/>
              <p:nvPr/>
            </p:nvSpPr>
            <p:spPr>
              <a:xfrm rot="10800000">
                <a:off x="30111125" y="4161429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8" name="Ellipse 487">
                <a:extLst>
                  <a:ext uri="{FF2B5EF4-FFF2-40B4-BE49-F238E27FC236}">
                    <a16:creationId xmlns:a16="http://schemas.microsoft.com/office/drawing/2014/main" id="{4BCFA8DF-72D4-51AD-F646-E5DD4CDAD73B}"/>
                  </a:ext>
                </a:extLst>
              </p:cNvPr>
              <p:cNvSpPr/>
              <p:nvPr/>
            </p:nvSpPr>
            <p:spPr>
              <a:xfrm rot="5400000">
                <a:off x="29567401" y="4169308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CB6C35D9-268A-3DE8-06E2-76EBDD151563}"/>
                  </a:ext>
                </a:extLst>
              </p:cNvPr>
              <p:cNvSpPr/>
              <p:nvPr/>
            </p:nvSpPr>
            <p:spPr>
              <a:xfrm rot="10800000">
                <a:off x="29772664" y="4167775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90" name="Connecteur droit 489">
                <a:extLst>
                  <a:ext uri="{FF2B5EF4-FFF2-40B4-BE49-F238E27FC236}">
                    <a16:creationId xmlns:a16="http://schemas.microsoft.com/office/drawing/2014/main" id="{DDDD42A1-83E4-5BA6-FFAA-5C0A647D26BE}"/>
                  </a:ext>
                </a:extLst>
              </p:cNvPr>
              <p:cNvCxnSpPr/>
              <p:nvPr/>
            </p:nvCxnSpPr>
            <p:spPr>
              <a:xfrm rot="10800000">
                <a:off x="29796874" y="4183032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Connecteur droit 490">
                <a:extLst>
                  <a:ext uri="{FF2B5EF4-FFF2-40B4-BE49-F238E27FC236}">
                    <a16:creationId xmlns:a16="http://schemas.microsoft.com/office/drawing/2014/main" id="{1707EDB6-A8FE-2D22-2D63-65A59A773730}"/>
                  </a:ext>
                </a:extLst>
              </p:cNvPr>
              <p:cNvCxnSpPr/>
              <p:nvPr/>
            </p:nvCxnSpPr>
            <p:spPr>
              <a:xfrm rot="10800000">
                <a:off x="29796876" y="4167775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2" name="Ellipse 491">
                <a:extLst>
                  <a:ext uri="{FF2B5EF4-FFF2-40B4-BE49-F238E27FC236}">
                    <a16:creationId xmlns:a16="http://schemas.microsoft.com/office/drawing/2014/main" id="{008269E4-55D5-F614-F6F4-EB0353714391}"/>
                  </a:ext>
                </a:extLst>
              </p:cNvPr>
              <p:cNvSpPr/>
              <p:nvPr/>
            </p:nvSpPr>
            <p:spPr>
              <a:xfrm>
                <a:off x="29924848" y="41452240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3" name="Ellipse 492">
                <a:extLst>
                  <a:ext uri="{FF2B5EF4-FFF2-40B4-BE49-F238E27FC236}">
                    <a16:creationId xmlns:a16="http://schemas.microsoft.com/office/drawing/2014/main" id="{458F2CC1-C624-1EBE-31CB-BC666901ED37}"/>
                  </a:ext>
                </a:extLst>
              </p:cNvPr>
              <p:cNvSpPr/>
              <p:nvPr/>
            </p:nvSpPr>
            <p:spPr>
              <a:xfrm rot="16200000">
                <a:off x="30301873" y="4153103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FF61B4E6-F0DB-89D9-4108-3ACF20202657}"/>
                  </a:ext>
                </a:extLst>
              </p:cNvPr>
              <p:cNvSpPr/>
              <p:nvPr/>
            </p:nvSpPr>
            <p:spPr>
              <a:xfrm>
                <a:off x="30065732" y="4151809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95" name="Connecteur droit 494">
                <a:extLst>
                  <a:ext uri="{FF2B5EF4-FFF2-40B4-BE49-F238E27FC236}">
                    <a16:creationId xmlns:a16="http://schemas.microsoft.com/office/drawing/2014/main" id="{7AB024F2-0598-951B-F3F1-2DA8FBBC7741}"/>
                  </a:ext>
                </a:extLst>
              </p:cNvPr>
              <p:cNvCxnSpPr/>
              <p:nvPr/>
            </p:nvCxnSpPr>
            <p:spPr>
              <a:xfrm>
                <a:off x="30089941" y="4151568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Connecteur droit 495">
                <a:extLst>
                  <a:ext uri="{FF2B5EF4-FFF2-40B4-BE49-F238E27FC236}">
                    <a16:creationId xmlns:a16="http://schemas.microsoft.com/office/drawing/2014/main" id="{0CB7FE7E-1648-E2AC-DFC6-E7FBF8DE76CE}"/>
                  </a:ext>
                </a:extLst>
              </p:cNvPr>
              <p:cNvCxnSpPr/>
              <p:nvPr/>
            </p:nvCxnSpPr>
            <p:spPr>
              <a:xfrm>
                <a:off x="30089941" y="4166825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Ellipse 496">
                <a:extLst>
                  <a:ext uri="{FF2B5EF4-FFF2-40B4-BE49-F238E27FC236}">
                    <a16:creationId xmlns:a16="http://schemas.microsoft.com/office/drawing/2014/main" id="{58921E7C-6633-4584-E3AC-E6B8AB5C001B}"/>
                  </a:ext>
                </a:extLst>
              </p:cNvPr>
              <p:cNvSpPr/>
              <p:nvPr/>
            </p:nvSpPr>
            <p:spPr>
              <a:xfrm rot="10800000">
                <a:off x="31105226" y="4145007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8" name="Ellipse 497">
                <a:extLst>
                  <a:ext uri="{FF2B5EF4-FFF2-40B4-BE49-F238E27FC236}">
                    <a16:creationId xmlns:a16="http://schemas.microsoft.com/office/drawing/2014/main" id="{8B0EB726-160D-AF70-0ECE-DD52253F5E32}"/>
                  </a:ext>
                </a:extLst>
              </p:cNvPr>
              <p:cNvSpPr/>
              <p:nvPr/>
            </p:nvSpPr>
            <p:spPr>
              <a:xfrm rot="5400000">
                <a:off x="30561502" y="4152886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E353D7F7-8B47-2451-9299-C32625E91F26}"/>
                  </a:ext>
                </a:extLst>
              </p:cNvPr>
              <p:cNvSpPr/>
              <p:nvPr/>
            </p:nvSpPr>
            <p:spPr>
              <a:xfrm rot="10800000">
                <a:off x="30766765" y="4151352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00" name="Connecteur droit 499">
                <a:extLst>
                  <a:ext uri="{FF2B5EF4-FFF2-40B4-BE49-F238E27FC236}">
                    <a16:creationId xmlns:a16="http://schemas.microsoft.com/office/drawing/2014/main" id="{6660E624-5E98-215A-67D0-744CD448441F}"/>
                  </a:ext>
                </a:extLst>
              </p:cNvPr>
              <p:cNvCxnSpPr/>
              <p:nvPr/>
            </p:nvCxnSpPr>
            <p:spPr>
              <a:xfrm rot="10800000">
                <a:off x="30790975" y="4166609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Connecteur droit 500">
                <a:extLst>
                  <a:ext uri="{FF2B5EF4-FFF2-40B4-BE49-F238E27FC236}">
                    <a16:creationId xmlns:a16="http://schemas.microsoft.com/office/drawing/2014/main" id="{F24F2FA4-FC13-9795-8A82-1B1031465001}"/>
                  </a:ext>
                </a:extLst>
              </p:cNvPr>
              <p:cNvCxnSpPr/>
              <p:nvPr/>
            </p:nvCxnSpPr>
            <p:spPr>
              <a:xfrm rot="10800000">
                <a:off x="30790977" y="4151352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" name="Ellipse 501">
                <a:extLst>
                  <a:ext uri="{FF2B5EF4-FFF2-40B4-BE49-F238E27FC236}">
                    <a16:creationId xmlns:a16="http://schemas.microsoft.com/office/drawing/2014/main" id="{B0A85063-8819-1065-F937-C0BDDBA72D39}"/>
                  </a:ext>
                </a:extLst>
              </p:cNvPr>
              <p:cNvSpPr/>
              <p:nvPr/>
            </p:nvSpPr>
            <p:spPr>
              <a:xfrm rot="10800000">
                <a:off x="31097802" y="4167221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3" name="Ellipse 502">
                <a:extLst>
                  <a:ext uri="{FF2B5EF4-FFF2-40B4-BE49-F238E27FC236}">
                    <a16:creationId xmlns:a16="http://schemas.microsoft.com/office/drawing/2014/main" id="{5C3E2453-BD26-21DE-C174-8923A4F19595}"/>
                  </a:ext>
                </a:extLst>
              </p:cNvPr>
              <p:cNvSpPr/>
              <p:nvPr/>
            </p:nvSpPr>
            <p:spPr>
              <a:xfrm rot="5400000">
                <a:off x="30554078" y="4175100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4" name="Rectangle 503">
                <a:extLst>
                  <a:ext uri="{FF2B5EF4-FFF2-40B4-BE49-F238E27FC236}">
                    <a16:creationId xmlns:a16="http://schemas.microsoft.com/office/drawing/2014/main" id="{B17E4516-79ED-4DF2-BF11-4360E68A3F2C}"/>
                  </a:ext>
                </a:extLst>
              </p:cNvPr>
              <p:cNvSpPr/>
              <p:nvPr/>
            </p:nvSpPr>
            <p:spPr>
              <a:xfrm rot="10800000">
                <a:off x="30759341" y="4173567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05" name="Connecteur droit 504">
                <a:extLst>
                  <a:ext uri="{FF2B5EF4-FFF2-40B4-BE49-F238E27FC236}">
                    <a16:creationId xmlns:a16="http://schemas.microsoft.com/office/drawing/2014/main" id="{2C015FC7-5771-54A6-3725-CCED6C21BEF7}"/>
                  </a:ext>
                </a:extLst>
              </p:cNvPr>
              <p:cNvCxnSpPr/>
              <p:nvPr/>
            </p:nvCxnSpPr>
            <p:spPr>
              <a:xfrm rot="10800000">
                <a:off x="30783552" y="418882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Connecteur droit 505">
                <a:extLst>
                  <a:ext uri="{FF2B5EF4-FFF2-40B4-BE49-F238E27FC236}">
                    <a16:creationId xmlns:a16="http://schemas.microsoft.com/office/drawing/2014/main" id="{C8D49D0B-FF7F-6091-CCF6-BE5E327A1210}"/>
                  </a:ext>
                </a:extLst>
              </p:cNvPr>
              <p:cNvCxnSpPr/>
              <p:nvPr/>
            </p:nvCxnSpPr>
            <p:spPr>
              <a:xfrm rot="10800000">
                <a:off x="30783553" y="417356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7" name="Ellipse 506">
                <a:extLst>
                  <a:ext uri="{FF2B5EF4-FFF2-40B4-BE49-F238E27FC236}">
                    <a16:creationId xmlns:a16="http://schemas.microsoft.com/office/drawing/2014/main" id="{7180CA28-6859-A7C9-9BB9-5DD760751374}"/>
                  </a:ext>
                </a:extLst>
              </p:cNvPr>
              <p:cNvSpPr/>
              <p:nvPr/>
            </p:nvSpPr>
            <p:spPr>
              <a:xfrm rot="10800000">
                <a:off x="31063871" y="4194500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8" name="Ellipse 507">
                <a:extLst>
                  <a:ext uri="{FF2B5EF4-FFF2-40B4-BE49-F238E27FC236}">
                    <a16:creationId xmlns:a16="http://schemas.microsoft.com/office/drawing/2014/main" id="{BD34904A-7BC8-A8D2-BD62-558A4F941446}"/>
                  </a:ext>
                </a:extLst>
              </p:cNvPr>
              <p:cNvSpPr/>
              <p:nvPr/>
            </p:nvSpPr>
            <p:spPr>
              <a:xfrm rot="5400000">
                <a:off x="30520147" y="4202379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591356C9-7EF1-CA24-26CA-C3D176DC7743}"/>
                  </a:ext>
                </a:extLst>
              </p:cNvPr>
              <p:cNvSpPr/>
              <p:nvPr/>
            </p:nvSpPr>
            <p:spPr>
              <a:xfrm rot="10800000">
                <a:off x="30725410" y="42008459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10" name="Connecteur droit 509">
                <a:extLst>
                  <a:ext uri="{FF2B5EF4-FFF2-40B4-BE49-F238E27FC236}">
                    <a16:creationId xmlns:a16="http://schemas.microsoft.com/office/drawing/2014/main" id="{8762FFAF-3CCF-7482-29C9-258CA2E9C0EE}"/>
                  </a:ext>
                </a:extLst>
              </p:cNvPr>
              <p:cNvCxnSpPr/>
              <p:nvPr/>
            </p:nvCxnSpPr>
            <p:spPr>
              <a:xfrm rot="10800000">
                <a:off x="30749621" y="4216102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Connecteur droit 510">
                <a:extLst>
                  <a:ext uri="{FF2B5EF4-FFF2-40B4-BE49-F238E27FC236}">
                    <a16:creationId xmlns:a16="http://schemas.microsoft.com/office/drawing/2014/main" id="{A9C10CB7-021D-107B-A5F7-88A30F06112F}"/>
                  </a:ext>
                </a:extLst>
              </p:cNvPr>
              <p:cNvCxnSpPr/>
              <p:nvPr/>
            </p:nvCxnSpPr>
            <p:spPr>
              <a:xfrm rot="10800000">
                <a:off x="30749622" y="4200845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" name="Ellipse 511">
                <a:extLst>
                  <a:ext uri="{FF2B5EF4-FFF2-40B4-BE49-F238E27FC236}">
                    <a16:creationId xmlns:a16="http://schemas.microsoft.com/office/drawing/2014/main" id="{EBCF8798-930B-D5FB-3A57-6970CF015770}"/>
                  </a:ext>
                </a:extLst>
              </p:cNvPr>
              <p:cNvSpPr/>
              <p:nvPr/>
            </p:nvSpPr>
            <p:spPr>
              <a:xfrm rot="10800000">
                <a:off x="31032008" y="4118901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3" name="Ellipse 512">
                <a:extLst>
                  <a:ext uri="{FF2B5EF4-FFF2-40B4-BE49-F238E27FC236}">
                    <a16:creationId xmlns:a16="http://schemas.microsoft.com/office/drawing/2014/main" id="{4A09B1F9-AD90-4AD8-B4FF-ACFEC945B642}"/>
                  </a:ext>
                </a:extLst>
              </p:cNvPr>
              <p:cNvSpPr/>
              <p:nvPr/>
            </p:nvSpPr>
            <p:spPr>
              <a:xfrm rot="5400000">
                <a:off x="30488283" y="4126780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9B949D34-2277-5B88-CA80-D8DFBD7496C8}"/>
                  </a:ext>
                </a:extLst>
              </p:cNvPr>
              <p:cNvSpPr/>
              <p:nvPr/>
            </p:nvSpPr>
            <p:spPr>
              <a:xfrm rot="10800000">
                <a:off x="30693546" y="4125247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15" name="Connecteur droit 514">
                <a:extLst>
                  <a:ext uri="{FF2B5EF4-FFF2-40B4-BE49-F238E27FC236}">
                    <a16:creationId xmlns:a16="http://schemas.microsoft.com/office/drawing/2014/main" id="{167D354E-4033-8F97-1DB1-DFA009AD05AD}"/>
                  </a:ext>
                </a:extLst>
              </p:cNvPr>
              <p:cNvCxnSpPr/>
              <p:nvPr/>
            </p:nvCxnSpPr>
            <p:spPr>
              <a:xfrm rot="10800000">
                <a:off x="30717757" y="414050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Connecteur droit 515">
                <a:extLst>
                  <a:ext uri="{FF2B5EF4-FFF2-40B4-BE49-F238E27FC236}">
                    <a16:creationId xmlns:a16="http://schemas.microsoft.com/office/drawing/2014/main" id="{2611765A-195C-5A3F-816A-39639BF74049}"/>
                  </a:ext>
                </a:extLst>
              </p:cNvPr>
              <p:cNvCxnSpPr/>
              <p:nvPr/>
            </p:nvCxnSpPr>
            <p:spPr>
              <a:xfrm rot="10800000">
                <a:off x="30717758" y="412524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7" name="Ellipse 516">
                <a:extLst>
                  <a:ext uri="{FF2B5EF4-FFF2-40B4-BE49-F238E27FC236}">
                    <a16:creationId xmlns:a16="http://schemas.microsoft.com/office/drawing/2014/main" id="{2B8D0934-F6EE-BFC2-81FF-527AA9846378}"/>
                  </a:ext>
                </a:extLst>
              </p:cNvPr>
              <p:cNvSpPr/>
              <p:nvPr/>
            </p:nvSpPr>
            <p:spPr>
              <a:xfrm>
                <a:off x="30931346" y="41495299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8" name="Ellipse 517">
                <a:extLst>
                  <a:ext uri="{FF2B5EF4-FFF2-40B4-BE49-F238E27FC236}">
                    <a16:creationId xmlns:a16="http://schemas.microsoft.com/office/drawing/2014/main" id="{53CC0239-D502-8CF8-3F92-85B431B96568}"/>
                  </a:ext>
                </a:extLst>
              </p:cNvPr>
              <p:cNvSpPr/>
              <p:nvPr/>
            </p:nvSpPr>
            <p:spPr>
              <a:xfrm rot="16200000">
                <a:off x="31308371" y="4157409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85ABACB5-6534-64B0-0390-41DD86EB31BC}"/>
                  </a:ext>
                </a:extLst>
              </p:cNvPr>
              <p:cNvSpPr/>
              <p:nvPr/>
            </p:nvSpPr>
            <p:spPr>
              <a:xfrm>
                <a:off x="31072230" y="4156115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20" name="Connecteur droit 519">
                <a:extLst>
                  <a:ext uri="{FF2B5EF4-FFF2-40B4-BE49-F238E27FC236}">
                    <a16:creationId xmlns:a16="http://schemas.microsoft.com/office/drawing/2014/main" id="{3A555EB5-2D6C-72AD-EDBD-2BDEA8648EB3}"/>
                  </a:ext>
                </a:extLst>
              </p:cNvPr>
              <p:cNvCxnSpPr/>
              <p:nvPr/>
            </p:nvCxnSpPr>
            <p:spPr>
              <a:xfrm>
                <a:off x="31096439" y="4155874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Connecteur droit 520">
                <a:extLst>
                  <a:ext uri="{FF2B5EF4-FFF2-40B4-BE49-F238E27FC236}">
                    <a16:creationId xmlns:a16="http://schemas.microsoft.com/office/drawing/2014/main" id="{66042973-D4A3-117E-A3A5-86EF14D61399}"/>
                  </a:ext>
                </a:extLst>
              </p:cNvPr>
              <p:cNvCxnSpPr/>
              <p:nvPr/>
            </p:nvCxnSpPr>
            <p:spPr>
              <a:xfrm>
                <a:off x="31096439" y="4171131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2" name="Ellipse 521">
                <a:extLst>
                  <a:ext uri="{FF2B5EF4-FFF2-40B4-BE49-F238E27FC236}">
                    <a16:creationId xmlns:a16="http://schemas.microsoft.com/office/drawing/2014/main" id="{7B0EC72D-A5C1-6EBD-C87F-D9B8D367923C}"/>
                  </a:ext>
                </a:extLst>
              </p:cNvPr>
              <p:cNvSpPr/>
              <p:nvPr/>
            </p:nvSpPr>
            <p:spPr>
              <a:xfrm>
                <a:off x="30912876" y="41758074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3" name="Ellipse 522">
                <a:extLst>
                  <a:ext uri="{FF2B5EF4-FFF2-40B4-BE49-F238E27FC236}">
                    <a16:creationId xmlns:a16="http://schemas.microsoft.com/office/drawing/2014/main" id="{F895B5D2-E3B5-0D66-5047-8B71D8DC1EA1}"/>
                  </a:ext>
                </a:extLst>
              </p:cNvPr>
              <p:cNvSpPr/>
              <p:nvPr/>
            </p:nvSpPr>
            <p:spPr>
              <a:xfrm rot="16200000">
                <a:off x="31289901" y="4183687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17296F2C-79EF-F2F8-2CE7-96CC2C8CF8C8}"/>
                  </a:ext>
                </a:extLst>
              </p:cNvPr>
              <p:cNvSpPr/>
              <p:nvPr/>
            </p:nvSpPr>
            <p:spPr>
              <a:xfrm>
                <a:off x="31053760" y="4182392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25" name="Connecteur droit 524">
                <a:extLst>
                  <a:ext uri="{FF2B5EF4-FFF2-40B4-BE49-F238E27FC236}">
                    <a16:creationId xmlns:a16="http://schemas.microsoft.com/office/drawing/2014/main" id="{67950DF5-140B-CED3-3FD0-06C2C78EEC00}"/>
                  </a:ext>
                </a:extLst>
              </p:cNvPr>
              <p:cNvCxnSpPr/>
              <p:nvPr/>
            </p:nvCxnSpPr>
            <p:spPr>
              <a:xfrm>
                <a:off x="31077969" y="4182152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necteur droit 525">
                <a:extLst>
                  <a:ext uri="{FF2B5EF4-FFF2-40B4-BE49-F238E27FC236}">
                    <a16:creationId xmlns:a16="http://schemas.microsoft.com/office/drawing/2014/main" id="{9B8320EA-E90C-C16A-AF4A-FB9E52FC845F}"/>
                  </a:ext>
                </a:extLst>
              </p:cNvPr>
              <p:cNvCxnSpPr/>
              <p:nvPr/>
            </p:nvCxnSpPr>
            <p:spPr>
              <a:xfrm>
                <a:off x="31077969" y="4197409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7" name="Ellipse 526">
                <a:extLst>
                  <a:ext uri="{FF2B5EF4-FFF2-40B4-BE49-F238E27FC236}">
                    <a16:creationId xmlns:a16="http://schemas.microsoft.com/office/drawing/2014/main" id="{D93D8E8C-D8C8-BEB1-09A0-C63E7E6B2451}"/>
                  </a:ext>
                </a:extLst>
              </p:cNvPr>
              <p:cNvSpPr/>
              <p:nvPr/>
            </p:nvSpPr>
            <p:spPr>
              <a:xfrm>
                <a:off x="30857090" y="4192880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8" name="Ellipse 527">
                <a:extLst>
                  <a:ext uri="{FF2B5EF4-FFF2-40B4-BE49-F238E27FC236}">
                    <a16:creationId xmlns:a16="http://schemas.microsoft.com/office/drawing/2014/main" id="{8B6F63E7-8EBA-6321-3C7A-339E0B28FF0B}"/>
                  </a:ext>
                </a:extLst>
              </p:cNvPr>
              <p:cNvSpPr/>
              <p:nvPr/>
            </p:nvSpPr>
            <p:spPr>
              <a:xfrm rot="16200000">
                <a:off x="31234114" y="42007603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6FE2CB75-17B6-79E1-CB82-5DAC255991C1}"/>
                  </a:ext>
                </a:extLst>
              </p:cNvPr>
              <p:cNvSpPr/>
              <p:nvPr/>
            </p:nvSpPr>
            <p:spPr>
              <a:xfrm>
                <a:off x="30997974" y="41994657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30" name="Connecteur droit 529">
                <a:extLst>
                  <a:ext uri="{FF2B5EF4-FFF2-40B4-BE49-F238E27FC236}">
                    <a16:creationId xmlns:a16="http://schemas.microsoft.com/office/drawing/2014/main" id="{65B0957A-83EE-9062-8519-3F89F7B99D96}"/>
                  </a:ext>
                </a:extLst>
              </p:cNvPr>
              <p:cNvCxnSpPr/>
              <p:nvPr/>
            </p:nvCxnSpPr>
            <p:spPr>
              <a:xfrm>
                <a:off x="31022183" y="4199225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Connecteur droit 530">
                <a:extLst>
                  <a:ext uri="{FF2B5EF4-FFF2-40B4-BE49-F238E27FC236}">
                    <a16:creationId xmlns:a16="http://schemas.microsoft.com/office/drawing/2014/main" id="{29F320EC-F2EC-A888-86B6-762782EF2B1D}"/>
                  </a:ext>
                </a:extLst>
              </p:cNvPr>
              <p:cNvCxnSpPr/>
              <p:nvPr/>
            </p:nvCxnSpPr>
            <p:spPr>
              <a:xfrm>
                <a:off x="31022183" y="4214482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" name="Ellipse 531">
                <a:extLst>
                  <a:ext uri="{FF2B5EF4-FFF2-40B4-BE49-F238E27FC236}">
                    <a16:creationId xmlns:a16="http://schemas.microsoft.com/office/drawing/2014/main" id="{306A0796-0FFE-34B5-9A6C-11172121A85F}"/>
                  </a:ext>
                </a:extLst>
              </p:cNvPr>
              <p:cNvSpPr/>
              <p:nvPr/>
            </p:nvSpPr>
            <p:spPr>
              <a:xfrm>
                <a:off x="30897924" y="4123252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3" name="Ellipse 532">
                <a:extLst>
                  <a:ext uri="{FF2B5EF4-FFF2-40B4-BE49-F238E27FC236}">
                    <a16:creationId xmlns:a16="http://schemas.microsoft.com/office/drawing/2014/main" id="{19BCE59A-22D6-0833-8204-6DDC4303FD71}"/>
                  </a:ext>
                </a:extLst>
              </p:cNvPr>
              <p:cNvSpPr/>
              <p:nvPr/>
            </p:nvSpPr>
            <p:spPr>
              <a:xfrm rot="16200000">
                <a:off x="31274949" y="4131132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F4590611-CE6F-A68E-7AC9-562414B8D71D}"/>
                  </a:ext>
                </a:extLst>
              </p:cNvPr>
              <p:cNvSpPr/>
              <p:nvPr/>
            </p:nvSpPr>
            <p:spPr>
              <a:xfrm>
                <a:off x="31038808" y="4129838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35" name="Connecteur droit 534">
                <a:extLst>
                  <a:ext uri="{FF2B5EF4-FFF2-40B4-BE49-F238E27FC236}">
                    <a16:creationId xmlns:a16="http://schemas.microsoft.com/office/drawing/2014/main" id="{E05961AA-E573-13CE-029A-7E97C3109BDA}"/>
                  </a:ext>
                </a:extLst>
              </p:cNvPr>
              <p:cNvCxnSpPr/>
              <p:nvPr/>
            </p:nvCxnSpPr>
            <p:spPr>
              <a:xfrm>
                <a:off x="31063017" y="4129597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Connecteur droit 535">
                <a:extLst>
                  <a:ext uri="{FF2B5EF4-FFF2-40B4-BE49-F238E27FC236}">
                    <a16:creationId xmlns:a16="http://schemas.microsoft.com/office/drawing/2014/main" id="{447A9550-ABA4-959D-B0E5-CF67D5AFED92}"/>
                  </a:ext>
                </a:extLst>
              </p:cNvPr>
              <p:cNvCxnSpPr/>
              <p:nvPr/>
            </p:nvCxnSpPr>
            <p:spPr>
              <a:xfrm>
                <a:off x="31063017" y="4144854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Ellipse 536">
                <a:extLst>
                  <a:ext uri="{FF2B5EF4-FFF2-40B4-BE49-F238E27FC236}">
                    <a16:creationId xmlns:a16="http://schemas.microsoft.com/office/drawing/2014/main" id="{EAA37584-4810-8B84-0E1B-52698D72F8C4}"/>
                  </a:ext>
                </a:extLst>
              </p:cNvPr>
              <p:cNvSpPr/>
              <p:nvPr/>
            </p:nvSpPr>
            <p:spPr>
              <a:xfrm>
                <a:off x="30831710" y="4119245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8" name="Ellipse 537">
                <a:extLst>
                  <a:ext uri="{FF2B5EF4-FFF2-40B4-BE49-F238E27FC236}">
                    <a16:creationId xmlns:a16="http://schemas.microsoft.com/office/drawing/2014/main" id="{606BA88E-F238-4FD9-7038-03210BB7EC5D}"/>
                  </a:ext>
                </a:extLst>
              </p:cNvPr>
              <p:cNvSpPr/>
              <p:nvPr/>
            </p:nvSpPr>
            <p:spPr>
              <a:xfrm rot="16200000">
                <a:off x="31208735" y="4127125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8AEFBC6D-EDA4-3ACA-1E21-4AFB0DF919E0}"/>
                  </a:ext>
                </a:extLst>
              </p:cNvPr>
              <p:cNvSpPr/>
              <p:nvPr/>
            </p:nvSpPr>
            <p:spPr>
              <a:xfrm>
                <a:off x="30972594" y="4125831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0" name="Connecteur droit 539">
                <a:extLst>
                  <a:ext uri="{FF2B5EF4-FFF2-40B4-BE49-F238E27FC236}">
                    <a16:creationId xmlns:a16="http://schemas.microsoft.com/office/drawing/2014/main" id="{C65F40C5-A453-3DD7-563E-20C1865BF146}"/>
                  </a:ext>
                </a:extLst>
              </p:cNvPr>
              <p:cNvCxnSpPr/>
              <p:nvPr/>
            </p:nvCxnSpPr>
            <p:spPr>
              <a:xfrm>
                <a:off x="30996803" y="4125590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Connecteur droit 540">
                <a:extLst>
                  <a:ext uri="{FF2B5EF4-FFF2-40B4-BE49-F238E27FC236}">
                    <a16:creationId xmlns:a16="http://schemas.microsoft.com/office/drawing/2014/main" id="{C0D43691-63BD-4B31-7D3C-98C14BCB8855}"/>
                  </a:ext>
                </a:extLst>
              </p:cNvPr>
              <p:cNvCxnSpPr/>
              <p:nvPr/>
            </p:nvCxnSpPr>
            <p:spPr>
              <a:xfrm>
                <a:off x="30996803" y="4140847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2" name="Ellipse 541">
                <a:extLst>
                  <a:ext uri="{FF2B5EF4-FFF2-40B4-BE49-F238E27FC236}">
                    <a16:creationId xmlns:a16="http://schemas.microsoft.com/office/drawing/2014/main" id="{8B729194-D977-50AA-19E2-8CAAFF16F641}"/>
                  </a:ext>
                </a:extLst>
              </p:cNvPr>
              <p:cNvSpPr/>
              <p:nvPr/>
            </p:nvSpPr>
            <p:spPr>
              <a:xfrm rot="10800000">
                <a:off x="31010159" y="4185492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3" name="Ellipse 542">
                <a:extLst>
                  <a:ext uri="{FF2B5EF4-FFF2-40B4-BE49-F238E27FC236}">
                    <a16:creationId xmlns:a16="http://schemas.microsoft.com/office/drawing/2014/main" id="{C791E25C-7CD2-8E72-60E2-DEFC28F278B9}"/>
                  </a:ext>
                </a:extLst>
              </p:cNvPr>
              <p:cNvSpPr/>
              <p:nvPr/>
            </p:nvSpPr>
            <p:spPr>
              <a:xfrm rot="5400000">
                <a:off x="30466435" y="4193371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BB6F4CFD-4A9D-9BB1-7ADE-F68888CD09CE}"/>
                  </a:ext>
                </a:extLst>
              </p:cNvPr>
              <p:cNvSpPr/>
              <p:nvPr/>
            </p:nvSpPr>
            <p:spPr>
              <a:xfrm rot="10800000">
                <a:off x="30671698" y="4191837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5" name="Connecteur droit 544">
                <a:extLst>
                  <a:ext uri="{FF2B5EF4-FFF2-40B4-BE49-F238E27FC236}">
                    <a16:creationId xmlns:a16="http://schemas.microsoft.com/office/drawing/2014/main" id="{8BEA1940-2CAF-C383-6F3E-7210D500F8F7}"/>
                  </a:ext>
                </a:extLst>
              </p:cNvPr>
              <p:cNvCxnSpPr/>
              <p:nvPr/>
            </p:nvCxnSpPr>
            <p:spPr>
              <a:xfrm rot="10800000">
                <a:off x="30695908" y="4207094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Connecteur droit 545">
                <a:extLst>
                  <a:ext uri="{FF2B5EF4-FFF2-40B4-BE49-F238E27FC236}">
                    <a16:creationId xmlns:a16="http://schemas.microsoft.com/office/drawing/2014/main" id="{A8866774-B399-E0CC-575B-987E95BA7F1C}"/>
                  </a:ext>
                </a:extLst>
              </p:cNvPr>
              <p:cNvCxnSpPr/>
              <p:nvPr/>
            </p:nvCxnSpPr>
            <p:spPr>
              <a:xfrm rot="10800000">
                <a:off x="30695910" y="4191837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7" name="Ellipse 546">
                <a:extLst>
                  <a:ext uri="{FF2B5EF4-FFF2-40B4-BE49-F238E27FC236}">
                    <a16:creationId xmlns:a16="http://schemas.microsoft.com/office/drawing/2014/main" id="{862F4C1B-CFE0-0002-7DFC-66A94664236B}"/>
                  </a:ext>
                </a:extLst>
              </p:cNvPr>
              <p:cNvSpPr/>
              <p:nvPr/>
            </p:nvSpPr>
            <p:spPr>
              <a:xfrm>
                <a:off x="30809461" y="4171786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8" name="Ellipse 547">
                <a:extLst>
                  <a:ext uri="{FF2B5EF4-FFF2-40B4-BE49-F238E27FC236}">
                    <a16:creationId xmlns:a16="http://schemas.microsoft.com/office/drawing/2014/main" id="{A65C7764-CBB9-4B8C-73FD-83D6EA7C513B}"/>
                  </a:ext>
                </a:extLst>
              </p:cNvPr>
              <p:cNvSpPr/>
              <p:nvPr/>
            </p:nvSpPr>
            <p:spPr>
              <a:xfrm rot="16200000">
                <a:off x="31186485" y="4179666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DCCC0EF6-B6A7-05E5-4E78-7CEAF7159F2E}"/>
                  </a:ext>
                </a:extLst>
              </p:cNvPr>
              <p:cNvSpPr/>
              <p:nvPr/>
            </p:nvSpPr>
            <p:spPr>
              <a:xfrm>
                <a:off x="30950345" y="4178372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0" name="Connecteur droit 549">
                <a:extLst>
                  <a:ext uri="{FF2B5EF4-FFF2-40B4-BE49-F238E27FC236}">
                    <a16:creationId xmlns:a16="http://schemas.microsoft.com/office/drawing/2014/main" id="{FDD58B25-4F74-002A-A7B2-62D8333AB414}"/>
                  </a:ext>
                </a:extLst>
              </p:cNvPr>
              <p:cNvCxnSpPr/>
              <p:nvPr/>
            </p:nvCxnSpPr>
            <p:spPr>
              <a:xfrm>
                <a:off x="30974554" y="4178131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Connecteur droit 550">
                <a:extLst>
                  <a:ext uri="{FF2B5EF4-FFF2-40B4-BE49-F238E27FC236}">
                    <a16:creationId xmlns:a16="http://schemas.microsoft.com/office/drawing/2014/main" id="{2BA02218-79A7-1BFD-7329-3B37FF498B11}"/>
                  </a:ext>
                </a:extLst>
              </p:cNvPr>
              <p:cNvCxnSpPr/>
              <p:nvPr/>
            </p:nvCxnSpPr>
            <p:spPr>
              <a:xfrm>
                <a:off x="30974554" y="4193388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2" name="Ellipse 551">
                <a:extLst>
                  <a:ext uri="{FF2B5EF4-FFF2-40B4-BE49-F238E27FC236}">
                    <a16:creationId xmlns:a16="http://schemas.microsoft.com/office/drawing/2014/main" id="{A7EDBDA1-E9E0-F608-06E0-581EB0D842EC}"/>
                  </a:ext>
                </a:extLst>
              </p:cNvPr>
              <p:cNvSpPr/>
              <p:nvPr/>
            </p:nvSpPr>
            <p:spPr>
              <a:xfrm rot="10800000">
                <a:off x="30992175" y="4137619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3" name="Ellipse 552">
                <a:extLst>
                  <a:ext uri="{FF2B5EF4-FFF2-40B4-BE49-F238E27FC236}">
                    <a16:creationId xmlns:a16="http://schemas.microsoft.com/office/drawing/2014/main" id="{5AFB0919-CB1C-0874-0C35-58A97ABD583E}"/>
                  </a:ext>
                </a:extLst>
              </p:cNvPr>
              <p:cNvSpPr/>
              <p:nvPr/>
            </p:nvSpPr>
            <p:spPr>
              <a:xfrm rot="5400000">
                <a:off x="30448451" y="4145498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B83A04AA-E9BE-147C-485E-52436BCE0D42}"/>
                  </a:ext>
                </a:extLst>
              </p:cNvPr>
              <p:cNvSpPr/>
              <p:nvPr/>
            </p:nvSpPr>
            <p:spPr>
              <a:xfrm rot="10800000">
                <a:off x="30653714" y="4143964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5" name="Connecteur droit 554">
                <a:extLst>
                  <a:ext uri="{FF2B5EF4-FFF2-40B4-BE49-F238E27FC236}">
                    <a16:creationId xmlns:a16="http://schemas.microsoft.com/office/drawing/2014/main" id="{1930B145-C04C-1671-D255-0DD8A556F71B}"/>
                  </a:ext>
                </a:extLst>
              </p:cNvPr>
              <p:cNvCxnSpPr/>
              <p:nvPr/>
            </p:nvCxnSpPr>
            <p:spPr>
              <a:xfrm rot="10800000">
                <a:off x="30677924" y="4159221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Connecteur droit 555">
                <a:extLst>
                  <a:ext uri="{FF2B5EF4-FFF2-40B4-BE49-F238E27FC236}">
                    <a16:creationId xmlns:a16="http://schemas.microsoft.com/office/drawing/2014/main" id="{366DA02A-B19F-5707-A79D-6BB5AE804F83}"/>
                  </a:ext>
                </a:extLst>
              </p:cNvPr>
              <p:cNvCxnSpPr/>
              <p:nvPr/>
            </p:nvCxnSpPr>
            <p:spPr>
              <a:xfrm rot="10800000">
                <a:off x="30677926" y="4143964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7" name="Ellipse 556">
                <a:extLst>
                  <a:ext uri="{FF2B5EF4-FFF2-40B4-BE49-F238E27FC236}">
                    <a16:creationId xmlns:a16="http://schemas.microsoft.com/office/drawing/2014/main" id="{FB10FA17-0833-CDEE-4B19-36C7C5911818}"/>
                  </a:ext>
                </a:extLst>
              </p:cNvPr>
              <p:cNvSpPr/>
              <p:nvPr/>
            </p:nvSpPr>
            <p:spPr>
              <a:xfrm rot="10800000">
                <a:off x="30980784" y="4160384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8" name="Ellipse 557">
                <a:extLst>
                  <a:ext uri="{FF2B5EF4-FFF2-40B4-BE49-F238E27FC236}">
                    <a16:creationId xmlns:a16="http://schemas.microsoft.com/office/drawing/2014/main" id="{18F515C7-C44A-72E1-68E4-A0DC26193C05}"/>
                  </a:ext>
                </a:extLst>
              </p:cNvPr>
              <p:cNvSpPr/>
              <p:nvPr/>
            </p:nvSpPr>
            <p:spPr>
              <a:xfrm rot="5400000">
                <a:off x="30437060" y="4168263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EA2F8C2B-9542-60E3-4363-2B9E0B2BB493}"/>
                  </a:ext>
                </a:extLst>
              </p:cNvPr>
              <p:cNvSpPr/>
              <p:nvPr/>
            </p:nvSpPr>
            <p:spPr>
              <a:xfrm rot="10800000">
                <a:off x="30642323" y="4166729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60" name="Connecteur droit 559">
                <a:extLst>
                  <a:ext uri="{FF2B5EF4-FFF2-40B4-BE49-F238E27FC236}">
                    <a16:creationId xmlns:a16="http://schemas.microsoft.com/office/drawing/2014/main" id="{0938175A-F590-933B-836F-7D47833E8128}"/>
                  </a:ext>
                </a:extLst>
              </p:cNvPr>
              <p:cNvCxnSpPr/>
              <p:nvPr/>
            </p:nvCxnSpPr>
            <p:spPr>
              <a:xfrm rot="10800000">
                <a:off x="30666534" y="4181986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Connecteur droit 560">
                <a:extLst>
                  <a:ext uri="{FF2B5EF4-FFF2-40B4-BE49-F238E27FC236}">
                    <a16:creationId xmlns:a16="http://schemas.microsoft.com/office/drawing/2014/main" id="{1E87DE33-7658-FCD5-A4F9-0826CE2365DE}"/>
                  </a:ext>
                </a:extLst>
              </p:cNvPr>
              <p:cNvCxnSpPr/>
              <p:nvPr/>
            </p:nvCxnSpPr>
            <p:spPr>
              <a:xfrm rot="10800000">
                <a:off x="30666535" y="4166729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2" name="Ellipse 561">
                <a:extLst>
                  <a:ext uri="{FF2B5EF4-FFF2-40B4-BE49-F238E27FC236}">
                    <a16:creationId xmlns:a16="http://schemas.microsoft.com/office/drawing/2014/main" id="{508A675A-F4E5-42E3-5B55-9832F1D3A40D}"/>
                  </a:ext>
                </a:extLst>
              </p:cNvPr>
              <p:cNvSpPr/>
              <p:nvPr/>
            </p:nvSpPr>
            <p:spPr>
              <a:xfrm>
                <a:off x="30794507" y="4144178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3" name="Ellipse 562">
                <a:extLst>
                  <a:ext uri="{FF2B5EF4-FFF2-40B4-BE49-F238E27FC236}">
                    <a16:creationId xmlns:a16="http://schemas.microsoft.com/office/drawing/2014/main" id="{BDB2587E-7865-5906-F77E-3C9C866234B1}"/>
                  </a:ext>
                </a:extLst>
              </p:cNvPr>
              <p:cNvSpPr/>
              <p:nvPr/>
            </p:nvSpPr>
            <p:spPr>
              <a:xfrm rot="16200000">
                <a:off x="31171532" y="41520583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CDC10800-BAD9-E28E-64A8-7421F337BA06}"/>
                  </a:ext>
                </a:extLst>
              </p:cNvPr>
              <p:cNvSpPr/>
              <p:nvPr/>
            </p:nvSpPr>
            <p:spPr>
              <a:xfrm>
                <a:off x="30935391" y="41507637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65" name="Connecteur droit 564">
                <a:extLst>
                  <a:ext uri="{FF2B5EF4-FFF2-40B4-BE49-F238E27FC236}">
                    <a16:creationId xmlns:a16="http://schemas.microsoft.com/office/drawing/2014/main" id="{F50B803B-9FD1-22DD-2227-90B063C97646}"/>
                  </a:ext>
                </a:extLst>
              </p:cNvPr>
              <p:cNvCxnSpPr/>
              <p:nvPr/>
            </p:nvCxnSpPr>
            <p:spPr>
              <a:xfrm>
                <a:off x="30959600" y="4150523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Connecteur droit 565">
                <a:extLst>
                  <a:ext uri="{FF2B5EF4-FFF2-40B4-BE49-F238E27FC236}">
                    <a16:creationId xmlns:a16="http://schemas.microsoft.com/office/drawing/2014/main" id="{28F52BA8-9C38-8B9E-30B5-FACFA03BFAE0}"/>
                  </a:ext>
                </a:extLst>
              </p:cNvPr>
              <p:cNvCxnSpPr/>
              <p:nvPr/>
            </p:nvCxnSpPr>
            <p:spPr>
              <a:xfrm>
                <a:off x="30959600" y="41657805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7" name="Ellipse 566">
                <a:extLst>
                  <a:ext uri="{FF2B5EF4-FFF2-40B4-BE49-F238E27FC236}">
                    <a16:creationId xmlns:a16="http://schemas.microsoft.com/office/drawing/2014/main" id="{D8D68227-36F7-3BBF-5166-1FFD4A449C04}"/>
                  </a:ext>
                </a:extLst>
              </p:cNvPr>
              <p:cNvSpPr/>
              <p:nvPr/>
            </p:nvSpPr>
            <p:spPr>
              <a:xfrm rot="10800000">
                <a:off x="31960345" y="4138734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8" name="Ellipse 567">
                <a:extLst>
                  <a:ext uri="{FF2B5EF4-FFF2-40B4-BE49-F238E27FC236}">
                    <a16:creationId xmlns:a16="http://schemas.microsoft.com/office/drawing/2014/main" id="{7CCCDAC2-CD34-356A-DAAF-92659025238B}"/>
                  </a:ext>
                </a:extLst>
              </p:cNvPr>
              <p:cNvSpPr/>
              <p:nvPr/>
            </p:nvSpPr>
            <p:spPr>
              <a:xfrm rot="5400000">
                <a:off x="31416620" y="4146613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FD96A719-3E6E-2155-2C83-B45960D64176}"/>
                  </a:ext>
                </a:extLst>
              </p:cNvPr>
              <p:cNvSpPr/>
              <p:nvPr/>
            </p:nvSpPr>
            <p:spPr>
              <a:xfrm rot="10800000">
                <a:off x="31621884" y="4145080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70" name="Connecteur droit 569">
                <a:extLst>
                  <a:ext uri="{FF2B5EF4-FFF2-40B4-BE49-F238E27FC236}">
                    <a16:creationId xmlns:a16="http://schemas.microsoft.com/office/drawing/2014/main" id="{AE350FF4-80B0-8B4A-FE4B-60B4A2987D38}"/>
                  </a:ext>
                </a:extLst>
              </p:cNvPr>
              <p:cNvCxnSpPr/>
              <p:nvPr/>
            </p:nvCxnSpPr>
            <p:spPr>
              <a:xfrm rot="10800000">
                <a:off x="31646094" y="416033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Connecteur droit 570">
                <a:extLst>
                  <a:ext uri="{FF2B5EF4-FFF2-40B4-BE49-F238E27FC236}">
                    <a16:creationId xmlns:a16="http://schemas.microsoft.com/office/drawing/2014/main" id="{B1B7C1D9-35F5-745B-05CF-048D8970B847}"/>
                  </a:ext>
                </a:extLst>
              </p:cNvPr>
              <p:cNvCxnSpPr/>
              <p:nvPr/>
            </p:nvCxnSpPr>
            <p:spPr>
              <a:xfrm rot="10800000">
                <a:off x="31646095" y="4145080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2" name="Ellipse 571">
                <a:extLst>
                  <a:ext uri="{FF2B5EF4-FFF2-40B4-BE49-F238E27FC236}">
                    <a16:creationId xmlns:a16="http://schemas.microsoft.com/office/drawing/2014/main" id="{B178D7E1-AE12-F03C-613D-8FB8C1AA3C70}"/>
                  </a:ext>
                </a:extLst>
              </p:cNvPr>
              <p:cNvSpPr/>
              <p:nvPr/>
            </p:nvSpPr>
            <p:spPr>
              <a:xfrm rot="10800000">
                <a:off x="31952921" y="4160949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3" name="Ellipse 572">
                <a:extLst>
                  <a:ext uri="{FF2B5EF4-FFF2-40B4-BE49-F238E27FC236}">
                    <a16:creationId xmlns:a16="http://schemas.microsoft.com/office/drawing/2014/main" id="{0CE38F80-3261-7965-EA68-050BA847F688}"/>
                  </a:ext>
                </a:extLst>
              </p:cNvPr>
              <p:cNvSpPr/>
              <p:nvPr/>
            </p:nvSpPr>
            <p:spPr>
              <a:xfrm rot="5400000">
                <a:off x="31409196" y="4168828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A4CCB704-F0E4-5CA5-AFF1-DB2E8034FB30}"/>
                  </a:ext>
                </a:extLst>
              </p:cNvPr>
              <p:cNvSpPr/>
              <p:nvPr/>
            </p:nvSpPr>
            <p:spPr>
              <a:xfrm rot="10800000">
                <a:off x="31614460" y="4167294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75" name="Connecteur droit 574">
                <a:extLst>
                  <a:ext uri="{FF2B5EF4-FFF2-40B4-BE49-F238E27FC236}">
                    <a16:creationId xmlns:a16="http://schemas.microsoft.com/office/drawing/2014/main" id="{57941230-72E8-EEC0-A888-4CB9C134544E}"/>
                  </a:ext>
                </a:extLst>
              </p:cNvPr>
              <p:cNvCxnSpPr/>
              <p:nvPr/>
            </p:nvCxnSpPr>
            <p:spPr>
              <a:xfrm rot="10800000">
                <a:off x="31638670" y="4182551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Connecteur droit 575">
                <a:extLst>
                  <a:ext uri="{FF2B5EF4-FFF2-40B4-BE49-F238E27FC236}">
                    <a16:creationId xmlns:a16="http://schemas.microsoft.com/office/drawing/2014/main" id="{8CA3B5D2-6680-67CA-EDB9-61382BD1EAFC}"/>
                  </a:ext>
                </a:extLst>
              </p:cNvPr>
              <p:cNvCxnSpPr/>
              <p:nvPr/>
            </p:nvCxnSpPr>
            <p:spPr>
              <a:xfrm rot="10800000">
                <a:off x="31638672" y="4167294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7" name="Ellipse 576">
                <a:extLst>
                  <a:ext uri="{FF2B5EF4-FFF2-40B4-BE49-F238E27FC236}">
                    <a16:creationId xmlns:a16="http://schemas.microsoft.com/office/drawing/2014/main" id="{7186E2D8-C0BB-A9E0-1678-CEF4DFC5DFBD}"/>
                  </a:ext>
                </a:extLst>
              </p:cNvPr>
              <p:cNvSpPr/>
              <p:nvPr/>
            </p:nvSpPr>
            <p:spPr>
              <a:xfrm rot="10800000">
                <a:off x="31918990" y="4188227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8" name="Ellipse 577">
                <a:extLst>
                  <a:ext uri="{FF2B5EF4-FFF2-40B4-BE49-F238E27FC236}">
                    <a16:creationId xmlns:a16="http://schemas.microsoft.com/office/drawing/2014/main" id="{543C2068-64D0-FBA6-BBB7-B267F4590E7E}"/>
                  </a:ext>
                </a:extLst>
              </p:cNvPr>
              <p:cNvSpPr/>
              <p:nvPr/>
            </p:nvSpPr>
            <p:spPr>
              <a:xfrm rot="5400000">
                <a:off x="31375265" y="4196106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0061BEE4-F6A2-13E6-86EE-C180B893BB6A}"/>
                  </a:ext>
                </a:extLst>
              </p:cNvPr>
              <p:cNvSpPr/>
              <p:nvPr/>
            </p:nvSpPr>
            <p:spPr>
              <a:xfrm rot="10800000">
                <a:off x="31580529" y="41945733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80" name="Connecteur droit 579">
                <a:extLst>
                  <a:ext uri="{FF2B5EF4-FFF2-40B4-BE49-F238E27FC236}">
                    <a16:creationId xmlns:a16="http://schemas.microsoft.com/office/drawing/2014/main" id="{3B622D31-60B9-ECA2-09FB-BC788C8BB6F6}"/>
                  </a:ext>
                </a:extLst>
              </p:cNvPr>
              <p:cNvCxnSpPr/>
              <p:nvPr/>
            </p:nvCxnSpPr>
            <p:spPr>
              <a:xfrm rot="10800000">
                <a:off x="31604739" y="4209830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Connecteur droit 580">
                <a:extLst>
                  <a:ext uri="{FF2B5EF4-FFF2-40B4-BE49-F238E27FC236}">
                    <a16:creationId xmlns:a16="http://schemas.microsoft.com/office/drawing/2014/main" id="{43891BE0-5935-C4A6-9924-C8236CC6CC7F}"/>
                  </a:ext>
                </a:extLst>
              </p:cNvPr>
              <p:cNvCxnSpPr/>
              <p:nvPr/>
            </p:nvCxnSpPr>
            <p:spPr>
              <a:xfrm rot="10800000">
                <a:off x="31604741" y="4194573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2" name="Ellipse 581">
                <a:extLst>
                  <a:ext uri="{FF2B5EF4-FFF2-40B4-BE49-F238E27FC236}">
                    <a16:creationId xmlns:a16="http://schemas.microsoft.com/office/drawing/2014/main" id="{7628EAC4-EE05-7C95-788D-B88B70BCC60B}"/>
                  </a:ext>
                </a:extLst>
              </p:cNvPr>
              <p:cNvSpPr/>
              <p:nvPr/>
            </p:nvSpPr>
            <p:spPr>
              <a:xfrm rot="10800000">
                <a:off x="31887126" y="4112629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3" name="Ellipse 582">
                <a:extLst>
                  <a:ext uri="{FF2B5EF4-FFF2-40B4-BE49-F238E27FC236}">
                    <a16:creationId xmlns:a16="http://schemas.microsoft.com/office/drawing/2014/main" id="{740B6599-F813-DE87-76EF-5FB16596E143}"/>
                  </a:ext>
                </a:extLst>
              </p:cNvPr>
              <p:cNvSpPr/>
              <p:nvPr/>
            </p:nvSpPr>
            <p:spPr>
              <a:xfrm rot="5400000">
                <a:off x="31343401" y="4120508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4" name="Rectangle 583">
                <a:extLst>
                  <a:ext uri="{FF2B5EF4-FFF2-40B4-BE49-F238E27FC236}">
                    <a16:creationId xmlns:a16="http://schemas.microsoft.com/office/drawing/2014/main" id="{665BCE95-A771-6107-5F78-F3F5A2E4D76F}"/>
                  </a:ext>
                </a:extLst>
              </p:cNvPr>
              <p:cNvSpPr/>
              <p:nvPr/>
            </p:nvSpPr>
            <p:spPr>
              <a:xfrm rot="10800000">
                <a:off x="31548665" y="4118974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85" name="Connecteur droit 584">
                <a:extLst>
                  <a:ext uri="{FF2B5EF4-FFF2-40B4-BE49-F238E27FC236}">
                    <a16:creationId xmlns:a16="http://schemas.microsoft.com/office/drawing/2014/main" id="{9958D0AD-558C-53A9-88EA-DA30AFD41F65}"/>
                  </a:ext>
                </a:extLst>
              </p:cNvPr>
              <p:cNvCxnSpPr/>
              <p:nvPr/>
            </p:nvCxnSpPr>
            <p:spPr>
              <a:xfrm rot="10800000">
                <a:off x="31572875" y="4134231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Connecteur droit 585">
                <a:extLst>
                  <a:ext uri="{FF2B5EF4-FFF2-40B4-BE49-F238E27FC236}">
                    <a16:creationId xmlns:a16="http://schemas.microsoft.com/office/drawing/2014/main" id="{20BDAB68-F963-C097-808A-4291420257A2}"/>
                  </a:ext>
                </a:extLst>
              </p:cNvPr>
              <p:cNvCxnSpPr/>
              <p:nvPr/>
            </p:nvCxnSpPr>
            <p:spPr>
              <a:xfrm rot="10800000">
                <a:off x="31572877" y="4118974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7" name="Ellipse 586">
                <a:extLst>
                  <a:ext uri="{FF2B5EF4-FFF2-40B4-BE49-F238E27FC236}">
                    <a16:creationId xmlns:a16="http://schemas.microsoft.com/office/drawing/2014/main" id="{C6598B54-28CF-967F-C27E-23A8831EDE76}"/>
                  </a:ext>
                </a:extLst>
              </p:cNvPr>
              <p:cNvSpPr/>
              <p:nvPr/>
            </p:nvSpPr>
            <p:spPr>
              <a:xfrm>
                <a:off x="31786465" y="41432573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8" name="Ellipse 587">
                <a:extLst>
                  <a:ext uri="{FF2B5EF4-FFF2-40B4-BE49-F238E27FC236}">
                    <a16:creationId xmlns:a16="http://schemas.microsoft.com/office/drawing/2014/main" id="{D7DFE8E8-8A02-12CD-B0E7-961FB3AFCC09}"/>
                  </a:ext>
                </a:extLst>
              </p:cNvPr>
              <p:cNvSpPr/>
              <p:nvPr/>
            </p:nvSpPr>
            <p:spPr>
              <a:xfrm rot="16200000">
                <a:off x="32163490" y="4151137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93572388-4B86-DA04-0464-45BB71F8FB80}"/>
                  </a:ext>
                </a:extLst>
              </p:cNvPr>
              <p:cNvSpPr/>
              <p:nvPr/>
            </p:nvSpPr>
            <p:spPr>
              <a:xfrm>
                <a:off x="31927349" y="4149842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90" name="Connecteur droit 589">
                <a:extLst>
                  <a:ext uri="{FF2B5EF4-FFF2-40B4-BE49-F238E27FC236}">
                    <a16:creationId xmlns:a16="http://schemas.microsoft.com/office/drawing/2014/main" id="{9344566E-808B-0149-871A-0F069D5B140E}"/>
                  </a:ext>
                </a:extLst>
              </p:cNvPr>
              <p:cNvCxnSpPr/>
              <p:nvPr/>
            </p:nvCxnSpPr>
            <p:spPr>
              <a:xfrm>
                <a:off x="31951558" y="4149602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Connecteur droit 590">
                <a:extLst>
                  <a:ext uri="{FF2B5EF4-FFF2-40B4-BE49-F238E27FC236}">
                    <a16:creationId xmlns:a16="http://schemas.microsoft.com/office/drawing/2014/main" id="{586F0D44-4770-0860-33A3-8873E978ACF9}"/>
                  </a:ext>
                </a:extLst>
              </p:cNvPr>
              <p:cNvCxnSpPr/>
              <p:nvPr/>
            </p:nvCxnSpPr>
            <p:spPr>
              <a:xfrm>
                <a:off x="31951558" y="4164859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2" name="Ellipse 591">
                <a:extLst>
                  <a:ext uri="{FF2B5EF4-FFF2-40B4-BE49-F238E27FC236}">
                    <a16:creationId xmlns:a16="http://schemas.microsoft.com/office/drawing/2014/main" id="{FE06DD2C-52FB-964C-21FE-90C62A4341F7}"/>
                  </a:ext>
                </a:extLst>
              </p:cNvPr>
              <p:cNvSpPr/>
              <p:nvPr/>
            </p:nvSpPr>
            <p:spPr>
              <a:xfrm>
                <a:off x="31767995" y="41695348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3" name="Ellipse 592">
                <a:extLst>
                  <a:ext uri="{FF2B5EF4-FFF2-40B4-BE49-F238E27FC236}">
                    <a16:creationId xmlns:a16="http://schemas.microsoft.com/office/drawing/2014/main" id="{80ACD217-C5DA-8327-F82D-3C65994CC39C}"/>
                  </a:ext>
                </a:extLst>
              </p:cNvPr>
              <p:cNvSpPr/>
              <p:nvPr/>
            </p:nvSpPr>
            <p:spPr>
              <a:xfrm rot="16200000">
                <a:off x="32145019" y="41774145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2AF70D58-EC7F-F102-B1DC-05293F2CF830}"/>
                  </a:ext>
                </a:extLst>
              </p:cNvPr>
              <p:cNvSpPr/>
              <p:nvPr/>
            </p:nvSpPr>
            <p:spPr>
              <a:xfrm>
                <a:off x="31908879" y="4176120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95" name="Connecteur droit 594">
                <a:extLst>
                  <a:ext uri="{FF2B5EF4-FFF2-40B4-BE49-F238E27FC236}">
                    <a16:creationId xmlns:a16="http://schemas.microsoft.com/office/drawing/2014/main" id="{EC99190C-0E3E-FCB8-07F4-1C2A20AD94C8}"/>
                  </a:ext>
                </a:extLst>
              </p:cNvPr>
              <p:cNvCxnSpPr/>
              <p:nvPr/>
            </p:nvCxnSpPr>
            <p:spPr>
              <a:xfrm>
                <a:off x="31933088" y="4175879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Connecteur droit 595">
                <a:extLst>
                  <a:ext uri="{FF2B5EF4-FFF2-40B4-BE49-F238E27FC236}">
                    <a16:creationId xmlns:a16="http://schemas.microsoft.com/office/drawing/2014/main" id="{EA1426D8-1DA4-0CE0-A292-68ADF95D39A9}"/>
                  </a:ext>
                </a:extLst>
              </p:cNvPr>
              <p:cNvCxnSpPr/>
              <p:nvPr/>
            </p:nvCxnSpPr>
            <p:spPr>
              <a:xfrm>
                <a:off x="31933088" y="4191136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7" name="Ellipse 596">
                <a:extLst>
                  <a:ext uri="{FF2B5EF4-FFF2-40B4-BE49-F238E27FC236}">
                    <a16:creationId xmlns:a16="http://schemas.microsoft.com/office/drawing/2014/main" id="{5940708B-4159-FBF5-27FC-798814719AFC}"/>
                  </a:ext>
                </a:extLst>
              </p:cNvPr>
              <p:cNvSpPr/>
              <p:nvPr/>
            </p:nvSpPr>
            <p:spPr>
              <a:xfrm>
                <a:off x="31712208" y="4186607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8" name="Ellipse 597">
                <a:extLst>
                  <a:ext uri="{FF2B5EF4-FFF2-40B4-BE49-F238E27FC236}">
                    <a16:creationId xmlns:a16="http://schemas.microsoft.com/office/drawing/2014/main" id="{3A51EF1B-E656-999A-07C6-EE7D216FC120}"/>
                  </a:ext>
                </a:extLst>
              </p:cNvPr>
              <p:cNvSpPr/>
              <p:nvPr/>
            </p:nvSpPr>
            <p:spPr>
              <a:xfrm rot="16200000">
                <a:off x="32089233" y="4194487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9" name="Rectangle 598">
                <a:extLst>
                  <a:ext uri="{FF2B5EF4-FFF2-40B4-BE49-F238E27FC236}">
                    <a16:creationId xmlns:a16="http://schemas.microsoft.com/office/drawing/2014/main" id="{BF5F40EE-389B-1E79-B448-68CEC0193D97}"/>
                  </a:ext>
                </a:extLst>
              </p:cNvPr>
              <p:cNvSpPr/>
              <p:nvPr/>
            </p:nvSpPr>
            <p:spPr>
              <a:xfrm>
                <a:off x="31853092" y="4193193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00" name="Connecteur droit 599">
                <a:extLst>
                  <a:ext uri="{FF2B5EF4-FFF2-40B4-BE49-F238E27FC236}">
                    <a16:creationId xmlns:a16="http://schemas.microsoft.com/office/drawing/2014/main" id="{4DA14705-9503-3857-6179-10C50C154A77}"/>
                  </a:ext>
                </a:extLst>
              </p:cNvPr>
              <p:cNvCxnSpPr/>
              <p:nvPr/>
            </p:nvCxnSpPr>
            <p:spPr>
              <a:xfrm>
                <a:off x="31877301" y="4192952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Connecteur droit 600">
                <a:extLst>
                  <a:ext uri="{FF2B5EF4-FFF2-40B4-BE49-F238E27FC236}">
                    <a16:creationId xmlns:a16="http://schemas.microsoft.com/office/drawing/2014/main" id="{3DB94DD4-9F0A-C86C-C1D4-A8E9485DA33F}"/>
                  </a:ext>
                </a:extLst>
              </p:cNvPr>
              <p:cNvCxnSpPr/>
              <p:nvPr/>
            </p:nvCxnSpPr>
            <p:spPr>
              <a:xfrm>
                <a:off x="31877301" y="4208209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2" name="Ellipse 601">
                <a:extLst>
                  <a:ext uri="{FF2B5EF4-FFF2-40B4-BE49-F238E27FC236}">
                    <a16:creationId xmlns:a16="http://schemas.microsoft.com/office/drawing/2014/main" id="{6B7A87AD-974B-0565-129A-4DC92582BC6E}"/>
                  </a:ext>
                </a:extLst>
              </p:cNvPr>
              <p:cNvSpPr/>
              <p:nvPr/>
            </p:nvSpPr>
            <p:spPr>
              <a:xfrm>
                <a:off x="31753043" y="4116980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3" name="Ellipse 602">
                <a:extLst>
                  <a:ext uri="{FF2B5EF4-FFF2-40B4-BE49-F238E27FC236}">
                    <a16:creationId xmlns:a16="http://schemas.microsoft.com/office/drawing/2014/main" id="{09A32A35-4D6C-7D56-CF67-4F56125FCB0E}"/>
                  </a:ext>
                </a:extLst>
              </p:cNvPr>
              <p:cNvSpPr/>
              <p:nvPr/>
            </p:nvSpPr>
            <p:spPr>
              <a:xfrm rot="16200000">
                <a:off x="32130067" y="41248600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4" name="Rectangle 603">
                <a:extLst>
                  <a:ext uri="{FF2B5EF4-FFF2-40B4-BE49-F238E27FC236}">
                    <a16:creationId xmlns:a16="http://schemas.microsoft.com/office/drawing/2014/main" id="{92BD6230-0842-98DC-214B-99FAC7C6DA9A}"/>
                  </a:ext>
                </a:extLst>
              </p:cNvPr>
              <p:cNvSpPr/>
              <p:nvPr/>
            </p:nvSpPr>
            <p:spPr>
              <a:xfrm>
                <a:off x="31893927" y="4123565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05" name="Connecteur droit 604">
                <a:extLst>
                  <a:ext uri="{FF2B5EF4-FFF2-40B4-BE49-F238E27FC236}">
                    <a16:creationId xmlns:a16="http://schemas.microsoft.com/office/drawing/2014/main" id="{8675A804-6D6C-AB8C-80AE-3004FD7DB4D8}"/>
                  </a:ext>
                </a:extLst>
              </p:cNvPr>
              <p:cNvCxnSpPr/>
              <p:nvPr/>
            </p:nvCxnSpPr>
            <p:spPr>
              <a:xfrm>
                <a:off x="31918135" y="4123325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Connecteur droit 605">
                <a:extLst>
                  <a:ext uri="{FF2B5EF4-FFF2-40B4-BE49-F238E27FC236}">
                    <a16:creationId xmlns:a16="http://schemas.microsoft.com/office/drawing/2014/main" id="{8052AA1B-7985-D89F-0D07-CE383E9C4BA4}"/>
                  </a:ext>
                </a:extLst>
              </p:cNvPr>
              <p:cNvCxnSpPr/>
              <p:nvPr/>
            </p:nvCxnSpPr>
            <p:spPr>
              <a:xfrm>
                <a:off x="31918135" y="4138582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7" name="Ellipse 606">
                <a:extLst>
                  <a:ext uri="{FF2B5EF4-FFF2-40B4-BE49-F238E27FC236}">
                    <a16:creationId xmlns:a16="http://schemas.microsoft.com/office/drawing/2014/main" id="{BAB7E22A-235B-40B5-AF69-76FB21946161}"/>
                  </a:ext>
                </a:extLst>
              </p:cNvPr>
              <p:cNvSpPr/>
              <p:nvPr/>
            </p:nvSpPr>
            <p:spPr>
              <a:xfrm>
                <a:off x="31686828" y="4112973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8" name="Ellipse 607">
                <a:extLst>
                  <a:ext uri="{FF2B5EF4-FFF2-40B4-BE49-F238E27FC236}">
                    <a16:creationId xmlns:a16="http://schemas.microsoft.com/office/drawing/2014/main" id="{5D0B1A6B-0520-8CA8-DFF8-6C96849F90D9}"/>
                  </a:ext>
                </a:extLst>
              </p:cNvPr>
              <p:cNvSpPr/>
              <p:nvPr/>
            </p:nvSpPr>
            <p:spPr>
              <a:xfrm rot="16200000">
                <a:off x="32063853" y="4120853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9" name="Rectangle 608">
                <a:extLst>
                  <a:ext uri="{FF2B5EF4-FFF2-40B4-BE49-F238E27FC236}">
                    <a16:creationId xmlns:a16="http://schemas.microsoft.com/office/drawing/2014/main" id="{78679A70-E42F-51A9-D605-65BDB9531A6B}"/>
                  </a:ext>
                </a:extLst>
              </p:cNvPr>
              <p:cNvSpPr/>
              <p:nvPr/>
            </p:nvSpPr>
            <p:spPr>
              <a:xfrm>
                <a:off x="31827712" y="4119558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10" name="Connecteur droit 609">
                <a:extLst>
                  <a:ext uri="{FF2B5EF4-FFF2-40B4-BE49-F238E27FC236}">
                    <a16:creationId xmlns:a16="http://schemas.microsoft.com/office/drawing/2014/main" id="{119247CF-5017-1835-C506-989562B2A6EF}"/>
                  </a:ext>
                </a:extLst>
              </p:cNvPr>
              <p:cNvCxnSpPr/>
              <p:nvPr/>
            </p:nvCxnSpPr>
            <p:spPr>
              <a:xfrm>
                <a:off x="31851921" y="4119318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Connecteur droit 610">
                <a:extLst>
                  <a:ext uri="{FF2B5EF4-FFF2-40B4-BE49-F238E27FC236}">
                    <a16:creationId xmlns:a16="http://schemas.microsoft.com/office/drawing/2014/main" id="{1C129EF1-9C97-1FFE-74F1-BE81131A8469}"/>
                  </a:ext>
                </a:extLst>
              </p:cNvPr>
              <p:cNvCxnSpPr/>
              <p:nvPr/>
            </p:nvCxnSpPr>
            <p:spPr>
              <a:xfrm>
                <a:off x="31851921" y="4134575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2" name="Ellipse 611">
                <a:extLst>
                  <a:ext uri="{FF2B5EF4-FFF2-40B4-BE49-F238E27FC236}">
                    <a16:creationId xmlns:a16="http://schemas.microsoft.com/office/drawing/2014/main" id="{8F9063C0-A549-5C88-A8F0-513D4EBAC5D7}"/>
                  </a:ext>
                </a:extLst>
              </p:cNvPr>
              <p:cNvSpPr/>
              <p:nvPr/>
            </p:nvSpPr>
            <p:spPr>
              <a:xfrm rot="10800000">
                <a:off x="31865278" y="41792197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3" name="Ellipse 612">
                <a:extLst>
                  <a:ext uri="{FF2B5EF4-FFF2-40B4-BE49-F238E27FC236}">
                    <a16:creationId xmlns:a16="http://schemas.microsoft.com/office/drawing/2014/main" id="{AD003FFA-02E2-B46B-91B3-960F42C1F541}"/>
                  </a:ext>
                </a:extLst>
              </p:cNvPr>
              <p:cNvSpPr/>
              <p:nvPr/>
            </p:nvSpPr>
            <p:spPr>
              <a:xfrm rot="5400000">
                <a:off x="31321553" y="4187098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4" name="Rectangle 613">
                <a:extLst>
                  <a:ext uri="{FF2B5EF4-FFF2-40B4-BE49-F238E27FC236}">
                    <a16:creationId xmlns:a16="http://schemas.microsoft.com/office/drawing/2014/main" id="{D2AF4F4F-69F3-ABDF-996A-80CD9309A022}"/>
                  </a:ext>
                </a:extLst>
              </p:cNvPr>
              <p:cNvSpPr/>
              <p:nvPr/>
            </p:nvSpPr>
            <p:spPr>
              <a:xfrm rot="10800000">
                <a:off x="31526817" y="4185565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15" name="Connecteur droit 614">
                <a:extLst>
                  <a:ext uri="{FF2B5EF4-FFF2-40B4-BE49-F238E27FC236}">
                    <a16:creationId xmlns:a16="http://schemas.microsoft.com/office/drawing/2014/main" id="{3EB2CC9D-208E-6374-70A5-E7F5645C004E}"/>
                  </a:ext>
                </a:extLst>
              </p:cNvPr>
              <p:cNvCxnSpPr/>
              <p:nvPr/>
            </p:nvCxnSpPr>
            <p:spPr>
              <a:xfrm rot="10800000">
                <a:off x="31551027" y="4200822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Connecteur droit 615">
                <a:extLst>
                  <a:ext uri="{FF2B5EF4-FFF2-40B4-BE49-F238E27FC236}">
                    <a16:creationId xmlns:a16="http://schemas.microsoft.com/office/drawing/2014/main" id="{CB56ACE1-7FFF-D4D9-BF9F-9B85086C9604}"/>
                  </a:ext>
                </a:extLst>
              </p:cNvPr>
              <p:cNvCxnSpPr/>
              <p:nvPr/>
            </p:nvCxnSpPr>
            <p:spPr>
              <a:xfrm rot="10800000">
                <a:off x="31551028" y="4185565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7" name="Ellipse 616">
                <a:extLst>
                  <a:ext uri="{FF2B5EF4-FFF2-40B4-BE49-F238E27FC236}">
                    <a16:creationId xmlns:a16="http://schemas.microsoft.com/office/drawing/2014/main" id="{168CE1C5-1B05-75A5-3A36-042390752223}"/>
                  </a:ext>
                </a:extLst>
              </p:cNvPr>
              <p:cNvSpPr/>
              <p:nvPr/>
            </p:nvSpPr>
            <p:spPr>
              <a:xfrm>
                <a:off x="31664579" y="41655142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8" name="Ellipse 617">
                <a:extLst>
                  <a:ext uri="{FF2B5EF4-FFF2-40B4-BE49-F238E27FC236}">
                    <a16:creationId xmlns:a16="http://schemas.microsoft.com/office/drawing/2014/main" id="{5EC9B9C5-DDFD-7139-8C62-522E6723D8BD}"/>
                  </a:ext>
                </a:extLst>
              </p:cNvPr>
              <p:cNvSpPr/>
              <p:nvPr/>
            </p:nvSpPr>
            <p:spPr>
              <a:xfrm rot="16200000">
                <a:off x="32041604" y="41733940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9" name="Rectangle 618">
                <a:extLst>
                  <a:ext uri="{FF2B5EF4-FFF2-40B4-BE49-F238E27FC236}">
                    <a16:creationId xmlns:a16="http://schemas.microsoft.com/office/drawing/2014/main" id="{6FF48AB1-1F96-37C5-BC5D-DBCB52718A07}"/>
                  </a:ext>
                </a:extLst>
              </p:cNvPr>
              <p:cNvSpPr/>
              <p:nvPr/>
            </p:nvSpPr>
            <p:spPr>
              <a:xfrm>
                <a:off x="31805463" y="41720994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20" name="Connecteur droit 619">
                <a:extLst>
                  <a:ext uri="{FF2B5EF4-FFF2-40B4-BE49-F238E27FC236}">
                    <a16:creationId xmlns:a16="http://schemas.microsoft.com/office/drawing/2014/main" id="{C7DAC195-98EF-2188-7D22-4E21D3EA1F42}"/>
                  </a:ext>
                </a:extLst>
              </p:cNvPr>
              <p:cNvCxnSpPr/>
              <p:nvPr/>
            </p:nvCxnSpPr>
            <p:spPr>
              <a:xfrm>
                <a:off x="31829672" y="41718591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Connecteur droit 620">
                <a:extLst>
                  <a:ext uri="{FF2B5EF4-FFF2-40B4-BE49-F238E27FC236}">
                    <a16:creationId xmlns:a16="http://schemas.microsoft.com/office/drawing/2014/main" id="{51EDF60C-E5D6-03DE-8CD7-F1DC82197F9A}"/>
                  </a:ext>
                </a:extLst>
              </p:cNvPr>
              <p:cNvCxnSpPr/>
              <p:nvPr/>
            </p:nvCxnSpPr>
            <p:spPr>
              <a:xfrm>
                <a:off x="31829672" y="4187116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2" name="Ellipse 621">
                <a:extLst>
                  <a:ext uri="{FF2B5EF4-FFF2-40B4-BE49-F238E27FC236}">
                    <a16:creationId xmlns:a16="http://schemas.microsoft.com/office/drawing/2014/main" id="{28A224FC-63C7-7818-02C8-9F891EBF0E4F}"/>
                  </a:ext>
                </a:extLst>
              </p:cNvPr>
              <p:cNvSpPr/>
              <p:nvPr/>
            </p:nvSpPr>
            <p:spPr>
              <a:xfrm rot="10800000">
                <a:off x="31847294" y="41313467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3" name="Ellipse 622">
                <a:extLst>
                  <a:ext uri="{FF2B5EF4-FFF2-40B4-BE49-F238E27FC236}">
                    <a16:creationId xmlns:a16="http://schemas.microsoft.com/office/drawing/2014/main" id="{1E2E4AC2-06EB-D387-7EC5-42FDC9F52ADD}"/>
                  </a:ext>
                </a:extLst>
              </p:cNvPr>
              <p:cNvSpPr/>
              <p:nvPr/>
            </p:nvSpPr>
            <p:spPr>
              <a:xfrm rot="5400000">
                <a:off x="31303569" y="4139225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4" name="Rectangle 623">
                <a:extLst>
                  <a:ext uri="{FF2B5EF4-FFF2-40B4-BE49-F238E27FC236}">
                    <a16:creationId xmlns:a16="http://schemas.microsoft.com/office/drawing/2014/main" id="{384BAA32-A1CE-E346-B73D-DA0AA129CF1F}"/>
                  </a:ext>
                </a:extLst>
              </p:cNvPr>
              <p:cNvSpPr/>
              <p:nvPr/>
            </p:nvSpPr>
            <p:spPr>
              <a:xfrm rot="10800000">
                <a:off x="31508832" y="4137692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25" name="Connecteur droit 624">
                <a:extLst>
                  <a:ext uri="{FF2B5EF4-FFF2-40B4-BE49-F238E27FC236}">
                    <a16:creationId xmlns:a16="http://schemas.microsoft.com/office/drawing/2014/main" id="{3B3C533F-8E4F-B51E-A0C5-9023E6B84EB9}"/>
                  </a:ext>
                </a:extLst>
              </p:cNvPr>
              <p:cNvCxnSpPr/>
              <p:nvPr/>
            </p:nvCxnSpPr>
            <p:spPr>
              <a:xfrm rot="10800000">
                <a:off x="31533043" y="4152949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Connecteur droit 625">
                <a:extLst>
                  <a:ext uri="{FF2B5EF4-FFF2-40B4-BE49-F238E27FC236}">
                    <a16:creationId xmlns:a16="http://schemas.microsoft.com/office/drawing/2014/main" id="{166E3A45-06C0-CAE3-37CB-8839AEAAB2EC}"/>
                  </a:ext>
                </a:extLst>
              </p:cNvPr>
              <p:cNvCxnSpPr/>
              <p:nvPr/>
            </p:nvCxnSpPr>
            <p:spPr>
              <a:xfrm rot="10800000">
                <a:off x="31533044" y="4137692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7" name="Ellipse 626">
                <a:extLst>
                  <a:ext uri="{FF2B5EF4-FFF2-40B4-BE49-F238E27FC236}">
                    <a16:creationId xmlns:a16="http://schemas.microsoft.com/office/drawing/2014/main" id="{8E4B6004-6CEB-A216-AC0B-49E9F72CFD75}"/>
                  </a:ext>
                </a:extLst>
              </p:cNvPr>
              <p:cNvSpPr/>
              <p:nvPr/>
            </p:nvSpPr>
            <p:spPr>
              <a:xfrm rot="10800000">
                <a:off x="31835903" y="4154111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8" name="Ellipse 627">
                <a:extLst>
                  <a:ext uri="{FF2B5EF4-FFF2-40B4-BE49-F238E27FC236}">
                    <a16:creationId xmlns:a16="http://schemas.microsoft.com/office/drawing/2014/main" id="{08E9CA93-8F81-FFF6-61D2-B28EE3F78F55}"/>
                  </a:ext>
                </a:extLst>
              </p:cNvPr>
              <p:cNvSpPr/>
              <p:nvPr/>
            </p:nvSpPr>
            <p:spPr>
              <a:xfrm rot="5400000">
                <a:off x="31292178" y="4161990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9" name="Rectangle 628">
                <a:extLst>
                  <a:ext uri="{FF2B5EF4-FFF2-40B4-BE49-F238E27FC236}">
                    <a16:creationId xmlns:a16="http://schemas.microsoft.com/office/drawing/2014/main" id="{F316DA49-760C-5969-EEEA-C8182595519E}"/>
                  </a:ext>
                </a:extLst>
              </p:cNvPr>
              <p:cNvSpPr/>
              <p:nvPr/>
            </p:nvSpPr>
            <p:spPr>
              <a:xfrm rot="10800000">
                <a:off x="31497442" y="4160457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0" name="Connecteur droit 629">
                <a:extLst>
                  <a:ext uri="{FF2B5EF4-FFF2-40B4-BE49-F238E27FC236}">
                    <a16:creationId xmlns:a16="http://schemas.microsoft.com/office/drawing/2014/main" id="{11A375FA-0CEF-E8AD-4139-25DFA4F28614}"/>
                  </a:ext>
                </a:extLst>
              </p:cNvPr>
              <p:cNvCxnSpPr/>
              <p:nvPr/>
            </p:nvCxnSpPr>
            <p:spPr>
              <a:xfrm rot="10800000">
                <a:off x="31521652" y="417571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Connecteur droit 630">
                <a:extLst>
                  <a:ext uri="{FF2B5EF4-FFF2-40B4-BE49-F238E27FC236}">
                    <a16:creationId xmlns:a16="http://schemas.microsoft.com/office/drawing/2014/main" id="{E4898ED0-272C-B177-A4D2-58C02DB752CF}"/>
                  </a:ext>
                </a:extLst>
              </p:cNvPr>
              <p:cNvCxnSpPr/>
              <p:nvPr/>
            </p:nvCxnSpPr>
            <p:spPr>
              <a:xfrm rot="10800000">
                <a:off x="31521654" y="416045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2" name="Ellipse 631">
                <a:extLst>
                  <a:ext uri="{FF2B5EF4-FFF2-40B4-BE49-F238E27FC236}">
                    <a16:creationId xmlns:a16="http://schemas.microsoft.com/office/drawing/2014/main" id="{1B0B65FB-E20C-0F12-7368-36C1DCD76401}"/>
                  </a:ext>
                </a:extLst>
              </p:cNvPr>
              <p:cNvSpPr/>
              <p:nvPr/>
            </p:nvSpPr>
            <p:spPr>
              <a:xfrm>
                <a:off x="31649625" y="4137905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3" name="Ellipse 632">
                <a:extLst>
                  <a:ext uri="{FF2B5EF4-FFF2-40B4-BE49-F238E27FC236}">
                    <a16:creationId xmlns:a16="http://schemas.microsoft.com/office/drawing/2014/main" id="{1D589FD4-4F54-DF07-1E9B-41B1DC899B5B}"/>
                  </a:ext>
                </a:extLst>
              </p:cNvPr>
              <p:cNvSpPr/>
              <p:nvPr/>
            </p:nvSpPr>
            <p:spPr>
              <a:xfrm rot="16200000">
                <a:off x="32026650" y="4145785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4" name="Rectangle 633">
                <a:extLst>
                  <a:ext uri="{FF2B5EF4-FFF2-40B4-BE49-F238E27FC236}">
                    <a16:creationId xmlns:a16="http://schemas.microsoft.com/office/drawing/2014/main" id="{8921A9BB-3CBF-BAF8-4FB2-7EE3F98D0DF7}"/>
                  </a:ext>
                </a:extLst>
              </p:cNvPr>
              <p:cNvSpPr/>
              <p:nvPr/>
            </p:nvSpPr>
            <p:spPr>
              <a:xfrm>
                <a:off x="31790509" y="4144491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5" name="Connecteur droit 634">
                <a:extLst>
                  <a:ext uri="{FF2B5EF4-FFF2-40B4-BE49-F238E27FC236}">
                    <a16:creationId xmlns:a16="http://schemas.microsoft.com/office/drawing/2014/main" id="{7D3D984D-7538-12E8-616C-1EC3663CC55C}"/>
                  </a:ext>
                </a:extLst>
              </p:cNvPr>
              <p:cNvCxnSpPr/>
              <p:nvPr/>
            </p:nvCxnSpPr>
            <p:spPr>
              <a:xfrm>
                <a:off x="31814718" y="4144250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Connecteur droit 635">
                <a:extLst>
                  <a:ext uri="{FF2B5EF4-FFF2-40B4-BE49-F238E27FC236}">
                    <a16:creationId xmlns:a16="http://schemas.microsoft.com/office/drawing/2014/main" id="{2FFD50AF-C5EF-DB85-1829-E2B06DEB2FC8}"/>
                  </a:ext>
                </a:extLst>
              </p:cNvPr>
              <p:cNvCxnSpPr/>
              <p:nvPr/>
            </p:nvCxnSpPr>
            <p:spPr>
              <a:xfrm>
                <a:off x="31814718" y="4159507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7" name="Ellipse 636">
                <a:extLst>
                  <a:ext uri="{FF2B5EF4-FFF2-40B4-BE49-F238E27FC236}">
                    <a16:creationId xmlns:a16="http://schemas.microsoft.com/office/drawing/2014/main" id="{B52F2DD0-D6B5-4E33-E37C-EB09E1E84A98}"/>
                  </a:ext>
                </a:extLst>
              </p:cNvPr>
              <p:cNvSpPr/>
              <p:nvPr/>
            </p:nvSpPr>
            <p:spPr>
              <a:xfrm rot="10800000">
                <a:off x="32830004" y="4137689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8" name="Ellipse 637">
                <a:extLst>
                  <a:ext uri="{FF2B5EF4-FFF2-40B4-BE49-F238E27FC236}">
                    <a16:creationId xmlns:a16="http://schemas.microsoft.com/office/drawing/2014/main" id="{71D12311-8CE0-4FEF-77FC-50D21F465648}"/>
                  </a:ext>
                </a:extLst>
              </p:cNvPr>
              <p:cNvSpPr/>
              <p:nvPr/>
            </p:nvSpPr>
            <p:spPr>
              <a:xfrm rot="5400000">
                <a:off x="32286279" y="4145568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9" name="Rectangle 638">
                <a:extLst>
                  <a:ext uri="{FF2B5EF4-FFF2-40B4-BE49-F238E27FC236}">
                    <a16:creationId xmlns:a16="http://schemas.microsoft.com/office/drawing/2014/main" id="{8B5BD8C9-CC1E-6A85-0054-4C4A3930DD84}"/>
                  </a:ext>
                </a:extLst>
              </p:cNvPr>
              <p:cNvSpPr/>
              <p:nvPr/>
            </p:nvSpPr>
            <p:spPr>
              <a:xfrm rot="10800000">
                <a:off x="32491543" y="4144034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40" name="Connecteur droit 639">
                <a:extLst>
                  <a:ext uri="{FF2B5EF4-FFF2-40B4-BE49-F238E27FC236}">
                    <a16:creationId xmlns:a16="http://schemas.microsoft.com/office/drawing/2014/main" id="{1213EBB9-B963-01D3-635F-6E22BDAD08A5}"/>
                  </a:ext>
                </a:extLst>
              </p:cNvPr>
              <p:cNvCxnSpPr/>
              <p:nvPr/>
            </p:nvCxnSpPr>
            <p:spPr>
              <a:xfrm rot="10800000">
                <a:off x="32515753" y="4159291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Connecteur droit 640">
                <a:extLst>
                  <a:ext uri="{FF2B5EF4-FFF2-40B4-BE49-F238E27FC236}">
                    <a16:creationId xmlns:a16="http://schemas.microsoft.com/office/drawing/2014/main" id="{51F1D88F-95CB-591F-6EB1-B2A199A37C04}"/>
                  </a:ext>
                </a:extLst>
              </p:cNvPr>
              <p:cNvCxnSpPr/>
              <p:nvPr/>
            </p:nvCxnSpPr>
            <p:spPr>
              <a:xfrm rot="10800000">
                <a:off x="32515755" y="4144034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2" name="Ellipse 641">
                <a:extLst>
                  <a:ext uri="{FF2B5EF4-FFF2-40B4-BE49-F238E27FC236}">
                    <a16:creationId xmlns:a16="http://schemas.microsoft.com/office/drawing/2014/main" id="{A8169BFC-44F9-8D6B-D917-56C8671D4AAC}"/>
                  </a:ext>
                </a:extLst>
              </p:cNvPr>
              <p:cNvSpPr/>
              <p:nvPr/>
            </p:nvSpPr>
            <p:spPr>
              <a:xfrm rot="10800000">
                <a:off x="32822580" y="4159903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3" name="Ellipse 642">
                <a:extLst>
                  <a:ext uri="{FF2B5EF4-FFF2-40B4-BE49-F238E27FC236}">
                    <a16:creationId xmlns:a16="http://schemas.microsoft.com/office/drawing/2014/main" id="{A66AF8F2-00ED-140F-4A9F-6C6F0248F171}"/>
                  </a:ext>
                </a:extLst>
              </p:cNvPr>
              <p:cNvSpPr/>
              <p:nvPr/>
            </p:nvSpPr>
            <p:spPr>
              <a:xfrm rot="5400000">
                <a:off x="32278855" y="4167782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4" name="Rectangle 643">
                <a:extLst>
                  <a:ext uri="{FF2B5EF4-FFF2-40B4-BE49-F238E27FC236}">
                    <a16:creationId xmlns:a16="http://schemas.microsoft.com/office/drawing/2014/main" id="{8D8BAEB0-7E37-C30A-7BDA-74155EA983AD}"/>
                  </a:ext>
                </a:extLst>
              </p:cNvPr>
              <p:cNvSpPr/>
              <p:nvPr/>
            </p:nvSpPr>
            <p:spPr>
              <a:xfrm rot="10800000">
                <a:off x="32484119" y="4166249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45" name="Connecteur droit 644">
                <a:extLst>
                  <a:ext uri="{FF2B5EF4-FFF2-40B4-BE49-F238E27FC236}">
                    <a16:creationId xmlns:a16="http://schemas.microsoft.com/office/drawing/2014/main" id="{B03B0B86-3D99-66ED-443E-85790F4B7F0A}"/>
                  </a:ext>
                </a:extLst>
              </p:cNvPr>
              <p:cNvCxnSpPr/>
              <p:nvPr/>
            </p:nvCxnSpPr>
            <p:spPr>
              <a:xfrm rot="10800000">
                <a:off x="32508329" y="4181506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Connecteur droit 645">
                <a:extLst>
                  <a:ext uri="{FF2B5EF4-FFF2-40B4-BE49-F238E27FC236}">
                    <a16:creationId xmlns:a16="http://schemas.microsoft.com/office/drawing/2014/main" id="{3D89FB2D-E6BA-EFAF-C702-85F2DA1E65B3}"/>
                  </a:ext>
                </a:extLst>
              </p:cNvPr>
              <p:cNvCxnSpPr/>
              <p:nvPr/>
            </p:nvCxnSpPr>
            <p:spPr>
              <a:xfrm rot="10800000">
                <a:off x="32508331" y="4166249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7" name="Ellipse 646">
                <a:extLst>
                  <a:ext uri="{FF2B5EF4-FFF2-40B4-BE49-F238E27FC236}">
                    <a16:creationId xmlns:a16="http://schemas.microsoft.com/office/drawing/2014/main" id="{A37E7FA3-F527-83C5-3A35-5E75A0629777}"/>
                  </a:ext>
                </a:extLst>
              </p:cNvPr>
              <p:cNvSpPr/>
              <p:nvPr/>
            </p:nvSpPr>
            <p:spPr>
              <a:xfrm rot="10800000">
                <a:off x="32788649" y="4187182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8" name="Ellipse 647">
                <a:extLst>
                  <a:ext uri="{FF2B5EF4-FFF2-40B4-BE49-F238E27FC236}">
                    <a16:creationId xmlns:a16="http://schemas.microsoft.com/office/drawing/2014/main" id="{977CE6AF-3560-325A-1102-63ED0426B03F}"/>
                  </a:ext>
                </a:extLst>
              </p:cNvPr>
              <p:cNvSpPr/>
              <p:nvPr/>
            </p:nvSpPr>
            <p:spPr>
              <a:xfrm rot="5400000">
                <a:off x="32244924" y="4195061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9" name="Rectangle 648">
                <a:extLst>
                  <a:ext uri="{FF2B5EF4-FFF2-40B4-BE49-F238E27FC236}">
                    <a16:creationId xmlns:a16="http://schemas.microsoft.com/office/drawing/2014/main" id="{1BAA93E1-AC2D-2E38-1504-8EAB8109E8F2}"/>
                  </a:ext>
                </a:extLst>
              </p:cNvPr>
              <p:cNvSpPr/>
              <p:nvPr/>
            </p:nvSpPr>
            <p:spPr>
              <a:xfrm rot="10800000">
                <a:off x="32450188" y="4193527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50" name="Connecteur droit 649">
                <a:extLst>
                  <a:ext uri="{FF2B5EF4-FFF2-40B4-BE49-F238E27FC236}">
                    <a16:creationId xmlns:a16="http://schemas.microsoft.com/office/drawing/2014/main" id="{30B23AC4-21DA-F669-AEF8-F5288BA4542A}"/>
                  </a:ext>
                </a:extLst>
              </p:cNvPr>
              <p:cNvCxnSpPr/>
              <p:nvPr/>
            </p:nvCxnSpPr>
            <p:spPr>
              <a:xfrm rot="10800000">
                <a:off x="32474398" y="4208784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Connecteur droit 650">
                <a:extLst>
                  <a:ext uri="{FF2B5EF4-FFF2-40B4-BE49-F238E27FC236}">
                    <a16:creationId xmlns:a16="http://schemas.microsoft.com/office/drawing/2014/main" id="{34DBD100-960F-3745-D324-53CDD71C36D8}"/>
                  </a:ext>
                </a:extLst>
              </p:cNvPr>
              <p:cNvCxnSpPr/>
              <p:nvPr/>
            </p:nvCxnSpPr>
            <p:spPr>
              <a:xfrm rot="10800000">
                <a:off x="32474400" y="4193527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2" name="Ellipse 651">
                <a:extLst>
                  <a:ext uri="{FF2B5EF4-FFF2-40B4-BE49-F238E27FC236}">
                    <a16:creationId xmlns:a16="http://schemas.microsoft.com/office/drawing/2014/main" id="{17B80F6C-734C-B439-C24B-E2178C999B92}"/>
                  </a:ext>
                </a:extLst>
              </p:cNvPr>
              <p:cNvSpPr/>
              <p:nvPr/>
            </p:nvSpPr>
            <p:spPr>
              <a:xfrm rot="10800000">
                <a:off x="32756785" y="4111583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3" name="Ellipse 652">
                <a:extLst>
                  <a:ext uri="{FF2B5EF4-FFF2-40B4-BE49-F238E27FC236}">
                    <a16:creationId xmlns:a16="http://schemas.microsoft.com/office/drawing/2014/main" id="{6EA87AFD-17A6-D5BF-29D2-FB79C35D6C22}"/>
                  </a:ext>
                </a:extLst>
              </p:cNvPr>
              <p:cNvSpPr/>
              <p:nvPr/>
            </p:nvSpPr>
            <p:spPr>
              <a:xfrm rot="5400000">
                <a:off x="32213060" y="4119462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4" name="Rectangle 653">
                <a:extLst>
                  <a:ext uri="{FF2B5EF4-FFF2-40B4-BE49-F238E27FC236}">
                    <a16:creationId xmlns:a16="http://schemas.microsoft.com/office/drawing/2014/main" id="{64535657-9F7B-51F7-BF8E-1284F90C1637}"/>
                  </a:ext>
                </a:extLst>
              </p:cNvPr>
              <p:cNvSpPr/>
              <p:nvPr/>
            </p:nvSpPr>
            <p:spPr>
              <a:xfrm rot="10800000">
                <a:off x="32418324" y="4117929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55" name="Connecteur droit 654">
                <a:extLst>
                  <a:ext uri="{FF2B5EF4-FFF2-40B4-BE49-F238E27FC236}">
                    <a16:creationId xmlns:a16="http://schemas.microsoft.com/office/drawing/2014/main" id="{16624FF4-DECA-1F89-1B26-7112372A7EDC}"/>
                  </a:ext>
                </a:extLst>
              </p:cNvPr>
              <p:cNvCxnSpPr/>
              <p:nvPr/>
            </p:nvCxnSpPr>
            <p:spPr>
              <a:xfrm rot="10800000">
                <a:off x="32442534" y="4133186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Connecteur droit 655">
                <a:extLst>
                  <a:ext uri="{FF2B5EF4-FFF2-40B4-BE49-F238E27FC236}">
                    <a16:creationId xmlns:a16="http://schemas.microsoft.com/office/drawing/2014/main" id="{873D00C7-24D7-371A-5C38-530AA90C1322}"/>
                  </a:ext>
                </a:extLst>
              </p:cNvPr>
              <p:cNvCxnSpPr/>
              <p:nvPr/>
            </p:nvCxnSpPr>
            <p:spPr>
              <a:xfrm rot="10800000">
                <a:off x="32442536" y="4117929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7" name="Ellipse 656">
                <a:extLst>
                  <a:ext uri="{FF2B5EF4-FFF2-40B4-BE49-F238E27FC236}">
                    <a16:creationId xmlns:a16="http://schemas.microsoft.com/office/drawing/2014/main" id="{C0357352-987A-69C1-F9E4-8E4CE23B7099}"/>
                  </a:ext>
                </a:extLst>
              </p:cNvPr>
              <p:cNvSpPr/>
              <p:nvPr/>
            </p:nvSpPr>
            <p:spPr>
              <a:xfrm>
                <a:off x="32656124" y="41422119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8" name="Ellipse 657">
                <a:extLst>
                  <a:ext uri="{FF2B5EF4-FFF2-40B4-BE49-F238E27FC236}">
                    <a16:creationId xmlns:a16="http://schemas.microsoft.com/office/drawing/2014/main" id="{AE676784-1C19-5A9C-E3E7-7DEF0D40AE62}"/>
                  </a:ext>
                </a:extLst>
              </p:cNvPr>
              <p:cNvSpPr/>
              <p:nvPr/>
            </p:nvSpPr>
            <p:spPr>
              <a:xfrm rot="16200000">
                <a:off x="33033149" y="4150091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9" name="Rectangle 658">
                <a:extLst>
                  <a:ext uri="{FF2B5EF4-FFF2-40B4-BE49-F238E27FC236}">
                    <a16:creationId xmlns:a16="http://schemas.microsoft.com/office/drawing/2014/main" id="{6646938A-C7DF-33D3-EE53-7BAE459B2996}"/>
                  </a:ext>
                </a:extLst>
              </p:cNvPr>
              <p:cNvSpPr/>
              <p:nvPr/>
            </p:nvSpPr>
            <p:spPr>
              <a:xfrm>
                <a:off x="32797008" y="4148797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0" name="Connecteur droit 659">
                <a:extLst>
                  <a:ext uri="{FF2B5EF4-FFF2-40B4-BE49-F238E27FC236}">
                    <a16:creationId xmlns:a16="http://schemas.microsoft.com/office/drawing/2014/main" id="{8FB70E5B-C456-3CA8-F9C1-7A4785541D9C}"/>
                  </a:ext>
                </a:extLst>
              </p:cNvPr>
              <p:cNvCxnSpPr/>
              <p:nvPr/>
            </p:nvCxnSpPr>
            <p:spPr>
              <a:xfrm>
                <a:off x="32821217" y="4148556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Connecteur droit 660">
                <a:extLst>
                  <a:ext uri="{FF2B5EF4-FFF2-40B4-BE49-F238E27FC236}">
                    <a16:creationId xmlns:a16="http://schemas.microsoft.com/office/drawing/2014/main" id="{38BDD278-DF17-C446-6A64-E1BC1128D0E1}"/>
                  </a:ext>
                </a:extLst>
              </p:cNvPr>
              <p:cNvCxnSpPr/>
              <p:nvPr/>
            </p:nvCxnSpPr>
            <p:spPr>
              <a:xfrm>
                <a:off x="32821217" y="4163813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2" name="Ellipse 661">
                <a:extLst>
                  <a:ext uri="{FF2B5EF4-FFF2-40B4-BE49-F238E27FC236}">
                    <a16:creationId xmlns:a16="http://schemas.microsoft.com/office/drawing/2014/main" id="{E62520B0-DBE6-B8E5-5F51-B9B24EA80886}"/>
                  </a:ext>
                </a:extLst>
              </p:cNvPr>
              <p:cNvSpPr/>
              <p:nvPr/>
            </p:nvSpPr>
            <p:spPr>
              <a:xfrm>
                <a:off x="32637654" y="41684893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3" name="Ellipse 662">
                <a:extLst>
                  <a:ext uri="{FF2B5EF4-FFF2-40B4-BE49-F238E27FC236}">
                    <a16:creationId xmlns:a16="http://schemas.microsoft.com/office/drawing/2014/main" id="{92FE8724-1B85-EC4A-1BFD-777B31C69A24}"/>
                  </a:ext>
                </a:extLst>
              </p:cNvPr>
              <p:cNvSpPr/>
              <p:nvPr/>
            </p:nvSpPr>
            <p:spPr>
              <a:xfrm rot="16200000">
                <a:off x="33014679" y="4176369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4" name="Rectangle 663">
                <a:extLst>
                  <a:ext uri="{FF2B5EF4-FFF2-40B4-BE49-F238E27FC236}">
                    <a16:creationId xmlns:a16="http://schemas.microsoft.com/office/drawing/2014/main" id="{B67BAC96-8324-D900-23B0-73C99898392D}"/>
                  </a:ext>
                </a:extLst>
              </p:cNvPr>
              <p:cNvSpPr/>
              <p:nvPr/>
            </p:nvSpPr>
            <p:spPr>
              <a:xfrm>
                <a:off x="32778538" y="4175074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5" name="Connecteur droit 664">
                <a:extLst>
                  <a:ext uri="{FF2B5EF4-FFF2-40B4-BE49-F238E27FC236}">
                    <a16:creationId xmlns:a16="http://schemas.microsoft.com/office/drawing/2014/main" id="{827372B8-E360-D45E-0AE7-907B22716873}"/>
                  </a:ext>
                </a:extLst>
              </p:cNvPr>
              <p:cNvCxnSpPr/>
              <p:nvPr/>
            </p:nvCxnSpPr>
            <p:spPr>
              <a:xfrm>
                <a:off x="32802747" y="417483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Connecteur droit 665">
                <a:extLst>
                  <a:ext uri="{FF2B5EF4-FFF2-40B4-BE49-F238E27FC236}">
                    <a16:creationId xmlns:a16="http://schemas.microsoft.com/office/drawing/2014/main" id="{152E28A5-3183-4E8F-3E3A-B781973E7B81}"/>
                  </a:ext>
                </a:extLst>
              </p:cNvPr>
              <p:cNvCxnSpPr/>
              <p:nvPr/>
            </p:nvCxnSpPr>
            <p:spPr>
              <a:xfrm>
                <a:off x="32802747" y="4190091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7" name="Ellipse 666">
                <a:extLst>
                  <a:ext uri="{FF2B5EF4-FFF2-40B4-BE49-F238E27FC236}">
                    <a16:creationId xmlns:a16="http://schemas.microsoft.com/office/drawing/2014/main" id="{71E6A470-479B-34AE-E2E1-E4B0AF814FE6}"/>
                  </a:ext>
                </a:extLst>
              </p:cNvPr>
              <p:cNvSpPr/>
              <p:nvPr/>
            </p:nvSpPr>
            <p:spPr>
              <a:xfrm>
                <a:off x="32581867" y="4185562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8" name="Ellipse 667">
                <a:extLst>
                  <a:ext uri="{FF2B5EF4-FFF2-40B4-BE49-F238E27FC236}">
                    <a16:creationId xmlns:a16="http://schemas.microsoft.com/office/drawing/2014/main" id="{B50B8CF6-82AC-9E0C-9503-9ED7C36CA53E}"/>
                  </a:ext>
                </a:extLst>
              </p:cNvPr>
              <p:cNvSpPr/>
              <p:nvPr/>
            </p:nvSpPr>
            <p:spPr>
              <a:xfrm rot="16200000">
                <a:off x="32958892" y="4193442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9" name="Rectangle 668">
                <a:extLst>
                  <a:ext uri="{FF2B5EF4-FFF2-40B4-BE49-F238E27FC236}">
                    <a16:creationId xmlns:a16="http://schemas.microsoft.com/office/drawing/2014/main" id="{7499D6DF-B1C4-A13E-D858-1C1CD1DFD19A}"/>
                  </a:ext>
                </a:extLst>
              </p:cNvPr>
              <p:cNvSpPr/>
              <p:nvPr/>
            </p:nvSpPr>
            <p:spPr>
              <a:xfrm>
                <a:off x="32722751" y="41921477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70" name="Connecteur droit 669">
                <a:extLst>
                  <a:ext uri="{FF2B5EF4-FFF2-40B4-BE49-F238E27FC236}">
                    <a16:creationId xmlns:a16="http://schemas.microsoft.com/office/drawing/2014/main" id="{36175CDF-41DB-978F-AFBF-D8232AA33F50}"/>
                  </a:ext>
                </a:extLst>
              </p:cNvPr>
              <p:cNvCxnSpPr/>
              <p:nvPr/>
            </p:nvCxnSpPr>
            <p:spPr>
              <a:xfrm>
                <a:off x="32746960" y="4191907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Connecteur droit 670">
                <a:extLst>
                  <a:ext uri="{FF2B5EF4-FFF2-40B4-BE49-F238E27FC236}">
                    <a16:creationId xmlns:a16="http://schemas.microsoft.com/office/drawing/2014/main" id="{BDF46F76-FD4E-6393-E3C3-6E02628D40E7}"/>
                  </a:ext>
                </a:extLst>
              </p:cNvPr>
              <p:cNvCxnSpPr/>
              <p:nvPr/>
            </p:nvCxnSpPr>
            <p:spPr>
              <a:xfrm>
                <a:off x="32746960" y="4207164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2" name="Ellipse 671">
                <a:extLst>
                  <a:ext uri="{FF2B5EF4-FFF2-40B4-BE49-F238E27FC236}">
                    <a16:creationId xmlns:a16="http://schemas.microsoft.com/office/drawing/2014/main" id="{D7572BF3-026A-364B-2C5D-208DB5991165}"/>
                  </a:ext>
                </a:extLst>
              </p:cNvPr>
              <p:cNvSpPr/>
              <p:nvPr/>
            </p:nvSpPr>
            <p:spPr>
              <a:xfrm>
                <a:off x="32622702" y="4115934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3" name="Ellipse 672">
                <a:extLst>
                  <a:ext uri="{FF2B5EF4-FFF2-40B4-BE49-F238E27FC236}">
                    <a16:creationId xmlns:a16="http://schemas.microsoft.com/office/drawing/2014/main" id="{E10B1680-0CED-06C9-3CFD-69BB3312223B}"/>
                  </a:ext>
                </a:extLst>
              </p:cNvPr>
              <p:cNvSpPr/>
              <p:nvPr/>
            </p:nvSpPr>
            <p:spPr>
              <a:xfrm rot="16200000">
                <a:off x="32999726" y="4123814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4" name="Rectangle 673">
                <a:extLst>
                  <a:ext uri="{FF2B5EF4-FFF2-40B4-BE49-F238E27FC236}">
                    <a16:creationId xmlns:a16="http://schemas.microsoft.com/office/drawing/2014/main" id="{4B5DE155-516D-339A-02C3-4868939186EB}"/>
                  </a:ext>
                </a:extLst>
              </p:cNvPr>
              <p:cNvSpPr/>
              <p:nvPr/>
            </p:nvSpPr>
            <p:spPr>
              <a:xfrm>
                <a:off x="32763586" y="4122520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75" name="Connecteur droit 674">
                <a:extLst>
                  <a:ext uri="{FF2B5EF4-FFF2-40B4-BE49-F238E27FC236}">
                    <a16:creationId xmlns:a16="http://schemas.microsoft.com/office/drawing/2014/main" id="{0732287D-61E9-109A-17A4-FE78B32356FB}"/>
                  </a:ext>
                </a:extLst>
              </p:cNvPr>
              <p:cNvCxnSpPr/>
              <p:nvPr/>
            </p:nvCxnSpPr>
            <p:spPr>
              <a:xfrm>
                <a:off x="32787795" y="4122279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Connecteur droit 675">
                <a:extLst>
                  <a:ext uri="{FF2B5EF4-FFF2-40B4-BE49-F238E27FC236}">
                    <a16:creationId xmlns:a16="http://schemas.microsoft.com/office/drawing/2014/main" id="{F687DCE3-65F1-601D-9089-2CA2948E5029}"/>
                  </a:ext>
                </a:extLst>
              </p:cNvPr>
              <p:cNvCxnSpPr/>
              <p:nvPr/>
            </p:nvCxnSpPr>
            <p:spPr>
              <a:xfrm>
                <a:off x="32787795" y="4137536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7" name="Ellipse 676">
                <a:extLst>
                  <a:ext uri="{FF2B5EF4-FFF2-40B4-BE49-F238E27FC236}">
                    <a16:creationId xmlns:a16="http://schemas.microsoft.com/office/drawing/2014/main" id="{4C253551-0924-C148-1F87-D271B66988E1}"/>
                  </a:ext>
                </a:extLst>
              </p:cNvPr>
              <p:cNvSpPr/>
              <p:nvPr/>
            </p:nvSpPr>
            <p:spPr>
              <a:xfrm>
                <a:off x="32556488" y="4111927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8" name="Ellipse 677">
                <a:extLst>
                  <a:ext uri="{FF2B5EF4-FFF2-40B4-BE49-F238E27FC236}">
                    <a16:creationId xmlns:a16="http://schemas.microsoft.com/office/drawing/2014/main" id="{E77709DC-D009-1AFD-02BA-3CE78BB6EF07}"/>
                  </a:ext>
                </a:extLst>
              </p:cNvPr>
              <p:cNvSpPr/>
              <p:nvPr/>
            </p:nvSpPr>
            <p:spPr>
              <a:xfrm rot="16200000">
                <a:off x="32933512" y="4119807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9" name="Rectangle 678">
                <a:extLst>
                  <a:ext uri="{FF2B5EF4-FFF2-40B4-BE49-F238E27FC236}">
                    <a16:creationId xmlns:a16="http://schemas.microsoft.com/office/drawing/2014/main" id="{88C551F6-A9C8-3D92-8DFC-5BD06975D34F}"/>
                  </a:ext>
                </a:extLst>
              </p:cNvPr>
              <p:cNvSpPr/>
              <p:nvPr/>
            </p:nvSpPr>
            <p:spPr>
              <a:xfrm>
                <a:off x="32697372" y="4118513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80" name="Connecteur droit 679">
                <a:extLst>
                  <a:ext uri="{FF2B5EF4-FFF2-40B4-BE49-F238E27FC236}">
                    <a16:creationId xmlns:a16="http://schemas.microsoft.com/office/drawing/2014/main" id="{FFFB6640-119E-DE76-7275-8BADEC0D5937}"/>
                  </a:ext>
                </a:extLst>
              </p:cNvPr>
              <p:cNvCxnSpPr/>
              <p:nvPr/>
            </p:nvCxnSpPr>
            <p:spPr>
              <a:xfrm>
                <a:off x="32721581" y="4118272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Connecteur droit 680">
                <a:extLst>
                  <a:ext uri="{FF2B5EF4-FFF2-40B4-BE49-F238E27FC236}">
                    <a16:creationId xmlns:a16="http://schemas.microsoft.com/office/drawing/2014/main" id="{B5AC51A2-2B99-2525-780C-8845D8940191}"/>
                  </a:ext>
                </a:extLst>
              </p:cNvPr>
              <p:cNvCxnSpPr/>
              <p:nvPr/>
            </p:nvCxnSpPr>
            <p:spPr>
              <a:xfrm>
                <a:off x="32721581" y="4133529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2" name="Ellipse 681">
                <a:extLst>
                  <a:ext uri="{FF2B5EF4-FFF2-40B4-BE49-F238E27FC236}">
                    <a16:creationId xmlns:a16="http://schemas.microsoft.com/office/drawing/2014/main" id="{5B880EA9-706B-9099-BC33-7E55AC818397}"/>
                  </a:ext>
                </a:extLst>
              </p:cNvPr>
              <p:cNvSpPr/>
              <p:nvPr/>
            </p:nvSpPr>
            <p:spPr>
              <a:xfrm rot="10800000">
                <a:off x="32734937" y="4178174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3" name="Ellipse 682">
                <a:extLst>
                  <a:ext uri="{FF2B5EF4-FFF2-40B4-BE49-F238E27FC236}">
                    <a16:creationId xmlns:a16="http://schemas.microsoft.com/office/drawing/2014/main" id="{AE00BDC5-A530-5717-B991-60B279A4DD78}"/>
                  </a:ext>
                </a:extLst>
              </p:cNvPr>
              <p:cNvSpPr/>
              <p:nvPr/>
            </p:nvSpPr>
            <p:spPr>
              <a:xfrm rot="5400000">
                <a:off x="32191212" y="4186053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id="{92E7CD1F-0D09-2E03-05EF-D7AB8824518E}"/>
                  </a:ext>
                </a:extLst>
              </p:cNvPr>
              <p:cNvSpPr/>
              <p:nvPr/>
            </p:nvSpPr>
            <p:spPr>
              <a:xfrm rot="10800000">
                <a:off x="32396476" y="4184519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85" name="Connecteur droit 684">
                <a:extLst>
                  <a:ext uri="{FF2B5EF4-FFF2-40B4-BE49-F238E27FC236}">
                    <a16:creationId xmlns:a16="http://schemas.microsoft.com/office/drawing/2014/main" id="{703AA63F-DD98-2314-2E20-6CF7C25BB71B}"/>
                  </a:ext>
                </a:extLst>
              </p:cNvPr>
              <p:cNvCxnSpPr/>
              <p:nvPr/>
            </p:nvCxnSpPr>
            <p:spPr>
              <a:xfrm rot="10800000">
                <a:off x="32420686" y="4199776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Connecteur droit 685">
                <a:extLst>
                  <a:ext uri="{FF2B5EF4-FFF2-40B4-BE49-F238E27FC236}">
                    <a16:creationId xmlns:a16="http://schemas.microsoft.com/office/drawing/2014/main" id="{0F069C85-8591-C3BE-DE15-DDA8E3965F73}"/>
                  </a:ext>
                </a:extLst>
              </p:cNvPr>
              <p:cNvCxnSpPr/>
              <p:nvPr/>
            </p:nvCxnSpPr>
            <p:spPr>
              <a:xfrm rot="10800000">
                <a:off x="32420688" y="4184519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7" name="Ellipse 686">
                <a:extLst>
                  <a:ext uri="{FF2B5EF4-FFF2-40B4-BE49-F238E27FC236}">
                    <a16:creationId xmlns:a16="http://schemas.microsoft.com/office/drawing/2014/main" id="{06E780D2-9990-66F0-C48D-4B4378F3DBEE}"/>
                  </a:ext>
                </a:extLst>
              </p:cNvPr>
              <p:cNvSpPr/>
              <p:nvPr/>
            </p:nvSpPr>
            <p:spPr>
              <a:xfrm>
                <a:off x="32534238" y="4164468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8" name="Ellipse 687">
                <a:extLst>
                  <a:ext uri="{FF2B5EF4-FFF2-40B4-BE49-F238E27FC236}">
                    <a16:creationId xmlns:a16="http://schemas.microsoft.com/office/drawing/2014/main" id="{498B3C24-411E-F377-2827-92810D7C118A}"/>
                  </a:ext>
                </a:extLst>
              </p:cNvPr>
              <p:cNvSpPr/>
              <p:nvPr/>
            </p:nvSpPr>
            <p:spPr>
              <a:xfrm rot="16200000">
                <a:off x="32911263" y="4172348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id="{70238BC2-377E-5AF6-4822-7DF1EEE4B473}"/>
                  </a:ext>
                </a:extLst>
              </p:cNvPr>
              <p:cNvSpPr/>
              <p:nvPr/>
            </p:nvSpPr>
            <p:spPr>
              <a:xfrm>
                <a:off x="32675122" y="4171054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90" name="Connecteur droit 689">
                <a:extLst>
                  <a:ext uri="{FF2B5EF4-FFF2-40B4-BE49-F238E27FC236}">
                    <a16:creationId xmlns:a16="http://schemas.microsoft.com/office/drawing/2014/main" id="{B682CDD2-03CB-6E88-A768-AFA908F3DDB8}"/>
                  </a:ext>
                </a:extLst>
              </p:cNvPr>
              <p:cNvCxnSpPr/>
              <p:nvPr/>
            </p:nvCxnSpPr>
            <p:spPr>
              <a:xfrm>
                <a:off x="32699331" y="4170813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Connecteur droit 690">
                <a:extLst>
                  <a:ext uri="{FF2B5EF4-FFF2-40B4-BE49-F238E27FC236}">
                    <a16:creationId xmlns:a16="http://schemas.microsoft.com/office/drawing/2014/main" id="{DF271A24-C1BF-046A-1584-5E485DD1335D}"/>
                  </a:ext>
                </a:extLst>
              </p:cNvPr>
              <p:cNvCxnSpPr/>
              <p:nvPr/>
            </p:nvCxnSpPr>
            <p:spPr>
              <a:xfrm>
                <a:off x="32699331" y="4186070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2" name="Ellipse 691">
                <a:extLst>
                  <a:ext uri="{FF2B5EF4-FFF2-40B4-BE49-F238E27FC236}">
                    <a16:creationId xmlns:a16="http://schemas.microsoft.com/office/drawing/2014/main" id="{25688B88-3932-9487-DDAE-8E0A9F59E6C1}"/>
                  </a:ext>
                </a:extLst>
              </p:cNvPr>
              <p:cNvSpPr/>
              <p:nvPr/>
            </p:nvSpPr>
            <p:spPr>
              <a:xfrm rot="10800000">
                <a:off x="32716953" y="41303012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3" name="Ellipse 692">
                <a:extLst>
                  <a:ext uri="{FF2B5EF4-FFF2-40B4-BE49-F238E27FC236}">
                    <a16:creationId xmlns:a16="http://schemas.microsoft.com/office/drawing/2014/main" id="{6DD38A53-E292-3770-C909-FDDC9AA0FFBD}"/>
                  </a:ext>
                </a:extLst>
              </p:cNvPr>
              <p:cNvSpPr/>
              <p:nvPr/>
            </p:nvSpPr>
            <p:spPr>
              <a:xfrm rot="5400000">
                <a:off x="32173228" y="4138180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4" name="Rectangle 693">
                <a:extLst>
                  <a:ext uri="{FF2B5EF4-FFF2-40B4-BE49-F238E27FC236}">
                    <a16:creationId xmlns:a16="http://schemas.microsoft.com/office/drawing/2014/main" id="{A39654AC-317C-4F11-75CC-2611907DFE81}"/>
                  </a:ext>
                </a:extLst>
              </p:cNvPr>
              <p:cNvSpPr/>
              <p:nvPr/>
            </p:nvSpPr>
            <p:spPr>
              <a:xfrm rot="10800000">
                <a:off x="32378492" y="4136646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95" name="Connecteur droit 694">
                <a:extLst>
                  <a:ext uri="{FF2B5EF4-FFF2-40B4-BE49-F238E27FC236}">
                    <a16:creationId xmlns:a16="http://schemas.microsoft.com/office/drawing/2014/main" id="{EF6923F6-3273-7DCD-7C7D-96A4070331CA}"/>
                  </a:ext>
                </a:extLst>
              </p:cNvPr>
              <p:cNvCxnSpPr/>
              <p:nvPr/>
            </p:nvCxnSpPr>
            <p:spPr>
              <a:xfrm rot="10800000">
                <a:off x="32402702" y="4151903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Connecteur droit 695">
                <a:extLst>
                  <a:ext uri="{FF2B5EF4-FFF2-40B4-BE49-F238E27FC236}">
                    <a16:creationId xmlns:a16="http://schemas.microsoft.com/office/drawing/2014/main" id="{CCCC6A1C-0F95-EE5A-5C96-95D7F7FC14B3}"/>
                  </a:ext>
                </a:extLst>
              </p:cNvPr>
              <p:cNvCxnSpPr/>
              <p:nvPr/>
            </p:nvCxnSpPr>
            <p:spPr>
              <a:xfrm rot="10800000">
                <a:off x="32402703" y="4136646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7" name="Ellipse 696">
                <a:extLst>
                  <a:ext uri="{FF2B5EF4-FFF2-40B4-BE49-F238E27FC236}">
                    <a16:creationId xmlns:a16="http://schemas.microsoft.com/office/drawing/2014/main" id="{39A1CA1D-3052-B979-C3A1-C84E0E29D8FA}"/>
                  </a:ext>
                </a:extLst>
              </p:cNvPr>
              <p:cNvSpPr/>
              <p:nvPr/>
            </p:nvSpPr>
            <p:spPr>
              <a:xfrm rot="10800000">
                <a:off x="32705562" y="41530664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8" name="Ellipse 697">
                <a:extLst>
                  <a:ext uri="{FF2B5EF4-FFF2-40B4-BE49-F238E27FC236}">
                    <a16:creationId xmlns:a16="http://schemas.microsoft.com/office/drawing/2014/main" id="{B3851C12-5C37-24A3-E840-221CD6A20834}"/>
                  </a:ext>
                </a:extLst>
              </p:cNvPr>
              <p:cNvSpPr/>
              <p:nvPr/>
            </p:nvSpPr>
            <p:spPr>
              <a:xfrm rot="5400000">
                <a:off x="32161837" y="41609453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9" name="Rectangle 698">
                <a:extLst>
                  <a:ext uri="{FF2B5EF4-FFF2-40B4-BE49-F238E27FC236}">
                    <a16:creationId xmlns:a16="http://schemas.microsoft.com/office/drawing/2014/main" id="{366AA9E2-5C71-DBA1-03AB-E3A082F4B23F}"/>
                  </a:ext>
                </a:extLst>
              </p:cNvPr>
              <p:cNvSpPr/>
              <p:nvPr/>
            </p:nvSpPr>
            <p:spPr>
              <a:xfrm rot="10800000">
                <a:off x="32367101" y="4159411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00" name="Connecteur droit 699">
                <a:extLst>
                  <a:ext uri="{FF2B5EF4-FFF2-40B4-BE49-F238E27FC236}">
                    <a16:creationId xmlns:a16="http://schemas.microsoft.com/office/drawing/2014/main" id="{33783F7F-C40B-F16C-6F60-967C07A329B5}"/>
                  </a:ext>
                </a:extLst>
              </p:cNvPr>
              <p:cNvCxnSpPr/>
              <p:nvPr/>
            </p:nvCxnSpPr>
            <p:spPr>
              <a:xfrm rot="10800000">
                <a:off x="32391311" y="4174668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Connecteur droit 700">
                <a:extLst>
                  <a:ext uri="{FF2B5EF4-FFF2-40B4-BE49-F238E27FC236}">
                    <a16:creationId xmlns:a16="http://schemas.microsoft.com/office/drawing/2014/main" id="{7687DBA6-3525-EFC7-A24B-405C65C043DE}"/>
                  </a:ext>
                </a:extLst>
              </p:cNvPr>
              <p:cNvCxnSpPr/>
              <p:nvPr/>
            </p:nvCxnSpPr>
            <p:spPr>
              <a:xfrm rot="10800000">
                <a:off x="32391313" y="4159411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2" name="Ellipse 701">
                <a:extLst>
                  <a:ext uri="{FF2B5EF4-FFF2-40B4-BE49-F238E27FC236}">
                    <a16:creationId xmlns:a16="http://schemas.microsoft.com/office/drawing/2014/main" id="{62D7B669-CA0B-E826-DF50-B1E4F9C89ACB}"/>
                  </a:ext>
                </a:extLst>
              </p:cNvPr>
              <p:cNvSpPr/>
              <p:nvPr/>
            </p:nvSpPr>
            <p:spPr>
              <a:xfrm>
                <a:off x="32519285" y="4136860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3" name="Ellipse 702">
                <a:extLst>
                  <a:ext uri="{FF2B5EF4-FFF2-40B4-BE49-F238E27FC236}">
                    <a16:creationId xmlns:a16="http://schemas.microsoft.com/office/drawing/2014/main" id="{D44CD463-0EC3-9FC8-0D2A-119395435A9C}"/>
                  </a:ext>
                </a:extLst>
              </p:cNvPr>
              <p:cNvSpPr/>
              <p:nvPr/>
            </p:nvSpPr>
            <p:spPr>
              <a:xfrm rot="16200000">
                <a:off x="32896309" y="41447403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4" name="Rectangle 703">
                <a:extLst>
                  <a:ext uri="{FF2B5EF4-FFF2-40B4-BE49-F238E27FC236}">
                    <a16:creationId xmlns:a16="http://schemas.microsoft.com/office/drawing/2014/main" id="{4DF8FBCB-E35E-C8E1-1FC1-5DB5FF14ED62}"/>
                  </a:ext>
                </a:extLst>
              </p:cNvPr>
              <p:cNvSpPr/>
              <p:nvPr/>
            </p:nvSpPr>
            <p:spPr>
              <a:xfrm>
                <a:off x="32660169" y="41434457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05" name="Connecteur droit 704">
                <a:extLst>
                  <a:ext uri="{FF2B5EF4-FFF2-40B4-BE49-F238E27FC236}">
                    <a16:creationId xmlns:a16="http://schemas.microsoft.com/office/drawing/2014/main" id="{DBBAB73E-43DF-4D70-6295-C7E241F4EC3C}"/>
                  </a:ext>
                </a:extLst>
              </p:cNvPr>
              <p:cNvCxnSpPr/>
              <p:nvPr/>
            </p:nvCxnSpPr>
            <p:spPr>
              <a:xfrm>
                <a:off x="32684378" y="4143205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Connecteur droit 705">
                <a:extLst>
                  <a:ext uri="{FF2B5EF4-FFF2-40B4-BE49-F238E27FC236}">
                    <a16:creationId xmlns:a16="http://schemas.microsoft.com/office/drawing/2014/main" id="{9C06B1D2-935C-6DD8-11E3-FF8A5BD79A81}"/>
                  </a:ext>
                </a:extLst>
              </p:cNvPr>
              <p:cNvCxnSpPr/>
              <p:nvPr/>
            </p:nvCxnSpPr>
            <p:spPr>
              <a:xfrm>
                <a:off x="32684378" y="4158462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er 92">
              <a:extLst>
                <a:ext uri="{FF2B5EF4-FFF2-40B4-BE49-F238E27FC236}">
                  <a16:creationId xmlns:a16="http://schemas.microsoft.com/office/drawing/2014/main" id="{9680A744-B1D1-0C51-8DE2-6CC688A83365}"/>
                </a:ext>
              </a:extLst>
            </p:cNvPr>
            <p:cNvGrpSpPr/>
            <p:nvPr/>
          </p:nvGrpSpPr>
          <p:grpSpPr>
            <a:xfrm flipH="1">
              <a:off x="5498529" y="4618500"/>
              <a:ext cx="161144" cy="93915"/>
              <a:chOff x="21499976" y="39724215"/>
              <a:chExt cx="238883" cy="135468"/>
            </a:xfrm>
          </p:grpSpPr>
          <p:sp>
            <p:nvSpPr>
              <p:cNvPr id="425" name="Ellipse 424">
                <a:extLst>
                  <a:ext uri="{FF2B5EF4-FFF2-40B4-BE49-F238E27FC236}">
                    <a16:creationId xmlns:a16="http://schemas.microsoft.com/office/drawing/2014/main" id="{0FC3E082-8755-DCDD-B70B-63DAA56D76BF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6" name="Ellipse 425">
                <a:extLst>
                  <a:ext uri="{FF2B5EF4-FFF2-40B4-BE49-F238E27FC236}">
                    <a16:creationId xmlns:a16="http://schemas.microsoft.com/office/drawing/2014/main" id="{45595384-FFCA-99C9-4932-33C742405AB8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5" name="Grouper 94">
              <a:extLst>
                <a:ext uri="{FF2B5EF4-FFF2-40B4-BE49-F238E27FC236}">
                  <a16:creationId xmlns:a16="http://schemas.microsoft.com/office/drawing/2014/main" id="{49AF7370-802B-0EEA-CD80-54DC51E4F9A5}"/>
                </a:ext>
              </a:extLst>
            </p:cNvPr>
            <p:cNvGrpSpPr/>
            <p:nvPr/>
          </p:nvGrpSpPr>
          <p:grpSpPr>
            <a:xfrm>
              <a:off x="4855353" y="4829934"/>
              <a:ext cx="1634696" cy="183330"/>
              <a:chOff x="29680263" y="41081765"/>
              <a:chExt cx="3587634" cy="1187231"/>
            </a:xfrm>
          </p:grpSpPr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F4C0F82A-B7FE-24AD-FA0E-5818B39FC7BC}"/>
                  </a:ext>
                </a:extLst>
              </p:cNvPr>
              <p:cNvSpPr/>
              <p:nvPr/>
            </p:nvSpPr>
            <p:spPr>
              <a:xfrm rot="10800000">
                <a:off x="30235567" y="4146052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Ellipse 142">
                <a:extLst>
                  <a:ext uri="{FF2B5EF4-FFF2-40B4-BE49-F238E27FC236}">
                    <a16:creationId xmlns:a16="http://schemas.microsoft.com/office/drawing/2014/main" id="{505CB576-210D-5458-0841-B2377E07B880}"/>
                  </a:ext>
                </a:extLst>
              </p:cNvPr>
              <p:cNvSpPr/>
              <p:nvPr/>
            </p:nvSpPr>
            <p:spPr>
              <a:xfrm rot="5400000">
                <a:off x="29691843" y="4153931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8FE9F208-4D2C-92AD-65CC-498C001F4EE0}"/>
                  </a:ext>
                </a:extLst>
              </p:cNvPr>
              <p:cNvSpPr/>
              <p:nvPr/>
            </p:nvSpPr>
            <p:spPr>
              <a:xfrm rot="10800000">
                <a:off x="29897106" y="4152398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8DFC019A-F780-6DE7-5822-45C8CC25970C}"/>
                  </a:ext>
                </a:extLst>
              </p:cNvPr>
              <p:cNvCxnSpPr/>
              <p:nvPr/>
            </p:nvCxnSpPr>
            <p:spPr>
              <a:xfrm rot="10800000">
                <a:off x="29921316" y="4167655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2F5EF1E7-C716-DEED-2F11-E2AF9BA4AD6F}"/>
                  </a:ext>
                </a:extLst>
              </p:cNvPr>
              <p:cNvCxnSpPr/>
              <p:nvPr/>
            </p:nvCxnSpPr>
            <p:spPr>
              <a:xfrm rot="10800000">
                <a:off x="29921318" y="4152398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Ellipse 149">
                <a:extLst>
                  <a:ext uri="{FF2B5EF4-FFF2-40B4-BE49-F238E27FC236}">
                    <a16:creationId xmlns:a16="http://schemas.microsoft.com/office/drawing/2014/main" id="{9B05E385-CD1C-5F8E-F686-894FC0346E13}"/>
                  </a:ext>
                </a:extLst>
              </p:cNvPr>
              <p:cNvSpPr/>
              <p:nvPr/>
            </p:nvSpPr>
            <p:spPr>
              <a:xfrm rot="10800000">
                <a:off x="30228143" y="4168267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Ellipse 150">
                <a:extLst>
                  <a:ext uri="{FF2B5EF4-FFF2-40B4-BE49-F238E27FC236}">
                    <a16:creationId xmlns:a16="http://schemas.microsoft.com/office/drawing/2014/main" id="{D81ACEFE-5035-E583-9BA3-F6BF37D814F3}"/>
                  </a:ext>
                </a:extLst>
              </p:cNvPr>
              <p:cNvSpPr/>
              <p:nvPr/>
            </p:nvSpPr>
            <p:spPr>
              <a:xfrm rot="5400000">
                <a:off x="29684419" y="4176146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7E2BC476-D0C5-7E1D-B2D6-EAD14B1D64FF}"/>
                  </a:ext>
                </a:extLst>
              </p:cNvPr>
              <p:cNvSpPr/>
              <p:nvPr/>
            </p:nvSpPr>
            <p:spPr>
              <a:xfrm rot="10800000">
                <a:off x="29889682" y="4174612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3132B7CA-E0F9-4BBF-C9CE-61EE723B45FB}"/>
                  </a:ext>
                </a:extLst>
              </p:cNvPr>
              <p:cNvCxnSpPr/>
              <p:nvPr/>
            </p:nvCxnSpPr>
            <p:spPr>
              <a:xfrm rot="10800000">
                <a:off x="29913892" y="4189869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>
                <a:extLst>
                  <a:ext uri="{FF2B5EF4-FFF2-40B4-BE49-F238E27FC236}">
                    <a16:creationId xmlns:a16="http://schemas.microsoft.com/office/drawing/2014/main" id="{241FAD43-1E04-C4FB-6993-CA8C4001C35B}"/>
                  </a:ext>
                </a:extLst>
              </p:cNvPr>
              <p:cNvCxnSpPr/>
              <p:nvPr/>
            </p:nvCxnSpPr>
            <p:spPr>
              <a:xfrm rot="10800000">
                <a:off x="29913894" y="4174612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Ellipse 154">
                <a:extLst>
                  <a:ext uri="{FF2B5EF4-FFF2-40B4-BE49-F238E27FC236}">
                    <a16:creationId xmlns:a16="http://schemas.microsoft.com/office/drawing/2014/main" id="{5FB739B6-D021-F586-5314-06FF63476279}"/>
                  </a:ext>
                </a:extLst>
              </p:cNvPr>
              <p:cNvSpPr/>
              <p:nvPr/>
            </p:nvSpPr>
            <p:spPr>
              <a:xfrm rot="10800000">
                <a:off x="30194212" y="41955460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Ellipse 155">
                <a:extLst>
                  <a:ext uri="{FF2B5EF4-FFF2-40B4-BE49-F238E27FC236}">
                    <a16:creationId xmlns:a16="http://schemas.microsoft.com/office/drawing/2014/main" id="{6694ACDB-B2B3-AA20-0691-F2C1191579AC}"/>
                  </a:ext>
                </a:extLst>
              </p:cNvPr>
              <p:cNvSpPr/>
              <p:nvPr/>
            </p:nvSpPr>
            <p:spPr>
              <a:xfrm rot="5400000">
                <a:off x="29650488" y="42034249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6A6FE78F-6528-4D94-876C-6BFF348D69D3}"/>
                  </a:ext>
                </a:extLst>
              </p:cNvPr>
              <p:cNvSpPr/>
              <p:nvPr/>
            </p:nvSpPr>
            <p:spPr>
              <a:xfrm rot="10800000">
                <a:off x="29855751" y="42018913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8" name="Connecteur droit 157">
                <a:extLst>
                  <a:ext uri="{FF2B5EF4-FFF2-40B4-BE49-F238E27FC236}">
                    <a16:creationId xmlns:a16="http://schemas.microsoft.com/office/drawing/2014/main" id="{942CD400-581E-86BC-33B6-75435608DA11}"/>
                  </a:ext>
                </a:extLst>
              </p:cNvPr>
              <p:cNvCxnSpPr/>
              <p:nvPr/>
            </p:nvCxnSpPr>
            <p:spPr>
              <a:xfrm rot="10800000">
                <a:off x="29879962" y="4217148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>
                <a:extLst>
                  <a:ext uri="{FF2B5EF4-FFF2-40B4-BE49-F238E27FC236}">
                    <a16:creationId xmlns:a16="http://schemas.microsoft.com/office/drawing/2014/main" id="{F6BE4089-C3D4-8609-828A-0B718EA786F7}"/>
                  </a:ext>
                </a:extLst>
              </p:cNvPr>
              <p:cNvCxnSpPr/>
              <p:nvPr/>
            </p:nvCxnSpPr>
            <p:spPr>
              <a:xfrm rot="10800000">
                <a:off x="29879963" y="4201891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id="{2B6A7461-BCFD-C008-82C0-CFE6026E33FC}"/>
                  </a:ext>
                </a:extLst>
              </p:cNvPr>
              <p:cNvSpPr/>
              <p:nvPr/>
            </p:nvSpPr>
            <p:spPr>
              <a:xfrm rot="10800000">
                <a:off x="30162348" y="4119947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Ellipse 160">
                <a:extLst>
                  <a:ext uri="{FF2B5EF4-FFF2-40B4-BE49-F238E27FC236}">
                    <a16:creationId xmlns:a16="http://schemas.microsoft.com/office/drawing/2014/main" id="{FF7967AD-CA36-D18A-0D0D-28754F74041F}"/>
                  </a:ext>
                </a:extLst>
              </p:cNvPr>
              <p:cNvSpPr/>
              <p:nvPr/>
            </p:nvSpPr>
            <p:spPr>
              <a:xfrm rot="5400000">
                <a:off x="29618624" y="4127826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15C8294-2490-34CD-25E5-946729D35916}"/>
                  </a:ext>
                </a:extLst>
              </p:cNvPr>
              <p:cNvSpPr/>
              <p:nvPr/>
            </p:nvSpPr>
            <p:spPr>
              <a:xfrm rot="10800000">
                <a:off x="29823887" y="4126292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3" name="Connecteur droit 162">
                <a:extLst>
                  <a:ext uri="{FF2B5EF4-FFF2-40B4-BE49-F238E27FC236}">
                    <a16:creationId xmlns:a16="http://schemas.microsoft.com/office/drawing/2014/main" id="{85345537-D4AD-0746-0044-D60F67925373}"/>
                  </a:ext>
                </a:extLst>
              </p:cNvPr>
              <p:cNvCxnSpPr/>
              <p:nvPr/>
            </p:nvCxnSpPr>
            <p:spPr>
              <a:xfrm rot="10800000">
                <a:off x="29848098" y="4141549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>
                <a:extLst>
                  <a:ext uri="{FF2B5EF4-FFF2-40B4-BE49-F238E27FC236}">
                    <a16:creationId xmlns:a16="http://schemas.microsoft.com/office/drawing/2014/main" id="{93A96025-0F74-F20F-FC74-CC06086930F8}"/>
                  </a:ext>
                </a:extLst>
              </p:cNvPr>
              <p:cNvCxnSpPr/>
              <p:nvPr/>
            </p:nvCxnSpPr>
            <p:spPr>
              <a:xfrm rot="10800000">
                <a:off x="29848099" y="4126292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3DD4471A-684C-5BDE-954B-B0835D062CF6}"/>
                  </a:ext>
                </a:extLst>
              </p:cNvPr>
              <p:cNvSpPr/>
              <p:nvPr/>
            </p:nvSpPr>
            <p:spPr>
              <a:xfrm>
                <a:off x="30061687" y="41505753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38F96ECF-2EFA-15C4-0CC4-AED279C4FAC5}"/>
                  </a:ext>
                </a:extLst>
              </p:cNvPr>
              <p:cNvSpPr/>
              <p:nvPr/>
            </p:nvSpPr>
            <p:spPr>
              <a:xfrm rot="16200000">
                <a:off x="30438712" y="4158455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12ACC179-BA91-48FF-0331-761C71A19078}"/>
                  </a:ext>
                </a:extLst>
              </p:cNvPr>
              <p:cNvSpPr/>
              <p:nvPr/>
            </p:nvSpPr>
            <p:spPr>
              <a:xfrm>
                <a:off x="30202571" y="4157160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8" name="Connecteur droit 167">
                <a:extLst>
                  <a:ext uri="{FF2B5EF4-FFF2-40B4-BE49-F238E27FC236}">
                    <a16:creationId xmlns:a16="http://schemas.microsoft.com/office/drawing/2014/main" id="{B22F3CCE-3E48-512F-727F-8972977B03AA}"/>
                  </a:ext>
                </a:extLst>
              </p:cNvPr>
              <p:cNvCxnSpPr/>
              <p:nvPr/>
            </p:nvCxnSpPr>
            <p:spPr>
              <a:xfrm>
                <a:off x="30226780" y="4156920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168">
                <a:extLst>
                  <a:ext uri="{FF2B5EF4-FFF2-40B4-BE49-F238E27FC236}">
                    <a16:creationId xmlns:a16="http://schemas.microsoft.com/office/drawing/2014/main" id="{435018F5-25AE-1A92-0411-68D44512B1FB}"/>
                  </a:ext>
                </a:extLst>
              </p:cNvPr>
              <p:cNvCxnSpPr/>
              <p:nvPr/>
            </p:nvCxnSpPr>
            <p:spPr>
              <a:xfrm>
                <a:off x="30226780" y="4172177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Ellipse 169">
                <a:extLst>
                  <a:ext uri="{FF2B5EF4-FFF2-40B4-BE49-F238E27FC236}">
                    <a16:creationId xmlns:a16="http://schemas.microsoft.com/office/drawing/2014/main" id="{E5B71045-D0D9-C0B1-2570-88651BBB3242}"/>
                  </a:ext>
                </a:extLst>
              </p:cNvPr>
              <p:cNvSpPr/>
              <p:nvPr/>
            </p:nvSpPr>
            <p:spPr>
              <a:xfrm>
                <a:off x="30043217" y="41768528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Ellipse 170">
                <a:extLst>
                  <a:ext uri="{FF2B5EF4-FFF2-40B4-BE49-F238E27FC236}">
                    <a16:creationId xmlns:a16="http://schemas.microsoft.com/office/drawing/2014/main" id="{784A1D3A-3BF1-D3F7-D28F-828BC9FF7761}"/>
                  </a:ext>
                </a:extLst>
              </p:cNvPr>
              <p:cNvSpPr/>
              <p:nvPr/>
            </p:nvSpPr>
            <p:spPr>
              <a:xfrm rot="16200000">
                <a:off x="30420242" y="4184732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6588E3C3-E250-1034-894B-7E87F5DF1EFB}"/>
                  </a:ext>
                </a:extLst>
              </p:cNvPr>
              <p:cNvSpPr/>
              <p:nvPr/>
            </p:nvSpPr>
            <p:spPr>
              <a:xfrm>
                <a:off x="30184101" y="4183438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3" name="Connecteur droit 172">
                <a:extLst>
                  <a:ext uri="{FF2B5EF4-FFF2-40B4-BE49-F238E27FC236}">
                    <a16:creationId xmlns:a16="http://schemas.microsoft.com/office/drawing/2014/main" id="{AE52EAF0-437F-4D77-BCBB-DD14BDDF20B9}"/>
                  </a:ext>
                </a:extLst>
              </p:cNvPr>
              <p:cNvCxnSpPr/>
              <p:nvPr/>
            </p:nvCxnSpPr>
            <p:spPr>
              <a:xfrm>
                <a:off x="30208310" y="4183197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>
                <a:extLst>
                  <a:ext uri="{FF2B5EF4-FFF2-40B4-BE49-F238E27FC236}">
                    <a16:creationId xmlns:a16="http://schemas.microsoft.com/office/drawing/2014/main" id="{AA4A38A5-CCAF-61BF-AB47-03C7FFBAAEA1}"/>
                  </a:ext>
                </a:extLst>
              </p:cNvPr>
              <p:cNvCxnSpPr/>
              <p:nvPr/>
            </p:nvCxnSpPr>
            <p:spPr>
              <a:xfrm>
                <a:off x="30208310" y="4198454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86C8A77B-9494-5BE5-A89C-B87928D01CB3}"/>
                  </a:ext>
                </a:extLst>
              </p:cNvPr>
              <p:cNvSpPr/>
              <p:nvPr/>
            </p:nvSpPr>
            <p:spPr>
              <a:xfrm>
                <a:off x="29987431" y="4193925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7355AAE6-5F13-76B0-638D-289392344DAE}"/>
                  </a:ext>
                </a:extLst>
              </p:cNvPr>
              <p:cNvSpPr/>
              <p:nvPr/>
            </p:nvSpPr>
            <p:spPr>
              <a:xfrm rot="16200000">
                <a:off x="30364455" y="4201805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D311EDFB-A9D8-D430-5CBE-74386DC30183}"/>
                  </a:ext>
                </a:extLst>
              </p:cNvPr>
              <p:cNvSpPr/>
              <p:nvPr/>
            </p:nvSpPr>
            <p:spPr>
              <a:xfrm>
                <a:off x="30128315" y="4200511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8" name="Connecteur droit 177">
                <a:extLst>
                  <a:ext uri="{FF2B5EF4-FFF2-40B4-BE49-F238E27FC236}">
                    <a16:creationId xmlns:a16="http://schemas.microsoft.com/office/drawing/2014/main" id="{387829E6-E5A9-6C21-BDCA-2CA74958EF01}"/>
                  </a:ext>
                </a:extLst>
              </p:cNvPr>
              <p:cNvCxnSpPr/>
              <p:nvPr/>
            </p:nvCxnSpPr>
            <p:spPr>
              <a:xfrm>
                <a:off x="30152523" y="4200270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>
                <a:extLst>
                  <a:ext uri="{FF2B5EF4-FFF2-40B4-BE49-F238E27FC236}">
                    <a16:creationId xmlns:a16="http://schemas.microsoft.com/office/drawing/2014/main" id="{27BFA0A8-F41D-790D-DB08-B39D6A1BF1E4}"/>
                  </a:ext>
                </a:extLst>
              </p:cNvPr>
              <p:cNvCxnSpPr/>
              <p:nvPr/>
            </p:nvCxnSpPr>
            <p:spPr>
              <a:xfrm>
                <a:off x="30152523" y="4215527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BA345DE5-7760-3870-6ED8-4BE0A3F21A63}"/>
                  </a:ext>
                </a:extLst>
              </p:cNvPr>
              <p:cNvSpPr/>
              <p:nvPr/>
            </p:nvSpPr>
            <p:spPr>
              <a:xfrm>
                <a:off x="30028265" y="4124298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1656837A-6849-08C4-80F4-006A98437DB4}"/>
                  </a:ext>
                </a:extLst>
              </p:cNvPr>
              <p:cNvSpPr/>
              <p:nvPr/>
            </p:nvSpPr>
            <p:spPr>
              <a:xfrm rot="16200000">
                <a:off x="30405290" y="4132178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153DBF5-30F2-ACF9-A843-C965712E4A2B}"/>
                  </a:ext>
                </a:extLst>
              </p:cNvPr>
              <p:cNvSpPr/>
              <p:nvPr/>
            </p:nvSpPr>
            <p:spPr>
              <a:xfrm>
                <a:off x="30169149" y="4130883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3" name="Connecteur droit 182">
                <a:extLst>
                  <a:ext uri="{FF2B5EF4-FFF2-40B4-BE49-F238E27FC236}">
                    <a16:creationId xmlns:a16="http://schemas.microsoft.com/office/drawing/2014/main" id="{A0B32816-4F77-FA72-BFA9-5064E2320FC0}"/>
                  </a:ext>
                </a:extLst>
              </p:cNvPr>
              <p:cNvCxnSpPr/>
              <p:nvPr/>
            </p:nvCxnSpPr>
            <p:spPr>
              <a:xfrm>
                <a:off x="30193358" y="41306432"/>
                <a:ext cx="330067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>
                <a:extLst>
                  <a:ext uri="{FF2B5EF4-FFF2-40B4-BE49-F238E27FC236}">
                    <a16:creationId xmlns:a16="http://schemas.microsoft.com/office/drawing/2014/main" id="{A1B715B8-F4EA-B535-596A-539D58E4AD55}"/>
                  </a:ext>
                </a:extLst>
              </p:cNvPr>
              <p:cNvCxnSpPr/>
              <p:nvPr/>
            </p:nvCxnSpPr>
            <p:spPr>
              <a:xfrm>
                <a:off x="30193358" y="41459002"/>
                <a:ext cx="330067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Ellipse 184">
                <a:extLst>
                  <a:ext uri="{FF2B5EF4-FFF2-40B4-BE49-F238E27FC236}">
                    <a16:creationId xmlns:a16="http://schemas.microsoft.com/office/drawing/2014/main" id="{17792897-B0FB-EFF9-5A32-DD90BFB52134}"/>
                  </a:ext>
                </a:extLst>
              </p:cNvPr>
              <p:cNvSpPr/>
              <p:nvPr/>
            </p:nvSpPr>
            <p:spPr>
              <a:xfrm>
                <a:off x="29962051" y="41202914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Ellipse 185">
                <a:extLst>
                  <a:ext uri="{FF2B5EF4-FFF2-40B4-BE49-F238E27FC236}">
                    <a16:creationId xmlns:a16="http://schemas.microsoft.com/office/drawing/2014/main" id="{9261237A-A13E-3AD3-856F-385874AF1C74}"/>
                  </a:ext>
                </a:extLst>
              </p:cNvPr>
              <p:cNvSpPr/>
              <p:nvPr/>
            </p:nvSpPr>
            <p:spPr>
              <a:xfrm rot="16200000">
                <a:off x="30339076" y="4128171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2E2B3D34-A098-7AE5-6B59-8FEF3F988893}"/>
                  </a:ext>
                </a:extLst>
              </p:cNvPr>
              <p:cNvSpPr/>
              <p:nvPr/>
            </p:nvSpPr>
            <p:spPr>
              <a:xfrm>
                <a:off x="30102935" y="4126876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8" name="Connecteur droit 187">
                <a:extLst>
                  <a:ext uri="{FF2B5EF4-FFF2-40B4-BE49-F238E27FC236}">
                    <a16:creationId xmlns:a16="http://schemas.microsoft.com/office/drawing/2014/main" id="{582CB814-F2AC-A5AB-2936-943C196FC30A}"/>
                  </a:ext>
                </a:extLst>
              </p:cNvPr>
              <p:cNvCxnSpPr/>
              <p:nvPr/>
            </p:nvCxnSpPr>
            <p:spPr>
              <a:xfrm>
                <a:off x="30127144" y="4126636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>
                <a:extLst>
                  <a:ext uri="{FF2B5EF4-FFF2-40B4-BE49-F238E27FC236}">
                    <a16:creationId xmlns:a16="http://schemas.microsoft.com/office/drawing/2014/main" id="{B5213465-9D95-9492-CAD1-3E0916D0F2E6}"/>
                  </a:ext>
                </a:extLst>
              </p:cNvPr>
              <p:cNvCxnSpPr/>
              <p:nvPr/>
            </p:nvCxnSpPr>
            <p:spPr>
              <a:xfrm>
                <a:off x="30127144" y="4141893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289BEA68-5C4A-F61C-1C75-7E3B5F720BBF}"/>
                  </a:ext>
                </a:extLst>
              </p:cNvPr>
              <p:cNvSpPr/>
              <p:nvPr/>
            </p:nvSpPr>
            <p:spPr>
              <a:xfrm rot="10800000">
                <a:off x="30140500" y="41865377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FD6DD31B-E7AF-D694-4CDD-3611E5E9FD60}"/>
                  </a:ext>
                </a:extLst>
              </p:cNvPr>
              <p:cNvSpPr/>
              <p:nvPr/>
            </p:nvSpPr>
            <p:spPr>
              <a:xfrm rot="5400000">
                <a:off x="29596776" y="4194416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F819114-7FCE-1B48-BCF6-49F8FC83EBE4}"/>
                  </a:ext>
                </a:extLst>
              </p:cNvPr>
              <p:cNvSpPr/>
              <p:nvPr/>
            </p:nvSpPr>
            <p:spPr>
              <a:xfrm rot="10800000">
                <a:off x="29802039" y="4192883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93" name="Connecteur droit 192">
                <a:extLst>
                  <a:ext uri="{FF2B5EF4-FFF2-40B4-BE49-F238E27FC236}">
                    <a16:creationId xmlns:a16="http://schemas.microsoft.com/office/drawing/2014/main" id="{365365AF-6EBE-E5D2-FE2C-738F82EBA95C}"/>
                  </a:ext>
                </a:extLst>
              </p:cNvPr>
              <p:cNvCxnSpPr/>
              <p:nvPr/>
            </p:nvCxnSpPr>
            <p:spPr>
              <a:xfrm rot="10800000">
                <a:off x="29826249" y="42081401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>
                <a:extLst>
                  <a:ext uri="{FF2B5EF4-FFF2-40B4-BE49-F238E27FC236}">
                    <a16:creationId xmlns:a16="http://schemas.microsoft.com/office/drawing/2014/main" id="{F60245C2-4C64-F7E5-A4EB-A9B1F03F4AEE}"/>
                  </a:ext>
                </a:extLst>
              </p:cNvPr>
              <p:cNvCxnSpPr/>
              <p:nvPr/>
            </p:nvCxnSpPr>
            <p:spPr>
              <a:xfrm rot="10800000">
                <a:off x="29826251" y="4192883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Ellipse 194">
                <a:extLst>
                  <a:ext uri="{FF2B5EF4-FFF2-40B4-BE49-F238E27FC236}">
                    <a16:creationId xmlns:a16="http://schemas.microsoft.com/office/drawing/2014/main" id="{FC8B4136-E3E7-3D3C-AA7B-A9464A0D7249}"/>
                  </a:ext>
                </a:extLst>
              </p:cNvPr>
              <p:cNvSpPr/>
              <p:nvPr/>
            </p:nvSpPr>
            <p:spPr>
              <a:xfrm>
                <a:off x="29939802" y="4172832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Ellipse 195">
                <a:extLst>
                  <a:ext uri="{FF2B5EF4-FFF2-40B4-BE49-F238E27FC236}">
                    <a16:creationId xmlns:a16="http://schemas.microsoft.com/office/drawing/2014/main" id="{96BBF8E0-88C0-A8B9-D5B6-FF69E5C4EAF6}"/>
                  </a:ext>
                </a:extLst>
              </p:cNvPr>
              <p:cNvSpPr/>
              <p:nvPr/>
            </p:nvSpPr>
            <p:spPr>
              <a:xfrm rot="16200000">
                <a:off x="30316826" y="41807120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C65BD9CA-015E-F72B-D4CE-C270D6A419E9}"/>
                  </a:ext>
                </a:extLst>
              </p:cNvPr>
              <p:cNvSpPr/>
              <p:nvPr/>
            </p:nvSpPr>
            <p:spPr>
              <a:xfrm>
                <a:off x="30080686" y="4179417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98" name="Connecteur droit 197">
                <a:extLst>
                  <a:ext uri="{FF2B5EF4-FFF2-40B4-BE49-F238E27FC236}">
                    <a16:creationId xmlns:a16="http://schemas.microsoft.com/office/drawing/2014/main" id="{EB7C5FD5-84B7-4F77-5F47-1F319DB231DA}"/>
                  </a:ext>
                </a:extLst>
              </p:cNvPr>
              <p:cNvCxnSpPr/>
              <p:nvPr/>
            </p:nvCxnSpPr>
            <p:spPr>
              <a:xfrm>
                <a:off x="30104895" y="417917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>
                <a:extLst>
                  <a:ext uri="{FF2B5EF4-FFF2-40B4-BE49-F238E27FC236}">
                    <a16:creationId xmlns:a16="http://schemas.microsoft.com/office/drawing/2014/main" id="{51453C52-1AD3-CACF-3FF8-5A12084714B1}"/>
                  </a:ext>
                </a:extLst>
              </p:cNvPr>
              <p:cNvCxnSpPr/>
              <p:nvPr/>
            </p:nvCxnSpPr>
            <p:spPr>
              <a:xfrm>
                <a:off x="30104895" y="419443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Ellipse 199">
                <a:extLst>
                  <a:ext uri="{FF2B5EF4-FFF2-40B4-BE49-F238E27FC236}">
                    <a16:creationId xmlns:a16="http://schemas.microsoft.com/office/drawing/2014/main" id="{81B391DB-413C-D360-FD7D-B79D38807AE5}"/>
                  </a:ext>
                </a:extLst>
              </p:cNvPr>
              <p:cNvSpPr/>
              <p:nvPr/>
            </p:nvSpPr>
            <p:spPr>
              <a:xfrm rot="10800000">
                <a:off x="30122516" y="41386647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Ellipse 200">
                <a:extLst>
                  <a:ext uri="{FF2B5EF4-FFF2-40B4-BE49-F238E27FC236}">
                    <a16:creationId xmlns:a16="http://schemas.microsoft.com/office/drawing/2014/main" id="{8F8A5557-F214-8D72-4B40-83F8F38C12A9}"/>
                  </a:ext>
                </a:extLst>
              </p:cNvPr>
              <p:cNvSpPr/>
              <p:nvPr/>
            </p:nvSpPr>
            <p:spPr>
              <a:xfrm rot="5400000">
                <a:off x="29578791" y="4146543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7720FBFE-EC4D-81B5-AC5D-32D62995B1C3}"/>
                  </a:ext>
                </a:extLst>
              </p:cNvPr>
              <p:cNvSpPr/>
              <p:nvPr/>
            </p:nvSpPr>
            <p:spPr>
              <a:xfrm rot="10800000">
                <a:off x="29784055" y="4145010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3" name="Connecteur droit 202">
                <a:extLst>
                  <a:ext uri="{FF2B5EF4-FFF2-40B4-BE49-F238E27FC236}">
                    <a16:creationId xmlns:a16="http://schemas.microsoft.com/office/drawing/2014/main" id="{CBE06894-EFCF-3FC9-3A21-37F38E375435}"/>
                  </a:ext>
                </a:extLst>
              </p:cNvPr>
              <p:cNvCxnSpPr/>
              <p:nvPr/>
            </p:nvCxnSpPr>
            <p:spPr>
              <a:xfrm rot="10800000">
                <a:off x="29808265" y="41602671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>
                <a:extLst>
                  <a:ext uri="{FF2B5EF4-FFF2-40B4-BE49-F238E27FC236}">
                    <a16:creationId xmlns:a16="http://schemas.microsoft.com/office/drawing/2014/main" id="{F6D3C9D1-3095-A67D-060C-60DEEFCC7939}"/>
                  </a:ext>
                </a:extLst>
              </p:cNvPr>
              <p:cNvCxnSpPr/>
              <p:nvPr/>
            </p:nvCxnSpPr>
            <p:spPr>
              <a:xfrm rot="10800000">
                <a:off x="29808267" y="4145010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Ellipse 204">
                <a:extLst>
                  <a:ext uri="{FF2B5EF4-FFF2-40B4-BE49-F238E27FC236}">
                    <a16:creationId xmlns:a16="http://schemas.microsoft.com/office/drawing/2014/main" id="{89578378-5A37-A759-0EA9-A3ACB64B0726}"/>
                  </a:ext>
                </a:extLst>
              </p:cNvPr>
              <p:cNvSpPr/>
              <p:nvPr/>
            </p:nvSpPr>
            <p:spPr>
              <a:xfrm rot="10800000">
                <a:off x="30111125" y="4161429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" name="Ellipse 205">
                <a:extLst>
                  <a:ext uri="{FF2B5EF4-FFF2-40B4-BE49-F238E27FC236}">
                    <a16:creationId xmlns:a16="http://schemas.microsoft.com/office/drawing/2014/main" id="{4EA18BAC-F0CA-A966-B15E-AAAD60F0F0C2}"/>
                  </a:ext>
                </a:extLst>
              </p:cNvPr>
              <p:cNvSpPr/>
              <p:nvPr/>
            </p:nvSpPr>
            <p:spPr>
              <a:xfrm rot="5400000">
                <a:off x="29567401" y="4169308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DC988784-E3EE-4C29-5597-DC24FF166C81}"/>
                  </a:ext>
                </a:extLst>
              </p:cNvPr>
              <p:cNvSpPr/>
              <p:nvPr/>
            </p:nvSpPr>
            <p:spPr>
              <a:xfrm rot="10800000">
                <a:off x="29772664" y="4167775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8" name="Connecteur droit 207">
                <a:extLst>
                  <a:ext uri="{FF2B5EF4-FFF2-40B4-BE49-F238E27FC236}">
                    <a16:creationId xmlns:a16="http://schemas.microsoft.com/office/drawing/2014/main" id="{72CFED96-5BD9-7BEC-C940-F2BE41467CCE}"/>
                  </a:ext>
                </a:extLst>
              </p:cNvPr>
              <p:cNvCxnSpPr/>
              <p:nvPr/>
            </p:nvCxnSpPr>
            <p:spPr>
              <a:xfrm rot="10800000">
                <a:off x="29796874" y="4183032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cteur droit 208">
                <a:extLst>
                  <a:ext uri="{FF2B5EF4-FFF2-40B4-BE49-F238E27FC236}">
                    <a16:creationId xmlns:a16="http://schemas.microsoft.com/office/drawing/2014/main" id="{4DF69B03-E657-A5CA-4318-3171D8FC1BA9}"/>
                  </a:ext>
                </a:extLst>
              </p:cNvPr>
              <p:cNvCxnSpPr/>
              <p:nvPr/>
            </p:nvCxnSpPr>
            <p:spPr>
              <a:xfrm rot="10800000">
                <a:off x="29796876" y="4167775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Ellipse 209">
                <a:extLst>
                  <a:ext uri="{FF2B5EF4-FFF2-40B4-BE49-F238E27FC236}">
                    <a16:creationId xmlns:a16="http://schemas.microsoft.com/office/drawing/2014/main" id="{BDD86028-9F94-2E1C-8061-8BD158555511}"/>
                  </a:ext>
                </a:extLst>
              </p:cNvPr>
              <p:cNvSpPr/>
              <p:nvPr/>
            </p:nvSpPr>
            <p:spPr>
              <a:xfrm>
                <a:off x="29924848" y="41452240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" name="Ellipse 210">
                <a:extLst>
                  <a:ext uri="{FF2B5EF4-FFF2-40B4-BE49-F238E27FC236}">
                    <a16:creationId xmlns:a16="http://schemas.microsoft.com/office/drawing/2014/main" id="{14AF213D-3C5E-784C-DC5E-8043110EAC91}"/>
                  </a:ext>
                </a:extLst>
              </p:cNvPr>
              <p:cNvSpPr/>
              <p:nvPr/>
            </p:nvSpPr>
            <p:spPr>
              <a:xfrm rot="16200000">
                <a:off x="30301873" y="4153103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31DE4D9D-B319-C1C9-F3EB-C4276EF31867}"/>
                  </a:ext>
                </a:extLst>
              </p:cNvPr>
              <p:cNvSpPr/>
              <p:nvPr/>
            </p:nvSpPr>
            <p:spPr>
              <a:xfrm>
                <a:off x="30065732" y="4151809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3" name="Connecteur droit 212">
                <a:extLst>
                  <a:ext uri="{FF2B5EF4-FFF2-40B4-BE49-F238E27FC236}">
                    <a16:creationId xmlns:a16="http://schemas.microsoft.com/office/drawing/2014/main" id="{E6DBA015-F773-030F-8A38-FC1CBBC0B6A0}"/>
                  </a:ext>
                </a:extLst>
              </p:cNvPr>
              <p:cNvCxnSpPr/>
              <p:nvPr/>
            </p:nvCxnSpPr>
            <p:spPr>
              <a:xfrm>
                <a:off x="30089941" y="4151568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necteur droit 213">
                <a:extLst>
                  <a:ext uri="{FF2B5EF4-FFF2-40B4-BE49-F238E27FC236}">
                    <a16:creationId xmlns:a16="http://schemas.microsoft.com/office/drawing/2014/main" id="{9D803931-7F6D-E9FF-1179-C0E6FE077B88}"/>
                  </a:ext>
                </a:extLst>
              </p:cNvPr>
              <p:cNvCxnSpPr/>
              <p:nvPr/>
            </p:nvCxnSpPr>
            <p:spPr>
              <a:xfrm>
                <a:off x="30089941" y="4166825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Ellipse 214">
                <a:extLst>
                  <a:ext uri="{FF2B5EF4-FFF2-40B4-BE49-F238E27FC236}">
                    <a16:creationId xmlns:a16="http://schemas.microsoft.com/office/drawing/2014/main" id="{BE19CC69-2E04-15AE-66D7-9573B92B794D}"/>
                  </a:ext>
                </a:extLst>
              </p:cNvPr>
              <p:cNvSpPr/>
              <p:nvPr/>
            </p:nvSpPr>
            <p:spPr>
              <a:xfrm rot="10800000">
                <a:off x="31105226" y="4145007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Ellipse 215">
                <a:extLst>
                  <a:ext uri="{FF2B5EF4-FFF2-40B4-BE49-F238E27FC236}">
                    <a16:creationId xmlns:a16="http://schemas.microsoft.com/office/drawing/2014/main" id="{9F7EE20C-9522-7FCC-B809-DE98802B4798}"/>
                  </a:ext>
                </a:extLst>
              </p:cNvPr>
              <p:cNvSpPr/>
              <p:nvPr/>
            </p:nvSpPr>
            <p:spPr>
              <a:xfrm rot="5400000">
                <a:off x="30561502" y="4152886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A98792BD-BF5B-B40E-EAC7-949B46DE074C}"/>
                  </a:ext>
                </a:extLst>
              </p:cNvPr>
              <p:cNvSpPr/>
              <p:nvPr/>
            </p:nvSpPr>
            <p:spPr>
              <a:xfrm rot="10800000">
                <a:off x="30766765" y="4151352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8" name="Connecteur droit 217">
                <a:extLst>
                  <a:ext uri="{FF2B5EF4-FFF2-40B4-BE49-F238E27FC236}">
                    <a16:creationId xmlns:a16="http://schemas.microsoft.com/office/drawing/2014/main" id="{2FA2AF9D-A266-F9F8-F129-43BDF810F12E}"/>
                  </a:ext>
                </a:extLst>
              </p:cNvPr>
              <p:cNvCxnSpPr/>
              <p:nvPr/>
            </p:nvCxnSpPr>
            <p:spPr>
              <a:xfrm rot="10800000">
                <a:off x="30790975" y="4166609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>
                <a:extLst>
                  <a:ext uri="{FF2B5EF4-FFF2-40B4-BE49-F238E27FC236}">
                    <a16:creationId xmlns:a16="http://schemas.microsoft.com/office/drawing/2014/main" id="{A4F4B413-E5B2-A4A1-C116-CA24A649D57F}"/>
                  </a:ext>
                </a:extLst>
              </p:cNvPr>
              <p:cNvCxnSpPr/>
              <p:nvPr/>
            </p:nvCxnSpPr>
            <p:spPr>
              <a:xfrm rot="10800000">
                <a:off x="30790977" y="4151352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Ellipse 219">
                <a:extLst>
                  <a:ext uri="{FF2B5EF4-FFF2-40B4-BE49-F238E27FC236}">
                    <a16:creationId xmlns:a16="http://schemas.microsoft.com/office/drawing/2014/main" id="{B81E0350-45BC-82D3-8B06-BBE5A93843D3}"/>
                  </a:ext>
                </a:extLst>
              </p:cNvPr>
              <p:cNvSpPr/>
              <p:nvPr/>
            </p:nvSpPr>
            <p:spPr>
              <a:xfrm rot="10800000">
                <a:off x="31097802" y="4167221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1" name="Ellipse 220">
                <a:extLst>
                  <a:ext uri="{FF2B5EF4-FFF2-40B4-BE49-F238E27FC236}">
                    <a16:creationId xmlns:a16="http://schemas.microsoft.com/office/drawing/2014/main" id="{991D8160-1073-CE9C-D956-F2C88D75C802}"/>
                  </a:ext>
                </a:extLst>
              </p:cNvPr>
              <p:cNvSpPr/>
              <p:nvPr/>
            </p:nvSpPr>
            <p:spPr>
              <a:xfrm rot="5400000">
                <a:off x="30554078" y="4175100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354ED697-187E-223B-933C-7EE00B313BB0}"/>
                  </a:ext>
                </a:extLst>
              </p:cNvPr>
              <p:cNvSpPr/>
              <p:nvPr/>
            </p:nvSpPr>
            <p:spPr>
              <a:xfrm rot="10800000">
                <a:off x="30759341" y="4173567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3" name="Connecteur droit 222">
                <a:extLst>
                  <a:ext uri="{FF2B5EF4-FFF2-40B4-BE49-F238E27FC236}">
                    <a16:creationId xmlns:a16="http://schemas.microsoft.com/office/drawing/2014/main" id="{A84B30B6-5F80-9550-6307-45A396DCC982}"/>
                  </a:ext>
                </a:extLst>
              </p:cNvPr>
              <p:cNvCxnSpPr/>
              <p:nvPr/>
            </p:nvCxnSpPr>
            <p:spPr>
              <a:xfrm rot="10800000">
                <a:off x="30783552" y="418882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necteur droit 223">
                <a:extLst>
                  <a:ext uri="{FF2B5EF4-FFF2-40B4-BE49-F238E27FC236}">
                    <a16:creationId xmlns:a16="http://schemas.microsoft.com/office/drawing/2014/main" id="{D7D77233-8E40-E0FB-8992-A8BA7AC390A5}"/>
                  </a:ext>
                </a:extLst>
              </p:cNvPr>
              <p:cNvCxnSpPr/>
              <p:nvPr/>
            </p:nvCxnSpPr>
            <p:spPr>
              <a:xfrm rot="10800000">
                <a:off x="30783553" y="417356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5494A01A-54FB-FF7E-1890-4DE864DFEE70}"/>
                  </a:ext>
                </a:extLst>
              </p:cNvPr>
              <p:cNvSpPr/>
              <p:nvPr/>
            </p:nvSpPr>
            <p:spPr>
              <a:xfrm rot="10800000">
                <a:off x="31063871" y="4194500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86F9AAEB-7F58-2B9D-94E9-787A37194D16}"/>
                  </a:ext>
                </a:extLst>
              </p:cNvPr>
              <p:cNvSpPr/>
              <p:nvPr/>
            </p:nvSpPr>
            <p:spPr>
              <a:xfrm rot="5400000">
                <a:off x="30520147" y="4202379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8FB20058-BF8F-DBCA-EDC6-D94D413C693B}"/>
                  </a:ext>
                </a:extLst>
              </p:cNvPr>
              <p:cNvSpPr/>
              <p:nvPr/>
            </p:nvSpPr>
            <p:spPr>
              <a:xfrm rot="10800000">
                <a:off x="30725410" y="42008459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8" name="Connecteur droit 227">
                <a:extLst>
                  <a:ext uri="{FF2B5EF4-FFF2-40B4-BE49-F238E27FC236}">
                    <a16:creationId xmlns:a16="http://schemas.microsoft.com/office/drawing/2014/main" id="{26B91A57-97D0-5C11-C09B-A13F6B094C64}"/>
                  </a:ext>
                </a:extLst>
              </p:cNvPr>
              <p:cNvCxnSpPr/>
              <p:nvPr/>
            </p:nvCxnSpPr>
            <p:spPr>
              <a:xfrm rot="10800000">
                <a:off x="30749621" y="4216102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>
                <a:extLst>
                  <a:ext uri="{FF2B5EF4-FFF2-40B4-BE49-F238E27FC236}">
                    <a16:creationId xmlns:a16="http://schemas.microsoft.com/office/drawing/2014/main" id="{B96ABE61-A097-B51E-7AE7-D49FE563E827}"/>
                  </a:ext>
                </a:extLst>
              </p:cNvPr>
              <p:cNvCxnSpPr/>
              <p:nvPr/>
            </p:nvCxnSpPr>
            <p:spPr>
              <a:xfrm rot="10800000">
                <a:off x="30749622" y="4200845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Ellipse 229">
                <a:extLst>
                  <a:ext uri="{FF2B5EF4-FFF2-40B4-BE49-F238E27FC236}">
                    <a16:creationId xmlns:a16="http://schemas.microsoft.com/office/drawing/2014/main" id="{0759E871-A306-C393-6BFC-8838894CD778}"/>
                  </a:ext>
                </a:extLst>
              </p:cNvPr>
              <p:cNvSpPr/>
              <p:nvPr/>
            </p:nvSpPr>
            <p:spPr>
              <a:xfrm rot="10800000">
                <a:off x="31032008" y="4118901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1" name="Ellipse 230">
                <a:extLst>
                  <a:ext uri="{FF2B5EF4-FFF2-40B4-BE49-F238E27FC236}">
                    <a16:creationId xmlns:a16="http://schemas.microsoft.com/office/drawing/2014/main" id="{5B541ADC-A93F-1E25-E20D-CA0BAB0F9120}"/>
                  </a:ext>
                </a:extLst>
              </p:cNvPr>
              <p:cNvSpPr/>
              <p:nvPr/>
            </p:nvSpPr>
            <p:spPr>
              <a:xfrm rot="5400000">
                <a:off x="30488283" y="4126780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FA6F4D93-359A-C819-FF6B-473AED4B5E2A}"/>
                  </a:ext>
                </a:extLst>
              </p:cNvPr>
              <p:cNvSpPr/>
              <p:nvPr/>
            </p:nvSpPr>
            <p:spPr>
              <a:xfrm rot="10800000">
                <a:off x="30693546" y="4125247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33" name="Connecteur droit 232">
                <a:extLst>
                  <a:ext uri="{FF2B5EF4-FFF2-40B4-BE49-F238E27FC236}">
                    <a16:creationId xmlns:a16="http://schemas.microsoft.com/office/drawing/2014/main" id="{F75AB98D-1BF9-ED80-F3BC-633402CA0304}"/>
                  </a:ext>
                </a:extLst>
              </p:cNvPr>
              <p:cNvCxnSpPr/>
              <p:nvPr/>
            </p:nvCxnSpPr>
            <p:spPr>
              <a:xfrm rot="10800000">
                <a:off x="30717757" y="414050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cteur droit 233">
                <a:extLst>
                  <a:ext uri="{FF2B5EF4-FFF2-40B4-BE49-F238E27FC236}">
                    <a16:creationId xmlns:a16="http://schemas.microsoft.com/office/drawing/2014/main" id="{8EB27C3F-ED2B-9EFA-1708-93D2F6DED53B}"/>
                  </a:ext>
                </a:extLst>
              </p:cNvPr>
              <p:cNvCxnSpPr/>
              <p:nvPr/>
            </p:nvCxnSpPr>
            <p:spPr>
              <a:xfrm rot="10800000">
                <a:off x="30717758" y="412524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521389AC-1FD4-7DAB-51F1-8F9FA0D49819}"/>
                  </a:ext>
                </a:extLst>
              </p:cNvPr>
              <p:cNvSpPr/>
              <p:nvPr/>
            </p:nvSpPr>
            <p:spPr>
              <a:xfrm>
                <a:off x="30931346" y="41495299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52E55E05-7F91-5C64-C60F-8F16C7B2C7F6}"/>
                  </a:ext>
                </a:extLst>
              </p:cNvPr>
              <p:cNvSpPr/>
              <p:nvPr/>
            </p:nvSpPr>
            <p:spPr>
              <a:xfrm rot="16200000">
                <a:off x="31308371" y="4157409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51157725-39F9-AC9C-B351-138038FEB59D}"/>
                  </a:ext>
                </a:extLst>
              </p:cNvPr>
              <p:cNvSpPr/>
              <p:nvPr/>
            </p:nvSpPr>
            <p:spPr>
              <a:xfrm>
                <a:off x="31072230" y="4156115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38" name="Connecteur droit 237">
                <a:extLst>
                  <a:ext uri="{FF2B5EF4-FFF2-40B4-BE49-F238E27FC236}">
                    <a16:creationId xmlns:a16="http://schemas.microsoft.com/office/drawing/2014/main" id="{96DA580A-5DEB-4E45-D4CF-EC7287CF97B2}"/>
                  </a:ext>
                </a:extLst>
              </p:cNvPr>
              <p:cNvCxnSpPr/>
              <p:nvPr/>
            </p:nvCxnSpPr>
            <p:spPr>
              <a:xfrm>
                <a:off x="31096439" y="4155874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>
                <a:extLst>
                  <a:ext uri="{FF2B5EF4-FFF2-40B4-BE49-F238E27FC236}">
                    <a16:creationId xmlns:a16="http://schemas.microsoft.com/office/drawing/2014/main" id="{99183BC7-4D4B-40D3-8DBA-849148DFEC91}"/>
                  </a:ext>
                </a:extLst>
              </p:cNvPr>
              <p:cNvCxnSpPr/>
              <p:nvPr/>
            </p:nvCxnSpPr>
            <p:spPr>
              <a:xfrm>
                <a:off x="31096439" y="4171131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Ellipse 239">
                <a:extLst>
                  <a:ext uri="{FF2B5EF4-FFF2-40B4-BE49-F238E27FC236}">
                    <a16:creationId xmlns:a16="http://schemas.microsoft.com/office/drawing/2014/main" id="{1D37BCBC-7407-AC77-D187-D1ECEC39D3B6}"/>
                  </a:ext>
                </a:extLst>
              </p:cNvPr>
              <p:cNvSpPr/>
              <p:nvPr/>
            </p:nvSpPr>
            <p:spPr>
              <a:xfrm>
                <a:off x="30912876" y="41758074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1" name="Ellipse 240">
                <a:extLst>
                  <a:ext uri="{FF2B5EF4-FFF2-40B4-BE49-F238E27FC236}">
                    <a16:creationId xmlns:a16="http://schemas.microsoft.com/office/drawing/2014/main" id="{65884706-56FC-B7DD-F5CE-0D40933F97D6}"/>
                  </a:ext>
                </a:extLst>
              </p:cNvPr>
              <p:cNvSpPr/>
              <p:nvPr/>
            </p:nvSpPr>
            <p:spPr>
              <a:xfrm rot="16200000">
                <a:off x="31289901" y="4183687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A6BF2ADF-05A9-3D4C-2EB6-F1F319CD8F5D}"/>
                  </a:ext>
                </a:extLst>
              </p:cNvPr>
              <p:cNvSpPr/>
              <p:nvPr/>
            </p:nvSpPr>
            <p:spPr>
              <a:xfrm>
                <a:off x="31053760" y="4182392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3" name="Connecteur droit 242">
                <a:extLst>
                  <a:ext uri="{FF2B5EF4-FFF2-40B4-BE49-F238E27FC236}">
                    <a16:creationId xmlns:a16="http://schemas.microsoft.com/office/drawing/2014/main" id="{996F534C-1127-3806-4760-5775A81B6E96}"/>
                  </a:ext>
                </a:extLst>
              </p:cNvPr>
              <p:cNvCxnSpPr/>
              <p:nvPr/>
            </p:nvCxnSpPr>
            <p:spPr>
              <a:xfrm>
                <a:off x="31077969" y="4182152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necteur droit 243">
                <a:extLst>
                  <a:ext uri="{FF2B5EF4-FFF2-40B4-BE49-F238E27FC236}">
                    <a16:creationId xmlns:a16="http://schemas.microsoft.com/office/drawing/2014/main" id="{12260180-A2DE-8017-E881-C4B2CDF96BA6}"/>
                  </a:ext>
                </a:extLst>
              </p:cNvPr>
              <p:cNvCxnSpPr/>
              <p:nvPr/>
            </p:nvCxnSpPr>
            <p:spPr>
              <a:xfrm>
                <a:off x="31077969" y="4197409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F081FEF8-12A3-D593-E6B5-6980F2F55A14}"/>
                  </a:ext>
                </a:extLst>
              </p:cNvPr>
              <p:cNvSpPr/>
              <p:nvPr/>
            </p:nvSpPr>
            <p:spPr>
              <a:xfrm>
                <a:off x="30857090" y="4192880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6" name="Ellipse 245">
                <a:extLst>
                  <a:ext uri="{FF2B5EF4-FFF2-40B4-BE49-F238E27FC236}">
                    <a16:creationId xmlns:a16="http://schemas.microsoft.com/office/drawing/2014/main" id="{556D130F-74AE-6D94-5E96-B69DDDFDD569}"/>
                  </a:ext>
                </a:extLst>
              </p:cNvPr>
              <p:cNvSpPr/>
              <p:nvPr/>
            </p:nvSpPr>
            <p:spPr>
              <a:xfrm rot="16200000">
                <a:off x="31234114" y="42007603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D801A00B-B079-E161-D39B-B4603EF40DF1}"/>
                  </a:ext>
                </a:extLst>
              </p:cNvPr>
              <p:cNvSpPr/>
              <p:nvPr/>
            </p:nvSpPr>
            <p:spPr>
              <a:xfrm>
                <a:off x="30997974" y="41994657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8" name="Connecteur droit 247">
                <a:extLst>
                  <a:ext uri="{FF2B5EF4-FFF2-40B4-BE49-F238E27FC236}">
                    <a16:creationId xmlns:a16="http://schemas.microsoft.com/office/drawing/2014/main" id="{DE2D281F-61AE-0A4A-B522-D651B4855DCD}"/>
                  </a:ext>
                </a:extLst>
              </p:cNvPr>
              <p:cNvCxnSpPr/>
              <p:nvPr/>
            </p:nvCxnSpPr>
            <p:spPr>
              <a:xfrm>
                <a:off x="31022183" y="4199225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>
                <a:extLst>
                  <a:ext uri="{FF2B5EF4-FFF2-40B4-BE49-F238E27FC236}">
                    <a16:creationId xmlns:a16="http://schemas.microsoft.com/office/drawing/2014/main" id="{4022075F-326A-9A8F-F4A0-7B6B9FAD5EBA}"/>
                  </a:ext>
                </a:extLst>
              </p:cNvPr>
              <p:cNvCxnSpPr/>
              <p:nvPr/>
            </p:nvCxnSpPr>
            <p:spPr>
              <a:xfrm>
                <a:off x="31022183" y="4214482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Ellipse 249">
                <a:extLst>
                  <a:ext uri="{FF2B5EF4-FFF2-40B4-BE49-F238E27FC236}">
                    <a16:creationId xmlns:a16="http://schemas.microsoft.com/office/drawing/2014/main" id="{9D1A6AA2-3738-F19B-4E93-B60903AC3D16}"/>
                  </a:ext>
                </a:extLst>
              </p:cNvPr>
              <p:cNvSpPr/>
              <p:nvPr/>
            </p:nvSpPr>
            <p:spPr>
              <a:xfrm>
                <a:off x="30897924" y="4123252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1" name="Ellipse 250">
                <a:extLst>
                  <a:ext uri="{FF2B5EF4-FFF2-40B4-BE49-F238E27FC236}">
                    <a16:creationId xmlns:a16="http://schemas.microsoft.com/office/drawing/2014/main" id="{A2645925-61C2-5712-EBD7-68F0354F092A}"/>
                  </a:ext>
                </a:extLst>
              </p:cNvPr>
              <p:cNvSpPr/>
              <p:nvPr/>
            </p:nvSpPr>
            <p:spPr>
              <a:xfrm rot="16200000">
                <a:off x="31274949" y="4131132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DAF0AC4E-B010-9C00-E9E5-E37BF886F6E3}"/>
                  </a:ext>
                </a:extLst>
              </p:cNvPr>
              <p:cNvSpPr/>
              <p:nvPr/>
            </p:nvSpPr>
            <p:spPr>
              <a:xfrm>
                <a:off x="31038808" y="4129838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3" name="Connecteur droit 252">
                <a:extLst>
                  <a:ext uri="{FF2B5EF4-FFF2-40B4-BE49-F238E27FC236}">
                    <a16:creationId xmlns:a16="http://schemas.microsoft.com/office/drawing/2014/main" id="{7DC1469B-5C88-1402-A2A6-B397D9C465E3}"/>
                  </a:ext>
                </a:extLst>
              </p:cNvPr>
              <p:cNvCxnSpPr/>
              <p:nvPr/>
            </p:nvCxnSpPr>
            <p:spPr>
              <a:xfrm>
                <a:off x="31063017" y="4129597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onnecteur droit 253">
                <a:extLst>
                  <a:ext uri="{FF2B5EF4-FFF2-40B4-BE49-F238E27FC236}">
                    <a16:creationId xmlns:a16="http://schemas.microsoft.com/office/drawing/2014/main" id="{0FF52069-83FC-A4D1-0BAC-289EEA704570}"/>
                  </a:ext>
                </a:extLst>
              </p:cNvPr>
              <p:cNvCxnSpPr/>
              <p:nvPr/>
            </p:nvCxnSpPr>
            <p:spPr>
              <a:xfrm>
                <a:off x="31063017" y="4144854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Ellipse 254">
                <a:extLst>
                  <a:ext uri="{FF2B5EF4-FFF2-40B4-BE49-F238E27FC236}">
                    <a16:creationId xmlns:a16="http://schemas.microsoft.com/office/drawing/2014/main" id="{A5B787C8-972E-F780-4C3C-E05E82A08205}"/>
                  </a:ext>
                </a:extLst>
              </p:cNvPr>
              <p:cNvSpPr/>
              <p:nvPr/>
            </p:nvSpPr>
            <p:spPr>
              <a:xfrm>
                <a:off x="30831710" y="4119245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Ellipse 255">
                <a:extLst>
                  <a:ext uri="{FF2B5EF4-FFF2-40B4-BE49-F238E27FC236}">
                    <a16:creationId xmlns:a16="http://schemas.microsoft.com/office/drawing/2014/main" id="{FD1F6D53-BE69-9D8D-C1D1-0BD937CC1066}"/>
                  </a:ext>
                </a:extLst>
              </p:cNvPr>
              <p:cNvSpPr/>
              <p:nvPr/>
            </p:nvSpPr>
            <p:spPr>
              <a:xfrm rot="16200000">
                <a:off x="31208735" y="4127125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26BDF6AC-843F-5DFC-373E-642CDBF12E1E}"/>
                  </a:ext>
                </a:extLst>
              </p:cNvPr>
              <p:cNvSpPr/>
              <p:nvPr/>
            </p:nvSpPr>
            <p:spPr>
              <a:xfrm>
                <a:off x="30972594" y="4125831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8" name="Connecteur droit 257">
                <a:extLst>
                  <a:ext uri="{FF2B5EF4-FFF2-40B4-BE49-F238E27FC236}">
                    <a16:creationId xmlns:a16="http://schemas.microsoft.com/office/drawing/2014/main" id="{7C8EA00D-953D-1808-FAE3-FA9F98DC6105}"/>
                  </a:ext>
                </a:extLst>
              </p:cNvPr>
              <p:cNvCxnSpPr/>
              <p:nvPr/>
            </p:nvCxnSpPr>
            <p:spPr>
              <a:xfrm>
                <a:off x="30996803" y="4125590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>
                <a:extLst>
                  <a:ext uri="{FF2B5EF4-FFF2-40B4-BE49-F238E27FC236}">
                    <a16:creationId xmlns:a16="http://schemas.microsoft.com/office/drawing/2014/main" id="{FB6B48E5-9084-FD90-91A1-C00C1D3B86E5}"/>
                  </a:ext>
                </a:extLst>
              </p:cNvPr>
              <p:cNvCxnSpPr/>
              <p:nvPr/>
            </p:nvCxnSpPr>
            <p:spPr>
              <a:xfrm>
                <a:off x="30996803" y="4140847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Ellipse 259">
                <a:extLst>
                  <a:ext uri="{FF2B5EF4-FFF2-40B4-BE49-F238E27FC236}">
                    <a16:creationId xmlns:a16="http://schemas.microsoft.com/office/drawing/2014/main" id="{B78851A9-01DB-0E7C-ADAA-48B68F50AE91}"/>
                  </a:ext>
                </a:extLst>
              </p:cNvPr>
              <p:cNvSpPr/>
              <p:nvPr/>
            </p:nvSpPr>
            <p:spPr>
              <a:xfrm rot="10800000">
                <a:off x="31010159" y="4185492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1" name="Ellipse 260">
                <a:extLst>
                  <a:ext uri="{FF2B5EF4-FFF2-40B4-BE49-F238E27FC236}">
                    <a16:creationId xmlns:a16="http://schemas.microsoft.com/office/drawing/2014/main" id="{96E29106-DBF4-6CD6-CE62-294A180B9FF9}"/>
                  </a:ext>
                </a:extLst>
              </p:cNvPr>
              <p:cNvSpPr/>
              <p:nvPr/>
            </p:nvSpPr>
            <p:spPr>
              <a:xfrm rot="5400000">
                <a:off x="30466435" y="4193371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FB8B1436-858A-E8E1-2ACA-B4157641F025}"/>
                  </a:ext>
                </a:extLst>
              </p:cNvPr>
              <p:cNvSpPr/>
              <p:nvPr/>
            </p:nvSpPr>
            <p:spPr>
              <a:xfrm rot="10800000">
                <a:off x="30671698" y="4191837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3" name="Connecteur droit 262">
                <a:extLst>
                  <a:ext uri="{FF2B5EF4-FFF2-40B4-BE49-F238E27FC236}">
                    <a16:creationId xmlns:a16="http://schemas.microsoft.com/office/drawing/2014/main" id="{DF080924-5F0E-6437-FE28-D27485CB20AA}"/>
                  </a:ext>
                </a:extLst>
              </p:cNvPr>
              <p:cNvCxnSpPr/>
              <p:nvPr/>
            </p:nvCxnSpPr>
            <p:spPr>
              <a:xfrm rot="10800000">
                <a:off x="30695908" y="4207094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Connecteur droit 263">
                <a:extLst>
                  <a:ext uri="{FF2B5EF4-FFF2-40B4-BE49-F238E27FC236}">
                    <a16:creationId xmlns:a16="http://schemas.microsoft.com/office/drawing/2014/main" id="{5951BFDD-E720-79EA-55D3-9D1A99B8F64C}"/>
                  </a:ext>
                </a:extLst>
              </p:cNvPr>
              <p:cNvCxnSpPr/>
              <p:nvPr/>
            </p:nvCxnSpPr>
            <p:spPr>
              <a:xfrm rot="10800000">
                <a:off x="30695910" y="4191837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Ellipse 264">
                <a:extLst>
                  <a:ext uri="{FF2B5EF4-FFF2-40B4-BE49-F238E27FC236}">
                    <a16:creationId xmlns:a16="http://schemas.microsoft.com/office/drawing/2014/main" id="{324C2DD4-62B5-F131-7CEF-477B787D9BF8}"/>
                  </a:ext>
                </a:extLst>
              </p:cNvPr>
              <p:cNvSpPr/>
              <p:nvPr/>
            </p:nvSpPr>
            <p:spPr>
              <a:xfrm>
                <a:off x="30809461" y="4171786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6" name="Ellipse 265">
                <a:extLst>
                  <a:ext uri="{FF2B5EF4-FFF2-40B4-BE49-F238E27FC236}">
                    <a16:creationId xmlns:a16="http://schemas.microsoft.com/office/drawing/2014/main" id="{0FA474C5-7093-763E-C8C9-EC48EA6C637B}"/>
                  </a:ext>
                </a:extLst>
              </p:cNvPr>
              <p:cNvSpPr/>
              <p:nvPr/>
            </p:nvSpPr>
            <p:spPr>
              <a:xfrm rot="16200000">
                <a:off x="31186485" y="4179666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35036D0-FB88-7615-9F1F-274FE2CB7D2B}"/>
                  </a:ext>
                </a:extLst>
              </p:cNvPr>
              <p:cNvSpPr/>
              <p:nvPr/>
            </p:nvSpPr>
            <p:spPr>
              <a:xfrm>
                <a:off x="30950345" y="4178372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8" name="Connecteur droit 267">
                <a:extLst>
                  <a:ext uri="{FF2B5EF4-FFF2-40B4-BE49-F238E27FC236}">
                    <a16:creationId xmlns:a16="http://schemas.microsoft.com/office/drawing/2014/main" id="{864E617B-8EDF-BF14-9EEE-9849EBA966CC}"/>
                  </a:ext>
                </a:extLst>
              </p:cNvPr>
              <p:cNvCxnSpPr/>
              <p:nvPr/>
            </p:nvCxnSpPr>
            <p:spPr>
              <a:xfrm>
                <a:off x="30974554" y="4178131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>
                <a:extLst>
                  <a:ext uri="{FF2B5EF4-FFF2-40B4-BE49-F238E27FC236}">
                    <a16:creationId xmlns:a16="http://schemas.microsoft.com/office/drawing/2014/main" id="{698FAAF8-1427-F96E-23D4-5D44CFDE2A21}"/>
                  </a:ext>
                </a:extLst>
              </p:cNvPr>
              <p:cNvCxnSpPr/>
              <p:nvPr/>
            </p:nvCxnSpPr>
            <p:spPr>
              <a:xfrm>
                <a:off x="30974554" y="4193388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Ellipse 269">
                <a:extLst>
                  <a:ext uri="{FF2B5EF4-FFF2-40B4-BE49-F238E27FC236}">
                    <a16:creationId xmlns:a16="http://schemas.microsoft.com/office/drawing/2014/main" id="{593DA45C-16F4-2FDA-FFA0-74C48DAB4826}"/>
                  </a:ext>
                </a:extLst>
              </p:cNvPr>
              <p:cNvSpPr/>
              <p:nvPr/>
            </p:nvSpPr>
            <p:spPr>
              <a:xfrm rot="10800000">
                <a:off x="30992175" y="4137619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1" name="Ellipse 270">
                <a:extLst>
                  <a:ext uri="{FF2B5EF4-FFF2-40B4-BE49-F238E27FC236}">
                    <a16:creationId xmlns:a16="http://schemas.microsoft.com/office/drawing/2014/main" id="{2AB4738B-8036-9DD5-7D86-A5B82720B619}"/>
                  </a:ext>
                </a:extLst>
              </p:cNvPr>
              <p:cNvSpPr/>
              <p:nvPr/>
            </p:nvSpPr>
            <p:spPr>
              <a:xfrm rot="5400000">
                <a:off x="30448451" y="4145498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F3C4722B-78A2-D001-BAE1-243986662A30}"/>
                  </a:ext>
                </a:extLst>
              </p:cNvPr>
              <p:cNvSpPr/>
              <p:nvPr/>
            </p:nvSpPr>
            <p:spPr>
              <a:xfrm rot="10800000">
                <a:off x="30653714" y="4143964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73" name="Connecteur droit 272">
                <a:extLst>
                  <a:ext uri="{FF2B5EF4-FFF2-40B4-BE49-F238E27FC236}">
                    <a16:creationId xmlns:a16="http://schemas.microsoft.com/office/drawing/2014/main" id="{2062965F-695B-24BD-521A-168964405E1B}"/>
                  </a:ext>
                </a:extLst>
              </p:cNvPr>
              <p:cNvCxnSpPr/>
              <p:nvPr/>
            </p:nvCxnSpPr>
            <p:spPr>
              <a:xfrm rot="10800000">
                <a:off x="30677924" y="4159221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Connecteur droit 273">
                <a:extLst>
                  <a:ext uri="{FF2B5EF4-FFF2-40B4-BE49-F238E27FC236}">
                    <a16:creationId xmlns:a16="http://schemas.microsoft.com/office/drawing/2014/main" id="{5D5A44BF-CF09-041D-1114-E05A8390DBAD}"/>
                  </a:ext>
                </a:extLst>
              </p:cNvPr>
              <p:cNvCxnSpPr/>
              <p:nvPr/>
            </p:nvCxnSpPr>
            <p:spPr>
              <a:xfrm rot="10800000">
                <a:off x="30677926" y="4143964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Ellipse 274">
                <a:extLst>
                  <a:ext uri="{FF2B5EF4-FFF2-40B4-BE49-F238E27FC236}">
                    <a16:creationId xmlns:a16="http://schemas.microsoft.com/office/drawing/2014/main" id="{36B4A4B4-4D80-73B7-F4F1-B7860816D6D3}"/>
                  </a:ext>
                </a:extLst>
              </p:cNvPr>
              <p:cNvSpPr/>
              <p:nvPr/>
            </p:nvSpPr>
            <p:spPr>
              <a:xfrm rot="10800000">
                <a:off x="30980784" y="4160384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6" name="Ellipse 275">
                <a:extLst>
                  <a:ext uri="{FF2B5EF4-FFF2-40B4-BE49-F238E27FC236}">
                    <a16:creationId xmlns:a16="http://schemas.microsoft.com/office/drawing/2014/main" id="{5D703E93-9B37-76B2-376B-A9542083AB3E}"/>
                  </a:ext>
                </a:extLst>
              </p:cNvPr>
              <p:cNvSpPr/>
              <p:nvPr/>
            </p:nvSpPr>
            <p:spPr>
              <a:xfrm rot="5400000">
                <a:off x="30437060" y="4168263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B0C281E-560A-8EE7-6895-09DAD4387E28}"/>
                  </a:ext>
                </a:extLst>
              </p:cNvPr>
              <p:cNvSpPr/>
              <p:nvPr/>
            </p:nvSpPr>
            <p:spPr>
              <a:xfrm rot="10800000">
                <a:off x="30642323" y="4166729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78" name="Connecteur droit 277">
                <a:extLst>
                  <a:ext uri="{FF2B5EF4-FFF2-40B4-BE49-F238E27FC236}">
                    <a16:creationId xmlns:a16="http://schemas.microsoft.com/office/drawing/2014/main" id="{D33AC243-B0B0-A0B4-C2F9-4EF84D73706D}"/>
                  </a:ext>
                </a:extLst>
              </p:cNvPr>
              <p:cNvCxnSpPr/>
              <p:nvPr/>
            </p:nvCxnSpPr>
            <p:spPr>
              <a:xfrm rot="10800000">
                <a:off x="30666534" y="4181986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>
                <a:extLst>
                  <a:ext uri="{FF2B5EF4-FFF2-40B4-BE49-F238E27FC236}">
                    <a16:creationId xmlns:a16="http://schemas.microsoft.com/office/drawing/2014/main" id="{D066D2C2-333B-EA86-84B8-00BE72D5DB2B}"/>
                  </a:ext>
                </a:extLst>
              </p:cNvPr>
              <p:cNvCxnSpPr/>
              <p:nvPr/>
            </p:nvCxnSpPr>
            <p:spPr>
              <a:xfrm rot="10800000">
                <a:off x="30666535" y="4166729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" name="Ellipse 279">
                <a:extLst>
                  <a:ext uri="{FF2B5EF4-FFF2-40B4-BE49-F238E27FC236}">
                    <a16:creationId xmlns:a16="http://schemas.microsoft.com/office/drawing/2014/main" id="{7E096BAB-846A-3B94-EE6A-09669BAE0CF3}"/>
                  </a:ext>
                </a:extLst>
              </p:cNvPr>
              <p:cNvSpPr/>
              <p:nvPr/>
            </p:nvSpPr>
            <p:spPr>
              <a:xfrm>
                <a:off x="30794507" y="4144178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1" name="Ellipse 280">
                <a:extLst>
                  <a:ext uri="{FF2B5EF4-FFF2-40B4-BE49-F238E27FC236}">
                    <a16:creationId xmlns:a16="http://schemas.microsoft.com/office/drawing/2014/main" id="{E93F94BC-29EE-47C1-7192-289BC2ABC52C}"/>
                  </a:ext>
                </a:extLst>
              </p:cNvPr>
              <p:cNvSpPr/>
              <p:nvPr/>
            </p:nvSpPr>
            <p:spPr>
              <a:xfrm rot="16200000">
                <a:off x="31171532" y="41520583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55DDCF3-7223-E83A-A5C7-850D253BE07E}"/>
                  </a:ext>
                </a:extLst>
              </p:cNvPr>
              <p:cNvSpPr/>
              <p:nvPr/>
            </p:nvSpPr>
            <p:spPr>
              <a:xfrm>
                <a:off x="30935391" y="41507637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3" name="Connecteur droit 282">
                <a:extLst>
                  <a:ext uri="{FF2B5EF4-FFF2-40B4-BE49-F238E27FC236}">
                    <a16:creationId xmlns:a16="http://schemas.microsoft.com/office/drawing/2014/main" id="{D66345B6-2BF4-5BD6-FC5F-494766D33A29}"/>
                  </a:ext>
                </a:extLst>
              </p:cNvPr>
              <p:cNvCxnSpPr/>
              <p:nvPr/>
            </p:nvCxnSpPr>
            <p:spPr>
              <a:xfrm>
                <a:off x="30959600" y="4150523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Connecteur droit 283">
                <a:extLst>
                  <a:ext uri="{FF2B5EF4-FFF2-40B4-BE49-F238E27FC236}">
                    <a16:creationId xmlns:a16="http://schemas.microsoft.com/office/drawing/2014/main" id="{3516D840-E4F2-6033-F7BA-0BA8A9E84FA9}"/>
                  </a:ext>
                </a:extLst>
              </p:cNvPr>
              <p:cNvCxnSpPr/>
              <p:nvPr/>
            </p:nvCxnSpPr>
            <p:spPr>
              <a:xfrm>
                <a:off x="30959600" y="41657805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Ellipse 284">
                <a:extLst>
                  <a:ext uri="{FF2B5EF4-FFF2-40B4-BE49-F238E27FC236}">
                    <a16:creationId xmlns:a16="http://schemas.microsoft.com/office/drawing/2014/main" id="{02B61EB1-CDFB-7B51-C132-7D92D54C4274}"/>
                  </a:ext>
                </a:extLst>
              </p:cNvPr>
              <p:cNvSpPr/>
              <p:nvPr/>
            </p:nvSpPr>
            <p:spPr>
              <a:xfrm rot="10800000">
                <a:off x="31960345" y="4138734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6" name="Ellipse 285">
                <a:extLst>
                  <a:ext uri="{FF2B5EF4-FFF2-40B4-BE49-F238E27FC236}">
                    <a16:creationId xmlns:a16="http://schemas.microsoft.com/office/drawing/2014/main" id="{14D48596-940B-553F-52CF-C12D5B8CB608}"/>
                  </a:ext>
                </a:extLst>
              </p:cNvPr>
              <p:cNvSpPr/>
              <p:nvPr/>
            </p:nvSpPr>
            <p:spPr>
              <a:xfrm rot="5400000">
                <a:off x="31416620" y="4146613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6779C644-12EA-7293-C71C-5C25F6576938}"/>
                  </a:ext>
                </a:extLst>
              </p:cNvPr>
              <p:cNvSpPr/>
              <p:nvPr/>
            </p:nvSpPr>
            <p:spPr>
              <a:xfrm rot="10800000">
                <a:off x="31621884" y="4145080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8" name="Connecteur droit 287">
                <a:extLst>
                  <a:ext uri="{FF2B5EF4-FFF2-40B4-BE49-F238E27FC236}">
                    <a16:creationId xmlns:a16="http://schemas.microsoft.com/office/drawing/2014/main" id="{C6B72A42-C604-B048-836B-804F3B2E5CBE}"/>
                  </a:ext>
                </a:extLst>
              </p:cNvPr>
              <p:cNvCxnSpPr/>
              <p:nvPr/>
            </p:nvCxnSpPr>
            <p:spPr>
              <a:xfrm rot="10800000">
                <a:off x="31646094" y="416033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Connecteur droit 288">
                <a:extLst>
                  <a:ext uri="{FF2B5EF4-FFF2-40B4-BE49-F238E27FC236}">
                    <a16:creationId xmlns:a16="http://schemas.microsoft.com/office/drawing/2014/main" id="{730B66CE-4BF3-885B-3BC0-3E46A5FD1030}"/>
                  </a:ext>
                </a:extLst>
              </p:cNvPr>
              <p:cNvCxnSpPr/>
              <p:nvPr/>
            </p:nvCxnSpPr>
            <p:spPr>
              <a:xfrm rot="10800000">
                <a:off x="31646095" y="4145080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Ellipse 289">
                <a:extLst>
                  <a:ext uri="{FF2B5EF4-FFF2-40B4-BE49-F238E27FC236}">
                    <a16:creationId xmlns:a16="http://schemas.microsoft.com/office/drawing/2014/main" id="{77CA88F0-2D38-C1AF-49B3-F3C886EADD2F}"/>
                  </a:ext>
                </a:extLst>
              </p:cNvPr>
              <p:cNvSpPr/>
              <p:nvPr/>
            </p:nvSpPr>
            <p:spPr>
              <a:xfrm rot="10800000">
                <a:off x="31952921" y="4160949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1" name="Ellipse 290">
                <a:extLst>
                  <a:ext uri="{FF2B5EF4-FFF2-40B4-BE49-F238E27FC236}">
                    <a16:creationId xmlns:a16="http://schemas.microsoft.com/office/drawing/2014/main" id="{B68A24AD-B4CC-58CD-0E87-17A6443EED8C}"/>
                  </a:ext>
                </a:extLst>
              </p:cNvPr>
              <p:cNvSpPr/>
              <p:nvPr/>
            </p:nvSpPr>
            <p:spPr>
              <a:xfrm rot="5400000">
                <a:off x="31409196" y="4168828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BB6DA73C-E91B-8CBE-AEF6-BBE41122E13C}"/>
                  </a:ext>
                </a:extLst>
              </p:cNvPr>
              <p:cNvSpPr/>
              <p:nvPr/>
            </p:nvSpPr>
            <p:spPr>
              <a:xfrm rot="10800000">
                <a:off x="31614460" y="4167294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3" name="Connecteur droit 292">
                <a:extLst>
                  <a:ext uri="{FF2B5EF4-FFF2-40B4-BE49-F238E27FC236}">
                    <a16:creationId xmlns:a16="http://schemas.microsoft.com/office/drawing/2014/main" id="{E154C080-A059-C179-23F3-F4888FAFD2B9}"/>
                  </a:ext>
                </a:extLst>
              </p:cNvPr>
              <p:cNvCxnSpPr/>
              <p:nvPr/>
            </p:nvCxnSpPr>
            <p:spPr>
              <a:xfrm rot="10800000">
                <a:off x="31638670" y="4182551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>
                <a:extLst>
                  <a:ext uri="{FF2B5EF4-FFF2-40B4-BE49-F238E27FC236}">
                    <a16:creationId xmlns:a16="http://schemas.microsoft.com/office/drawing/2014/main" id="{8DA140A1-FC96-0D35-D9AD-6A2DF2D4F2BC}"/>
                  </a:ext>
                </a:extLst>
              </p:cNvPr>
              <p:cNvCxnSpPr/>
              <p:nvPr/>
            </p:nvCxnSpPr>
            <p:spPr>
              <a:xfrm rot="10800000">
                <a:off x="31638672" y="4167294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Ellipse 294">
                <a:extLst>
                  <a:ext uri="{FF2B5EF4-FFF2-40B4-BE49-F238E27FC236}">
                    <a16:creationId xmlns:a16="http://schemas.microsoft.com/office/drawing/2014/main" id="{8BCCFAF9-4BFB-18E9-697F-41D4CA95156D}"/>
                  </a:ext>
                </a:extLst>
              </p:cNvPr>
              <p:cNvSpPr/>
              <p:nvPr/>
            </p:nvSpPr>
            <p:spPr>
              <a:xfrm rot="10800000">
                <a:off x="31918990" y="4188227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Ellipse 295">
                <a:extLst>
                  <a:ext uri="{FF2B5EF4-FFF2-40B4-BE49-F238E27FC236}">
                    <a16:creationId xmlns:a16="http://schemas.microsoft.com/office/drawing/2014/main" id="{901C0222-6619-24A5-82E1-BEAE89EEB0DB}"/>
                  </a:ext>
                </a:extLst>
              </p:cNvPr>
              <p:cNvSpPr/>
              <p:nvPr/>
            </p:nvSpPr>
            <p:spPr>
              <a:xfrm rot="5400000">
                <a:off x="31375265" y="4196106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7346800D-0CDA-567F-505A-2EE616FFA918}"/>
                  </a:ext>
                </a:extLst>
              </p:cNvPr>
              <p:cNvSpPr/>
              <p:nvPr/>
            </p:nvSpPr>
            <p:spPr>
              <a:xfrm rot="10800000">
                <a:off x="31580529" y="41945733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8" name="Connecteur droit 297">
                <a:extLst>
                  <a:ext uri="{FF2B5EF4-FFF2-40B4-BE49-F238E27FC236}">
                    <a16:creationId xmlns:a16="http://schemas.microsoft.com/office/drawing/2014/main" id="{AB6AD105-C271-3E94-41F4-864C0EE5DF8C}"/>
                  </a:ext>
                </a:extLst>
              </p:cNvPr>
              <p:cNvCxnSpPr/>
              <p:nvPr/>
            </p:nvCxnSpPr>
            <p:spPr>
              <a:xfrm rot="10800000">
                <a:off x="31604739" y="4209830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necteur droit 298">
                <a:extLst>
                  <a:ext uri="{FF2B5EF4-FFF2-40B4-BE49-F238E27FC236}">
                    <a16:creationId xmlns:a16="http://schemas.microsoft.com/office/drawing/2014/main" id="{AB4EA81B-81C9-5354-0702-D1E31A5A5A71}"/>
                  </a:ext>
                </a:extLst>
              </p:cNvPr>
              <p:cNvCxnSpPr/>
              <p:nvPr/>
            </p:nvCxnSpPr>
            <p:spPr>
              <a:xfrm rot="10800000">
                <a:off x="31604741" y="4194573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79E94CC4-9467-3DC3-26EE-BA388D6E0A2D}"/>
                  </a:ext>
                </a:extLst>
              </p:cNvPr>
              <p:cNvSpPr/>
              <p:nvPr/>
            </p:nvSpPr>
            <p:spPr>
              <a:xfrm rot="10800000">
                <a:off x="31887126" y="4112629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Ellipse 300">
                <a:extLst>
                  <a:ext uri="{FF2B5EF4-FFF2-40B4-BE49-F238E27FC236}">
                    <a16:creationId xmlns:a16="http://schemas.microsoft.com/office/drawing/2014/main" id="{5FA02E35-313E-A529-EC77-BC86074783AE}"/>
                  </a:ext>
                </a:extLst>
              </p:cNvPr>
              <p:cNvSpPr/>
              <p:nvPr/>
            </p:nvSpPr>
            <p:spPr>
              <a:xfrm rot="5400000">
                <a:off x="31343401" y="4120508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2D98CEB-75DC-1088-D7B6-B0F6D5262593}"/>
                  </a:ext>
                </a:extLst>
              </p:cNvPr>
              <p:cNvSpPr/>
              <p:nvPr/>
            </p:nvSpPr>
            <p:spPr>
              <a:xfrm rot="10800000">
                <a:off x="31548665" y="4118974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E0D4E988-0343-1299-77E7-7C8A5FB3E1C1}"/>
                  </a:ext>
                </a:extLst>
              </p:cNvPr>
              <p:cNvCxnSpPr/>
              <p:nvPr/>
            </p:nvCxnSpPr>
            <p:spPr>
              <a:xfrm rot="10800000">
                <a:off x="31572875" y="4134231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93A3663E-FB18-4900-DA1A-AABE8F30A879}"/>
                  </a:ext>
                </a:extLst>
              </p:cNvPr>
              <p:cNvCxnSpPr/>
              <p:nvPr/>
            </p:nvCxnSpPr>
            <p:spPr>
              <a:xfrm rot="10800000">
                <a:off x="31572877" y="4118974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Ellipse 304">
                <a:extLst>
                  <a:ext uri="{FF2B5EF4-FFF2-40B4-BE49-F238E27FC236}">
                    <a16:creationId xmlns:a16="http://schemas.microsoft.com/office/drawing/2014/main" id="{9F3BC89B-9DE9-331C-80CF-371777236A8A}"/>
                  </a:ext>
                </a:extLst>
              </p:cNvPr>
              <p:cNvSpPr/>
              <p:nvPr/>
            </p:nvSpPr>
            <p:spPr>
              <a:xfrm>
                <a:off x="31786465" y="41432573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6" name="Ellipse 305">
                <a:extLst>
                  <a:ext uri="{FF2B5EF4-FFF2-40B4-BE49-F238E27FC236}">
                    <a16:creationId xmlns:a16="http://schemas.microsoft.com/office/drawing/2014/main" id="{1B0E5CA9-7D92-0805-E109-EE8A22962523}"/>
                  </a:ext>
                </a:extLst>
              </p:cNvPr>
              <p:cNvSpPr/>
              <p:nvPr/>
            </p:nvSpPr>
            <p:spPr>
              <a:xfrm rot="16200000">
                <a:off x="32163490" y="4151137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32E4474F-D90B-1A4A-C1C0-CA4F60ACAC82}"/>
                  </a:ext>
                </a:extLst>
              </p:cNvPr>
              <p:cNvSpPr/>
              <p:nvPr/>
            </p:nvSpPr>
            <p:spPr>
              <a:xfrm>
                <a:off x="31927349" y="4149842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08" name="Connecteur droit 307">
                <a:extLst>
                  <a:ext uri="{FF2B5EF4-FFF2-40B4-BE49-F238E27FC236}">
                    <a16:creationId xmlns:a16="http://schemas.microsoft.com/office/drawing/2014/main" id="{A5C5AD26-3F49-FB67-DA83-1204160CA67A}"/>
                  </a:ext>
                </a:extLst>
              </p:cNvPr>
              <p:cNvCxnSpPr/>
              <p:nvPr/>
            </p:nvCxnSpPr>
            <p:spPr>
              <a:xfrm>
                <a:off x="31951558" y="4149602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Connecteur droit 308">
                <a:extLst>
                  <a:ext uri="{FF2B5EF4-FFF2-40B4-BE49-F238E27FC236}">
                    <a16:creationId xmlns:a16="http://schemas.microsoft.com/office/drawing/2014/main" id="{80616B31-7794-FD90-154D-91AF072E39E7}"/>
                  </a:ext>
                </a:extLst>
              </p:cNvPr>
              <p:cNvCxnSpPr/>
              <p:nvPr/>
            </p:nvCxnSpPr>
            <p:spPr>
              <a:xfrm>
                <a:off x="31951558" y="4164859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Ellipse 309">
                <a:extLst>
                  <a:ext uri="{FF2B5EF4-FFF2-40B4-BE49-F238E27FC236}">
                    <a16:creationId xmlns:a16="http://schemas.microsoft.com/office/drawing/2014/main" id="{23C095EA-D5F1-6673-122D-33A496D32090}"/>
                  </a:ext>
                </a:extLst>
              </p:cNvPr>
              <p:cNvSpPr/>
              <p:nvPr/>
            </p:nvSpPr>
            <p:spPr>
              <a:xfrm>
                <a:off x="31767995" y="41695348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1" name="Ellipse 310">
                <a:extLst>
                  <a:ext uri="{FF2B5EF4-FFF2-40B4-BE49-F238E27FC236}">
                    <a16:creationId xmlns:a16="http://schemas.microsoft.com/office/drawing/2014/main" id="{B3343620-42EE-F7D6-EB5D-96B50965AB8B}"/>
                  </a:ext>
                </a:extLst>
              </p:cNvPr>
              <p:cNvSpPr/>
              <p:nvPr/>
            </p:nvSpPr>
            <p:spPr>
              <a:xfrm rot="16200000">
                <a:off x="32145019" y="41774145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86077F4A-5FDD-E1F2-E7F9-F5BC2F07EB9B}"/>
                  </a:ext>
                </a:extLst>
              </p:cNvPr>
              <p:cNvSpPr/>
              <p:nvPr/>
            </p:nvSpPr>
            <p:spPr>
              <a:xfrm>
                <a:off x="31908879" y="4176120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13" name="Connecteur droit 312">
                <a:extLst>
                  <a:ext uri="{FF2B5EF4-FFF2-40B4-BE49-F238E27FC236}">
                    <a16:creationId xmlns:a16="http://schemas.microsoft.com/office/drawing/2014/main" id="{7030185F-7603-5183-3BDD-6A1F0CA235B5}"/>
                  </a:ext>
                </a:extLst>
              </p:cNvPr>
              <p:cNvCxnSpPr/>
              <p:nvPr/>
            </p:nvCxnSpPr>
            <p:spPr>
              <a:xfrm>
                <a:off x="31933088" y="4175879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>
                <a:extLst>
                  <a:ext uri="{FF2B5EF4-FFF2-40B4-BE49-F238E27FC236}">
                    <a16:creationId xmlns:a16="http://schemas.microsoft.com/office/drawing/2014/main" id="{48E647C6-0E6C-476F-C3D3-70B821CE748C}"/>
                  </a:ext>
                </a:extLst>
              </p:cNvPr>
              <p:cNvCxnSpPr/>
              <p:nvPr/>
            </p:nvCxnSpPr>
            <p:spPr>
              <a:xfrm>
                <a:off x="31933088" y="4191136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5" name="Ellipse 314">
                <a:extLst>
                  <a:ext uri="{FF2B5EF4-FFF2-40B4-BE49-F238E27FC236}">
                    <a16:creationId xmlns:a16="http://schemas.microsoft.com/office/drawing/2014/main" id="{2C2DBCCD-E272-A08D-8D58-CE05EDDBA379}"/>
                  </a:ext>
                </a:extLst>
              </p:cNvPr>
              <p:cNvSpPr/>
              <p:nvPr/>
            </p:nvSpPr>
            <p:spPr>
              <a:xfrm>
                <a:off x="31712208" y="4186607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3A107212-5A14-E580-015B-B09F9B67C749}"/>
                  </a:ext>
                </a:extLst>
              </p:cNvPr>
              <p:cNvSpPr/>
              <p:nvPr/>
            </p:nvSpPr>
            <p:spPr>
              <a:xfrm rot="16200000">
                <a:off x="32089233" y="4194487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B06F1BEB-65DE-5FC5-69B6-CFD30972C68E}"/>
                  </a:ext>
                </a:extLst>
              </p:cNvPr>
              <p:cNvSpPr/>
              <p:nvPr/>
            </p:nvSpPr>
            <p:spPr>
              <a:xfrm>
                <a:off x="31853092" y="4193193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18" name="Connecteur droit 317">
                <a:extLst>
                  <a:ext uri="{FF2B5EF4-FFF2-40B4-BE49-F238E27FC236}">
                    <a16:creationId xmlns:a16="http://schemas.microsoft.com/office/drawing/2014/main" id="{BEA507C0-E2A6-02BE-28B8-E7B85DFCEE3A}"/>
                  </a:ext>
                </a:extLst>
              </p:cNvPr>
              <p:cNvCxnSpPr/>
              <p:nvPr/>
            </p:nvCxnSpPr>
            <p:spPr>
              <a:xfrm>
                <a:off x="31877301" y="4192952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necteur droit 318">
                <a:extLst>
                  <a:ext uri="{FF2B5EF4-FFF2-40B4-BE49-F238E27FC236}">
                    <a16:creationId xmlns:a16="http://schemas.microsoft.com/office/drawing/2014/main" id="{C8B06CCC-FF6E-0AE7-B15B-1E27157E10E9}"/>
                  </a:ext>
                </a:extLst>
              </p:cNvPr>
              <p:cNvCxnSpPr/>
              <p:nvPr/>
            </p:nvCxnSpPr>
            <p:spPr>
              <a:xfrm>
                <a:off x="31877301" y="4208209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Ellipse 319">
                <a:extLst>
                  <a:ext uri="{FF2B5EF4-FFF2-40B4-BE49-F238E27FC236}">
                    <a16:creationId xmlns:a16="http://schemas.microsoft.com/office/drawing/2014/main" id="{87D13B6D-C9F3-A6AA-14C4-5AF4CA4CBD49}"/>
                  </a:ext>
                </a:extLst>
              </p:cNvPr>
              <p:cNvSpPr/>
              <p:nvPr/>
            </p:nvSpPr>
            <p:spPr>
              <a:xfrm>
                <a:off x="31753043" y="4116980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1" name="Ellipse 320">
                <a:extLst>
                  <a:ext uri="{FF2B5EF4-FFF2-40B4-BE49-F238E27FC236}">
                    <a16:creationId xmlns:a16="http://schemas.microsoft.com/office/drawing/2014/main" id="{854D5768-A2D9-CE05-4FEE-9D967420F333}"/>
                  </a:ext>
                </a:extLst>
              </p:cNvPr>
              <p:cNvSpPr/>
              <p:nvPr/>
            </p:nvSpPr>
            <p:spPr>
              <a:xfrm rot="16200000">
                <a:off x="32130067" y="41248600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9EF8EAB-0950-151A-D511-0FBDD7A81703}"/>
                  </a:ext>
                </a:extLst>
              </p:cNvPr>
              <p:cNvSpPr/>
              <p:nvPr/>
            </p:nvSpPr>
            <p:spPr>
              <a:xfrm>
                <a:off x="31893927" y="4123565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23" name="Connecteur droit 322">
                <a:extLst>
                  <a:ext uri="{FF2B5EF4-FFF2-40B4-BE49-F238E27FC236}">
                    <a16:creationId xmlns:a16="http://schemas.microsoft.com/office/drawing/2014/main" id="{DAA0B1B7-E49D-46E8-C5DE-3F8B6DB256C1}"/>
                  </a:ext>
                </a:extLst>
              </p:cNvPr>
              <p:cNvCxnSpPr/>
              <p:nvPr/>
            </p:nvCxnSpPr>
            <p:spPr>
              <a:xfrm>
                <a:off x="31918135" y="4123325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necteur droit 323">
                <a:extLst>
                  <a:ext uri="{FF2B5EF4-FFF2-40B4-BE49-F238E27FC236}">
                    <a16:creationId xmlns:a16="http://schemas.microsoft.com/office/drawing/2014/main" id="{7FEE232F-DDEA-DE1A-5FD6-06493E4793CB}"/>
                  </a:ext>
                </a:extLst>
              </p:cNvPr>
              <p:cNvCxnSpPr/>
              <p:nvPr/>
            </p:nvCxnSpPr>
            <p:spPr>
              <a:xfrm>
                <a:off x="31918135" y="4138582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Ellipse 324">
                <a:extLst>
                  <a:ext uri="{FF2B5EF4-FFF2-40B4-BE49-F238E27FC236}">
                    <a16:creationId xmlns:a16="http://schemas.microsoft.com/office/drawing/2014/main" id="{EFA16AD5-FB64-373A-BF01-93E4A90583F4}"/>
                  </a:ext>
                </a:extLst>
              </p:cNvPr>
              <p:cNvSpPr/>
              <p:nvPr/>
            </p:nvSpPr>
            <p:spPr>
              <a:xfrm>
                <a:off x="31686828" y="4112973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6" name="Ellipse 325">
                <a:extLst>
                  <a:ext uri="{FF2B5EF4-FFF2-40B4-BE49-F238E27FC236}">
                    <a16:creationId xmlns:a16="http://schemas.microsoft.com/office/drawing/2014/main" id="{00FD7088-715E-99BC-842E-029843839C30}"/>
                  </a:ext>
                </a:extLst>
              </p:cNvPr>
              <p:cNvSpPr/>
              <p:nvPr/>
            </p:nvSpPr>
            <p:spPr>
              <a:xfrm rot="16200000">
                <a:off x="32063853" y="4120853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BB0447CA-43A7-CAF1-C947-1943742B5C73}"/>
                  </a:ext>
                </a:extLst>
              </p:cNvPr>
              <p:cNvSpPr/>
              <p:nvPr/>
            </p:nvSpPr>
            <p:spPr>
              <a:xfrm>
                <a:off x="31827712" y="4119558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28" name="Connecteur droit 327">
                <a:extLst>
                  <a:ext uri="{FF2B5EF4-FFF2-40B4-BE49-F238E27FC236}">
                    <a16:creationId xmlns:a16="http://schemas.microsoft.com/office/drawing/2014/main" id="{BEC05DF9-23E5-C1BB-EFFE-3445085C3901}"/>
                  </a:ext>
                </a:extLst>
              </p:cNvPr>
              <p:cNvCxnSpPr/>
              <p:nvPr/>
            </p:nvCxnSpPr>
            <p:spPr>
              <a:xfrm>
                <a:off x="31851921" y="4119318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Connecteur droit 328">
                <a:extLst>
                  <a:ext uri="{FF2B5EF4-FFF2-40B4-BE49-F238E27FC236}">
                    <a16:creationId xmlns:a16="http://schemas.microsoft.com/office/drawing/2014/main" id="{C8E0AA9C-C9DB-B70D-5D67-543C961375C9}"/>
                  </a:ext>
                </a:extLst>
              </p:cNvPr>
              <p:cNvCxnSpPr/>
              <p:nvPr/>
            </p:nvCxnSpPr>
            <p:spPr>
              <a:xfrm>
                <a:off x="31851921" y="4134575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0" name="Ellipse 329">
                <a:extLst>
                  <a:ext uri="{FF2B5EF4-FFF2-40B4-BE49-F238E27FC236}">
                    <a16:creationId xmlns:a16="http://schemas.microsoft.com/office/drawing/2014/main" id="{C98BBD9A-6D0B-8170-B5BD-581B759BE1DE}"/>
                  </a:ext>
                </a:extLst>
              </p:cNvPr>
              <p:cNvSpPr/>
              <p:nvPr/>
            </p:nvSpPr>
            <p:spPr>
              <a:xfrm rot="10800000">
                <a:off x="31865278" y="41792197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1" name="Ellipse 330">
                <a:extLst>
                  <a:ext uri="{FF2B5EF4-FFF2-40B4-BE49-F238E27FC236}">
                    <a16:creationId xmlns:a16="http://schemas.microsoft.com/office/drawing/2014/main" id="{4C6F59E9-C8E1-160E-ECCF-E5AFF71F35BD}"/>
                  </a:ext>
                </a:extLst>
              </p:cNvPr>
              <p:cNvSpPr/>
              <p:nvPr/>
            </p:nvSpPr>
            <p:spPr>
              <a:xfrm rot="5400000">
                <a:off x="31321553" y="4187098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05DF7ECB-4656-39CB-99A0-9FEC180F12E4}"/>
                  </a:ext>
                </a:extLst>
              </p:cNvPr>
              <p:cNvSpPr/>
              <p:nvPr/>
            </p:nvSpPr>
            <p:spPr>
              <a:xfrm rot="10800000">
                <a:off x="31526817" y="4185565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33" name="Connecteur droit 332">
                <a:extLst>
                  <a:ext uri="{FF2B5EF4-FFF2-40B4-BE49-F238E27FC236}">
                    <a16:creationId xmlns:a16="http://schemas.microsoft.com/office/drawing/2014/main" id="{7F6C18EF-6443-750E-C644-68244F299365}"/>
                  </a:ext>
                </a:extLst>
              </p:cNvPr>
              <p:cNvCxnSpPr/>
              <p:nvPr/>
            </p:nvCxnSpPr>
            <p:spPr>
              <a:xfrm rot="10800000">
                <a:off x="31551027" y="4200822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Connecteur droit 333">
                <a:extLst>
                  <a:ext uri="{FF2B5EF4-FFF2-40B4-BE49-F238E27FC236}">
                    <a16:creationId xmlns:a16="http://schemas.microsoft.com/office/drawing/2014/main" id="{772009E6-7C1E-1246-E1CD-0913E3487563}"/>
                  </a:ext>
                </a:extLst>
              </p:cNvPr>
              <p:cNvCxnSpPr/>
              <p:nvPr/>
            </p:nvCxnSpPr>
            <p:spPr>
              <a:xfrm rot="10800000">
                <a:off x="31551028" y="4185565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5" name="Ellipse 334">
                <a:extLst>
                  <a:ext uri="{FF2B5EF4-FFF2-40B4-BE49-F238E27FC236}">
                    <a16:creationId xmlns:a16="http://schemas.microsoft.com/office/drawing/2014/main" id="{3A23C65E-BCA7-E16E-78A9-61E11831A624}"/>
                  </a:ext>
                </a:extLst>
              </p:cNvPr>
              <p:cNvSpPr/>
              <p:nvPr/>
            </p:nvSpPr>
            <p:spPr>
              <a:xfrm>
                <a:off x="31664579" y="41655142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6" name="Ellipse 335">
                <a:extLst>
                  <a:ext uri="{FF2B5EF4-FFF2-40B4-BE49-F238E27FC236}">
                    <a16:creationId xmlns:a16="http://schemas.microsoft.com/office/drawing/2014/main" id="{AE01D4C8-64C3-11AA-2EAF-5011E00925AC}"/>
                  </a:ext>
                </a:extLst>
              </p:cNvPr>
              <p:cNvSpPr/>
              <p:nvPr/>
            </p:nvSpPr>
            <p:spPr>
              <a:xfrm rot="16200000">
                <a:off x="32041604" y="41733940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4CA37E56-BAC0-D9AD-7342-0A51DA10CB06}"/>
                  </a:ext>
                </a:extLst>
              </p:cNvPr>
              <p:cNvSpPr/>
              <p:nvPr/>
            </p:nvSpPr>
            <p:spPr>
              <a:xfrm>
                <a:off x="31805463" y="41720994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38" name="Connecteur droit 337">
                <a:extLst>
                  <a:ext uri="{FF2B5EF4-FFF2-40B4-BE49-F238E27FC236}">
                    <a16:creationId xmlns:a16="http://schemas.microsoft.com/office/drawing/2014/main" id="{C5358DB9-F051-1AC2-FFF9-3BE6889B769E}"/>
                  </a:ext>
                </a:extLst>
              </p:cNvPr>
              <p:cNvCxnSpPr/>
              <p:nvPr/>
            </p:nvCxnSpPr>
            <p:spPr>
              <a:xfrm>
                <a:off x="31829672" y="41718591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necteur droit 338">
                <a:extLst>
                  <a:ext uri="{FF2B5EF4-FFF2-40B4-BE49-F238E27FC236}">
                    <a16:creationId xmlns:a16="http://schemas.microsoft.com/office/drawing/2014/main" id="{586904FF-5DA0-7B33-C60C-1FBC56AD1510}"/>
                  </a:ext>
                </a:extLst>
              </p:cNvPr>
              <p:cNvCxnSpPr/>
              <p:nvPr/>
            </p:nvCxnSpPr>
            <p:spPr>
              <a:xfrm>
                <a:off x="31829672" y="4187116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Ellipse 339">
                <a:extLst>
                  <a:ext uri="{FF2B5EF4-FFF2-40B4-BE49-F238E27FC236}">
                    <a16:creationId xmlns:a16="http://schemas.microsoft.com/office/drawing/2014/main" id="{677EF1F6-3278-29D7-A61B-EAC60F42527E}"/>
                  </a:ext>
                </a:extLst>
              </p:cNvPr>
              <p:cNvSpPr/>
              <p:nvPr/>
            </p:nvSpPr>
            <p:spPr>
              <a:xfrm rot="10800000">
                <a:off x="31847294" y="41313467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1" name="Ellipse 340">
                <a:extLst>
                  <a:ext uri="{FF2B5EF4-FFF2-40B4-BE49-F238E27FC236}">
                    <a16:creationId xmlns:a16="http://schemas.microsoft.com/office/drawing/2014/main" id="{8386D9C1-5192-5D82-E80F-55F5C1891978}"/>
                  </a:ext>
                </a:extLst>
              </p:cNvPr>
              <p:cNvSpPr/>
              <p:nvPr/>
            </p:nvSpPr>
            <p:spPr>
              <a:xfrm rot="5400000">
                <a:off x="31303569" y="4139225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8C87FE32-9B49-2858-43A2-7CB8FF15E95E}"/>
                  </a:ext>
                </a:extLst>
              </p:cNvPr>
              <p:cNvSpPr/>
              <p:nvPr/>
            </p:nvSpPr>
            <p:spPr>
              <a:xfrm rot="10800000">
                <a:off x="31508832" y="4137692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43" name="Connecteur droit 342">
                <a:extLst>
                  <a:ext uri="{FF2B5EF4-FFF2-40B4-BE49-F238E27FC236}">
                    <a16:creationId xmlns:a16="http://schemas.microsoft.com/office/drawing/2014/main" id="{E6F028E3-2C0D-030D-B8EE-B53A2684C331}"/>
                  </a:ext>
                </a:extLst>
              </p:cNvPr>
              <p:cNvCxnSpPr/>
              <p:nvPr/>
            </p:nvCxnSpPr>
            <p:spPr>
              <a:xfrm rot="10800000">
                <a:off x="31533043" y="4152949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Connecteur droit 343">
                <a:extLst>
                  <a:ext uri="{FF2B5EF4-FFF2-40B4-BE49-F238E27FC236}">
                    <a16:creationId xmlns:a16="http://schemas.microsoft.com/office/drawing/2014/main" id="{09F3B800-0617-5FAF-DD3F-F8A09F536B32}"/>
                  </a:ext>
                </a:extLst>
              </p:cNvPr>
              <p:cNvCxnSpPr/>
              <p:nvPr/>
            </p:nvCxnSpPr>
            <p:spPr>
              <a:xfrm rot="10800000">
                <a:off x="31533044" y="41376920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Ellipse 344">
                <a:extLst>
                  <a:ext uri="{FF2B5EF4-FFF2-40B4-BE49-F238E27FC236}">
                    <a16:creationId xmlns:a16="http://schemas.microsoft.com/office/drawing/2014/main" id="{AD6FED80-3200-92CF-3BE5-4F4D54773BDD}"/>
                  </a:ext>
                </a:extLst>
              </p:cNvPr>
              <p:cNvSpPr/>
              <p:nvPr/>
            </p:nvSpPr>
            <p:spPr>
              <a:xfrm rot="10800000">
                <a:off x="31835903" y="4154111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6" name="Ellipse 345">
                <a:extLst>
                  <a:ext uri="{FF2B5EF4-FFF2-40B4-BE49-F238E27FC236}">
                    <a16:creationId xmlns:a16="http://schemas.microsoft.com/office/drawing/2014/main" id="{FE04477F-3ED8-2D31-66B9-720D0F1565AE}"/>
                  </a:ext>
                </a:extLst>
              </p:cNvPr>
              <p:cNvSpPr/>
              <p:nvPr/>
            </p:nvSpPr>
            <p:spPr>
              <a:xfrm rot="5400000">
                <a:off x="31292178" y="4161990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190D415C-6822-5AE3-D447-9D82F3D957E1}"/>
                  </a:ext>
                </a:extLst>
              </p:cNvPr>
              <p:cNvSpPr/>
              <p:nvPr/>
            </p:nvSpPr>
            <p:spPr>
              <a:xfrm rot="10800000">
                <a:off x="31497442" y="4160457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48" name="Connecteur droit 347">
                <a:extLst>
                  <a:ext uri="{FF2B5EF4-FFF2-40B4-BE49-F238E27FC236}">
                    <a16:creationId xmlns:a16="http://schemas.microsoft.com/office/drawing/2014/main" id="{100E5DB0-1235-D06F-8C4A-C3598D705737}"/>
                  </a:ext>
                </a:extLst>
              </p:cNvPr>
              <p:cNvCxnSpPr/>
              <p:nvPr/>
            </p:nvCxnSpPr>
            <p:spPr>
              <a:xfrm rot="10800000">
                <a:off x="31521652" y="417571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Connecteur droit 348">
                <a:extLst>
                  <a:ext uri="{FF2B5EF4-FFF2-40B4-BE49-F238E27FC236}">
                    <a16:creationId xmlns:a16="http://schemas.microsoft.com/office/drawing/2014/main" id="{F7F7BFAA-DB18-D890-4CC4-DD426E49FCD2}"/>
                  </a:ext>
                </a:extLst>
              </p:cNvPr>
              <p:cNvCxnSpPr/>
              <p:nvPr/>
            </p:nvCxnSpPr>
            <p:spPr>
              <a:xfrm rot="10800000">
                <a:off x="31521654" y="4160457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Ellipse 349">
                <a:extLst>
                  <a:ext uri="{FF2B5EF4-FFF2-40B4-BE49-F238E27FC236}">
                    <a16:creationId xmlns:a16="http://schemas.microsoft.com/office/drawing/2014/main" id="{82BD80C8-1D4C-F897-D1CA-F84B3D9DDD06}"/>
                  </a:ext>
                </a:extLst>
              </p:cNvPr>
              <p:cNvSpPr/>
              <p:nvPr/>
            </p:nvSpPr>
            <p:spPr>
              <a:xfrm>
                <a:off x="31649625" y="4137905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1" name="Ellipse 350">
                <a:extLst>
                  <a:ext uri="{FF2B5EF4-FFF2-40B4-BE49-F238E27FC236}">
                    <a16:creationId xmlns:a16="http://schemas.microsoft.com/office/drawing/2014/main" id="{AF2AC63A-5292-5FB8-6342-CD2979EC3814}"/>
                  </a:ext>
                </a:extLst>
              </p:cNvPr>
              <p:cNvSpPr/>
              <p:nvPr/>
            </p:nvSpPr>
            <p:spPr>
              <a:xfrm rot="16200000">
                <a:off x="32026650" y="4145785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4EB33C1B-D475-7CFF-5ED8-79D77EC5AAEB}"/>
                  </a:ext>
                </a:extLst>
              </p:cNvPr>
              <p:cNvSpPr/>
              <p:nvPr/>
            </p:nvSpPr>
            <p:spPr>
              <a:xfrm>
                <a:off x="31790509" y="4144491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53" name="Connecteur droit 352">
                <a:extLst>
                  <a:ext uri="{FF2B5EF4-FFF2-40B4-BE49-F238E27FC236}">
                    <a16:creationId xmlns:a16="http://schemas.microsoft.com/office/drawing/2014/main" id="{9FB74824-3FF2-A643-1F63-5A2B996305F2}"/>
                  </a:ext>
                </a:extLst>
              </p:cNvPr>
              <p:cNvCxnSpPr/>
              <p:nvPr/>
            </p:nvCxnSpPr>
            <p:spPr>
              <a:xfrm>
                <a:off x="31814718" y="4144250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Connecteur droit 353">
                <a:extLst>
                  <a:ext uri="{FF2B5EF4-FFF2-40B4-BE49-F238E27FC236}">
                    <a16:creationId xmlns:a16="http://schemas.microsoft.com/office/drawing/2014/main" id="{1FF2347B-F4D7-A7CA-41DB-2D1E3ADA421C}"/>
                  </a:ext>
                </a:extLst>
              </p:cNvPr>
              <p:cNvCxnSpPr/>
              <p:nvPr/>
            </p:nvCxnSpPr>
            <p:spPr>
              <a:xfrm>
                <a:off x="31814718" y="4159507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5" name="Ellipse 354">
                <a:extLst>
                  <a:ext uri="{FF2B5EF4-FFF2-40B4-BE49-F238E27FC236}">
                    <a16:creationId xmlns:a16="http://schemas.microsoft.com/office/drawing/2014/main" id="{20124F62-3627-FDF9-8182-FE59136FAC32}"/>
                  </a:ext>
                </a:extLst>
              </p:cNvPr>
              <p:cNvSpPr/>
              <p:nvPr/>
            </p:nvSpPr>
            <p:spPr>
              <a:xfrm rot="10800000">
                <a:off x="32830004" y="4137689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Ellipse 355">
                <a:extLst>
                  <a:ext uri="{FF2B5EF4-FFF2-40B4-BE49-F238E27FC236}">
                    <a16:creationId xmlns:a16="http://schemas.microsoft.com/office/drawing/2014/main" id="{440E8A51-9A1E-0599-DFBF-061C8BA9A155}"/>
                  </a:ext>
                </a:extLst>
              </p:cNvPr>
              <p:cNvSpPr/>
              <p:nvPr/>
            </p:nvSpPr>
            <p:spPr>
              <a:xfrm rot="5400000">
                <a:off x="32286279" y="4145568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D06DE919-9808-3030-9EE3-D7C42264FE14}"/>
                  </a:ext>
                </a:extLst>
              </p:cNvPr>
              <p:cNvSpPr/>
              <p:nvPr/>
            </p:nvSpPr>
            <p:spPr>
              <a:xfrm rot="10800000">
                <a:off x="32491543" y="4144034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58" name="Connecteur droit 357">
                <a:extLst>
                  <a:ext uri="{FF2B5EF4-FFF2-40B4-BE49-F238E27FC236}">
                    <a16:creationId xmlns:a16="http://schemas.microsoft.com/office/drawing/2014/main" id="{5D987DB8-3D99-1704-5639-A119DB786015}"/>
                  </a:ext>
                </a:extLst>
              </p:cNvPr>
              <p:cNvCxnSpPr/>
              <p:nvPr/>
            </p:nvCxnSpPr>
            <p:spPr>
              <a:xfrm rot="10800000">
                <a:off x="32515753" y="4159291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Connecteur droit 358">
                <a:extLst>
                  <a:ext uri="{FF2B5EF4-FFF2-40B4-BE49-F238E27FC236}">
                    <a16:creationId xmlns:a16="http://schemas.microsoft.com/office/drawing/2014/main" id="{619B2B31-FE2D-A91B-1A4E-B70E89213B2E}"/>
                  </a:ext>
                </a:extLst>
              </p:cNvPr>
              <p:cNvCxnSpPr/>
              <p:nvPr/>
            </p:nvCxnSpPr>
            <p:spPr>
              <a:xfrm rot="10800000">
                <a:off x="32515755" y="4144034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0" name="Ellipse 359">
                <a:extLst>
                  <a:ext uri="{FF2B5EF4-FFF2-40B4-BE49-F238E27FC236}">
                    <a16:creationId xmlns:a16="http://schemas.microsoft.com/office/drawing/2014/main" id="{0E7EE635-F6B5-087C-5F62-FA74C4E81630}"/>
                  </a:ext>
                </a:extLst>
              </p:cNvPr>
              <p:cNvSpPr/>
              <p:nvPr/>
            </p:nvSpPr>
            <p:spPr>
              <a:xfrm rot="10800000">
                <a:off x="32822580" y="4159903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1" name="Ellipse 360">
                <a:extLst>
                  <a:ext uri="{FF2B5EF4-FFF2-40B4-BE49-F238E27FC236}">
                    <a16:creationId xmlns:a16="http://schemas.microsoft.com/office/drawing/2014/main" id="{8B6D2DF9-F84A-7765-640A-906D3944B173}"/>
                  </a:ext>
                </a:extLst>
              </p:cNvPr>
              <p:cNvSpPr/>
              <p:nvPr/>
            </p:nvSpPr>
            <p:spPr>
              <a:xfrm rot="5400000">
                <a:off x="32278855" y="41677828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84BC8B25-9796-BB00-2FAE-81686906AE34}"/>
                  </a:ext>
                </a:extLst>
              </p:cNvPr>
              <p:cNvSpPr/>
              <p:nvPr/>
            </p:nvSpPr>
            <p:spPr>
              <a:xfrm rot="10800000">
                <a:off x="32484119" y="4166249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63" name="Connecteur droit 362">
                <a:extLst>
                  <a:ext uri="{FF2B5EF4-FFF2-40B4-BE49-F238E27FC236}">
                    <a16:creationId xmlns:a16="http://schemas.microsoft.com/office/drawing/2014/main" id="{FBD1C54A-840C-E41B-D63A-4ED457F0C34C}"/>
                  </a:ext>
                </a:extLst>
              </p:cNvPr>
              <p:cNvCxnSpPr/>
              <p:nvPr/>
            </p:nvCxnSpPr>
            <p:spPr>
              <a:xfrm rot="10800000">
                <a:off x="32508329" y="4181506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Connecteur droit 363">
                <a:extLst>
                  <a:ext uri="{FF2B5EF4-FFF2-40B4-BE49-F238E27FC236}">
                    <a16:creationId xmlns:a16="http://schemas.microsoft.com/office/drawing/2014/main" id="{DF002E96-6BFC-E998-30C8-84C53A33D31A}"/>
                  </a:ext>
                </a:extLst>
              </p:cNvPr>
              <p:cNvCxnSpPr/>
              <p:nvPr/>
            </p:nvCxnSpPr>
            <p:spPr>
              <a:xfrm rot="10800000">
                <a:off x="32508331" y="4166249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5" name="Ellipse 364">
                <a:extLst>
                  <a:ext uri="{FF2B5EF4-FFF2-40B4-BE49-F238E27FC236}">
                    <a16:creationId xmlns:a16="http://schemas.microsoft.com/office/drawing/2014/main" id="{558CAB21-1AB3-8DD5-A833-EF816EFCF074}"/>
                  </a:ext>
                </a:extLst>
              </p:cNvPr>
              <p:cNvSpPr/>
              <p:nvPr/>
            </p:nvSpPr>
            <p:spPr>
              <a:xfrm rot="10800000">
                <a:off x="32788649" y="4187182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6" name="Ellipse 365">
                <a:extLst>
                  <a:ext uri="{FF2B5EF4-FFF2-40B4-BE49-F238E27FC236}">
                    <a16:creationId xmlns:a16="http://schemas.microsoft.com/office/drawing/2014/main" id="{F1E861AA-23E4-186C-660F-586F38D593DE}"/>
                  </a:ext>
                </a:extLst>
              </p:cNvPr>
              <p:cNvSpPr/>
              <p:nvPr/>
            </p:nvSpPr>
            <p:spPr>
              <a:xfrm rot="5400000">
                <a:off x="32244924" y="41950614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6A9F506E-A01E-D3B5-3F76-42C8E34AF26A}"/>
                  </a:ext>
                </a:extLst>
              </p:cNvPr>
              <p:cNvSpPr/>
              <p:nvPr/>
            </p:nvSpPr>
            <p:spPr>
              <a:xfrm rot="10800000">
                <a:off x="32450188" y="4193527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68" name="Connecteur droit 367">
                <a:extLst>
                  <a:ext uri="{FF2B5EF4-FFF2-40B4-BE49-F238E27FC236}">
                    <a16:creationId xmlns:a16="http://schemas.microsoft.com/office/drawing/2014/main" id="{0C976C14-AD97-E538-3643-AC25D7C6A168}"/>
                  </a:ext>
                </a:extLst>
              </p:cNvPr>
              <p:cNvCxnSpPr/>
              <p:nvPr/>
            </p:nvCxnSpPr>
            <p:spPr>
              <a:xfrm rot="10800000">
                <a:off x="32474398" y="42087849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Connecteur droit 368">
                <a:extLst>
                  <a:ext uri="{FF2B5EF4-FFF2-40B4-BE49-F238E27FC236}">
                    <a16:creationId xmlns:a16="http://schemas.microsoft.com/office/drawing/2014/main" id="{25009F6D-BDAF-C924-811F-8181AAA79D8F}"/>
                  </a:ext>
                </a:extLst>
              </p:cNvPr>
              <p:cNvCxnSpPr/>
              <p:nvPr/>
            </p:nvCxnSpPr>
            <p:spPr>
              <a:xfrm rot="10800000">
                <a:off x="32474400" y="4193527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" name="Ellipse 369">
                <a:extLst>
                  <a:ext uri="{FF2B5EF4-FFF2-40B4-BE49-F238E27FC236}">
                    <a16:creationId xmlns:a16="http://schemas.microsoft.com/office/drawing/2014/main" id="{E81D648E-86D0-AFE5-34B4-95CD0F7EF1B0}"/>
                  </a:ext>
                </a:extLst>
              </p:cNvPr>
              <p:cNvSpPr/>
              <p:nvPr/>
            </p:nvSpPr>
            <p:spPr>
              <a:xfrm rot="10800000">
                <a:off x="32756785" y="4111583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1" name="Ellipse 370">
                <a:extLst>
                  <a:ext uri="{FF2B5EF4-FFF2-40B4-BE49-F238E27FC236}">
                    <a16:creationId xmlns:a16="http://schemas.microsoft.com/office/drawing/2014/main" id="{863A65FA-B426-0C02-E96A-F941E2236D2B}"/>
                  </a:ext>
                </a:extLst>
              </p:cNvPr>
              <p:cNvSpPr/>
              <p:nvPr/>
            </p:nvSpPr>
            <p:spPr>
              <a:xfrm rot="5400000">
                <a:off x="32213060" y="4119462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E50618FB-8A91-D80E-988F-2ABD1B7E5B65}"/>
                  </a:ext>
                </a:extLst>
              </p:cNvPr>
              <p:cNvSpPr/>
              <p:nvPr/>
            </p:nvSpPr>
            <p:spPr>
              <a:xfrm rot="10800000">
                <a:off x="32418324" y="41179292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73" name="Connecteur droit 372">
                <a:extLst>
                  <a:ext uri="{FF2B5EF4-FFF2-40B4-BE49-F238E27FC236}">
                    <a16:creationId xmlns:a16="http://schemas.microsoft.com/office/drawing/2014/main" id="{6B61A36B-F037-87FA-360B-6127A7F08837}"/>
                  </a:ext>
                </a:extLst>
              </p:cNvPr>
              <p:cNvCxnSpPr/>
              <p:nvPr/>
            </p:nvCxnSpPr>
            <p:spPr>
              <a:xfrm rot="10800000">
                <a:off x="32442534" y="4133186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Connecteur droit 373">
                <a:extLst>
                  <a:ext uri="{FF2B5EF4-FFF2-40B4-BE49-F238E27FC236}">
                    <a16:creationId xmlns:a16="http://schemas.microsoft.com/office/drawing/2014/main" id="{6006A591-F13C-7893-EED7-2C1008C38206}"/>
                  </a:ext>
                </a:extLst>
              </p:cNvPr>
              <p:cNvCxnSpPr/>
              <p:nvPr/>
            </p:nvCxnSpPr>
            <p:spPr>
              <a:xfrm rot="10800000">
                <a:off x="32442536" y="4117929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5" name="Ellipse 374">
                <a:extLst>
                  <a:ext uri="{FF2B5EF4-FFF2-40B4-BE49-F238E27FC236}">
                    <a16:creationId xmlns:a16="http://schemas.microsoft.com/office/drawing/2014/main" id="{580FE1B6-095B-1D23-8B44-7008EFE2B184}"/>
                  </a:ext>
                </a:extLst>
              </p:cNvPr>
              <p:cNvSpPr/>
              <p:nvPr/>
            </p:nvSpPr>
            <p:spPr>
              <a:xfrm>
                <a:off x="32656124" y="41422119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Ellipse 375">
                <a:extLst>
                  <a:ext uri="{FF2B5EF4-FFF2-40B4-BE49-F238E27FC236}">
                    <a16:creationId xmlns:a16="http://schemas.microsoft.com/office/drawing/2014/main" id="{F08C734B-D02B-D9D3-34C3-D382E710D722}"/>
                  </a:ext>
                </a:extLst>
              </p:cNvPr>
              <p:cNvSpPr/>
              <p:nvPr/>
            </p:nvSpPr>
            <p:spPr>
              <a:xfrm rot="16200000">
                <a:off x="33033149" y="4150091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2C6DAC39-A160-1EC5-C2AD-12B7C127CB6F}"/>
                  </a:ext>
                </a:extLst>
              </p:cNvPr>
              <p:cNvSpPr/>
              <p:nvPr/>
            </p:nvSpPr>
            <p:spPr>
              <a:xfrm>
                <a:off x="32797008" y="4148797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78" name="Connecteur droit 377">
                <a:extLst>
                  <a:ext uri="{FF2B5EF4-FFF2-40B4-BE49-F238E27FC236}">
                    <a16:creationId xmlns:a16="http://schemas.microsoft.com/office/drawing/2014/main" id="{0E138DAC-40E0-08FF-9394-600902496344}"/>
                  </a:ext>
                </a:extLst>
              </p:cNvPr>
              <p:cNvCxnSpPr/>
              <p:nvPr/>
            </p:nvCxnSpPr>
            <p:spPr>
              <a:xfrm>
                <a:off x="32821217" y="4148556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Connecteur droit 378">
                <a:extLst>
                  <a:ext uri="{FF2B5EF4-FFF2-40B4-BE49-F238E27FC236}">
                    <a16:creationId xmlns:a16="http://schemas.microsoft.com/office/drawing/2014/main" id="{D08196CC-0223-5FD8-F1CD-94ABF5DEEFD2}"/>
                  </a:ext>
                </a:extLst>
              </p:cNvPr>
              <p:cNvCxnSpPr/>
              <p:nvPr/>
            </p:nvCxnSpPr>
            <p:spPr>
              <a:xfrm>
                <a:off x="32821217" y="4163813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9BAD6762-9BDF-16FB-0090-A282CADF78B1}"/>
                  </a:ext>
                </a:extLst>
              </p:cNvPr>
              <p:cNvSpPr/>
              <p:nvPr/>
            </p:nvSpPr>
            <p:spPr>
              <a:xfrm>
                <a:off x="32637654" y="41684893"/>
                <a:ext cx="180909" cy="27947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8F7AD93C-4CB6-3A15-50E7-D8FD2C449B52}"/>
                  </a:ext>
                </a:extLst>
              </p:cNvPr>
              <p:cNvSpPr/>
              <p:nvPr/>
            </p:nvSpPr>
            <p:spPr>
              <a:xfrm rot="16200000">
                <a:off x="33014679" y="41763691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AB588FFE-ABF3-A660-1BCB-45FD3B8218FF}"/>
                  </a:ext>
                </a:extLst>
              </p:cNvPr>
              <p:cNvSpPr/>
              <p:nvPr/>
            </p:nvSpPr>
            <p:spPr>
              <a:xfrm>
                <a:off x="32778538" y="41750745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83" name="Connecteur droit 382">
                <a:extLst>
                  <a:ext uri="{FF2B5EF4-FFF2-40B4-BE49-F238E27FC236}">
                    <a16:creationId xmlns:a16="http://schemas.microsoft.com/office/drawing/2014/main" id="{9ECFAB1F-6D7A-DFE9-EDD0-2B3008C4766A}"/>
                  </a:ext>
                </a:extLst>
              </p:cNvPr>
              <p:cNvCxnSpPr/>
              <p:nvPr/>
            </p:nvCxnSpPr>
            <p:spPr>
              <a:xfrm>
                <a:off x="32802747" y="41748342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Connecteur droit 383">
                <a:extLst>
                  <a:ext uri="{FF2B5EF4-FFF2-40B4-BE49-F238E27FC236}">
                    <a16:creationId xmlns:a16="http://schemas.microsoft.com/office/drawing/2014/main" id="{4FC7423C-7456-0F6E-BFB4-C07B46311350}"/>
                  </a:ext>
                </a:extLst>
              </p:cNvPr>
              <p:cNvCxnSpPr/>
              <p:nvPr/>
            </p:nvCxnSpPr>
            <p:spPr>
              <a:xfrm>
                <a:off x="32802747" y="41900913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Ellipse 384">
                <a:extLst>
                  <a:ext uri="{FF2B5EF4-FFF2-40B4-BE49-F238E27FC236}">
                    <a16:creationId xmlns:a16="http://schemas.microsoft.com/office/drawing/2014/main" id="{D949ABF3-4A27-EA50-329B-FB8E66B2420E}"/>
                  </a:ext>
                </a:extLst>
              </p:cNvPr>
              <p:cNvSpPr/>
              <p:nvPr/>
            </p:nvSpPr>
            <p:spPr>
              <a:xfrm>
                <a:off x="32581867" y="4185562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6" name="Ellipse 385">
                <a:extLst>
                  <a:ext uri="{FF2B5EF4-FFF2-40B4-BE49-F238E27FC236}">
                    <a16:creationId xmlns:a16="http://schemas.microsoft.com/office/drawing/2014/main" id="{0B0B3F6D-56A8-CAB5-A9A5-EA0CDFDB16B3}"/>
                  </a:ext>
                </a:extLst>
              </p:cNvPr>
              <p:cNvSpPr/>
              <p:nvPr/>
            </p:nvSpPr>
            <p:spPr>
              <a:xfrm rot="16200000">
                <a:off x="32958892" y="4193442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764B303F-9E10-1CE2-7053-B003BD204015}"/>
                  </a:ext>
                </a:extLst>
              </p:cNvPr>
              <p:cNvSpPr/>
              <p:nvPr/>
            </p:nvSpPr>
            <p:spPr>
              <a:xfrm>
                <a:off x="32722751" y="41921477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88" name="Connecteur droit 387">
                <a:extLst>
                  <a:ext uri="{FF2B5EF4-FFF2-40B4-BE49-F238E27FC236}">
                    <a16:creationId xmlns:a16="http://schemas.microsoft.com/office/drawing/2014/main" id="{0594216F-3F76-6821-2106-5B37E1F5A836}"/>
                  </a:ext>
                </a:extLst>
              </p:cNvPr>
              <p:cNvCxnSpPr/>
              <p:nvPr/>
            </p:nvCxnSpPr>
            <p:spPr>
              <a:xfrm>
                <a:off x="32746960" y="4191907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Connecteur droit 388">
                <a:extLst>
                  <a:ext uri="{FF2B5EF4-FFF2-40B4-BE49-F238E27FC236}">
                    <a16:creationId xmlns:a16="http://schemas.microsoft.com/office/drawing/2014/main" id="{E77E562D-423F-E7A5-739E-11D63E6A88A3}"/>
                  </a:ext>
                </a:extLst>
              </p:cNvPr>
              <p:cNvCxnSpPr/>
              <p:nvPr/>
            </p:nvCxnSpPr>
            <p:spPr>
              <a:xfrm>
                <a:off x="32746960" y="4207164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Ellipse 389">
                <a:extLst>
                  <a:ext uri="{FF2B5EF4-FFF2-40B4-BE49-F238E27FC236}">
                    <a16:creationId xmlns:a16="http://schemas.microsoft.com/office/drawing/2014/main" id="{06E66AEF-D828-A2D9-C791-1987C4DDD194}"/>
                  </a:ext>
                </a:extLst>
              </p:cNvPr>
              <p:cNvSpPr/>
              <p:nvPr/>
            </p:nvSpPr>
            <p:spPr>
              <a:xfrm>
                <a:off x="32622702" y="4115934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1" name="Ellipse 390">
                <a:extLst>
                  <a:ext uri="{FF2B5EF4-FFF2-40B4-BE49-F238E27FC236}">
                    <a16:creationId xmlns:a16="http://schemas.microsoft.com/office/drawing/2014/main" id="{62434516-F334-5915-5054-A833330B1A67}"/>
                  </a:ext>
                </a:extLst>
              </p:cNvPr>
              <p:cNvSpPr/>
              <p:nvPr/>
            </p:nvSpPr>
            <p:spPr>
              <a:xfrm rot="16200000">
                <a:off x="32999726" y="4123814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A2A3DC0B-811E-FF0A-22A5-864C63148677}"/>
                  </a:ext>
                </a:extLst>
              </p:cNvPr>
              <p:cNvSpPr/>
              <p:nvPr/>
            </p:nvSpPr>
            <p:spPr>
              <a:xfrm>
                <a:off x="32763586" y="4122520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93" name="Connecteur droit 392">
                <a:extLst>
                  <a:ext uri="{FF2B5EF4-FFF2-40B4-BE49-F238E27FC236}">
                    <a16:creationId xmlns:a16="http://schemas.microsoft.com/office/drawing/2014/main" id="{A331E503-DEC4-0C6D-590C-508A61244D4F}"/>
                  </a:ext>
                </a:extLst>
              </p:cNvPr>
              <p:cNvCxnSpPr/>
              <p:nvPr/>
            </p:nvCxnSpPr>
            <p:spPr>
              <a:xfrm>
                <a:off x="32787795" y="4122279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Connecteur droit 393">
                <a:extLst>
                  <a:ext uri="{FF2B5EF4-FFF2-40B4-BE49-F238E27FC236}">
                    <a16:creationId xmlns:a16="http://schemas.microsoft.com/office/drawing/2014/main" id="{FAEB7ACC-9396-F4AC-5B49-459FFFE90DF7}"/>
                  </a:ext>
                </a:extLst>
              </p:cNvPr>
              <p:cNvCxnSpPr/>
              <p:nvPr/>
            </p:nvCxnSpPr>
            <p:spPr>
              <a:xfrm>
                <a:off x="32787795" y="4137536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Ellipse 394">
                <a:extLst>
                  <a:ext uri="{FF2B5EF4-FFF2-40B4-BE49-F238E27FC236}">
                    <a16:creationId xmlns:a16="http://schemas.microsoft.com/office/drawing/2014/main" id="{5ED65CB4-4E7F-CBD8-10E7-5CD26DA0AF63}"/>
                  </a:ext>
                </a:extLst>
              </p:cNvPr>
              <p:cNvSpPr/>
              <p:nvPr/>
            </p:nvSpPr>
            <p:spPr>
              <a:xfrm>
                <a:off x="32556488" y="41119279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6" name="Ellipse 395">
                <a:extLst>
                  <a:ext uri="{FF2B5EF4-FFF2-40B4-BE49-F238E27FC236}">
                    <a16:creationId xmlns:a16="http://schemas.microsoft.com/office/drawing/2014/main" id="{6133A27A-834D-E2ED-F629-8FB4041561AF}"/>
                  </a:ext>
                </a:extLst>
              </p:cNvPr>
              <p:cNvSpPr/>
              <p:nvPr/>
            </p:nvSpPr>
            <p:spPr>
              <a:xfrm rot="16200000">
                <a:off x="32933512" y="41198077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0DA42776-38AB-6587-B935-CEC93DAA3C2D}"/>
                  </a:ext>
                </a:extLst>
              </p:cNvPr>
              <p:cNvSpPr/>
              <p:nvPr/>
            </p:nvSpPr>
            <p:spPr>
              <a:xfrm>
                <a:off x="32697372" y="41185131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98" name="Connecteur droit 397">
                <a:extLst>
                  <a:ext uri="{FF2B5EF4-FFF2-40B4-BE49-F238E27FC236}">
                    <a16:creationId xmlns:a16="http://schemas.microsoft.com/office/drawing/2014/main" id="{061F9851-FFC9-73A6-C6D6-6E881703AB9C}"/>
                  </a:ext>
                </a:extLst>
              </p:cNvPr>
              <p:cNvCxnSpPr/>
              <p:nvPr/>
            </p:nvCxnSpPr>
            <p:spPr>
              <a:xfrm>
                <a:off x="32721581" y="4118272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Connecteur droit 398">
                <a:extLst>
                  <a:ext uri="{FF2B5EF4-FFF2-40B4-BE49-F238E27FC236}">
                    <a16:creationId xmlns:a16="http://schemas.microsoft.com/office/drawing/2014/main" id="{FC5FE971-A3EA-DE03-FF6A-2207A423B94E}"/>
                  </a:ext>
                </a:extLst>
              </p:cNvPr>
              <p:cNvCxnSpPr/>
              <p:nvPr/>
            </p:nvCxnSpPr>
            <p:spPr>
              <a:xfrm>
                <a:off x="32721581" y="4133529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0" name="Ellipse 399">
                <a:extLst>
                  <a:ext uri="{FF2B5EF4-FFF2-40B4-BE49-F238E27FC236}">
                    <a16:creationId xmlns:a16="http://schemas.microsoft.com/office/drawing/2014/main" id="{DC8B73B8-5B35-39DA-7D11-5124B81822A9}"/>
                  </a:ext>
                </a:extLst>
              </p:cNvPr>
              <p:cNvSpPr/>
              <p:nvPr/>
            </p:nvSpPr>
            <p:spPr>
              <a:xfrm rot="10800000">
                <a:off x="32734937" y="41781743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1" name="Ellipse 400">
                <a:extLst>
                  <a:ext uri="{FF2B5EF4-FFF2-40B4-BE49-F238E27FC236}">
                    <a16:creationId xmlns:a16="http://schemas.microsoft.com/office/drawing/2014/main" id="{8DBBC58E-2C11-6300-C7D3-8A659E9FEB92}"/>
                  </a:ext>
                </a:extLst>
              </p:cNvPr>
              <p:cNvSpPr/>
              <p:nvPr/>
            </p:nvSpPr>
            <p:spPr>
              <a:xfrm rot="5400000">
                <a:off x="32191212" y="4186053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79D03F5B-F114-970B-CEEA-F41267D59941}"/>
                  </a:ext>
                </a:extLst>
              </p:cNvPr>
              <p:cNvSpPr/>
              <p:nvPr/>
            </p:nvSpPr>
            <p:spPr>
              <a:xfrm rot="10800000">
                <a:off x="32396476" y="4184519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03" name="Connecteur droit 402">
                <a:extLst>
                  <a:ext uri="{FF2B5EF4-FFF2-40B4-BE49-F238E27FC236}">
                    <a16:creationId xmlns:a16="http://schemas.microsoft.com/office/drawing/2014/main" id="{A1A8066A-8FAB-0C0D-D49E-373D35CF41C1}"/>
                  </a:ext>
                </a:extLst>
              </p:cNvPr>
              <p:cNvCxnSpPr/>
              <p:nvPr/>
            </p:nvCxnSpPr>
            <p:spPr>
              <a:xfrm rot="10800000">
                <a:off x="32420686" y="4199776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Connecteur droit 403">
                <a:extLst>
                  <a:ext uri="{FF2B5EF4-FFF2-40B4-BE49-F238E27FC236}">
                    <a16:creationId xmlns:a16="http://schemas.microsoft.com/office/drawing/2014/main" id="{F24CA0EA-3ED6-3BFB-AA7D-4AE93710DC68}"/>
                  </a:ext>
                </a:extLst>
              </p:cNvPr>
              <p:cNvCxnSpPr/>
              <p:nvPr/>
            </p:nvCxnSpPr>
            <p:spPr>
              <a:xfrm rot="10800000">
                <a:off x="32420688" y="4184519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5" name="Ellipse 404">
                <a:extLst>
                  <a:ext uri="{FF2B5EF4-FFF2-40B4-BE49-F238E27FC236}">
                    <a16:creationId xmlns:a16="http://schemas.microsoft.com/office/drawing/2014/main" id="{AE1BBC83-B74D-0921-4FA6-C0A4B488CA32}"/>
                  </a:ext>
                </a:extLst>
              </p:cNvPr>
              <p:cNvSpPr/>
              <p:nvPr/>
            </p:nvSpPr>
            <p:spPr>
              <a:xfrm>
                <a:off x="32534238" y="41644688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6" name="Ellipse 405">
                <a:extLst>
                  <a:ext uri="{FF2B5EF4-FFF2-40B4-BE49-F238E27FC236}">
                    <a16:creationId xmlns:a16="http://schemas.microsoft.com/office/drawing/2014/main" id="{8EF7037E-5E92-CC64-8D46-E1BF5BFA8B0A}"/>
                  </a:ext>
                </a:extLst>
              </p:cNvPr>
              <p:cNvSpPr/>
              <p:nvPr/>
            </p:nvSpPr>
            <p:spPr>
              <a:xfrm rot="16200000">
                <a:off x="32911263" y="41723486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3998D7D7-85A0-AA1A-37FA-2C89F321BAE0}"/>
                  </a:ext>
                </a:extLst>
              </p:cNvPr>
              <p:cNvSpPr/>
              <p:nvPr/>
            </p:nvSpPr>
            <p:spPr>
              <a:xfrm>
                <a:off x="32675122" y="41710540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08" name="Connecteur droit 407">
                <a:extLst>
                  <a:ext uri="{FF2B5EF4-FFF2-40B4-BE49-F238E27FC236}">
                    <a16:creationId xmlns:a16="http://schemas.microsoft.com/office/drawing/2014/main" id="{1DD20DEF-4F07-9630-7760-1988080CEA0B}"/>
                  </a:ext>
                </a:extLst>
              </p:cNvPr>
              <p:cNvCxnSpPr/>
              <p:nvPr/>
            </p:nvCxnSpPr>
            <p:spPr>
              <a:xfrm>
                <a:off x="32699331" y="4170813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Connecteur droit 408">
                <a:extLst>
                  <a:ext uri="{FF2B5EF4-FFF2-40B4-BE49-F238E27FC236}">
                    <a16:creationId xmlns:a16="http://schemas.microsoft.com/office/drawing/2014/main" id="{9440361F-0332-DC90-ED58-98553AA8B3FB}"/>
                  </a:ext>
                </a:extLst>
              </p:cNvPr>
              <p:cNvCxnSpPr/>
              <p:nvPr/>
            </p:nvCxnSpPr>
            <p:spPr>
              <a:xfrm>
                <a:off x="32699331" y="41860707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" name="Ellipse 409">
                <a:extLst>
                  <a:ext uri="{FF2B5EF4-FFF2-40B4-BE49-F238E27FC236}">
                    <a16:creationId xmlns:a16="http://schemas.microsoft.com/office/drawing/2014/main" id="{7A2180C4-7930-2C44-1C09-5FE175D222AC}"/>
                  </a:ext>
                </a:extLst>
              </p:cNvPr>
              <p:cNvSpPr/>
              <p:nvPr/>
            </p:nvSpPr>
            <p:spPr>
              <a:xfrm rot="10800000">
                <a:off x="32716953" y="41303012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1" name="Ellipse 410">
                <a:extLst>
                  <a:ext uri="{FF2B5EF4-FFF2-40B4-BE49-F238E27FC236}">
                    <a16:creationId xmlns:a16="http://schemas.microsoft.com/office/drawing/2014/main" id="{519B98ED-711F-201A-3A3D-403559E57260}"/>
                  </a:ext>
                </a:extLst>
              </p:cNvPr>
              <p:cNvSpPr/>
              <p:nvPr/>
            </p:nvSpPr>
            <p:spPr>
              <a:xfrm rot="5400000">
                <a:off x="32173228" y="41381802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66E4BB1C-8EC7-8E04-CAD3-208825AD5AAF}"/>
                  </a:ext>
                </a:extLst>
              </p:cNvPr>
              <p:cNvSpPr/>
              <p:nvPr/>
            </p:nvSpPr>
            <p:spPr>
              <a:xfrm rot="10800000">
                <a:off x="32378492" y="41366466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13" name="Connecteur droit 412">
                <a:extLst>
                  <a:ext uri="{FF2B5EF4-FFF2-40B4-BE49-F238E27FC236}">
                    <a16:creationId xmlns:a16="http://schemas.microsoft.com/office/drawing/2014/main" id="{B8590D17-F51F-3578-ED72-0D3A0FE05BA7}"/>
                  </a:ext>
                </a:extLst>
              </p:cNvPr>
              <p:cNvCxnSpPr/>
              <p:nvPr/>
            </p:nvCxnSpPr>
            <p:spPr>
              <a:xfrm rot="10800000">
                <a:off x="32402702" y="4151903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Connecteur droit 413">
                <a:extLst>
                  <a:ext uri="{FF2B5EF4-FFF2-40B4-BE49-F238E27FC236}">
                    <a16:creationId xmlns:a16="http://schemas.microsoft.com/office/drawing/2014/main" id="{A589E10D-EA00-E8D7-439D-D4E5788847BB}"/>
                  </a:ext>
                </a:extLst>
              </p:cNvPr>
              <p:cNvCxnSpPr/>
              <p:nvPr/>
            </p:nvCxnSpPr>
            <p:spPr>
              <a:xfrm rot="10800000">
                <a:off x="32402703" y="41366466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" name="Ellipse 414">
                <a:extLst>
                  <a:ext uri="{FF2B5EF4-FFF2-40B4-BE49-F238E27FC236}">
                    <a16:creationId xmlns:a16="http://schemas.microsoft.com/office/drawing/2014/main" id="{304F1CFD-1482-2AF2-477A-C76C07A81423}"/>
                  </a:ext>
                </a:extLst>
              </p:cNvPr>
              <p:cNvSpPr/>
              <p:nvPr/>
            </p:nvSpPr>
            <p:spPr>
              <a:xfrm rot="10800000">
                <a:off x="32705562" y="41530664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6" name="Ellipse 415">
                <a:extLst>
                  <a:ext uri="{FF2B5EF4-FFF2-40B4-BE49-F238E27FC236}">
                    <a16:creationId xmlns:a16="http://schemas.microsoft.com/office/drawing/2014/main" id="{A5360227-A7E6-ECCE-B116-1D21E265FE38}"/>
                  </a:ext>
                </a:extLst>
              </p:cNvPr>
              <p:cNvSpPr/>
              <p:nvPr/>
            </p:nvSpPr>
            <p:spPr>
              <a:xfrm rot="5400000">
                <a:off x="32161837" y="41609453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9F400DA1-51C0-1615-EE18-770E43E16591}"/>
                  </a:ext>
                </a:extLst>
              </p:cNvPr>
              <p:cNvSpPr/>
              <p:nvPr/>
            </p:nvSpPr>
            <p:spPr>
              <a:xfrm rot="10800000">
                <a:off x="32367101" y="41594118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18" name="Connecteur droit 417">
                <a:extLst>
                  <a:ext uri="{FF2B5EF4-FFF2-40B4-BE49-F238E27FC236}">
                    <a16:creationId xmlns:a16="http://schemas.microsoft.com/office/drawing/2014/main" id="{10E166C6-D813-0A76-F07A-028119F59789}"/>
                  </a:ext>
                </a:extLst>
              </p:cNvPr>
              <p:cNvCxnSpPr/>
              <p:nvPr/>
            </p:nvCxnSpPr>
            <p:spPr>
              <a:xfrm rot="10800000">
                <a:off x="32391311" y="4174668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Connecteur droit 418">
                <a:extLst>
                  <a:ext uri="{FF2B5EF4-FFF2-40B4-BE49-F238E27FC236}">
                    <a16:creationId xmlns:a16="http://schemas.microsoft.com/office/drawing/2014/main" id="{48F04B55-13A8-8CD5-2879-D3B3C0F90C40}"/>
                  </a:ext>
                </a:extLst>
              </p:cNvPr>
              <p:cNvCxnSpPr/>
              <p:nvPr/>
            </p:nvCxnSpPr>
            <p:spPr>
              <a:xfrm rot="10800000">
                <a:off x="32391313" y="41594118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Ellipse 419">
                <a:extLst>
                  <a:ext uri="{FF2B5EF4-FFF2-40B4-BE49-F238E27FC236}">
                    <a16:creationId xmlns:a16="http://schemas.microsoft.com/office/drawing/2014/main" id="{0C1F1670-A905-9C2D-D911-4C9E45148946}"/>
                  </a:ext>
                </a:extLst>
              </p:cNvPr>
              <p:cNvSpPr/>
              <p:nvPr/>
            </p:nvSpPr>
            <p:spPr>
              <a:xfrm>
                <a:off x="32519285" y="41368605"/>
                <a:ext cx="180909" cy="279477"/>
              </a:xfrm>
              <a:prstGeom prst="ellipse">
                <a:avLst/>
              </a:prstGeom>
              <a:solidFill>
                <a:srgbClr val="C8ECA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1" name="Ellipse 420">
                <a:extLst>
                  <a:ext uri="{FF2B5EF4-FFF2-40B4-BE49-F238E27FC236}">
                    <a16:creationId xmlns:a16="http://schemas.microsoft.com/office/drawing/2014/main" id="{88C33337-48F6-FDF6-02A4-B82E7968F67F}"/>
                  </a:ext>
                </a:extLst>
              </p:cNvPr>
              <p:cNvSpPr/>
              <p:nvPr/>
            </p:nvSpPr>
            <p:spPr>
              <a:xfrm rot="16200000">
                <a:off x="32896309" y="41447403"/>
                <a:ext cx="347609" cy="121886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B7374D3F-126E-8720-1955-FCC3216B5AD5}"/>
                  </a:ext>
                </a:extLst>
              </p:cNvPr>
              <p:cNvSpPr/>
              <p:nvPr/>
            </p:nvSpPr>
            <p:spPr>
              <a:xfrm>
                <a:off x="32660169" y="41434457"/>
                <a:ext cx="378486" cy="150167"/>
              </a:xfrm>
              <a:prstGeom prst="rect">
                <a:avLst/>
              </a:prstGeom>
              <a:gradFill flip="none" rotWithShape="1">
                <a:gsLst>
                  <a:gs pos="0">
                    <a:srgbClr val="C8ECA4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23" name="Connecteur droit 422">
                <a:extLst>
                  <a:ext uri="{FF2B5EF4-FFF2-40B4-BE49-F238E27FC236}">
                    <a16:creationId xmlns:a16="http://schemas.microsoft.com/office/drawing/2014/main" id="{3A6F7219-B9F5-5491-890B-1341E3EEE671}"/>
                  </a:ext>
                </a:extLst>
              </p:cNvPr>
              <p:cNvCxnSpPr/>
              <p:nvPr/>
            </p:nvCxnSpPr>
            <p:spPr>
              <a:xfrm>
                <a:off x="32684378" y="4143205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423">
                <a:extLst>
                  <a:ext uri="{FF2B5EF4-FFF2-40B4-BE49-F238E27FC236}">
                    <a16:creationId xmlns:a16="http://schemas.microsoft.com/office/drawing/2014/main" id="{F7E3D624-4730-BC44-5099-07D0A34BD150}"/>
                  </a:ext>
                </a:extLst>
              </p:cNvPr>
              <p:cNvCxnSpPr/>
              <p:nvPr/>
            </p:nvCxnSpPr>
            <p:spPr>
              <a:xfrm>
                <a:off x="32684378" y="41584624"/>
                <a:ext cx="330067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er 95">
              <a:extLst>
                <a:ext uri="{FF2B5EF4-FFF2-40B4-BE49-F238E27FC236}">
                  <a16:creationId xmlns:a16="http://schemas.microsoft.com/office/drawing/2014/main" id="{6E78FB47-1D1A-599A-A674-99007168A46D}"/>
                </a:ext>
              </a:extLst>
            </p:cNvPr>
            <p:cNvGrpSpPr/>
            <p:nvPr/>
          </p:nvGrpSpPr>
          <p:grpSpPr>
            <a:xfrm>
              <a:off x="4792486" y="4767369"/>
              <a:ext cx="147474" cy="131352"/>
              <a:chOff x="21241950" y="39824551"/>
              <a:chExt cx="218619" cy="189468"/>
            </a:xfrm>
          </p:grpSpPr>
          <p:sp>
            <p:nvSpPr>
              <p:cNvPr id="140" name="Ellipse 139">
                <a:extLst>
                  <a:ext uri="{FF2B5EF4-FFF2-40B4-BE49-F238E27FC236}">
                    <a16:creationId xmlns:a16="http://schemas.microsoft.com/office/drawing/2014/main" id="{E06CFA5A-F25E-74E2-2129-77F56FE482CA}"/>
                  </a:ext>
                </a:extLst>
              </p:cNvPr>
              <p:cNvSpPr/>
              <p:nvPr/>
            </p:nvSpPr>
            <p:spPr>
              <a:xfrm rot="2090808" flipH="1" flipV="1">
                <a:off x="21337913" y="39824551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Ellipse 140">
                <a:extLst>
                  <a:ext uri="{FF2B5EF4-FFF2-40B4-BE49-F238E27FC236}">
                    <a16:creationId xmlns:a16="http://schemas.microsoft.com/office/drawing/2014/main" id="{EE3F14C5-8791-457B-5EB7-5B0067C5B75D}"/>
                  </a:ext>
                </a:extLst>
              </p:cNvPr>
              <p:cNvSpPr/>
              <p:nvPr/>
            </p:nvSpPr>
            <p:spPr>
              <a:xfrm rot="2090808" flipH="1" flipV="1">
                <a:off x="21241950" y="39891362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7" name="Grouper 96">
              <a:extLst>
                <a:ext uri="{FF2B5EF4-FFF2-40B4-BE49-F238E27FC236}">
                  <a16:creationId xmlns:a16="http://schemas.microsoft.com/office/drawing/2014/main" id="{A92212A6-C14D-3137-5C1D-1E6C24212B61}"/>
                </a:ext>
              </a:extLst>
            </p:cNvPr>
            <p:cNvGrpSpPr/>
            <p:nvPr/>
          </p:nvGrpSpPr>
          <p:grpSpPr>
            <a:xfrm>
              <a:off x="5152688" y="4679343"/>
              <a:ext cx="161144" cy="93915"/>
              <a:chOff x="21499976" y="39724215"/>
              <a:chExt cx="238883" cy="135468"/>
            </a:xfrm>
          </p:grpSpPr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B9093AF0-1B70-D606-8E01-4FB080284D69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B7C0DAB1-E6DB-FB1E-CF53-B36708405A94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8" name="Grouper 97">
              <a:extLst>
                <a:ext uri="{FF2B5EF4-FFF2-40B4-BE49-F238E27FC236}">
                  <a16:creationId xmlns:a16="http://schemas.microsoft.com/office/drawing/2014/main" id="{0C549D15-35C4-91D7-AF93-1DF03D491578}"/>
                </a:ext>
              </a:extLst>
            </p:cNvPr>
            <p:cNvGrpSpPr/>
            <p:nvPr/>
          </p:nvGrpSpPr>
          <p:grpSpPr>
            <a:xfrm rot="1681425" flipH="1">
              <a:off x="5833347" y="4705223"/>
              <a:ext cx="161144" cy="93915"/>
              <a:chOff x="21499976" y="39724215"/>
              <a:chExt cx="238883" cy="135468"/>
            </a:xfrm>
          </p:grpSpPr>
          <p:sp>
            <p:nvSpPr>
              <p:cNvPr id="136" name="Ellipse 135">
                <a:extLst>
                  <a:ext uri="{FF2B5EF4-FFF2-40B4-BE49-F238E27FC236}">
                    <a16:creationId xmlns:a16="http://schemas.microsoft.com/office/drawing/2014/main" id="{9781D16B-43CC-6E81-D89A-6BE07856D553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Ellipse 136">
                <a:extLst>
                  <a:ext uri="{FF2B5EF4-FFF2-40B4-BE49-F238E27FC236}">
                    <a16:creationId xmlns:a16="http://schemas.microsoft.com/office/drawing/2014/main" id="{BCD252FE-A29E-18E4-9381-1FBA7B00D8FE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9" name="Grouper 98">
              <a:extLst>
                <a:ext uri="{FF2B5EF4-FFF2-40B4-BE49-F238E27FC236}">
                  <a16:creationId xmlns:a16="http://schemas.microsoft.com/office/drawing/2014/main" id="{22600A9A-4119-950E-8301-FD5E2933EF13}"/>
                </a:ext>
              </a:extLst>
            </p:cNvPr>
            <p:cNvGrpSpPr/>
            <p:nvPr/>
          </p:nvGrpSpPr>
          <p:grpSpPr>
            <a:xfrm rot="750636">
              <a:off x="5736180" y="4907801"/>
              <a:ext cx="161144" cy="93915"/>
              <a:chOff x="21499976" y="39724215"/>
              <a:chExt cx="238883" cy="135468"/>
            </a:xfrm>
          </p:grpSpPr>
          <p:sp>
            <p:nvSpPr>
              <p:cNvPr id="133" name="Ellipse 132">
                <a:extLst>
                  <a:ext uri="{FF2B5EF4-FFF2-40B4-BE49-F238E27FC236}">
                    <a16:creationId xmlns:a16="http://schemas.microsoft.com/office/drawing/2014/main" id="{3A76BD20-2574-6508-2947-FD03FB6C2886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Ellipse 134">
                <a:extLst>
                  <a:ext uri="{FF2B5EF4-FFF2-40B4-BE49-F238E27FC236}">
                    <a16:creationId xmlns:a16="http://schemas.microsoft.com/office/drawing/2014/main" id="{F1C09863-424B-F3D6-3B83-63CCC4C73386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0" name="Grouper 99">
              <a:extLst>
                <a:ext uri="{FF2B5EF4-FFF2-40B4-BE49-F238E27FC236}">
                  <a16:creationId xmlns:a16="http://schemas.microsoft.com/office/drawing/2014/main" id="{270624E6-6785-D04D-59E6-62F756EE4C43}"/>
                </a:ext>
              </a:extLst>
            </p:cNvPr>
            <p:cNvGrpSpPr/>
            <p:nvPr/>
          </p:nvGrpSpPr>
          <p:grpSpPr>
            <a:xfrm rot="750636">
              <a:off x="6122502" y="4638781"/>
              <a:ext cx="161144" cy="93915"/>
              <a:chOff x="21499976" y="39724215"/>
              <a:chExt cx="238883" cy="135468"/>
            </a:xfrm>
          </p:grpSpPr>
          <p:sp>
            <p:nvSpPr>
              <p:cNvPr id="131" name="Ellipse 130">
                <a:extLst>
                  <a:ext uri="{FF2B5EF4-FFF2-40B4-BE49-F238E27FC236}">
                    <a16:creationId xmlns:a16="http://schemas.microsoft.com/office/drawing/2014/main" id="{10BEEE77-566C-AED1-8C12-C167B207A590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Ellipse 131">
                <a:extLst>
                  <a:ext uri="{FF2B5EF4-FFF2-40B4-BE49-F238E27FC236}">
                    <a16:creationId xmlns:a16="http://schemas.microsoft.com/office/drawing/2014/main" id="{95FF4B87-399E-5ED8-20C6-0101EA139D97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2" name="Grouper 101">
              <a:extLst>
                <a:ext uri="{FF2B5EF4-FFF2-40B4-BE49-F238E27FC236}">
                  <a16:creationId xmlns:a16="http://schemas.microsoft.com/office/drawing/2014/main" id="{78BBB1FA-7123-94DC-4938-C5BD6EA9DA12}"/>
                </a:ext>
              </a:extLst>
            </p:cNvPr>
            <p:cNvGrpSpPr/>
            <p:nvPr/>
          </p:nvGrpSpPr>
          <p:grpSpPr>
            <a:xfrm rot="750636">
              <a:off x="5351895" y="4873680"/>
              <a:ext cx="161144" cy="93915"/>
              <a:chOff x="21499976" y="39724215"/>
              <a:chExt cx="238883" cy="135468"/>
            </a:xfrm>
          </p:grpSpPr>
          <p:sp>
            <p:nvSpPr>
              <p:cNvPr id="129" name="Ellipse 128">
                <a:extLst>
                  <a:ext uri="{FF2B5EF4-FFF2-40B4-BE49-F238E27FC236}">
                    <a16:creationId xmlns:a16="http://schemas.microsoft.com/office/drawing/2014/main" id="{8A5321B1-D0E1-89CD-BDB2-581CBA900416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Ellipse 129">
                <a:extLst>
                  <a:ext uri="{FF2B5EF4-FFF2-40B4-BE49-F238E27FC236}">
                    <a16:creationId xmlns:a16="http://schemas.microsoft.com/office/drawing/2014/main" id="{1730A173-98DB-A723-4C4C-0F85501A3980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" name="Grouper 102">
              <a:extLst>
                <a:ext uri="{FF2B5EF4-FFF2-40B4-BE49-F238E27FC236}">
                  <a16:creationId xmlns:a16="http://schemas.microsoft.com/office/drawing/2014/main" id="{43D1A7E9-599F-6827-E472-6A6B70E2C637}"/>
                </a:ext>
              </a:extLst>
            </p:cNvPr>
            <p:cNvGrpSpPr/>
            <p:nvPr/>
          </p:nvGrpSpPr>
          <p:grpSpPr>
            <a:xfrm rot="19270215">
              <a:off x="6040799" y="4885299"/>
              <a:ext cx="161144" cy="93915"/>
              <a:chOff x="21499976" y="39724215"/>
              <a:chExt cx="238883" cy="135468"/>
            </a:xfrm>
          </p:grpSpPr>
          <p:sp>
            <p:nvSpPr>
              <p:cNvPr id="127" name="Ellipse 126">
                <a:extLst>
                  <a:ext uri="{FF2B5EF4-FFF2-40B4-BE49-F238E27FC236}">
                    <a16:creationId xmlns:a16="http://schemas.microsoft.com/office/drawing/2014/main" id="{724EB432-B317-99EF-4974-9B8547E30BEE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Ellipse 127">
                <a:extLst>
                  <a:ext uri="{FF2B5EF4-FFF2-40B4-BE49-F238E27FC236}">
                    <a16:creationId xmlns:a16="http://schemas.microsoft.com/office/drawing/2014/main" id="{2EACCEE0-6A49-8CF8-24BB-8A573B499F17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6" name="Grouper 105">
              <a:extLst>
                <a:ext uri="{FF2B5EF4-FFF2-40B4-BE49-F238E27FC236}">
                  <a16:creationId xmlns:a16="http://schemas.microsoft.com/office/drawing/2014/main" id="{321200B5-E387-A7E2-5505-63505889F050}"/>
                </a:ext>
              </a:extLst>
            </p:cNvPr>
            <p:cNvGrpSpPr/>
            <p:nvPr/>
          </p:nvGrpSpPr>
          <p:grpSpPr>
            <a:xfrm flipV="1">
              <a:off x="4966762" y="4595162"/>
              <a:ext cx="147474" cy="131352"/>
              <a:chOff x="21241950" y="39824551"/>
              <a:chExt cx="218619" cy="189468"/>
            </a:xfrm>
          </p:grpSpPr>
          <p:sp>
            <p:nvSpPr>
              <p:cNvPr id="125" name="Ellipse 124">
                <a:extLst>
                  <a:ext uri="{FF2B5EF4-FFF2-40B4-BE49-F238E27FC236}">
                    <a16:creationId xmlns:a16="http://schemas.microsoft.com/office/drawing/2014/main" id="{45EB163D-70F3-0BB9-AFED-332BAD7A503F}"/>
                  </a:ext>
                </a:extLst>
              </p:cNvPr>
              <p:cNvSpPr/>
              <p:nvPr/>
            </p:nvSpPr>
            <p:spPr>
              <a:xfrm rot="2090808" flipH="1" flipV="1">
                <a:off x="21337913" y="39824551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72C93A04-482E-86C3-8EF7-D4946543B062}"/>
                  </a:ext>
                </a:extLst>
              </p:cNvPr>
              <p:cNvSpPr/>
              <p:nvPr/>
            </p:nvSpPr>
            <p:spPr>
              <a:xfrm rot="2090808" flipH="1" flipV="1">
                <a:off x="21241950" y="39891362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er 106">
              <a:extLst>
                <a:ext uri="{FF2B5EF4-FFF2-40B4-BE49-F238E27FC236}">
                  <a16:creationId xmlns:a16="http://schemas.microsoft.com/office/drawing/2014/main" id="{316AC528-2F0E-CA56-A7E7-7C3E1934D123}"/>
                </a:ext>
              </a:extLst>
            </p:cNvPr>
            <p:cNvGrpSpPr/>
            <p:nvPr/>
          </p:nvGrpSpPr>
          <p:grpSpPr>
            <a:xfrm rot="750636">
              <a:off x="4960741" y="4936152"/>
              <a:ext cx="161144" cy="93915"/>
              <a:chOff x="21499976" y="39724215"/>
              <a:chExt cx="238883" cy="135468"/>
            </a:xfrm>
          </p:grpSpPr>
          <p:sp>
            <p:nvSpPr>
              <p:cNvPr id="123" name="Ellipse 122">
                <a:extLst>
                  <a:ext uri="{FF2B5EF4-FFF2-40B4-BE49-F238E27FC236}">
                    <a16:creationId xmlns:a16="http://schemas.microsoft.com/office/drawing/2014/main" id="{F23D0EC0-D2CB-BD74-029B-DC9B851044ED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B26BD968-FEC9-1A16-D115-3DD2592D660B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8" name="Grouper 107">
              <a:extLst>
                <a:ext uri="{FF2B5EF4-FFF2-40B4-BE49-F238E27FC236}">
                  <a16:creationId xmlns:a16="http://schemas.microsoft.com/office/drawing/2014/main" id="{6FF45D50-F48E-279C-F477-C67DB6761531}"/>
                </a:ext>
              </a:extLst>
            </p:cNvPr>
            <p:cNvGrpSpPr/>
            <p:nvPr/>
          </p:nvGrpSpPr>
          <p:grpSpPr>
            <a:xfrm rot="750636">
              <a:off x="6311760" y="4780404"/>
              <a:ext cx="161144" cy="93915"/>
              <a:chOff x="21499976" y="39724215"/>
              <a:chExt cx="238883" cy="135468"/>
            </a:xfrm>
          </p:grpSpPr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0D2B4AC1-404C-BF9F-6AEB-D019EA657930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19FC189A-C619-3DE9-9033-A4773BD8CCC0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0" name="Grouper 109">
              <a:extLst>
                <a:ext uri="{FF2B5EF4-FFF2-40B4-BE49-F238E27FC236}">
                  <a16:creationId xmlns:a16="http://schemas.microsoft.com/office/drawing/2014/main" id="{B1F01749-FED8-794C-E422-8792853DDD30}"/>
                </a:ext>
              </a:extLst>
            </p:cNvPr>
            <p:cNvGrpSpPr/>
            <p:nvPr/>
          </p:nvGrpSpPr>
          <p:grpSpPr>
            <a:xfrm>
              <a:off x="5544544" y="4781924"/>
              <a:ext cx="161144" cy="93915"/>
              <a:chOff x="21499976" y="39724215"/>
              <a:chExt cx="238883" cy="135468"/>
            </a:xfrm>
          </p:grpSpPr>
          <p:sp>
            <p:nvSpPr>
              <p:cNvPr id="119" name="Ellipse 118">
                <a:extLst>
                  <a:ext uri="{FF2B5EF4-FFF2-40B4-BE49-F238E27FC236}">
                    <a16:creationId xmlns:a16="http://schemas.microsoft.com/office/drawing/2014/main" id="{2562D2C0-91B6-0FCC-1159-A18B005AEBEC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7E1E8EE0-87F7-CD13-B8C6-A8C7157F9753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1" name="Grouper 110">
              <a:extLst>
                <a:ext uri="{FF2B5EF4-FFF2-40B4-BE49-F238E27FC236}">
                  <a16:creationId xmlns:a16="http://schemas.microsoft.com/office/drawing/2014/main" id="{7E280901-3C5B-47D4-A787-A100F552E86B}"/>
                </a:ext>
              </a:extLst>
            </p:cNvPr>
            <p:cNvGrpSpPr/>
            <p:nvPr/>
          </p:nvGrpSpPr>
          <p:grpSpPr>
            <a:xfrm>
              <a:off x="5931952" y="4578484"/>
              <a:ext cx="161144" cy="93915"/>
              <a:chOff x="21499976" y="39724215"/>
              <a:chExt cx="238883" cy="135468"/>
            </a:xfrm>
          </p:grpSpPr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A1FC87A1-4D03-2FD6-E96D-0A01C3F66F04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AD339C8D-EBCC-C20C-92EB-70E29E99C34B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2" name="Grouper 111">
              <a:extLst>
                <a:ext uri="{FF2B5EF4-FFF2-40B4-BE49-F238E27FC236}">
                  <a16:creationId xmlns:a16="http://schemas.microsoft.com/office/drawing/2014/main" id="{87FEB325-3420-20E1-B272-7CC85668FC6B}"/>
                </a:ext>
              </a:extLst>
            </p:cNvPr>
            <p:cNvGrpSpPr/>
            <p:nvPr/>
          </p:nvGrpSpPr>
          <p:grpSpPr>
            <a:xfrm>
              <a:off x="5607895" y="5006030"/>
              <a:ext cx="161144" cy="93915"/>
              <a:chOff x="21499976" y="39724215"/>
              <a:chExt cx="238883" cy="135468"/>
            </a:xfrm>
          </p:grpSpPr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88EF7E1D-9D34-6243-EAC4-222F4C1DE1DB}"/>
                  </a:ext>
                </a:extLst>
              </p:cNvPr>
              <p:cNvSpPr/>
              <p:nvPr/>
            </p:nvSpPr>
            <p:spPr>
              <a:xfrm rot="377351" flipH="1">
                <a:off x="21616203" y="39737026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  <a:gs pos="100000">
                    <a:srgbClr val="5FA7F0"/>
                  </a:gs>
                </a:gsLst>
                <a:lin ang="2700000" scaled="1"/>
                <a:tileRect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Ellipse 113">
                <a:extLst>
                  <a:ext uri="{FF2B5EF4-FFF2-40B4-BE49-F238E27FC236}">
                    <a16:creationId xmlns:a16="http://schemas.microsoft.com/office/drawing/2014/main" id="{563C561D-50F3-A4EA-AF94-10E5A16B8BFF}"/>
                  </a:ext>
                </a:extLst>
              </p:cNvPr>
              <p:cNvSpPr/>
              <p:nvPr/>
            </p:nvSpPr>
            <p:spPr>
              <a:xfrm rot="377351" flipH="1">
                <a:off x="21499976" y="39724215"/>
                <a:ext cx="122656" cy="1226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707" name="Image 706">
            <a:extLst>
              <a:ext uri="{FF2B5EF4-FFF2-40B4-BE49-F238E27FC236}">
                <a16:creationId xmlns:a16="http://schemas.microsoft.com/office/drawing/2014/main" id="{63EC7816-F3CF-6B6B-3491-B5FB331F6B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17" t="5442" r="43511" b="63905"/>
          <a:stretch/>
        </p:blipFill>
        <p:spPr>
          <a:xfrm>
            <a:off x="2224909" y="-1069608"/>
            <a:ext cx="691384" cy="521975"/>
          </a:xfrm>
          <a:prstGeom prst="rect">
            <a:avLst/>
          </a:prstGeom>
          <a:ln>
            <a:noFill/>
          </a:ln>
        </p:spPr>
      </p:pic>
      <p:pic>
        <p:nvPicPr>
          <p:cNvPr id="729" name="Image 728">
            <a:extLst>
              <a:ext uri="{FF2B5EF4-FFF2-40B4-BE49-F238E27FC236}">
                <a16:creationId xmlns:a16="http://schemas.microsoft.com/office/drawing/2014/main" id="{A4A3EBDB-BD9F-84C8-0B5A-A073918B6D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0215" y="1946162"/>
            <a:ext cx="614834" cy="2315084"/>
          </a:xfrm>
          <a:prstGeom prst="rect">
            <a:avLst/>
          </a:prstGeom>
        </p:spPr>
      </p:pic>
      <p:sp>
        <p:nvSpPr>
          <p:cNvPr id="734" name="Rectangle à coins arrondis 733">
            <a:extLst>
              <a:ext uri="{FF2B5EF4-FFF2-40B4-BE49-F238E27FC236}">
                <a16:creationId xmlns:a16="http://schemas.microsoft.com/office/drawing/2014/main" id="{12D624FB-8698-A604-F80C-2B2519DBD206}"/>
              </a:ext>
            </a:extLst>
          </p:cNvPr>
          <p:cNvSpPr/>
          <p:nvPr/>
        </p:nvSpPr>
        <p:spPr>
          <a:xfrm>
            <a:off x="5065467" y="-1245120"/>
            <a:ext cx="3590019" cy="863772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5" name="Image 734">
            <a:extLst>
              <a:ext uri="{FF2B5EF4-FFF2-40B4-BE49-F238E27FC236}">
                <a16:creationId xmlns:a16="http://schemas.microsoft.com/office/drawing/2014/main" id="{4E5F8903-3FF3-5B2A-F94A-66497318E9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02" y="-1344973"/>
            <a:ext cx="1148173" cy="1015970"/>
          </a:xfrm>
          <a:prstGeom prst="rect">
            <a:avLst/>
          </a:prstGeom>
        </p:spPr>
      </p:pic>
      <p:sp>
        <p:nvSpPr>
          <p:cNvPr id="736" name="Rectangle 735">
            <a:extLst>
              <a:ext uri="{FF2B5EF4-FFF2-40B4-BE49-F238E27FC236}">
                <a16:creationId xmlns:a16="http://schemas.microsoft.com/office/drawing/2014/main" id="{9636D4AE-84FB-C737-68F3-DF0BC38ED5CF}"/>
              </a:ext>
            </a:extLst>
          </p:cNvPr>
          <p:cNvSpPr/>
          <p:nvPr/>
        </p:nvSpPr>
        <p:spPr>
          <a:xfrm>
            <a:off x="3643892" y="-1222283"/>
            <a:ext cx="1035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Cellular adaptation to stress</a:t>
            </a:r>
          </a:p>
        </p:txBody>
      </p:sp>
      <p:sp>
        <p:nvSpPr>
          <p:cNvPr id="730" name="Rectangle : coins arrondis 3">
            <a:extLst>
              <a:ext uri="{FF2B5EF4-FFF2-40B4-BE49-F238E27FC236}">
                <a16:creationId xmlns:a16="http://schemas.microsoft.com/office/drawing/2014/main" id="{63FED6E5-C173-60E5-359C-52EBB8B6FD0C}"/>
              </a:ext>
            </a:extLst>
          </p:cNvPr>
          <p:cNvSpPr/>
          <p:nvPr/>
        </p:nvSpPr>
        <p:spPr>
          <a:xfrm>
            <a:off x="111093" y="57611"/>
            <a:ext cx="5796000" cy="48602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the cytoskeleton </a:t>
            </a:r>
          </a:p>
        </p:txBody>
      </p:sp>
      <p:pic>
        <p:nvPicPr>
          <p:cNvPr id="743" name="Image 742">
            <a:extLst>
              <a:ext uri="{FF2B5EF4-FFF2-40B4-BE49-F238E27FC236}">
                <a16:creationId xmlns:a16="http://schemas.microsoft.com/office/drawing/2014/main" id="{CF694D03-6615-B9BF-8562-406084368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1"/>
          <a:stretch/>
        </p:blipFill>
        <p:spPr>
          <a:xfrm rot="16200000">
            <a:off x="7242036" y="-984037"/>
            <a:ext cx="870640" cy="362671"/>
          </a:xfrm>
          <a:prstGeom prst="rect">
            <a:avLst/>
          </a:prstGeom>
        </p:spPr>
      </p:pic>
      <p:sp>
        <p:nvSpPr>
          <p:cNvPr id="744" name="Rectangle à coins arrondis 743">
            <a:extLst>
              <a:ext uri="{FF2B5EF4-FFF2-40B4-BE49-F238E27FC236}">
                <a16:creationId xmlns:a16="http://schemas.microsoft.com/office/drawing/2014/main" id="{AD142AB3-57ED-6A87-0137-AA4E7A0E2C85}"/>
              </a:ext>
            </a:extLst>
          </p:cNvPr>
          <p:cNvSpPr/>
          <p:nvPr/>
        </p:nvSpPr>
        <p:spPr>
          <a:xfrm>
            <a:off x="7942621" y="-1039614"/>
            <a:ext cx="450933" cy="168425"/>
          </a:xfrm>
          <a:prstGeom prst="roundRect">
            <a:avLst/>
          </a:prstGeom>
          <a:solidFill>
            <a:srgbClr val="B53A9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ATAT1</a:t>
            </a:r>
          </a:p>
        </p:txBody>
      </p:sp>
      <p:sp>
        <p:nvSpPr>
          <p:cNvPr id="745" name="Ellipse 744">
            <a:extLst>
              <a:ext uri="{FF2B5EF4-FFF2-40B4-BE49-F238E27FC236}">
                <a16:creationId xmlns:a16="http://schemas.microsoft.com/office/drawing/2014/main" id="{09C5D82F-0BB6-F76B-48A3-FA8404FF00DA}"/>
              </a:ext>
            </a:extLst>
          </p:cNvPr>
          <p:cNvSpPr/>
          <p:nvPr/>
        </p:nvSpPr>
        <p:spPr>
          <a:xfrm>
            <a:off x="7712671" y="-986853"/>
            <a:ext cx="132602" cy="24861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6" name="Étoile à 5 branches 745">
            <a:extLst>
              <a:ext uri="{FF2B5EF4-FFF2-40B4-BE49-F238E27FC236}">
                <a16:creationId xmlns:a16="http://schemas.microsoft.com/office/drawing/2014/main" id="{AB962D9C-7DA6-BE1D-65B1-FBB580043F1C}"/>
              </a:ext>
            </a:extLst>
          </p:cNvPr>
          <p:cNvSpPr/>
          <p:nvPr/>
        </p:nvSpPr>
        <p:spPr>
          <a:xfrm>
            <a:off x="7725742" y="-942910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49" name="Image 748">
            <a:extLst>
              <a:ext uri="{FF2B5EF4-FFF2-40B4-BE49-F238E27FC236}">
                <a16:creationId xmlns:a16="http://schemas.microsoft.com/office/drawing/2014/main" id="{6804D702-033D-E0E9-160E-9C5F4753A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2979">
            <a:off x="5916765" y="-1663505"/>
            <a:ext cx="424999" cy="1600283"/>
          </a:xfrm>
          <a:prstGeom prst="rect">
            <a:avLst/>
          </a:prstGeom>
        </p:spPr>
      </p:pic>
      <p:sp>
        <p:nvSpPr>
          <p:cNvPr id="752" name="Rectangle à coins arrondis 751">
            <a:extLst>
              <a:ext uri="{FF2B5EF4-FFF2-40B4-BE49-F238E27FC236}">
                <a16:creationId xmlns:a16="http://schemas.microsoft.com/office/drawing/2014/main" id="{10A91C42-3F41-CA3E-25A3-E8337341FDA3}"/>
              </a:ext>
            </a:extLst>
          </p:cNvPr>
          <p:cNvSpPr/>
          <p:nvPr/>
        </p:nvSpPr>
        <p:spPr>
          <a:xfrm rot="4586397">
            <a:off x="5917170" y="-1090625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4" name="Étoile à 5 branches 753">
            <a:extLst>
              <a:ext uri="{FF2B5EF4-FFF2-40B4-BE49-F238E27FC236}">
                <a16:creationId xmlns:a16="http://schemas.microsoft.com/office/drawing/2014/main" id="{9D557871-FADC-47F7-9E4E-EB4AD933EDD5}"/>
              </a:ext>
            </a:extLst>
          </p:cNvPr>
          <p:cNvSpPr/>
          <p:nvPr/>
        </p:nvSpPr>
        <p:spPr>
          <a:xfrm>
            <a:off x="5976769" y="-931757"/>
            <a:ext cx="101600" cy="10207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2" name="ZoneTexte 761">
            <a:extLst>
              <a:ext uri="{FF2B5EF4-FFF2-40B4-BE49-F238E27FC236}">
                <a16:creationId xmlns:a16="http://schemas.microsoft.com/office/drawing/2014/main" id="{1693F12E-E46B-C8F2-48B1-C5731102FED2}"/>
              </a:ext>
            </a:extLst>
          </p:cNvPr>
          <p:cNvSpPr txBox="1"/>
          <p:nvPr/>
        </p:nvSpPr>
        <p:spPr>
          <a:xfrm>
            <a:off x="5211250" y="-1174042"/>
            <a:ext cx="432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JNK</a:t>
            </a:r>
          </a:p>
        </p:txBody>
      </p:sp>
      <p:sp>
        <p:nvSpPr>
          <p:cNvPr id="767" name="Ellipse 766">
            <a:extLst>
              <a:ext uri="{FF2B5EF4-FFF2-40B4-BE49-F238E27FC236}">
                <a16:creationId xmlns:a16="http://schemas.microsoft.com/office/drawing/2014/main" id="{BD02FCC4-1A28-1AF8-C33E-8194B63337C4}"/>
              </a:ext>
            </a:extLst>
          </p:cNvPr>
          <p:cNvSpPr/>
          <p:nvPr/>
        </p:nvSpPr>
        <p:spPr>
          <a:xfrm>
            <a:off x="5213422" y="-1182213"/>
            <a:ext cx="153157" cy="12363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8" name="ZoneTexte 767">
            <a:extLst>
              <a:ext uri="{FF2B5EF4-FFF2-40B4-BE49-F238E27FC236}">
                <a16:creationId xmlns:a16="http://schemas.microsoft.com/office/drawing/2014/main" id="{78BBAF75-02E1-E622-5A2D-C6F34B16B249}"/>
              </a:ext>
            </a:extLst>
          </p:cNvPr>
          <p:cNvSpPr txBox="1"/>
          <p:nvPr/>
        </p:nvSpPr>
        <p:spPr>
          <a:xfrm>
            <a:off x="5176975" y="-1257455"/>
            <a:ext cx="2740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/>
              <a:t>P</a:t>
            </a:r>
            <a:endParaRPr lang="en-US" sz="1200" dirty="0"/>
          </a:p>
        </p:txBody>
      </p:sp>
      <p:sp>
        <p:nvSpPr>
          <p:cNvPr id="769" name="Ellipse 768">
            <a:extLst>
              <a:ext uri="{FF2B5EF4-FFF2-40B4-BE49-F238E27FC236}">
                <a16:creationId xmlns:a16="http://schemas.microsoft.com/office/drawing/2014/main" id="{20271777-1406-8977-F57B-A8C51B527204}"/>
              </a:ext>
            </a:extLst>
          </p:cNvPr>
          <p:cNvSpPr/>
          <p:nvPr/>
        </p:nvSpPr>
        <p:spPr>
          <a:xfrm>
            <a:off x="5729785" y="-1049853"/>
            <a:ext cx="153157" cy="12363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2" name="ZoneTexte 771">
            <a:extLst>
              <a:ext uri="{FF2B5EF4-FFF2-40B4-BE49-F238E27FC236}">
                <a16:creationId xmlns:a16="http://schemas.microsoft.com/office/drawing/2014/main" id="{A6A55651-697B-C0D3-4917-F5C3F3B677F2}"/>
              </a:ext>
            </a:extLst>
          </p:cNvPr>
          <p:cNvSpPr txBox="1"/>
          <p:nvPr/>
        </p:nvSpPr>
        <p:spPr>
          <a:xfrm>
            <a:off x="5693338" y="-1125095"/>
            <a:ext cx="2740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</a:t>
            </a:r>
          </a:p>
        </p:txBody>
      </p:sp>
      <p:sp>
        <p:nvSpPr>
          <p:cNvPr id="773" name="Ellipse 772">
            <a:extLst>
              <a:ext uri="{FF2B5EF4-FFF2-40B4-BE49-F238E27FC236}">
                <a16:creationId xmlns:a16="http://schemas.microsoft.com/office/drawing/2014/main" id="{AFCFE32A-7FCA-04E4-78F9-E1F55736998C}"/>
              </a:ext>
            </a:extLst>
          </p:cNvPr>
          <p:cNvSpPr/>
          <p:nvPr/>
        </p:nvSpPr>
        <p:spPr>
          <a:xfrm>
            <a:off x="5842857" y="-1113765"/>
            <a:ext cx="153157" cy="12363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5" name="Ellipse 774">
            <a:extLst>
              <a:ext uri="{FF2B5EF4-FFF2-40B4-BE49-F238E27FC236}">
                <a16:creationId xmlns:a16="http://schemas.microsoft.com/office/drawing/2014/main" id="{AF6B04F5-6A07-F8E5-7F1D-D4B96B5A0DE0}"/>
              </a:ext>
            </a:extLst>
          </p:cNvPr>
          <p:cNvSpPr/>
          <p:nvPr/>
        </p:nvSpPr>
        <p:spPr>
          <a:xfrm>
            <a:off x="5715036" y="-1143260"/>
            <a:ext cx="153157" cy="12363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6" name="ZoneTexte 775">
            <a:extLst>
              <a:ext uri="{FF2B5EF4-FFF2-40B4-BE49-F238E27FC236}">
                <a16:creationId xmlns:a16="http://schemas.microsoft.com/office/drawing/2014/main" id="{1BE7B1A6-27C5-42D8-2474-BFD3BD127396}"/>
              </a:ext>
            </a:extLst>
          </p:cNvPr>
          <p:cNvSpPr txBox="1"/>
          <p:nvPr/>
        </p:nvSpPr>
        <p:spPr>
          <a:xfrm>
            <a:off x="5678589" y="-1218502"/>
            <a:ext cx="2740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</a:t>
            </a:r>
          </a:p>
        </p:txBody>
      </p:sp>
      <p:sp>
        <p:nvSpPr>
          <p:cNvPr id="777" name="ZoneTexte 776">
            <a:extLst>
              <a:ext uri="{FF2B5EF4-FFF2-40B4-BE49-F238E27FC236}">
                <a16:creationId xmlns:a16="http://schemas.microsoft.com/office/drawing/2014/main" id="{E0B31884-1494-B915-D888-66FDA182AEEB}"/>
              </a:ext>
            </a:extLst>
          </p:cNvPr>
          <p:cNvSpPr txBox="1"/>
          <p:nvPr/>
        </p:nvSpPr>
        <p:spPr>
          <a:xfrm>
            <a:off x="5791661" y="-1193918"/>
            <a:ext cx="2740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</a:t>
            </a:r>
          </a:p>
        </p:txBody>
      </p:sp>
      <p:sp>
        <p:nvSpPr>
          <p:cNvPr id="778" name="Rectangle à coins arrondis 777">
            <a:extLst>
              <a:ext uri="{FF2B5EF4-FFF2-40B4-BE49-F238E27FC236}">
                <a16:creationId xmlns:a16="http://schemas.microsoft.com/office/drawing/2014/main" id="{95ABD08F-7474-41F7-67D8-3FB1DEB07738}"/>
              </a:ext>
            </a:extLst>
          </p:cNvPr>
          <p:cNvSpPr/>
          <p:nvPr/>
        </p:nvSpPr>
        <p:spPr>
          <a:xfrm rot="4586397">
            <a:off x="6010238" y="-834932"/>
            <a:ext cx="108000" cy="2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9" name="Ellipse 778">
            <a:extLst>
              <a:ext uri="{FF2B5EF4-FFF2-40B4-BE49-F238E27FC236}">
                <a16:creationId xmlns:a16="http://schemas.microsoft.com/office/drawing/2014/main" id="{1E506947-5437-79CB-0339-49D512B4CDF4}"/>
              </a:ext>
            </a:extLst>
          </p:cNvPr>
          <p:cNvSpPr/>
          <p:nvPr/>
        </p:nvSpPr>
        <p:spPr>
          <a:xfrm>
            <a:off x="5845960" y="-650091"/>
            <a:ext cx="153157" cy="12363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0" name="ZoneTexte 779">
            <a:extLst>
              <a:ext uri="{FF2B5EF4-FFF2-40B4-BE49-F238E27FC236}">
                <a16:creationId xmlns:a16="http://schemas.microsoft.com/office/drawing/2014/main" id="{B2EB3FA2-BDAC-6DD9-4DCF-E43B3E22EA83}"/>
              </a:ext>
            </a:extLst>
          </p:cNvPr>
          <p:cNvSpPr txBox="1"/>
          <p:nvPr/>
        </p:nvSpPr>
        <p:spPr>
          <a:xfrm>
            <a:off x="5809513" y="-725333"/>
            <a:ext cx="2740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</a:t>
            </a:r>
          </a:p>
        </p:txBody>
      </p:sp>
      <p:sp>
        <p:nvSpPr>
          <p:cNvPr id="781" name="Ellipse 780">
            <a:extLst>
              <a:ext uri="{FF2B5EF4-FFF2-40B4-BE49-F238E27FC236}">
                <a16:creationId xmlns:a16="http://schemas.microsoft.com/office/drawing/2014/main" id="{6D1D1861-82AF-75F0-ADC4-F1F0C7193389}"/>
              </a:ext>
            </a:extLst>
          </p:cNvPr>
          <p:cNvSpPr/>
          <p:nvPr/>
        </p:nvSpPr>
        <p:spPr>
          <a:xfrm>
            <a:off x="5959032" y="-714003"/>
            <a:ext cx="153157" cy="12363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2" name="Ellipse 781">
            <a:extLst>
              <a:ext uri="{FF2B5EF4-FFF2-40B4-BE49-F238E27FC236}">
                <a16:creationId xmlns:a16="http://schemas.microsoft.com/office/drawing/2014/main" id="{1B711E7D-91D0-7D6E-4A19-2D18202AA94D}"/>
              </a:ext>
            </a:extLst>
          </p:cNvPr>
          <p:cNvSpPr/>
          <p:nvPr/>
        </p:nvSpPr>
        <p:spPr>
          <a:xfrm>
            <a:off x="5831211" y="-743498"/>
            <a:ext cx="153157" cy="12363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3" name="ZoneTexte 782">
            <a:extLst>
              <a:ext uri="{FF2B5EF4-FFF2-40B4-BE49-F238E27FC236}">
                <a16:creationId xmlns:a16="http://schemas.microsoft.com/office/drawing/2014/main" id="{165180B4-05A3-25C6-4C36-EA2A66B59158}"/>
              </a:ext>
            </a:extLst>
          </p:cNvPr>
          <p:cNvSpPr txBox="1"/>
          <p:nvPr/>
        </p:nvSpPr>
        <p:spPr>
          <a:xfrm>
            <a:off x="5794764" y="-818740"/>
            <a:ext cx="2740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</a:t>
            </a:r>
          </a:p>
        </p:txBody>
      </p:sp>
      <p:sp>
        <p:nvSpPr>
          <p:cNvPr id="786" name="ZoneTexte 785">
            <a:extLst>
              <a:ext uri="{FF2B5EF4-FFF2-40B4-BE49-F238E27FC236}">
                <a16:creationId xmlns:a16="http://schemas.microsoft.com/office/drawing/2014/main" id="{60C68A58-C152-434B-AD83-6F85F9065289}"/>
              </a:ext>
            </a:extLst>
          </p:cNvPr>
          <p:cNvSpPr txBox="1"/>
          <p:nvPr/>
        </p:nvSpPr>
        <p:spPr>
          <a:xfrm>
            <a:off x="5907836" y="-794156"/>
            <a:ext cx="2740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</a:t>
            </a:r>
          </a:p>
        </p:txBody>
      </p:sp>
      <p:sp>
        <p:nvSpPr>
          <p:cNvPr id="787" name="ZoneTexte 786">
            <a:extLst>
              <a:ext uri="{FF2B5EF4-FFF2-40B4-BE49-F238E27FC236}">
                <a16:creationId xmlns:a16="http://schemas.microsoft.com/office/drawing/2014/main" id="{78D10758-9B2A-D978-8C4A-9B3816A41091}"/>
              </a:ext>
            </a:extLst>
          </p:cNvPr>
          <p:cNvSpPr txBox="1"/>
          <p:nvPr/>
        </p:nvSpPr>
        <p:spPr>
          <a:xfrm>
            <a:off x="6108264" y="-734743"/>
            <a:ext cx="8176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</a:rPr>
              <a:t>CLIP-170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15091820-3694-1E08-B587-02C638540320}"/>
              </a:ext>
            </a:extLst>
          </p:cNvPr>
          <p:cNvSpPr/>
          <p:nvPr/>
        </p:nvSpPr>
        <p:spPr>
          <a:xfrm>
            <a:off x="144960" y="-1804229"/>
            <a:ext cx="8572437" cy="1589315"/>
          </a:xfrm>
          <a:prstGeom prst="roundRect">
            <a:avLst/>
          </a:prstGeom>
          <a:solidFill>
            <a:srgbClr val="FFFFFF">
              <a:alpha val="69804"/>
            </a:srgb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7" name="Carré corné 746">
            <a:extLst>
              <a:ext uri="{FF2B5EF4-FFF2-40B4-BE49-F238E27FC236}">
                <a16:creationId xmlns:a16="http://schemas.microsoft.com/office/drawing/2014/main" id="{BF143FAD-2DFD-E32F-182D-8CE80561F8F7}"/>
              </a:ext>
            </a:extLst>
          </p:cNvPr>
          <p:cNvSpPr/>
          <p:nvPr/>
        </p:nvSpPr>
        <p:spPr>
          <a:xfrm>
            <a:off x="1151310" y="4034140"/>
            <a:ext cx="1368000" cy="180000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Review 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J Cell </a:t>
            </a:r>
            <a:r>
              <a:rPr lang="en-US" sz="1000" i="1" dirty="0" err="1">
                <a:solidFill>
                  <a:schemeClr val="accent1">
                    <a:lumMod val="75000"/>
                  </a:schemeClr>
                </a:solidFill>
              </a:rPr>
              <a:t>Biol</a:t>
            </a: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 2019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4D9CD8F-393A-5D6B-0804-7E279ECD1B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4848" r="5877" b="3808"/>
          <a:stretch/>
        </p:blipFill>
        <p:spPr>
          <a:xfrm>
            <a:off x="4522886" y="2474568"/>
            <a:ext cx="1041387" cy="1167270"/>
          </a:xfrm>
          <a:prstGeom prst="rect">
            <a:avLst/>
          </a:prstGeom>
        </p:spPr>
      </p:pic>
      <p:pic>
        <p:nvPicPr>
          <p:cNvPr id="751" name="Image 750">
            <a:extLst>
              <a:ext uri="{FF2B5EF4-FFF2-40B4-BE49-F238E27FC236}">
                <a16:creationId xmlns:a16="http://schemas.microsoft.com/office/drawing/2014/main" id="{48FB40C2-DCF5-4AF7-4E6E-618E40B22A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52" y="2546048"/>
            <a:ext cx="1014554" cy="102431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100518-4F62-832D-F2DF-A0FECC0A07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043">
            <a:off x="2060471" y="4396366"/>
            <a:ext cx="392634" cy="206787"/>
          </a:xfrm>
          <a:prstGeom prst="rect">
            <a:avLst/>
          </a:prstGeom>
        </p:spPr>
      </p:pic>
      <p:sp>
        <p:nvSpPr>
          <p:cNvPr id="794" name="Rectangle à coins arrondis 793">
            <a:extLst>
              <a:ext uri="{FF2B5EF4-FFF2-40B4-BE49-F238E27FC236}">
                <a16:creationId xmlns:a16="http://schemas.microsoft.com/office/drawing/2014/main" id="{9DA3D869-20B2-B864-168E-9BEE13881424}"/>
              </a:ext>
            </a:extLst>
          </p:cNvPr>
          <p:cNvSpPr/>
          <p:nvPr/>
        </p:nvSpPr>
        <p:spPr>
          <a:xfrm rot="5400000">
            <a:off x="2044986" y="3151980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5" name="Rectangle à coins arrondis 794">
            <a:extLst>
              <a:ext uri="{FF2B5EF4-FFF2-40B4-BE49-F238E27FC236}">
                <a16:creationId xmlns:a16="http://schemas.microsoft.com/office/drawing/2014/main" id="{3CEA9908-84F0-A894-E454-539656E9BD93}"/>
              </a:ext>
            </a:extLst>
          </p:cNvPr>
          <p:cNvSpPr/>
          <p:nvPr/>
        </p:nvSpPr>
        <p:spPr>
          <a:xfrm rot="6590828">
            <a:off x="2272903" y="3216774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6" name="Rectangle à coins arrondis 795">
            <a:extLst>
              <a:ext uri="{FF2B5EF4-FFF2-40B4-BE49-F238E27FC236}">
                <a16:creationId xmlns:a16="http://schemas.microsoft.com/office/drawing/2014/main" id="{0D0E657B-A7DC-986B-65A7-270AC12FBD92}"/>
              </a:ext>
            </a:extLst>
          </p:cNvPr>
          <p:cNvSpPr/>
          <p:nvPr/>
        </p:nvSpPr>
        <p:spPr>
          <a:xfrm rot="5400000">
            <a:off x="2044986" y="2854648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7" name="Rectangle à coins arrondis 796">
            <a:extLst>
              <a:ext uri="{FF2B5EF4-FFF2-40B4-BE49-F238E27FC236}">
                <a16:creationId xmlns:a16="http://schemas.microsoft.com/office/drawing/2014/main" id="{BD441CEF-D0ED-E518-441F-61C6C6C6FF8B}"/>
              </a:ext>
            </a:extLst>
          </p:cNvPr>
          <p:cNvSpPr/>
          <p:nvPr/>
        </p:nvSpPr>
        <p:spPr>
          <a:xfrm rot="4209172" flipH="1">
            <a:off x="2272904" y="2809995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8" name="Rectangle à coins arrondis 797">
            <a:extLst>
              <a:ext uri="{FF2B5EF4-FFF2-40B4-BE49-F238E27FC236}">
                <a16:creationId xmlns:a16="http://schemas.microsoft.com/office/drawing/2014/main" id="{BF098987-E8B4-D036-C434-8C4C52047520}"/>
              </a:ext>
            </a:extLst>
          </p:cNvPr>
          <p:cNvSpPr/>
          <p:nvPr/>
        </p:nvSpPr>
        <p:spPr>
          <a:xfrm rot="5400000">
            <a:off x="1422727" y="3147579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9" name="Rectangle à coins arrondis 798">
            <a:extLst>
              <a:ext uri="{FF2B5EF4-FFF2-40B4-BE49-F238E27FC236}">
                <a16:creationId xmlns:a16="http://schemas.microsoft.com/office/drawing/2014/main" id="{DD02F6AB-D2F1-261A-74CC-415C87D6A695}"/>
              </a:ext>
            </a:extLst>
          </p:cNvPr>
          <p:cNvSpPr/>
          <p:nvPr/>
        </p:nvSpPr>
        <p:spPr>
          <a:xfrm rot="5400000">
            <a:off x="1422727" y="2850247"/>
            <a:ext cx="1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0" name="Étoile à 5 branches 799">
            <a:extLst>
              <a:ext uri="{FF2B5EF4-FFF2-40B4-BE49-F238E27FC236}">
                <a16:creationId xmlns:a16="http://schemas.microsoft.com/office/drawing/2014/main" id="{5990DBAA-07B4-870E-5BDA-C40C37248D6C}"/>
              </a:ext>
            </a:extLst>
          </p:cNvPr>
          <p:cNvSpPr>
            <a:spLocks noChangeAspect="1"/>
          </p:cNvSpPr>
          <p:nvPr/>
        </p:nvSpPr>
        <p:spPr>
          <a:xfrm>
            <a:off x="2541998" y="3364086"/>
            <a:ext cx="144000" cy="12743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4" name="Ellipse 803">
            <a:extLst>
              <a:ext uri="{FF2B5EF4-FFF2-40B4-BE49-F238E27FC236}">
                <a16:creationId xmlns:a16="http://schemas.microsoft.com/office/drawing/2014/main" id="{B7D56E5E-8FA8-C1CB-A21B-CC3F51B473FE}"/>
              </a:ext>
            </a:extLst>
          </p:cNvPr>
          <p:cNvSpPr/>
          <p:nvPr/>
        </p:nvSpPr>
        <p:spPr>
          <a:xfrm>
            <a:off x="3612522" y="2747579"/>
            <a:ext cx="619200" cy="619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6" name="Rectangle à coins arrondis 755">
            <a:extLst>
              <a:ext uri="{FF2B5EF4-FFF2-40B4-BE49-F238E27FC236}">
                <a16:creationId xmlns:a16="http://schemas.microsoft.com/office/drawing/2014/main" id="{BAC74015-29AF-B401-0401-8081A410CA0D}"/>
              </a:ext>
            </a:extLst>
          </p:cNvPr>
          <p:cNvSpPr/>
          <p:nvPr/>
        </p:nvSpPr>
        <p:spPr>
          <a:xfrm>
            <a:off x="623409" y="1819011"/>
            <a:ext cx="2232634" cy="703841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32A74FC9-5BA7-3423-6C8A-1CA508E417E3}"/>
              </a:ext>
            </a:extLst>
          </p:cNvPr>
          <p:cNvSpPr txBox="1"/>
          <p:nvPr/>
        </p:nvSpPr>
        <p:spPr>
          <a:xfrm>
            <a:off x="625599" y="1794756"/>
            <a:ext cx="222825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Growing microtubule- binding proteins functions</a:t>
            </a:r>
          </a:p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diseases</a:t>
            </a:r>
          </a:p>
        </p:txBody>
      </p:sp>
      <p:sp>
        <p:nvSpPr>
          <p:cNvPr id="758" name="Rectangle à coins arrondis 757">
            <a:extLst>
              <a:ext uri="{FF2B5EF4-FFF2-40B4-BE49-F238E27FC236}">
                <a16:creationId xmlns:a16="http://schemas.microsoft.com/office/drawing/2014/main" id="{5ADBD5F0-C644-D24A-7D9F-92B78DF378B9}"/>
              </a:ext>
            </a:extLst>
          </p:cNvPr>
          <p:cNvSpPr/>
          <p:nvPr/>
        </p:nvSpPr>
        <p:spPr>
          <a:xfrm>
            <a:off x="3161855" y="1811755"/>
            <a:ext cx="2599070" cy="504000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7DB9F75-F974-63D6-AC00-73FC824A5083}"/>
              </a:ext>
            </a:extLst>
          </p:cNvPr>
          <p:cNvSpPr txBox="1"/>
          <p:nvPr/>
        </p:nvSpPr>
        <p:spPr>
          <a:xfrm>
            <a:off x="3147390" y="1771045"/>
            <a:ext cx="2628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Single molecule 3D microscope</a:t>
            </a:r>
          </a:p>
          <a:p>
            <a:pPr algn="ctr"/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dSTORM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-SIM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ModLoc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 8 nm</a:t>
            </a:r>
          </a:p>
        </p:txBody>
      </p:sp>
      <p:sp>
        <p:nvSpPr>
          <p:cNvPr id="757" name="Carré corné 756">
            <a:extLst>
              <a:ext uri="{FF2B5EF4-FFF2-40B4-BE49-F238E27FC236}">
                <a16:creationId xmlns:a16="http://schemas.microsoft.com/office/drawing/2014/main" id="{5D1B7C7D-14A1-EE1C-3D7B-BD4278589D65}"/>
              </a:ext>
            </a:extLst>
          </p:cNvPr>
          <p:cNvSpPr/>
          <p:nvPr/>
        </p:nvSpPr>
        <p:spPr>
          <a:xfrm rot="21263804">
            <a:off x="4163202" y="5483699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759" name="Carré corné 758">
            <a:extLst>
              <a:ext uri="{FF2B5EF4-FFF2-40B4-BE49-F238E27FC236}">
                <a16:creationId xmlns:a16="http://schemas.microsoft.com/office/drawing/2014/main" id="{F7A281A9-B8B5-1853-7F1C-890B8F8645FF}"/>
              </a:ext>
            </a:extLst>
          </p:cNvPr>
          <p:cNvSpPr/>
          <p:nvPr/>
        </p:nvSpPr>
        <p:spPr>
          <a:xfrm rot="21263804">
            <a:off x="4108253" y="5265516"/>
            <a:ext cx="874882" cy="179861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collaboration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A4815C2-169C-F3F5-46FB-9E09D1D42E86}"/>
              </a:ext>
            </a:extLst>
          </p:cNvPr>
          <p:cNvSpPr>
            <a:spLocks noChangeAspect="1"/>
          </p:cNvSpPr>
          <p:nvPr/>
        </p:nvSpPr>
        <p:spPr>
          <a:xfrm>
            <a:off x="211439" y="739124"/>
            <a:ext cx="4110687" cy="331168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3. Cytoskeleton regulations &amp; imaging</a:t>
            </a: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2643C431-EE07-CAE9-51DA-426B71514047}"/>
              </a:ext>
            </a:extLst>
          </p:cNvPr>
          <p:cNvSpPr/>
          <p:nvPr/>
        </p:nvSpPr>
        <p:spPr>
          <a:xfrm>
            <a:off x="3994205" y="1517863"/>
            <a:ext cx="934371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Imaging</a:t>
            </a:r>
          </a:p>
        </p:txBody>
      </p:sp>
      <p:sp>
        <p:nvSpPr>
          <p:cNvPr id="19" name="Rectangle : coins arrondis 3">
            <a:extLst>
              <a:ext uri="{FF2B5EF4-FFF2-40B4-BE49-F238E27FC236}">
                <a16:creationId xmlns:a16="http://schemas.microsoft.com/office/drawing/2014/main" id="{56938CED-994C-F8DA-8E91-A11ADF7BE460}"/>
              </a:ext>
            </a:extLst>
          </p:cNvPr>
          <p:cNvSpPr/>
          <p:nvPr/>
        </p:nvSpPr>
        <p:spPr>
          <a:xfrm>
            <a:off x="1087280" y="1517863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Microtubule</a:t>
            </a:r>
          </a:p>
        </p:txBody>
      </p:sp>
      <p:sp>
        <p:nvSpPr>
          <p:cNvPr id="21" name="Rectangle : coins arrondis 3">
            <a:extLst>
              <a:ext uri="{FF2B5EF4-FFF2-40B4-BE49-F238E27FC236}">
                <a16:creationId xmlns:a16="http://schemas.microsoft.com/office/drawing/2014/main" id="{7C7E6CE1-9C27-F3AB-F52B-4498989257CB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23" name="Rectangle à coins arrondis 150">
            <a:extLst>
              <a:ext uri="{FF2B5EF4-FFF2-40B4-BE49-F238E27FC236}">
                <a16:creationId xmlns:a16="http://schemas.microsoft.com/office/drawing/2014/main" id="{E000F55F-89D4-836D-4792-D34007422276}"/>
              </a:ext>
            </a:extLst>
          </p:cNvPr>
          <p:cNvSpPr/>
          <p:nvPr/>
        </p:nvSpPr>
        <p:spPr>
          <a:xfrm>
            <a:off x="7334341" y="5510945"/>
            <a:ext cx="1483510" cy="1214651"/>
          </a:xfrm>
          <a:prstGeom prst="roundRect">
            <a:avLst>
              <a:gd name="adj" fmla="val 1069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Virage 23">
            <a:extLst>
              <a:ext uri="{FF2B5EF4-FFF2-40B4-BE49-F238E27FC236}">
                <a16:creationId xmlns:a16="http://schemas.microsoft.com/office/drawing/2014/main" id="{24F32EE1-DA81-CD71-177D-CA4AC8D09553}"/>
              </a:ext>
            </a:extLst>
          </p:cNvPr>
          <p:cNvSpPr/>
          <p:nvPr/>
        </p:nvSpPr>
        <p:spPr>
          <a:xfrm rot="20827936" flipV="1">
            <a:off x="8228481" y="6202313"/>
            <a:ext cx="482294" cy="432963"/>
          </a:xfrm>
          <a:prstGeom prst="bentArrow">
            <a:avLst>
              <a:gd name="adj1" fmla="val 25000"/>
              <a:gd name="adj2" fmla="val 39353"/>
              <a:gd name="adj3" fmla="val 47555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Rectangle : coins arrondis 3">
            <a:extLst>
              <a:ext uri="{FF2B5EF4-FFF2-40B4-BE49-F238E27FC236}">
                <a16:creationId xmlns:a16="http://schemas.microsoft.com/office/drawing/2014/main" id="{8EF33E28-2336-DEBA-9B9B-45FBBD873079}"/>
              </a:ext>
            </a:extLst>
          </p:cNvPr>
          <p:cNvSpPr/>
          <p:nvPr/>
        </p:nvSpPr>
        <p:spPr>
          <a:xfrm>
            <a:off x="7644096" y="5099701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22" name="Rectangle : coins arrondis 3">
            <a:extLst>
              <a:ext uri="{FF2B5EF4-FFF2-40B4-BE49-F238E27FC236}">
                <a16:creationId xmlns:a16="http://schemas.microsoft.com/office/drawing/2014/main" id="{1D673124-BCCC-2802-FB22-CBC4E5D685D6}"/>
              </a:ext>
            </a:extLst>
          </p:cNvPr>
          <p:cNvSpPr/>
          <p:nvPr/>
        </p:nvSpPr>
        <p:spPr>
          <a:xfrm>
            <a:off x="7392096" y="5603516"/>
            <a:ext cx="1368000" cy="567839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Stress &amp; Organelles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F423D30-52DE-04A5-0571-82B0FB10B58E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CBC11DA-1E95-B647-9148-FC097ED4FC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554">
            <a:off x="7445439" y="6302564"/>
            <a:ext cx="628602" cy="25602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DF0975B-4D9B-B95F-098F-7B2719FF46CB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D90AE9-2885-FE95-4F18-B3A1797F9EF1}"/>
              </a:ext>
            </a:extLst>
          </p:cNvPr>
          <p:cNvSpPr/>
          <p:nvPr/>
        </p:nvSpPr>
        <p:spPr>
          <a:xfrm>
            <a:off x="3667333" y="2915087"/>
            <a:ext cx="522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</a:rPr>
              <a:t>lumen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8B8A89-9087-BF18-F4FC-51C45F255CE6}"/>
              </a:ext>
            </a:extLst>
          </p:cNvPr>
          <p:cNvSpPr/>
          <p:nvPr/>
        </p:nvSpPr>
        <p:spPr>
          <a:xfrm>
            <a:off x="5043579" y="2422793"/>
            <a:ext cx="575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tubulin</a:t>
            </a:r>
          </a:p>
        </p:txBody>
      </p:sp>
      <p:sp>
        <p:nvSpPr>
          <p:cNvPr id="31" name="Rectangle à coins arrondis 770">
            <a:extLst>
              <a:ext uri="{FF2B5EF4-FFF2-40B4-BE49-F238E27FC236}">
                <a16:creationId xmlns:a16="http://schemas.microsoft.com/office/drawing/2014/main" id="{7DF99A63-3789-59BB-1E6B-7CC74F28B4FB}"/>
              </a:ext>
            </a:extLst>
          </p:cNvPr>
          <p:cNvSpPr/>
          <p:nvPr/>
        </p:nvSpPr>
        <p:spPr>
          <a:xfrm>
            <a:off x="6271131" y="1774717"/>
            <a:ext cx="2385224" cy="2193574"/>
          </a:xfrm>
          <a:prstGeom prst="roundRect">
            <a:avLst>
              <a:gd name="adj" fmla="val 11716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Carré corné 31">
            <a:extLst>
              <a:ext uri="{FF2B5EF4-FFF2-40B4-BE49-F238E27FC236}">
                <a16:creationId xmlns:a16="http://schemas.microsoft.com/office/drawing/2014/main" id="{6F716118-D2A7-8D30-71AB-08DA877D64F8}"/>
              </a:ext>
            </a:extLst>
          </p:cNvPr>
          <p:cNvSpPr/>
          <p:nvPr/>
        </p:nvSpPr>
        <p:spPr>
          <a:xfrm>
            <a:off x="7528862" y="3907984"/>
            <a:ext cx="959065" cy="205265"/>
          </a:xfrm>
          <a:prstGeom prst="foldedCorner">
            <a:avLst>
              <a:gd name="adj" fmla="val 336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iScience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, 2019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5D20C2-7FD8-2F0A-D9DC-077B4DCB495D}"/>
              </a:ext>
            </a:extLst>
          </p:cNvPr>
          <p:cNvSpPr/>
          <p:nvPr/>
        </p:nvSpPr>
        <p:spPr>
          <a:xfrm>
            <a:off x="7527580" y="3646390"/>
            <a:ext cx="954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FF9300"/>
                </a:solidFill>
              </a:rPr>
              <a:t>With Team 1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9516F5B-F942-9DE7-B06E-AACD4EE212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2611">
            <a:off x="6327905" y="2998025"/>
            <a:ext cx="880135" cy="856561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299BF11-1D27-B077-0238-50AA0E9B8D5B}"/>
              </a:ext>
            </a:extLst>
          </p:cNvPr>
          <p:cNvSpPr txBox="1"/>
          <p:nvPr/>
        </p:nvSpPr>
        <p:spPr>
          <a:xfrm>
            <a:off x="7055712" y="1887371"/>
            <a:ext cx="828000" cy="324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030A0"/>
                </a:solidFill>
              </a:rPr>
              <a:t>Sept9i1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F7060CA-135E-60DA-4F12-BFCEAC0A5F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03" y="2233102"/>
            <a:ext cx="1418264" cy="18220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F06CE66-8742-9295-7D42-B029E89D646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1" b="-6458"/>
          <a:stretch/>
        </p:blipFill>
        <p:spPr>
          <a:xfrm>
            <a:off x="6492789" y="2405390"/>
            <a:ext cx="1800000" cy="309358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8D9D4AB0-764B-4384-4E26-59EB78B792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038" y="2403856"/>
            <a:ext cx="56863" cy="15061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0CA465F-5421-7C53-7230-0D005E3A5E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66" y="2403856"/>
            <a:ext cx="56863" cy="150610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E73F0EC2-4A27-9E52-D1AB-385FF77F9E8D}"/>
              </a:ext>
            </a:extLst>
          </p:cNvPr>
          <p:cNvSpPr txBox="1"/>
          <p:nvPr/>
        </p:nvSpPr>
        <p:spPr>
          <a:xfrm>
            <a:off x="7131344" y="2426687"/>
            <a:ext cx="468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rgbClr val="FF0000"/>
                </a:solidFill>
              </a:rPr>
              <a:t>PI4P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44" name="Rectangle à coins arrondis 754">
            <a:extLst>
              <a:ext uri="{FF2B5EF4-FFF2-40B4-BE49-F238E27FC236}">
                <a16:creationId xmlns:a16="http://schemas.microsoft.com/office/drawing/2014/main" id="{53EC82F3-00D6-E011-9071-A6B7B67ABE12}"/>
              </a:ext>
            </a:extLst>
          </p:cNvPr>
          <p:cNvSpPr/>
          <p:nvPr/>
        </p:nvSpPr>
        <p:spPr>
          <a:xfrm>
            <a:off x="7231361" y="3154607"/>
            <a:ext cx="1270250" cy="33078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8BE45B3-A518-CB55-5B9E-1BB635C49E0B}"/>
              </a:ext>
            </a:extLst>
          </p:cNvPr>
          <p:cNvSpPr txBox="1"/>
          <p:nvPr/>
        </p:nvSpPr>
        <p:spPr>
          <a:xfrm>
            <a:off x="7212938" y="3137042"/>
            <a:ext cx="1330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Golgi integrity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4286F56-793E-7713-6430-8DC1219F846A}"/>
              </a:ext>
            </a:extLst>
          </p:cNvPr>
          <p:cNvSpPr/>
          <p:nvPr/>
        </p:nvSpPr>
        <p:spPr>
          <a:xfrm>
            <a:off x="6661445" y="3084410"/>
            <a:ext cx="181768" cy="1933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88BD698F-E2FE-5B2C-2B85-5ABF1F76246B}"/>
              </a:ext>
            </a:extLst>
          </p:cNvPr>
          <p:cNvCxnSpPr>
            <a:cxnSpLocks/>
            <a:stCxn id="46" idx="5"/>
          </p:cNvCxnSpPr>
          <p:nvPr/>
        </p:nvCxnSpPr>
        <p:spPr>
          <a:xfrm flipV="1">
            <a:off x="6816594" y="2695646"/>
            <a:ext cx="1427679" cy="55384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3ACEE1BE-35E7-2728-3973-C4D631156385}"/>
              </a:ext>
            </a:extLst>
          </p:cNvPr>
          <p:cNvCxnSpPr>
            <a:cxnSpLocks/>
            <a:stCxn id="46" idx="1"/>
          </p:cNvCxnSpPr>
          <p:nvPr/>
        </p:nvCxnSpPr>
        <p:spPr>
          <a:xfrm flipH="1" flipV="1">
            <a:off x="6517544" y="2680507"/>
            <a:ext cx="170520" cy="432225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ctangle : coins arrondis 3">
            <a:extLst>
              <a:ext uri="{FF2B5EF4-FFF2-40B4-BE49-F238E27FC236}">
                <a16:creationId xmlns:a16="http://schemas.microsoft.com/office/drawing/2014/main" id="{9624EC0F-D442-6593-A7B6-D28C1188687F}"/>
              </a:ext>
            </a:extLst>
          </p:cNvPr>
          <p:cNvSpPr/>
          <p:nvPr/>
        </p:nvSpPr>
        <p:spPr>
          <a:xfrm>
            <a:off x="6783501" y="1517863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Septin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7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99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5C9737F3-FA2B-164A-9AD3-F85E97710C74}"/>
              </a:ext>
            </a:extLst>
          </p:cNvPr>
          <p:cNvSpPr/>
          <p:nvPr/>
        </p:nvSpPr>
        <p:spPr>
          <a:xfrm>
            <a:off x="111093" y="57611"/>
            <a:ext cx="5256000" cy="486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adaptation mechanisms involving organelles</a:t>
            </a:r>
          </a:p>
        </p:txBody>
      </p:sp>
      <p:sp>
        <p:nvSpPr>
          <p:cNvPr id="29" name="Rectangle : coins arrondis 3">
            <a:extLst>
              <a:ext uri="{FF2B5EF4-FFF2-40B4-BE49-F238E27FC236}">
                <a16:creationId xmlns:a16="http://schemas.microsoft.com/office/drawing/2014/main" id="{5C9737F3-FA2B-164A-9AD3-F85E97710C74}"/>
              </a:ext>
            </a:extLst>
          </p:cNvPr>
          <p:cNvSpPr/>
          <p:nvPr/>
        </p:nvSpPr>
        <p:spPr>
          <a:xfrm>
            <a:off x="1158133" y="727618"/>
            <a:ext cx="5888126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1. Mitochondria dynamics / 2. Autophagy &amp; Lysosomes</a:t>
            </a:r>
          </a:p>
        </p:txBody>
      </p:sp>
      <p:sp>
        <p:nvSpPr>
          <p:cNvPr id="53" name="Rectangle à coins arrondis 52"/>
          <p:cNvSpPr/>
          <p:nvPr/>
        </p:nvSpPr>
        <p:spPr>
          <a:xfrm>
            <a:off x="164014" y="1354367"/>
            <a:ext cx="3651993" cy="4395755"/>
          </a:xfrm>
          <a:prstGeom prst="roundRect">
            <a:avLst>
              <a:gd name="adj" fmla="val 5642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Image 10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5418" r="83022" b="68610"/>
          <a:stretch/>
        </p:blipFill>
        <p:spPr>
          <a:xfrm>
            <a:off x="2645871" y="1501365"/>
            <a:ext cx="518088" cy="502635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35852" r="82152" b="38493"/>
          <a:stretch/>
        </p:blipFill>
        <p:spPr>
          <a:xfrm>
            <a:off x="2143997" y="1505326"/>
            <a:ext cx="489305" cy="496501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7983" r="82932" b="8136"/>
          <a:stretch/>
        </p:blipFill>
        <p:spPr>
          <a:xfrm>
            <a:off x="3186040" y="1526785"/>
            <a:ext cx="517243" cy="464640"/>
          </a:xfrm>
          <a:prstGeom prst="rect">
            <a:avLst/>
          </a:prstGeom>
        </p:spPr>
      </p:pic>
      <p:sp>
        <p:nvSpPr>
          <p:cNvPr id="117" name="ZoneTexte 116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480302" y="4571697"/>
            <a:ext cx="1299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Viable cell 24h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225374" y="4576011"/>
            <a:ext cx="130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Cytotoxic 24h</a:t>
            </a:r>
          </a:p>
        </p:txBody>
      </p:sp>
      <p:pic>
        <p:nvPicPr>
          <p:cNvPr id="258" name="Image 2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6" t="28149" r="2451" b="25711"/>
          <a:stretch/>
        </p:blipFill>
        <p:spPr>
          <a:xfrm>
            <a:off x="2033092" y="2060636"/>
            <a:ext cx="1689476" cy="1902709"/>
          </a:xfrm>
          <a:prstGeom prst="rect">
            <a:avLst/>
          </a:prstGeom>
        </p:spPr>
      </p:pic>
      <p:pic>
        <p:nvPicPr>
          <p:cNvPr id="259" name="Image 2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28149" r="52006" b="25711"/>
          <a:stretch/>
        </p:blipFill>
        <p:spPr>
          <a:xfrm>
            <a:off x="309686" y="2061209"/>
            <a:ext cx="1640268" cy="1902709"/>
          </a:xfrm>
          <a:prstGeom prst="rect">
            <a:avLst/>
          </a:prstGeom>
        </p:spPr>
      </p:pic>
      <p:pic>
        <p:nvPicPr>
          <p:cNvPr id="119" name="Image 11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25" y="4028099"/>
            <a:ext cx="718191" cy="32164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59" y="4044425"/>
            <a:ext cx="896343" cy="324803"/>
          </a:xfrm>
          <a:prstGeom prst="rect">
            <a:avLst/>
          </a:prstGeom>
        </p:spPr>
      </p:pic>
      <p:sp>
        <p:nvSpPr>
          <p:cNvPr id="116" name="Rectangle à coins arrondis 135">
            <a:extLst>
              <a:ext uri="{FF2B5EF4-FFF2-40B4-BE49-F238E27FC236}">
                <a16:creationId xmlns:a16="http://schemas.microsoft.com/office/drawing/2014/main" id="{2A18D86B-D82D-C9F7-572A-5225E446628B}"/>
              </a:ext>
            </a:extLst>
          </p:cNvPr>
          <p:cNvSpPr/>
          <p:nvPr/>
        </p:nvSpPr>
        <p:spPr>
          <a:xfrm>
            <a:off x="262056" y="2066189"/>
            <a:ext cx="468000" cy="233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>
                <a:solidFill>
                  <a:srgbClr val="FFFF00"/>
                </a:solidFill>
              </a:rPr>
              <a:t>Ctrl</a:t>
            </a:r>
            <a:endParaRPr lang="en-US" sz="1300" dirty="0">
              <a:solidFill>
                <a:srgbClr val="FFFF00"/>
              </a:solidFill>
            </a:endParaRPr>
          </a:p>
        </p:txBody>
      </p:sp>
      <p:sp>
        <p:nvSpPr>
          <p:cNvPr id="115" name="Rectangle à coins arrondis 135">
            <a:extLst>
              <a:ext uri="{FF2B5EF4-FFF2-40B4-BE49-F238E27FC236}">
                <a16:creationId xmlns:a16="http://schemas.microsoft.com/office/drawing/2014/main" id="{2A18D86B-D82D-C9F7-572A-5225E446628B}"/>
              </a:ext>
            </a:extLst>
          </p:cNvPr>
          <p:cNvSpPr/>
          <p:nvPr/>
        </p:nvSpPr>
        <p:spPr>
          <a:xfrm>
            <a:off x="2037555" y="2066189"/>
            <a:ext cx="792000" cy="233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>
                <a:solidFill>
                  <a:srgbClr val="FFFF00"/>
                </a:solidFill>
              </a:rPr>
              <a:t>stress 1h</a:t>
            </a:r>
          </a:p>
        </p:txBody>
      </p:sp>
      <p:sp>
        <p:nvSpPr>
          <p:cNvPr id="260" name="ZoneTexte 259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28126" y="1387670"/>
            <a:ext cx="175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Environmental stresses </a:t>
            </a:r>
          </a:p>
        </p:txBody>
      </p:sp>
      <p:sp>
        <p:nvSpPr>
          <p:cNvPr id="261" name="Rectangle à coins arrondis 260"/>
          <p:cNvSpPr/>
          <p:nvPr/>
        </p:nvSpPr>
        <p:spPr>
          <a:xfrm>
            <a:off x="407514" y="5028861"/>
            <a:ext cx="3104318" cy="494196"/>
          </a:xfrm>
          <a:prstGeom prst="roundRect">
            <a:avLst/>
          </a:prstGeom>
          <a:solidFill>
            <a:srgbClr val="FEFEC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262" name="ZoneTexte 261">
            <a:extLst>
              <a:ext uri="{FF2B5EF4-FFF2-40B4-BE49-F238E27FC236}">
                <a16:creationId xmlns:a16="http://schemas.microsoft.com/office/drawing/2014/main" id="{F1F58987-61FB-0148-A10A-BB4259A6AAAA}"/>
              </a:ext>
            </a:extLst>
          </p:cNvPr>
          <p:cNvSpPr txBox="1"/>
          <p:nvPr/>
        </p:nvSpPr>
        <p:spPr>
          <a:xfrm>
            <a:off x="287105" y="4999708"/>
            <a:ext cx="3376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Mitochondrial fragmentation as early biomarker of cytotoxicity</a:t>
            </a:r>
          </a:p>
        </p:txBody>
      </p:sp>
      <p:pic>
        <p:nvPicPr>
          <p:cNvPr id="6" name="Image 5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F2CEE1DC-D07C-98F3-92B2-075B9055A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164" y="5683107"/>
            <a:ext cx="739608" cy="2314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Carré corné 2">
            <a:extLst>
              <a:ext uri="{FF2B5EF4-FFF2-40B4-BE49-F238E27FC236}">
                <a16:creationId xmlns:a16="http://schemas.microsoft.com/office/drawing/2014/main" id="{26D7CD43-C71D-170D-E2F8-9D7B005B07C0}"/>
              </a:ext>
            </a:extLst>
          </p:cNvPr>
          <p:cNvSpPr/>
          <p:nvPr/>
        </p:nvSpPr>
        <p:spPr>
          <a:xfrm>
            <a:off x="2512908" y="5727506"/>
            <a:ext cx="1152000" cy="17783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Chemosphere 2019</a:t>
            </a:r>
          </a:p>
        </p:txBody>
      </p:sp>
      <p:sp>
        <p:nvSpPr>
          <p:cNvPr id="114" name="Rectangle à coins arrondis 135">
            <a:extLst>
              <a:ext uri="{FF2B5EF4-FFF2-40B4-BE49-F238E27FC236}">
                <a16:creationId xmlns:a16="http://schemas.microsoft.com/office/drawing/2014/main" id="{2A18D86B-D82D-C9F7-572A-5225E446628B}"/>
              </a:ext>
            </a:extLst>
          </p:cNvPr>
          <p:cNvSpPr/>
          <p:nvPr/>
        </p:nvSpPr>
        <p:spPr>
          <a:xfrm>
            <a:off x="942829" y="2063082"/>
            <a:ext cx="1080000" cy="169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</a:rPr>
              <a:t>mitochondria</a:t>
            </a:r>
          </a:p>
        </p:txBody>
      </p:sp>
      <p:sp>
        <p:nvSpPr>
          <p:cNvPr id="307" name="Carré corné 306">
            <a:extLst>
              <a:ext uri="{FF2B5EF4-FFF2-40B4-BE49-F238E27FC236}">
                <a16:creationId xmlns:a16="http://schemas.microsoft.com/office/drawing/2014/main" id="{62E8C37F-0A16-6974-E792-57CD14DD39B1}"/>
              </a:ext>
            </a:extLst>
          </p:cNvPr>
          <p:cNvSpPr/>
          <p:nvPr/>
        </p:nvSpPr>
        <p:spPr>
          <a:xfrm rot="21263804">
            <a:off x="2537105" y="6161400"/>
            <a:ext cx="969246" cy="399404"/>
          </a:xfrm>
          <a:prstGeom prst="foldedCorner">
            <a:avLst>
              <a:gd name="adj" fmla="val 3360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First, Last, Corresponding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A215FCC8-3E26-2A15-9B76-A17FCD70877A}"/>
              </a:ext>
            </a:extLst>
          </p:cNvPr>
          <p:cNvSpPr/>
          <p:nvPr/>
        </p:nvSpPr>
        <p:spPr>
          <a:xfrm>
            <a:off x="2291546" y="4345698"/>
            <a:ext cx="11945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6FF"/>
                </a:solidFill>
                <a:latin typeface="Avenir Book"/>
                <a:cs typeface="Avenir Book"/>
              </a:rPr>
              <a:t>fragmentation</a:t>
            </a:r>
          </a:p>
        </p:txBody>
      </p:sp>
      <p:sp>
        <p:nvSpPr>
          <p:cNvPr id="2" name="Rectangle : coins arrondis 3">
            <a:extLst>
              <a:ext uri="{FF2B5EF4-FFF2-40B4-BE49-F238E27FC236}">
                <a16:creationId xmlns:a16="http://schemas.microsoft.com/office/drawing/2014/main" id="{F7FB1C17-B34F-2A82-2B92-E485225963D2}"/>
              </a:ext>
            </a:extLst>
          </p:cNvPr>
          <p:cNvSpPr/>
          <p:nvPr/>
        </p:nvSpPr>
        <p:spPr>
          <a:xfrm>
            <a:off x="1337564" y="1181238"/>
            <a:ext cx="1304892" cy="25933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Mitochondria</a:t>
            </a:r>
          </a:p>
        </p:txBody>
      </p:sp>
      <p:sp>
        <p:nvSpPr>
          <p:cNvPr id="9" name="Rectangle : coins arrondis 3">
            <a:extLst>
              <a:ext uri="{FF2B5EF4-FFF2-40B4-BE49-F238E27FC236}">
                <a16:creationId xmlns:a16="http://schemas.microsoft.com/office/drawing/2014/main" id="{61A55024-2A9D-19A1-11B6-91B1FDA03BE9}"/>
              </a:ext>
            </a:extLst>
          </p:cNvPr>
          <p:cNvSpPr/>
          <p:nvPr/>
        </p:nvSpPr>
        <p:spPr>
          <a:xfrm>
            <a:off x="6160238" y="166217"/>
            <a:ext cx="864000" cy="3492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Axis 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DFE305-1539-684A-9CFE-D6FA3652101D}"/>
              </a:ext>
            </a:extLst>
          </p:cNvPr>
          <p:cNvSpPr txBox="1"/>
          <p:nvPr/>
        </p:nvSpPr>
        <p:spPr>
          <a:xfrm>
            <a:off x="7519721" y="57611"/>
            <a:ext cx="163172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2018-2023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722658-CF9B-148B-9CB1-73A844B44559}"/>
              </a:ext>
            </a:extLst>
          </p:cNvPr>
          <p:cNvSpPr/>
          <p:nvPr/>
        </p:nvSpPr>
        <p:spPr>
          <a:xfrm>
            <a:off x="8784178" y="6510773"/>
            <a:ext cx="41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89964910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33247</TotalTime>
  <Words>7510</Words>
  <Application>Microsoft Macintosh PowerPoint</Application>
  <PresentationFormat>Affichage à l'écran (4:3)</PresentationFormat>
  <Paragraphs>1697</Paragraphs>
  <Slides>43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6" baseType="lpstr">
      <vt:lpstr>Aptos</vt:lpstr>
      <vt:lpstr>Arial</vt:lpstr>
      <vt:lpstr>Avenir Black</vt:lpstr>
      <vt:lpstr>Avenir Book</vt:lpstr>
      <vt:lpstr>Calibri</vt:lpstr>
      <vt:lpstr>Cambria</vt:lpstr>
      <vt:lpstr>ElsevierGulliver</vt:lpstr>
      <vt:lpstr>Noto Sans CJK SC Regular</vt:lpstr>
      <vt:lpstr>Symbol</vt:lpstr>
      <vt:lpstr>TeX Gyre Bonum</vt:lpstr>
      <vt:lpstr>Times New Roman</vt:lpstr>
      <vt:lpstr>Tw Cen MT</vt:lpstr>
      <vt:lpstr>Ronds dans l’eau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 Mécanismes moléculaires et cellulaires  de réponse aux stress et cancerogenèse »</dc:title>
  <dc:creator>Christian Poüs</dc:creator>
  <cp:lastModifiedBy>beatrice.benoit@universite-paris-saclay.fr</cp:lastModifiedBy>
  <cp:revision>2021</cp:revision>
  <cp:lastPrinted>2024-12-09T08:48:51Z</cp:lastPrinted>
  <dcterms:created xsi:type="dcterms:W3CDTF">2022-02-16T08:18:51Z</dcterms:created>
  <dcterms:modified xsi:type="dcterms:W3CDTF">2024-12-11T10:25:32Z</dcterms:modified>
</cp:coreProperties>
</file>