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5"/>
  </p:notesMasterIdLst>
  <p:sldIdLst>
    <p:sldId id="330" r:id="rId2"/>
    <p:sldId id="33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392" r:id="rId43"/>
    <p:sldId id="470" r:id="rId4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FE159F-37E4-474F-8CCD-FBBEA5EFF7D4}">
  <a:tblStyle styleId="{41FE159F-37E4-474F-8CCD-FBBEA5EFF7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16"/>
    <p:restoredTop sz="94757"/>
  </p:normalViewPr>
  <p:slideViewPr>
    <p:cSldViewPr snapToGrid="0">
      <p:cViewPr varScale="1">
        <p:scale>
          <a:sx n="126" d="100"/>
          <a:sy n="126" d="100"/>
        </p:scale>
        <p:origin x="208" y="9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78167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b10ec3fa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b10ec3fa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b0edc3e58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b0edc3e58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b0edc3e585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b0edc3e585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b10ec3fa9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b10ec3fa9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b10ec3fa9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b10ec3fa9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b10ec3fa9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b10ec3fa9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b0edc3e585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b0edc3e585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b10ec3fa9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b10ec3fa9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b0edc3e585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b0edc3e585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b0edc3e585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b0edc3e585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b0edc3e585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b0edc3e585_0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b10ec3fa9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b10ec3fa9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b0edc3e585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b0edc3e585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b0edc3e585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b0edc3e585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b10ec3fa9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b10ec3fa9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b10ec3fa9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b10ec3fa9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b10ec3fa9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b10ec3fa90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b0edc3e585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b0edc3e585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b0edc3e585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b0edc3e585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b0edc3e585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b0edc3e585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b0edc3e585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b0edc3e585_0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b0edc3e585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b0edc3e585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b0edc3e585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b0edc3e585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b10ec3fa90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b10ec3fa90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b0edc3e585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" name="Google Shape;1063;gb0edc3e585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b0edc3e585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b0edc3e585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b10ec3fa90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b10ec3fa90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b0edc3e585_0_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b0edc3e585_0_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b0edc3e585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b0edc3e585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b10ec3fa9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b10ec3fa90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b12410877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b12410877d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12410877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12410877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b0edc3e585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b0edc3e585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b0edc3e5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b0edc3e5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b10ec3fa9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b10ec3fa90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b0edc3e58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9" name="Google Shape;1139;gb0edc3e58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b0edc3e585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b0edc3e585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b0edc3e585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b0edc3e585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b0edc3e585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b0edc3e585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b0edc3e585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b0edc3e585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b0edc3e585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b0edc3e585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b0edc3e585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b0edc3e585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ontology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850" y="404800"/>
            <a:ext cx="7308301" cy="4110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17"/>
          <p:cNvSpPr txBox="1">
            <a:spLocks noGrp="1"/>
          </p:cNvSpPr>
          <p:nvPr>
            <p:ph type="ctrTitle"/>
          </p:nvPr>
        </p:nvSpPr>
        <p:spPr>
          <a:xfrm>
            <a:off x="0" y="24464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/>
              <a:t>Repliement </a:t>
            </a:r>
            <a:endParaRPr sz="39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/>
              <a:t>des protéines</a:t>
            </a:r>
            <a:endParaRPr sz="3900" b="1"/>
          </a:p>
        </p:txBody>
      </p:sp>
      <p:pic>
        <p:nvPicPr>
          <p:cNvPr id="927" name="Google Shape;927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510679" cy="29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0713" y="971650"/>
            <a:ext cx="3038475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18"/>
          <p:cNvSpPr txBox="1">
            <a:spLocks noGrp="1"/>
          </p:cNvSpPr>
          <p:nvPr>
            <p:ph type="subTitle" idx="1"/>
          </p:nvPr>
        </p:nvSpPr>
        <p:spPr>
          <a:xfrm>
            <a:off x="212600" y="12881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A partir de la structure primair</a:t>
            </a:r>
            <a:r>
              <a:rPr lang="fr-FR" sz="2000" b="1" dirty="0"/>
              <a:t>e</a:t>
            </a:r>
            <a:r>
              <a:rPr lang="en" sz="2000" b="1" dirty="0"/>
              <a:t>, </a:t>
            </a:r>
            <a:endParaRPr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quels sont les niveaux de repliement des polypeptides </a:t>
            </a:r>
            <a:endParaRPr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distingués par les biochimistes?</a:t>
            </a:r>
            <a:endParaRPr lang="fr-FR"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1" dirty="0"/>
              <a:t>N.B. Commencer par définir la structure primaire d’une protéine avant de répondre à la question</a:t>
            </a:r>
            <a:r>
              <a:rPr lang="en" sz="2000" b="1" i="1" dirty="0"/>
              <a:t> </a:t>
            </a:r>
            <a:endParaRPr sz="2000" b="1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i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</p:txBody>
      </p:sp>
      <p:sp>
        <p:nvSpPr>
          <p:cNvPr id="934" name="Google Shape;934;p118"/>
          <p:cNvSpPr txBox="1"/>
          <p:nvPr/>
        </p:nvSpPr>
        <p:spPr>
          <a:xfrm>
            <a:off x="0" y="0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0000"/>
                </a:solidFill>
              </a:rPr>
              <a:t>Q1-3</a:t>
            </a:r>
            <a:endParaRPr sz="2200" b="1">
              <a:solidFill>
                <a:srgbClr val="FF0000"/>
              </a:solidFill>
            </a:endParaRPr>
          </a:p>
        </p:txBody>
      </p:sp>
      <p:pic>
        <p:nvPicPr>
          <p:cNvPr id="935" name="Google Shape;935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775" y="3338650"/>
            <a:ext cx="18954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75" y="433388"/>
            <a:ext cx="8172450" cy="42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119"/>
          <p:cNvSpPr txBox="1"/>
          <p:nvPr/>
        </p:nvSpPr>
        <p:spPr>
          <a:xfrm>
            <a:off x="0" y="0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0000"/>
                </a:solidFill>
              </a:rPr>
              <a:t>Q1-3</a:t>
            </a:r>
            <a:endParaRPr sz="2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" name="Google Shape;946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0" y="119063"/>
            <a:ext cx="8191500" cy="490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0425" y="2255600"/>
            <a:ext cx="2938450" cy="1121025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Google Shape;948;p120"/>
          <p:cNvSpPr txBox="1"/>
          <p:nvPr/>
        </p:nvSpPr>
        <p:spPr>
          <a:xfrm>
            <a:off x="0" y="0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0000"/>
                </a:solidFill>
              </a:rPr>
              <a:t>Q1-3</a:t>
            </a:r>
            <a:endParaRPr sz="2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3" name="Google Shape;953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552094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121"/>
          <p:cNvSpPr txBox="1"/>
          <p:nvPr/>
        </p:nvSpPr>
        <p:spPr>
          <a:xfrm>
            <a:off x="0" y="0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0000"/>
                </a:solidFill>
              </a:rPr>
              <a:t>Q1-3</a:t>
            </a:r>
            <a:endParaRPr sz="2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22"/>
          <p:cNvSpPr txBox="1">
            <a:spLocks noGrp="1"/>
          </p:cNvSpPr>
          <p:nvPr>
            <p:ph type="subTitle" idx="1"/>
          </p:nvPr>
        </p:nvSpPr>
        <p:spPr>
          <a:xfrm>
            <a:off x="212600" y="12881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Qu’appelle-t-on la structure quaternaire des protéines? 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  <p:sp>
        <p:nvSpPr>
          <p:cNvPr id="960" name="Google Shape;960;p122"/>
          <p:cNvSpPr txBox="1"/>
          <p:nvPr/>
        </p:nvSpPr>
        <p:spPr>
          <a:xfrm>
            <a:off x="0" y="0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0000"/>
                </a:solidFill>
              </a:rPr>
              <a:t>Q4</a:t>
            </a:r>
            <a:endParaRPr sz="2200" b="1">
              <a:solidFill>
                <a:srgbClr val="FF0000"/>
              </a:solidFill>
            </a:endParaRPr>
          </a:p>
        </p:txBody>
      </p:sp>
      <p:pic>
        <p:nvPicPr>
          <p:cNvPr id="961" name="Google Shape;961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775" y="3338650"/>
            <a:ext cx="18954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6" name="Google Shape;966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260747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Google Shape;967;p123"/>
          <p:cNvSpPr txBox="1"/>
          <p:nvPr/>
        </p:nvSpPr>
        <p:spPr>
          <a:xfrm>
            <a:off x="0" y="0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0000"/>
                </a:solidFill>
              </a:rPr>
              <a:t>Q4</a:t>
            </a:r>
            <a:endParaRPr sz="2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24"/>
          <p:cNvSpPr txBox="1">
            <a:spLocks noGrp="1"/>
          </p:cNvSpPr>
          <p:nvPr>
            <p:ph type="subTitle" idx="1"/>
          </p:nvPr>
        </p:nvSpPr>
        <p:spPr>
          <a:xfrm>
            <a:off x="212600" y="12881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Que se passe-t-il lorsqu’une protéine est dénaturée ? 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  <p:sp>
        <p:nvSpPr>
          <p:cNvPr id="973" name="Google Shape;973;p124"/>
          <p:cNvSpPr txBox="1"/>
          <p:nvPr/>
        </p:nvSpPr>
        <p:spPr>
          <a:xfrm>
            <a:off x="0" y="0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0000"/>
                </a:solidFill>
              </a:rPr>
              <a:t>Q5</a:t>
            </a:r>
            <a:endParaRPr sz="2200" b="1">
              <a:solidFill>
                <a:srgbClr val="FF0000"/>
              </a:solidFill>
            </a:endParaRPr>
          </a:p>
        </p:txBody>
      </p:sp>
      <p:pic>
        <p:nvPicPr>
          <p:cNvPr id="974" name="Google Shape;974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775" y="3338650"/>
            <a:ext cx="18954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25"/>
          <p:cNvSpPr txBox="1">
            <a:spLocks noGrp="1"/>
          </p:cNvSpPr>
          <p:nvPr>
            <p:ph type="subTitle" idx="1"/>
          </p:nvPr>
        </p:nvSpPr>
        <p:spPr>
          <a:xfrm>
            <a:off x="212600" y="1288100"/>
            <a:ext cx="8520600" cy="22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Que se passe-t-il lorsqu’une protéine est dénaturée ? </a:t>
            </a:r>
            <a:endParaRPr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 dirty="0">
                <a:solidFill>
                  <a:srgbClr val="FF0000"/>
                </a:solidFill>
              </a:rPr>
              <a:t>Réponse : Il y a altération de sa structure native sans modification de sa structure primaire.</a:t>
            </a:r>
            <a:endParaRPr sz="1700" i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 dirty="0">
                <a:solidFill>
                  <a:srgbClr val="FF0000"/>
                </a:solidFill>
              </a:rPr>
              <a:t>La dénaturation peut être </a:t>
            </a:r>
            <a:r>
              <a:rPr lang="en" sz="1700" b="1" i="1" dirty="0">
                <a:solidFill>
                  <a:srgbClr val="FF0000"/>
                </a:solidFill>
              </a:rPr>
              <a:t>réversible </a:t>
            </a:r>
            <a:r>
              <a:rPr lang="en" sz="1700" i="1" dirty="0">
                <a:solidFill>
                  <a:srgbClr val="FF0000"/>
                </a:solidFill>
              </a:rPr>
              <a:t>si les modifications structurales sont faibles ou </a:t>
            </a:r>
            <a:r>
              <a:rPr lang="en" sz="1700" b="1" i="1" dirty="0">
                <a:solidFill>
                  <a:srgbClr val="FF0000"/>
                </a:solidFill>
              </a:rPr>
              <a:t>irréversibles </a:t>
            </a:r>
            <a:r>
              <a:rPr lang="en" sz="1700" i="1" dirty="0">
                <a:solidFill>
                  <a:srgbClr val="FF0000"/>
                </a:solidFill>
              </a:rPr>
              <a:t>si la protéine ne peut reprendre sa conformation native.</a:t>
            </a:r>
            <a:endParaRPr sz="1700" i="1" dirty="0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i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</p:txBody>
      </p:sp>
      <p:sp>
        <p:nvSpPr>
          <p:cNvPr id="980" name="Google Shape;980;p125"/>
          <p:cNvSpPr txBox="1"/>
          <p:nvPr/>
        </p:nvSpPr>
        <p:spPr>
          <a:xfrm>
            <a:off x="0" y="0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0000"/>
                </a:solidFill>
              </a:rPr>
              <a:t>Q5</a:t>
            </a:r>
            <a:endParaRPr sz="2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26"/>
          <p:cNvSpPr txBox="1">
            <a:spLocks noGrp="1"/>
          </p:cNvSpPr>
          <p:nvPr>
            <p:ph type="subTitle" idx="1"/>
          </p:nvPr>
        </p:nvSpPr>
        <p:spPr>
          <a:xfrm>
            <a:off x="311700" y="6660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Quels sont les facteurs pouvant entraîner une dénaturation des protéines?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  <p:sp>
        <p:nvSpPr>
          <p:cNvPr id="986" name="Google Shape;986;p126"/>
          <p:cNvSpPr txBox="1"/>
          <p:nvPr/>
        </p:nvSpPr>
        <p:spPr>
          <a:xfrm>
            <a:off x="0" y="0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0000"/>
                </a:solidFill>
              </a:rPr>
              <a:t>Q6-7</a:t>
            </a:r>
            <a:endParaRPr sz="2200" b="1">
              <a:solidFill>
                <a:srgbClr val="FF0000"/>
              </a:solidFill>
            </a:endParaRPr>
          </a:p>
        </p:txBody>
      </p:sp>
      <p:pic>
        <p:nvPicPr>
          <p:cNvPr id="987" name="Google Shape;987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775" y="3338650"/>
            <a:ext cx="18954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89"/>
          <p:cNvSpPr/>
          <p:nvPr/>
        </p:nvSpPr>
        <p:spPr>
          <a:xfrm>
            <a:off x="457200" y="3254375"/>
            <a:ext cx="8080500" cy="1363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89"/>
          <p:cNvSpPr txBox="1"/>
          <p:nvPr/>
        </p:nvSpPr>
        <p:spPr>
          <a:xfrm>
            <a:off x="400375" y="-60775"/>
            <a:ext cx="8397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Calibri"/>
              <a:buAutoNum type="romanUcPeriod"/>
            </a:pPr>
            <a:r>
              <a:rPr lang="en" sz="2200" b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Le décryptage du code génétique (séance 1)</a:t>
            </a:r>
            <a:endParaRPr sz="2200">
              <a:solidFill>
                <a:srgbClr val="B7B7B7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II. Le mécanisme moléculaire de la traduction (séance 2)</a:t>
            </a:r>
            <a:endParaRPr sz="2200" b="1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 i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1900" i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-&gt; Poly 2, chapitre traduction, pages 34-40  </a:t>
            </a:r>
            <a:endParaRPr sz="1900" i="1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 i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  -&gt; revoir Poly 1, « Nucléoles », pages 20-22</a:t>
            </a:r>
            <a:endParaRPr sz="1900" i="1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III. La synthèse des protéines à l’échelle de la cellule (séance 3)</a:t>
            </a:r>
            <a:endParaRPr sz="2200" b="1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 i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  -&gt; Poly 1 chapitre 5, pages 32 à 41 minimum</a:t>
            </a:r>
            <a:endParaRPr sz="1900" i="1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 i="1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  -&gt; Poly 2, pages 45-46</a:t>
            </a:r>
            <a:endParaRPr sz="1900" i="1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IV. Notions élémentaires de biochimie des protéines (séances 4 et 5)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200" i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900" i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-&gt; Poly N°2, pages 47-53</a:t>
            </a:r>
            <a:endParaRPr sz="1900" i="1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 i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 -&gt; fiches techniques 6 à 9</a:t>
            </a:r>
            <a:endParaRPr sz="1900" i="1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si possible un grand jeu sur la Traduction !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27"/>
          <p:cNvSpPr txBox="1">
            <a:spLocks noGrp="1"/>
          </p:cNvSpPr>
          <p:nvPr>
            <p:ph type="subTitle" idx="1"/>
          </p:nvPr>
        </p:nvSpPr>
        <p:spPr>
          <a:xfrm>
            <a:off x="174625" y="611025"/>
            <a:ext cx="8921700" cy="32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Quels sont les facteurs pouvant entraîner une dénaturation des protéines?</a:t>
            </a:r>
            <a:endParaRPr sz="2000" b="1"/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Calibri"/>
              <a:buChar char="●"/>
            </a:pPr>
            <a:r>
              <a:rPr lang="en" sz="1500" b="1" i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1500" i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" sz="1500" b="1" i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ents </a:t>
            </a:r>
            <a:r>
              <a:rPr lang="en" sz="15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dénaturants </a:t>
            </a:r>
            <a:r>
              <a:rPr lang="en" sz="1500" b="1" i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physiques</a:t>
            </a:r>
            <a:r>
              <a:rPr lang="en" sz="15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5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○"/>
            </a:pPr>
            <a:r>
              <a:rPr lang="en" sz="14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les radiations UV</a:t>
            </a:r>
            <a:endParaRPr sz="1400" b="1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○"/>
            </a:pPr>
            <a:r>
              <a:rPr lang="en" sz="14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les ultrasons</a:t>
            </a:r>
            <a:endParaRPr sz="1400" b="1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○"/>
            </a:pPr>
            <a:r>
              <a:rPr lang="en" sz="14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température</a:t>
            </a:r>
            <a:r>
              <a:rPr lang="en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: l’élévation de la  température  entraîne  une  agitation  thermique  (élève  l'énergie  de  vibration  et  de  rotation  des  liaisons entre atomes des molécules dissoutes) ce qui conduit à des mouvements intramoléculaires à l'origine de la rupture des interactions faibles qui stabilisent la conformation de la protéine.  Dès 60°C, beaucoup de protéines sensibles à la chaleur sont dénaturées.</a:t>
            </a:r>
            <a:endParaRPr sz="14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 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  <p:sp>
        <p:nvSpPr>
          <p:cNvPr id="993" name="Google Shape;993;p127"/>
          <p:cNvSpPr txBox="1"/>
          <p:nvPr/>
        </p:nvSpPr>
        <p:spPr>
          <a:xfrm>
            <a:off x="0" y="0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0000"/>
                </a:solidFill>
              </a:rPr>
              <a:t>Q6-7</a:t>
            </a:r>
            <a:endParaRPr sz="2200" b="1">
              <a:solidFill>
                <a:srgbClr val="FF0000"/>
              </a:solidFill>
            </a:endParaRPr>
          </a:p>
        </p:txBody>
      </p:sp>
      <p:pic>
        <p:nvPicPr>
          <p:cNvPr id="994" name="Google Shape;994;p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775" y="3028375"/>
            <a:ext cx="3351200" cy="21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Google Shape;999;p128"/>
          <p:cNvPicPr preferRelativeResize="0"/>
          <p:nvPr/>
        </p:nvPicPr>
        <p:blipFill rotWithShape="1">
          <a:blip r:embed="rId3">
            <a:alphaModFix/>
          </a:blip>
          <a:srcRect l="6820" t="15540" b="2276"/>
          <a:stretch/>
        </p:blipFill>
        <p:spPr>
          <a:xfrm>
            <a:off x="2833675" y="3207425"/>
            <a:ext cx="4438652" cy="198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128"/>
          <p:cNvSpPr txBox="1">
            <a:spLocks noGrp="1"/>
          </p:cNvSpPr>
          <p:nvPr>
            <p:ph type="subTitle" idx="1"/>
          </p:nvPr>
        </p:nvSpPr>
        <p:spPr>
          <a:xfrm>
            <a:off x="95250" y="618725"/>
            <a:ext cx="9001200" cy="3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Quels sont les facteurs pouvant entraîner une dénaturation des protéines?</a:t>
            </a:r>
            <a:endParaRPr sz="14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●"/>
            </a:pPr>
            <a:r>
              <a:rPr lang="en" sz="14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Agents dénaturants </a:t>
            </a:r>
            <a:r>
              <a:rPr lang="en" sz="1400" b="1" i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chimiques</a:t>
            </a:r>
            <a:r>
              <a:rPr lang="en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4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○"/>
            </a:pPr>
            <a:r>
              <a:rPr lang="en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les variations du </a:t>
            </a:r>
            <a:r>
              <a:rPr lang="en" sz="14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</a:t>
            </a:r>
            <a:endParaRPr sz="14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○"/>
            </a:pPr>
            <a:r>
              <a:rPr lang="en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les  </a:t>
            </a:r>
            <a:r>
              <a:rPr lang="en" sz="14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détergents</a:t>
            </a:r>
            <a:r>
              <a:rPr lang="en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anioniques et cationiques, les </a:t>
            </a:r>
            <a:r>
              <a:rPr lang="en" sz="14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solvants </a:t>
            </a:r>
            <a:r>
              <a:rPr lang="en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organiques miscibles à l'eau (éthanol, acétone). </a:t>
            </a:r>
            <a:endParaRPr sz="14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 détergent </a:t>
            </a:r>
            <a:r>
              <a:rPr lang="en" sz="14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Sodium Dodécyl Sulfate</a:t>
            </a:r>
            <a:r>
              <a:rPr lang="en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(ou SDS) dont la "queue hydrocarbonée" établit des  interactions  hydrophobes  avec  les  chaînes  latérales  des  résidus  d'acides  aminés  apolaires) forme un complexe protéine-détergent ionisé en surface (le groupement sulfate du SDS est chargé négativement) dans lequel la chaîne polypetidique est globalement déployée.  Son action est réversible. </a:t>
            </a:r>
            <a:endParaRPr sz="14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L’urée </a:t>
            </a:r>
            <a:r>
              <a:rPr lang="en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est un autre agent dénaturant qui rompt les liaisons hydrogènes établies entre les acides aminés d’une protéine.</a:t>
            </a:r>
            <a:endParaRPr sz="14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 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  <p:sp>
        <p:nvSpPr>
          <p:cNvPr id="1001" name="Google Shape;1001;p128"/>
          <p:cNvSpPr txBox="1"/>
          <p:nvPr/>
        </p:nvSpPr>
        <p:spPr>
          <a:xfrm>
            <a:off x="0" y="0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0000"/>
                </a:solidFill>
              </a:rPr>
              <a:t>Q6-7</a:t>
            </a:r>
            <a:endParaRPr sz="2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6" name="Google Shape;1006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811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130"/>
          <p:cNvSpPr txBox="1">
            <a:spLocks noGrp="1"/>
          </p:cNvSpPr>
          <p:nvPr>
            <p:ph type="ctrTitle"/>
          </p:nvPr>
        </p:nvSpPr>
        <p:spPr>
          <a:xfrm>
            <a:off x="-1011825" y="1412875"/>
            <a:ext cx="5808600" cy="248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Modifications </a:t>
            </a: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post-</a:t>
            </a: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traductionnelles </a:t>
            </a: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des protéines</a:t>
            </a:r>
            <a:endParaRPr sz="3600" b="1"/>
          </a:p>
        </p:txBody>
      </p:sp>
      <p:pic>
        <p:nvPicPr>
          <p:cNvPr id="1012" name="Google Shape;1012;p130"/>
          <p:cNvPicPr preferRelativeResize="0"/>
          <p:nvPr/>
        </p:nvPicPr>
        <p:blipFill rotWithShape="1">
          <a:blip r:embed="rId3">
            <a:alphaModFix/>
          </a:blip>
          <a:srcRect t="1574"/>
          <a:stretch/>
        </p:blipFill>
        <p:spPr>
          <a:xfrm>
            <a:off x="3931025" y="39700"/>
            <a:ext cx="5212975" cy="494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31"/>
          <p:cNvSpPr txBox="1"/>
          <p:nvPr/>
        </p:nvSpPr>
        <p:spPr>
          <a:xfrm>
            <a:off x="362675" y="432225"/>
            <a:ext cx="8572500" cy="4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</a:t>
            </a:r>
            <a:r>
              <a:rPr lang="en" sz="2000" b="1"/>
              <a:t>ompléter le texte suivant :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De nombreuses modifications chimiques ou biologiques peuvent avoir lieu après l'étape de polymérisation des acides aminés par les                            . 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50800" marR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highlight>
                  <a:srgbClr val="F2DBDB"/>
                </a:highlight>
              </a:rPr>
              <a:t>Ces modifications, dites modifications                                        des protéines :</a:t>
            </a:r>
            <a:endParaRPr sz="1600" b="1">
              <a:solidFill>
                <a:schemeClr val="dk1"/>
              </a:solidFill>
              <a:highlight>
                <a:srgbClr val="F2DBDB"/>
              </a:highlight>
            </a:endParaRPr>
          </a:p>
          <a:p>
            <a:pPr marL="50800" marR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>
              <a:solidFill>
                <a:schemeClr val="dk1"/>
              </a:solidFill>
              <a:highlight>
                <a:srgbClr val="F2DBDB"/>
              </a:highlight>
            </a:endParaRPr>
          </a:p>
          <a:p>
            <a:pPr marL="50800" marR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highlight>
                  <a:srgbClr val="F2DBDB"/>
                </a:highlight>
              </a:rPr>
              <a:t>- permettent des modifications d’                    des protéines (inhibition, activation)</a:t>
            </a:r>
            <a:endParaRPr sz="1600" b="1">
              <a:solidFill>
                <a:schemeClr val="dk1"/>
              </a:solidFill>
              <a:highlight>
                <a:srgbClr val="F2DBDB"/>
              </a:highlight>
            </a:endParaRPr>
          </a:p>
          <a:p>
            <a:pPr marL="50800" marR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highlight>
                  <a:srgbClr val="F2DBDB"/>
                </a:highlight>
              </a:rPr>
              <a:t>- sont la plupart du temps des réactions spécialisées et réversibles catalysées par des                         </a:t>
            </a:r>
            <a:endParaRPr sz="1600" b="1">
              <a:solidFill>
                <a:schemeClr val="dk1"/>
              </a:solidFill>
              <a:highlight>
                <a:srgbClr val="F2DBDB"/>
              </a:highlight>
            </a:endParaRPr>
          </a:p>
          <a:p>
            <a:pPr marL="50800" marR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>
              <a:solidFill>
                <a:schemeClr val="dk1"/>
              </a:solidFill>
              <a:highlight>
                <a:srgbClr val="F2DBDB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 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131"/>
          <p:cNvSpPr txBox="1"/>
          <p:nvPr/>
        </p:nvSpPr>
        <p:spPr>
          <a:xfrm>
            <a:off x="0" y="0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70C0"/>
                </a:solidFill>
              </a:rPr>
              <a:t>Q1-4</a:t>
            </a:r>
            <a:endParaRPr sz="22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32"/>
          <p:cNvSpPr txBox="1"/>
          <p:nvPr/>
        </p:nvSpPr>
        <p:spPr>
          <a:xfrm>
            <a:off x="370625" y="448125"/>
            <a:ext cx="8572500" cy="45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</a:t>
            </a:r>
            <a:r>
              <a:rPr lang="en" sz="2000" b="1"/>
              <a:t>ompléter le texte suivant :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De nombreuses modifications chimiques ou biologiques peuvent avoir lieu après l'étape de polymérisation des acides aminés par les </a:t>
            </a:r>
            <a:r>
              <a:rPr lang="en" sz="1600" i="1">
                <a:solidFill>
                  <a:srgbClr val="FF0000"/>
                </a:solidFill>
              </a:rPr>
              <a:t>ribosomes (+ARNm et ARNt)</a:t>
            </a:r>
            <a:r>
              <a:rPr lang="en" sz="1600"/>
              <a:t>. 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50800" marR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highlight>
                  <a:srgbClr val="F2DBDB"/>
                </a:highlight>
              </a:rPr>
              <a:t>Ces modifications, dites </a:t>
            </a:r>
            <a:r>
              <a:rPr lang="en" sz="1600" b="1" i="1">
                <a:solidFill>
                  <a:srgbClr val="FF0000"/>
                </a:solidFill>
                <a:highlight>
                  <a:srgbClr val="F2DBDB"/>
                </a:highlight>
              </a:rPr>
              <a:t>modifications post-traductionnelles</a:t>
            </a:r>
            <a:r>
              <a:rPr lang="en" sz="1600" b="1">
                <a:solidFill>
                  <a:schemeClr val="dk1"/>
                </a:solidFill>
                <a:highlight>
                  <a:srgbClr val="F2DBDB"/>
                </a:highlight>
              </a:rPr>
              <a:t> des protéines :</a:t>
            </a:r>
            <a:endParaRPr sz="1600" b="1">
              <a:solidFill>
                <a:schemeClr val="dk1"/>
              </a:solidFill>
              <a:highlight>
                <a:srgbClr val="F2DBDB"/>
              </a:highlight>
            </a:endParaRPr>
          </a:p>
          <a:p>
            <a:pPr marL="50800" marR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highlight>
                <a:srgbClr val="F2DBDB"/>
              </a:highlight>
            </a:endParaRPr>
          </a:p>
          <a:p>
            <a:pPr marL="50800" marR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highlight>
                  <a:srgbClr val="F2DBDB"/>
                </a:highlight>
              </a:rPr>
              <a:t>- permettent des modifications d’</a:t>
            </a:r>
            <a:r>
              <a:rPr lang="en" sz="1600" b="1" i="1">
                <a:solidFill>
                  <a:srgbClr val="FF0000"/>
                </a:solidFill>
                <a:highlight>
                  <a:srgbClr val="F2DBDB"/>
                </a:highlight>
              </a:rPr>
              <a:t>activité</a:t>
            </a:r>
            <a:r>
              <a:rPr lang="en" sz="1600" b="1">
                <a:solidFill>
                  <a:schemeClr val="dk1"/>
                </a:solidFill>
                <a:highlight>
                  <a:srgbClr val="F2DBDB"/>
                </a:highlight>
              </a:rPr>
              <a:t> des protéines (inhibition, activation)</a:t>
            </a:r>
            <a:endParaRPr sz="1600" b="1">
              <a:solidFill>
                <a:schemeClr val="dk1"/>
              </a:solidFill>
              <a:highlight>
                <a:srgbClr val="F2DBDB"/>
              </a:highlight>
            </a:endParaRPr>
          </a:p>
          <a:p>
            <a:pPr marL="50800" marR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highlight>
                  <a:srgbClr val="F2DBDB"/>
                </a:highlight>
              </a:rPr>
              <a:t>- sont la plupart du temps des réactions spécialisées et réversibles</a:t>
            </a:r>
            <a:endParaRPr sz="1600" b="1">
              <a:solidFill>
                <a:schemeClr val="dk1"/>
              </a:solidFill>
              <a:highlight>
                <a:srgbClr val="F2DBDB"/>
              </a:highlight>
            </a:endParaRPr>
          </a:p>
          <a:p>
            <a:pPr marL="50800" marR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highlight>
                  <a:srgbClr val="F2DBDB"/>
                </a:highlight>
              </a:rPr>
              <a:t>catalysées par des </a:t>
            </a:r>
            <a:r>
              <a:rPr lang="en" sz="1600" b="1" i="1">
                <a:solidFill>
                  <a:srgbClr val="FF0000"/>
                </a:solidFill>
                <a:highlight>
                  <a:srgbClr val="F2DBDB"/>
                </a:highlight>
              </a:rPr>
              <a:t>enzymes </a:t>
            </a:r>
            <a:endParaRPr sz="1600" b="1" i="1">
              <a:solidFill>
                <a:srgbClr val="FF0000"/>
              </a:solidFill>
              <a:highlight>
                <a:srgbClr val="F2DBDB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 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132"/>
          <p:cNvSpPr txBox="1"/>
          <p:nvPr/>
        </p:nvSpPr>
        <p:spPr>
          <a:xfrm>
            <a:off x="0" y="0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70C0"/>
                </a:solidFill>
              </a:rPr>
              <a:t>Q1-4</a:t>
            </a:r>
            <a:endParaRPr sz="22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33"/>
          <p:cNvSpPr txBox="1">
            <a:spLocks noGrp="1"/>
          </p:cNvSpPr>
          <p:nvPr>
            <p:ph type="subTitle" idx="1"/>
          </p:nvPr>
        </p:nvSpPr>
        <p:spPr>
          <a:xfrm>
            <a:off x="410800" y="18728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Combien existe-t-il de modifications post-traductionnelles des protéines?</a:t>
            </a:r>
            <a:endParaRPr/>
          </a:p>
        </p:txBody>
      </p:sp>
      <p:sp>
        <p:nvSpPr>
          <p:cNvPr id="1030" name="Google Shape;1030;p133"/>
          <p:cNvSpPr txBox="1"/>
          <p:nvPr/>
        </p:nvSpPr>
        <p:spPr>
          <a:xfrm>
            <a:off x="0" y="0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70C0"/>
                </a:solidFill>
              </a:rPr>
              <a:t>Q5</a:t>
            </a:r>
            <a:endParaRPr sz="2200" b="1">
              <a:solidFill>
                <a:srgbClr val="0070C0"/>
              </a:solidFill>
            </a:endParaRPr>
          </a:p>
        </p:txBody>
      </p:sp>
      <p:pic>
        <p:nvPicPr>
          <p:cNvPr id="1031" name="Google Shape;1031;p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775" y="3338650"/>
            <a:ext cx="18954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34"/>
          <p:cNvSpPr txBox="1"/>
          <p:nvPr/>
        </p:nvSpPr>
        <p:spPr>
          <a:xfrm>
            <a:off x="346850" y="1149600"/>
            <a:ext cx="8572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marR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highlight>
                <a:srgbClr val="F2DBDB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Environ </a:t>
            </a:r>
            <a:r>
              <a:rPr lang="en" sz="1700" b="1" i="1">
                <a:solidFill>
                  <a:srgbClr val="FF0000"/>
                </a:solidFill>
              </a:rPr>
              <a:t>200 modifications post-traductionnelles</a:t>
            </a:r>
            <a:r>
              <a:rPr lang="en" sz="1600">
                <a:solidFill>
                  <a:schemeClr val="dk1"/>
                </a:solidFill>
              </a:rPr>
              <a:t> ont été recensées par les biochimistes, nous n’en étudierons ici que 4  :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acétylation 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formation de ponts covalents 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glycosylation 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phosphorylation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 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134"/>
          <p:cNvSpPr txBox="1">
            <a:spLocks noGrp="1"/>
          </p:cNvSpPr>
          <p:nvPr>
            <p:ph type="subTitle" idx="1"/>
          </p:nvPr>
        </p:nvSpPr>
        <p:spPr>
          <a:xfrm>
            <a:off x="-228600" y="585600"/>
            <a:ext cx="9583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Combien existe-t-il de modifications post-traductionnelles des protéines?</a:t>
            </a:r>
            <a:endParaRPr sz="2200"/>
          </a:p>
        </p:txBody>
      </p:sp>
      <p:sp>
        <p:nvSpPr>
          <p:cNvPr id="1038" name="Google Shape;1038;p134"/>
          <p:cNvSpPr txBox="1"/>
          <p:nvPr/>
        </p:nvSpPr>
        <p:spPr>
          <a:xfrm>
            <a:off x="0" y="0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70C0"/>
                </a:solidFill>
              </a:rPr>
              <a:t>Q5</a:t>
            </a:r>
            <a:endParaRPr sz="22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35"/>
          <p:cNvSpPr txBox="1">
            <a:spLocks noGrp="1"/>
          </p:cNvSpPr>
          <p:nvPr>
            <p:ph type="subTitle" idx="1"/>
          </p:nvPr>
        </p:nvSpPr>
        <p:spPr>
          <a:xfrm>
            <a:off x="-110700" y="713325"/>
            <a:ext cx="936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Saurez-vous les reconnaître 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Observer les schémas suivants et donner le nom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 modifications post-traductionnelles correspondantes,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justifier vos réponses !</a:t>
            </a:r>
            <a:endParaRPr/>
          </a:p>
        </p:txBody>
      </p:sp>
      <p:sp>
        <p:nvSpPr>
          <p:cNvPr id="1044" name="Google Shape;1044;p135"/>
          <p:cNvSpPr txBox="1"/>
          <p:nvPr/>
        </p:nvSpPr>
        <p:spPr>
          <a:xfrm rot="1814865">
            <a:off x="4602048" y="3552479"/>
            <a:ext cx="1852741" cy="41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990000"/>
                </a:solidFill>
              </a:rPr>
              <a:t>acétylation </a:t>
            </a:r>
            <a:endParaRPr sz="1600" b="1">
              <a:solidFill>
                <a:srgbClr val="99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0000"/>
              </a:solidFill>
            </a:endParaRPr>
          </a:p>
        </p:txBody>
      </p:sp>
      <p:sp>
        <p:nvSpPr>
          <p:cNvPr id="1045" name="Google Shape;1045;p135"/>
          <p:cNvSpPr txBox="1"/>
          <p:nvPr/>
        </p:nvSpPr>
        <p:spPr>
          <a:xfrm rot="-1715228">
            <a:off x="297389" y="3552428"/>
            <a:ext cx="3000033" cy="41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990000"/>
                </a:solidFill>
              </a:rPr>
              <a:t>formation de ponts covalents </a:t>
            </a:r>
            <a:endParaRPr sz="1600" b="1">
              <a:solidFill>
                <a:srgbClr val="99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0000"/>
              </a:solidFill>
            </a:endParaRPr>
          </a:p>
        </p:txBody>
      </p:sp>
      <p:sp>
        <p:nvSpPr>
          <p:cNvPr id="1046" name="Google Shape;1046;p135"/>
          <p:cNvSpPr txBox="1"/>
          <p:nvPr/>
        </p:nvSpPr>
        <p:spPr>
          <a:xfrm>
            <a:off x="2621400" y="4426650"/>
            <a:ext cx="1950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990000"/>
                </a:solidFill>
              </a:rPr>
              <a:t>glycosylation </a:t>
            </a:r>
            <a:endParaRPr sz="1600" b="1">
              <a:solidFill>
                <a:srgbClr val="99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0000"/>
              </a:solidFill>
            </a:endParaRPr>
          </a:p>
        </p:txBody>
      </p:sp>
      <p:sp>
        <p:nvSpPr>
          <p:cNvPr id="1047" name="Google Shape;1047;p135"/>
          <p:cNvSpPr txBox="1"/>
          <p:nvPr/>
        </p:nvSpPr>
        <p:spPr>
          <a:xfrm rot="-1545522">
            <a:off x="6565890" y="3755742"/>
            <a:ext cx="2411972" cy="54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99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990000"/>
                </a:solidFill>
              </a:rPr>
              <a:t>phosphorylation</a:t>
            </a:r>
            <a:endParaRPr b="1">
              <a:solidFill>
                <a:srgbClr val="990000"/>
              </a:solidFill>
            </a:endParaRPr>
          </a:p>
        </p:txBody>
      </p:sp>
      <p:sp>
        <p:nvSpPr>
          <p:cNvPr id="1048" name="Google Shape;1048;p135"/>
          <p:cNvSpPr txBox="1"/>
          <p:nvPr/>
        </p:nvSpPr>
        <p:spPr>
          <a:xfrm>
            <a:off x="0" y="0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70C0"/>
                </a:solidFill>
              </a:rPr>
              <a:t>Q6-10</a:t>
            </a:r>
            <a:endParaRPr sz="22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Google Shape;1053;p136"/>
          <p:cNvPicPr preferRelativeResize="0"/>
          <p:nvPr/>
        </p:nvPicPr>
        <p:blipFill rotWithShape="1">
          <a:blip r:embed="rId3">
            <a:alphaModFix/>
          </a:blip>
          <a:srcRect t="11174"/>
          <a:stretch/>
        </p:blipFill>
        <p:spPr>
          <a:xfrm>
            <a:off x="1892975" y="1284200"/>
            <a:ext cx="5605525" cy="37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136"/>
          <p:cNvSpPr txBox="1"/>
          <p:nvPr/>
        </p:nvSpPr>
        <p:spPr>
          <a:xfrm>
            <a:off x="0" y="0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70C0"/>
                </a:solidFill>
              </a:rPr>
              <a:t>Q6</a:t>
            </a:r>
            <a:endParaRPr sz="2200" b="1">
              <a:solidFill>
                <a:srgbClr val="0070C0"/>
              </a:solidFill>
            </a:endParaRPr>
          </a:p>
        </p:txBody>
      </p:sp>
      <p:sp>
        <p:nvSpPr>
          <p:cNvPr id="1055" name="Google Shape;1055;p136"/>
          <p:cNvSpPr txBox="1"/>
          <p:nvPr/>
        </p:nvSpPr>
        <p:spPr>
          <a:xfrm>
            <a:off x="202350" y="554000"/>
            <a:ext cx="87393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</a:rPr>
              <a:t>Modification(s) post-traductionnelle(s) représentée(s)?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10"/>
          <p:cNvSpPr txBox="1">
            <a:spLocks noGrp="1"/>
          </p:cNvSpPr>
          <p:nvPr>
            <p:ph type="ctrTitle"/>
          </p:nvPr>
        </p:nvSpPr>
        <p:spPr>
          <a:xfrm>
            <a:off x="198200" y="145542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/>
              <a:t>Quelques éléments généraux </a:t>
            </a:r>
            <a:endParaRPr sz="39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/>
              <a:t>sur les protéines</a:t>
            </a:r>
            <a:endParaRPr sz="3900" b="1"/>
          </a:p>
        </p:txBody>
      </p:sp>
      <p:pic>
        <p:nvPicPr>
          <p:cNvPr id="877" name="Google Shape;877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296" y="2210025"/>
            <a:ext cx="2097900" cy="2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8775" y="3338650"/>
            <a:ext cx="18954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110"/>
          <p:cNvSpPr txBox="1"/>
          <p:nvPr/>
        </p:nvSpPr>
        <p:spPr>
          <a:xfrm>
            <a:off x="4110300" y="3013275"/>
            <a:ext cx="8466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00B050"/>
                </a:solidFill>
              </a:rPr>
              <a:t>M</a:t>
            </a:r>
            <a:r>
              <a:rPr lang="en" sz="2600" b="1">
                <a:solidFill>
                  <a:srgbClr val="FF0000"/>
                </a:solidFill>
              </a:rPr>
              <a:t>i</a:t>
            </a:r>
            <a:r>
              <a:rPr lang="en" sz="2600" b="1">
                <a:solidFill>
                  <a:srgbClr val="F1C232"/>
                </a:solidFill>
              </a:rPr>
              <a:t>n</a:t>
            </a:r>
            <a:r>
              <a:rPr lang="en" sz="2600" b="1">
                <a:solidFill>
                  <a:srgbClr val="45818E"/>
                </a:solidFill>
              </a:rPr>
              <a:t>i</a:t>
            </a:r>
            <a:endParaRPr sz="2600" b="1">
              <a:solidFill>
                <a:srgbClr val="45818E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p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5" y="795350"/>
            <a:ext cx="8839199" cy="3944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38"/>
          <p:cNvSpPr txBox="1">
            <a:spLocks noGrp="1"/>
          </p:cNvSpPr>
          <p:nvPr>
            <p:ph type="subTitle" idx="1"/>
          </p:nvPr>
        </p:nvSpPr>
        <p:spPr>
          <a:xfrm>
            <a:off x="-110700" y="713325"/>
            <a:ext cx="936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Nous avions déjà parlé de cette modification 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lors des séances de TD sur la traduction.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Vous souvenez-vous à propos de quoi nous avions parlé de N-glycosylation?</a:t>
            </a:r>
            <a:endParaRPr/>
          </a:p>
        </p:txBody>
      </p:sp>
      <p:sp>
        <p:nvSpPr>
          <p:cNvPr id="1066" name="Google Shape;1066;p138"/>
          <p:cNvSpPr txBox="1"/>
          <p:nvPr/>
        </p:nvSpPr>
        <p:spPr>
          <a:xfrm>
            <a:off x="0" y="0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70C0"/>
                </a:solidFill>
              </a:rPr>
              <a:t>Q7</a:t>
            </a:r>
            <a:endParaRPr sz="2200" b="1">
              <a:solidFill>
                <a:srgbClr val="0070C0"/>
              </a:solidFill>
            </a:endParaRPr>
          </a:p>
        </p:txBody>
      </p:sp>
      <p:pic>
        <p:nvPicPr>
          <p:cNvPr id="1067" name="Google Shape;1067;p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775" y="3338650"/>
            <a:ext cx="18954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2" name="Google Shape;1072;p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3950" y="148900"/>
            <a:ext cx="4628150" cy="417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3" name="Google Shape;1073;p139"/>
          <p:cNvSpPr txBox="1"/>
          <p:nvPr/>
        </p:nvSpPr>
        <p:spPr>
          <a:xfrm>
            <a:off x="3278700" y="4408250"/>
            <a:ext cx="36570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>
                <a:solidFill>
                  <a:schemeClr val="dk1"/>
                </a:solidFill>
              </a:rPr>
              <a:t>Fixation du précurseur oligosaccharidique à 14 résidus (oses) sur une asparagine au moment du passage d’un polypeptide dans un translocon du REG</a:t>
            </a:r>
            <a:r>
              <a:rPr lang="en" sz="1000" b="1">
                <a:solidFill>
                  <a:srgbClr val="C00000"/>
                </a:solidFill>
              </a:rPr>
              <a:t>.</a:t>
            </a:r>
            <a:endParaRPr/>
          </a:p>
        </p:txBody>
      </p:sp>
      <p:sp>
        <p:nvSpPr>
          <p:cNvPr id="1074" name="Google Shape;1074;p139"/>
          <p:cNvSpPr txBox="1"/>
          <p:nvPr/>
        </p:nvSpPr>
        <p:spPr>
          <a:xfrm>
            <a:off x="0" y="0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70C0"/>
                </a:solidFill>
              </a:rPr>
              <a:t>Q7</a:t>
            </a:r>
            <a:endParaRPr sz="22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Google Shape;1079;p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7424" y="1466000"/>
            <a:ext cx="6494575" cy="36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p140"/>
          <p:cNvSpPr txBox="1"/>
          <p:nvPr/>
        </p:nvSpPr>
        <p:spPr>
          <a:xfrm>
            <a:off x="202350" y="735800"/>
            <a:ext cx="87393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</a:rPr>
              <a:t>Modification(s) post-traductionnelle(s) représentée(s)?</a:t>
            </a:r>
            <a:endParaRPr/>
          </a:p>
        </p:txBody>
      </p:sp>
      <p:sp>
        <p:nvSpPr>
          <p:cNvPr id="1081" name="Google Shape;1081;p140"/>
          <p:cNvSpPr txBox="1"/>
          <p:nvPr/>
        </p:nvSpPr>
        <p:spPr>
          <a:xfrm>
            <a:off x="0" y="0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70C0"/>
                </a:solidFill>
              </a:rPr>
              <a:t>Q8</a:t>
            </a:r>
            <a:endParaRPr sz="22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6" name="Google Shape;1086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75" y="578475"/>
            <a:ext cx="8734425" cy="44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Google Shape;1087;p141"/>
          <p:cNvSpPr txBox="1"/>
          <p:nvPr/>
        </p:nvSpPr>
        <p:spPr>
          <a:xfrm>
            <a:off x="0" y="0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70C0"/>
                </a:solidFill>
              </a:rPr>
              <a:t>Q8</a:t>
            </a:r>
            <a:endParaRPr sz="2200" b="1">
              <a:solidFill>
                <a:srgbClr val="0070C0"/>
              </a:solidFill>
            </a:endParaRPr>
          </a:p>
        </p:txBody>
      </p:sp>
      <p:pic>
        <p:nvPicPr>
          <p:cNvPr id="1088" name="Google Shape;1088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9286" y="277575"/>
            <a:ext cx="1012100" cy="170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3" name="Google Shape;1093;p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7650" y="1322700"/>
            <a:ext cx="4344875" cy="36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4" name="Google Shape;1094;p142"/>
          <p:cNvSpPr txBox="1"/>
          <p:nvPr/>
        </p:nvSpPr>
        <p:spPr>
          <a:xfrm>
            <a:off x="5136525" y="2826800"/>
            <a:ext cx="4362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</a:t>
            </a:r>
            <a:endParaRPr/>
          </a:p>
        </p:txBody>
      </p:sp>
      <p:sp>
        <p:nvSpPr>
          <p:cNvPr id="1095" name="Google Shape;1095;p142"/>
          <p:cNvSpPr txBox="1"/>
          <p:nvPr/>
        </p:nvSpPr>
        <p:spPr>
          <a:xfrm>
            <a:off x="0" y="0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70C0"/>
                </a:solidFill>
              </a:rPr>
              <a:t>Q9</a:t>
            </a:r>
            <a:endParaRPr sz="2200" b="1">
              <a:solidFill>
                <a:srgbClr val="0070C0"/>
              </a:solidFill>
            </a:endParaRPr>
          </a:p>
        </p:txBody>
      </p:sp>
      <p:sp>
        <p:nvSpPr>
          <p:cNvPr id="1096" name="Google Shape;1096;p142"/>
          <p:cNvSpPr txBox="1"/>
          <p:nvPr/>
        </p:nvSpPr>
        <p:spPr>
          <a:xfrm>
            <a:off x="404700" y="108271"/>
            <a:ext cx="87393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2"/>
                </a:solidFill>
              </a:rPr>
              <a:t>Modification(s) post-traductionnelle(s) représentée(s)?</a:t>
            </a:r>
            <a:endParaRPr dirty="0"/>
          </a:p>
        </p:txBody>
      </p:sp>
      <p:sp>
        <p:nvSpPr>
          <p:cNvPr id="1097" name="Google Shape;1097;p142"/>
          <p:cNvSpPr/>
          <p:nvPr/>
        </p:nvSpPr>
        <p:spPr>
          <a:xfrm>
            <a:off x="4770450" y="1539875"/>
            <a:ext cx="2087700" cy="3333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2" name="Google Shape;1102;p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3890759"/>
          </a:xfrm>
          <a:prstGeom prst="rect">
            <a:avLst/>
          </a:prstGeom>
          <a:noFill/>
          <a:ln>
            <a:noFill/>
          </a:ln>
        </p:spPr>
      </p:pic>
      <p:sp>
        <p:nvSpPr>
          <p:cNvPr id="1103" name="Google Shape;1103;p143"/>
          <p:cNvSpPr/>
          <p:nvPr/>
        </p:nvSpPr>
        <p:spPr>
          <a:xfrm>
            <a:off x="6199200" y="492125"/>
            <a:ext cx="2944800" cy="3333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8" name="Google Shape;1108;p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7650" y="1322700"/>
            <a:ext cx="4344875" cy="36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9" name="Google Shape;1109;p144"/>
          <p:cNvSpPr txBox="1"/>
          <p:nvPr/>
        </p:nvSpPr>
        <p:spPr>
          <a:xfrm>
            <a:off x="5660400" y="2922050"/>
            <a:ext cx="4362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</a:t>
            </a:r>
            <a:endParaRPr/>
          </a:p>
        </p:txBody>
      </p:sp>
      <p:sp>
        <p:nvSpPr>
          <p:cNvPr id="1110" name="Google Shape;1110;p144"/>
          <p:cNvSpPr txBox="1"/>
          <p:nvPr/>
        </p:nvSpPr>
        <p:spPr>
          <a:xfrm>
            <a:off x="0" y="0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70C0"/>
                </a:solidFill>
              </a:rPr>
              <a:t>Q9bis</a:t>
            </a:r>
            <a:endParaRPr sz="2200" b="1">
              <a:solidFill>
                <a:srgbClr val="0070C0"/>
              </a:solidFill>
            </a:endParaRPr>
          </a:p>
        </p:txBody>
      </p:sp>
      <p:sp>
        <p:nvSpPr>
          <p:cNvPr id="1111" name="Google Shape;1111;p144"/>
          <p:cNvSpPr txBox="1"/>
          <p:nvPr/>
        </p:nvSpPr>
        <p:spPr>
          <a:xfrm>
            <a:off x="202350" y="735800"/>
            <a:ext cx="87393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</a:rPr>
              <a:t>Que signifie la partie droite du schéma?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" name="Google Shape;1116;p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3890759"/>
          </a:xfrm>
          <a:prstGeom prst="rect">
            <a:avLst/>
          </a:prstGeom>
          <a:noFill/>
          <a:ln>
            <a:noFill/>
          </a:ln>
        </p:spPr>
      </p:pic>
      <p:sp>
        <p:nvSpPr>
          <p:cNvPr id="1117" name="Google Shape;1117;p145"/>
          <p:cNvSpPr txBox="1"/>
          <p:nvPr/>
        </p:nvSpPr>
        <p:spPr>
          <a:xfrm>
            <a:off x="6783575" y="1966825"/>
            <a:ext cx="4362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ou</a:t>
            </a:r>
            <a:endParaRPr sz="1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2" name="Google Shape;1122;p146"/>
          <p:cNvGrpSpPr/>
          <p:nvPr/>
        </p:nvGrpSpPr>
        <p:grpSpPr>
          <a:xfrm>
            <a:off x="483975" y="920000"/>
            <a:ext cx="1962751" cy="4067175"/>
            <a:chOff x="483975" y="920000"/>
            <a:chExt cx="1962751" cy="4067175"/>
          </a:xfrm>
        </p:grpSpPr>
        <p:pic>
          <p:nvPicPr>
            <p:cNvPr id="1123" name="Google Shape;1123;p146"/>
            <p:cNvPicPr preferRelativeResize="0"/>
            <p:nvPr/>
          </p:nvPicPr>
          <p:blipFill rotWithShape="1">
            <a:blip r:embed="rId3">
              <a:alphaModFix/>
            </a:blip>
            <a:srcRect l="75955"/>
            <a:stretch/>
          </p:blipFill>
          <p:spPr>
            <a:xfrm>
              <a:off x="483975" y="920000"/>
              <a:ext cx="1962751" cy="4067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4" name="Google Shape;1124;p146"/>
            <p:cNvSpPr txBox="1"/>
            <p:nvPr/>
          </p:nvSpPr>
          <p:spPr>
            <a:xfrm>
              <a:off x="616750" y="3042975"/>
              <a:ext cx="792900" cy="317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46"/>
            <p:cNvSpPr txBox="1"/>
            <p:nvPr/>
          </p:nvSpPr>
          <p:spPr>
            <a:xfrm>
              <a:off x="1534275" y="3042975"/>
              <a:ext cx="792900" cy="317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6" name="Google Shape;1126;p146"/>
          <p:cNvGrpSpPr/>
          <p:nvPr/>
        </p:nvGrpSpPr>
        <p:grpSpPr>
          <a:xfrm>
            <a:off x="5299925" y="920000"/>
            <a:ext cx="3456701" cy="3800475"/>
            <a:chOff x="5299925" y="920000"/>
            <a:chExt cx="3456701" cy="3800475"/>
          </a:xfrm>
        </p:grpSpPr>
        <p:pic>
          <p:nvPicPr>
            <p:cNvPr id="1127" name="Google Shape;1127;p146"/>
            <p:cNvPicPr preferRelativeResize="0"/>
            <p:nvPr/>
          </p:nvPicPr>
          <p:blipFill rotWithShape="1">
            <a:blip r:embed="rId4">
              <a:alphaModFix/>
            </a:blip>
            <a:srcRect l="60337"/>
            <a:stretch/>
          </p:blipFill>
          <p:spPr>
            <a:xfrm>
              <a:off x="5299925" y="920000"/>
              <a:ext cx="3456701" cy="3800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8" name="Google Shape;1128;p146"/>
            <p:cNvSpPr txBox="1"/>
            <p:nvPr/>
          </p:nvSpPr>
          <p:spPr>
            <a:xfrm>
              <a:off x="6090350" y="3173850"/>
              <a:ext cx="537600" cy="243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46"/>
            <p:cNvSpPr txBox="1"/>
            <p:nvPr/>
          </p:nvSpPr>
          <p:spPr>
            <a:xfrm>
              <a:off x="7485550" y="3173850"/>
              <a:ext cx="537600" cy="243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" name="Google Shape;1130;p146"/>
          <p:cNvSpPr txBox="1"/>
          <p:nvPr/>
        </p:nvSpPr>
        <p:spPr>
          <a:xfrm>
            <a:off x="0" y="0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70C0"/>
                </a:solidFill>
              </a:rPr>
              <a:t>Q10</a:t>
            </a:r>
            <a:endParaRPr sz="2200" b="1">
              <a:solidFill>
                <a:srgbClr val="0070C0"/>
              </a:solidFill>
            </a:endParaRPr>
          </a:p>
        </p:txBody>
      </p:sp>
      <p:sp>
        <p:nvSpPr>
          <p:cNvPr id="1131" name="Google Shape;1131;p146"/>
          <p:cNvSpPr txBox="1"/>
          <p:nvPr/>
        </p:nvSpPr>
        <p:spPr>
          <a:xfrm>
            <a:off x="202350" y="735800"/>
            <a:ext cx="87393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</a:rPr>
              <a:t>Modification(s) post-traductionnelle(s) représentée(s)?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11"/>
          <p:cNvSpPr txBox="1">
            <a:spLocks noGrp="1"/>
          </p:cNvSpPr>
          <p:nvPr>
            <p:ph type="subTitle" idx="1"/>
          </p:nvPr>
        </p:nvSpPr>
        <p:spPr>
          <a:xfrm>
            <a:off x="929925" y="562550"/>
            <a:ext cx="821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Chez les organismes vivants, où trouve-t-on des protéines ? </a:t>
            </a: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885" name="Google Shape;885;p111"/>
          <p:cNvSpPr txBox="1"/>
          <p:nvPr/>
        </p:nvSpPr>
        <p:spPr>
          <a:xfrm>
            <a:off x="0" y="-12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B050"/>
                </a:solidFill>
              </a:rPr>
              <a:t>Q1</a:t>
            </a:r>
            <a:endParaRPr sz="2200" b="1">
              <a:solidFill>
                <a:srgbClr val="00B050"/>
              </a:solidFill>
            </a:endParaRPr>
          </a:p>
        </p:txBody>
      </p:sp>
      <p:pic>
        <p:nvPicPr>
          <p:cNvPr id="886" name="Google Shape;886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775" y="3338650"/>
            <a:ext cx="18954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" name="Google Shape;1136;p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62925" cy="40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" name="Google Shape;1141;p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15375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49"/>
          <p:cNvSpPr txBox="1">
            <a:spLocks noGrp="1"/>
          </p:cNvSpPr>
          <p:nvPr>
            <p:ph type="title"/>
          </p:nvPr>
        </p:nvSpPr>
        <p:spPr>
          <a:xfrm>
            <a:off x="262150" y="-44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Suite du travail... </a:t>
            </a:r>
            <a:endParaRPr b="1"/>
          </a:p>
        </p:txBody>
      </p:sp>
      <p:sp>
        <p:nvSpPr>
          <p:cNvPr id="1147" name="Google Shape;1147;p149"/>
          <p:cNvSpPr txBox="1">
            <a:spLocks noGrp="1"/>
          </p:cNvSpPr>
          <p:nvPr>
            <p:ph type="body" idx="1"/>
          </p:nvPr>
        </p:nvSpPr>
        <p:spPr>
          <a:xfrm>
            <a:off x="202386" y="1060159"/>
            <a:ext cx="8786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Préparation de la séance de </a:t>
            </a:r>
            <a:r>
              <a:rPr lang="fr-FR" b="1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vendredi</a:t>
            </a:r>
            <a:r>
              <a:rPr lang="en" b="1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20 décembre</a:t>
            </a:r>
            <a:r>
              <a:rPr lang="fr-FR" b="1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Wingdings" charset="0"/>
              <a:buChar char="à"/>
            </a:pPr>
            <a:r>
              <a:rPr lang="en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Revoir </a:t>
            </a:r>
            <a:r>
              <a:rPr lang="en" dirty="0" err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toutes</a:t>
            </a:r>
            <a:r>
              <a:rPr lang="en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les séances sur la </a:t>
            </a:r>
            <a:r>
              <a:rPr lang="en" dirty="0" err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traduction</a:t>
            </a:r>
            <a:r>
              <a:rPr lang="en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" dirty="0" err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bioch</a:t>
            </a:r>
            <a:r>
              <a:rPr lang="en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" dirty="0" err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protéines</a:t>
            </a:r>
            <a:r>
              <a:rPr lang="en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fr-FR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CC6 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Wingdings" charset="0"/>
              <a:buChar char="à"/>
            </a:pPr>
            <a:r>
              <a:rPr lang="fr-FR" b="1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Préparation de la fin des séances Biochimie des protéines: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lire les fiches techniques 6 à 9 (électrophorèse et western blot)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fr-FR" sz="1600" dirty="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-&gt; </a:t>
            </a:r>
            <a:r>
              <a:rPr lang="en" sz="16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" sz="1600" b="1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Si la promo est efficace (comme lundi dernier!)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" sz="1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autrequizz</a:t>
            </a:r>
            <a:r>
              <a:rPr lang="en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équipe </a:t>
            </a:r>
            <a:r>
              <a:rPr lang="en" sz="1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prévu</a:t>
            </a:r>
            <a:r>
              <a:rPr lang="en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sur </a:t>
            </a:r>
            <a:r>
              <a:rPr lang="en" sz="1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l’ensemble</a:t>
            </a:r>
            <a:r>
              <a:rPr lang="en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des notions de </a:t>
            </a:r>
            <a:r>
              <a:rPr lang="en" sz="1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traduction</a:t>
            </a:r>
            <a:r>
              <a:rPr lang="en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" sz="1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bioch</a:t>
            </a:r>
            <a:r>
              <a:rPr lang="en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" sz="1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protéines</a:t>
            </a:r>
            <a:r>
              <a:rPr lang="en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!</a:t>
            </a:r>
            <a:endParaRPr lang="fr-FR" sz="1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1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577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12"/>
          <p:cNvSpPr txBox="1">
            <a:spLocks noGrp="1"/>
          </p:cNvSpPr>
          <p:nvPr>
            <p:ph type="subTitle" idx="1"/>
          </p:nvPr>
        </p:nvSpPr>
        <p:spPr>
          <a:xfrm>
            <a:off x="381100" y="1611325"/>
            <a:ext cx="8558100" cy="11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FF0000"/>
                </a:solidFill>
              </a:rPr>
              <a:t>Réponse : partout, dans toutes les cellules, dans tous les compartiments de la cellule ainsi qu’à l’extérieur des cellules. </a:t>
            </a:r>
            <a:endParaRPr sz="18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892" name="Google Shape;892;p112"/>
          <p:cNvSpPr txBox="1">
            <a:spLocks noGrp="1"/>
          </p:cNvSpPr>
          <p:nvPr>
            <p:ph type="subTitle" idx="1"/>
          </p:nvPr>
        </p:nvSpPr>
        <p:spPr>
          <a:xfrm>
            <a:off x="929925" y="562550"/>
            <a:ext cx="821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Chez les organismes vivants, où trouve-t-on des protéines ? </a:t>
            </a: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893" name="Google Shape;893;p112"/>
          <p:cNvSpPr txBox="1"/>
          <p:nvPr/>
        </p:nvSpPr>
        <p:spPr>
          <a:xfrm>
            <a:off x="0" y="-12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B050"/>
                </a:solidFill>
              </a:rPr>
              <a:t>Q1</a:t>
            </a:r>
            <a:endParaRPr sz="2200" b="1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13"/>
          <p:cNvSpPr txBox="1">
            <a:spLocks noGrp="1"/>
          </p:cNvSpPr>
          <p:nvPr>
            <p:ph type="subTitle" idx="1"/>
          </p:nvPr>
        </p:nvSpPr>
        <p:spPr>
          <a:xfrm>
            <a:off x="1178550" y="499250"/>
            <a:ext cx="7537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Dans quelles fonctions cellulaires les protéines peuvent-elles être impliquées? </a:t>
            </a: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solidFill>
                <a:srgbClr val="FF0000"/>
              </a:solidFill>
            </a:endParaRPr>
          </a:p>
          <a:p>
            <a:pPr marL="457200" lvl="0" indent="-2286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i="1">
              <a:solidFill>
                <a:srgbClr val="FF0000"/>
              </a:solidFill>
            </a:endParaRPr>
          </a:p>
          <a:p>
            <a:pPr marL="457200" lvl="0" indent="-2286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899" name="Google Shape;899;p113"/>
          <p:cNvSpPr txBox="1"/>
          <p:nvPr/>
        </p:nvSpPr>
        <p:spPr>
          <a:xfrm>
            <a:off x="0" y="-12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B050"/>
                </a:solidFill>
              </a:rPr>
              <a:t>Q2-7</a:t>
            </a:r>
            <a:endParaRPr sz="2200" b="1">
              <a:solidFill>
                <a:srgbClr val="00B050"/>
              </a:solidFill>
            </a:endParaRPr>
          </a:p>
        </p:txBody>
      </p:sp>
      <p:pic>
        <p:nvPicPr>
          <p:cNvPr id="900" name="Google Shape;900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775" y="3338650"/>
            <a:ext cx="18954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14"/>
          <p:cNvSpPr txBox="1">
            <a:spLocks noGrp="1"/>
          </p:cNvSpPr>
          <p:nvPr>
            <p:ph type="subTitle" idx="1"/>
          </p:nvPr>
        </p:nvSpPr>
        <p:spPr>
          <a:xfrm>
            <a:off x="95250" y="1331750"/>
            <a:ext cx="8953500" cy="42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rgbClr val="FF0000"/>
                </a:solidFill>
              </a:rPr>
              <a:t>Dans un très grand nombre de </a:t>
            </a:r>
            <a:r>
              <a:rPr lang="en" sz="1300" b="1" i="1">
                <a:solidFill>
                  <a:srgbClr val="FF0000"/>
                </a:solidFill>
              </a:rPr>
              <a:t>fonctions</a:t>
            </a:r>
            <a:r>
              <a:rPr lang="en" sz="1300" i="1">
                <a:solidFill>
                  <a:srgbClr val="FF0000"/>
                </a:solidFill>
              </a:rPr>
              <a:t>. Du point de vue fonctionnel, on distingue différents types de protéines, par exemple :</a:t>
            </a:r>
            <a:endParaRPr sz="13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solidFill>
                <a:srgbClr val="FF0000"/>
              </a:solidFill>
            </a:endParaRPr>
          </a:p>
          <a:p>
            <a:pPr marL="457200" lvl="0" indent="-2984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●"/>
            </a:pPr>
            <a:r>
              <a:rPr lang="en" sz="1100" b="1" i="1">
                <a:solidFill>
                  <a:srgbClr val="FF0000"/>
                </a:solidFill>
              </a:rPr>
              <a:t>Les protéines architecturales </a:t>
            </a:r>
            <a:r>
              <a:rPr lang="en" sz="1100" i="1">
                <a:solidFill>
                  <a:srgbClr val="FF0000"/>
                </a:solidFill>
              </a:rPr>
              <a:t>qui participent à la construction et au maintien des structures cellulaires et tissulaires (l'actine, la tubuline, la kératine, le collagène, les filaments intermédiaires) et l</a:t>
            </a:r>
            <a:r>
              <a:rPr lang="en" sz="1100" b="1" i="1">
                <a:solidFill>
                  <a:srgbClr val="FF0000"/>
                </a:solidFill>
              </a:rPr>
              <a:t>es protéines impliquées dans les mouvements cellulaires </a:t>
            </a:r>
            <a:r>
              <a:rPr lang="en" sz="1100" i="1">
                <a:solidFill>
                  <a:srgbClr val="FF0000"/>
                </a:solidFill>
              </a:rPr>
              <a:t> (la myosine)</a:t>
            </a:r>
            <a:endParaRPr sz="1100" i="1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i="1">
              <a:solidFill>
                <a:srgbClr val="FF0000"/>
              </a:solidFill>
            </a:endParaRPr>
          </a:p>
          <a:p>
            <a:pPr marL="457200" lvl="0" indent="-2984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●"/>
            </a:pPr>
            <a:r>
              <a:rPr lang="en" sz="1100" b="1" i="1">
                <a:solidFill>
                  <a:srgbClr val="FF0000"/>
                </a:solidFill>
              </a:rPr>
              <a:t>Les enzymes du métabolisme </a:t>
            </a:r>
            <a:r>
              <a:rPr lang="en" sz="1100" i="1">
                <a:solidFill>
                  <a:srgbClr val="FF0000"/>
                </a:solidFill>
              </a:rPr>
              <a:t>(catalyseurs des réactions biochimiques)</a:t>
            </a:r>
            <a:endParaRPr sz="1100" i="1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i="1">
              <a:solidFill>
                <a:srgbClr val="FF0000"/>
              </a:solidFill>
            </a:endParaRPr>
          </a:p>
          <a:p>
            <a:pPr marL="457200" lvl="0" indent="-2984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●"/>
            </a:pPr>
            <a:r>
              <a:rPr lang="en" sz="1100" b="1" i="1">
                <a:solidFill>
                  <a:srgbClr val="FF0000"/>
                </a:solidFill>
              </a:rPr>
              <a:t>Les protéines de la défense</a:t>
            </a:r>
            <a:r>
              <a:rPr lang="en" sz="1100" i="1">
                <a:solidFill>
                  <a:srgbClr val="FF0000"/>
                </a:solidFill>
              </a:rPr>
              <a:t> </a:t>
            </a:r>
            <a:r>
              <a:rPr lang="en" sz="1100" b="1" i="1">
                <a:solidFill>
                  <a:srgbClr val="FF0000"/>
                </a:solidFill>
              </a:rPr>
              <a:t>immunitaire </a:t>
            </a:r>
            <a:r>
              <a:rPr lang="en" sz="1100" i="1">
                <a:solidFill>
                  <a:srgbClr val="FF0000"/>
                </a:solidFill>
              </a:rPr>
              <a:t>(les anticorps)</a:t>
            </a:r>
            <a:endParaRPr sz="1100" i="1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i="1">
              <a:solidFill>
                <a:srgbClr val="FF0000"/>
              </a:solidFill>
            </a:endParaRPr>
          </a:p>
          <a:p>
            <a:pPr marL="457200" lvl="0" indent="-2984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●"/>
            </a:pPr>
            <a:r>
              <a:rPr lang="en" sz="1100" b="1" i="1">
                <a:solidFill>
                  <a:srgbClr val="FF0000"/>
                </a:solidFill>
              </a:rPr>
              <a:t>Les protéines de transport </a:t>
            </a:r>
            <a:r>
              <a:rPr lang="en" sz="1100" i="1">
                <a:solidFill>
                  <a:srgbClr val="FF0000"/>
                </a:solidFill>
              </a:rPr>
              <a:t>de molécules ou d'ions  (la myoglobine et l'hémoglobine capables de fixer l'oxygène de façon réversible, les transporteurs membranaires, …).</a:t>
            </a:r>
            <a:endParaRPr sz="1100" i="1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i="1">
              <a:solidFill>
                <a:srgbClr val="FF0000"/>
              </a:solidFill>
            </a:endParaRPr>
          </a:p>
          <a:p>
            <a:pPr marL="457200" lvl="0" indent="-2984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●"/>
            </a:pPr>
            <a:r>
              <a:rPr lang="en" sz="1100" b="1" i="1">
                <a:solidFill>
                  <a:srgbClr val="FF0000"/>
                </a:solidFill>
              </a:rPr>
              <a:t>Les protéines régulatrices</a:t>
            </a:r>
            <a:r>
              <a:rPr lang="en" sz="1100" i="1">
                <a:solidFill>
                  <a:srgbClr val="FF0000"/>
                </a:solidFill>
              </a:rPr>
              <a:t> qui participent à la régulation de processus cellulaires ou physiologiques (les hormones, les récepteurs et protéines associées, les protéines impliquées dans le contrôle de l'expression des gènes… )</a:t>
            </a:r>
            <a:endParaRPr sz="1100" i="1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i="1">
              <a:solidFill>
                <a:srgbClr val="FF0000"/>
              </a:solidFill>
            </a:endParaRPr>
          </a:p>
          <a:p>
            <a:pPr marL="457200" lvl="0" indent="-2984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●"/>
            </a:pPr>
            <a:r>
              <a:rPr lang="en" sz="1100" b="1" i="1">
                <a:solidFill>
                  <a:srgbClr val="FF0000"/>
                </a:solidFill>
              </a:rPr>
              <a:t>Les protéines de réserve</a:t>
            </a:r>
            <a:r>
              <a:rPr lang="en" sz="1100" i="1">
                <a:solidFill>
                  <a:srgbClr val="FF0000"/>
                </a:solidFill>
              </a:rPr>
              <a:t> qui servent de réserve en acides aminés (</a:t>
            </a:r>
            <a:r>
              <a:rPr lang="en" sz="1100" i="1" u="sng">
                <a:solidFill>
                  <a:srgbClr val="FF0000"/>
                </a:solidFill>
              </a:rPr>
              <a:t>l'ovalbumine</a:t>
            </a:r>
            <a:r>
              <a:rPr lang="en" sz="1100" i="1">
                <a:solidFill>
                  <a:srgbClr val="FF0000"/>
                </a:solidFill>
              </a:rPr>
              <a:t> des œufs, les grains d'aleurones dans l'albumen des graines)</a:t>
            </a:r>
            <a:endParaRPr sz="1100" i="1">
              <a:solidFill>
                <a:srgbClr val="FF0000"/>
              </a:solidFill>
            </a:endParaRPr>
          </a:p>
          <a:p>
            <a:pPr marL="457200" lvl="0" indent="-2286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906" name="Google Shape;906;p114"/>
          <p:cNvSpPr txBox="1">
            <a:spLocks noGrp="1"/>
          </p:cNvSpPr>
          <p:nvPr>
            <p:ph type="subTitle" idx="1"/>
          </p:nvPr>
        </p:nvSpPr>
        <p:spPr>
          <a:xfrm>
            <a:off x="1178550" y="499250"/>
            <a:ext cx="7537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Dans quelles fonctions cellulaires les protéines peuvent-elles être impliquées? </a:t>
            </a:r>
            <a:endParaRPr sz="1100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907" name="Google Shape;907;p114"/>
          <p:cNvSpPr txBox="1"/>
          <p:nvPr/>
        </p:nvSpPr>
        <p:spPr>
          <a:xfrm>
            <a:off x="0" y="-12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B050"/>
                </a:solidFill>
              </a:rPr>
              <a:t>Q2-7</a:t>
            </a:r>
            <a:endParaRPr sz="2200" b="1">
              <a:solidFill>
                <a:srgbClr val="00B050"/>
              </a:solidFill>
            </a:endParaRPr>
          </a:p>
        </p:txBody>
      </p:sp>
      <p:sp>
        <p:nvSpPr>
          <p:cNvPr id="908" name="Google Shape;908;p114"/>
          <p:cNvSpPr txBox="1"/>
          <p:nvPr/>
        </p:nvSpPr>
        <p:spPr>
          <a:xfrm>
            <a:off x="174625" y="4437050"/>
            <a:ext cx="8913900" cy="29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Rmq: La base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Gene Ontology (GO)</a:t>
            </a:r>
            <a:r>
              <a:rPr lang="en" sz="1100">
                <a:solidFill>
                  <a:schemeClr val="dk1"/>
                </a:solidFill>
              </a:rPr>
              <a:t> fournit un jeu d’annotations fonctionnelles des protéines selon 3 catégories : Biological process, Molecular function, Cellular component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15"/>
          <p:cNvSpPr txBox="1">
            <a:spLocks noGrp="1"/>
          </p:cNvSpPr>
          <p:nvPr>
            <p:ph type="subTitle" idx="1"/>
          </p:nvPr>
        </p:nvSpPr>
        <p:spPr>
          <a:xfrm>
            <a:off x="327675" y="5947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Nous avons vu au cours des séances précédentes : 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Comment déduire la séquence d’une protéine à partir de la séquence codante d’un gène ou d’un ARNm</a:t>
            </a:r>
            <a:endParaRPr sz="1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Comment les acides aminés sont associés les uns aux autres pour former un polypeptide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Connaître la séquence en acides aminés d’une protéine est-il suffisant pour comprendre comment une protéine exerce sa fonction biochimique ?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/>
          </a:p>
        </p:txBody>
      </p:sp>
      <p:sp>
        <p:nvSpPr>
          <p:cNvPr id="914" name="Google Shape;914;p115"/>
          <p:cNvSpPr txBox="1"/>
          <p:nvPr/>
        </p:nvSpPr>
        <p:spPr>
          <a:xfrm>
            <a:off x="36400" y="-32787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B050"/>
                </a:solidFill>
              </a:rPr>
              <a:t>Q8</a:t>
            </a:r>
            <a:endParaRPr sz="2200" b="1">
              <a:solidFill>
                <a:srgbClr val="00B050"/>
              </a:solidFill>
            </a:endParaRPr>
          </a:p>
        </p:txBody>
      </p:sp>
      <p:pic>
        <p:nvPicPr>
          <p:cNvPr id="915" name="Google Shape;915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775" y="3338650"/>
            <a:ext cx="18954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16"/>
          <p:cNvSpPr txBox="1">
            <a:spLocks noGrp="1"/>
          </p:cNvSpPr>
          <p:nvPr>
            <p:ph type="subTitle" idx="1"/>
          </p:nvPr>
        </p:nvSpPr>
        <p:spPr>
          <a:xfrm>
            <a:off x="391175" y="52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Nous avons vu au cours des séances précédentes : 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Comment déduire la séquence d’une protéine à partir de la séquence codante d’un gène ou d’un ARNm</a:t>
            </a:r>
            <a:endParaRPr sz="1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Comment les acides aminés sont associés les uns aux autres pour former un polypeptide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Connaître la séquence en acides aminés d’une protéine est-il suffisant pour comprendre comment une protéine exerce sa fonction biochimique ?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rgbClr val="FF0000"/>
                </a:solidFill>
              </a:rPr>
              <a:t>Non, l'obtention d'une chaîne polypeptidique de séquence appropriée ne suffit pas à la réalisation de sa fonction biologique. </a:t>
            </a:r>
            <a:endParaRPr sz="1300" i="1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rgbClr val="FF0000"/>
                </a:solidFill>
              </a:rPr>
              <a:t>Pour qu'elle soit « active », il faut en effet que la chaîne polypeptidique adopte une conformation spatiale, un « repliement » sur elle-même, une structure tridimensionnelle précise où chacun des milliers d'atomes de la protéine est positionné par rapport aux autres à une petite fraction d'angström près. </a:t>
            </a:r>
            <a:endParaRPr sz="1300" i="1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rgbClr val="FF0000"/>
                </a:solidFill>
              </a:rPr>
              <a:t>Cette structure tridimensionnelle, unique parmi plusieurs conformations statistiquement possibles, est appelée</a:t>
            </a:r>
            <a:r>
              <a:rPr lang="en" sz="1300" b="1" i="1">
                <a:solidFill>
                  <a:srgbClr val="FF0000"/>
                </a:solidFill>
              </a:rPr>
              <a:t> conformation «native ».</a:t>
            </a:r>
            <a:endParaRPr sz="1300" b="1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/>
          </a:p>
        </p:txBody>
      </p:sp>
      <p:sp>
        <p:nvSpPr>
          <p:cNvPr id="921" name="Google Shape;921;p116"/>
          <p:cNvSpPr txBox="1"/>
          <p:nvPr/>
        </p:nvSpPr>
        <p:spPr>
          <a:xfrm>
            <a:off x="36400" y="-32787"/>
            <a:ext cx="961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B050"/>
                </a:solidFill>
              </a:rPr>
              <a:t>Q8</a:t>
            </a:r>
            <a:endParaRPr sz="2200" b="1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8759</TotalTime>
  <Words>1338</Words>
  <Application>Microsoft Macintosh PowerPoint</Application>
  <PresentationFormat>Affichage à l'écran (16:9)</PresentationFormat>
  <Paragraphs>200</Paragraphs>
  <Slides>43</Slides>
  <Notes>42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7" baseType="lpstr">
      <vt:lpstr>Arial</vt:lpstr>
      <vt:lpstr>Calibri</vt:lpstr>
      <vt:lpstr>Wingdings</vt:lpstr>
      <vt:lpstr>Simple Light</vt:lpstr>
      <vt:lpstr>Présentation PowerPoint</vt:lpstr>
      <vt:lpstr>Présentation PowerPoint</vt:lpstr>
      <vt:lpstr>Quelques éléments généraux  sur les protéines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Repliement  des protéines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Modifications  post- traductionnelles  des protéines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Suite du travail...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Martine Thomas</cp:lastModifiedBy>
  <cp:revision>27</cp:revision>
  <dcterms:modified xsi:type="dcterms:W3CDTF">2024-12-17T18:40:31Z</dcterms:modified>
</cp:coreProperties>
</file>