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329" r:id="rId2"/>
    <p:sldId id="292" r:id="rId3"/>
    <p:sldId id="293" r:id="rId4"/>
    <p:sldId id="331" r:id="rId5"/>
    <p:sldId id="294" r:id="rId6"/>
    <p:sldId id="295" r:id="rId7"/>
    <p:sldId id="330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70BC42-CFFD-45BD-8549-71241C10C67D}">
  <a:tblStyle styleId="{0A70BC42-CFFD-45BD-8549-71241C10C6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40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f56b78c2e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f56b78c2e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f56b78c2e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f56b78c2e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f56b78c2e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f56b78c2e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f56b78c2e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f56b78c2e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f56b78c2e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f56b78c2e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f56b78c2e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f56b78c2e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f56b78c2e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f56b78c2e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f56b78c2e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f56b78c2e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af56b78c2e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af56b78c2e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f56b78c2e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f56b78c2e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f56b78c2e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f56b78c2e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f56b78c2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f56b78c2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af56b78c2e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af56b78c2e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f56b78c2e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f56b78c2e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af56b78c2e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af56b78c2e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f56b78c2e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af56b78c2e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af56b78c2e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af56b78c2e_1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f56b78c2e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af56b78c2e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f56b78c2e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f56b78c2e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af56b78c2e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af56b78c2e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af56b78c2e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af56b78c2e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af56b78c2e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af56b78c2e_2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087779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087779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f56b78c2e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f56b78c2e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af56b78c2e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af56b78c2e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af56b78c2e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af56b78c2e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f56b78c2e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f56b78c2e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f56b78c2e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f56b78c2e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f56b78c2e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af56b78c2e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f56b78c2e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f56b78c2e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dc180d8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dc180d8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f56b78c2e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f56b78c2e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f56b78c2e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f56b78c2e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f56b78c2e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f56b78c2e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f56b78c2e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f56b78c2e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84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LRR_Inhc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98CA-D651-4886-8E59-62833C59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92" y="3521670"/>
            <a:ext cx="6858000" cy="1346597"/>
          </a:xfrm>
        </p:spPr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TRADUCTION ET BIOCHIMIE DES PROTEINES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F2DC93-0B58-4C01-A51D-88622FC9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6126" y="2007846"/>
            <a:ext cx="3317875" cy="563904"/>
          </a:xfrm>
        </p:spPr>
        <p:txBody>
          <a:bodyPr>
            <a:normAutofit fontScale="70000" lnSpcReduction="20000"/>
          </a:bodyPr>
          <a:lstStyle/>
          <a:p>
            <a:r>
              <a:rPr lang="fr-FR" sz="2100" dirty="0"/>
              <a:t>5 séances de cours-TD</a:t>
            </a:r>
          </a:p>
          <a:p>
            <a:r>
              <a:rPr lang="fr-FR" sz="2100" dirty="0"/>
              <a:t>+ </a:t>
            </a:r>
            <a:r>
              <a:rPr lang="fr-FR" sz="2100" dirty="0" err="1"/>
              <a:t>chap</a:t>
            </a:r>
            <a:r>
              <a:rPr lang="fr-FR" sz="2100" dirty="0"/>
              <a:t> 5 poly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A72-4485-4332-9BAC-9CA35ACCFB52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2052"/>
          <a:stretch/>
        </p:blipFill>
        <p:spPr>
          <a:xfrm>
            <a:off x="638175" y="273050"/>
            <a:ext cx="4695825" cy="31083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66594" y="4843418"/>
            <a:ext cx="1582806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1500" b="1" i="1" dirty="0"/>
              <a:t>Eval: CC6, CC7 </a:t>
            </a:r>
          </a:p>
        </p:txBody>
      </p:sp>
    </p:spTree>
    <p:extLst>
      <p:ext uri="{BB962C8B-B14F-4D97-AF65-F5344CB8AC3E}">
        <p14:creationId xmlns:p14="http://schemas.microsoft.com/office/powerpoint/2010/main" val="164681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>
            <a:spLocks noGrp="1"/>
          </p:cNvSpPr>
          <p:nvPr>
            <p:ph type="ctrTitle"/>
          </p:nvPr>
        </p:nvSpPr>
        <p:spPr>
          <a:xfrm>
            <a:off x="2851575" y="1556700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Le reticulum 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endoplasmique</a:t>
            </a:r>
            <a:endParaRPr sz="3900"/>
          </a:p>
        </p:txBody>
      </p:sp>
      <p:pic>
        <p:nvPicPr>
          <p:cNvPr id="399" name="Google Shape;39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00" y="329475"/>
            <a:ext cx="4490400" cy="38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>
            <a:spLocks noGrp="1"/>
          </p:cNvSpPr>
          <p:nvPr>
            <p:ph type="subTitle" idx="1"/>
          </p:nvPr>
        </p:nvSpPr>
        <p:spPr>
          <a:xfrm>
            <a:off x="311700" y="621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Structure du Reticulum Endoplasmique</a:t>
            </a:r>
            <a:endParaRPr sz="2600" b="1"/>
          </a:p>
        </p:txBody>
      </p:sp>
      <p:sp>
        <p:nvSpPr>
          <p:cNvPr id="405" name="Google Shape;405;p58"/>
          <p:cNvSpPr txBox="1"/>
          <p:nvPr/>
        </p:nvSpPr>
        <p:spPr>
          <a:xfrm>
            <a:off x="515950" y="1848025"/>
            <a:ext cx="83163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Le reticulum endoplasmique </a:t>
            </a:r>
            <a:r>
              <a:rPr lang="en" sz="1600">
                <a:solidFill>
                  <a:schemeClr val="dk1"/>
                </a:solidFill>
              </a:rPr>
              <a:t>constitue plus de 10% du volume cellulaire. Il</a:t>
            </a:r>
            <a:r>
              <a:rPr lang="en" sz="1600"/>
              <a:t> est formé d’un ensemble de citernes délimitées par des membranes et interconnectées entre elles.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De quoi est-il le prolongement ?</a:t>
            </a:r>
            <a:endParaRPr sz="1600" b="1"/>
          </a:p>
        </p:txBody>
      </p:sp>
      <p:sp>
        <p:nvSpPr>
          <p:cNvPr id="406" name="Google Shape;406;p58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Q2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subTitle" idx="1"/>
          </p:nvPr>
        </p:nvSpPr>
        <p:spPr>
          <a:xfrm>
            <a:off x="311700" y="621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Structure du Reticulum Endoplasmique</a:t>
            </a:r>
            <a:endParaRPr sz="2600" b="1"/>
          </a:p>
        </p:txBody>
      </p:sp>
      <p:sp>
        <p:nvSpPr>
          <p:cNvPr id="412" name="Google Shape;412;p59"/>
          <p:cNvSpPr txBox="1"/>
          <p:nvPr/>
        </p:nvSpPr>
        <p:spPr>
          <a:xfrm>
            <a:off x="275275" y="1726700"/>
            <a:ext cx="4604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Le reticulum endoplasmique constitue plus de 10% du volume cellulaire. Il est formé d’un ensemble de citernes délimitées par des membranes et interconnectées entre elles.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Il est en continuité avec la membrane externe de l’enveloppe nucléaire et s’étend dans tout le cytoplasme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413" name="Google Shape;41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400" y="1726700"/>
            <a:ext cx="3447515" cy="27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9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Q2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subTitle" idx="1"/>
          </p:nvPr>
        </p:nvSpPr>
        <p:spPr>
          <a:xfrm>
            <a:off x="311700" y="393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Structure du Reticulum Endoplasmique</a:t>
            </a:r>
            <a:endParaRPr sz="2600" b="1"/>
          </a:p>
        </p:txBody>
      </p:sp>
      <p:sp>
        <p:nvSpPr>
          <p:cNvPr id="420" name="Google Shape;420;p60"/>
          <p:cNvSpPr txBox="1"/>
          <p:nvPr/>
        </p:nvSpPr>
        <p:spPr>
          <a:xfrm>
            <a:off x="655450" y="1711475"/>
            <a:ext cx="75468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Le reticulum endoplasmique est constitué de 2 types de structures.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Nommer ces structures.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En quoi diffèrent-elles?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0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Q3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1"/>
          <p:cNvSpPr txBox="1">
            <a:spLocks noGrp="1"/>
          </p:cNvSpPr>
          <p:nvPr>
            <p:ph type="subTitle" idx="1"/>
          </p:nvPr>
        </p:nvSpPr>
        <p:spPr>
          <a:xfrm>
            <a:off x="247975" y="111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Structure du Reticulum Endoplasmique</a:t>
            </a:r>
            <a:endParaRPr sz="2600" b="1"/>
          </a:p>
        </p:txBody>
      </p:sp>
      <p:sp>
        <p:nvSpPr>
          <p:cNvPr id="427" name="Google Shape;427;p61"/>
          <p:cNvSpPr txBox="1"/>
          <p:nvPr/>
        </p:nvSpPr>
        <p:spPr>
          <a:xfrm>
            <a:off x="63725" y="1010525"/>
            <a:ext cx="75468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Le reticulum endoplasmique est constitué de 2 types de structures.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Nommer ces structures.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Reticulum endoplasmique lisse ou REL </a:t>
            </a:r>
            <a:r>
              <a:rPr lang="en" sz="1600" i="1">
                <a:solidFill>
                  <a:srgbClr val="FF0000"/>
                </a:solidFill>
              </a:rPr>
              <a:t>(SER)</a:t>
            </a:r>
            <a:endParaRPr sz="16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Reticulum endoplasmique granuleux/rugueux ou REG </a:t>
            </a:r>
            <a:r>
              <a:rPr lang="en" sz="1600" i="1">
                <a:solidFill>
                  <a:srgbClr val="FF0000"/>
                </a:solidFill>
              </a:rPr>
              <a:t>(RER)</a:t>
            </a:r>
            <a:endParaRPr sz="16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En quoi diffèrent-elles?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Présence de ribosomes sur les citernes du REG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5" y="3659625"/>
            <a:ext cx="2958950" cy="14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400" y="1726700"/>
            <a:ext cx="3447515" cy="27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1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Q3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431" name="Google Shape;43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3825" y="1622225"/>
            <a:ext cx="4030175" cy="29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2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Q4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437" name="Google Shape;437;p62"/>
          <p:cNvSpPr txBox="1"/>
          <p:nvPr/>
        </p:nvSpPr>
        <p:spPr>
          <a:xfrm>
            <a:off x="1565825" y="400550"/>
            <a:ext cx="6818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Fonctions du reticulum endoplasmique</a:t>
            </a:r>
            <a:endParaRPr sz="2300" b="1"/>
          </a:p>
        </p:txBody>
      </p:sp>
      <p:sp>
        <p:nvSpPr>
          <p:cNvPr id="438" name="Google Shape;438;p62"/>
          <p:cNvSpPr txBox="1"/>
          <p:nvPr/>
        </p:nvSpPr>
        <p:spPr>
          <a:xfrm>
            <a:off x="245800" y="1099500"/>
            <a:ext cx="8402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De quels types de molécules le reticulum endoplasmique est-il le lieu de synthèse ?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A- les ribosomes</a:t>
            </a:r>
            <a:endParaRPr sz="1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B- les phospholipides</a:t>
            </a:r>
            <a:endParaRPr sz="1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C- l’ADN</a:t>
            </a:r>
            <a:endParaRPr sz="1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D- les mitochondries</a:t>
            </a:r>
            <a:endParaRPr sz="1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E- les protéines transmembranaires et membranaires</a:t>
            </a:r>
            <a:endParaRPr sz="1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F- les protéines destinées à être sécrétées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Q4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444" name="Google Shape;444;p63"/>
          <p:cNvSpPr txBox="1"/>
          <p:nvPr/>
        </p:nvSpPr>
        <p:spPr>
          <a:xfrm>
            <a:off x="1565825" y="400550"/>
            <a:ext cx="6818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Fonctions du reticulum endoplasmique</a:t>
            </a:r>
            <a:endParaRPr sz="2300" b="1"/>
          </a:p>
        </p:txBody>
      </p:sp>
      <p:sp>
        <p:nvSpPr>
          <p:cNvPr id="445" name="Google Shape;445;p63"/>
          <p:cNvSpPr txBox="1"/>
          <p:nvPr/>
        </p:nvSpPr>
        <p:spPr>
          <a:xfrm>
            <a:off x="245800" y="1099500"/>
            <a:ext cx="8402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De quels types de molécules le reticulum endoplasmique est-il le lieu de synthèse ?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B- les phospholipides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Les phospholipides, constituants essentiels des membranes sont synthétisés au niveau du REL. Ces lipides seront inclus dans les membranes du RE avant de rejoindre d’autres membranes cellulaires.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E- les protéines transmembranaires et membranaires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 plupart des protéines transmembranaires et les autres protéines membranaires sont aussi synthétisées au niveau du RE et se retrouvent associées à la membrane du RE au moment de leur synthèse.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F- les protéines destinées à être sécrétées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es protéines de sécrétion, comme les hormones, sont synthétisées au niveau du REG par des ribosomes liés à ses structures.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42900" lvl="0" indent="0" algn="just" rtl="0">
              <a:lnSpc>
                <a:spcPct val="121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en est de même pour les protéines destinées à rester dans le RE, dans l’appareil de Golgi ou bien encore dans les lysosomes. Ces protéines se retrouvent dans la lumière (à l’intérieur) du RE dès leur synthèse.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>
            <a:spLocks noGrp="1"/>
          </p:cNvSpPr>
          <p:nvPr>
            <p:ph type="subTitle" idx="1"/>
          </p:nvPr>
        </p:nvSpPr>
        <p:spPr>
          <a:xfrm>
            <a:off x="466450" y="4541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A quoi correspond ce schéma?</a:t>
            </a:r>
            <a:endParaRPr sz="1900" b="1"/>
          </a:p>
        </p:txBody>
      </p:sp>
      <p:sp>
        <p:nvSpPr>
          <p:cNvPr id="451" name="Google Shape;451;p64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Q5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452" name="Google Shape;45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50" y="849625"/>
            <a:ext cx="5974175" cy="33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4"/>
          <p:cNvSpPr txBox="1"/>
          <p:nvPr/>
        </p:nvSpPr>
        <p:spPr>
          <a:xfrm>
            <a:off x="1848025" y="74100"/>
            <a:ext cx="6818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Fonctions du reticulum endoplasmique</a:t>
            </a:r>
            <a:endParaRPr sz="23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5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Q5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459" name="Google Shape;4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550" y="649350"/>
            <a:ext cx="5974175" cy="33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5"/>
          <p:cNvSpPr txBox="1"/>
          <p:nvPr/>
        </p:nvSpPr>
        <p:spPr>
          <a:xfrm>
            <a:off x="1848025" y="74100"/>
            <a:ext cx="6818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Fonctions du reticulum endoplasmique</a:t>
            </a:r>
            <a:endParaRPr sz="2300" b="1"/>
          </a:p>
        </p:txBody>
      </p:sp>
      <p:sp>
        <p:nvSpPr>
          <p:cNvPr id="461" name="Google Shape;461;p65"/>
          <p:cNvSpPr txBox="1"/>
          <p:nvPr/>
        </p:nvSpPr>
        <p:spPr>
          <a:xfrm>
            <a:off x="103200" y="4009100"/>
            <a:ext cx="8563200" cy="1086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342900" lvl="0" indent="0" algn="just" rtl="0">
              <a:lnSpc>
                <a:spcPct val="129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/>
              <a:t>Cette</a:t>
            </a:r>
            <a:r>
              <a:rPr lang="en" sz="1200" dirty="0"/>
              <a:t> figure </a:t>
            </a:r>
            <a:r>
              <a:rPr lang="en" sz="1200" dirty="0" err="1"/>
              <a:t>présente</a:t>
            </a:r>
            <a:r>
              <a:rPr lang="en" sz="1200" dirty="0"/>
              <a:t> le </a:t>
            </a:r>
            <a:r>
              <a:rPr lang="en" sz="1200" dirty="0" err="1">
                <a:solidFill>
                  <a:srgbClr val="FF0000"/>
                </a:solidFill>
              </a:rPr>
              <a:t>mécanisme</a:t>
            </a:r>
            <a:r>
              <a:rPr lang="en" sz="1200" dirty="0">
                <a:solidFill>
                  <a:srgbClr val="FF0000"/>
                </a:solidFill>
              </a:rPr>
              <a:t> par </a:t>
            </a:r>
            <a:r>
              <a:rPr lang="en" sz="1200" dirty="0" err="1">
                <a:solidFill>
                  <a:srgbClr val="FF0000"/>
                </a:solidFill>
              </a:rPr>
              <a:t>lequel</a:t>
            </a:r>
            <a:r>
              <a:rPr lang="en" sz="1200" dirty="0">
                <a:solidFill>
                  <a:srgbClr val="FF0000"/>
                </a:solidFill>
              </a:rPr>
              <a:t> la </a:t>
            </a:r>
            <a:r>
              <a:rPr lang="en" sz="1200" dirty="0" err="1">
                <a:solidFill>
                  <a:srgbClr val="FF0000"/>
                </a:solidFill>
              </a:rPr>
              <a:t>synthèse</a:t>
            </a:r>
            <a:r>
              <a:rPr lang="en" sz="1200" dirty="0">
                <a:solidFill>
                  <a:srgbClr val="FF0000"/>
                </a:solidFill>
              </a:rPr>
              <a:t> de </a:t>
            </a:r>
            <a:r>
              <a:rPr lang="en" sz="1200" dirty="0" err="1">
                <a:solidFill>
                  <a:srgbClr val="FF0000"/>
                </a:solidFill>
              </a:rPr>
              <a:t>certaines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dirty="0" err="1">
                <a:solidFill>
                  <a:srgbClr val="FF0000"/>
                </a:solidFill>
              </a:rPr>
              <a:t>protéines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dirty="0" err="1">
                <a:solidFill>
                  <a:srgbClr val="FF0000"/>
                </a:solidFill>
              </a:rPr>
              <a:t>est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dirty="0" err="1">
                <a:solidFill>
                  <a:srgbClr val="FF0000"/>
                </a:solidFill>
              </a:rPr>
              <a:t>dirigée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dirty="0" err="1">
                <a:solidFill>
                  <a:srgbClr val="FF0000"/>
                </a:solidFill>
              </a:rPr>
              <a:t>vers</a:t>
            </a:r>
            <a:r>
              <a:rPr lang="en" sz="1200" dirty="0">
                <a:solidFill>
                  <a:srgbClr val="FF0000"/>
                </a:solidFill>
              </a:rPr>
              <a:t> la membrane du REG</a:t>
            </a:r>
            <a:r>
              <a:rPr lang="en" sz="1200" dirty="0"/>
              <a:t>. </a:t>
            </a:r>
            <a:r>
              <a:rPr lang="en" sz="1200" dirty="0" err="1"/>
              <a:t>L’</a:t>
            </a:r>
            <a:r>
              <a:rPr lang="en" sz="1200" b="1" dirty="0" err="1"/>
              <a:t>ARNm</a:t>
            </a:r>
            <a:r>
              <a:rPr lang="en" sz="1200" dirty="0"/>
              <a:t> (</a:t>
            </a:r>
            <a:r>
              <a:rPr lang="en" sz="1200" dirty="0" err="1"/>
              <a:t>en</a:t>
            </a:r>
            <a:r>
              <a:rPr lang="en" sz="1200" dirty="0"/>
              <a:t> </a:t>
            </a:r>
            <a:r>
              <a:rPr lang="en" sz="1200" dirty="0" err="1"/>
              <a:t>cours</a:t>
            </a:r>
            <a:r>
              <a:rPr lang="en" sz="1200" dirty="0"/>
              <a:t> de </a:t>
            </a:r>
            <a:r>
              <a:rPr lang="en" sz="1200" dirty="0" err="1"/>
              <a:t>traduction</a:t>
            </a:r>
            <a:r>
              <a:rPr lang="en" sz="1200" dirty="0"/>
              <a:t>) </a:t>
            </a:r>
            <a:r>
              <a:rPr lang="en" sz="1200" dirty="0" err="1"/>
              <a:t>est</a:t>
            </a:r>
            <a:r>
              <a:rPr lang="en" sz="1200" dirty="0"/>
              <a:t> </a:t>
            </a:r>
            <a:r>
              <a:rPr lang="en" sz="1200" dirty="0" err="1"/>
              <a:t>représenté</a:t>
            </a:r>
            <a:r>
              <a:rPr lang="en" sz="1200" dirty="0"/>
              <a:t> </a:t>
            </a:r>
            <a:r>
              <a:rPr lang="en" sz="1200" dirty="0" err="1"/>
              <a:t>en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b="1" dirty="0">
                <a:solidFill>
                  <a:srgbClr val="FF0000"/>
                </a:solidFill>
              </a:rPr>
              <a:t>ROUGE</a:t>
            </a:r>
            <a:r>
              <a:rPr lang="en" sz="1200" dirty="0">
                <a:solidFill>
                  <a:srgbClr val="FF0000"/>
                </a:solidFill>
              </a:rPr>
              <a:t>, l</a:t>
            </a:r>
            <a:r>
              <a:rPr lang="en" sz="1200" dirty="0"/>
              <a:t>e </a:t>
            </a:r>
            <a:r>
              <a:rPr lang="en" sz="1200" b="1" dirty="0"/>
              <a:t>ribosome </a:t>
            </a:r>
            <a:r>
              <a:rPr lang="en" sz="1200" dirty="0" err="1"/>
              <a:t>en</a:t>
            </a:r>
            <a:r>
              <a:rPr lang="en" sz="1200" dirty="0"/>
              <a:t> </a:t>
            </a:r>
            <a:r>
              <a:rPr lang="en" sz="1200" b="1" dirty="0">
                <a:solidFill>
                  <a:srgbClr val="00B050"/>
                </a:solidFill>
              </a:rPr>
              <a:t>VERT</a:t>
            </a:r>
            <a:r>
              <a:rPr lang="en" sz="1200" dirty="0">
                <a:solidFill>
                  <a:srgbClr val="FF0000"/>
                </a:solidFill>
              </a:rPr>
              <a:t>, </a:t>
            </a:r>
            <a:r>
              <a:rPr lang="en" sz="1200" b="1" dirty="0"/>
              <a:t>la membrane du REG</a:t>
            </a:r>
            <a:r>
              <a:rPr lang="en" sz="1200" dirty="0"/>
              <a:t> </a:t>
            </a:r>
            <a:r>
              <a:rPr lang="en" sz="1200" dirty="0" err="1"/>
              <a:t>en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b="1" dirty="0">
                <a:solidFill>
                  <a:srgbClr val="FFD966"/>
                </a:solidFill>
              </a:rPr>
              <a:t>JAUNE</a:t>
            </a:r>
            <a:r>
              <a:rPr lang="en" sz="1200" dirty="0">
                <a:solidFill>
                  <a:srgbClr val="FF0000"/>
                </a:solidFill>
              </a:rPr>
              <a:t>, </a:t>
            </a:r>
            <a:r>
              <a:rPr lang="en" sz="1200" b="1" dirty="0"/>
              <a:t>le </a:t>
            </a:r>
            <a:r>
              <a:rPr lang="en" sz="1200" b="1" dirty="0" err="1"/>
              <a:t>translocon</a:t>
            </a:r>
            <a:r>
              <a:rPr lang="en" sz="1200" b="1" dirty="0"/>
              <a:t> </a:t>
            </a:r>
            <a:r>
              <a:rPr lang="en" sz="1200" dirty="0" err="1"/>
              <a:t>en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b="1" dirty="0">
                <a:solidFill>
                  <a:srgbClr val="FF5454"/>
                </a:solidFill>
              </a:rPr>
              <a:t>ROSE</a:t>
            </a:r>
            <a:r>
              <a:rPr lang="en" sz="1200" dirty="0">
                <a:solidFill>
                  <a:srgbClr val="FF0000"/>
                </a:solidFill>
              </a:rPr>
              <a:t>,</a:t>
            </a:r>
            <a:r>
              <a:rPr lang="en" sz="1200" dirty="0"/>
              <a:t> l</a:t>
            </a:r>
            <a:r>
              <a:rPr lang="en" sz="1200" b="1" dirty="0"/>
              <a:t>e polypeptide </a:t>
            </a:r>
            <a:r>
              <a:rPr lang="en" sz="1200" b="1" dirty="0" err="1"/>
              <a:t>naissant</a:t>
            </a:r>
            <a:r>
              <a:rPr lang="en" sz="1200" b="1" dirty="0"/>
              <a:t> et </a:t>
            </a:r>
            <a:r>
              <a:rPr lang="en" sz="1200" b="1" dirty="0" err="1"/>
              <a:t>porteur</a:t>
            </a:r>
            <a:r>
              <a:rPr lang="en" sz="1200" b="1" dirty="0"/>
              <a:t> </a:t>
            </a:r>
            <a:r>
              <a:rPr lang="en" sz="1200" b="1" dirty="0" err="1"/>
              <a:t>d’une</a:t>
            </a:r>
            <a:r>
              <a:rPr lang="en" sz="1200" b="1" dirty="0"/>
              <a:t> </a:t>
            </a:r>
            <a:r>
              <a:rPr lang="en" sz="1200" b="1" dirty="0" err="1"/>
              <a:t>séquence</a:t>
            </a:r>
            <a:r>
              <a:rPr lang="en" sz="1200" b="1" dirty="0"/>
              <a:t> signal</a:t>
            </a:r>
            <a:r>
              <a:rPr lang="en" sz="1200" dirty="0"/>
              <a:t> </a:t>
            </a:r>
            <a:r>
              <a:rPr lang="en" sz="1200" dirty="0" err="1"/>
              <a:t>en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b="1" dirty="0">
                <a:solidFill>
                  <a:srgbClr val="0000FF"/>
                </a:solidFill>
              </a:rPr>
              <a:t>BLEU</a:t>
            </a:r>
            <a:r>
              <a:rPr lang="en" sz="1200" dirty="0">
                <a:solidFill>
                  <a:srgbClr val="073763"/>
                </a:solidFill>
              </a:rPr>
              <a:t>.</a:t>
            </a:r>
            <a:r>
              <a:rPr lang="en" sz="1200" dirty="0">
                <a:solidFill>
                  <a:srgbClr val="FF0000"/>
                </a:solidFill>
              </a:rPr>
              <a:t> </a:t>
            </a:r>
            <a:r>
              <a:rPr lang="en" sz="1200" dirty="0"/>
              <a:t>La </a:t>
            </a:r>
            <a:r>
              <a:rPr lang="en" sz="1200" b="1" dirty="0"/>
              <a:t>SRP</a:t>
            </a:r>
            <a:r>
              <a:rPr lang="en" sz="1200" dirty="0"/>
              <a:t>, </a:t>
            </a:r>
            <a:r>
              <a:rPr lang="en" sz="1200" dirty="0" err="1"/>
              <a:t>ainsi</a:t>
            </a:r>
            <a:r>
              <a:rPr lang="en" sz="1200" dirty="0"/>
              <a:t> que le </a:t>
            </a:r>
            <a:r>
              <a:rPr lang="en" sz="1200" dirty="0" err="1"/>
              <a:t>récepteur</a:t>
            </a:r>
            <a:r>
              <a:rPr lang="en" sz="1200" dirty="0"/>
              <a:t> </a:t>
            </a:r>
            <a:r>
              <a:rPr lang="en" sz="1200" dirty="0" err="1"/>
              <a:t>dimérique</a:t>
            </a:r>
            <a:r>
              <a:rPr lang="en" sz="1200" dirty="0"/>
              <a:t> de la SRP </a:t>
            </a:r>
            <a:r>
              <a:rPr lang="en" sz="1200" dirty="0" err="1"/>
              <a:t>sont</a:t>
            </a:r>
            <a:r>
              <a:rPr lang="en" sz="1200" dirty="0"/>
              <a:t> </a:t>
            </a:r>
            <a:r>
              <a:rPr lang="en" sz="1200" dirty="0" err="1"/>
              <a:t>représentés</a:t>
            </a:r>
            <a:r>
              <a:rPr lang="en" sz="1200" dirty="0"/>
              <a:t>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>
            <a:spLocks noGrp="1"/>
          </p:cNvSpPr>
          <p:nvPr>
            <p:ph type="ctrTitle"/>
          </p:nvPr>
        </p:nvSpPr>
        <p:spPr>
          <a:xfrm>
            <a:off x="-1610200" y="2942000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L’appareil de Golgi</a:t>
            </a:r>
            <a:endParaRPr sz="3900"/>
          </a:p>
        </p:txBody>
      </p:sp>
      <p:pic>
        <p:nvPicPr>
          <p:cNvPr id="467" name="Google Shape;46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1950"/>
            <a:ext cx="3038875" cy="16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53" y="1604300"/>
            <a:ext cx="3511450" cy="32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F9DDA36-4722-40AE-A1C6-CCC8CD720F4E}"/>
              </a:ext>
            </a:extLst>
          </p:cNvPr>
          <p:cNvSpPr txBox="1">
            <a:spLocks/>
          </p:cNvSpPr>
          <p:nvPr/>
        </p:nvSpPr>
        <p:spPr>
          <a:xfrm>
            <a:off x="-406566" y="188637"/>
            <a:ext cx="10515600" cy="60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b="1" dirty="0">
                <a:solidFill>
                  <a:srgbClr val="FF0000"/>
                </a:solidFill>
              </a:rPr>
              <a:t>TRADUCTION ET BIOCHIMIE DES PROTEINES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7B52B3E7-D940-4170-9673-2E3D6B900C9B}"/>
              </a:ext>
            </a:extLst>
          </p:cNvPr>
          <p:cNvSpPr txBox="1">
            <a:spLocks/>
          </p:cNvSpPr>
          <p:nvPr/>
        </p:nvSpPr>
        <p:spPr>
          <a:xfrm>
            <a:off x="586160" y="816890"/>
            <a:ext cx="10515600" cy="565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l">
              <a:buFont typeface="Arial"/>
              <a:buAutoNum type="romanUcPeriod"/>
            </a:pPr>
            <a:r>
              <a:rPr lang="fr-FR" sz="1600" b="1" dirty="0"/>
              <a:t>Le décryptage du code génétique (séance 1) </a:t>
            </a:r>
            <a:r>
              <a:rPr lang="fr-FR" sz="1600" dirty="0">
                <a:solidFill>
                  <a:schemeClr val="accent1"/>
                </a:solidFill>
              </a:rPr>
              <a:t>	</a:t>
            </a:r>
          </a:p>
          <a:p>
            <a:pPr marL="457200" lvl="1" indent="0" algn="l"/>
            <a:r>
              <a:rPr lang="fr-FR" sz="1400" dirty="0">
                <a:solidFill>
                  <a:schemeClr val="accent1"/>
                </a:solidFill>
              </a:rPr>
              <a:t>	-&gt; Poly 2, chapitre traduction, pages 29-31</a:t>
            </a:r>
          </a:p>
          <a:p>
            <a:pPr marL="0" indent="0" algn="l"/>
            <a:r>
              <a:rPr lang="fr-FR" sz="1400" dirty="0">
                <a:solidFill>
                  <a:schemeClr val="accent1"/>
                </a:solidFill>
              </a:rPr>
              <a:t>	-&gt; revoir Poly 1, </a:t>
            </a:r>
            <a:r>
              <a:rPr lang="fr-FR" sz="1400" dirty="0" err="1">
                <a:solidFill>
                  <a:schemeClr val="accent1"/>
                </a:solidFill>
              </a:rPr>
              <a:t>Chap</a:t>
            </a:r>
            <a:r>
              <a:rPr lang="fr-FR" sz="1400" dirty="0">
                <a:solidFill>
                  <a:schemeClr val="accent1"/>
                </a:solidFill>
              </a:rPr>
              <a:t> 5, partie RE</a:t>
            </a:r>
          </a:p>
          <a:p>
            <a:pPr marL="571500" indent="-571500" algn="l">
              <a:buFont typeface="Arial"/>
              <a:buAutoNum type="romanUcPeriod"/>
            </a:pPr>
            <a:endParaRPr lang="fr-FR" sz="1600" b="1" dirty="0"/>
          </a:p>
          <a:p>
            <a:pPr marL="0" indent="0" algn="l"/>
            <a:r>
              <a:rPr lang="fr-FR" sz="1600" b="1" dirty="0"/>
              <a:t>II. Le mécanisme moléculaire de la traduction (séance 2)</a:t>
            </a:r>
          </a:p>
          <a:p>
            <a:pPr marL="0" indent="0" algn="l"/>
            <a:r>
              <a:rPr lang="fr-FR" sz="1600" dirty="0">
                <a:solidFill>
                  <a:schemeClr val="accent1"/>
                </a:solidFill>
              </a:rPr>
              <a:t>	</a:t>
            </a:r>
            <a:r>
              <a:rPr lang="fr-FR" sz="1400" dirty="0">
                <a:solidFill>
                  <a:schemeClr val="accent1"/>
                </a:solidFill>
              </a:rPr>
              <a:t>-&gt; Poly 2, chapitre traduction, pages 34-40  </a:t>
            </a:r>
          </a:p>
          <a:p>
            <a:pPr marL="0" indent="0" algn="l"/>
            <a:r>
              <a:rPr lang="fr-FR" sz="1400" dirty="0">
                <a:solidFill>
                  <a:schemeClr val="accent1"/>
                </a:solidFill>
              </a:rPr>
              <a:t>	-&gt; revoir Poly 1, </a:t>
            </a:r>
            <a:r>
              <a:rPr lang="fr-FR" sz="1400" dirty="0" err="1">
                <a:solidFill>
                  <a:schemeClr val="accent1"/>
                </a:solidFill>
              </a:rPr>
              <a:t>chap</a:t>
            </a:r>
            <a:r>
              <a:rPr lang="fr-FR" sz="1400" dirty="0">
                <a:solidFill>
                  <a:schemeClr val="accent1"/>
                </a:solidFill>
              </a:rPr>
              <a:t> 5 (parties RE et appareil de Golgi) et </a:t>
            </a:r>
            <a:r>
              <a:rPr lang="fr-FR" sz="1400" dirty="0" err="1">
                <a:solidFill>
                  <a:schemeClr val="accent1"/>
                </a:solidFill>
              </a:rPr>
              <a:t>chap</a:t>
            </a:r>
            <a:r>
              <a:rPr lang="fr-FR" sz="1400" dirty="0">
                <a:solidFill>
                  <a:schemeClr val="accent1"/>
                </a:solidFill>
              </a:rPr>
              <a:t> 3 partie sur nucléoles </a:t>
            </a:r>
          </a:p>
          <a:p>
            <a:pPr marL="0" indent="0" algn="l"/>
            <a:endParaRPr lang="fr-FR" sz="1400" dirty="0">
              <a:solidFill>
                <a:schemeClr val="accent1"/>
              </a:solidFill>
            </a:endParaRPr>
          </a:p>
          <a:p>
            <a:pPr marL="0" indent="0" algn="l"/>
            <a:r>
              <a:rPr lang="fr-FR" sz="1600" b="1" dirty="0"/>
              <a:t>III. La synthèse des protéines à l’échelle de la cellule (séance 3)</a:t>
            </a:r>
          </a:p>
          <a:p>
            <a:pPr marL="0" indent="0" algn="l"/>
            <a:r>
              <a:rPr lang="fr-FR" sz="1600" dirty="0">
                <a:solidFill>
                  <a:schemeClr val="accent1"/>
                </a:solidFill>
              </a:rPr>
              <a:t>	</a:t>
            </a:r>
            <a:r>
              <a:rPr lang="fr-FR" sz="1400" dirty="0">
                <a:solidFill>
                  <a:schemeClr val="accent1"/>
                </a:solidFill>
              </a:rPr>
              <a:t>-&gt; Poly 1 chapitre 5 p 32 à 41 minimum</a:t>
            </a:r>
          </a:p>
          <a:p>
            <a:pPr marL="0" indent="0" algn="l"/>
            <a:r>
              <a:rPr lang="fr-FR" sz="1400" dirty="0">
                <a:solidFill>
                  <a:schemeClr val="accent1"/>
                </a:solidFill>
              </a:rPr>
              <a:t>	-&gt; Poly 2, partie III p45 et 46 (et le contenu des séances 1 et 2 de traduction)</a:t>
            </a:r>
          </a:p>
          <a:p>
            <a:pPr marL="0" indent="0" algn="l"/>
            <a:endParaRPr lang="fr-FR" sz="1600" dirty="0">
              <a:solidFill>
                <a:schemeClr val="accent1"/>
              </a:solidFill>
            </a:endParaRPr>
          </a:p>
          <a:p>
            <a:pPr marL="0" indent="0" algn="l"/>
            <a:r>
              <a:rPr lang="fr-FR" sz="1600" b="1" dirty="0"/>
              <a:t>IV. Notions élémentaires de biochimie des protéines (séances 4 et 5)</a:t>
            </a:r>
          </a:p>
          <a:p>
            <a:pPr marL="0" indent="0" algn="l"/>
            <a:r>
              <a:rPr lang="fr-FR" sz="1600" dirty="0">
                <a:solidFill>
                  <a:schemeClr val="accent1"/>
                </a:solidFill>
              </a:rPr>
              <a:t>	</a:t>
            </a:r>
            <a:r>
              <a:rPr lang="fr-FR" sz="1400" dirty="0">
                <a:solidFill>
                  <a:schemeClr val="accent1"/>
                </a:solidFill>
              </a:rPr>
              <a:t>-&gt; Poly 1 chapitre 5 en entier</a:t>
            </a:r>
          </a:p>
          <a:p>
            <a:pPr marL="0" indent="0" algn="l"/>
            <a:r>
              <a:rPr lang="fr-FR" sz="1400" dirty="0">
                <a:solidFill>
                  <a:schemeClr val="accent1"/>
                </a:solidFill>
              </a:rPr>
              <a:t>	-&gt; Poly N°2, pages 47-53</a:t>
            </a:r>
          </a:p>
          <a:p>
            <a:pPr marL="0" indent="0" algn="l"/>
            <a:r>
              <a:rPr lang="fr-FR" sz="1400" dirty="0">
                <a:solidFill>
                  <a:schemeClr val="accent1"/>
                </a:solidFill>
              </a:rPr>
              <a:t>	-&gt; fiches techniques 6 à 9</a:t>
            </a:r>
          </a:p>
          <a:p>
            <a:pPr marL="0" indent="0" algn="l"/>
            <a:r>
              <a:rPr lang="fr-FR" sz="1400" dirty="0">
                <a:solidFill>
                  <a:schemeClr val="accent1"/>
                </a:solidFill>
              </a:rPr>
              <a:t>	</a:t>
            </a:r>
            <a:r>
              <a:rPr lang="fr-FR" sz="1400" dirty="0">
                <a:solidFill>
                  <a:srgbClr val="FF6600"/>
                </a:solidFill>
              </a:rPr>
              <a:t>-</a:t>
            </a:r>
            <a:r>
              <a:rPr lang="fr-FR" sz="1400" i="1" dirty="0">
                <a:solidFill>
                  <a:srgbClr val="FF6600"/>
                </a:solidFill>
              </a:rPr>
              <a:t>&gt; </a:t>
            </a:r>
            <a:r>
              <a:rPr lang="fr-FR" sz="1400" b="1" i="1" dirty="0">
                <a:solidFill>
                  <a:srgbClr val="FF6600"/>
                </a:solidFill>
              </a:rPr>
              <a:t>Visionner la vidéo suivante avant la séance 5:</a:t>
            </a:r>
          </a:p>
          <a:p>
            <a:pPr marL="0" indent="0" algn="l"/>
            <a:r>
              <a:rPr lang="en-US" sz="1400" b="1" u="sng" dirty="0">
                <a:hlinkClick r:id="rId3"/>
              </a:rPr>
              <a:t>	https://www.youtube.com/watch?v=ZJLRR_Inhcc</a:t>
            </a:r>
            <a:endParaRPr lang="fr-FR" sz="1400" u="sng" dirty="0"/>
          </a:p>
          <a:p>
            <a:pPr marL="0" indent="0" algn="l"/>
            <a:endParaRPr lang="fr-FR" sz="1800" dirty="0">
              <a:solidFill>
                <a:schemeClr val="accent1"/>
              </a:solidFill>
            </a:endParaRPr>
          </a:p>
          <a:p>
            <a:pPr marL="0" indent="0" algn="l"/>
            <a:endParaRPr lang="fr-FR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7"/>
          <p:cNvSpPr txBox="1"/>
          <p:nvPr/>
        </p:nvSpPr>
        <p:spPr>
          <a:xfrm>
            <a:off x="293700" y="3841775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L’appareil de Golgi est constitué d’un ensemble de structures membranaires comparables à celle représentée ci-dessus.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Comment appelle-t-on la structure schématisée ci-dessus? 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grpSp>
        <p:nvGrpSpPr>
          <p:cNvPr id="474" name="Google Shape;474;p67"/>
          <p:cNvGrpSpPr/>
          <p:nvPr/>
        </p:nvGrpSpPr>
        <p:grpSpPr>
          <a:xfrm>
            <a:off x="1205075" y="272525"/>
            <a:ext cx="6818400" cy="3291475"/>
            <a:chOff x="1205075" y="272525"/>
            <a:chExt cx="6818400" cy="3291475"/>
          </a:xfrm>
        </p:grpSpPr>
        <p:sp>
          <p:nvSpPr>
            <p:cNvPr id="475" name="Google Shape;475;p67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476" name="Google Shape;476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9900" y="1017725"/>
              <a:ext cx="4988728" cy="251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67"/>
            <p:cNvSpPr/>
            <p:nvPr/>
          </p:nvSpPr>
          <p:spPr>
            <a:xfrm>
              <a:off x="1547825" y="111125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7"/>
            <p:cNvSpPr/>
            <p:nvPr/>
          </p:nvSpPr>
          <p:spPr>
            <a:xfrm>
              <a:off x="1660550" y="305420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7"/>
            <p:cNvSpPr/>
            <p:nvPr/>
          </p:nvSpPr>
          <p:spPr>
            <a:xfrm>
              <a:off x="5329250" y="2476500"/>
              <a:ext cx="1600200" cy="108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7"/>
            <p:cNvSpPr/>
            <p:nvPr/>
          </p:nvSpPr>
          <p:spPr>
            <a:xfrm>
              <a:off x="5180025" y="1017725"/>
              <a:ext cx="1600200" cy="20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67"/>
          <p:cNvSpPr/>
          <p:nvPr/>
        </p:nvSpPr>
        <p:spPr>
          <a:xfrm>
            <a:off x="5307025" y="1263650"/>
            <a:ext cx="1600200" cy="11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67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Q6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8"/>
          <p:cNvSpPr txBox="1"/>
          <p:nvPr/>
        </p:nvSpPr>
        <p:spPr>
          <a:xfrm>
            <a:off x="293700" y="3841775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L’appareil de Golgi est constitué d’un ensemble de structures membranaires comparables à celle représentée ci-dessus.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Comment appelle-t-on la structure schématisée ci-dessus?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Réponse : un dictyosome</a:t>
            </a:r>
            <a:endParaRPr sz="1500">
              <a:solidFill>
                <a:srgbClr val="FF0000"/>
              </a:solidFill>
            </a:endParaRPr>
          </a:p>
        </p:txBody>
      </p:sp>
      <p:grpSp>
        <p:nvGrpSpPr>
          <p:cNvPr id="488" name="Google Shape;488;p68"/>
          <p:cNvGrpSpPr/>
          <p:nvPr/>
        </p:nvGrpSpPr>
        <p:grpSpPr>
          <a:xfrm>
            <a:off x="1205075" y="272525"/>
            <a:ext cx="6818400" cy="3291475"/>
            <a:chOff x="1205075" y="272525"/>
            <a:chExt cx="6818400" cy="3291475"/>
          </a:xfrm>
        </p:grpSpPr>
        <p:sp>
          <p:nvSpPr>
            <p:cNvPr id="489" name="Google Shape;489;p68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490" name="Google Shape;490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9900" y="1017725"/>
              <a:ext cx="4988728" cy="251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68"/>
            <p:cNvSpPr/>
            <p:nvPr/>
          </p:nvSpPr>
          <p:spPr>
            <a:xfrm>
              <a:off x="1547825" y="111125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8"/>
            <p:cNvSpPr/>
            <p:nvPr/>
          </p:nvSpPr>
          <p:spPr>
            <a:xfrm>
              <a:off x="1660550" y="305420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8"/>
            <p:cNvSpPr/>
            <p:nvPr/>
          </p:nvSpPr>
          <p:spPr>
            <a:xfrm>
              <a:off x="5329250" y="2476500"/>
              <a:ext cx="1600200" cy="108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8"/>
            <p:cNvSpPr/>
            <p:nvPr/>
          </p:nvSpPr>
          <p:spPr>
            <a:xfrm>
              <a:off x="5180025" y="1017725"/>
              <a:ext cx="1600200" cy="20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68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Q6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"/>
          <p:cNvSpPr txBox="1"/>
          <p:nvPr/>
        </p:nvSpPr>
        <p:spPr>
          <a:xfrm>
            <a:off x="293700" y="3841775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Trouver le mot manquant.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Un dictyosome de l’appareil de Golgi est constitué de _______ empilés les uns sur les autres.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</p:txBody>
      </p:sp>
      <p:grpSp>
        <p:nvGrpSpPr>
          <p:cNvPr id="501" name="Google Shape;501;p69"/>
          <p:cNvGrpSpPr/>
          <p:nvPr/>
        </p:nvGrpSpPr>
        <p:grpSpPr>
          <a:xfrm>
            <a:off x="1205075" y="272525"/>
            <a:ext cx="6818400" cy="3291475"/>
            <a:chOff x="1205075" y="272525"/>
            <a:chExt cx="6818400" cy="3291475"/>
          </a:xfrm>
        </p:grpSpPr>
        <p:sp>
          <p:nvSpPr>
            <p:cNvPr id="502" name="Google Shape;502;p69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03" name="Google Shape;503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9900" y="1017725"/>
              <a:ext cx="4988728" cy="251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69"/>
            <p:cNvSpPr/>
            <p:nvPr/>
          </p:nvSpPr>
          <p:spPr>
            <a:xfrm>
              <a:off x="1547825" y="111125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9"/>
            <p:cNvSpPr/>
            <p:nvPr/>
          </p:nvSpPr>
          <p:spPr>
            <a:xfrm>
              <a:off x="1660550" y="305420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9"/>
            <p:cNvSpPr/>
            <p:nvPr/>
          </p:nvSpPr>
          <p:spPr>
            <a:xfrm>
              <a:off x="5329250" y="2476500"/>
              <a:ext cx="1600200" cy="108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9"/>
            <p:cNvSpPr/>
            <p:nvPr/>
          </p:nvSpPr>
          <p:spPr>
            <a:xfrm>
              <a:off x="5180025" y="1017725"/>
              <a:ext cx="1600200" cy="20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69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Q7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0"/>
          <p:cNvSpPr txBox="1"/>
          <p:nvPr/>
        </p:nvSpPr>
        <p:spPr>
          <a:xfrm>
            <a:off x="293700" y="3841775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Trouver le mot manquant.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Un dictyosome de l’appareil de Golgi est constitué de </a:t>
            </a:r>
            <a:r>
              <a:rPr lang="en" sz="1500">
                <a:solidFill>
                  <a:srgbClr val="FF0000"/>
                </a:solidFill>
              </a:rPr>
              <a:t>saccules </a:t>
            </a:r>
            <a:r>
              <a:rPr lang="en" sz="1500">
                <a:solidFill>
                  <a:schemeClr val="dk1"/>
                </a:solidFill>
              </a:rPr>
              <a:t>empilés les uns sur les autres.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0000"/>
              </a:solidFill>
            </a:endParaRPr>
          </a:p>
        </p:txBody>
      </p:sp>
      <p:grpSp>
        <p:nvGrpSpPr>
          <p:cNvPr id="514" name="Google Shape;514;p70"/>
          <p:cNvGrpSpPr/>
          <p:nvPr/>
        </p:nvGrpSpPr>
        <p:grpSpPr>
          <a:xfrm>
            <a:off x="1205075" y="272525"/>
            <a:ext cx="6818400" cy="3291475"/>
            <a:chOff x="1205075" y="272525"/>
            <a:chExt cx="6818400" cy="3291475"/>
          </a:xfrm>
        </p:grpSpPr>
        <p:sp>
          <p:nvSpPr>
            <p:cNvPr id="515" name="Google Shape;515;p70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16" name="Google Shape;516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9900" y="1017725"/>
              <a:ext cx="4988728" cy="251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70"/>
            <p:cNvSpPr/>
            <p:nvPr/>
          </p:nvSpPr>
          <p:spPr>
            <a:xfrm>
              <a:off x="1547825" y="111125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0"/>
            <p:cNvSpPr/>
            <p:nvPr/>
          </p:nvSpPr>
          <p:spPr>
            <a:xfrm>
              <a:off x="1660550" y="3054200"/>
              <a:ext cx="642900" cy="47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0"/>
            <p:cNvSpPr/>
            <p:nvPr/>
          </p:nvSpPr>
          <p:spPr>
            <a:xfrm>
              <a:off x="5329250" y="2476500"/>
              <a:ext cx="1600200" cy="108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0"/>
            <p:cNvSpPr/>
            <p:nvPr/>
          </p:nvSpPr>
          <p:spPr>
            <a:xfrm>
              <a:off x="5180025" y="1017725"/>
              <a:ext cx="1600200" cy="20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0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Q7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1"/>
          <p:cNvSpPr txBox="1"/>
          <p:nvPr/>
        </p:nvSpPr>
        <p:spPr>
          <a:xfrm>
            <a:off x="293700" y="3841775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err="1">
                <a:solidFill>
                  <a:schemeClr val="dk1"/>
                </a:solidFill>
              </a:rPr>
              <a:t>Légender</a:t>
            </a:r>
            <a:r>
              <a:rPr lang="en" sz="1500" b="1" dirty="0">
                <a:solidFill>
                  <a:schemeClr val="dk1"/>
                </a:solidFill>
              </a:rPr>
              <a:t> le </a:t>
            </a:r>
            <a:r>
              <a:rPr lang="en" sz="1500" b="1" dirty="0" err="1">
                <a:solidFill>
                  <a:schemeClr val="dk1"/>
                </a:solidFill>
              </a:rPr>
              <a:t>schéma</a:t>
            </a:r>
            <a:r>
              <a:rPr lang="en" sz="1500" b="1" dirty="0">
                <a:solidFill>
                  <a:schemeClr val="dk1"/>
                </a:solidFill>
              </a:rPr>
              <a:t>. </a:t>
            </a:r>
            <a:r>
              <a:rPr lang="en" sz="1500" dirty="0" err="1">
                <a:solidFill>
                  <a:schemeClr val="dk1"/>
                </a:solidFill>
              </a:rPr>
              <a:t>Positionner</a:t>
            </a:r>
            <a:r>
              <a:rPr lang="en" sz="1500" dirty="0">
                <a:solidFill>
                  <a:schemeClr val="dk1"/>
                </a:solidFill>
              </a:rPr>
              <a:t> </a:t>
            </a:r>
            <a:r>
              <a:rPr lang="en" sz="1500" dirty="0" err="1">
                <a:solidFill>
                  <a:schemeClr val="dk1"/>
                </a:solidFill>
              </a:rPr>
              <a:t>en</a:t>
            </a:r>
            <a:r>
              <a:rPr lang="en" sz="1500" dirty="0">
                <a:solidFill>
                  <a:schemeClr val="dk1"/>
                </a:solidFill>
              </a:rPr>
              <a:t> premier la face cis et la face trans du dictyosome (</a:t>
            </a:r>
            <a:r>
              <a:rPr lang="en" sz="1500" dirty="0" err="1">
                <a:solidFill>
                  <a:schemeClr val="dk1"/>
                </a:solidFill>
              </a:rPr>
              <a:t>boites</a:t>
            </a:r>
            <a:r>
              <a:rPr lang="en" sz="1500" dirty="0">
                <a:solidFill>
                  <a:schemeClr val="dk1"/>
                </a:solidFill>
              </a:rPr>
              <a:t> 1 et 2). Le RE </a:t>
            </a:r>
            <a:r>
              <a:rPr lang="en" sz="1500" dirty="0" err="1">
                <a:solidFill>
                  <a:schemeClr val="dk1"/>
                </a:solidFill>
              </a:rPr>
              <a:t>devrait</a:t>
            </a:r>
            <a:r>
              <a:rPr lang="en" sz="1500" dirty="0">
                <a:solidFill>
                  <a:schemeClr val="dk1"/>
                </a:solidFill>
              </a:rPr>
              <a:t> se </a:t>
            </a:r>
            <a:r>
              <a:rPr lang="en" sz="1500" dirty="0" err="1">
                <a:solidFill>
                  <a:schemeClr val="dk1"/>
                </a:solidFill>
              </a:rPr>
              <a:t>retrouver</a:t>
            </a:r>
            <a:r>
              <a:rPr lang="en" sz="1500" dirty="0">
                <a:solidFill>
                  <a:schemeClr val="dk1"/>
                </a:solidFill>
              </a:rPr>
              <a:t> </a:t>
            </a:r>
            <a:r>
              <a:rPr lang="en" sz="1500" dirty="0" err="1">
                <a:solidFill>
                  <a:schemeClr val="dk1"/>
                </a:solidFill>
              </a:rPr>
              <a:t>ici</a:t>
            </a:r>
            <a:r>
              <a:rPr lang="en" sz="1500" dirty="0">
                <a:solidFill>
                  <a:schemeClr val="dk1"/>
                </a:solidFill>
              </a:rPr>
              <a:t> </a:t>
            </a:r>
            <a:r>
              <a:rPr lang="en" sz="1500" dirty="0" err="1">
                <a:solidFill>
                  <a:schemeClr val="dk1"/>
                </a:solidFill>
              </a:rPr>
              <a:t>juste</a:t>
            </a:r>
            <a:r>
              <a:rPr lang="en" sz="1500" dirty="0">
                <a:solidFill>
                  <a:schemeClr val="dk1"/>
                </a:solidFill>
              </a:rPr>
              <a:t> au-dessus de la structure.</a:t>
            </a:r>
            <a:endParaRPr sz="1500" dirty="0">
              <a:solidFill>
                <a:srgbClr val="FF0000"/>
              </a:solidFill>
            </a:endParaRPr>
          </a:p>
        </p:txBody>
      </p:sp>
      <p:grpSp>
        <p:nvGrpSpPr>
          <p:cNvPr id="527" name="Google Shape;527;p71"/>
          <p:cNvGrpSpPr/>
          <p:nvPr/>
        </p:nvGrpSpPr>
        <p:grpSpPr>
          <a:xfrm>
            <a:off x="1205075" y="272525"/>
            <a:ext cx="6818400" cy="3258075"/>
            <a:chOff x="1205075" y="272525"/>
            <a:chExt cx="6818400" cy="3258075"/>
          </a:xfrm>
        </p:grpSpPr>
        <p:sp>
          <p:nvSpPr>
            <p:cNvPr id="528" name="Google Shape;528;p71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29" name="Google Shape;529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9900" y="1017725"/>
              <a:ext cx="4988728" cy="251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71"/>
            <p:cNvSpPr/>
            <p:nvPr/>
          </p:nvSpPr>
          <p:spPr>
            <a:xfrm>
              <a:off x="1547825" y="1111250"/>
              <a:ext cx="642900" cy="47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531" name="Google Shape;531;p71"/>
            <p:cNvSpPr/>
            <p:nvPr/>
          </p:nvSpPr>
          <p:spPr>
            <a:xfrm>
              <a:off x="1660550" y="3054200"/>
              <a:ext cx="642900" cy="47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532" name="Google Shape;532;p71"/>
            <p:cNvSpPr/>
            <p:nvPr/>
          </p:nvSpPr>
          <p:spPr>
            <a:xfrm>
              <a:off x="5329250" y="2476500"/>
              <a:ext cx="2274900" cy="254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sp>
          <p:nvSpPr>
            <p:cNvPr id="533" name="Google Shape;533;p71"/>
            <p:cNvSpPr/>
            <p:nvPr/>
          </p:nvSpPr>
          <p:spPr>
            <a:xfrm>
              <a:off x="5180025" y="1017725"/>
              <a:ext cx="1600200" cy="20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sp>
        <p:nvSpPr>
          <p:cNvPr id="534" name="Google Shape;534;p71"/>
          <p:cNvSpPr/>
          <p:nvPr/>
        </p:nvSpPr>
        <p:spPr>
          <a:xfrm>
            <a:off x="5338775" y="2787650"/>
            <a:ext cx="2274900" cy="254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35" name="Google Shape;535;p71"/>
          <p:cNvSpPr/>
          <p:nvPr/>
        </p:nvSpPr>
        <p:spPr>
          <a:xfrm>
            <a:off x="5338775" y="3149600"/>
            <a:ext cx="2274900" cy="319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536" name="Google Shape;536;p71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Q8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2"/>
          <p:cNvSpPr txBox="1"/>
          <p:nvPr/>
        </p:nvSpPr>
        <p:spPr>
          <a:xfrm>
            <a:off x="293700" y="3841775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Légender le schéma. </a:t>
            </a:r>
            <a:r>
              <a:rPr lang="en" sz="1500">
                <a:solidFill>
                  <a:schemeClr val="dk1"/>
                </a:solidFill>
              </a:rPr>
              <a:t>Positionner en premier la face cis et la face trans du dictyosome (boites 1 et 2). Le RE devrait se retrouver ici juste au dessus de la structure.</a:t>
            </a:r>
            <a:endParaRPr sz="1500">
              <a:solidFill>
                <a:srgbClr val="FF0000"/>
              </a:solidFill>
            </a:endParaRPr>
          </a:p>
        </p:txBody>
      </p:sp>
      <p:grpSp>
        <p:nvGrpSpPr>
          <p:cNvPr id="542" name="Google Shape;542;p72"/>
          <p:cNvGrpSpPr/>
          <p:nvPr/>
        </p:nvGrpSpPr>
        <p:grpSpPr>
          <a:xfrm>
            <a:off x="1205075" y="272525"/>
            <a:ext cx="6818400" cy="3258075"/>
            <a:chOff x="1205075" y="272525"/>
            <a:chExt cx="6818400" cy="3258075"/>
          </a:xfrm>
        </p:grpSpPr>
        <p:sp>
          <p:nvSpPr>
            <p:cNvPr id="543" name="Google Shape;543;p72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44" name="Google Shape;544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39900" y="1017725"/>
              <a:ext cx="4988728" cy="2512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5" name="Google Shape;545;p72"/>
          <p:cNvSpPr txBox="1"/>
          <p:nvPr/>
        </p:nvSpPr>
        <p:spPr>
          <a:xfrm>
            <a:off x="706450" y="3389325"/>
            <a:ext cx="8437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face concave présentant un réseau tubulaire d’où bourgeonnent des vésicules (le réseau trans-golgien)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46" name="Google Shape;546;p72"/>
          <p:cNvSpPr txBox="1"/>
          <p:nvPr/>
        </p:nvSpPr>
        <p:spPr>
          <a:xfrm>
            <a:off x="6802425" y="928700"/>
            <a:ext cx="2381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(vésicules de transition)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47" name="Google Shape;547;p72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Q8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3"/>
          <p:cNvSpPr txBox="1"/>
          <p:nvPr/>
        </p:nvSpPr>
        <p:spPr>
          <a:xfrm>
            <a:off x="396900" y="3024200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L’appareil de Golgi est un compartiment où sont réalisées</a:t>
            </a:r>
            <a:endParaRPr sz="15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A- des modifications des sucres N-liés aux protéines synthétisées au niveau du RE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B- la synthèse des phospholipides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C- le tri et l’aiguillage des protéines membranaires et des protéines de sécrétion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D- le tri et l’aiguillage des protéines mitochondriales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E- le tri et l’aiguillage des protéines lysosomales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grpSp>
        <p:nvGrpSpPr>
          <p:cNvPr id="553" name="Google Shape;553;p73"/>
          <p:cNvGrpSpPr/>
          <p:nvPr/>
        </p:nvGrpSpPr>
        <p:grpSpPr>
          <a:xfrm>
            <a:off x="1205075" y="272525"/>
            <a:ext cx="6818400" cy="2457975"/>
            <a:chOff x="1205075" y="272525"/>
            <a:chExt cx="6818400" cy="2457975"/>
          </a:xfrm>
        </p:grpSpPr>
        <p:sp>
          <p:nvSpPr>
            <p:cNvPr id="554" name="Google Shape;554;p73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55" name="Google Shape;555;p73"/>
            <p:cNvPicPr preferRelativeResize="0"/>
            <p:nvPr/>
          </p:nvPicPr>
          <p:blipFill rotWithShape="1">
            <a:blip r:embed="rId3">
              <a:alphaModFix/>
            </a:blip>
            <a:srcRect r="793"/>
            <a:stretch/>
          </p:blipFill>
          <p:spPr>
            <a:xfrm>
              <a:off x="2815050" y="946300"/>
              <a:ext cx="3513924" cy="1784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73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Q9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4"/>
          <p:cNvSpPr txBox="1"/>
          <p:nvPr/>
        </p:nvSpPr>
        <p:spPr>
          <a:xfrm>
            <a:off x="396900" y="3024200"/>
            <a:ext cx="813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L’appareil de Golgi est un compartiment où sont réalisées</a:t>
            </a:r>
            <a:endParaRPr sz="15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0000"/>
                </a:solidFill>
              </a:rPr>
              <a:t>A- des modifications des sucres N-liés aux protéines synthétisées au niveau du RE</a:t>
            </a:r>
            <a:endParaRPr sz="1500">
              <a:solidFill>
                <a:srgbClr val="FF00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B- la synthèse des phospholipides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C- le tri et l’aiguillage des protéines membranaires et des protéines de sécrétion</a:t>
            </a:r>
            <a:endParaRPr sz="1500">
              <a:solidFill>
                <a:srgbClr val="FF00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D- le tri et l’aiguillage des protéines mitochondriales</a:t>
            </a:r>
            <a:endParaRPr sz="15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0000"/>
                </a:solidFill>
              </a:rPr>
              <a:t>E- le tri et l’aiguillage des protéines lysosomales</a:t>
            </a:r>
            <a:endParaRPr sz="1500">
              <a:solidFill>
                <a:srgbClr val="FF00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grpSp>
        <p:nvGrpSpPr>
          <p:cNvPr id="562" name="Google Shape;562;p74"/>
          <p:cNvGrpSpPr/>
          <p:nvPr/>
        </p:nvGrpSpPr>
        <p:grpSpPr>
          <a:xfrm>
            <a:off x="1205075" y="272525"/>
            <a:ext cx="6818400" cy="2457975"/>
            <a:chOff x="1205075" y="272525"/>
            <a:chExt cx="6818400" cy="2457975"/>
          </a:xfrm>
        </p:grpSpPr>
        <p:sp>
          <p:nvSpPr>
            <p:cNvPr id="563" name="Google Shape;563;p74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64" name="Google Shape;564;p74"/>
            <p:cNvPicPr preferRelativeResize="0"/>
            <p:nvPr/>
          </p:nvPicPr>
          <p:blipFill rotWithShape="1">
            <a:blip r:embed="rId3">
              <a:alphaModFix/>
            </a:blip>
            <a:srcRect r="793"/>
            <a:stretch/>
          </p:blipFill>
          <p:spPr>
            <a:xfrm>
              <a:off x="2815050" y="946300"/>
              <a:ext cx="3513924" cy="1784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5" name="Google Shape;565;p74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Q9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5"/>
          <p:cNvSpPr txBox="1"/>
          <p:nvPr/>
        </p:nvSpPr>
        <p:spPr>
          <a:xfrm>
            <a:off x="5622360" y="2550136"/>
            <a:ext cx="3439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A- Saccule Trans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/>
              <a:t>B- Vésicule de transport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/>
              <a:t>C- Vésicule de transition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D- Fusion de la vésicule avec la     membrane plasmique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E- Saccule Cis d’un dictyosome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F- Synthèse au niveau du REG 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G- Saccule Médian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H- Vésicule de sécrétion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I- libération dans le milieu extracellulaire</a:t>
            </a:r>
            <a:endParaRPr sz="11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grpSp>
        <p:nvGrpSpPr>
          <p:cNvPr id="571" name="Google Shape;571;p75"/>
          <p:cNvGrpSpPr/>
          <p:nvPr/>
        </p:nvGrpSpPr>
        <p:grpSpPr>
          <a:xfrm>
            <a:off x="-28300" y="0"/>
            <a:ext cx="8284550" cy="3804901"/>
            <a:chOff x="-1369600" y="-642950"/>
            <a:chExt cx="8284550" cy="3804901"/>
          </a:xfrm>
        </p:grpSpPr>
        <p:sp>
          <p:nvSpPr>
            <p:cNvPr id="572" name="Google Shape;572;p75"/>
            <p:cNvSpPr txBox="1"/>
            <p:nvPr/>
          </p:nvSpPr>
          <p:spPr>
            <a:xfrm>
              <a:off x="96550" y="-642950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73" name="Google Shape;573;p75"/>
            <p:cNvPicPr preferRelativeResize="0"/>
            <p:nvPr/>
          </p:nvPicPr>
          <p:blipFill rotWithShape="1">
            <a:blip r:embed="rId3">
              <a:alphaModFix/>
            </a:blip>
            <a:srcRect r="793"/>
            <a:stretch/>
          </p:blipFill>
          <p:spPr>
            <a:xfrm>
              <a:off x="-1369600" y="425950"/>
              <a:ext cx="5388426" cy="2736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4" name="Google Shape;574;p75"/>
          <p:cNvSpPr txBox="1"/>
          <p:nvPr/>
        </p:nvSpPr>
        <p:spPr>
          <a:xfrm>
            <a:off x="388975" y="123400"/>
            <a:ext cx="615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Q10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575" name="Google Shape;575;p75"/>
          <p:cNvSpPr txBox="1"/>
          <p:nvPr/>
        </p:nvSpPr>
        <p:spPr>
          <a:xfrm>
            <a:off x="5733045" y="1432908"/>
            <a:ext cx="3303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</a:rPr>
              <a:t>Retracer le parcours d’une protéine de sécrétion en mettant les étapes dans l’ordre chronologique des événements.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6"/>
          <p:cNvSpPr txBox="1"/>
          <p:nvPr/>
        </p:nvSpPr>
        <p:spPr>
          <a:xfrm>
            <a:off x="357150" y="2571750"/>
            <a:ext cx="8429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Retracer le parcours d’une protéine de sécrétion en mettant les étapes dans l’ordre chronologique des événements.</a:t>
            </a:r>
            <a:endParaRPr sz="15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A- Saccule Trans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B- Vésicule de transport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C- Vésicule de transition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D- Fusion de la vésicule avec la membrane plasmique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E- Saccule Cis d’un dictyosome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F- Synthèse au niveau du REG 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G- Saccule Médian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H- Vésicule de sécrétion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I- libération dans le milieu extracellulaire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grpSp>
        <p:nvGrpSpPr>
          <p:cNvPr id="581" name="Google Shape;581;p76"/>
          <p:cNvGrpSpPr/>
          <p:nvPr/>
        </p:nvGrpSpPr>
        <p:grpSpPr>
          <a:xfrm>
            <a:off x="1205075" y="185225"/>
            <a:ext cx="6818400" cy="2457975"/>
            <a:chOff x="1205075" y="272525"/>
            <a:chExt cx="6818400" cy="2457975"/>
          </a:xfrm>
        </p:grpSpPr>
        <p:sp>
          <p:nvSpPr>
            <p:cNvPr id="582" name="Google Shape;582;p76"/>
            <p:cNvSpPr txBox="1"/>
            <p:nvPr/>
          </p:nvSpPr>
          <p:spPr>
            <a:xfrm>
              <a:off x="1205075" y="272525"/>
              <a:ext cx="6818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/>
                <a:t>Structure et fonctions de l’appareil de Golgi</a:t>
              </a:r>
              <a:endParaRPr sz="2300" b="1"/>
            </a:p>
          </p:txBody>
        </p:sp>
        <p:pic>
          <p:nvPicPr>
            <p:cNvPr id="583" name="Google Shape;583;p76"/>
            <p:cNvPicPr preferRelativeResize="0"/>
            <p:nvPr/>
          </p:nvPicPr>
          <p:blipFill rotWithShape="1">
            <a:blip r:embed="rId3">
              <a:alphaModFix/>
            </a:blip>
            <a:srcRect r="793"/>
            <a:stretch/>
          </p:blipFill>
          <p:spPr>
            <a:xfrm>
              <a:off x="2815050" y="946300"/>
              <a:ext cx="3513924" cy="1784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4" name="Google Shape;584;p76"/>
          <p:cNvSpPr txBox="1"/>
          <p:nvPr/>
        </p:nvSpPr>
        <p:spPr>
          <a:xfrm>
            <a:off x="3762400" y="3262300"/>
            <a:ext cx="457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Réponse : F-C-E-B-G-B-A-H-D-I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585" name="Google Shape;585;p76"/>
          <p:cNvSpPr txBox="1"/>
          <p:nvPr/>
        </p:nvSpPr>
        <p:spPr>
          <a:xfrm>
            <a:off x="400550" y="400550"/>
            <a:ext cx="615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Q10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100" y="2290875"/>
            <a:ext cx="5781900" cy="28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0"/>
          <p:cNvSpPr txBox="1"/>
          <p:nvPr/>
        </p:nvSpPr>
        <p:spPr>
          <a:xfrm>
            <a:off x="436975" y="8100"/>
            <a:ext cx="81672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L’expérience de Caro et Palade (1964)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Des cochons d’Inde anesthésiés reçoivent par voie intraveineuse de la </a:t>
            </a:r>
            <a:r>
              <a:rPr lang="en" sz="1300" b="1">
                <a:solidFill>
                  <a:srgbClr val="FF0000"/>
                </a:solidFill>
              </a:rPr>
              <a:t>leucine-H</a:t>
            </a:r>
            <a:r>
              <a:rPr lang="en" sz="1300" b="1" baseline="30000">
                <a:solidFill>
                  <a:srgbClr val="FF0000"/>
                </a:solidFill>
              </a:rPr>
              <a:t>3 </a:t>
            </a:r>
            <a:r>
              <a:rPr lang="en" sz="1300">
                <a:solidFill>
                  <a:schemeClr val="dk1"/>
                </a:solidFill>
              </a:rPr>
              <a:t>(leucine tritiée) pendant une durée relativement brève de </a:t>
            </a:r>
            <a:r>
              <a:rPr lang="en" sz="1300" b="1">
                <a:solidFill>
                  <a:srgbClr val="FF0000"/>
                </a:solidFill>
              </a:rPr>
              <a:t>4 minutes </a:t>
            </a:r>
            <a:r>
              <a:rPr lang="en" sz="1300">
                <a:solidFill>
                  <a:schemeClr val="dk1"/>
                </a:solidFill>
              </a:rPr>
              <a:t>(</a:t>
            </a:r>
            <a:r>
              <a:rPr lang="en" sz="1300" b="1">
                <a:solidFill>
                  <a:srgbClr val="FF0000"/>
                </a:solidFill>
              </a:rPr>
              <a:t>pulse</a:t>
            </a:r>
            <a:r>
              <a:rPr lang="en" sz="1300">
                <a:solidFill>
                  <a:schemeClr val="dk1"/>
                </a:solidFill>
              </a:rPr>
              <a:t>).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Après des temps variables de </a:t>
            </a:r>
            <a:r>
              <a:rPr lang="en" sz="1300" b="1">
                <a:solidFill>
                  <a:srgbClr val="FF0000"/>
                </a:solidFill>
              </a:rPr>
              <a:t>chasse</a:t>
            </a:r>
            <a:r>
              <a:rPr lang="en" sz="1300">
                <a:solidFill>
                  <a:schemeClr val="dk1"/>
                </a:solidFill>
              </a:rPr>
              <a:t>, les animaux sont sacrifiés, leur </a:t>
            </a:r>
            <a:r>
              <a:rPr lang="en" sz="1300" b="1">
                <a:solidFill>
                  <a:srgbClr val="FF0000"/>
                </a:solidFill>
              </a:rPr>
              <a:t>pancréas </a:t>
            </a:r>
            <a:r>
              <a:rPr lang="en" sz="1300">
                <a:solidFill>
                  <a:schemeClr val="dk1"/>
                </a:solidFill>
              </a:rPr>
              <a:t>est rapidement prélevé et découpé en coupes ultrafines qui sont préparées par les techniques cytologiques (fixation, inclusion,…). Ces coupes de pancréas sont soumises à une </a:t>
            </a:r>
            <a:r>
              <a:rPr lang="en" sz="1300" b="1">
                <a:solidFill>
                  <a:srgbClr val="FF0000"/>
                </a:solidFill>
              </a:rPr>
              <a:t>autoradiographie et analysées au microscope électronique. </a:t>
            </a: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Sur chaque autoradiographie, on détermine le </a:t>
            </a:r>
            <a:r>
              <a:rPr lang="en" sz="1300" b="1">
                <a:solidFill>
                  <a:srgbClr val="FF0000"/>
                </a:solidFill>
              </a:rPr>
              <a:t>pourcentage des grains d'argent</a:t>
            </a:r>
            <a:r>
              <a:rPr lang="en" sz="1300">
                <a:solidFill>
                  <a:schemeClr val="dk1"/>
                </a:solidFill>
              </a:rPr>
              <a:t> au niveau de différents organites cellulaires visibles sur les coupes de la partie exocrine du pancréas (un tissu spécialisé dans la </a:t>
            </a:r>
            <a:r>
              <a:rPr lang="en" sz="1300" b="1">
                <a:solidFill>
                  <a:srgbClr val="FF0000"/>
                </a:solidFill>
              </a:rPr>
              <a:t>synthèse et la sécrétion de protéines</a:t>
            </a:r>
            <a:r>
              <a:rPr lang="en" sz="1300">
                <a:solidFill>
                  <a:schemeClr val="dk1"/>
                </a:solidFill>
              </a:rPr>
              <a:t>).</a:t>
            </a:r>
            <a:endParaRPr sz="1600"/>
          </a:p>
        </p:txBody>
      </p:sp>
      <p:sp>
        <p:nvSpPr>
          <p:cNvPr id="345" name="Google Shape;345;p50"/>
          <p:cNvSpPr/>
          <p:nvPr/>
        </p:nvSpPr>
        <p:spPr>
          <a:xfrm>
            <a:off x="3798750" y="4251350"/>
            <a:ext cx="460500" cy="575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50"/>
          <p:cNvSpPr/>
          <p:nvPr/>
        </p:nvSpPr>
        <p:spPr>
          <a:xfrm>
            <a:off x="5055425" y="3202550"/>
            <a:ext cx="523800" cy="16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0"/>
          <p:cNvSpPr txBox="1"/>
          <p:nvPr/>
        </p:nvSpPr>
        <p:spPr>
          <a:xfrm>
            <a:off x="436975" y="3411362"/>
            <a:ext cx="26856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0B050"/>
                </a:solidFill>
                <a:highlight>
                  <a:srgbClr val="FFF2CC"/>
                </a:highlight>
              </a:rPr>
              <a:t>Q3.</a:t>
            </a:r>
            <a:r>
              <a:rPr lang="en" sz="1200">
                <a:solidFill>
                  <a:schemeClr val="dk1"/>
                </a:solidFill>
                <a:highlight>
                  <a:srgbClr val="FFF2CC"/>
                </a:highlight>
              </a:rPr>
              <a:t> </a:t>
            </a:r>
            <a:r>
              <a:rPr lang="en" sz="1200" b="1">
                <a:solidFill>
                  <a:schemeClr val="dk1"/>
                </a:solidFill>
                <a:highlight>
                  <a:srgbClr val="FFF2CC"/>
                </a:highlight>
              </a:rPr>
              <a:t>Que pouvez-vous conclure de ces données sur le lieu de synthèse et le cheminement des protéines dans les cellules du pancréas des cochons d’Inde?</a:t>
            </a:r>
            <a:endParaRPr sz="1200" b="1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</p:txBody>
      </p:sp>
      <p:sp>
        <p:nvSpPr>
          <p:cNvPr id="348" name="Google Shape;348;p50"/>
          <p:cNvSpPr/>
          <p:nvPr/>
        </p:nvSpPr>
        <p:spPr>
          <a:xfrm>
            <a:off x="5581650" y="3202550"/>
            <a:ext cx="752400" cy="16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0"/>
          <p:cNvSpPr/>
          <p:nvPr/>
        </p:nvSpPr>
        <p:spPr>
          <a:xfrm>
            <a:off x="6375400" y="3190875"/>
            <a:ext cx="606900" cy="16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0" name="Google Shape;350;p50"/>
          <p:cNvSpPr/>
          <p:nvPr/>
        </p:nvSpPr>
        <p:spPr>
          <a:xfrm>
            <a:off x="4476750" y="3341700"/>
            <a:ext cx="460500" cy="14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0"/>
          <p:cNvSpPr/>
          <p:nvPr/>
        </p:nvSpPr>
        <p:spPr>
          <a:xfrm>
            <a:off x="8237050" y="3196725"/>
            <a:ext cx="792000" cy="159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52" name="Google Shape;352;p50"/>
          <p:cNvSpPr/>
          <p:nvPr/>
        </p:nvSpPr>
        <p:spPr>
          <a:xfrm>
            <a:off x="7023650" y="3190875"/>
            <a:ext cx="523800" cy="16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50"/>
          <p:cNvSpPr/>
          <p:nvPr/>
        </p:nvSpPr>
        <p:spPr>
          <a:xfrm>
            <a:off x="7588800" y="3190875"/>
            <a:ext cx="523800" cy="16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0"/>
          <p:cNvSpPr txBox="1"/>
          <p:nvPr/>
        </p:nvSpPr>
        <p:spPr>
          <a:xfrm>
            <a:off x="3122575" y="4272200"/>
            <a:ext cx="79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chasse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55" name="Google Shape;355;p50"/>
          <p:cNvSpPr txBox="1"/>
          <p:nvPr/>
        </p:nvSpPr>
        <p:spPr>
          <a:xfrm>
            <a:off x="3641425" y="5097975"/>
            <a:ext cx="5243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0"/>
          <p:cNvSpPr/>
          <p:nvPr/>
        </p:nvSpPr>
        <p:spPr>
          <a:xfrm>
            <a:off x="6375400" y="3202550"/>
            <a:ext cx="606900" cy="4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vésicules de sécrétion</a:t>
            </a:r>
            <a:endParaRPr sz="700" dirty="0"/>
          </a:p>
        </p:txBody>
      </p:sp>
      <p:sp>
        <p:nvSpPr>
          <p:cNvPr id="357" name="Google Shape;357;p50"/>
          <p:cNvSpPr/>
          <p:nvPr/>
        </p:nvSpPr>
        <p:spPr>
          <a:xfrm>
            <a:off x="5093800" y="3267075"/>
            <a:ext cx="446400" cy="28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REG</a:t>
            </a:r>
            <a:endParaRPr sz="800"/>
          </a:p>
        </p:txBody>
      </p:sp>
      <p:sp>
        <p:nvSpPr>
          <p:cNvPr id="358" name="Google Shape;358;p50"/>
          <p:cNvSpPr txBox="1"/>
          <p:nvPr/>
        </p:nvSpPr>
        <p:spPr>
          <a:xfrm>
            <a:off x="11834600" y="2339600"/>
            <a:ext cx="5243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56;p50"/>
          <p:cNvSpPr/>
          <p:nvPr/>
        </p:nvSpPr>
        <p:spPr>
          <a:xfrm>
            <a:off x="3659909" y="3361877"/>
            <a:ext cx="606900" cy="228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dirty="0"/>
              <a:t>Marquage</a:t>
            </a:r>
            <a:endParaRPr sz="7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8"/>
          <p:cNvSpPr txBox="1">
            <a:spLocks noGrp="1"/>
          </p:cNvSpPr>
          <p:nvPr>
            <p:ph type="subTitle" idx="1"/>
          </p:nvPr>
        </p:nvSpPr>
        <p:spPr>
          <a:xfrm>
            <a:off x="393625" y="876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Les lysosomes</a:t>
            </a:r>
            <a:endParaRPr b="1"/>
          </a:p>
        </p:txBody>
      </p:sp>
      <p:sp>
        <p:nvSpPr>
          <p:cNvPr id="596" name="Google Shape;596;p78"/>
          <p:cNvSpPr txBox="1"/>
          <p:nvPr/>
        </p:nvSpPr>
        <p:spPr>
          <a:xfrm>
            <a:off x="1511200" y="2175750"/>
            <a:ext cx="69369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Quelle est la fonction principale des lysosomes?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</a:endParaRPr>
          </a:p>
        </p:txBody>
      </p:sp>
      <p:sp>
        <p:nvSpPr>
          <p:cNvPr id="597" name="Google Shape;597;p78"/>
          <p:cNvSpPr txBox="1"/>
          <p:nvPr/>
        </p:nvSpPr>
        <p:spPr>
          <a:xfrm>
            <a:off x="400550" y="400550"/>
            <a:ext cx="615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Q11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9"/>
          <p:cNvSpPr txBox="1">
            <a:spLocks noGrp="1"/>
          </p:cNvSpPr>
          <p:nvPr>
            <p:ph type="subTitle" idx="1"/>
          </p:nvPr>
        </p:nvSpPr>
        <p:spPr>
          <a:xfrm>
            <a:off x="393625" y="876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Les lysosomes</a:t>
            </a:r>
            <a:endParaRPr b="1"/>
          </a:p>
        </p:txBody>
      </p:sp>
      <p:sp>
        <p:nvSpPr>
          <p:cNvPr id="603" name="Google Shape;603;p79"/>
          <p:cNvSpPr txBox="1"/>
          <p:nvPr/>
        </p:nvSpPr>
        <p:spPr>
          <a:xfrm>
            <a:off x="1511200" y="2175750"/>
            <a:ext cx="69369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Quelle est la fonction principale des lysosomes?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Petites vésicules à contenu acide, très riche en hydrolases. Elles constituent une sorte d’appareil digestif de la cellule. 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Il permet la dégradation de macromolécules (ac. nucléiques, protéines, sucres, lipides) en leurs unités de base qui seront ensuite exportés hors du lysosome dans le cytosol pour y être recyclées. 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604" name="Google Shape;604;p79"/>
          <p:cNvSpPr txBox="1"/>
          <p:nvPr/>
        </p:nvSpPr>
        <p:spPr>
          <a:xfrm>
            <a:off x="400550" y="400550"/>
            <a:ext cx="615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Q11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80"/>
          <p:cNvGrpSpPr/>
          <p:nvPr/>
        </p:nvGrpSpPr>
        <p:grpSpPr>
          <a:xfrm>
            <a:off x="1745525" y="975100"/>
            <a:ext cx="4905575" cy="3825250"/>
            <a:chOff x="1745525" y="975100"/>
            <a:chExt cx="4905575" cy="3825250"/>
          </a:xfrm>
        </p:grpSpPr>
        <p:grpSp>
          <p:nvGrpSpPr>
            <p:cNvPr id="610" name="Google Shape;610;p80"/>
            <p:cNvGrpSpPr/>
            <p:nvPr/>
          </p:nvGrpSpPr>
          <p:grpSpPr>
            <a:xfrm>
              <a:off x="1745525" y="975100"/>
              <a:ext cx="4905575" cy="3825250"/>
              <a:chOff x="1745525" y="746500"/>
              <a:chExt cx="4905575" cy="3825250"/>
            </a:xfrm>
          </p:grpSpPr>
          <p:pic>
            <p:nvPicPr>
              <p:cNvPr id="611" name="Google Shape;611;p8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45525" y="746500"/>
                <a:ext cx="4905575" cy="3825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2" name="Google Shape;612;p80"/>
              <p:cNvSpPr/>
              <p:nvPr/>
            </p:nvSpPr>
            <p:spPr>
              <a:xfrm>
                <a:off x="1902650" y="1481525"/>
                <a:ext cx="673500" cy="34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2</a:t>
                </a:r>
                <a:endParaRPr/>
              </a:p>
            </p:txBody>
          </p:sp>
          <p:sp>
            <p:nvSpPr>
              <p:cNvPr id="613" name="Google Shape;613;p80"/>
              <p:cNvSpPr/>
              <p:nvPr/>
            </p:nvSpPr>
            <p:spPr>
              <a:xfrm>
                <a:off x="2510225" y="4225850"/>
                <a:ext cx="673500" cy="34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5</a:t>
                </a:r>
                <a:endParaRPr/>
              </a:p>
            </p:txBody>
          </p:sp>
          <p:sp>
            <p:nvSpPr>
              <p:cNvPr id="614" name="Google Shape;614;p80"/>
              <p:cNvSpPr/>
              <p:nvPr/>
            </p:nvSpPr>
            <p:spPr>
              <a:xfrm>
                <a:off x="5102375" y="3879950"/>
                <a:ext cx="860400" cy="34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6</a:t>
                </a:r>
                <a:endParaRPr/>
              </a:p>
            </p:txBody>
          </p:sp>
          <p:sp>
            <p:nvSpPr>
              <p:cNvPr id="615" name="Google Shape;615;p80"/>
              <p:cNvSpPr/>
              <p:nvPr/>
            </p:nvSpPr>
            <p:spPr>
              <a:xfrm>
                <a:off x="5018075" y="891825"/>
                <a:ext cx="944700" cy="34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1</a:t>
                </a:r>
                <a:endParaRPr/>
              </a:p>
            </p:txBody>
          </p:sp>
          <p:sp>
            <p:nvSpPr>
              <p:cNvPr id="616" name="Google Shape;616;p80"/>
              <p:cNvSpPr/>
              <p:nvPr/>
            </p:nvSpPr>
            <p:spPr>
              <a:xfrm>
                <a:off x="5416275" y="2063800"/>
                <a:ext cx="673500" cy="3459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7</a:t>
                </a:r>
                <a:endParaRPr/>
              </a:p>
            </p:txBody>
          </p:sp>
        </p:grpSp>
        <p:sp>
          <p:nvSpPr>
            <p:cNvPr id="617" name="Google Shape;617;p80"/>
            <p:cNvSpPr/>
            <p:nvPr/>
          </p:nvSpPr>
          <p:spPr>
            <a:xfrm>
              <a:off x="3975600" y="3481625"/>
              <a:ext cx="596400" cy="18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618" name="Google Shape;618;p80"/>
            <p:cNvSpPr/>
            <p:nvPr/>
          </p:nvSpPr>
          <p:spPr>
            <a:xfrm>
              <a:off x="3454300" y="3779650"/>
              <a:ext cx="673500" cy="345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  <p:sp>
        <p:nvSpPr>
          <p:cNvPr id="619" name="Google Shape;619;p80"/>
          <p:cNvSpPr txBox="1"/>
          <p:nvPr/>
        </p:nvSpPr>
        <p:spPr>
          <a:xfrm>
            <a:off x="400550" y="400550"/>
            <a:ext cx="615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Q12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620" name="Google Shape;620;p80"/>
          <p:cNvSpPr txBox="1"/>
          <p:nvPr/>
        </p:nvSpPr>
        <p:spPr>
          <a:xfrm>
            <a:off x="2016150" y="400550"/>
            <a:ext cx="457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Légender le schéma ci-dessous</a:t>
            </a:r>
            <a:endParaRPr sz="15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1"/>
          <p:cNvSpPr txBox="1"/>
          <p:nvPr/>
        </p:nvSpPr>
        <p:spPr>
          <a:xfrm>
            <a:off x="400550" y="400550"/>
            <a:ext cx="623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Q12</a:t>
            </a:r>
            <a:endParaRPr b="1">
              <a:solidFill>
                <a:schemeClr val="accent5"/>
              </a:solidFill>
            </a:endParaRPr>
          </a:p>
        </p:txBody>
      </p:sp>
      <p:grpSp>
        <p:nvGrpSpPr>
          <p:cNvPr id="626" name="Google Shape;626;p81"/>
          <p:cNvGrpSpPr/>
          <p:nvPr/>
        </p:nvGrpSpPr>
        <p:grpSpPr>
          <a:xfrm>
            <a:off x="1745525" y="975100"/>
            <a:ext cx="4905575" cy="3825250"/>
            <a:chOff x="1745525" y="975100"/>
            <a:chExt cx="4905575" cy="3825250"/>
          </a:xfrm>
        </p:grpSpPr>
        <p:sp>
          <p:nvSpPr>
            <p:cNvPr id="627" name="Google Shape;627;p81"/>
            <p:cNvSpPr/>
            <p:nvPr/>
          </p:nvSpPr>
          <p:spPr>
            <a:xfrm>
              <a:off x="3975600" y="3481625"/>
              <a:ext cx="596400" cy="18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1"/>
            <p:cNvSpPr/>
            <p:nvPr/>
          </p:nvSpPr>
          <p:spPr>
            <a:xfrm>
              <a:off x="3454300" y="3779650"/>
              <a:ext cx="673500" cy="345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9" name="Google Shape;629;p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45525" y="975100"/>
              <a:ext cx="4905575" cy="3825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0" name="Google Shape;630;p81"/>
          <p:cNvSpPr txBox="1"/>
          <p:nvPr/>
        </p:nvSpPr>
        <p:spPr>
          <a:xfrm>
            <a:off x="2016150" y="400550"/>
            <a:ext cx="457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Légender le schéma ci-dessous</a:t>
            </a:r>
            <a:endParaRPr sz="15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850" y="207975"/>
            <a:ext cx="319762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82"/>
          <p:cNvSpPr txBox="1"/>
          <p:nvPr/>
        </p:nvSpPr>
        <p:spPr>
          <a:xfrm>
            <a:off x="96850" y="1381150"/>
            <a:ext cx="45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Compléter le schéma ci-contre. Quelles compartiments de la cellule vont rejoindre les protéines synthétisées par les ribosomes “libres” du cytosol?</a:t>
            </a:r>
            <a:endParaRPr/>
          </a:p>
        </p:txBody>
      </p:sp>
      <p:sp>
        <p:nvSpPr>
          <p:cNvPr id="637" name="Google Shape;637;p82"/>
          <p:cNvSpPr/>
          <p:nvPr/>
        </p:nvSpPr>
        <p:spPr>
          <a:xfrm>
            <a:off x="4841875" y="4159250"/>
            <a:ext cx="865200" cy="3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2"/>
          <p:cNvSpPr/>
          <p:nvPr/>
        </p:nvSpPr>
        <p:spPr>
          <a:xfrm>
            <a:off x="6629400" y="4159250"/>
            <a:ext cx="1125600" cy="3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2"/>
          <p:cNvSpPr/>
          <p:nvPr/>
        </p:nvSpPr>
        <p:spPr>
          <a:xfrm>
            <a:off x="5072075" y="4573575"/>
            <a:ext cx="1073100" cy="3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2"/>
          <p:cNvSpPr/>
          <p:nvPr/>
        </p:nvSpPr>
        <p:spPr>
          <a:xfrm>
            <a:off x="6168875" y="4573575"/>
            <a:ext cx="1125600" cy="3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2"/>
          <p:cNvSpPr txBox="1"/>
          <p:nvPr/>
        </p:nvSpPr>
        <p:spPr>
          <a:xfrm>
            <a:off x="400550" y="400550"/>
            <a:ext cx="623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Q13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642" name="Google Shape;642;p82"/>
          <p:cNvSpPr/>
          <p:nvPr/>
        </p:nvSpPr>
        <p:spPr>
          <a:xfrm>
            <a:off x="6596075" y="3294050"/>
            <a:ext cx="214325" cy="182575"/>
          </a:xfrm>
          <a:custGeom>
            <a:avLst/>
            <a:gdLst/>
            <a:ahLst/>
            <a:cxnLst/>
            <a:rect l="l" t="t" r="r" b="b"/>
            <a:pathLst>
              <a:path w="8573" h="7303" extrusionOk="0">
                <a:moveTo>
                  <a:pt x="0" y="0"/>
                </a:moveTo>
                <a:cubicBezTo>
                  <a:pt x="1111" y="741"/>
                  <a:pt x="5239" y="3228"/>
                  <a:pt x="6668" y="4445"/>
                </a:cubicBezTo>
                <a:cubicBezTo>
                  <a:pt x="8097" y="5662"/>
                  <a:pt x="8256" y="6827"/>
                  <a:pt x="8573" y="730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3" name="Google Shape;643;p82"/>
          <p:cNvSpPr/>
          <p:nvPr/>
        </p:nvSpPr>
        <p:spPr>
          <a:xfrm>
            <a:off x="6929550" y="3344875"/>
            <a:ext cx="6825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850" y="207975"/>
            <a:ext cx="319762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3"/>
          <p:cNvSpPr txBox="1"/>
          <p:nvPr/>
        </p:nvSpPr>
        <p:spPr>
          <a:xfrm>
            <a:off x="96850" y="1381150"/>
            <a:ext cx="45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Compléter le schéma ci-contre. Quelles compartiments de la cellule vont rejoindre les protéines synthétisées par les ribosomes “libres” du cytosol?</a:t>
            </a:r>
            <a:endParaRPr/>
          </a:p>
        </p:txBody>
      </p:sp>
      <p:sp>
        <p:nvSpPr>
          <p:cNvPr id="650" name="Google Shape;650;p83"/>
          <p:cNvSpPr txBox="1"/>
          <p:nvPr/>
        </p:nvSpPr>
        <p:spPr>
          <a:xfrm>
            <a:off x="400550" y="400550"/>
            <a:ext cx="623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Q13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651" name="Google Shape;651;p83"/>
          <p:cNvSpPr txBox="1"/>
          <p:nvPr/>
        </p:nvSpPr>
        <p:spPr>
          <a:xfrm>
            <a:off x="6881825" y="3389325"/>
            <a:ext cx="809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Cytosol</a:t>
            </a:r>
            <a:endParaRPr sz="1300"/>
          </a:p>
        </p:txBody>
      </p:sp>
      <p:sp>
        <p:nvSpPr>
          <p:cNvPr id="652" name="Google Shape;652;p83"/>
          <p:cNvSpPr/>
          <p:nvPr/>
        </p:nvSpPr>
        <p:spPr>
          <a:xfrm>
            <a:off x="6596075" y="3294050"/>
            <a:ext cx="214325" cy="182575"/>
          </a:xfrm>
          <a:custGeom>
            <a:avLst/>
            <a:gdLst/>
            <a:ahLst/>
            <a:cxnLst/>
            <a:rect l="l" t="t" r="r" b="b"/>
            <a:pathLst>
              <a:path w="8573" h="7303" extrusionOk="0">
                <a:moveTo>
                  <a:pt x="0" y="0"/>
                </a:moveTo>
                <a:cubicBezTo>
                  <a:pt x="1111" y="741"/>
                  <a:pt x="5239" y="3228"/>
                  <a:pt x="6668" y="4445"/>
                </a:cubicBezTo>
                <a:cubicBezTo>
                  <a:pt x="8097" y="5662"/>
                  <a:pt x="8256" y="6827"/>
                  <a:pt x="8573" y="730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475" y="152400"/>
            <a:ext cx="280616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4"/>
          <p:cNvSpPr txBox="1"/>
          <p:nvPr/>
        </p:nvSpPr>
        <p:spPr>
          <a:xfrm>
            <a:off x="96850" y="1381150"/>
            <a:ext cx="45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Compléter le schéma ci-contre. Quelles compartiments de la cellule vont rejoindre les protéines synthétisées par les ribosomes associés au REG?</a:t>
            </a:r>
            <a:endParaRPr/>
          </a:p>
        </p:txBody>
      </p:sp>
      <p:sp>
        <p:nvSpPr>
          <p:cNvPr id="659" name="Google Shape;659;p84"/>
          <p:cNvSpPr/>
          <p:nvPr/>
        </p:nvSpPr>
        <p:spPr>
          <a:xfrm>
            <a:off x="6889750" y="3167075"/>
            <a:ext cx="214325" cy="182575"/>
          </a:xfrm>
          <a:custGeom>
            <a:avLst/>
            <a:gdLst/>
            <a:ahLst/>
            <a:cxnLst/>
            <a:rect l="l" t="t" r="r" b="b"/>
            <a:pathLst>
              <a:path w="8573" h="7303" extrusionOk="0">
                <a:moveTo>
                  <a:pt x="0" y="0"/>
                </a:moveTo>
                <a:cubicBezTo>
                  <a:pt x="1111" y="741"/>
                  <a:pt x="5239" y="3228"/>
                  <a:pt x="6668" y="4445"/>
                </a:cubicBezTo>
                <a:cubicBezTo>
                  <a:pt x="8097" y="5662"/>
                  <a:pt x="8256" y="6827"/>
                  <a:pt x="8573" y="730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60" name="Google Shape;660;p84"/>
          <p:cNvSpPr txBox="1"/>
          <p:nvPr/>
        </p:nvSpPr>
        <p:spPr>
          <a:xfrm>
            <a:off x="7068338" y="3294100"/>
            <a:ext cx="809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</a:t>
            </a:r>
            <a:endParaRPr sz="1300"/>
          </a:p>
        </p:txBody>
      </p:sp>
      <p:sp>
        <p:nvSpPr>
          <p:cNvPr id="661" name="Google Shape;661;p84"/>
          <p:cNvSpPr/>
          <p:nvPr/>
        </p:nvSpPr>
        <p:spPr>
          <a:xfrm>
            <a:off x="5159375" y="4064000"/>
            <a:ext cx="9207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4"/>
          <p:cNvSpPr/>
          <p:nvPr/>
        </p:nvSpPr>
        <p:spPr>
          <a:xfrm>
            <a:off x="6183375" y="4462475"/>
            <a:ext cx="9207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84"/>
          <p:cNvSpPr/>
          <p:nvPr/>
        </p:nvSpPr>
        <p:spPr>
          <a:xfrm>
            <a:off x="6756450" y="4027500"/>
            <a:ext cx="9207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4"/>
          <p:cNvSpPr txBox="1"/>
          <p:nvPr/>
        </p:nvSpPr>
        <p:spPr>
          <a:xfrm>
            <a:off x="400550" y="400550"/>
            <a:ext cx="623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Q13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665" name="Google Shape;665;p84"/>
          <p:cNvSpPr/>
          <p:nvPr/>
        </p:nvSpPr>
        <p:spPr>
          <a:xfrm>
            <a:off x="7104075" y="3319450"/>
            <a:ext cx="551700" cy="26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475" y="152400"/>
            <a:ext cx="280616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85"/>
          <p:cNvSpPr txBox="1"/>
          <p:nvPr/>
        </p:nvSpPr>
        <p:spPr>
          <a:xfrm>
            <a:off x="96850" y="1381150"/>
            <a:ext cx="45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Compléter le schéma ci-contre. Quelles compartiments de la cellule vont rejoindre les protéines synthétisées par les ribosomes associés au REG?</a:t>
            </a:r>
            <a:endParaRPr/>
          </a:p>
        </p:txBody>
      </p:sp>
      <p:sp>
        <p:nvSpPr>
          <p:cNvPr id="672" name="Google Shape;672;p85"/>
          <p:cNvSpPr/>
          <p:nvPr/>
        </p:nvSpPr>
        <p:spPr>
          <a:xfrm>
            <a:off x="6889750" y="3167075"/>
            <a:ext cx="214325" cy="182575"/>
          </a:xfrm>
          <a:custGeom>
            <a:avLst/>
            <a:gdLst/>
            <a:ahLst/>
            <a:cxnLst/>
            <a:rect l="l" t="t" r="r" b="b"/>
            <a:pathLst>
              <a:path w="8573" h="7303" extrusionOk="0">
                <a:moveTo>
                  <a:pt x="0" y="0"/>
                </a:moveTo>
                <a:cubicBezTo>
                  <a:pt x="1111" y="741"/>
                  <a:pt x="5239" y="3228"/>
                  <a:pt x="6668" y="4445"/>
                </a:cubicBezTo>
                <a:cubicBezTo>
                  <a:pt x="8097" y="5662"/>
                  <a:pt x="8256" y="6827"/>
                  <a:pt x="8573" y="730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73" name="Google Shape;673;p85"/>
          <p:cNvSpPr txBox="1"/>
          <p:nvPr/>
        </p:nvSpPr>
        <p:spPr>
          <a:xfrm>
            <a:off x="7068338" y="3294100"/>
            <a:ext cx="809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</a:t>
            </a:r>
            <a:endParaRPr sz="1300"/>
          </a:p>
        </p:txBody>
      </p:sp>
      <p:sp>
        <p:nvSpPr>
          <p:cNvPr id="674" name="Google Shape;674;p85"/>
          <p:cNvSpPr txBox="1"/>
          <p:nvPr/>
        </p:nvSpPr>
        <p:spPr>
          <a:xfrm>
            <a:off x="400550" y="400550"/>
            <a:ext cx="623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Q13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07855"/>
              </p:ext>
            </p:extLst>
          </p:nvPr>
        </p:nvGraphicFramePr>
        <p:xfrm>
          <a:off x="768732" y="1147331"/>
          <a:ext cx="7286232" cy="3263772"/>
        </p:xfrm>
        <a:graphic>
          <a:graphicData uri="http://schemas.openxmlformats.org/drawingml/2006/table">
            <a:tbl>
              <a:tblPr/>
              <a:tblGrid>
                <a:gridCol w="10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6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53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Distribution des grains d'argent au sein de différentes structures cellulaires à différents temps après injection de DL-Leucine-1,5-H</a:t>
                      </a:r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0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Temps après marquage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Golgi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vésicules de sécrétion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Noyau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Mitochondries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Chasse</a:t>
                      </a:r>
                    </a:p>
                  </a:txBody>
                  <a:tcPr marL="12700" marR="12700" marT="12700" marB="0" vert="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05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" y="548925"/>
            <a:ext cx="7415950" cy="44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1"/>
          <p:cNvSpPr txBox="1"/>
          <p:nvPr/>
        </p:nvSpPr>
        <p:spPr>
          <a:xfrm>
            <a:off x="820300" y="99775"/>
            <a:ext cx="63849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Lieux de synthèse des protéines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>
            <a:spLocks noGrp="1"/>
          </p:cNvSpPr>
          <p:nvPr>
            <p:ph type="subTitle" idx="1"/>
          </p:nvPr>
        </p:nvSpPr>
        <p:spPr>
          <a:xfrm>
            <a:off x="83100" y="1322925"/>
            <a:ext cx="890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La synthèse des protéines à l’échelle de la cellule :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lieux de synthèse et devenir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2"/>
          <p:cNvSpPr txBox="1"/>
          <p:nvPr/>
        </p:nvSpPr>
        <p:spPr>
          <a:xfrm>
            <a:off x="4110300" y="3013275"/>
            <a:ext cx="846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B050"/>
                </a:solidFill>
              </a:rPr>
              <a:t>M</a:t>
            </a:r>
            <a:r>
              <a:rPr lang="en" sz="2600" b="1">
                <a:solidFill>
                  <a:srgbClr val="FF0000"/>
                </a:solidFill>
              </a:rPr>
              <a:t>i</a:t>
            </a:r>
            <a:r>
              <a:rPr lang="en" sz="2600" b="1">
                <a:solidFill>
                  <a:srgbClr val="F1C232"/>
                </a:solidFill>
              </a:rPr>
              <a:t>n</a:t>
            </a:r>
            <a:r>
              <a:rPr lang="en" sz="2600" b="1">
                <a:solidFill>
                  <a:srgbClr val="45818E"/>
                </a:solidFill>
              </a:rPr>
              <a:t>i</a:t>
            </a:r>
            <a:endParaRPr sz="2600" b="1">
              <a:solidFill>
                <a:srgbClr val="45818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152125"/>
            <a:ext cx="85206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Règles du jeu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42060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B5394"/>
                </a:solidFill>
              </a:rPr>
              <a:t>1- Se joue en équipes de </a:t>
            </a:r>
            <a:r>
              <a:rPr lang="fr-FR" sz="1500" b="1" dirty="0">
                <a:solidFill>
                  <a:srgbClr val="0B5394"/>
                </a:solidFill>
              </a:rPr>
              <a:t>3</a:t>
            </a:r>
            <a:endParaRPr sz="1500" b="1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B5394"/>
                </a:solidFill>
              </a:rPr>
              <a:t>2- Une question est posée par l’animateur</a:t>
            </a:r>
            <a:endParaRPr sz="1500" b="1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B5394"/>
                </a:solidFill>
              </a:rPr>
              <a:t>3- Répondre en </a:t>
            </a:r>
            <a:r>
              <a:rPr lang="fr-FR" sz="1500" b="1" dirty="0" err="1">
                <a:solidFill>
                  <a:srgbClr val="0B5394"/>
                </a:solidFill>
              </a:rPr>
              <a:t>buzzant</a:t>
            </a:r>
            <a:r>
              <a:rPr lang="fr-FR" sz="1500" b="1" dirty="0">
                <a:solidFill>
                  <a:srgbClr val="0B5394"/>
                </a:solidFill>
              </a:rPr>
              <a:t> puis en donnant</a:t>
            </a:r>
            <a:r>
              <a:rPr lang="en" sz="1500" b="1" dirty="0">
                <a:solidFill>
                  <a:srgbClr val="0B5394"/>
                </a:solidFill>
              </a:rPr>
              <a:t> d’abord le n° de groupe</a:t>
            </a:r>
            <a:endParaRPr sz="1500" b="1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rgbClr val="0B5394"/>
                </a:solidFill>
              </a:rPr>
              <a:t>Ex: Question posée: “L’institut Villebon-Charpak est-il localisé à Villebon?”                                                                  Réponse d’1 étudiant du groupe 2: “2, non”</a:t>
            </a:r>
            <a:endParaRPr sz="1200" i="1" dirty="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B5394"/>
                </a:solidFill>
              </a:rPr>
              <a:t>4- Le premier étudiant ayant répondu correctement marque 1 point pour son équipe </a:t>
            </a:r>
            <a:r>
              <a:rPr lang="en" sz="1400" b="1" i="1" dirty="0">
                <a:solidFill>
                  <a:schemeClr val="accent4">
                    <a:lumMod val="75000"/>
                  </a:schemeClr>
                </a:solidFill>
              </a:rPr>
              <a:t>s’il est capable de donner une explication correcte à l’oral</a:t>
            </a:r>
            <a:r>
              <a:rPr lang="en" sz="1400" b="1" dirty="0">
                <a:solidFill>
                  <a:srgbClr val="0B5394"/>
                </a:solidFill>
              </a:rPr>
              <a:t>.</a:t>
            </a:r>
            <a:endParaRPr sz="1400" b="1" dirty="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B5394"/>
                </a:solidFill>
              </a:rPr>
              <a:t>5- Si l’explication n’est pas satisfaisante, la parole est donnée </a:t>
            </a:r>
            <a:r>
              <a:rPr lang="fr-FR" sz="1400" b="1" dirty="0">
                <a:solidFill>
                  <a:srgbClr val="0B5394"/>
                </a:solidFill>
              </a:rPr>
              <a:t>à un autre groupe</a:t>
            </a:r>
            <a:endParaRPr sz="1400" b="1" dirty="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B5394"/>
                </a:solidFill>
              </a:rPr>
              <a:t>6- L’étudiant ayant apporté 1 point à son équipe ne peut plus rejouer pour cette série de questions</a:t>
            </a:r>
            <a:r>
              <a:rPr lang="fr-FR" sz="1400" b="1" dirty="0">
                <a:solidFill>
                  <a:srgbClr val="0B5394"/>
                </a:solidFill>
              </a:rPr>
              <a:t> sauf si les 3 mb de l’équipe ont obtenu 1 point.</a:t>
            </a:r>
            <a:endParaRPr sz="1400" b="1" dirty="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 dirty="0">
                <a:solidFill>
                  <a:srgbClr val="0B5394"/>
                </a:solidFill>
              </a:rPr>
              <a:t>7- </a:t>
            </a:r>
            <a:r>
              <a:rPr lang="fr-FR" sz="1400" b="1" dirty="0">
                <a:solidFill>
                  <a:srgbClr val="0B5394"/>
                </a:solidFill>
              </a:rPr>
              <a:t>Si possible, l</a:t>
            </a:r>
            <a:r>
              <a:rPr lang="en" sz="1400" b="1" dirty="0">
                <a:solidFill>
                  <a:srgbClr val="0B5394"/>
                </a:solidFill>
              </a:rPr>
              <a:t>es équipes gagnantes des groupes 1 et 2 </a:t>
            </a:r>
            <a:r>
              <a:rPr lang="fr-FR" sz="1400" b="1" dirty="0">
                <a:solidFill>
                  <a:srgbClr val="0B5394"/>
                </a:solidFill>
              </a:rPr>
              <a:t>s’affronteront </a:t>
            </a:r>
            <a:r>
              <a:rPr lang="en" sz="1400" b="1" dirty="0">
                <a:solidFill>
                  <a:srgbClr val="0B5394"/>
                </a:solidFill>
              </a:rPr>
              <a:t>en finale en classe entière</a:t>
            </a:r>
            <a:endParaRPr sz="1400" b="1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>
            <a:spLocks noGrp="1"/>
          </p:cNvSpPr>
          <p:nvPr>
            <p:ph type="subTitle" idx="1"/>
          </p:nvPr>
        </p:nvSpPr>
        <p:spPr>
          <a:xfrm>
            <a:off x="384525" y="106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 système endomembranaire comprend</a:t>
            </a:r>
            <a:r>
              <a:rPr lang="en"/>
              <a:t>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A- Les lysosomes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B- Les mitochondries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C- Les chloroplastes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D- Le reticulum endoplasmique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E- L’appareil de Golgi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F- Les peroxysomes (et vacuoles des cellules végétales)</a:t>
            </a:r>
            <a:endParaRPr sz="2200"/>
          </a:p>
        </p:txBody>
      </p:sp>
      <p:sp>
        <p:nvSpPr>
          <p:cNvPr id="387" name="Google Shape;387;p55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>
            <a:spLocks noGrp="1"/>
          </p:cNvSpPr>
          <p:nvPr>
            <p:ph type="subTitle" idx="1"/>
          </p:nvPr>
        </p:nvSpPr>
        <p:spPr>
          <a:xfrm>
            <a:off x="384525" y="106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 système endomembranaire comprend</a:t>
            </a:r>
            <a:r>
              <a:rPr lang="en"/>
              <a:t>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A- Les lysosomes</a:t>
            </a:r>
            <a:endParaRPr sz="22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D- Le reticulum endoplasmique</a:t>
            </a:r>
            <a:endParaRPr sz="22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E- L’appareil de Golgi</a:t>
            </a:r>
            <a:endParaRPr sz="220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F- Les peroxysomes (et vacuoles des cellules végétales)</a:t>
            </a:r>
            <a:endParaRPr sz="2200">
              <a:solidFill>
                <a:srgbClr val="FF0000"/>
              </a:solidFill>
            </a:endParaRPr>
          </a:p>
        </p:txBody>
      </p:sp>
      <p:sp>
        <p:nvSpPr>
          <p:cNvPr id="393" name="Google Shape;393;p56"/>
          <p:cNvSpPr txBox="1"/>
          <p:nvPr/>
        </p:nvSpPr>
        <p:spPr>
          <a:xfrm>
            <a:off x="400550" y="400550"/>
            <a:ext cx="4644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Q1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1825</Words>
  <Application>Microsoft Macintosh PowerPoint</Application>
  <PresentationFormat>Affichage à l'écran (16:9)</PresentationFormat>
  <Paragraphs>281</Paragraphs>
  <Slides>37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Arial</vt:lpstr>
      <vt:lpstr>Calibri</vt:lpstr>
      <vt:lpstr>Simple Light</vt:lpstr>
      <vt:lpstr>TRADUCTION ET BIOCHIMIE DES PROTEINES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Règles du jeu</vt:lpstr>
      <vt:lpstr>Présentation PowerPoint</vt:lpstr>
      <vt:lpstr>Présentation PowerPoint</vt:lpstr>
      <vt:lpstr>Le reticulum  endoplasmique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L’appareil de Golgi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Martine Thomas</cp:lastModifiedBy>
  <cp:revision>14</cp:revision>
  <dcterms:modified xsi:type="dcterms:W3CDTF">2023-12-18T23:31:02Z</dcterms:modified>
</cp:coreProperties>
</file>