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4"/>
  </p:notesMasterIdLst>
  <p:sldIdLst>
    <p:sldId id="299" r:id="rId2"/>
    <p:sldId id="294" r:id="rId3"/>
    <p:sldId id="295" r:id="rId4"/>
    <p:sldId id="296" r:id="rId5"/>
    <p:sldId id="256" r:id="rId6"/>
    <p:sldId id="290" r:id="rId7"/>
    <p:sldId id="258" r:id="rId8"/>
    <p:sldId id="291" r:id="rId9"/>
    <p:sldId id="292" r:id="rId10"/>
    <p:sldId id="297" r:id="rId11"/>
    <p:sldId id="29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8" r:id="rId31"/>
    <p:sldId id="279" r:id="rId32"/>
    <p:sldId id="280" r:id="rId33"/>
    <p:sldId id="281" r:id="rId34"/>
    <p:sldId id="282" r:id="rId35"/>
    <p:sldId id="293" r:id="rId36"/>
    <p:sldId id="283" r:id="rId37"/>
    <p:sldId id="284" r:id="rId38"/>
    <p:sldId id="285" r:id="rId39"/>
    <p:sldId id="286" r:id="rId40"/>
    <p:sldId id="287" r:id="rId41"/>
    <p:sldId id="288" r:id="rId42"/>
    <p:sldId id="289" r:id="rId4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2F89EE-BDAB-40D8-ABDD-36175F37B9C1}">
  <a:tblStyle styleId="{182F89EE-BDAB-40D8-ABDD-36175F37B9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1"/>
    <p:restoredTop sz="94754"/>
  </p:normalViewPr>
  <p:slideViewPr>
    <p:cSldViewPr snapToGrid="0">
      <p:cViewPr varScale="1">
        <p:scale>
          <a:sx n="132" d="100"/>
          <a:sy n="132" d="100"/>
        </p:scale>
        <p:origin x="360" y="176"/>
      </p:cViewPr>
      <p:guideLst>
        <p:guide orient="horz" pos="1620"/>
        <p:guide pos="2880"/>
      </p:guideLst>
    </p:cSldViewPr>
  </p:slideViewPr>
  <p:notesTextViewPr>
    <p:cViewPr>
      <p:scale>
        <a:sx n="55" d="100"/>
        <a:sy n="5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6232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f56b78c2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f56b78c2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f56b78c2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f56b78c2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f56b78c2e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f56b78c2e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f56b78c2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f56b78c2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f56b78c2e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f56b78c2e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f56b78c2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f56b78c2e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f56b78c2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f56b78c2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f56b78c2e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f56b78c2e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f56b78c2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f56b78c2e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f56b78c2e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f56b78c2e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f56b78c2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f56b78c2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f56b78c2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f56b78c2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f56b78c2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f56b78c2e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f56b78c2e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f56b78c2e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f56b78c2e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f56b78c2e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f56b78c2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f56b78c2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f56b78c2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f56b78c2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f56b78c2e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af56b78c2e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f56b78c2e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af56b78c2e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af56b78c2e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af56b78c2e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af56b78c2e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af56b78c2e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f56b78c2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f56b78c2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af56b78c2e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af56b78c2e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f56b78c2e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af56b78c2e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f56b78c2e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af56b78c2e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f56b78c2e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f56b78c2e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af56b78c2e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af56b78c2e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af56b78c2e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af56b78c2e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af56b78c2e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af56b78c2e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f56b78c2e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af56b78c2e_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f56b78c2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f56b78c2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f56b78c2e_2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f56b78c2e_2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f56b78c2e_2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f56b78c2e_2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f56b78c2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f56b78c2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f56b78c2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f56b78c2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f56b78c2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f56b78c2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dessin humoristique, Dessin animé, illustration&#10;&#10;Description générée automatiquement">
            <a:extLst>
              <a:ext uri="{FF2B5EF4-FFF2-40B4-BE49-F238E27FC236}">
                <a16:creationId xmlns:a16="http://schemas.microsoft.com/office/drawing/2014/main" id="{61CFEAAF-B756-CF62-9017-ED32E6834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32" y="105878"/>
            <a:ext cx="6654765" cy="506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91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5"/>
          <p:cNvSpPr txBox="1">
            <a:spLocks noGrp="1"/>
          </p:cNvSpPr>
          <p:nvPr>
            <p:ph type="subTitle" idx="1"/>
          </p:nvPr>
        </p:nvSpPr>
        <p:spPr>
          <a:xfrm>
            <a:off x="384525" y="1068050"/>
            <a:ext cx="8520600" cy="792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algn="l"/>
            <a:r>
              <a:rPr lang="en" b="1"/>
              <a:t>Le système endomembranaire comprend</a:t>
            </a:r>
            <a:r>
              <a:rPr lang="en"/>
              <a:t> :</a:t>
            </a:r>
            <a:endParaRPr/>
          </a:p>
          <a:p>
            <a:pPr algn="l"/>
            <a:endParaRPr/>
          </a:p>
          <a:p>
            <a:pPr marL="457189" algn="l"/>
            <a:r>
              <a:rPr lang="en" sz="2175"/>
              <a:t>A- Les lysosomes</a:t>
            </a:r>
            <a:endParaRPr sz="2175"/>
          </a:p>
          <a:p>
            <a:pPr marL="457189" algn="l"/>
            <a:r>
              <a:rPr lang="en" sz="2175"/>
              <a:t>B- Les mitochondries</a:t>
            </a:r>
            <a:endParaRPr sz="2175"/>
          </a:p>
          <a:p>
            <a:pPr marL="457189" algn="l"/>
            <a:r>
              <a:rPr lang="en" sz="2175"/>
              <a:t>C- Les chloroplastes</a:t>
            </a:r>
            <a:endParaRPr sz="2175"/>
          </a:p>
          <a:p>
            <a:pPr marL="457189" algn="l"/>
            <a:r>
              <a:rPr lang="en" sz="2175"/>
              <a:t>D- Le reticulum endoplasmique</a:t>
            </a:r>
            <a:endParaRPr sz="2175"/>
          </a:p>
          <a:p>
            <a:pPr marL="457189" algn="l"/>
            <a:r>
              <a:rPr lang="en" sz="2175"/>
              <a:t>E- L’appareil de Golgi</a:t>
            </a:r>
            <a:endParaRPr sz="2175"/>
          </a:p>
          <a:p>
            <a:pPr marL="457189" algn="l"/>
            <a:r>
              <a:rPr lang="en" sz="2175"/>
              <a:t>F- Les peroxysomes (et vacuoles des cellules végétales)</a:t>
            </a:r>
            <a:endParaRPr sz="2175"/>
          </a:p>
        </p:txBody>
      </p:sp>
      <p:sp>
        <p:nvSpPr>
          <p:cNvPr id="387" name="Google Shape;387;p55"/>
          <p:cNvSpPr txBox="1"/>
          <p:nvPr/>
        </p:nvSpPr>
        <p:spPr>
          <a:xfrm>
            <a:off x="400550" y="400550"/>
            <a:ext cx="464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r>
              <a:rPr lang="en" sz="1050" b="1">
                <a:solidFill>
                  <a:schemeClr val="accent5"/>
                </a:solidFill>
              </a:rPr>
              <a:t>Q1</a:t>
            </a:r>
            <a:endParaRPr sz="105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5"/>
          <p:cNvSpPr txBox="1">
            <a:spLocks noGrp="1"/>
          </p:cNvSpPr>
          <p:nvPr>
            <p:ph type="subTitle" idx="1"/>
          </p:nvPr>
        </p:nvSpPr>
        <p:spPr>
          <a:xfrm>
            <a:off x="384525" y="1087691"/>
            <a:ext cx="8520600" cy="792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algn="l"/>
            <a:r>
              <a:rPr lang="en" b="1" dirty="0"/>
              <a:t>Le système endomembranaire comprend</a:t>
            </a:r>
            <a:r>
              <a:rPr lang="en" dirty="0"/>
              <a:t> :</a:t>
            </a:r>
            <a:endParaRPr dirty="0"/>
          </a:p>
          <a:p>
            <a:pPr algn="l"/>
            <a:endParaRPr dirty="0"/>
          </a:p>
          <a:p>
            <a:pPr marL="457189" algn="l"/>
            <a:r>
              <a:rPr lang="en" sz="2175" i="1" dirty="0">
                <a:solidFill>
                  <a:srgbClr val="008000"/>
                </a:solidFill>
              </a:rPr>
              <a:t>A- Les lysosomes</a:t>
            </a:r>
            <a:endParaRPr sz="2175" i="1" dirty="0">
              <a:solidFill>
                <a:srgbClr val="008000"/>
              </a:solidFill>
            </a:endParaRPr>
          </a:p>
          <a:p>
            <a:pPr marL="457189" algn="l"/>
            <a:r>
              <a:rPr lang="en" sz="2175" dirty="0"/>
              <a:t>B- Les mitochondries</a:t>
            </a:r>
            <a:endParaRPr sz="2175" dirty="0"/>
          </a:p>
          <a:p>
            <a:pPr marL="457189" algn="l"/>
            <a:r>
              <a:rPr lang="en" sz="2175" dirty="0"/>
              <a:t>C- Les chloroplastes</a:t>
            </a:r>
            <a:endParaRPr sz="2175" dirty="0"/>
          </a:p>
          <a:p>
            <a:pPr marL="457189" algn="l"/>
            <a:r>
              <a:rPr lang="en" sz="2175" i="1" dirty="0">
                <a:solidFill>
                  <a:srgbClr val="008000"/>
                </a:solidFill>
              </a:rPr>
              <a:t>D- Le reticulum endoplasmique</a:t>
            </a:r>
            <a:endParaRPr sz="2175" i="1" dirty="0">
              <a:solidFill>
                <a:srgbClr val="008000"/>
              </a:solidFill>
            </a:endParaRPr>
          </a:p>
          <a:p>
            <a:pPr marL="457189" algn="l"/>
            <a:r>
              <a:rPr lang="en" sz="2175" i="1" dirty="0">
                <a:solidFill>
                  <a:srgbClr val="008000"/>
                </a:solidFill>
              </a:rPr>
              <a:t>E- L’appareil de Golgi</a:t>
            </a:r>
            <a:endParaRPr sz="2175" i="1" dirty="0">
              <a:solidFill>
                <a:srgbClr val="008000"/>
              </a:solidFill>
            </a:endParaRPr>
          </a:p>
          <a:p>
            <a:pPr marL="457189" algn="l"/>
            <a:r>
              <a:rPr lang="en" sz="2175" i="1" dirty="0">
                <a:solidFill>
                  <a:srgbClr val="008000"/>
                </a:solidFill>
              </a:rPr>
              <a:t>F- Les peroxysomes (et vacuoles des cellules végétales)</a:t>
            </a:r>
            <a:endParaRPr sz="2175" i="1" dirty="0">
              <a:solidFill>
                <a:srgbClr val="008000"/>
              </a:solidFill>
            </a:endParaRPr>
          </a:p>
        </p:txBody>
      </p:sp>
      <p:sp>
        <p:nvSpPr>
          <p:cNvPr id="387" name="Google Shape;387;p55"/>
          <p:cNvSpPr txBox="1"/>
          <p:nvPr/>
        </p:nvSpPr>
        <p:spPr>
          <a:xfrm>
            <a:off x="400550" y="400550"/>
            <a:ext cx="464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r>
              <a:rPr lang="en" sz="1050" b="1">
                <a:solidFill>
                  <a:schemeClr val="accent5"/>
                </a:solidFill>
              </a:rPr>
              <a:t>Q1</a:t>
            </a:r>
            <a:endParaRPr sz="105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65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Compléter les phrases suivantes :</a:t>
            </a:r>
            <a:endParaRPr b="1"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299604" y="1624189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polypeptide est un enchaînement d’ </a:t>
            </a:r>
            <a:r>
              <a:rPr lang="en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liés les uns aux autres par des  </a:t>
            </a:r>
            <a:r>
              <a:rPr lang="en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 </a:t>
            </a:r>
            <a:r>
              <a:rPr lang="en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	                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 l’assemblage d’acides aminés, dans l’ordre spécifié par l’ </a:t>
            </a:r>
            <a:r>
              <a:rPr lang="en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 par l’établissement de liaisons peptidiques entre eux.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Quelques définitions à connaitre</a:t>
            </a:r>
            <a:endParaRPr b="1" dirty="0"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polypeptide est un enchaînement d’</a:t>
            </a:r>
            <a:r>
              <a:rPr lang="e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acides aminés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liés les uns aux autres par des </a:t>
            </a:r>
            <a:r>
              <a:rPr lang="e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liaisons peptidiques.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traduction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 l’assemblage d’acides aminés, dans l’ordre spécifié par l’</a:t>
            </a:r>
            <a:r>
              <a:rPr lang="e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ARNm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 l’établissement de liaisons peptidiques entre eux.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-AA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-AA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-AA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5525" y="140225"/>
            <a:ext cx="918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Etablissement d’une liaison peptidique entre 2 acides aminés </a:t>
            </a: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Compléter la partie droite de la réaction.</a:t>
            </a:r>
            <a:endParaRPr sz="1800" b="1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Localiser les extrémités N-terminale et C-terminale du polypeptide</a:t>
            </a:r>
            <a:r>
              <a:rPr lang="fr-FR" sz="1800" b="1" dirty="0"/>
              <a:t> suivant :</a:t>
            </a:r>
            <a:endParaRPr sz="1800" b="1" dirty="0"/>
          </a:p>
        </p:txBody>
      </p:sp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99617"/>
            <a:ext cx="9144000" cy="326826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/>
          <p:nvPr/>
        </p:nvSpPr>
        <p:spPr>
          <a:xfrm>
            <a:off x="5028900" y="1990950"/>
            <a:ext cx="3486600" cy="2685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54625" y="445025"/>
            <a:ext cx="908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Etablissement d’une liaison peptidique entre 2 acides aminés</a:t>
            </a:r>
            <a:endParaRPr sz="2400" b="1"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8963" y="1328738"/>
            <a:ext cx="2886075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90017"/>
            <a:ext cx="9144000" cy="3268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Caractéristiques d’un ARNm mature</a:t>
            </a:r>
            <a:endParaRPr sz="2600" b="1"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8500" y="1423200"/>
            <a:ext cx="5752175" cy="30011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99" name="Google Shape;99;p20"/>
          <p:cNvCxnSpPr/>
          <p:nvPr/>
        </p:nvCxnSpPr>
        <p:spPr>
          <a:xfrm flipH="1">
            <a:off x="6620625" y="1698625"/>
            <a:ext cx="7200" cy="36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0" name="Google Shape;100;p20"/>
          <p:cNvSpPr/>
          <p:nvPr/>
        </p:nvSpPr>
        <p:spPr>
          <a:xfrm>
            <a:off x="1327175" y="1500200"/>
            <a:ext cx="627000" cy="36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/>
          <p:nvPr/>
        </p:nvSpPr>
        <p:spPr>
          <a:xfrm>
            <a:off x="6343675" y="2065225"/>
            <a:ext cx="627000" cy="36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/>
          <p:cNvSpPr/>
          <p:nvPr/>
        </p:nvSpPr>
        <p:spPr>
          <a:xfrm>
            <a:off x="1327175" y="2065225"/>
            <a:ext cx="627000" cy="36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/>
          <p:nvPr/>
        </p:nvSpPr>
        <p:spPr>
          <a:xfrm>
            <a:off x="2225700" y="2947875"/>
            <a:ext cx="3918000" cy="13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Caractéristiques d’un ARNm mature</a:t>
            </a:r>
            <a:endParaRPr b="1"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8509" y="1423200"/>
            <a:ext cx="5752175" cy="3001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21"/>
          <p:cNvCxnSpPr/>
          <p:nvPr/>
        </p:nvCxnSpPr>
        <p:spPr>
          <a:xfrm flipH="1">
            <a:off x="6620625" y="1698625"/>
            <a:ext cx="7200" cy="36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Classement des acides aminés</a:t>
            </a:r>
            <a:endParaRPr b="1"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Polaires</a:t>
            </a:r>
            <a:r>
              <a:rPr lang="en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non chargés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Sérine</a:t>
            </a:r>
            <a:r>
              <a:rPr lang="en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Thréonine</a:t>
            </a: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hydroxylés</a:t>
            </a:r>
            <a:r>
              <a:rPr lang="en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Asparagine, Glutamine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Polaires</a:t>
            </a:r>
            <a:r>
              <a:rPr lang="en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chargés </a:t>
            </a:r>
            <a:r>
              <a:rPr lang="en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positivement</a:t>
            </a:r>
            <a:r>
              <a:rPr lang="en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 pH </a:t>
            </a:r>
            <a:r>
              <a:rPr lang="en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neutre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(Histidine), </a:t>
            </a: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Lysine, Arginine (</a:t>
            </a:r>
            <a:r>
              <a:rPr lang="en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basiques</a:t>
            </a: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Polaires</a:t>
            </a:r>
            <a:r>
              <a:rPr lang="en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chargés </a:t>
            </a:r>
            <a:r>
              <a:rPr lang="en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négativement</a:t>
            </a:r>
            <a:r>
              <a:rPr lang="en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 pH </a:t>
            </a:r>
            <a:r>
              <a:rPr lang="en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neutre</a:t>
            </a:r>
            <a:r>
              <a:rPr lang="en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Acide</a:t>
            </a: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aspartique</a:t>
            </a: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Acide</a:t>
            </a: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glutamique</a:t>
            </a: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acides</a:t>
            </a: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</a:t>
            </a:r>
            <a:r>
              <a:rPr lang="en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polaires</a:t>
            </a:r>
            <a:r>
              <a:rPr lang="en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aromatiques</a:t>
            </a:r>
            <a:r>
              <a:rPr lang="en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Phénylalanine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Tyrosine, Tryptophane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</a:t>
            </a:r>
            <a:r>
              <a:rPr lang="en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polaires</a:t>
            </a:r>
            <a:r>
              <a:rPr lang="en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soufrés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Cystéine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Méthionine</a:t>
            </a: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</a:t>
            </a:r>
            <a:r>
              <a:rPr lang="en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polaires</a:t>
            </a:r>
            <a:r>
              <a:rPr lang="en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aliphatiques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Alanine, Valine, Leucine, Isoleucine, Proline (</a:t>
            </a:r>
            <a:r>
              <a:rPr lang="en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cyclique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en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Glycine</a:t>
            </a:r>
            <a:endParaRPr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Vers le mécanisme moléculaire de la traduction</a:t>
            </a:r>
            <a:endParaRPr b="1"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Au cours de la traduction, quelle est la molécule intermédiaire entre l’ARNm et les acides aminés?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E98CA-D651-4886-8E59-62833C592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3952874"/>
            <a:ext cx="6858000" cy="790973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ORGANISATION NUCLEAIRE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F2DC93-0B58-4C01-A51D-88622FC9F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1751" y="1919089"/>
            <a:ext cx="6858000" cy="1241822"/>
          </a:xfrm>
        </p:spPr>
        <p:txBody>
          <a:bodyPr>
            <a:normAutofit/>
          </a:bodyPr>
          <a:lstStyle/>
          <a:p>
            <a:r>
              <a:rPr lang="fr-FR" sz="2100" dirty="0"/>
              <a:t>1 séance de TD</a:t>
            </a:r>
          </a:p>
          <a:p>
            <a:r>
              <a:rPr lang="fr-FR" sz="2100" dirty="0"/>
              <a:t>+ Poly 1 chap1 et 3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76244" y="349251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b="1" dirty="0"/>
              <a:t>Socle Bio</a:t>
            </a:r>
          </a:p>
          <a:p>
            <a:pPr algn="ctr"/>
            <a:endParaRPr lang="fr-FR" sz="18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75" y="8138"/>
            <a:ext cx="4429025" cy="315425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A72-4485-4332-9BAC-9CA35ACCFB52}" type="slidenum">
              <a:rPr lang="fr-FR" smtClean="0"/>
              <a:t>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714852" y="4746625"/>
            <a:ext cx="29017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i="1" dirty="0"/>
              <a:t>Eval: CC1, CC2 et CR TP ADN</a:t>
            </a:r>
          </a:p>
        </p:txBody>
      </p:sp>
    </p:spTree>
    <p:extLst>
      <p:ext uri="{BB962C8B-B14F-4D97-AF65-F5344CB8AC3E}">
        <p14:creationId xmlns:p14="http://schemas.microsoft.com/office/powerpoint/2010/main" val="3388317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19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Les ARN de transfert</a:t>
            </a:r>
            <a:endParaRPr b="1"/>
          </a:p>
        </p:txBody>
      </p:sp>
      <p:sp>
        <p:nvSpPr>
          <p:cNvPr id="128" name="Google Shape;128;p24"/>
          <p:cNvSpPr/>
          <p:nvPr/>
        </p:nvSpPr>
        <p:spPr>
          <a:xfrm>
            <a:off x="2840300" y="1465675"/>
            <a:ext cx="919500" cy="49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4"/>
          <p:cNvSpPr/>
          <p:nvPr/>
        </p:nvSpPr>
        <p:spPr>
          <a:xfrm>
            <a:off x="4572000" y="4030500"/>
            <a:ext cx="919500" cy="49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4"/>
          <p:cNvSpPr/>
          <p:nvPr/>
        </p:nvSpPr>
        <p:spPr>
          <a:xfrm>
            <a:off x="4112250" y="961425"/>
            <a:ext cx="919500" cy="49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4"/>
          <p:cNvSpPr/>
          <p:nvPr/>
        </p:nvSpPr>
        <p:spPr>
          <a:xfrm>
            <a:off x="2987975" y="3943850"/>
            <a:ext cx="919500" cy="49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/>
          <p:cNvSpPr/>
          <p:nvPr/>
        </p:nvSpPr>
        <p:spPr>
          <a:xfrm>
            <a:off x="3809800" y="4369375"/>
            <a:ext cx="919500" cy="49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0300" y="829425"/>
            <a:ext cx="3395625" cy="420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/>
          <p:nvPr/>
        </p:nvSpPr>
        <p:spPr>
          <a:xfrm>
            <a:off x="5080000" y="3877675"/>
            <a:ext cx="809700" cy="491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4"/>
          <p:cNvSpPr/>
          <p:nvPr/>
        </p:nvSpPr>
        <p:spPr>
          <a:xfrm>
            <a:off x="4385775" y="892975"/>
            <a:ext cx="1923000" cy="66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Les ARNt:</a:t>
            </a:r>
            <a:r>
              <a:rPr lang="en"/>
              <a:t> molécule de liaison entre ARNm et AA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8500" y="818150"/>
            <a:ext cx="3386525" cy="41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457350" y="12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Les sous-unités ribosomales et les ribosomes</a:t>
            </a:r>
            <a:endParaRPr sz="2000" b="1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Compléter ce texte</a:t>
            </a:r>
            <a:endParaRPr sz="1800" b="1"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45525" y="1457275"/>
            <a:ext cx="8786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Les ribosomes sont formés de deux sous-unités :</a:t>
            </a:r>
            <a:r>
              <a:rPr lang="en" u="sng" dirty="0"/>
              <a:t>  </a:t>
            </a:r>
            <a:r>
              <a:rPr lang="en" dirty="0"/>
              <a:t>                                               </a:t>
            </a:r>
            <a:r>
              <a:rPr lang="en" u="sng" dirty="0"/>
              <a:t>                                                                                                                            </a:t>
            </a:r>
          </a:p>
          <a:p>
            <a:pPr marL="59690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 dirty="0"/>
              <a:t>                                                            </a:t>
            </a:r>
            <a:endParaRPr u="sng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Les ribosomes sont constitués d’ARNr et de</a:t>
            </a:r>
            <a:r>
              <a:rPr lang="en" u="sng" dirty="0"/>
              <a:t>                      </a:t>
            </a:r>
            <a:r>
              <a:rPr lang="en" dirty="0"/>
              <a:t>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La transcription des ARN ribosomaux 45S par l’ARN Pol </a:t>
            </a:r>
            <a:r>
              <a:rPr lang="en" u="sng" dirty="0"/>
              <a:t>    </a:t>
            </a:r>
            <a:r>
              <a:rPr lang="en" dirty="0"/>
              <a:t> s’effectue au niveau du  </a:t>
            </a:r>
            <a:r>
              <a:rPr lang="en" u="sng" dirty="0"/>
              <a:t>                                          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L’ARN 45S est ensuite   </a:t>
            </a:r>
            <a:r>
              <a:rPr lang="en" u="sng" dirty="0"/>
              <a:t>                   </a:t>
            </a:r>
            <a:r>
              <a:rPr lang="en" dirty="0"/>
              <a:t>en ARN 18S, 28S</a:t>
            </a:r>
            <a:r>
              <a:rPr lang="fr-FR" dirty="0"/>
              <a:t> et</a:t>
            </a:r>
            <a:r>
              <a:rPr lang="en" dirty="0"/>
              <a:t> 5,8S.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L’ARNr  </a:t>
            </a:r>
            <a:r>
              <a:rPr lang="en" u="sng" dirty="0"/>
              <a:t>       </a:t>
            </a:r>
            <a:r>
              <a:rPr lang="en" dirty="0"/>
              <a:t> est synthétisé à un autre endroit du noyau, en dehors du nucléole.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457350" y="354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Les sous-unités ribosomales et les ribosomes</a:t>
            </a:r>
            <a:endParaRPr sz="2000" b="1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Compléter ce texte</a:t>
            </a:r>
            <a:endParaRPr sz="1800" b="1"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 ribosomes sont formés de deux sous-unités : </a:t>
            </a:r>
            <a:r>
              <a:rPr lang="en" dirty="0">
                <a:solidFill>
                  <a:srgbClr val="FF0000"/>
                </a:solidFill>
              </a:rPr>
              <a:t>petite sous-unité 40S et grande sous-unité 60S chez les eucaryotes.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Les ribosomes sont constitués d’ARNr et de </a:t>
            </a:r>
            <a:r>
              <a:rPr lang="en" dirty="0">
                <a:solidFill>
                  <a:srgbClr val="FF0000"/>
                </a:solidFill>
              </a:rPr>
              <a:t>protéines</a:t>
            </a:r>
            <a:r>
              <a:rPr lang="en" dirty="0"/>
              <a:t>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La transcription des ARN ribosomaux 45S par l’ARN </a:t>
            </a:r>
            <a:r>
              <a:rPr lang="en" dirty="0">
                <a:solidFill>
                  <a:srgbClr val="FF0000"/>
                </a:solidFill>
              </a:rPr>
              <a:t>Pol1</a:t>
            </a:r>
            <a:r>
              <a:rPr lang="en" dirty="0"/>
              <a:t> s’effectue au niveau </a:t>
            </a:r>
            <a:r>
              <a:rPr lang="en" dirty="0">
                <a:solidFill>
                  <a:srgbClr val="FF0000"/>
                </a:solidFill>
              </a:rPr>
              <a:t>du nucléole (zone fibrillaire du nucléole).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L’ARN 45S est ensuite </a:t>
            </a:r>
            <a:r>
              <a:rPr lang="en" dirty="0">
                <a:solidFill>
                  <a:srgbClr val="FF0000"/>
                </a:solidFill>
              </a:rPr>
              <a:t>clivé </a:t>
            </a:r>
            <a:r>
              <a:rPr lang="en" dirty="0"/>
              <a:t>en ARN 18S, 28S</a:t>
            </a:r>
            <a:r>
              <a:rPr lang="fr-FR" dirty="0"/>
              <a:t> et</a:t>
            </a:r>
            <a:r>
              <a:rPr lang="en" dirty="0"/>
              <a:t> 5,8S.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L’ARN </a:t>
            </a:r>
            <a:r>
              <a:rPr lang="en" dirty="0">
                <a:solidFill>
                  <a:srgbClr val="FF0000"/>
                </a:solidFill>
              </a:rPr>
              <a:t>5S</a:t>
            </a:r>
            <a:r>
              <a:rPr lang="en" dirty="0"/>
              <a:t> est synthétisé à un autre endroit du noyau, en dehors du nucléole.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8"/>
          <p:cNvPicPr preferRelativeResize="0"/>
          <p:nvPr/>
        </p:nvPicPr>
        <p:blipFill rotWithShape="1">
          <a:blip r:embed="rId3">
            <a:alphaModFix/>
          </a:blip>
          <a:srcRect b="27870"/>
          <a:stretch/>
        </p:blipFill>
        <p:spPr>
          <a:xfrm>
            <a:off x="3520700" y="46450"/>
            <a:ext cx="5382550" cy="503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/>
        </p:nvSpPr>
        <p:spPr>
          <a:xfrm>
            <a:off x="309500" y="245800"/>
            <a:ext cx="30771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Modèle de la biogénèse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des sous-unités ribosomales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dans le nucléole</a:t>
            </a:r>
            <a:endParaRPr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127000" y="445025"/>
            <a:ext cx="894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Les étapes de la traduction</a:t>
            </a:r>
            <a:r>
              <a:rPr lang="en" sz="2400"/>
              <a:t>: initiation, élongation, terminaison</a:t>
            </a:r>
            <a:endParaRPr sz="2400"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rgbClr val="C00000"/>
                </a:solidFill>
              </a:rPr>
              <a:t>https://youtu.be/Jfn4SFwMXIw</a:t>
            </a:r>
            <a:endParaRPr sz="1600" b="1" dirty="0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+poly N°2 p 39 et 40</a:t>
            </a:r>
            <a:endParaRPr dirty="0"/>
          </a:p>
        </p:txBody>
      </p:sp>
      <p:sp>
        <p:nvSpPr>
          <p:cNvPr id="166" name="Google Shape;166;p29"/>
          <p:cNvSpPr txBox="1"/>
          <p:nvPr/>
        </p:nvSpPr>
        <p:spPr>
          <a:xfrm>
            <a:off x="628150" y="2321400"/>
            <a:ext cx="5243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Coût énergétique de la traduction 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2 GTP + 1 ATP pour l’initiation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2 GTP / acide aminé pour l’élongation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2 GTP pour la terminaison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121314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/>
              <a:t>Schéma du mécanisme moléculaire de la traduction</a:t>
            </a:r>
            <a:endParaRPr sz="3700" dirty="0"/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1"/>
          </p:nvPr>
        </p:nvSpPr>
        <p:spPr>
          <a:xfrm>
            <a:off x="138724" y="551130"/>
            <a:ext cx="386077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</a:rPr>
              <a:t>Compléter directement le schéma ci-contre. 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</a:rPr>
              <a:t>Les légendes doivent indiquer :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- les sous-unités ribosomales et le principal type d’ARN ribosomique (ARNr) dont elles sont constituées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-  les sites de fixation peptidique (site P) et acide aminé (site A) du ribosome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- les molécules d’ARN messager (ARNm) et d’ARN de transfert (ARNt)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- les extrémités N-terminale et C-terminale de la chaîne peptidique en cours de synthèse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9500" y="1017730"/>
            <a:ext cx="5034773" cy="36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1189600" y="6446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/>
              <a:t>Schéma du mécanisme moléculaire de la traduction</a:t>
            </a:r>
            <a:endParaRPr sz="3700" dirty="0"/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9500" y="1017730"/>
            <a:ext cx="5034773" cy="36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1"/>
          <p:cNvSpPr txBox="1"/>
          <p:nvPr/>
        </p:nvSpPr>
        <p:spPr>
          <a:xfrm>
            <a:off x="4863650" y="1017725"/>
            <a:ext cx="5238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Nter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6581800" y="1017725"/>
            <a:ext cx="5238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Cter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83" name="Google Shape;183;p31"/>
          <p:cNvSpPr txBox="1"/>
          <p:nvPr/>
        </p:nvSpPr>
        <p:spPr>
          <a:xfrm>
            <a:off x="4329125" y="2311350"/>
            <a:ext cx="7905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ARNt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84" name="Google Shape;184;p31"/>
          <p:cNvSpPr txBox="1"/>
          <p:nvPr/>
        </p:nvSpPr>
        <p:spPr>
          <a:xfrm>
            <a:off x="7397700" y="1560650"/>
            <a:ext cx="17463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FFFFFF"/>
                </a:highlight>
              </a:rPr>
              <a:t>Grande sous-unité du ribosome</a:t>
            </a:r>
            <a:endParaRPr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sp>
        <p:nvSpPr>
          <p:cNvPr id="185" name="Google Shape;185;p31"/>
          <p:cNvSpPr txBox="1"/>
          <p:nvPr/>
        </p:nvSpPr>
        <p:spPr>
          <a:xfrm>
            <a:off x="4852175" y="3814375"/>
            <a:ext cx="701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Site P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86" name="Google Shape;186;p31"/>
          <p:cNvSpPr txBox="1"/>
          <p:nvPr/>
        </p:nvSpPr>
        <p:spPr>
          <a:xfrm>
            <a:off x="5449900" y="4360625"/>
            <a:ext cx="7905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ARNm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7553600" y="3775600"/>
            <a:ext cx="701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Site A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7397700" y="3187500"/>
            <a:ext cx="17463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FFFFFF"/>
                </a:highlight>
              </a:rPr>
              <a:t>Petite sous-unité du ribosome</a:t>
            </a:r>
            <a:endParaRPr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sp>
        <p:nvSpPr>
          <p:cNvPr id="15" name="Google Shape;172;p30">
            <a:extLst>
              <a:ext uri="{FF2B5EF4-FFF2-40B4-BE49-F238E27FC236}">
                <a16:creationId xmlns:a16="http://schemas.microsoft.com/office/drawing/2014/main" id="{20BE917A-2349-4BA5-BC9B-2AAC3504227A}"/>
              </a:ext>
            </a:extLst>
          </p:cNvPr>
          <p:cNvSpPr txBox="1">
            <a:spLocks/>
          </p:cNvSpPr>
          <p:nvPr/>
        </p:nvSpPr>
        <p:spPr>
          <a:xfrm>
            <a:off x="211827" y="863550"/>
            <a:ext cx="386077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fr-FR" sz="1600" b="1" dirty="0">
                <a:solidFill>
                  <a:schemeClr val="dk1"/>
                </a:solidFill>
              </a:rPr>
              <a:t>Compléter directement le schéma ci-contre. </a:t>
            </a:r>
          </a:p>
          <a:p>
            <a:pPr marL="0" indent="0">
              <a:buFont typeface="Arial"/>
              <a:buNone/>
            </a:pPr>
            <a:r>
              <a:rPr lang="fr-FR" sz="1600" b="1" dirty="0">
                <a:solidFill>
                  <a:schemeClr val="dk1"/>
                </a:solidFill>
              </a:rPr>
              <a:t>Les légendes doivent indiquer :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fr-FR" sz="1600" b="1" dirty="0">
              <a:solidFill>
                <a:schemeClr val="dk1"/>
              </a:solidFill>
            </a:endParaRPr>
          </a:p>
          <a:p>
            <a:pPr marL="0" indent="0">
              <a:buFont typeface="Arial"/>
              <a:buNone/>
            </a:pPr>
            <a:r>
              <a:rPr lang="fr-FR" sz="1400" dirty="0">
                <a:solidFill>
                  <a:schemeClr val="dk1"/>
                </a:solidFill>
              </a:rPr>
              <a:t>- les sous-unités ribosomales et le principal type d’ARN ribosomique (ARNr) dont elles sont constituées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fr-FR" sz="1400" dirty="0">
              <a:solidFill>
                <a:schemeClr val="dk1"/>
              </a:solidFill>
            </a:endParaRPr>
          </a:p>
          <a:p>
            <a:pPr marL="0" indent="0">
              <a:buFont typeface="Arial"/>
              <a:buNone/>
            </a:pPr>
            <a:r>
              <a:rPr lang="fr-FR" sz="1400" dirty="0">
                <a:solidFill>
                  <a:schemeClr val="dk1"/>
                </a:solidFill>
              </a:rPr>
              <a:t>-  les sites de fixation peptidique (site P) et acide aminé (site A) du ribosome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fr-FR" sz="1400" dirty="0">
              <a:solidFill>
                <a:schemeClr val="dk1"/>
              </a:solidFill>
            </a:endParaRPr>
          </a:p>
          <a:p>
            <a:pPr marL="0" indent="0">
              <a:buFont typeface="Arial"/>
              <a:buNone/>
            </a:pPr>
            <a:r>
              <a:rPr lang="fr-FR" sz="1400" dirty="0">
                <a:solidFill>
                  <a:schemeClr val="dk1"/>
                </a:solidFill>
              </a:rPr>
              <a:t>- les molécules d’ARN messager (ARNm) et d’ARN de transfert (</a:t>
            </a:r>
            <a:r>
              <a:rPr lang="fr-FR" sz="1400" dirty="0" err="1">
                <a:solidFill>
                  <a:schemeClr val="dk1"/>
                </a:solidFill>
              </a:rPr>
              <a:t>ARNt</a:t>
            </a:r>
            <a:r>
              <a:rPr lang="fr-FR" sz="1400" dirty="0">
                <a:solidFill>
                  <a:schemeClr val="dk1"/>
                </a:solidFill>
              </a:rPr>
              <a:t>)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fr-FR" sz="1400" dirty="0">
              <a:solidFill>
                <a:schemeClr val="dk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dirty="0">
                <a:solidFill>
                  <a:schemeClr val="dk1"/>
                </a:solidFill>
              </a:rPr>
              <a:t>- les extrémités N-terminale et C-terminale de la chaîne peptidique en cours de synthèse</a:t>
            </a:r>
          </a:p>
          <a:p>
            <a:pPr marL="0" indent="0">
              <a:spcAft>
                <a:spcPts val="1600"/>
              </a:spcAft>
              <a:buFont typeface="Arial"/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1279440" y="9450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000000"/>
                </a:solidFill>
              </a:rPr>
              <a:t>Schéma du mécanisme moléculaire de la traduction</a:t>
            </a:r>
            <a:endParaRPr sz="37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32"/>
          <p:cNvSpPr txBox="1">
            <a:spLocks noGrp="1"/>
          </p:cNvSpPr>
          <p:nvPr>
            <p:ph type="body" idx="1"/>
          </p:nvPr>
        </p:nvSpPr>
        <p:spPr>
          <a:xfrm>
            <a:off x="168830" y="863550"/>
            <a:ext cx="312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Ajouter directement sur le schéma :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- le résidu 7-méthylguanosine triphosphate (Gppp) à l’emplacement correct.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- la séquence  nucléotidique  du premier codon de l’ARN messager (codon 1).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- la séquence nucléotidique de l’extrémité 3’ de l’ARN messager.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800" dirty="0"/>
          </a:p>
        </p:txBody>
      </p:sp>
      <p:pic>
        <p:nvPicPr>
          <p:cNvPr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9130" y="1802500"/>
            <a:ext cx="5445000" cy="187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0000"/>
                </a:solidFill>
              </a:rPr>
              <a:t>Schéma du mécanisme moléculaire de la traduction</a:t>
            </a:r>
            <a:endParaRPr sz="37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9130" y="1802500"/>
            <a:ext cx="5445000" cy="187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3"/>
          <p:cNvSpPr txBox="1"/>
          <p:nvPr/>
        </p:nvSpPr>
        <p:spPr>
          <a:xfrm>
            <a:off x="7879025" y="2815150"/>
            <a:ext cx="10587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AAAA...A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04" name="Google Shape;204;p33"/>
          <p:cNvSpPr txBox="1"/>
          <p:nvPr/>
        </p:nvSpPr>
        <p:spPr>
          <a:xfrm>
            <a:off x="4388800" y="2880225"/>
            <a:ext cx="6363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AUG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3289125" y="3016775"/>
            <a:ext cx="6363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m7G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" name="Google Shape;194;p32">
            <a:extLst>
              <a:ext uri="{FF2B5EF4-FFF2-40B4-BE49-F238E27FC236}">
                <a16:creationId xmlns:a16="http://schemas.microsoft.com/office/drawing/2014/main" id="{121C66F3-77F9-4871-A506-4A057ACAB2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8830" y="863550"/>
            <a:ext cx="312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Ajouter directement sur le schéma :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- le résidu 7-méthylguanosine triphosphate (Gppp) à l’emplacement correct.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- la séquence  nucléotidique  du premier codon de l’ARN messager (codon 1).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- la séquence nucléotidique de l’extrémité 3’ de l’ARN messager.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E98CA-D651-4886-8E59-62833C592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875" y="4191000"/>
            <a:ext cx="6858000" cy="727472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REPLICATION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F2DC93-0B58-4C01-A51D-88622FC9F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625" y="1531596"/>
            <a:ext cx="2587625" cy="548029"/>
          </a:xfrm>
        </p:spPr>
        <p:txBody>
          <a:bodyPr>
            <a:normAutofit fontScale="55000" lnSpcReduction="20000"/>
          </a:bodyPr>
          <a:lstStyle/>
          <a:p>
            <a:r>
              <a:rPr lang="fr-FR" sz="2400" dirty="0"/>
              <a:t>2 séances de cours-TD</a:t>
            </a:r>
          </a:p>
          <a:p>
            <a:r>
              <a:rPr lang="fr-FR" sz="2400" dirty="0"/>
              <a:t>+ </a:t>
            </a:r>
            <a:r>
              <a:rPr lang="fr-FR" sz="2400" dirty="0" err="1"/>
              <a:t>chap</a:t>
            </a:r>
            <a:r>
              <a:rPr lang="fr-FR" sz="2400" dirty="0"/>
              <a:t> 3 poly 1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76244" y="349251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b="1" dirty="0"/>
              <a:t>Socle Bio</a:t>
            </a:r>
          </a:p>
          <a:p>
            <a:pPr algn="ctr"/>
            <a:endParaRPr lang="fr-FR" sz="1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809" y="111126"/>
            <a:ext cx="5740097" cy="39052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30749" y="0"/>
            <a:ext cx="984251" cy="92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49" y="2164912"/>
            <a:ext cx="1622426" cy="2613464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A72-4485-4332-9BAC-9CA35ACCFB52}" type="slidenum">
              <a:rPr lang="fr-FR" smtClean="0"/>
              <a:t>3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063894" y="4874412"/>
            <a:ext cx="15760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i="1" dirty="0"/>
              <a:t>Eval: CC3, CC4</a:t>
            </a:r>
          </a:p>
        </p:txBody>
      </p:sp>
    </p:spTree>
    <p:extLst>
      <p:ext uri="{BB962C8B-B14F-4D97-AF65-F5344CB8AC3E}">
        <p14:creationId xmlns:p14="http://schemas.microsoft.com/office/powerpoint/2010/main" val="875937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00B050"/>
                </a:solidFill>
              </a:rPr>
              <a:t>Q3.</a:t>
            </a:r>
            <a:r>
              <a:rPr lang="en" sz="1600" dirty="0">
                <a:solidFill>
                  <a:schemeClr val="dk1"/>
                </a:solidFill>
              </a:rPr>
              <a:t> </a:t>
            </a:r>
            <a:r>
              <a:rPr lang="en" b="1" dirty="0">
                <a:solidFill>
                  <a:schemeClr val="dk1"/>
                </a:solidFill>
              </a:rPr>
              <a:t>A partir des informations dont vous disposez sur la séquence d’ARN messager, déduire: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- la séquence des huit premiers acides aminés du peptide.</a:t>
            </a:r>
            <a:endParaRPr sz="1600" dirty="0">
              <a:solidFill>
                <a:schemeClr val="dk1"/>
              </a:solidFill>
            </a:endParaRPr>
          </a:p>
          <a:p>
            <a:pPr marL="50800" marR="508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FF0000"/>
                </a:solidFill>
              </a:rPr>
              <a:t> Met-Ala-Val-Ala-Asp-Ile-Phe-Gly</a:t>
            </a:r>
            <a:endParaRPr sz="1600" dirty="0">
              <a:solidFill>
                <a:srgbClr val="FF0000"/>
              </a:solidFill>
            </a:endParaRPr>
          </a:p>
          <a:p>
            <a:pPr marL="50800" marR="508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- la séquence du gène codant ces huit premiers acides aminés.</a:t>
            </a:r>
            <a:endParaRPr sz="1600" dirty="0">
              <a:solidFill>
                <a:schemeClr val="dk1"/>
              </a:solidFill>
            </a:endParaRPr>
          </a:p>
          <a:p>
            <a:pPr marL="50800" marR="508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FF0000"/>
                </a:solidFill>
              </a:rPr>
              <a:t> ATGGCTGTTGCTAATATCTTTGGT</a:t>
            </a:r>
            <a:endParaRPr sz="1600" dirty="0">
              <a:solidFill>
                <a:srgbClr val="FF0000"/>
              </a:solidFill>
            </a:endParaRPr>
          </a:p>
          <a:p>
            <a:pPr marL="50800" marR="508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 </a:t>
            </a:r>
            <a:endParaRPr sz="1600" dirty="0">
              <a:solidFill>
                <a:schemeClr val="dk1"/>
              </a:solidFill>
            </a:endParaRPr>
          </a:p>
          <a:p>
            <a:pPr marL="50800" marR="508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/>
        </p:nvSpPr>
        <p:spPr>
          <a:xfrm>
            <a:off x="106875" y="1638575"/>
            <a:ext cx="78018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B050"/>
                </a:solidFill>
              </a:rPr>
              <a:t>Q4.</a:t>
            </a:r>
            <a:r>
              <a:rPr lang="en" sz="1100" b="1" dirty="0">
                <a:solidFill>
                  <a:schemeClr val="dk1"/>
                </a:solidFill>
              </a:rPr>
              <a:t> </a:t>
            </a:r>
            <a:r>
              <a:rPr lang="en" sz="1600" b="1" dirty="0">
                <a:solidFill>
                  <a:schemeClr val="dk1"/>
                </a:solidFill>
              </a:rPr>
              <a:t>Précisez (sur le schéma ci-dessus, partie de droite) les éléments présents aux sites P et A à ce stade du processus.</a:t>
            </a:r>
            <a:endParaRPr sz="1600" b="1" dirty="0">
              <a:solidFill>
                <a:schemeClr val="dk1"/>
              </a:solidFill>
            </a:endParaRPr>
          </a:p>
        </p:txBody>
      </p:sp>
      <p:cxnSp>
        <p:nvCxnSpPr>
          <p:cNvPr id="223" name="Google Shape;223;p36"/>
          <p:cNvCxnSpPr>
            <a:stCxn id="224" idx="2"/>
            <a:endCxn id="224" idx="2"/>
          </p:cNvCxnSpPr>
          <p:nvPr/>
        </p:nvCxnSpPr>
        <p:spPr>
          <a:xfrm>
            <a:off x="3786751" y="5399663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5" name="Google Shape;225;p36"/>
          <p:cNvGrpSpPr/>
          <p:nvPr/>
        </p:nvGrpSpPr>
        <p:grpSpPr>
          <a:xfrm>
            <a:off x="541163" y="2445032"/>
            <a:ext cx="4520545" cy="2954631"/>
            <a:chOff x="1836550" y="-258161"/>
            <a:chExt cx="4547375" cy="3004811"/>
          </a:xfrm>
        </p:grpSpPr>
        <p:pic>
          <p:nvPicPr>
            <p:cNvPr id="226" name="Google Shape;226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36550" y="-258161"/>
              <a:ext cx="4547375" cy="2314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36"/>
            <p:cNvSpPr txBox="1"/>
            <p:nvPr/>
          </p:nvSpPr>
          <p:spPr>
            <a:xfrm>
              <a:off x="4591550" y="2134950"/>
              <a:ext cx="1019700" cy="61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pic>
        <p:nvPicPr>
          <p:cNvPr id="227" name="Google Shape;227;p36"/>
          <p:cNvPicPr preferRelativeResize="0"/>
          <p:nvPr/>
        </p:nvPicPr>
        <p:blipFill rotWithShape="1">
          <a:blip r:embed="rId3">
            <a:alphaModFix/>
          </a:blip>
          <a:srcRect l="42489"/>
          <a:stretch/>
        </p:blipFill>
        <p:spPr>
          <a:xfrm>
            <a:off x="5243325" y="2454500"/>
            <a:ext cx="2615175" cy="231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6"/>
          <p:cNvSpPr txBox="1"/>
          <p:nvPr/>
        </p:nvSpPr>
        <p:spPr>
          <a:xfrm>
            <a:off x="5946255" y="3946747"/>
            <a:ext cx="19971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lt1"/>
                </a:highlight>
              </a:rPr>
              <a:t>G C U A A U</a:t>
            </a:r>
            <a:endParaRPr dirty="0">
              <a:highlight>
                <a:schemeClr val="lt1"/>
              </a:highlight>
            </a:endParaRPr>
          </a:p>
        </p:txBody>
      </p:sp>
      <p:sp>
        <p:nvSpPr>
          <p:cNvPr id="229" name="Google Shape;229;p36"/>
          <p:cNvSpPr txBox="1"/>
          <p:nvPr/>
        </p:nvSpPr>
        <p:spPr>
          <a:xfrm>
            <a:off x="3140740" y="3915347"/>
            <a:ext cx="12651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lt1"/>
                </a:highlight>
              </a:rPr>
              <a:t>G U U G C U</a:t>
            </a:r>
            <a:endParaRPr dirty="0">
              <a:highlight>
                <a:schemeClr val="lt1"/>
              </a:highlight>
            </a:endParaRPr>
          </a:p>
        </p:txBody>
      </p:sp>
      <p:sp>
        <p:nvSpPr>
          <p:cNvPr id="230" name="Google Shape;230;p36"/>
          <p:cNvSpPr txBox="1"/>
          <p:nvPr/>
        </p:nvSpPr>
        <p:spPr>
          <a:xfrm>
            <a:off x="811375" y="3941805"/>
            <a:ext cx="12651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lt1"/>
                </a:highlight>
              </a:rPr>
              <a:t>G U U G C U</a:t>
            </a:r>
            <a:endParaRPr dirty="0">
              <a:highlight>
                <a:schemeClr val="lt1"/>
              </a:highlight>
            </a:endParaRPr>
          </a:p>
        </p:txBody>
      </p:sp>
      <p:sp>
        <p:nvSpPr>
          <p:cNvPr id="231" name="Google Shape;231;p36"/>
          <p:cNvSpPr txBox="1"/>
          <p:nvPr/>
        </p:nvSpPr>
        <p:spPr>
          <a:xfrm>
            <a:off x="6400050" y="4769900"/>
            <a:ext cx="12651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         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32" name="Google Shape;232;p36"/>
          <p:cNvSpPr txBox="1"/>
          <p:nvPr/>
        </p:nvSpPr>
        <p:spPr>
          <a:xfrm>
            <a:off x="106875" y="-119350"/>
            <a:ext cx="8623500" cy="18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 cours de l’élongation du début de la protéine, un ribosome se trouve successivement dans les deux états ci-dessous: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A gauche avant la synthèse de la liaison peptidique, le site P porte un ARNt lié au peptide Met-Ala-Val. Le  ribosome vient de recruter un ARNt chargé. Compléter cette figure.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Au centre, après l’établissement de la liaison peptidique, les 2 ARNt sont encore fixés aux sites P et A.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 se passe-t-il ensuite? Compléter la figure de droite.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/>
          <p:nvPr/>
        </p:nvSpPr>
        <p:spPr>
          <a:xfrm>
            <a:off x="152400" y="152400"/>
            <a:ext cx="8623500" cy="18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 cours de l’élongation du début de la protéine, un ribosome se trouve successivement dans les deux états ci-dessous: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A gauche avant la synthèse de la liaison peptidique, le site P porte un ARNt lié au peptide Met-Ala-Val. Le  ribosome vient de recruter un ARNt chargé.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Au  centre, après l’établissement de  la liaison peptidique, les 2 ARNt sont encore fixés aux sites P et A.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figure de droite présente l’étape suivante: le ribosome s’est déplacé d’un triplet de nucléotides (translocation)</a:t>
            </a:r>
            <a:endParaRPr/>
          </a:p>
        </p:txBody>
      </p:sp>
      <p:cxnSp>
        <p:nvCxnSpPr>
          <p:cNvPr id="238" name="Google Shape;238;p37"/>
          <p:cNvCxnSpPr>
            <a:stCxn id="239" idx="2"/>
            <a:endCxn id="239" idx="2"/>
          </p:cNvCxnSpPr>
          <p:nvPr/>
        </p:nvCxnSpPr>
        <p:spPr>
          <a:xfrm>
            <a:off x="3786751" y="2732663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0" name="Google Shape;240;p37"/>
          <p:cNvPicPr preferRelativeResize="0"/>
          <p:nvPr/>
        </p:nvPicPr>
        <p:blipFill rotWithShape="1">
          <a:blip r:embed="rId3">
            <a:alphaModFix/>
          </a:blip>
          <a:srcRect l="42489"/>
          <a:stretch/>
        </p:blipFill>
        <p:spPr>
          <a:xfrm>
            <a:off x="5540375" y="1911675"/>
            <a:ext cx="2615175" cy="231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7"/>
          <p:cNvSpPr txBox="1"/>
          <p:nvPr/>
        </p:nvSpPr>
        <p:spPr>
          <a:xfrm>
            <a:off x="6218275" y="3489325"/>
            <a:ext cx="19971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G C U A A U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42" name="Google Shape;242;p37"/>
          <p:cNvSpPr txBox="1"/>
          <p:nvPr/>
        </p:nvSpPr>
        <p:spPr>
          <a:xfrm>
            <a:off x="3162450" y="3457925"/>
            <a:ext cx="12651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G U U G C U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43" name="Google Shape;243;p37"/>
          <p:cNvSpPr txBox="1"/>
          <p:nvPr/>
        </p:nvSpPr>
        <p:spPr>
          <a:xfrm>
            <a:off x="811375" y="3462675"/>
            <a:ext cx="12651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G U U G C U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44" name="Google Shape;244;p37"/>
          <p:cNvSpPr txBox="1"/>
          <p:nvPr/>
        </p:nvSpPr>
        <p:spPr>
          <a:xfrm>
            <a:off x="6400050" y="2102900"/>
            <a:ext cx="12651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Met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Ala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Val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Ala     Asp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          </a:t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245" name="Google Shape;245;p37"/>
          <p:cNvGrpSpPr/>
          <p:nvPr/>
        </p:nvGrpSpPr>
        <p:grpSpPr>
          <a:xfrm>
            <a:off x="541163" y="1911632"/>
            <a:ext cx="4520545" cy="2276069"/>
            <a:chOff x="1836550" y="1911675"/>
            <a:chExt cx="4547375" cy="2314725"/>
          </a:xfrm>
        </p:grpSpPr>
        <p:pic>
          <p:nvPicPr>
            <p:cNvPr id="246" name="Google Shape;246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36550" y="1911675"/>
              <a:ext cx="4547375" cy="2314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37"/>
            <p:cNvSpPr txBox="1"/>
            <p:nvPr/>
          </p:nvSpPr>
          <p:spPr>
            <a:xfrm>
              <a:off x="4591550" y="2134950"/>
              <a:ext cx="1019700" cy="61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0000"/>
                  </a:solidFill>
                </a:rPr>
                <a:t>Met</a:t>
              </a:r>
              <a:endParaRPr>
                <a:solidFill>
                  <a:srgbClr val="FF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0000"/>
                  </a:solidFill>
                </a:rPr>
                <a:t>Ala</a:t>
              </a:r>
              <a:endParaRPr>
                <a:solidFill>
                  <a:srgbClr val="FF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0000"/>
                  </a:solidFill>
                </a:rPr>
                <a:t>Val</a:t>
              </a:r>
              <a:endParaRPr>
                <a:solidFill>
                  <a:srgbClr val="FF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0000"/>
                  </a:solidFill>
                </a:rPr>
                <a:t>          Ala</a:t>
              </a:r>
              <a:endParaRPr>
                <a:solidFill>
                  <a:srgbClr val="FF0000"/>
                </a:solidFill>
              </a:endParaRPr>
            </a:p>
          </p:txBody>
        </p:sp>
        <p:cxnSp>
          <p:nvCxnSpPr>
            <p:cNvPr id="247" name="Google Shape;247;p37"/>
            <p:cNvCxnSpPr/>
            <p:nvPr/>
          </p:nvCxnSpPr>
          <p:spPr>
            <a:xfrm>
              <a:off x="4955750" y="2746650"/>
              <a:ext cx="187800" cy="1938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>
            <a:spLocks noGrp="1"/>
          </p:cNvSpPr>
          <p:nvPr>
            <p:ph type="body" idx="1"/>
          </p:nvPr>
        </p:nvSpPr>
        <p:spPr>
          <a:xfrm>
            <a:off x="311700" y="424200"/>
            <a:ext cx="8520600" cy="42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00B050"/>
                </a:solidFill>
              </a:rPr>
              <a:t>Q5.</a:t>
            </a:r>
            <a:r>
              <a:rPr lang="en" sz="1050" dirty="0">
                <a:solidFill>
                  <a:srgbClr val="00B050"/>
                </a:solidFill>
              </a:rPr>
              <a:t> </a:t>
            </a:r>
            <a:r>
              <a:rPr lang="en" sz="1400" b="1" dirty="0">
                <a:solidFill>
                  <a:schemeClr val="dk1"/>
                </a:solidFill>
              </a:rPr>
              <a:t>Dans quel(s) compartiment(s) de la cellule a lieu la synthèse de cette chaîne peptidique?</a:t>
            </a:r>
            <a:endParaRPr sz="1400" b="1" dirty="0">
              <a:solidFill>
                <a:schemeClr val="dk1"/>
              </a:solidFill>
            </a:endParaRPr>
          </a:p>
          <a:p>
            <a:pPr marL="50800" marR="50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dk1"/>
                </a:solidFill>
              </a:rPr>
              <a:t> </a:t>
            </a:r>
            <a:endParaRPr sz="1050" dirty="0">
              <a:solidFill>
                <a:schemeClr val="dk1"/>
              </a:solidFill>
            </a:endParaRPr>
          </a:p>
          <a:p>
            <a:pPr marL="50800" marR="508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FF0000"/>
              </a:solidFill>
            </a:endParaRPr>
          </a:p>
          <a:p>
            <a:pPr marL="50800" marR="508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dirty="0">
                <a:solidFill>
                  <a:schemeClr val="dk1"/>
                </a:solidFill>
              </a:rPr>
              <a:t> </a:t>
            </a:r>
            <a:endParaRPr sz="105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1" dirty="0">
                <a:solidFill>
                  <a:srgbClr val="00B050"/>
                </a:solidFill>
              </a:rPr>
              <a:t> </a:t>
            </a:r>
            <a:endParaRPr sz="1050" b="1" dirty="0"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00B050"/>
                </a:solidFill>
              </a:rPr>
              <a:t> </a:t>
            </a:r>
            <a:endParaRPr sz="1400" b="1" dirty="0"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00B050"/>
                </a:solidFill>
              </a:rPr>
              <a:t>Q6.</a:t>
            </a:r>
            <a:r>
              <a:rPr lang="en" sz="1050" dirty="0">
                <a:solidFill>
                  <a:schemeClr val="dk1"/>
                </a:solidFill>
              </a:rPr>
              <a:t> </a:t>
            </a:r>
            <a:r>
              <a:rPr lang="en" sz="1400" b="1" dirty="0">
                <a:solidFill>
                  <a:schemeClr val="dk1"/>
                </a:solidFill>
              </a:rPr>
              <a:t>Dans quel(s) compartiment(s) de la cellule a eu lieu la synthèse des sous-unités du ribosome et quel est leur devenir immédiat une fois que la synthèse de la chaîne peptidique sera achevée?</a:t>
            </a:r>
            <a:endParaRPr sz="1400" b="1" dirty="0">
              <a:solidFill>
                <a:schemeClr val="dk1"/>
              </a:solidFill>
            </a:endParaRPr>
          </a:p>
          <a:p>
            <a:pPr marL="50800" marR="50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dk1"/>
                </a:solidFill>
              </a:rPr>
              <a:t> </a:t>
            </a:r>
            <a:endParaRPr sz="1050" dirty="0">
              <a:solidFill>
                <a:schemeClr val="dk1"/>
              </a:solidFill>
            </a:endParaRPr>
          </a:p>
          <a:p>
            <a:pPr marL="50800" marR="508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>
              <a:solidFill>
                <a:schemeClr val="dk1"/>
              </a:solidFill>
            </a:endParaRPr>
          </a:p>
          <a:p>
            <a:pPr marL="50800" marR="508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dirty="0">
                <a:solidFill>
                  <a:schemeClr val="dk1"/>
                </a:solidFill>
              </a:rPr>
              <a:t> </a:t>
            </a:r>
            <a:endParaRPr sz="105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1" dirty="0">
                <a:solidFill>
                  <a:srgbClr val="00B050"/>
                </a:solidFill>
              </a:rPr>
              <a:t> </a:t>
            </a:r>
            <a:endParaRPr sz="1050" b="1" dirty="0"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00B050"/>
                </a:solidFill>
              </a:rPr>
              <a:t> </a:t>
            </a:r>
            <a:endParaRPr sz="1400" b="1" dirty="0"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00B050"/>
                </a:solidFill>
              </a:rPr>
              <a:t>Q7.</a:t>
            </a:r>
            <a:r>
              <a:rPr lang="en" sz="1050" dirty="0">
                <a:solidFill>
                  <a:schemeClr val="dk1"/>
                </a:solidFill>
              </a:rPr>
              <a:t> </a:t>
            </a:r>
            <a:r>
              <a:rPr lang="en" sz="1400" b="1" dirty="0">
                <a:solidFill>
                  <a:schemeClr val="dk1"/>
                </a:solidFill>
              </a:rPr>
              <a:t>Dans quel(s) compartiment(s) de la cellule a eu lieu la synthèse de l’ARNm?</a:t>
            </a:r>
            <a:endParaRPr sz="1400" b="1" dirty="0">
              <a:solidFill>
                <a:schemeClr val="dk1"/>
              </a:solidFill>
            </a:endParaRPr>
          </a:p>
          <a:p>
            <a:pPr marL="50800" marR="50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</a:rPr>
              <a:t> </a:t>
            </a:r>
            <a:endParaRPr sz="1000" b="1" dirty="0">
              <a:solidFill>
                <a:schemeClr val="dk1"/>
              </a:solidFill>
            </a:endParaRPr>
          </a:p>
          <a:p>
            <a:pPr marL="50800" marR="508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dirty="0">
              <a:solidFill>
                <a:schemeClr val="dk1"/>
              </a:solidFill>
            </a:endParaRPr>
          </a:p>
          <a:p>
            <a:pPr marL="50800" marR="508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>
                <a:solidFill>
                  <a:schemeClr val="dk1"/>
                </a:solidFill>
              </a:rPr>
              <a:t> </a:t>
            </a:r>
            <a:endParaRPr sz="1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>
                <a:solidFill>
                  <a:srgbClr val="4BACC6"/>
                </a:solidFill>
              </a:rPr>
              <a:t> </a:t>
            </a:r>
            <a:endParaRPr sz="1000" b="1" dirty="0">
              <a:solidFill>
                <a:srgbClr val="4BAC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</a:rPr>
              <a:t> 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>
            <a:spLocks noGrp="1"/>
          </p:cNvSpPr>
          <p:nvPr>
            <p:ph type="body" idx="1"/>
          </p:nvPr>
        </p:nvSpPr>
        <p:spPr>
          <a:xfrm>
            <a:off x="311700" y="424200"/>
            <a:ext cx="8520600" cy="42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" sz="1600" b="1" dirty="0">
                <a:solidFill>
                  <a:schemeClr val="dk1"/>
                </a:solidFill>
              </a:rPr>
              <a:t>Dans quel(s) compartiment(s) de la cellule a eu lieu la synthèse de l’ARNm?</a:t>
            </a:r>
            <a:r>
              <a:rPr lang="fr-FR" sz="1600" b="1" dirty="0">
                <a:solidFill>
                  <a:schemeClr val="dk1"/>
                </a:solidFill>
              </a:rPr>
              <a:t>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fr-FR" sz="1600" b="1" dirty="0">
                <a:solidFill>
                  <a:schemeClr val="tx1"/>
                </a:solidFill>
              </a:rPr>
              <a:t>Et ensuite, que devient l ’ARNm?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fr-FR" sz="1600" b="1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" sz="1600" b="1" dirty="0">
                <a:solidFill>
                  <a:schemeClr val="dk1"/>
                </a:solidFill>
              </a:rPr>
              <a:t>Dans quel(s) compartiment(s) de la cellule a eu lieu la synthèse des sous-unités du ribosome</a:t>
            </a:r>
            <a:r>
              <a:rPr lang="fr-FR" sz="1600" b="1" dirty="0">
                <a:solidFill>
                  <a:schemeClr val="dk1"/>
                </a:solidFill>
              </a:rPr>
              <a:t>?</a:t>
            </a:r>
            <a:r>
              <a:rPr lang="en" sz="1600" dirty="0">
                <a:solidFill>
                  <a:srgbClr val="FF0000"/>
                </a:solidFill>
              </a:rPr>
              <a:t> </a:t>
            </a:r>
            <a:endParaRPr lang="fr-FR" sz="1600" b="1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fr-FR" sz="1600" b="1" dirty="0">
                <a:solidFill>
                  <a:schemeClr val="dk1"/>
                </a:solidFill>
              </a:rPr>
              <a:t>Quel </a:t>
            </a:r>
            <a:r>
              <a:rPr lang="fr-FR" sz="1600" b="1">
                <a:solidFill>
                  <a:schemeClr val="dk1"/>
                </a:solidFill>
              </a:rPr>
              <a:t>est le devenir immédiat </a:t>
            </a:r>
            <a:r>
              <a:rPr lang="fr-FR" sz="1600" b="1" dirty="0">
                <a:solidFill>
                  <a:schemeClr val="dk1"/>
                </a:solidFill>
              </a:rPr>
              <a:t>des sous-unités du ribosome une fois que la synthèse de la chaîne peptidique sera achevée?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fr-FR"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600" b="1" dirty="0">
                <a:solidFill>
                  <a:schemeClr val="dk1"/>
                </a:solidFill>
              </a:rPr>
              <a:t>Dans </a:t>
            </a:r>
            <a:r>
              <a:rPr lang="en" sz="1600" b="1" dirty="0">
                <a:solidFill>
                  <a:schemeClr val="dk1"/>
                </a:solidFill>
              </a:rPr>
              <a:t>quel(s) compartiment(s) de la cellule a lieu la synthèse de </a:t>
            </a:r>
            <a:r>
              <a:rPr lang="fr-FR" sz="1600" b="1" dirty="0">
                <a:solidFill>
                  <a:schemeClr val="dk1"/>
                </a:solidFill>
              </a:rPr>
              <a:t>la</a:t>
            </a:r>
            <a:r>
              <a:rPr lang="en" sz="1600" b="1" dirty="0">
                <a:solidFill>
                  <a:schemeClr val="dk1"/>
                </a:solidFill>
              </a:rPr>
              <a:t> chaîne peptidique?</a:t>
            </a:r>
            <a:r>
              <a:rPr lang="fr-FR" sz="1600" b="1" dirty="0">
                <a:solidFill>
                  <a:schemeClr val="dk1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600" b="1" dirty="0">
                <a:solidFill>
                  <a:schemeClr val="tx1"/>
                </a:solidFill>
              </a:rPr>
              <a:t>Quel est le devenir des sous-unités du ribosome quand la synthèse protéique est achevée? </a:t>
            </a:r>
            <a:endParaRPr sz="1600" b="1" dirty="0">
              <a:solidFill>
                <a:srgbClr val="00B050"/>
              </a:solidFill>
            </a:endParaRPr>
          </a:p>
          <a:p>
            <a:pPr marL="50800" marR="508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rgbClr val="00B050"/>
                </a:solidFill>
              </a:rPr>
              <a:t> </a:t>
            </a:r>
            <a:endParaRPr sz="1600" b="1" dirty="0"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rgbClr val="00B050"/>
                </a:solidFill>
              </a:rPr>
              <a:t> </a:t>
            </a:r>
            <a:endParaRPr sz="1600" b="1" dirty="0"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600" b="1" dirty="0">
              <a:solidFill>
                <a:srgbClr val="00B050"/>
              </a:solidFill>
            </a:endParaRPr>
          </a:p>
          <a:p>
            <a:pPr marL="50800" marR="508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</a:rPr>
              <a:t> 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rgbClr val="4BACC6"/>
                </a:solidFill>
              </a:rPr>
              <a:t> </a:t>
            </a:r>
            <a:endParaRPr sz="1600" b="1" dirty="0">
              <a:solidFill>
                <a:srgbClr val="4BAC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>
            <a:spLocks noGrp="1"/>
          </p:cNvSpPr>
          <p:nvPr>
            <p:ph type="body" idx="1"/>
          </p:nvPr>
        </p:nvSpPr>
        <p:spPr>
          <a:xfrm>
            <a:off x="311700" y="424200"/>
            <a:ext cx="8520600" cy="42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" sz="1600" b="1" dirty="0">
                <a:solidFill>
                  <a:schemeClr val="dk1"/>
                </a:solidFill>
              </a:rPr>
              <a:t>Dans quel(s) compartiment(s) de la cellule a eu lieu la synthèse de l’ARNm?</a:t>
            </a:r>
            <a:r>
              <a:rPr lang="fr-FR" sz="1600" b="1" dirty="0">
                <a:solidFill>
                  <a:schemeClr val="dk1"/>
                </a:solidFill>
              </a:rPr>
              <a:t> </a:t>
            </a:r>
            <a:r>
              <a:rPr lang="en" sz="1600" dirty="0">
                <a:solidFill>
                  <a:srgbClr val="FF0000"/>
                </a:solidFill>
              </a:rPr>
              <a:t>Dans le noyau</a:t>
            </a:r>
            <a:endParaRPr lang="fr-FR" sz="1600" dirty="0">
              <a:solidFill>
                <a:srgbClr val="FF0000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fr-FR" sz="1600" b="1" dirty="0">
                <a:solidFill>
                  <a:schemeClr val="tx1"/>
                </a:solidFill>
              </a:rPr>
              <a:t>Et ensuite, que devient l ’ARNm? </a:t>
            </a:r>
            <a:r>
              <a:rPr lang="fr-FR" sz="1600" dirty="0">
                <a:solidFill>
                  <a:srgbClr val="FF0000"/>
                </a:solidFill>
              </a:rPr>
              <a:t>Il passe dans le cytoplasme</a:t>
            </a:r>
            <a:endParaRPr lang="en" sz="1600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fr-FR" sz="1600" b="1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" sz="1600" b="1" dirty="0">
                <a:solidFill>
                  <a:schemeClr val="dk1"/>
                </a:solidFill>
              </a:rPr>
              <a:t>Dans quel(s) compartiment(s) de la cellule a eu lieu la synthèse des sous-unités du ribosome</a:t>
            </a:r>
            <a:r>
              <a:rPr lang="fr-FR" sz="1600" b="1" dirty="0">
                <a:solidFill>
                  <a:schemeClr val="dk1"/>
                </a:solidFill>
              </a:rPr>
              <a:t>?</a:t>
            </a:r>
            <a:r>
              <a:rPr lang="en" sz="1600" dirty="0">
                <a:solidFill>
                  <a:srgbClr val="FF0000"/>
                </a:solidFill>
              </a:rPr>
              <a:t> Dans le noyau (au niveau du nucléole) </a:t>
            </a:r>
            <a:r>
              <a:rPr lang="en" sz="1600" b="1" dirty="0">
                <a:solidFill>
                  <a:schemeClr val="dk1"/>
                </a:solidFill>
              </a:rPr>
              <a:t> </a:t>
            </a:r>
            <a:endParaRPr lang="fr-FR" sz="1600" b="1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fr-FR" sz="1600" b="1" dirty="0">
                <a:solidFill>
                  <a:schemeClr val="dk1"/>
                </a:solidFill>
              </a:rPr>
              <a:t>Quel est le devenir immédiat  des sous-unités du ribosome une fois que la synthèse de la chaîne peptidique sera achevée? </a:t>
            </a:r>
            <a:r>
              <a:rPr lang="fr-FR" sz="1600" dirty="0">
                <a:solidFill>
                  <a:srgbClr val="FF0000"/>
                </a:solidFill>
              </a:rPr>
              <a:t>Elles passent dans le cytoplasme</a:t>
            </a:r>
            <a:endParaRPr lang="fr-FR"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600" b="1" dirty="0">
                <a:solidFill>
                  <a:schemeClr val="dk1"/>
                </a:solidFill>
              </a:rPr>
              <a:t>Dans </a:t>
            </a:r>
            <a:r>
              <a:rPr lang="en" sz="1600" b="1" dirty="0">
                <a:solidFill>
                  <a:schemeClr val="dk1"/>
                </a:solidFill>
              </a:rPr>
              <a:t>quel(s) compartiment(s) de la cellule a lieu la synthèse de </a:t>
            </a:r>
            <a:r>
              <a:rPr lang="fr-FR" sz="1600" b="1" dirty="0">
                <a:solidFill>
                  <a:schemeClr val="dk1"/>
                </a:solidFill>
              </a:rPr>
              <a:t>la</a:t>
            </a:r>
            <a:r>
              <a:rPr lang="en" sz="1600" b="1" dirty="0">
                <a:solidFill>
                  <a:schemeClr val="dk1"/>
                </a:solidFill>
              </a:rPr>
              <a:t> chaîne peptidique?</a:t>
            </a:r>
            <a:r>
              <a:rPr lang="fr-FR" sz="1600" b="1" dirty="0">
                <a:solidFill>
                  <a:schemeClr val="dk1"/>
                </a:solidFill>
              </a:rPr>
              <a:t> </a:t>
            </a:r>
            <a:r>
              <a:rPr lang="en" sz="1600" dirty="0">
                <a:solidFill>
                  <a:srgbClr val="FF0000"/>
                </a:solidFill>
              </a:rPr>
              <a:t>Dans le cytoplasme</a:t>
            </a:r>
            <a:endParaRPr sz="1600" dirty="0">
              <a:solidFill>
                <a:srgbClr val="FF0000"/>
              </a:solidFill>
            </a:endParaRPr>
          </a:p>
          <a:p>
            <a:pPr marL="50800" marR="508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600" b="1" dirty="0">
                <a:solidFill>
                  <a:schemeClr val="tx1"/>
                </a:solidFill>
              </a:rPr>
              <a:t>Quel est le devenir des sous-unités du ribosome quand la synthèse protéique est achevée? </a:t>
            </a:r>
            <a:r>
              <a:rPr lang="fr-FR" sz="1600" dirty="0">
                <a:solidFill>
                  <a:srgbClr val="FF0000"/>
                </a:solidFill>
              </a:rPr>
              <a:t>Recyclage pour traduire d’autres protéines</a:t>
            </a:r>
            <a:r>
              <a:rPr lang="en" sz="1600" dirty="0">
                <a:solidFill>
                  <a:srgbClr val="FF0000"/>
                </a:solidFill>
              </a:rPr>
              <a:t> </a:t>
            </a:r>
            <a:endParaRPr sz="16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rgbClr val="00B050"/>
                </a:solidFill>
              </a:rPr>
              <a:t> </a:t>
            </a:r>
            <a:endParaRPr sz="1600" b="1" dirty="0">
              <a:solidFill>
                <a:srgbClr val="00B050"/>
              </a:solidFill>
            </a:endParaRPr>
          </a:p>
          <a:p>
            <a:pPr marL="50800" marR="508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rgbClr val="00B050"/>
                </a:solidFill>
              </a:rPr>
              <a:t> </a:t>
            </a:r>
            <a:endParaRPr sz="1600" b="1" dirty="0"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rgbClr val="00B050"/>
                </a:solidFill>
              </a:rPr>
              <a:t> </a:t>
            </a:r>
            <a:endParaRPr sz="1600" b="1" dirty="0"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600" b="1" dirty="0">
              <a:solidFill>
                <a:srgbClr val="00B050"/>
              </a:solidFill>
            </a:endParaRPr>
          </a:p>
          <a:p>
            <a:pPr marL="50800" marR="508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</a:rPr>
              <a:t> 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rgbClr val="4BACC6"/>
                </a:solidFill>
              </a:rPr>
              <a:t> </a:t>
            </a:r>
            <a:endParaRPr sz="1600" b="1" dirty="0">
              <a:solidFill>
                <a:srgbClr val="4BAC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937083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Différents types de mutations au niveau de l’ADN et leurs conséquences au niveau des protéines</a:t>
            </a:r>
            <a:endParaRPr sz="2100" b="1"/>
          </a:p>
        </p:txBody>
      </p:sp>
      <p:sp>
        <p:nvSpPr>
          <p:cNvPr id="263" name="Google Shape;263;p40"/>
          <p:cNvSpPr txBox="1">
            <a:spLocks noGrp="1"/>
          </p:cNvSpPr>
          <p:nvPr>
            <p:ph type="body" idx="1"/>
          </p:nvPr>
        </p:nvSpPr>
        <p:spPr>
          <a:xfrm>
            <a:off x="311700" y="3183406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Conséquences</a:t>
            </a:r>
            <a:r>
              <a:rPr lang="en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au </a:t>
            </a:r>
            <a:r>
              <a:rPr lang="en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niveau</a:t>
            </a:r>
            <a:r>
              <a:rPr lang="en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de la </a:t>
            </a:r>
            <a:r>
              <a:rPr lang="en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séquence</a:t>
            </a:r>
            <a:r>
              <a:rPr lang="en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protéique</a:t>
            </a:r>
            <a:endParaRPr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dirty="0">
                <a:solidFill>
                  <a:srgbClr val="000000"/>
                </a:solidFill>
              </a:rPr>
              <a:t>Faux </a:t>
            </a:r>
            <a:r>
              <a:rPr lang="en" dirty="0" err="1">
                <a:solidFill>
                  <a:srgbClr val="000000"/>
                </a:solidFill>
              </a:rPr>
              <a:t>sens</a:t>
            </a:r>
            <a:r>
              <a:rPr lang="en" dirty="0">
                <a:solidFill>
                  <a:srgbClr val="000000"/>
                </a:solidFill>
              </a:rPr>
              <a:t> (</a:t>
            </a:r>
            <a:r>
              <a:rPr lang="en" dirty="0" err="1">
                <a:solidFill>
                  <a:srgbClr val="000000"/>
                </a:solidFill>
              </a:rPr>
              <a:t>changement</a:t>
            </a:r>
            <a:r>
              <a:rPr lang="en" dirty="0">
                <a:solidFill>
                  <a:srgbClr val="000000"/>
                </a:solidFill>
              </a:rPr>
              <a:t> de un </a:t>
            </a:r>
            <a:r>
              <a:rPr lang="en" dirty="0" err="1">
                <a:solidFill>
                  <a:srgbClr val="000000"/>
                </a:solidFill>
              </a:rPr>
              <a:t>ou</a:t>
            </a:r>
            <a:r>
              <a:rPr lang="en" dirty="0">
                <a:solidFill>
                  <a:srgbClr val="000000"/>
                </a:solidFill>
              </a:rPr>
              <a:t> </a:t>
            </a:r>
            <a:r>
              <a:rPr lang="en" dirty="0" err="1">
                <a:solidFill>
                  <a:srgbClr val="000000"/>
                </a:solidFill>
              </a:rPr>
              <a:t>plusieurs</a:t>
            </a:r>
            <a:r>
              <a:rPr lang="en" dirty="0">
                <a:solidFill>
                  <a:srgbClr val="000000"/>
                </a:solidFill>
              </a:rPr>
              <a:t> </a:t>
            </a:r>
            <a:r>
              <a:rPr lang="en" dirty="0" err="1">
                <a:solidFill>
                  <a:srgbClr val="000000"/>
                </a:solidFill>
              </a:rPr>
              <a:t>acides</a:t>
            </a:r>
            <a:r>
              <a:rPr lang="en" dirty="0">
                <a:solidFill>
                  <a:srgbClr val="000000"/>
                </a:solidFill>
              </a:rPr>
              <a:t> </a:t>
            </a:r>
            <a:r>
              <a:rPr lang="en" dirty="0" err="1">
                <a:solidFill>
                  <a:srgbClr val="000000"/>
                </a:solidFill>
              </a:rPr>
              <a:t>aminés</a:t>
            </a:r>
            <a:r>
              <a:rPr lang="en" dirty="0">
                <a:solidFill>
                  <a:srgbClr val="000000"/>
                </a:solidFill>
              </a:rPr>
              <a:t>) Ile-Tyr -&gt;</a:t>
            </a:r>
            <a:r>
              <a:rPr lang="en" dirty="0" err="1">
                <a:solidFill>
                  <a:srgbClr val="FF0000"/>
                </a:solidFill>
              </a:rPr>
              <a:t>Thr</a:t>
            </a:r>
            <a:r>
              <a:rPr lang="en" dirty="0">
                <a:solidFill>
                  <a:srgbClr val="000000"/>
                </a:solidFill>
              </a:rPr>
              <a:t>-Tyr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dirty="0">
                <a:solidFill>
                  <a:srgbClr val="000000"/>
                </a:solidFill>
              </a:rPr>
              <a:t>Non </a:t>
            </a:r>
            <a:r>
              <a:rPr lang="en" dirty="0" err="1">
                <a:solidFill>
                  <a:srgbClr val="000000"/>
                </a:solidFill>
              </a:rPr>
              <a:t>sens</a:t>
            </a:r>
            <a:r>
              <a:rPr lang="en" dirty="0">
                <a:solidFill>
                  <a:srgbClr val="000000"/>
                </a:solidFill>
              </a:rPr>
              <a:t> (introduction d’un codon stop) Ile-Tyr -&gt; Ile-</a:t>
            </a:r>
            <a:r>
              <a:rPr lang="en" dirty="0">
                <a:solidFill>
                  <a:srgbClr val="FF0000"/>
                </a:solidFill>
              </a:rPr>
              <a:t>Stop</a:t>
            </a:r>
            <a:endParaRPr dirty="0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dirty="0">
                <a:solidFill>
                  <a:srgbClr val="000000"/>
                </a:solidFill>
              </a:rPr>
              <a:t>Mutation </a:t>
            </a:r>
            <a:r>
              <a:rPr lang="en" dirty="0" err="1">
                <a:solidFill>
                  <a:srgbClr val="000000"/>
                </a:solidFill>
              </a:rPr>
              <a:t>muette</a:t>
            </a:r>
            <a:r>
              <a:rPr lang="en" dirty="0">
                <a:solidFill>
                  <a:srgbClr val="000000"/>
                </a:solidFill>
              </a:rPr>
              <a:t> (pas de </a:t>
            </a:r>
            <a:r>
              <a:rPr lang="en" dirty="0" err="1">
                <a:solidFill>
                  <a:srgbClr val="000000"/>
                </a:solidFill>
              </a:rPr>
              <a:t>changement</a:t>
            </a:r>
            <a:r>
              <a:rPr lang="en" dirty="0">
                <a:solidFill>
                  <a:srgbClr val="000000"/>
                </a:solidFill>
              </a:rPr>
              <a:t> de la </a:t>
            </a:r>
            <a:r>
              <a:rPr lang="en" dirty="0" err="1">
                <a:solidFill>
                  <a:srgbClr val="000000"/>
                </a:solidFill>
              </a:rPr>
              <a:t>séquence</a:t>
            </a:r>
            <a:r>
              <a:rPr lang="en" dirty="0">
                <a:solidFill>
                  <a:srgbClr val="000000"/>
                </a:solidFill>
              </a:rPr>
              <a:t> des </a:t>
            </a:r>
            <a:r>
              <a:rPr lang="en" dirty="0" err="1">
                <a:solidFill>
                  <a:srgbClr val="000000"/>
                </a:solidFill>
              </a:rPr>
              <a:t>aas</a:t>
            </a:r>
            <a:r>
              <a:rPr lang="en" dirty="0">
                <a:solidFill>
                  <a:srgbClr val="000000"/>
                </a:solidFill>
              </a:rPr>
              <a:t>) Ile-Tyr -&gt; Ile-Tyr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Google Shape;263;p40">
            <a:extLst>
              <a:ext uri="{FF2B5EF4-FFF2-40B4-BE49-F238E27FC236}">
                <a16:creationId xmlns:a16="http://schemas.microsoft.com/office/drawing/2014/main" id="{3CA2C092-2BAB-6BD0-F05E-DF2853B943C8}"/>
              </a:ext>
            </a:extLst>
          </p:cNvPr>
          <p:cNvSpPr txBox="1">
            <a:spLocks/>
          </p:cNvSpPr>
          <p:nvPr/>
        </p:nvSpPr>
        <p:spPr>
          <a:xfrm>
            <a:off x="311700" y="1203158"/>
            <a:ext cx="8832300" cy="168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fr-FR" b="1" dirty="0">
                <a:solidFill>
                  <a:schemeClr val="accent1"/>
                </a:solidFill>
              </a:rPr>
              <a:t>Mutations au niveau de l’ADN</a:t>
            </a:r>
          </a:p>
          <a:p>
            <a:pPr>
              <a:spcBef>
                <a:spcPts val="1600"/>
              </a:spcBef>
              <a:buClr>
                <a:srgbClr val="000000"/>
              </a:buClr>
              <a:buFont typeface="Arial"/>
              <a:buChar char="-"/>
            </a:pPr>
            <a:r>
              <a:rPr lang="fr-FR" dirty="0">
                <a:solidFill>
                  <a:srgbClr val="000000"/>
                </a:solidFill>
              </a:rPr>
              <a:t>Insertion de un ou plusieurs nucléotides, ATTTAC-&gt;A</a:t>
            </a:r>
            <a:r>
              <a:rPr lang="fr-FR" dirty="0">
                <a:solidFill>
                  <a:srgbClr val="FF0000"/>
                </a:solidFill>
              </a:rPr>
              <a:t>C</a:t>
            </a:r>
            <a:r>
              <a:rPr lang="fr-FR" dirty="0">
                <a:solidFill>
                  <a:srgbClr val="000000"/>
                </a:solidFill>
              </a:rPr>
              <a:t>TTTAC</a:t>
            </a:r>
          </a:p>
          <a:p>
            <a:pPr>
              <a:buClr>
                <a:srgbClr val="000000"/>
              </a:buClr>
              <a:buFont typeface="Arial"/>
              <a:buChar char="-"/>
            </a:pPr>
            <a:r>
              <a:rPr lang="fr-FR" dirty="0">
                <a:solidFill>
                  <a:srgbClr val="000000"/>
                </a:solidFill>
              </a:rPr>
              <a:t>Délétion de un ou plusieurs nucléotides, ATT</a:t>
            </a:r>
            <a:r>
              <a:rPr lang="fr-FR" dirty="0">
                <a:solidFill>
                  <a:srgbClr val="FF0000"/>
                </a:solidFill>
              </a:rPr>
              <a:t>T</a:t>
            </a:r>
            <a:r>
              <a:rPr lang="fr-FR" dirty="0">
                <a:solidFill>
                  <a:srgbClr val="000000"/>
                </a:solidFill>
              </a:rPr>
              <a:t>AC-&gt;ATTAC</a:t>
            </a:r>
          </a:p>
          <a:p>
            <a:pPr>
              <a:buClr>
                <a:srgbClr val="000000"/>
              </a:buClr>
              <a:buFont typeface="Arial"/>
              <a:buChar char="-"/>
            </a:pPr>
            <a:r>
              <a:rPr lang="fr-FR" dirty="0">
                <a:solidFill>
                  <a:srgbClr val="000000"/>
                </a:solidFill>
              </a:rPr>
              <a:t>Substitution de nucléotide(s), ATTTA</a:t>
            </a:r>
            <a:r>
              <a:rPr lang="fr-FR" dirty="0">
                <a:solidFill>
                  <a:srgbClr val="FF0000"/>
                </a:solidFill>
              </a:rPr>
              <a:t>C</a:t>
            </a:r>
            <a:r>
              <a:rPr lang="fr-FR" dirty="0">
                <a:solidFill>
                  <a:srgbClr val="000000"/>
                </a:solidFill>
              </a:rPr>
              <a:t>-&gt; ATTTA</a:t>
            </a:r>
            <a:r>
              <a:rPr lang="fr-FR" dirty="0">
                <a:solidFill>
                  <a:srgbClr val="FF0000"/>
                </a:solidFill>
              </a:rPr>
              <a:t>G ; </a:t>
            </a:r>
            <a:r>
              <a:rPr lang="fr-FR" dirty="0">
                <a:solidFill>
                  <a:srgbClr val="000000"/>
                </a:solidFill>
              </a:rPr>
              <a:t>ATTTA</a:t>
            </a:r>
            <a:r>
              <a:rPr lang="fr-FR" dirty="0">
                <a:solidFill>
                  <a:srgbClr val="FF0000"/>
                </a:solidFill>
              </a:rPr>
              <a:t>C</a:t>
            </a:r>
            <a:r>
              <a:rPr lang="fr-FR" dirty="0">
                <a:solidFill>
                  <a:srgbClr val="000000"/>
                </a:solidFill>
              </a:rPr>
              <a:t>-&gt;ATTTA</a:t>
            </a:r>
            <a:r>
              <a:rPr lang="fr-FR" dirty="0">
                <a:solidFill>
                  <a:srgbClr val="FF0000"/>
                </a:solidFill>
              </a:rPr>
              <a:t>T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/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build="p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69" name="Google Shape;269;p41"/>
          <p:cNvSpPr txBox="1"/>
          <p:nvPr/>
        </p:nvSpPr>
        <p:spPr>
          <a:xfrm>
            <a:off x="509550" y="165000"/>
            <a:ext cx="6918600" cy="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Q8- Le tableau suivant illustre trois mutations différentes des codons 6 et 7 telles qu’elles apparaissent dans la séquence nucléotidique de l’ARN messager.</a:t>
            </a:r>
            <a:endParaRPr/>
          </a:p>
        </p:txBody>
      </p:sp>
      <p:pic>
        <p:nvPicPr>
          <p:cNvPr id="270" name="Google Shape;270;p41"/>
          <p:cNvPicPr preferRelativeResize="0"/>
          <p:nvPr/>
        </p:nvPicPr>
        <p:blipFill rotWithShape="1">
          <a:blip r:embed="rId3">
            <a:alphaModFix/>
          </a:blip>
          <a:srcRect b="45951"/>
          <a:stretch/>
        </p:blipFill>
        <p:spPr>
          <a:xfrm>
            <a:off x="52350" y="1009650"/>
            <a:ext cx="7441275" cy="12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1"/>
          <p:cNvSpPr txBox="1"/>
          <p:nvPr/>
        </p:nvSpPr>
        <p:spPr>
          <a:xfrm>
            <a:off x="400550" y="2640025"/>
            <a:ext cx="7346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</a:rPr>
              <a:t>De quel type est la mutation X ? </a:t>
            </a:r>
            <a:endParaRPr b="1" dirty="0">
              <a:solidFill>
                <a:schemeClr val="dk1"/>
              </a:solidFill>
            </a:endParaRPr>
          </a:p>
          <a:p>
            <a:pPr marL="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</a:rPr>
              <a:t> 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- Quelles sont les conséquences éventuelles sur le peptide synthétisé ?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- Quelles sont les conséquences éventuelles sur le cadre de lecture?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FF0000"/>
              </a:solidFill>
            </a:endParaRPr>
          </a:p>
          <a:p>
            <a:pPr marL="5080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5080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</a:rPr>
              <a:t> </a:t>
            </a:r>
            <a:endParaRPr sz="1000" dirty="0">
              <a:solidFill>
                <a:schemeClr val="dk1"/>
              </a:solidFill>
            </a:endParaRPr>
          </a:p>
          <a:p>
            <a:pPr marL="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</a:rPr>
              <a:t> 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7" name="Google Shape;277;p42"/>
          <p:cNvSpPr txBox="1"/>
          <p:nvPr/>
        </p:nvSpPr>
        <p:spPr>
          <a:xfrm>
            <a:off x="509550" y="165000"/>
            <a:ext cx="6918600" cy="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Q8- Le tableau suivant illustre trois mutations différentes des codons 6 et 7 telles qu’elles apparaissent dans la séquence nucléotidique de l’ARN messager.</a:t>
            </a:r>
            <a:endParaRPr/>
          </a:p>
        </p:txBody>
      </p:sp>
      <p:grpSp>
        <p:nvGrpSpPr>
          <p:cNvPr id="278" name="Google Shape;278;p42"/>
          <p:cNvGrpSpPr/>
          <p:nvPr/>
        </p:nvGrpSpPr>
        <p:grpSpPr>
          <a:xfrm>
            <a:off x="52350" y="1009650"/>
            <a:ext cx="8007400" cy="1454800"/>
            <a:chOff x="509550" y="1847850"/>
            <a:chExt cx="8007400" cy="1454800"/>
          </a:xfrm>
        </p:grpSpPr>
        <p:pic>
          <p:nvPicPr>
            <p:cNvPr id="279" name="Google Shape;279;p42"/>
            <p:cNvPicPr preferRelativeResize="0"/>
            <p:nvPr/>
          </p:nvPicPr>
          <p:blipFill rotWithShape="1">
            <a:blip r:embed="rId3">
              <a:alphaModFix/>
            </a:blip>
            <a:srcRect b="45951"/>
            <a:stretch/>
          </p:blipFill>
          <p:spPr>
            <a:xfrm>
              <a:off x="509550" y="1847850"/>
              <a:ext cx="7441275" cy="1284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Google Shape;280;p42"/>
            <p:cNvSpPr txBox="1"/>
            <p:nvPr/>
          </p:nvSpPr>
          <p:spPr>
            <a:xfrm>
              <a:off x="3944950" y="2305050"/>
              <a:ext cx="45720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0000"/>
                  </a:solidFill>
                </a:rPr>
                <a:t>Ala      Val      Ala      Asp      Ile       Phe     Gly</a:t>
              </a: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81" name="Google Shape;281;p42"/>
            <p:cNvSpPr txBox="1"/>
            <p:nvPr/>
          </p:nvSpPr>
          <p:spPr>
            <a:xfrm>
              <a:off x="3944950" y="2769250"/>
              <a:ext cx="45720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0000"/>
                  </a:solidFill>
                </a:rPr>
                <a:t>Ala      Val      Ala      Asp            Ile             Gly</a:t>
              </a: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282" name="Google Shape;282;p42"/>
          <p:cNvSpPr txBox="1"/>
          <p:nvPr/>
        </p:nvSpPr>
        <p:spPr>
          <a:xfrm>
            <a:off x="400550" y="2640025"/>
            <a:ext cx="7346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</a:rPr>
              <a:t>De quel type est la mutation X ? </a:t>
            </a:r>
            <a:endParaRPr b="1" dirty="0">
              <a:solidFill>
                <a:schemeClr val="dk1"/>
              </a:solidFill>
            </a:endParaRPr>
          </a:p>
          <a:p>
            <a:pPr marL="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FF0000"/>
                </a:solidFill>
              </a:rPr>
              <a:t>Délétion de 3 nucléotides qui change la séquence codante de l’ARNm. </a:t>
            </a:r>
            <a:endParaRPr sz="11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</a:rPr>
              <a:t> 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- Quelles sont les conséquences éventuelles sur le peptide synthétisé ?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Disparition de l’AA Phe en position 7 sur séquence normale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- Quelles sont les conséquences éventuelles sur le cadre de lecture?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0000"/>
                </a:solidFill>
              </a:rPr>
              <a:t>Pas de décalage du cadre de lecture, les codons en aval (à droite) de la mutation seront lus comme dans la séquence normale</a:t>
            </a:r>
            <a:endParaRPr dirty="0">
              <a:solidFill>
                <a:srgbClr val="FF0000"/>
              </a:solidFill>
            </a:endParaRPr>
          </a:p>
          <a:p>
            <a:pPr marL="5080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5080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</a:rPr>
              <a:t> </a:t>
            </a:r>
            <a:endParaRPr sz="1000" dirty="0">
              <a:solidFill>
                <a:schemeClr val="dk1"/>
              </a:solidFill>
            </a:endParaRPr>
          </a:p>
          <a:p>
            <a:pPr marL="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</a:rPr>
              <a:t> 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 txBox="1"/>
          <p:nvPr/>
        </p:nvSpPr>
        <p:spPr>
          <a:xfrm>
            <a:off x="366225" y="784050"/>
            <a:ext cx="6918600" cy="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tableau suivant illustre trois mutations différentes des codons 6 et 7 telles qu’elles apparaissent dans la séquence nucléotidique de l’ARN messager.</a:t>
            </a:r>
            <a:endParaRPr/>
          </a:p>
        </p:txBody>
      </p:sp>
      <p:pic>
        <p:nvPicPr>
          <p:cNvPr id="288" name="Google Shape;288;p43"/>
          <p:cNvPicPr preferRelativeResize="0"/>
          <p:nvPr/>
        </p:nvPicPr>
        <p:blipFill rotWithShape="1">
          <a:blip r:embed="rId3">
            <a:alphaModFix/>
          </a:blip>
          <a:srcRect t="50353" b="23902"/>
          <a:stretch/>
        </p:blipFill>
        <p:spPr>
          <a:xfrm>
            <a:off x="114725" y="1550675"/>
            <a:ext cx="7441275" cy="61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3"/>
          <p:cNvSpPr txBox="1"/>
          <p:nvPr/>
        </p:nvSpPr>
        <p:spPr>
          <a:xfrm>
            <a:off x="318375" y="2694650"/>
            <a:ext cx="7346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De quel type est la mutation Y? </a:t>
            </a:r>
            <a:endParaRPr b="1" dirty="0">
              <a:solidFill>
                <a:schemeClr val="dk1"/>
              </a:solidFill>
            </a:endParaRPr>
          </a:p>
          <a:p>
            <a:pPr marL="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 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- Quelles sont les conséquences éventuelles sur le peptide synthétisé ?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- Quelles sont les conséquences éventuelles sur le cadre de lecture?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0000"/>
              </a:solidFill>
            </a:endParaRPr>
          </a:p>
          <a:p>
            <a:pPr marL="5080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5080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</a:rPr>
              <a:t> </a:t>
            </a:r>
            <a:endParaRPr sz="1000" dirty="0">
              <a:solidFill>
                <a:schemeClr val="dk1"/>
              </a:solidFill>
            </a:endParaRPr>
          </a:p>
          <a:p>
            <a:pPr marL="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</a:rPr>
              <a:t> 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90" name="Google Shape;290;p43"/>
          <p:cNvPicPr preferRelativeResize="0"/>
          <p:nvPr/>
        </p:nvPicPr>
        <p:blipFill rotWithShape="1">
          <a:blip r:embed="rId3">
            <a:alphaModFix/>
          </a:blip>
          <a:srcRect b="66708"/>
          <a:stretch/>
        </p:blipFill>
        <p:spPr>
          <a:xfrm>
            <a:off x="114725" y="830100"/>
            <a:ext cx="7441275" cy="7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E98CA-D651-4886-8E59-62833C592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5" y="4177903"/>
            <a:ext cx="6858000" cy="695723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TRANSCRIPTION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F2DC93-0B58-4C01-A51D-88622FC9F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9501" y="1912597"/>
            <a:ext cx="2984500" cy="532154"/>
          </a:xfrm>
        </p:spPr>
        <p:txBody>
          <a:bodyPr>
            <a:normAutofit fontScale="62500" lnSpcReduction="20000"/>
          </a:bodyPr>
          <a:lstStyle/>
          <a:p>
            <a:r>
              <a:rPr lang="fr-FR" sz="2100" dirty="0"/>
              <a:t>3 séances de cours-TD</a:t>
            </a:r>
          </a:p>
          <a:p>
            <a:r>
              <a:rPr lang="fr-FR" sz="2100" dirty="0"/>
              <a:t> </a:t>
            </a:r>
            <a:r>
              <a:rPr lang="fr-FR" sz="2100" dirty="0" err="1"/>
              <a:t>chap</a:t>
            </a:r>
            <a:r>
              <a:rPr lang="fr-FR" sz="2100" dirty="0"/>
              <a:t> 3 poly 1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76244" y="349251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b="1" dirty="0"/>
              <a:t>Socle Bio</a:t>
            </a:r>
          </a:p>
          <a:p>
            <a:pPr algn="ctr"/>
            <a:endParaRPr lang="fr-FR" sz="1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3171343"/>
            <a:ext cx="2987675" cy="6704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4675"/>
            <a:ext cx="6069389" cy="1981199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A72-4485-4332-9BAC-9CA35ACCFB52}" type="slidenum">
              <a:rPr lang="fr-FR" smtClean="0"/>
              <a:t>4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495006" y="4843418"/>
            <a:ext cx="27606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i="1" dirty="0"/>
              <a:t>Eval: QCM/QROC, CC4, CC5</a:t>
            </a:r>
            <a:endParaRPr lang="fr-FR" sz="1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23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4"/>
          <p:cNvSpPr txBox="1"/>
          <p:nvPr/>
        </p:nvSpPr>
        <p:spPr>
          <a:xfrm>
            <a:off x="366225" y="784050"/>
            <a:ext cx="6918600" cy="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tableau suivant illustre trois mutations différentes des codons 6 et 7 telles qu’elles apparaissent dans la séquence nucléotidique de l’ARN messager.</a:t>
            </a:r>
            <a:endParaRPr/>
          </a:p>
        </p:txBody>
      </p:sp>
      <p:grpSp>
        <p:nvGrpSpPr>
          <p:cNvPr id="296" name="Google Shape;296;p44"/>
          <p:cNvGrpSpPr/>
          <p:nvPr/>
        </p:nvGrpSpPr>
        <p:grpSpPr>
          <a:xfrm>
            <a:off x="114725" y="1550675"/>
            <a:ext cx="8007400" cy="776800"/>
            <a:chOff x="509550" y="3044325"/>
            <a:chExt cx="8007400" cy="776800"/>
          </a:xfrm>
        </p:grpSpPr>
        <p:pic>
          <p:nvPicPr>
            <p:cNvPr id="297" name="Google Shape;297;p44"/>
            <p:cNvPicPr preferRelativeResize="0"/>
            <p:nvPr/>
          </p:nvPicPr>
          <p:blipFill rotWithShape="1">
            <a:blip r:embed="rId3">
              <a:alphaModFix/>
            </a:blip>
            <a:srcRect t="50353" b="23902"/>
            <a:stretch/>
          </p:blipFill>
          <p:spPr>
            <a:xfrm>
              <a:off x="509550" y="3044325"/>
              <a:ext cx="7441275" cy="611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8" name="Google Shape;298;p44"/>
            <p:cNvSpPr txBox="1"/>
            <p:nvPr/>
          </p:nvSpPr>
          <p:spPr>
            <a:xfrm>
              <a:off x="3944950" y="3287725"/>
              <a:ext cx="45720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0000"/>
                  </a:solidFill>
                </a:rPr>
                <a:t>Ala      Val      Ala      Asp      Ile     STOP</a:t>
              </a: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299" name="Google Shape;299;p44"/>
          <p:cNvSpPr txBox="1"/>
          <p:nvPr/>
        </p:nvSpPr>
        <p:spPr>
          <a:xfrm>
            <a:off x="318375" y="2694650"/>
            <a:ext cx="7346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De quel type est la mutation Y? </a:t>
            </a:r>
            <a:endParaRPr b="1" dirty="0">
              <a:solidFill>
                <a:schemeClr val="dk1"/>
              </a:solidFill>
            </a:endParaRPr>
          </a:p>
          <a:p>
            <a:pPr marL="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0000"/>
                </a:solidFill>
              </a:rPr>
              <a:t>Substitution de 2 nucléotides qui change la séquence codante de l’ARNm. </a:t>
            </a:r>
            <a:endParaRPr sz="11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 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- Quelles sont les conséquences éventuelles sur le peptide synthétisé ?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Introduction d’un codon STOP après l’AA n°6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- Quelles sont les conséquences éventuelles sur le cadre de lecture?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Le peptide synthétisé sera plus court (dans le tableau 6 AA au lieu de 8)</a:t>
            </a:r>
            <a:endParaRPr dirty="0">
              <a:solidFill>
                <a:srgbClr val="FF0000"/>
              </a:solidFill>
            </a:endParaRPr>
          </a:p>
          <a:p>
            <a:pPr marL="5080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5080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</a:rPr>
              <a:t> </a:t>
            </a:r>
            <a:endParaRPr sz="1000" dirty="0">
              <a:solidFill>
                <a:schemeClr val="dk1"/>
              </a:solidFill>
            </a:endParaRPr>
          </a:p>
          <a:p>
            <a:pPr marL="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</a:rPr>
              <a:t> 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00" name="Google Shape;300;p44"/>
          <p:cNvGrpSpPr/>
          <p:nvPr/>
        </p:nvGrpSpPr>
        <p:grpSpPr>
          <a:xfrm>
            <a:off x="114725" y="830100"/>
            <a:ext cx="8007400" cy="990600"/>
            <a:chOff x="509550" y="1847850"/>
            <a:chExt cx="8007400" cy="990600"/>
          </a:xfrm>
        </p:grpSpPr>
        <p:pic>
          <p:nvPicPr>
            <p:cNvPr id="301" name="Google Shape;301;p44"/>
            <p:cNvPicPr preferRelativeResize="0"/>
            <p:nvPr/>
          </p:nvPicPr>
          <p:blipFill rotWithShape="1">
            <a:blip r:embed="rId3">
              <a:alphaModFix/>
            </a:blip>
            <a:srcRect b="66708"/>
            <a:stretch/>
          </p:blipFill>
          <p:spPr>
            <a:xfrm>
              <a:off x="509550" y="1847850"/>
              <a:ext cx="7441275" cy="791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p44"/>
            <p:cNvSpPr txBox="1"/>
            <p:nvPr/>
          </p:nvSpPr>
          <p:spPr>
            <a:xfrm>
              <a:off x="3944950" y="2305050"/>
              <a:ext cx="45720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0000"/>
                  </a:solidFill>
                </a:rPr>
                <a:t>Ala      Val      Ala      Asp      Ile       Phe     Gly</a:t>
              </a:r>
              <a:endParaRPr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5"/>
          <p:cNvSpPr txBox="1"/>
          <p:nvPr/>
        </p:nvSpPr>
        <p:spPr>
          <a:xfrm>
            <a:off x="382550" y="196750"/>
            <a:ext cx="6918600" cy="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tableau suivant illustre trois mutations différentes des codons 6 et 7 telles qu’elles apparaissent dans la séquence nucléotidique de l’ARN messager.</a:t>
            </a:r>
            <a:endParaRPr/>
          </a:p>
        </p:txBody>
      </p:sp>
      <p:pic>
        <p:nvPicPr>
          <p:cNvPr id="308" name="Google Shape;308;p45"/>
          <p:cNvPicPr preferRelativeResize="0"/>
          <p:nvPr/>
        </p:nvPicPr>
        <p:blipFill rotWithShape="1">
          <a:blip r:embed="rId3">
            <a:alphaModFix/>
          </a:blip>
          <a:srcRect b="67997"/>
          <a:stretch/>
        </p:blipFill>
        <p:spPr>
          <a:xfrm>
            <a:off x="171400" y="1047675"/>
            <a:ext cx="7441275" cy="7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5"/>
          <p:cNvSpPr txBox="1"/>
          <p:nvPr/>
        </p:nvSpPr>
        <p:spPr>
          <a:xfrm>
            <a:off x="382550" y="2822925"/>
            <a:ext cx="7346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De quel type est la mutation Z? </a:t>
            </a:r>
            <a:endParaRPr b="1" dirty="0">
              <a:solidFill>
                <a:schemeClr val="dk1"/>
              </a:solidFill>
            </a:endParaRPr>
          </a:p>
          <a:p>
            <a:pPr marL="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 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- Quelles sont les conséquences éventuelles sur le peptide synthétisé ?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- Quelles sont les conséquences éventuelles sur le cadre de lecture?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0000"/>
              </a:solidFill>
            </a:endParaRPr>
          </a:p>
          <a:p>
            <a:pPr marL="5080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5080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</a:rPr>
              <a:t> </a:t>
            </a:r>
            <a:endParaRPr sz="1000" dirty="0">
              <a:solidFill>
                <a:schemeClr val="dk1"/>
              </a:solidFill>
            </a:endParaRPr>
          </a:p>
          <a:p>
            <a:pPr marL="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</a:rPr>
              <a:t> 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10" name="Google Shape;310;p45"/>
          <p:cNvPicPr preferRelativeResize="0"/>
          <p:nvPr/>
        </p:nvPicPr>
        <p:blipFill rotWithShape="1">
          <a:blip r:embed="rId3">
            <a:alphaModFix/>
          </a:blip>
          <a:srcRect t="72020"/>
          <a:stretch/>
        </p:blipFill>
        <p:spPr>
          <a:xfrm>
            <a:off x="171400" y="1755800"/>
            <a:ext cx="7441275" cy="66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6"/>
          <p:cNvSpPr txBox="1"/>
          <p:nvPr/>
        </p:nvSpPr>
        <p:spPr>
          <a:xfrm>
            <a:off x="382550" y="196750"/>
            <a:ext cx="6918600" cy="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tableau suivant illustre trois mutations différentes des codons 6 et 7 telles qu’elles apparaissent dans la séquence nucléotidique de l’ARN messager.</a:t>
            </a:r>
            <a:endParaRPr/>
          </a:p>
        </p:txBody>
      </p:sp>
      <p:pic>
        <p:nvPicPr>
          <p:cNvPr id="316" name="Google Shape;316;p46"/>
          <p:cNvPicPr preferRelativeResize="0"/>
          <p:nvPr/>
        </p:nvPicPr>
        <p:blipFill rotWithShape="1">
          <a:blip r:embed="rId3">
            <a:alphaModFix/>
          </a:blip>
          <a:srcRect b="67997"/>
          <a:stretch/>
        </p:blipFill>
        <p:spPr>
          <a:xfrm>
            <a:off x="171400" y="1047675"/>
            <a:ext cx="7441275" cy="7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6"/>
          <p:cNvSpPr txBox="1"/>
          <p:nvPr/>
        </p:nvSpPr>
        <p:spPr>
          <a:xfrm>
            <a:off x="3606800" y="1504875"/>
            <a:ext cx="457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Ala      Val      Ala      Asp      Ile       Phe     Gly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18" name="Google Shape;318;p46"/>
          <p:cNvSpPr txBox="1"/>
          <p:nvPr/>
        </p:nvSpPr>
        <p:spPr>
          <a:xfrm>
            <a:off x="382550" y="2822925"/>
            <a:ext cx="7346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De quel type est la mutation Z? </a:t>
            </a:r>
            <a:endParaRPr b="1" dirty="0">
              <a:solidFill>
                <a:schemeClr val="dk1"/>
              </a:solidFill>
            </a:endParaRPr>
          </a:p>
          <a:p>
            <a:pPr marL="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0000"/>
                </a:solidFill>
              </a:rPr>
              <a:t>Substitution de 1 nucléotide qui change la séquence codante de l’ARNm. </a:t>
            </a:r>
            <a:endParaRPr sz="11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 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- Quelles sont les conséquences éventuelles sur le peptide synthétisé ?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Aucune conséquence, le polypeptide obtenu a la séquence normale, la substitution aboutissant à un codon synonyme.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- Quelles sont les conséquences éventuelles sur le cadre de lecture?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Aucune conséquence (la séquence a le même nombre de bases)</a:t>
            </a:r>
            <a:endParaRPr dirty="0">
              <a:solidFill>
                <a:srgbClr val="FF0000"/>
              </a:solidFill>
            </a:endParaRPr>
          </a:p>
          <a:p>
            <a:pPr marL="5080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5080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</a:rPr>
              <a:t> </a:t>
            </a:r>
            <a:endParaRPr sz="1000" dirty="0">
              <a:solidFill>
                <a:schemeClr val="dk1"/>
              </a:solidFill>
            </a:endParaRPr>
          </a:p>
          <a:p>
            <a:pPr marL="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</a:rPr>
              <a:t> 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19" name="Google Shape;319;p46"/>
          <p:cNvPicPr preferRelativeResize="0"/>
          <p:nvPr/>
        </p:nvPicPr>
        <p:blipFill rotWithShape="1">
          <a:blip r:embed="rId3">
            <a:alphaModFix/>
          </a:blip>
          <a:srcRect t="72020"/>
          <a:stretch/>
        </p:blipFill>
        <p:spPr>
          <a:xfrm>
            <a:off x="171400" y="1755800"/>
            <a:ext cx="7441275" cy="66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6"/>
          <p:cNvSpPr txBox="1"/>
          <p:nvPr/>
        </p:nvSpPr>
        <p:spPr>
          <a:xfrm>
            <a:off x="3640150" y="2108425"/>
            <a:ext cx="457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Ala      Val      Ala      Asp      Ile       Phe     Gly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850" y="404800"/>
            <a:ext cx="7308301" cy="4110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E98CA-D651-4886-8E59-62833C592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625" y="3307881"/>
            <a:ext cx="6858000" cy="1346597"/>
          </a:xfrm>
        </p:spPr>
        <p:txBody>
          <a:bodyPr/>
          <a:lstStyle/>
          <a:p>
            <a:r>
              <a:rPr lang="fr-FR" sz="2800" b="1" dirty="0">
                <a:solidFill>
                  <a:srgbClr val="FF0000"/>
                </a:solidFill>
              </a:rPr>
              <a:t>TRADUCTION ET BIOCHIMIE DES PROTEINES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F2DC93-0B58-4C01-A51D-88622FC9F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6126" y="2007846"/>
            <a:ext cx="3317875" cy="563904"/>
          </a:xfrm>
        </p:spPr>
        <p:txBody>
          <a:bodyPr>
            <a:normAutofit fontScale="70000" lnSpcReduction="20000"/>
          </a:bodyPr>
          <a:lstStyle/>
          <a:p>
            <a:r>
              <a:rPr lang="fr-FR" sz="2100" dirty="0"/>
              <a:t>5 séances de cours-TD</a:t>
            </a:r>
          </a:p>
          <a:p>
            <a:r>
              <a:rPr lang="fr-FR" sz="2100" dirty="0"/>
              <a:t>+ </a:t>
            </a:r>
            <a:r>
              <a:rPr lang="fr-FR" sz="2100" dirty="0" err="1"/>
              <a:t>chap</a:t>
            </a:r>
            <a:r>
              <a:rPr lang="fr-FR" sz="2100" dirty="0"/>
              <a:t> 5 poly 1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688958" y="349250"/>
            <a:ext cx="2010807" cy="9002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fr-FR" sz="1800" b="1" dirty="0"/>
              <a:t>Socle Bio</a:t>
            </a:r>
          </a:p>
          <a:p>
            <a:pPr algn="ctr"/>
            <a:r>
              <a:rPr lang="fr-FR" sz="1800" b="1" dirty="0"/>
              <a:t>Année 2024-2025</a:t>
            </a:r>
          </a:p>
          <a:p>
            <a:pPr algn="ctr"/>
            <a:endParaRPr lang="fr-FR" sz="18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A72-4485-4332-9BAC-9CA35ACCFB52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r="2052"/>
          <a:stretch/>
        </p:blipFill>
        <p:spPr>
          <a:xfrm>
            <a:off x="638175" y="273050"/>
            <a:ext cx="4695825" cy="31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9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0" y="587375"/>
            <a:ext cx="8757600" cy="121856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5"/>
          <p:cNvSpPr txBox="1"/>
          <p:nvPr/>
        </p:nvSpPr>
        <p:spPr>
          <a:xfrm>
            <a:off x="0" y="0"/>
            <a:ext cx="8397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Calibri"/>
              <a:buAutoNum type="romanUcPeriod"/>
            </a:pPr>
            <a:r>
              <a:rPr lang="en" sz="2200" b="1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Le décryptage du code génétique (séance 1)</a:t>
            </a:r>
            <a:endParaRPr sz="2200" dirty="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Le mécanisme moléculaire de la traduction (séance 2)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 i="1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1900" i="1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-&gt; Poly 2, chapitre traduction, pages 34-40  </a:t>
            </a:r>
            <a:endParaRPr sz="1900" i="1" dirty="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 i="1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 -&gt; revoir Poly 1, « Nucléoles », pages 20-22</a:t>
            </a:r>
            <a:endParaRPr sz="1900" i="1" dirty="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III. La synthèse des protéines à l’échelle de la cellule (séance 3)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 i="1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 -&gt; Poly 1 chapitre 5, pages 32 à 41 minimum</a:t>
            </a:r>
            <a:endParaRPr sz="1900" i="1" dirty="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 i="1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 -&gt; Poly 2, pages 45-46</a:t>
            </a:r>
            <a:endParaRPr sz="1900" i="1" dirty="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IV. Notions élémentaires de biochimie des protéines (séances 4 et 5)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200" i="1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900" i="1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-&gt; Poly N°2, pages 47-53</a:t>
            </a:r>
            <a:endParaRPr sz="1900" i="1" dirty="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 i="1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 -&gt; fiches techniques 6 à 9</a:t>
            </a:r>
            <a:endParaRPr sz="1900" i="1" dirty="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</a:t>
            </a:r>
            <a:r>
              <a:rPr lang="fr-F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séance 5</a:t>
            </a:r>
            <a:r>
              <a:rPr lang="en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 possible un grand jeu sur la Traduction !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263319" y="17893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Compléter les phrases suivantes :</a:t>
            </a:r>
            <a:endParaRPr b="1"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227034" y="989291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code génétique est________________ (rares exceptions)</a:t>
            </a: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fr-F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code est spécifique: à un codon correspond un _____________(sauf codons stop)</a:t>
            </a: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fr-F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un acide aminé, plusieurs__________ (sauf Tryptophane et Méthionine); on dit que le code est _______________.</a:t>
            </a: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fr-F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traduction s’effectue par pas de ___ nucléotides à partir du 1</a:t>
            </a:r>
            <a:r>
              <a:rPr lang="fr-FR" sz="1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codon; on parle du _______ de lecture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endParaRPr lang="fr-F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code est ponctué:</a:t>
            </a:r>
          </a:p>
          <a:p>
            <a:pPr lvl="1" indent="-4064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Calibri"/>
              <a:buChar char="●"/>
            </a:pPr>
            <a:r>
              <a:rPr lang="fr-F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Codon d’initiation : AUG (=_________________)</a:t>
            </a:r>
          </a:p>
          <a:p>
            <a:pPr lvl="1" indent="-4064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Calibri"/>
              <a:buChar char="●"/>
            </a:pPr>
            <a:r>
              <a:rPr lang="fr-F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codons ___________ (UAA, UAG, UGA)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05575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263319" y="17893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Compléter les phrases suivantes :</a:t>
            </a:r>
            <a:endParaRPr b="1"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179326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code génétique est </a:t>
            </a:r>
            <a:r>
              <a:rPr lang="fr-FR" sz="16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universel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(rares exceptions)</a:t>
            </a: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fr-F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code est spécifique: à un codon correspond un </a:t>
            </a:r>
            <a:r>
              <a:rPr lang="fr-FR" sz="16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acide aminé 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(sauf codons stop)</a:t>
            </a: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fr-F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un acide aminé, plusieurs </a:t>
            </a:r>
            <a:r>
              <a:rPr lang="fr-FR" sz="16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codons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(sauf Tryptophane et Méthionine); on dit que le code est </a:t>
            </a:r>
            <a:r>
              <a:rPr lang="fr-FR" sz="16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dégénéré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fr-F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traduction s’effectue par pas de </a:t>
            </a:r>
            <a:r>
              <a:rPr lang="fr-FR" sz="16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nucléotides à partir du 1</a:t>
            </a:r>
            <a:r>
              <a:rPr lang="fr-FR" sz="1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codon; on parle du </a:t>
            </a:r>
            <a:r>
              <a:rPr lang="fr-FR" sz="16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cadre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lecture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endParaRPr lang="fr-F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code est ponctué:</a:t>
            </a:r>
          </a:p>
          <a:p>
            <a:pPr lvl="1" indent="-4064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Calibri"/>
              <a:buChar char="●"/>
            </a:pPr>
            <a:r>
              <a:rPr lang="fr-F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Codon d’initiation : AUG (=</a:t>
            </a:r>
            <a:r>
              <a:rPr lang="fr-FR" sz="12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méthionine</a:t>
            </a:r>
            <a:r>
              <a:rPr lang="fr-F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1" indent="-4064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Calibri"/>
              <a:buChar char="●"/>
            </a:pPr>
            <a:r>
              <a:rPr lang="fr-F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codons</a:t>
            </a:r>
            <a:r>
              <a:rPr lang="fr-FR" sz="12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 stop </a:t>
            </a:r>
            <a:r>
              <a:rPr lang="fr-F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(UAA, UAG, UGA)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78883724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11526</TotalTime>
  <Words>2483</Words>
  <Application>Microsoft Macintosh PowerPoint</Application>
  <PresentationFormat>Affichage à l'écran (16:9)</PresentationFormat>
  <Paragraphs>371</Paragraphs>
  <Slides>42</Slides>
  <Notes>37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5" baseType="lpstr">
      <vt:lpstr>Arial</vt:lpstr>
      <vt:lpstr>Calibri</vt:lpstr>
      <vt:lpstr>Simple Light</vt:lpstr>
      <vt:lpstr>Présentation PowerPoint</vt:lpstr>
      <vt:lpstr>ORGANISATION NUCLEAIRE</vt:lpstr>
      <vt:lpstr>REPLICATION</vt:lpstr>
      <vt:lpstr>TRANSCRIPTION</vt:lpstr>
      <vt:lpstr>Présentation PowerPoint</vt:lpstr>
      <vt:lpstr>TRADUCTION ET BIOCHIMIE DES PROTEINES</vt:lpstr>
      <vt:lpstr>Présentation PowerPoint</vt:lpstr>
      <vt:lpstr>Compléter les phrases suivantes :</vt:lpstr>
      <vt:lpstr>Compléter les phrases suivantes :</vt:lpstr>
      <vt:lpstr>Présentation PowerPoint</vt:lpstr>
      <vt:lpstr>Présentation PowerPoint</vt:lpstr>
      <vt:lpstr>Compléter les phrases suivantes :</vt:lpstr>
      <vt:lpstr>Quelques définitions à connaitre</vt:lpstr>
      <vt:lpstr>Etablissement d’une liaison peptidique entre 2 acides aminés   Compléter la partie droite de la réaction. Localiser les extrémités N-terminale et C-terminale du polypeptide suivant :</vt:lpstr>
      <vt:lpstr>Etablissement d’une liaison peptidique entre 2 acides aminés</vt:lpstr>
      <vt:lpstr>Caractéristiques d’un ARNm mature</vt:lpstr>
      <vt:lpstr>Caractéristiques d’un ARNm mature</vt:lpstr>
      <vt:lpstr>Classement des acides aminés</vt:lpstr>
      <vt:lpstr>Vers le mécanisme moléculaire de la traduction</vt:lpstr>
      <vt:lpstr>Les ARN de transfert</vt:lpstr>
      <vt:lpstr>Les ARNt: molécule de liaison entre ARNm et AA</vt:lpstr>
      <vt:lpstr>Les sous-unités ribosomales et les ribosomes  Compléter ce texte</vt:lpstr>
      <vt:lpstr>Les sous-unités ribosomales et les ribosomes Compléter ce texte</vt:lpstr>
      <vt:lpstr>Présentation PowerPoint</vt:lpstr>
      <vt:lpstr>Les étapes de la traduction: initiation, élongation, terminaison</vt:lpstr>
      <vt:lpstr>Schéma du mécanisme moléculaire de la traduction</vt:lpstr>
      <vt:lpstr>Schéma du mécanisme moléculaire de la traduction</vt:lpstr>
      <vt:lpstr>Schéma du mécanisme moléculaire de la traduction </vt:lpstr>
      <vt:lpstr>Schéma du mécanisme moléculaire de la traduction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Différents types de mutations au niveau de l’ADN et leurs conséquences au niveau des protéines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Charpak2018.43</dc:creator>
  <cp:lastModifiedBy>Martine Thomas</cp:lastModifiedBy>
  <cp:revision>19</cp:revision>
  <dcterms:modified xsi:type="dcterms:W3CDTF">2024-12-11T13:27:35Z</dcterms:modified>
</cp:coreProperties>
</file>