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5" r:id="rId2"/>
    <p:sldId id="278" r:id="rId3"/>
    <p:sldId id="279" r:id="rId4"/>
    <p:sldId id="286" r:id="rId5"/>
    <p:sldId id="280" r:id="rId6"/>
    <p:sldId id="282" r:id="rId7"/>
    <p:sldId id="287" r:id="rId8"/>
    <p:sldId id="288" r:id="rId9"/>
    <p:sldId id="283" r:id="rId10"/>
    <p:sldId id="284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53FA9-1359-8444-948B-A270A5218E18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0E1A5-43F1-AD4C-B208-E42D5080A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30163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2D54F-65A7-7B4E-A3C0-56197B35A2A5}" type="datetimeFigureOut">
              <a:rPr lang="fr-FR" smtClean="0"/>
              <a:t>06/12/2023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9EFC1-6389-BD4B-9B4A-4A4B56D1E9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6433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af56b78c2e_2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af56b78c2e_2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af56b78c2e_2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af56b78c2e_2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F929EF-60F0-424F-80BC-951B9DD4C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D08000F-4878-4F1F-BF5A-318FE9B8E9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0210C7-5FD3-485F-AD1F-DC95EFD9A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B796-B309-1146-8B32-A54ADBAD0EFE}" type="datetime1">
              <a:rPr lang="fr-FR" smtClean="0"/>
              <a:t>06/12/2023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AC0B70-8F93-4B07-A876-F9663969A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AEB75D-2C59-4633-84B1-D09408C9A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FA72-4485-4332-9BAC-9CA35ACCFB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786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A69744-4D04-40BC-B292-C42640CD0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B5D18C1-7BB6-4FBD-9C26-57B2FA041A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AF880B-06E3-4A94-A302-83DC8B4B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B1208-3A46-2849-9764-62B3E9EDE0A6}" type="datetime1">
              <a:rPr lang="fr-FR" smtClean="0"/>
              <a:t>06/12/2023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7A1B64-AA53-496C-855A-C447BF572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E881E3-19B8-4A43-82E5-501FEB23D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FA72-4485-4332-9BAC-9CA35ACCFB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319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53D066F-7D28-4972-9628-48B090BCA9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7C61903-F963-4E71-A66A-572866FA4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C2DF93-35D1-4B7E-984F-7239DA59A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114A-AAE3-0140-AC93-F5996D5C8BE8}" type="datetime1">
              <a:rPr lang="fr-FR" smtClean="0"/>
              <a:t>06/12/2023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A1CC6-0EC6-4058-AF48-F20BEA3E6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035D60-BC11-497A-9072-8AA1D4100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FA72-4485-4332-9BAC-9CA35ACCFB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93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E44981-1C7C-4705-BDD3-6427C9BEB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479D67-AF12-48F8-B7E0-AD6B5A58B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E68A9D-AEF9-4472-9C81-3E3B13541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47E75-2D95-2E45-BFDF-4480AD1967C3}" type="datetime1">
              <a:rPr lang="fr-FR" smtClean="0"/>
              <a:t>06/12/2023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BB2E57-DC9E-4954-A4B0-87D22D6BF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70E24E-797E-42B5-82EB-75816FA5A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FA72-4485-4332-9BAC-9CA35ACCFB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95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C361CF-C826-4A31-9569-93F3A7DAE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4B1989-A580-4685-808C-6B274E26F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0DA8D1-A5B7-460F-BA71-598E7E12B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C9D9F-83EA-D848-B7FA-2CFA91E2B280}" type="datetime1">
              <a:rPr lang="fr-FR" smtClean="0"/>
              <a:t>06/12/2023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5FD13-FE85-4118-90FA-D092D5D8A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6D9E57-1513-42C1-9789-655591AD8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FA72-4485-4332-9BAC-9CA35ACCFB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001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8930D4-5E10-4939-943C-BACDF8CD4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DA349A-47F8-4F10-8A3C-DCB734575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46E88E8-2E32-4A7F-AA01-4FD00B478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08688F1-8B7B-4AA6-B03B-136F8710C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D913E-862B-6F43-97BA-50405E086591}" type="datetime1">
              <a:rPr lang="fr-FR" smtClean="0"/>
              <a:t>06/12/2023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67DD02A-ECD4-45BC-B05D-27DA4A885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F6E51EA-33B9-4604-AB32-9AF759E3E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FA72-4485-4332-9BAC-9CA35ACCFB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974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8BCCE8-2654-4E75-854F-41BAA68D4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69F1CA-C7DC-48EF-8FE7-E9EAC2272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BC2CEE-1F3D-4700-99AC-A33D270C2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D679424-B135-40D0-BF54-9A508FB3FC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D78C2F9-A456-45BF-81D5-98751985FF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55558B3-718B-4ED3-8780-A27342737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0B42-10AA-3F47-9A7C-5160E4A6B5BA}" type="datetime1">
              <a:rPr lang="fr-FR" smtClean="0"/>
              <a:t>06/12/2023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88B64CB-796A-481C-9041-22F881B4F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180A1F6-D340-4D5B-9702-65F83103E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FA72-4485-4332-9BAC-9CA35ACCFB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876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88112C-AA75-429B-AE04-BBDBF6DE7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9CD4FEF-3B1F-494C-A533-A2E9D5C30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625F-E542-9340-82D7-9275AE57A9E9}" type="datetime1">
              <a:rPr lang="fr-FR" smtClean="0"/>
              <a:t>06/12/2023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A107DF7-A422-4020-BA66-FD0172827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2DC25E2-7EA5-44EB-BE24-AAD00DA6B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FA72-4485-4332-9BAC-9CA35ACCFB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8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3798549-2A35-4EE5-BCE7-0E4D17E04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787A-00EE-FC48-B318-CB43B806733C}" type="datetime1">
              <a:rPr lang="fr-FR" smtClean="0"/>
              <a:t>06/12/2023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5D9FD0F-9078-405E-8F4D-90158FC0A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2F4DE7B-48FB-4DCB-86AD-FA3AE3D63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FA72-4485-4332-9BAC-9CA35ACCFB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258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D4B1BD-0EA5-45B0-8EC9-6396A627A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B61990-9394-4E44-964C-3B2AE7B91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88CC45D-E07F-4B92-8932-BC9D464462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FAECE90-CBF0-4B5D-BA64-0BF6DD94B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4F37-3646-C04E-A785-E40A84730443}" type="datetime1">
              <a:rPr lang="fr-FR" smtClean="0"/>
              <a:t>06/12/2023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15F597-BE41-4238-A3AF-B385470B7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4B6F5B-8084-45D4-9F12-3530EEB95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FA72-4485-4332-9BAC-9CA35ACCFB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867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D1ED8F-59DB-4A91-BD2F-987191CCA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903A430-4B31-4F7A-80D3-1ACDAF3FCC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491FD5-BC9F-4048-B5A6-758C7291AE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6C23846-A7C0-4AC3-B8EC-2245F923F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A71D8-0A6D-634D-92F0-42A753FC7006}" type="datetime1">
              <a:rPr lang="fr-FR" smtClean="0"/>
              <a:t>06/12/2023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180F62B-1081-4AE8-BAC4-F4D4DB239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857C747-1F3A-42E0-999E-AAAE3DC30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FA72-4485-4332-9BAC-9CA35ACCFB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656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8130669-CEA5-4EDC-B771-8FA193F49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C1FA3B-DA1D-4F92-9D1F-6DF1509E2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D75BA8-44C8-4AEB-A653-1A7C85125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570A9-4442-F24E-9F90-958A990A153B}" type="datetime1">
              <a:rPr lang="fr-FR" smtClean="0"/>
              <a:t>06/12/2023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7E4BB7-091D-422C-95AB-9987324A4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B32797-DC1E-48B5-A962-3661C1B64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9FA72-4485-4332-9BAC-9CA35ACCFB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0236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2E98CA-D651-4886-8E59-62833C5925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5270499"/>
            <a:ext cx="9144000" cy="1054630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ORGANISATION NUCLEAIRE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F2DC93-0B58-4C01-A51D-88622FC9F7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22334" y="2558785"/>
            <a:ext cx="9144000" cy="1655762"/>
          </a:xfrm>
        </p:spPr>
        <p:txBody>
          <a:bodyPr>
            <a:normAutofit/>
          </a:bodyPr>
          <a:lstStyle/>
          <a:p>
            <a:r>
              <a:rPr lang="fr-FR" sz="2800" dirty="0"/>
              <a:t>1 séance de TD</a:t>
            </a:r>
          </a:p>
          <a:p>
            <a:r>
              <a:rPr lang="fr-FR" sz="2800" dirty="0"/>
              <a:t>+ Poly 1 chap1 et 3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9590535" y="465667"/>
            <a:ext cx="13372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/>
              <a:t>Socle Bio</a:t>
            </a:r>
          </a:p>
          <a:p>
            <a:pPr algn="ctr"/>
            <a:endParaRPr lang="fr-FR" sz="2400" b="1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00" y="0"/>
            <a:ext cx="6883400" cy="4902200"/>
          </a:xfrm>
          <a:prstGeom prst="rect">
            <a:avLst/>
          </a:prstGeom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FA72-4485-4332-9BAC-9CA35ACCFB52}" type="slidenum">
              <a:rPr lang="fr-FR" smtClean="0"/>
              <a:t>1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286469" y="6328833"/>
            <a:ext cx="31916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/>
              <a:t>Eval: CC1, CC2 et CR TP ADN</a:t>
            </a:r>
          </a:p>
        </p:txBody>
      </p:sp>
    </p:spTree>
    <p:extLst>
      <p:ext uri="{BB962C8B-B14F-4D97-AF65-F5344CB8AC3E}">
        <p14:creationId xmlns:p14="http://schemas.microsoft.com/office/powerpoint/2010/main" val="3388317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D890D8-AD90-4474-BA44-09E662330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5332"/>
            <a:ext cx="10515600" cy="1325563"/>
          </a:xfrm>
        </p:spPr>
        <p:txBody>
          <a:bodyPr>
            <a:noAutofit/>
          </a:bodyPr>
          <a:lstStyle/>
          <a:p>
            <a:r>
              <a:rPr lang="fr-FR" sz="3600" dirty="0">
                <a:solidFill>
                  <a:schemeClr val="accent1"/>
                </a:solidFill>
                <a:latin typeface="Arial" panose="020B0604020202020204" pitchFamily="34" charset="0"/>
              </a:rPr>
              <a:t>The Poly‐U </a:t>
            </a:r>
            <a:r>
              <a:rPr lang="fr-FR" sz="3200" dirty="0" err="1">
                <a:solidFill>
                  <a:schemeClr val="accent1"/>
                </a:solidFill>
                <a:latin typeface="Arial" panose="020B0604020202020204" pitchFamily="34" charset="0"/>
              </a:rPr>
              <a:t>Experiment</a:t>
            </a:r>
            <a:r>
              <a:rPr lang="fr-FR" sz="3600" dirty="0">
                <a:solidFill>
                  <a:schemeClr val="accent1"/>
                </a:solidFill>
                <a:latin typeface="Arial" panose="020B0604020202020204" pitchFamily="34" charset="0"/>
              </a:rPr>
              <a:t> (1961), Poly N°2 page 30</a:t>
            </a:r>
            <a:br>
              <a:rPr lang="fr-FR" sz="3600" dirty="0">
                <a:latin typeface="Arial" panose="020B0604020202020204" pitchFamily="34" charset="0"/>
              </a:rPr>
            </a:b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94DB9B-92D5-410B-9804-9A99DC0E6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>
                <a:effectLst/>
                <a:latin typeface="Arial" panose="020B0604020202020204" pitchFamily="34" charset="0"/>
              </a:rPr>
              <a:t>En 1961, Marshall Nirenberg et Heinrich </a:t>
            </a:r>
            <a:r>
              <a:rPr lang="fr-FR" sz="2400" dirty="0" err="1">
                <a:effectLst/>
                <a:latin typeface="Arial" panose="020B0604020202020204" pitchFamily="34" charset="0"/>
              </a:rPr>
              <a:t>Matthaei</a:t>
            </a:r>
            <a:r>
              <a:rPr lang="fr-FR" sz="2400" dirty="0">
                <a:effectLst/>
                <a:latin typeface="Arial" panose="020B0604020202020204" pitchFamily="34" charset="0"/>
              </a:rPr>
              <a:t> présentèrent les résultats d’une expérience qui s’avéra décisive pour le décryptage du code génétique. </a:t>
            </a:r>
          </a:p>
          <a:p>
            <a:pPr marL="0" indent="0">
              <a:buNone/>
            </a:pPr>
            <a:r>
              <a:rPr lang="fr-FR" sz="2400" dirty="0">
                <a:effectLst/>
                <a:latin typeface="Arial" panose="020B0604020202020204" pitchFamily="34" charset="0"/>
              </a:rPr>
              <a:t>Sachant qu’il pouvait disposer d’un ARN 5’UUUUU...UUU3’ (</a:t>
            </a:r>
            <a:r>
              <a:rPr lang="fr-FR" sz="2400" dirty="0" err="1">
                <a:effectLst/>
                <a:latin typeface="Arial" panose="020B0604020202020204" pitchFamily="34" charset="0"/>
              </a:rPr>
              <a:t>PolyU</a:t>
            </a:r>
            <a:r>
              <a:rPr lang="fr-FR" sz="2400" dirty="0">
                <a:effectLst/>
                <a:latin typeface="Arial" panose="020B0604020202020204" pitchFamily="34" charset="0"/>
              </a:rPr>
              <a:t>) synthétique, Nirenberg se demanda quelle séquence d’acides aminés pouvait résulter de la traduction d’un tel acide nucléique. Pour répondre à cette question il mit en œuvre une expérience ingénieuse qui devait lui permettre de casser le premier mot du code génétique...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FA72-4485-4332-9BAC-9CA35ACCFB5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837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2E98CA-D651-4886-8E59-62833C5925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4500" y="5587999"/>
            <a:ext cx="9144000" cy="969963"/>
          </a:xfrm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REPLICATION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F2DC93-0B58-4C01-A51D-88622FC9F7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0833" y="2042127"/>
            <a:ext cx="3450167" cy="730705"/>
          </a:xfrm>
        </p:spPr>
        <p:txBody>
          <a:bodyPr>
            <a:normAutofit fontScale="70000" lnSpcReduction="20000"/>
          </a:bodyPr>
          <a:lstStyle/>
          <a:p>
            <a:r>
              <a:rPr lang="fr-FR" sz="3200" dirty="0"/>
              <a:t>2 séances de cours-TD</a:t>
            </a:r>
          </a:p>
          <a:p>
            <a:r>
              <a:rPr lang="fr-FR" sz="3200" dirty="0"/>
              <a:t>+ </a:t>
            </a:r>
            <a:r>
              <a:rPr lang="fr-FR" sz="3200" dirty="0" err="1"/>
              <a:t>chap</a:t>
            </a:r>
            <a:r>
              <a:rPr lang="fr-FR" sz="3200" dirty="0"/>
              <a:t> 3 poly 1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9590535" y="465667"/>
            <a:ext cx="13372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/>
              <a:t>Socle Bio</a:t>
            </a:r>
          </a:p>
          <a:p>
            <a:pPr algn="ctr"/>
            <a:endParaRPr lang="fr-FR" sz="2400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8411" y="148167"/>
            <a:ext cx="7653462" cy="520699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307666" y="0"/>
            <a:ext cx="1312334" cy="1227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2599" y="2886549"/>
            <a:ext cx="2163234" cy="3484618"/>
          </a:xfrm>
          <a:prstGeom prst="rect">
            <a:avLst/>
          </a:prstGeom>
        </p:spPr>
      </p:pic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FA72-4485-4332-9BAC-9CA35ACCFB52}" type="slidenum">
              <a:rPr lang="fr-FR" smtClean="0"/>
              <a:t>2</a:t>
            </a:fld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418525" y="6499215"/>
            <a:ext cx="1664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/>
              <a:t>Eval: CC3, CC4</a:t>
            </a:r>
          </a:p>
        </p:txBody>
      </p:sp>
    </p:spTree>
    <p:extLst>
      <p:ext uri="{BB962C8B-B14F-4D97-AF65-F5344CB8AC3E}">
        <p14:creationId xmlns:p14="http://schemas.microsoft.com/office/powerpoint/2010/main" val="87593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2E98CA-D651-4886-8E59-62833C5925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9500" y="5570537"/>
            <a:ext cx="9144000" cy="927630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TRANSCRIPTION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F2DC93-0B58-4C01-A51D-88622FC9F7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12667" y="2550128"/>
            <a:ext cx="3979333" cy="709539"/>
          </a:xfrm>
        </p:spPr>
        <p:txBody>
          <a:bodyPr>
            <a:normAutofit fontScale="77500" lnSpcReduction="20000"/>
          </a:bodyPr>
          <a:lstStyle/>
          <a:p>
            <a:r>
              <a:rPr lang="fr-FR" sz="2800" dirty="0"/>
              <a:t>3 séances de cours-TD</a:t>
            </a:r>
          </a:p>
          <a:p>
            <a:r>
              <a:rPr lang="fr-FR" sz="2800" dirty="0"/>
              <a:t> </a:t>
            </a:r>
            <a:r>
              <a:rPr lang="fr-FR" sz="2800" dirty="0" err="1"/>
              <a:t>chap</a:t>
            </a:r>
            <a:r>
              <a:rPr lang="fr-FR" sz="2800" dirty="0"/>
              <a:t> 3 poly 1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9590536" y="465667"/>
            <a:ext cx="13372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/>
              <a:t>Socle Bio</a:t>
            </a:r>
          </a:p>
          <a:p>
            <a:pPr algn="ctr"/>
            <a:endParaRPr lang="fr-FR" sz="2400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6999" y="4228458"/>
            <a:ext cx="3983567" cy="89387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66233"/>
            <a:ext cx="8092518" cy="2641599"/>
          </a:xfrm>
          <a:prstGeom prst="rect">
            <a:avLst/>
          </a:prstGeom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FA72-4485-4332-9BAC-9CA35ACCFB52}" type="slidenum">
              <a:rPr lang="fr-FR" smtClean="0"/>
              <a:t>3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5993341" y="6457890"/>
            <a:ext cx="31667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/>
              <a:t>Eval: QCM/QROC, CC5, CC6?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52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FA72-4485-4332-9BAC-9CA35ACCFB52}" type="slidenum">
              <a:rPr lang="fr-FR" smtClean="0"/>
              <a:t>4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5667" y="114117"/>
            <a:ext cx="6328833" cy="646542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667000" y="6096000"/>
            <a:ext cx="1312333" cy="550333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105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2E98CA-D651-4886-8E59-62833C5925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8167" y="4829700"/>
            <a:ext cx="9144000" cy="1795463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TRADUCTION ET BIOCHIMIE DES PROTEINES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F2DC93-0B58-4C01-A51D-88622FC9F7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68167" y="2677128"/>
            <a:ext cx="4423833" cy="751872"/>
          </a:xfrm>
        </p:spPr>
        <p:txBody>
          <a:bodyPr>
            <a:normAutofit fontScale="85000" lnSpcReduction="20000"/>
          </a:bodyPr>
          <a:lstStyle/>
          <a:p>
            <a:r>
              <a:rPr lang="fr-FR" sz="2800" dirty="0"/>
              <a:t>5 séances de cours-TD</a:t>
            </a:r>
          </a:p>
          <a:p>
            <a:r>
              <a:rPr lang="fr-FR" sz="2800" dirty="0"/>
              <a:t>+ </a:t>
            </a:r>
            <a:r>
              <a:rPr lang="fr-FR" sz="2800" dirty="0" err="1">
                <a:highlight>
                  <a:srgbClr val="FFFF00"/>
                </a:highlight>
              </a:rPr>
              <a:t>chap</a:t>
            </a:r>
            <a:r>
              <a:rPr lang="fr-FR" sz="2800" dirty="0">
                <a:highlight>
                  <a:srgbClr val="FFFF00"/>
                </a:highlight>
              </a:rPr>
              <a:t> 5 poly 1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9590535" y="465667"/>
            <a:ext cx="13372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/>
              <a:t>Socle Bio</a:t>
            </a:r>
          </a:p>
          <a:p>
            <a:pPr algn="ctr"/>
            <a:endParaRPr lang="fr-FR" sz="2400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FA72-4485-4332-9BAC-9CA35ACCFB52}" type="slidenum">
              <a:rPr lang="fr-FR" smtClean="0"/>
              <a:t>5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r="2052"/>
          <a:stretch/>
        </p:blipFill>
        <p:spPr>
          <a:xfrm>
            <a:off x="850900" y="364067"/>
            <a:ext cx="6261100" cy="4144434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6967092" y="6457890"/>
            <a:ext cx="2157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/>
              <a:t>Eval: Eval CC6, CC7</a:t>
            </a:r>
          </a:p>
        </p:txBody>
      </p:sp>
    </p:spTree>
    <p:extLst>
      <p:ext uri="{BB962C8B-B14F-4D97-AF65-F5344CB8AC3E}">
        <p14:creationId xmlns:p14="http://schemas.microsoft.com/office/powerpoint/2010/main" val="4203270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9DDA36-4722-40AE-A1C6-CCC8CD720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7048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TRADUCTION ET BIOCHIMIE DES PROTEINES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7B52B3E7-D940-4170-9673-2E3D6B900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500"/>
            <a:ext cx="10515600" cy="5651499"/>
          </a:xfrm>
        </p:spPr>
        <p:txBody>
          <a:bodyPr>
            <a:normAutofit fontScale="62500" lnSpcReduction="20000"/>
          </a:bodyPr>
          <a:lstStyle/>
          <a:p>
            <a:pPr marL="571500" indent="-571500">
              <a:buAutoNum type="romanUcPeriod"/>
            </a:pPr>
            <a:r>
              <a:rPr lang="fr-FR" b="1" dirty="0"/>
              <a:t>Le décryptage du code génétique (séance 1)</a:t>
            </a:r>
          </a:p>
          <a:p>
            <a:pPr marL="0" indent="0">
              <a:buNone/>
            </a:pPr>
            <a:r>
              <a:rPr lang="fr-FR" dirty="0">
                <a:solidFill>
                  <a:schemeClr val="accent1"/>
                </a:solidFill>
              </a:rPr>
              <a:t>	-&gt; Poly 2, chapitre traduction, pages 29-31</a:t>
            </a:r>
          </a:p>
          <a:p>
            <a:pPr marL="0" indent="0">
              <a:buNone/>
            </a:pPr>
            <a:r>
              <a:rPr lang="fr-FR" dirty="0">
                <a:solidFill>
                  <a:schemeClr val="accent1"/>
                </a:solidFill>
              </a:rPr>
              <a:t>	-&gt; revoir Poly 1, </a:t>
            </a:r>
            <a:r>
              <a:rPr lang="fr-FR" dirty="0" err="1">
                <a:solidFill>
                  <a:schemeClr val="accent1"/>
                </a:solidFill>
              </a:rPr>
              <a:t>Chap</a:t>
            </a:r>
            <a:r>
              <a:rPr lang="fr-FR" dirty="0">
                <a:solidFill>
                  <a:schemeClr val="accent1"/>
                </a:solidFill>
              </a:rPr>
              <a:t> 5, partie RE</a:t>
            </a:r>
          </a:p>
          <a:p>
            <a:pPr marL="571500" indent="-571500">
              <a:buAutoNum type="romanUcPeriod"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II. Le mécanisme moléculaire de la traduction (séance 2)</a:t>
            </a:r>
          </a:p>
          <a:p>
            <a:pPr marL="0" indent="0">
              <a:buNone/>
            </a:pPr>
            <a:r>
              <a:rPr lang="fr-FR" dirty="0">
                <a:solidFill>
                  <a:schemeClr val="accent1"/>
                </a:solidFill>
              </a:rPr>
              <a:t>	-&gt; Poly 2, chapitre traduction, pages 34-40  </a:t>
            </a:r>
          </a:p>
          <a:p>
            <a:pPr marL="0" indent="0">
              <a:buNone/>
            </a:pPr>
            <a:r>
              <a:rPr lang="fr-FR" dirty="0">
                <a:solidFill>
                  <a:schemeClr val="accent1"/>
                </a:solidFill>
              </a:rPr>
              <a:t>	-&gt; revoir Poly 1, </a:t>
            </a:r>
            <a:r>
              <a:rPr lang="fr-FR" dirty="0" err="1">
                <a:solidFill>
                  <a:schemeClr val="accent1"/>
                </a:solidFill>
              </a:rPr>
              <a:t>chap</a:t>
            </a:r>
            <a:r>
              <a:rPr lang="fr-FR" dirty="0">
                <a:solidFill>
                  <a:schemeClr val="accent1"/>
                </a:solidFill>
              </a:rPr>
              <a:t> 5 et </a:t>
            </a:r>
            <a:r>
              <a:rPr lang="fr-FR" dirty="0" err="1">
                <a:solidFill>
                  <a:schemeClr val="accent1"/>
                </a:solidFill>
              </a:rPr>
              <a:t>chap</a:t>
            </a:r>
            <a:r>
              <a:rPr lang="fr-FR" dirty="0">
                <a:solidFill>
                  <a:schemeClr val="accent1"/>
                </a:solidFill>
              </a:rPr>
              <a:t> 3 partie sur nucléoles</a:t>
            </a:r>
          </a:p>
          <a:p>
            <a:pPr marL="0" indent="0">
              <a:buNone/>
            </a:pPr>
            <a:endParaRPr lang="fr-FR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fr-FR" b="1" dirty="0"/>
              <a:t>III. La synthèse des protéines à l’échelle de la cellule (séance 3)</a:t>
            </a:r>
          </a:p>
          <a:p>
            <a:pPr marL="0" indent="0">
              <a:buNone/>
            </a:pPr>
            <a:r>
              <a:rPr lang="fr-FR" dirty="0">
                <a:solidFill>
                  <a:schemeClr val="accent1"/>
                </a:solidFill>
              </a:rPr>
              <a:t>	-&gt; Poly 1 chapitre 5</a:t>
            </a:r>
          </a:p>
          <a:p>
            <a:pPr marL="0" indent="0">
              <a:buNone/>
            </a:pPr>
            <a:r>
              <a:rPr lang="fr-FR" dirty="0">
                <a:solidFill>
                  <a:schemeClr val="accent1"/>
                </a:solidFill>
              </a:rPr>
              <a:t>	-&gt; Poly 2, </a:t>
            </a:r>
            <a:r>
              <a:rPr lang="fr-FR" dirty="0" err="1">
                <a:solidFill>
                  <a:schemeClr val="accent1"/>
                </a:solidFill>
              </a:rPr>
              <a:t>chap</a:t>
            </a:r>
            <a:r>
              <a:rPr lang="fr-FR" dirty="0">
                <a:solidFill>
                  <a:schemeClr val="accent1"/>
                </a:solidFill>
              </a:rPr>
              <a:t> 5</a:t>
            </a:r>
          </a:p>
          <a:p>
            <a:pPr marL="0" indent="0">
              <a:buNone/>
            </a:pPr>
            <a:endParaRPr lang="fr-FR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fr-FR" b="1" dirty="0"/>
              <a:t>IV. Notions élémentaires de biochimie des protéines (séances 4 et 5)</a:t>
            </a:r>
          </a:p>
          <a:p>
            <a:pPr marL="0" indent="0">
              <a:buNone/>
            </a:pPr>
            <a:r>
              <a:rPr lang="fr-FR" dirty="0">
                <a:solidFill>
                  <a:schemeClr val="accent1"/>
                </a:solidFill>
              </a:rPr>
              <a:t>	-&gt; Poly N°2, pages 47-53</a:t>
            </a:r>
          </a:p>
          <a:p>
            <a:pPr marL="0" indent="0">
              <a:buNone/>
            </a:pPr>
            <a:r>
              <a:rPr lang="fr-FR" dirty="0">
                <a:solidFill>
                  <a:schemeClr val="accent1"/>
                </a:solidFill>
              </a:rPr>
              <a:t>	-&gt; fiches techniques 6 à 9</a:t>
            </a:r>
          </a:p>
          <a:p>
            <a:pPr marL="0" indent="0">
              <a:buNone/>
            </a:pPr>
            <a:endParaRPr lang="fr-FR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000000"/>
                </a:solidFill>
              </a:rPr>
              <a:t>Et si possible un grand jeu de sur la Traduction/</a:t>
            </a:r>
            <a:r>
              <a:rPr lang="fr-FR" dirty="0" err="1">
                <a:solidFill>
                  <a:srgbClr val="000000"/>
                </a:solidFill>
              </a:rPr>
              <a:t>Bioch</a:t>
            </a:r>
            <a:r>
              <a:rPr lang="fr-FR" dirty="0">
                <a:solidFill>
                  <a:srgbClr val="000000"/>
                </a:solidFill>
              </a:rPr>
              <a:t> des protéines le 16/12 !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FA72-4485-4332-9BAC-9CA35ACCFB52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6738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55"/>
          <p:cNvSpPr txBox="1">
            <a:spLocks noGrp="1"/>
          </p:cNvSpPr>
          <p:nvPr>
            <p:ph type="subTitle" idx="1"/>
          </p:nvPr>
        </p:nvSpPr>
        <p:spPr>
          <a:xfrm>
            <a:off x="512700" y="1424067"/>
            <a:ext cx="11360800" cy="10568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pPr algn="l">
              <a:spcBef>
                <a:spcPts val="0"/>
              </a:spcBef>
            </a:pPr>
            <a:r>
              <a:rPr lang="en" b="1"/>
              <a:t>Le système endomembranaire comprend</a:t>
            </a:r>
            <a:r>
              <a:rPr lang="en"/>
              <a:t> :</a:t>
            </a:r>
            <a:endParaRPr/>
          </a:p>
          <a:p>
            <a:pPr algn="l">
              <a:spcBef>
                <a:spcPts val="0"/>
              </a:spcBef>
            </a:pPr>
            <a:endParaRPr/>
          </a:p>
          <a:p>
            <a:pPr marL="609585" algn="l">
              <a:spcBef>
                <a:spcPts val="0"/>
              </a:spcBef>
            </a:pPr>
            <a:r>
              <a:rPr lang="en" sz="2900"/>
              <a:t>A- Les lysosomes</a:t>
            </a:r>
            <a:endParaRPr sz="2900"/>
          </a:p>
          <a:p>
            <a:pPr marL="609585" algn="l">
              <a:spcBef>
                <a:spcPts val="0"/>
              </a:spcBef>
            </a:pPr>
            <a:r>
              <a:rPr lang="en" sz="2900"/>
              <a:t>B- Les mitochondries</a:t>
            </a:r>
            <a:endParaRPr sz="2900"/>
          </a:p>
          <a:p>
            <a:pPr marL="609585" algn="l">
              <a:spcBef>
                <a:spcPts val="0"/>
              </a:spcBef>
            </a:pPr>
            <a:r>
              <a:rPr lang="en" sz="2900"/>
              <a:t>C- Les chloroplastes</a:t>
            </a:r>
            <a:endParaRPr sz="2900"/>
          </a:p>
          <a:p>
            <a:pPr marL="609585" algn="l">
              <a:spcBef>
                <a:spcPts val="0"/>
              </a:spcBef>
            </a:pPr>
            <a:r>
              <a:rPr lang="en" sz="2900"/>
              <a:t>D- Le reticulum endoplasmique</a:t>
            </a:r>
            <a:endParaRPr sz="2900"/>
          </a:p>
          <a:p>
            <a:pPr marL="609585" algn="l">
              <a:spcBef>
                <a:spcPts val="0"/>
              </a:spcBef>
            </a:pPr>
            <a:r>
              <a:rPr lang="en" sz="2900"/>
              <a:t>E- L’appareil de Golgi</a:t>
            </a:r>
            <a:endParaRPr sz="2900"/>
          </a:p>
          <a:p>
            <a:pPr marL="609585" algn="l">
              <a:spcBef>
                <a:spcPts val="0"/>
              </a:spcBef>
            </a:pPr>
            <a:r>
              <a:rPr lang="en" sz="2900"/>
              <a:t>F- Les peroxysomes (et vacuoles des cellules végétales)</a:t>
            </a:r>
            <a:endParaRPr sz="2900"/>
          </a:p>
        </p:txBody>
      </p:sp>
      <p:sp>
        <p:nvSpPr>
          <p:cNvPr id="387" name="Google Shape;387;p55"/>
          <p:cNvSpPr txBox="1"/>
          <p:nvPr/>
        </p:nvSpPr>
        <p:spPr>
          <a:xfrm>
            <a:off x="534067" y="534067"/>
            <a:ext cx="619200" cy="8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r>
              <a:rPr lang="en" b="1">
                <a:solidFill>
                  <a:schemeClr val="accent5"/>
                </a:solidFill>
              </a:rPr>
              <a:t>Q1</a:t>
            </a:r>
            <a:endParaRPr b="1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7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55"/>
          <p:cNvSpPr txBox="1">
            <a:spLocks noGrp="1"/>
          </p:cNvSpPr>
          <p:nvPr>
            <p:ph type="subTitle" idx="1"/>
          </p:nvPr>
        </p:nvSpPr>
        <p:spPr>
          <a:xfrm>
            <a:off x="512700" y="1450255"/>
            <a:ext cx="11360800" cy="10568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pPr algn="l">
              <a:spcBef>
                <a:spcPts val="0"/>
              </a:spcBef>
            </a:pPr>
            <a:r>
              <a:rPr lang="en" b="1" dirty="0"/>
              <a:t>Le système endomembranaire comprend</a:t>
            </a:r>
            <a:r>
              <a:rPr lang="en" dirty="0"/>
              <a:t> :</a:t>
            </a:r>
            <a:endParaRPr dirty="0"/>
          </a:p>
          <a:p>
            <a:pPr algn="l">
              <a:spcBef>
                <a:spcPts val="0"/>
              </a:spcBef>
            </a:pPr>
            <a:endParaRPr dirty="0"/>
          </a:p>
          <a:p>
            <a:pPr marL="609585" algn="l">
              <a:spcBef>
                <a:spcPts val="0"/>
              </a:spcBef>
            </a:pPr>
            <a:r>
              <a:rPr lang="en" sz="2900" i="1" dirty="0">
                <a:solidFill>
                  <a:srgbClr val="008000"/>
                </a:solidFill>
              </a:rPr>
              <a:t>A- Les lysosomes</a:t>
            </a:r>
            <a:endParaRPr sz="2900" i="1" dirty="0">
              <a:solidFill>
                <a:srgbClr val="008000"/>
              </a:solidFill>
            </a:endParaRPr>
          </a:p>
          <a:p>
            <a:pPr marL="609585" algn="l">
              <a:spcBef>
                <a:spcPts val="0"/>
              </a:spcBef>
            </a:pPr>
            <a:r>
              <a:rPr lang="en" sz="2900" dirty="0"/>
              <a:t>B- Les mitochondries</a:t>
            </a:r>
            <a:endParaRPr sz="2900" dirty="0"/>
          </a:p>
          <a:p>
            <a:pPr marL="609585" algn="l">
              <a:spcBef>
                <a:spcPts val="0"/>
              </a:spcBef>
            </a:pPr>
            <a:r>
              <a:rPr lang="en" sz="2900" dirty="0"/>
              <a:t>C- Les chloroplastes</a:t>
            </a:r>
            <a:endParaRPr sz="2900" dirty="0"/>
          </a:p>
          <a:p>
            <a:pPr marL="609585" algn="l">
              <a:spcBef>
                <a:spcPts val="0"/>
              </a:spcBef>
            </a:pPr>
            <a:r>
              <a:rPr lang="en" sz="2900" i="1" dirty="0">
                <a:solidFill>
                  <a:srgbClr val="008000"/>
                </a:solidFill>
              </a:rPr>
              <a:t>D- Le reticulum endoplasmique</a:t>
            </a:r>
            <a:endParaRPr sz="2900" i="1" dirty="0">
              <a:solidFill>
                <a:srgbClr val="008000"/>
              </a:solidFill>
            </a:endParaRPr>
          </a:p>
          <a:p>
            <a:pPr marL="609585" algn="l">
              <a:spcBef>
                <a:spcPts val="0"/>
              </a:spcBef>
            </a:pPr>
            <a:r>
              <a:rPr lang="en" sz="2900" i="1" dirty="0">
                <a:solidFill>
                  <a:srgbClr val="008000"/>
                </a:solidFill>
              </a:rPr>
              <a:t>E- L’appareil de Golgi</a:t>
            </a:r>
            <a:endParaRPr sz="2900" i="1" dirty="0">
              <a:solidFill>
                <a:srgbClr val="008000"/>
              </a:solidFill>
            </a:endParaRPr>
          </a:p>
          <a:p>
            <a:pPr marL="609585" algn="l">
              <a:spcBef>
                <a:spcPts val="0"/>
              </a:spcBef>
            </a:pPr>
            <a:r>
              <a:rPr lang="en" sz="2900" i="1" dirty="0">
                <a:solidFill>
                  <a:srgbClr val="008000"/>
                </a:solidFill>
              </a:rPr>
              <a:t>F- Les peroxysomes (et vacuoles des cellules végétales)</a:t>
            </a:r>
            <a:endParaRPr sz="2900" i="1" dirty="0">
              <a:solidFill>
                <a:srgbClr val="008000"/>
              </a:solidFill>
            </a:endParaRPr>
          </a:p>
        </p:txBody>
      </p:sp>
      <p:sp>
        <p:nvSpPr>
          <p:cNvPr id="387" name="Google Shape;387;p55"/>
          <p:cNvSpPr txBox="1"/>
          <p:nvPr/>
        </p:nvSpPr>
        <p:spPr>
          <a:xfrm>
            <a:off x="534067" y="534067"/>
            <a:ext cx="619200" cy="8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>
            <a:noAutofit/>
          </a:bodyPr>
          <a:lstStyle/>
          <a:p>
            <a:r>
              <a:rPr lang="en" b="1">
                <a:solidFill>
                  <a:schemeClr val="accent5"/>
                </a:solidFill>
              </a:rPr>
              <a:t>Q1</a:t>
            </a:r>
            <a:endParaRPr b="1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65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A86A36-1AAD-4F71-B878-1B9070C36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793" y="37519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sz="3600" dirty="0">
                <a:solidFill>
                  <a:schemeClr val="accent1"/>
                </a:solidFill>
              </a:rPr>
              <a:t>I. Le décryptage du code génétique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C468721-DFFF-49CB-9102-8EE2934246AE}"/>
              </a:ext>
            </a:extLst>
          </p:cNvPr>
          <p:cNvSpPr txBox="1"/>
          <p:nvPr/>
        </p:nvSpPr>
        <p:spPr>
          <a:xfrm>
            <a:off x="660691" y="1944937"/>
            <a:ext cx="1082828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>
                <a:effectLst/>
                <a:latin typeface="Arial" panose="020B0604020202020204" pitchFamily="34" charset="0"/>
              </a:rPr>
              <a:t>Au tournant des années 1960, la question était de savoir :</a:t>
            </a:r>
          </a:p>
          <a:p>
            <a:endParaRPr lang="fr-FR" sz="2000" dirty="0">
              <a:effectLst/>
              <a:latin typeface="Arial" panose="020B0604020202020204" pitchFamily="34" charset="0"/>
            </a:endParaRPr>
          </a:p>
          <a:p>
            <a:r>
              <a:rPr lang="fr-FR" sz="2000" dirty="0">
                <a:latin typeface="Arial" panose="020B0604020202020204" pitchFamily="34" charset="0"/>
              </a:rPr>
              <a:t>- </a:t>
            </a:r>
            <a:r>
              <a:rPr lang="fr-FR" sz="2000" dirty="0">
                <a:effectLst/>
                <a:latin typeface="Arial" panose="020B0604020202020204" pitchFamily="34" charset="0"/>
              </a:rPr>
              <a:t>comment l’information constituée par les séquences nucléotidiques pouvait être traduite en séquences de 20 acides aminés différents</a:t>
            </a:r>
          </a:p>
          <a:p>
            <a:r>
              <a:rPr lang="fr-FR" sz="2000" dirty="0">
                <a:effectLst/>
                <a:latin typeface="Arial" panose="020B0604020202020204" pitchFamily="34" charset="0"/>
              </a:rPr>
              <a:t>- comment 20 acides aminés pouvaient être spécifiés par 4 signes différents </a:t>
            </a:r>
          </a:p>
          <a:p>
            <a:r>
              <a:rPr lang="fr-FR" sz="2000" dirty="0">
                <a:effectLst/>
                <a:latin typeface="Arial" panose="020B0604020202020204" pitchFamily="34" charset="0"/>
              </a:rPr>
              <a:t>- comment passer d’un langage à 4 signes (ATCG ou AUCG) à un langage à 20 signes (20 acides aminés)</a:t>
            </a:r>
          </a:p>
          <a:p>
            <a:endParaRPr lang="fr-FR" sz="2000" dirty="0">
              <a:latin typeface="Arial" panose="020B0604020202020204" pitchFamily="34" charset="0"/>
            </a:endParaRPr>
          </a:p>
          <a:p>
            <a:endParaRPr lang="fr-FR" sz="2000" dirty="0">
              <a:effectLst/>
              <a:latin typeface="Arial" panose="020B0604020202020204" pitchFamily="34" charset="0"/>
            </a:endParaRPr>
          </a:p>
          <a:p>
            <a:r>
              <a:rPr lang="fr-FR" sz="2000" dirty="0">
                <a:effectLst/>
                <a:latin typeface="Arial" panose="020B0604020202020204" pitchFamily="34" charset="0"/>
              </a:rPr>
              <a:t>2 bases successives d’un acide nucléique ne peuvent </a:t>
            </a:r>
            <a:r>
              <a:rPr lang="fr-FR" sz="2000" i="1" dirty="0">
                <a:effectLst/>
                <a:latin typeface="Arial" panose="020B0604020202020204" pitchFamily="34" charset="0"/>
              </a:rPr>
              <a:t>a priori </a:t>
            </a:r>
            <a:r>
              <a:rPr lang="fr-FR" sz="2000" dirty="0">
                <a:effectLst/>
                <a:latin typeface="Arial" panose="020B0604020202020204" pitchFamily="34" charset="0"/>
              </a:rPr>
              <a:t>pas spécifier un acide aminé car les doublets de bases ne représentent que 16 combinaisons différentes (4</a:t>
            </a:r>
            <a:r>
              <a:rPr lang="fr-FR" sz="2000" baseline="30000" dirty="0">
                <a:effectLst/>
                <a:latin typeface="Arial" panose="020B0604020202020204" pitchFamily="34" charset="0"/>
              </a:rPr>
              <a:t>2</a:t>
            </a:r>
            <a:r>
              <a:rPr lang="fr-FR" sz="2000" dirty="0">
                <a:effectLst/>
                <a:latin typeface="Arial" panose="020B0604020202020204" pitchFamily="34" charset="0"/>
              </a:rPr>
              <a:t>=16). </a:t>
            </a:r>
          </a:p>
          <a:p>
            <a:endParaRPr lang="fr-FR" sz="2000" dirty="0">
              <a:effectLst/>
              <a:latin typeface="Arial" panose="020B0604020202020204" pitchFamily="34" charset="0"/>
            </a:endParaRPr>
          </a:p>
          <a:p>
            <a:r>
              <a:rPr lang="fr-FR" sz="2000" dirty="0">
                <a:effectLst/>
                <a:latin typeface="Arial" panose="020B0604020202020204" pitchFamily="34" charset="0"/>
              </a:rPr>
              <a:t>3 bases successives d’un acide nucléique représentent en revanche 64 combinaisons (4</a:t>
            </a:r>
            <a:r>
              <a:rPr lang="fr-FR" sz="2000" baseline="30000" dirty="0">
                <a:effectLst/>
                <a:latin typeface="Arial" panose="020B0604020202020204" pitchFamily="34" charset="0"/>
              </a:rPr>
              <a:t>3</a:t>
            </a:r>
            <a:r>
              <a:rPr lang="fr-FR" sz="2000" dirty="0">
                <a:effectLst/>
                <a:latin typeface="Arial" panose="020B0604020202020204" pitchFamily="34" charset="0"/>
              </a:rPr>
              <a:t> = 64), ce qui est largement suffisant mais pose aussi un problème de redondance du code.</a:t>
            </a:r>
            <a:endParaRPr lang="fr-FR" sz="2000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B673BB4-20CC-42BB-A28D-F8EF02D12334}"/>
              </a:ext>
            </a:extLst>
          </p:cNvPr>
          <p:cNvSpPr txBox="1"/>
          <p:nvPr/>
        </p:nvSpPr>
        <p:spPr>
          <a:xfrm>
            <a:off x="4550979" y="1302548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>
                <a:effectLst/>
                <a:latin typeface="Arial" panose="020B0604020202020204" pitchFamily="34" charset="0"/>
              </a:rPr>
              <a:t>DNA-&gt;RNA-&gt; </a:t>
            </a:r>
            <a:r>
              <a:rPr lang="fr-FR" sz="2400" b="1" dirty="0" err="1">
                <a:effectLst/>
                <a:latin typeface="Arial" panose="020B0604020202020204" pitchFamily="34" charset="0"/>
              </a:rPr>
              <a:t>Protein</a:t>
            </a:r>
            <a:endParaRPr lang="fr-FR" sz="2400" b="1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FA72-4485-4332-9BAC-9CA35ACCFB5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754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3124</TotalTime>
  <Words>537</Words>
  <Application>Microsoft Macintosh PowerPoint</Application>
  <PresentationFormat>Grand écran</PresentationFormat>
  <Paragraphs>79</Paragraphs>
  <Slides>10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ORGANISATION NUCLEAIRE</vt:lpstr>
      <vt:lpstr>REPLICATION</vt:lpstr>
      <vt:lpstr>TRANSCRIPTION</vt:lpstr>
      <vt:lpstr>Présentation PowerPoint</vt:lpstr>
      <vt:lpstr>TRADUCTION ET BIOCHIMIE DES PROTEINES</vt:lpstr>
      <vt:lpstr>TRADUCTION ET BIOCHIMIE DES PROTEINES</vt:lpstr>
      <vt:lpstr>Présentation PowerPoint</vt:lpstr>
      <vt:lpstr>Présentation PowerPoint</vt:lpstr>
      <vt:lpstr>Présentation PowerPoint</vt:lpstr>
      <vt:lpstr>The Poly‐U Experiment (1961), Poly N°2 page 30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0E2E4A839EDDDCFFDB911AFAE7BCD5B1</dc:creator>
  <cp:lastModifiedBy>Martine Thomas</cp:lastModifiedBy>
  <cp:revision>39</cp:revision>
  <dcterms:created xsi:type="dcterms:W3CDTF">2019-12-19T21:48:36Z</dcterms:created>
  <dcterms:modified xsi:type="dcterms:W3CDTF">2023-12-06T20:25:05Z</dcterms:modified>
</cp:coreProperties>
</file>