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9"/>
  </p:notesMasterIdLst>
  <p:sldIdLst>
    <p:sldId id="330" r:id="rId2"/>
    <p:sldId id="471" r:id="rId3"/>
    <p:sldId id="33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40" r:id="rId51"/>
    <p:sldId id="477" r:id="rId52"/>
    <p:sldId id="476"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54" r:id="rId67"/>
    <p:sldId id="455" r:id="rId68"/>
    <p:sldId id="456" r:id="rId69"/>
    <p:sldId id="457" r:id="rId70"/>
    <p:sldId id="458" r:id="rId71"/>
    <p:sldId id="459" r:id="rId72"/>
    <p:sldId id="460" r:id="rId73"/>
    <p:sldId id="461" r:id="rId74"/>
    <p:sldId id="462" r:id="rId75"/>
    <p:sldId id="472" r:id="rId76"/>
    <p:sldId id="474" r:id="rId77"/>
    <p:sldId id="475" r:id="rId7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FE159F-37E4-474F-8CCD-FBBEA5EFF7D4}">
  <a:tblStyle styleId="{41FE159F-37E4-474F-8CCD-FBBEA5EFF7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p:restoredTop sz="94681"/>
  </p:normalViewPr>
  <p:slideViewPr>
    <p:cSldViewPr snapToGrid="0">
      <p:cViewPr varScale="1">
        <p:scale>
          <a:sx n="136" d="100"/>
          <a:sy n="136" d="100"/>
        </p:scale>
        <p:origin x="208" y="4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978167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b10ec3fa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b10ec3fa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b12410877d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b1241087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b12410877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b12410877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b12410877d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b12410877d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b18e2b3af4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b18e2b3af4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b12410877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b12410877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b12410877d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b12410877d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b12410877d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b12410877d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b18e2b3af4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b18e2b3af4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b12410877d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b1241087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b12410877d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b12410877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b10ec3fa9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b10ec3fa9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b12410877d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b12410877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b12410877d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b12410877d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b12410877d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b12410877d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b12410877d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1" name="Google Shape;1311;gb12410877d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b10ec3fa9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b10ec3fa9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b10ec3fa9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b10ec3fa9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b12410877d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b12410877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b12410877d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b12410877d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b12410877d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b12410877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b18e2b3af4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b18e2b3af4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b10ec3fa9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b10ec3fa9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b10ec3fa90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b10ec3fa9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b10ec3fa90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b10ec3fa9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a9152b89e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a9152b89e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a9152b89e4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a9152b89e4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a9152b89e4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a9152b89e4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8"/>
        <p:cNvGrpSpPr/>
        <p:nvPr/>
      </p:nvGrpSpPr>
      <p:grpSpPr>
        <a:xfrm>
          <a:off x="0" y="0"/>
          <a:ext cx="0" cy="0"/>
          <a:chOff x="0" y="0"/>
          <a:chExt cx="0" cy="0"/>
        </a:xfrm>
      </p:grpSpPr>
      <p:sp>
        <p:nvSpPr>
          <p:cNvPr id="1439" name="Google Shape;1439;ga9152b89e4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0" name="Google Shape;1440;ga9152b89e4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b10ec3fa90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b10ec3fa9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b18e2b3af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b18e2b3a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b18e2b3af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b18e2b3a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b18e2b3af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b18e2b3af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b10ec3fa9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b10ec3fa9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b18e2b3af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b18e2b3af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b18e2b3af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b18e2b3af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b18e2b3af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b18e2b3af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b18e2b3af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b18e2b3af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b18e2b3af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b18e2b3af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b18e2b3af4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b18e2b3af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gb18e2b3af4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6" name="Google Shape;1536;gb18e2b3af4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b18e2b3af4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b18e2b3af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b18e2b3af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b18e2b3af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b18e2b3af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b18e2b3af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b12410877d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b12410877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a:extLst>
            <a:ext uri="{FF2B5EF4-FFF2-40B4-BE49-F238E27FC236}">
              <a16:creationId xmlns:a16="http://schemas.microsoft.com/office/drawing/2014/main" id="{9929D17C-6305-53F3-CB15-01131822D602}"/>
            </a:ext>
          </a:extLst>
        </p:cNvPr>
        <p:cNvGrpSpPr/>
        <p:nvPr/>
      </p:nvGrpSpPr>
      <p:grpSpPr>
        <a:xfrm>
          <a:off x="0" y="0"/>
          <a:ext cx="0" cy="0"/>
          <a:chOff x="0" y="0"/>
          <a:chExt cx="0" cy="0"/>
        </a:xfrm>
      </p:grpSpPr>
      <p:sp>
        <p:nvSpPr>
          <p:cNvPr id="1578" name="Google Shape;1578;gb18e2b3af4_0_177:notes">
            <a:extLst>
              <a:ext uri="{FF2B5EF4-FFF2-40B4-BE49-F238E27FC236}">
                <a16:creationId xmlns:a16="http://schemas.microsoft.com/office/drawing/2014/main" id="{9758F7CF-91D5-677D-BDE5-DD68866946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b18e2b3af4_0_177:notes">
            <a:extLst>
              <a:ext uri="{FF2B5EF4-FFF2-40B4-BE49-F238E27FC236}">
                <a16:creationId xmlns:a16="http://schemas.microsoft.com/office/drawing/2014/main" id="{B8396D19-FC51-076D-3330-C142D2FACF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009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a:extLst>
            <a:ext uri="{FF2B5EF4-FFF2-40B4-BE49-F238E27FC236}">
              <a16:creationId xmlns:a16="http://schemas.microsoft.com/office/drawing/2014/main" id="{7AB7DB20-822B-19AE-55FA-315041D852C7}"/>
            </a:ext>
          </a:extLst>
        </p:cNvPr>
        <p:cNvGrpSpPr/>
        <p:nvPr/>
      </p:nvGrpSpPr>
      <p:grpSpPr>
        <a:xfrm>
          <a:off x="0" y="0"/>
          <a:ext cx="0" cy="0"/>
          <a:chOff x="0" y="0"/>
          <a:chExt cx="0" cy="0"/>
        </a:xfrm>
      </p:grpSpPr>
      <p:sp>
        <p:nvSpPr>
          <p:cNvPr id="1568" name="Google Shape;1568;gb18e2b3af4_0_163:notes">
            <a:extLst>
              <a:ext uri="{FF2B5EF4-FFF2-40B4-BE49-F238E27FC236}">
                <a16:creationId xmlns:a16="http://schemas.microsoft.com/office/drawing/2014/main" id="{3A6A918C-6F59-EF86-8C31-832DAE4424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b18e2b3af4_0_163:notes">
            <a:extLst>
              <a:ext uri="{FF2B5EF4-FFF2-40B4-BE49-F238E27FC236}">
                <a16:creationId xmlns:a16="http://schemas.microsoft.com/office/drawing/2014/main" id="{ED9FA5AC-E647-2273-ACC2-0BB6FCEE9D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643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b18e2b3af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9" name="Google Shape;1579;gb18e2b3af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b18e2b3af4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b18e2b3af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b18e2b3af4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b18e2b3af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b18e2b3af4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b18e2b3af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b18e2b3af4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b18e2b3af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b18e2b3af4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4" name="Google Shape;1614;gb18e2b3af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b18e2b3af4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b18e2b3af4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b18e2b3af4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b18e2b3af4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b12410877d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b12410877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b18e2b3af4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b18e2b3af4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b18e2b3af4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2" name="Google Shape;1662;gb18e2b3af4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b18e2b3af4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b18e2b3af4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b18e2b3af4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b18e2b3af4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gb18e2b3af4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3" name="Google Shape;1683;gb18e2b3af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gb18e2b3af4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9" name="Google Shape;1689;gb18e2b3af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b18e2b3af4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b18e2b3af4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gb18e2b3af4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3" name="Google Shape;1703;gb18e2b3af4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gb18e2b3af4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0" name="Google Shape;1710;gb18e2b3af4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b18e2b3af4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b18e2b3af4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b12410877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b12410877d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b18e2b3af4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b18e2b3af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b18e2b3af4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b18e2b3af4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gb18e2b3af4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8" name="Google Shape;1738;gb18e2b3af4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b18e2b3af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b18e2b3af4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18e2b3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18e2b3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b18e2b3af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b18e2b3af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b18e2b3a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b18e2b3a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b12410877d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b12410877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b12410877d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b12410877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ZJLRR_Inhcc"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youtube.com/watch?v=1h3PvWxMyd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E_4pjxMDb2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87"/>
          <p:cNvPicPr preferRelativeResize="0"/>
          <p:nvPr/>
        </p:nvPicPr>
        <p:blipFill>
          <a:blip r:embed="rId3">
            <a:alphaModFix/>
          </a:blip>
          <a:stretch>
            <a:fillRect/>
          </a:stretch>
        </p:blipFill>
        <p:spPr>
          <a:xfrm>
            <a:off x="917850" y="404800"/>
            <a:ext cx="7308301" cy="41109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56"/>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Q3</a:t>
            </a:r>
            <a:endParaRPr sz="2200" b="1">
              <a:solidFill>
                <a:srgbClr val="0070C0"/>
              </a:solidFill>
            </a:endParaRPr>
          </a:p>
        </p:txBody>
      </p:sp>
      <p:sp>
        <p:nvSpPr>
          <p:cNvPr id="1190" name="Google Shape;1190;p156"/>
          <p:cNvSpPr txBox="1"/>
          <p:nvPr/>
        </p:nvSpPr>
        <p:spPr>
          <a:xfrm>
            <a:off x="202350" y="497675"/>
            <a:ext cx="8739300" cy="48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2"/>
                </a:solidFill>
              </a:rPr>
              <a:t>Comment obtient-on un gel de polyacrylamide et quelles sont ses propriétés?</a:t>
            </a:r>
            <a:endParaRPr sz="2800">
              <a:solidFill>
                <a:schemeClr val="dk2"/>
              </a:solidFill>
            </a:endParaRPr>
          </a:p>
          <a:p>
            <a:pPr marL="0" lvl="0" indent="0" algn="l" rtl="0">
              <a:spcBef>
                <a:spcPts val="0"/>
              </a:spcBef>
              <a:spcAft>
                <a:spcPts val="0"/>
              </a:spcAft>
              <a:buNone/>
            </a:pPr>
            <a:endParaRPr sz="15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57"/>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Q3</a:t>
            </a:r>
            <a:endParaRPr sz="2200" b="1">
              <a:solidFill>
                <a:srgbClr val="0070C0"/>
              </a:solidFill>
            </a:endParaRPr>
          </a:p>
        </p:txBody>
      </p:sp>
      <p:sp>
        <p:nvSpPr>
          <p:cNvPr id="1196" name="Google Shape;1196;p157"/>
          <p:cNvSpPr txBox="1"/>
          <p:nvPr/>
        </p:nvSpPr>
        <p:spPr>
          <a:xfrm>
            <a:off x="94475" y="0"/>
            <a:ext cx="9049500" cy="51435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2800">
                <a:solidFill>
                  <a:schemeClr val="dk2"/>
                </a:solidFill>
              </a:rPr>
              <a:t>Comment obtient-on </a:t>
            </a:r>
            <a:endParaRPr sz="2800">
              <a:solidFill>
                <a:schemeClr val="dk2"/>
              </a:solidFill>
            </a:endParaRPr>
          </a:p>
          <a:p>
            <a:pPr marL="0" lvl="0" indent="457200" algn="l" rtl="0">
              <a:spcBef>
                <a:spcPts val="0"/>
              </a:spcBef>
              <a:spcAft>
                <a:spcPts val="0"/>
              </a:spcAft>
              <a:buNone/>
            </a:pPr>
            <a:r>
              <a:rPr lang="en" sz="2800">
                <a:solidFill>
                  <a:schemeClr val="dk2"/>
                </a:solidFill>
              </a:rPr>
              <a:t>un gel de polyacrylamide </a:t>
            </a:r>
            <a:endParaRPr sz="2800">
              <a:solidFill>
                <a:schemeClr val="dk2"/>
              </a:solidFill>
            </a:endParaRPr>
          </a:p>
          <a:p>
            <a:pPr marL="0" lvl="0" indent="457200" algn="l" rtl="0">
              <a:spcBef>
                <a:spcPts val="0"/>
              </a:spcBef>
              <a:spcAft>
                <a:spcPts val="0"/>
              </a:spcAft>
              <a:buNone/>
            </a:pPr>
            <a:r>
              <a:rPr lang="en" sz="2800">
                <a:solidFill>
                  <a:schemeClr val="dk2"/>
                </a:solidFill>
              </a:rPr>
              <a:t>et quelles sont ses propriétés ?</a:t>
            </a:r>
            <a:endParaRPr sz="2800">
              <a:solidFill>
                <a:schemeClr val="dk2"/>
              </a:solidFill>
            </a:endParaRPr>
          </a:p>
          <a:p>
            <a:pPr marL="0" lvl="0" indent="0" algn="l" rtl="0">
              <a:spcBef>
                <a:spcPts val="0"/>
              </a:spcBef>
              <a:spcAft>
                <a:spcPts val="0"/>
              </a:spcAft>
              <a:buNone/>
            </a:pPr>
            <a:r>
              <a:rPr lang="en" sz="2200">
                <a:solidFill>
                  <a:srgbClr val="FF0000"/>
                </a:solidFill>
              </a:rPr>
              <a:t>Réponse </a:t>
            </a:r>
            <a:r>
              <a:rPr lang="en" sz="2200">
                <a:solidFill>
                  <a:schemeClr val="dk2"/>
                </a:solidFill>
              </a:rPr>
              <a:t>:</a:t>
            </a:r>
            <a:endParaRPr sz="2200">
              <a:solidFill>
                <a:schemeClr val="dk2"/>
              </a:solidFill>
            </a:endParaRPr>
          </a:p>
          <a:p>
            <a:pPr marL="0" lvl="0" indent="0" algn="l" rtl="0">
              <a:spcBef>
                <a:spcPts val="0"/>
              </a:spcBef>
              <a:spcAft>
                <a:spcPts val="0"/>
              </a:spcAft>
              <a:buNone/>
            </a:pPr>
            <a:r>
              <a:rPr lang="en" sz="2200">
                <a:solidFill>
                  <a:schemeClr val="dk2"/>
                </a:solidFill>
              </a:rPr>
              <a:t> </a:t>
            </a:r>
            <a:endParaRPr sz="22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un gel d’acrylamide est un gel obtenu par polymérisation d’acrylamide et d’un agent réticulant (bis-acrylamide) en présence d’Ammonium Persulfate (APS) qui initie la réaction et d’un catalyseur (TEMED).</a:t>
            </a:r>
            <a:endParaRPr sz="1700">
              <a:solidFill>
                <a:schemeClr val="dk2"/>
              </a:solidFill>
            </a:endParaRPr>
          </a:p>
          <a:p>
            <a:pPr marL="457200" lvl="0" indent="0" algn="l" rtl="0">
              <a:spcBef>
                <a:spcPts val="0"/>
              </a:spcBef>
              <a:spcAft>
                <a:spcPts val="0"/>
              </a:spcAft>
              <a:buNone/>
            </a:pP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L’agent réticulant forme des ponts entre les chaînes d’acrylamide. Le résultat est un réseau 3D complexe (un tamis moléculaire) dont les mailles, plus ou moins grosses, laisseront passer les protéines plus ou moins facilement selon leur taille. </a:t>
            </a:r>
            <a:endParaRPr sz="1700">
              <a:solidFill>
                <a:schemeClr val="dk2"/>
              </a:solidFill>
            </a:endParaRPr>
          </a:p>
          <a:p>
            <a:pPr marL="457200" lvl="0" indent="0" algn="l" rtl="0">
              <a:spcBef>
                <a:spcPts val="0"/>
              </a:spcBef>
              <a:spcAft>
                <a:spcPts val="0"/>
              </a:spcAft>
              <a:buNone/>
            </a:pP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Plus le pourcentage d'acrylamide est élevé, plus la densité des chaînes est élevée et les mailles du réseau sont serrées. Cela permettra de séparer des protéines de petites tailles</a:t>
            </a:r>
            <a:endParaRPr sz="1700">
              <a:solidFill>
                <a:schemeClr val="dk2"/>
              </a:solidFill>
            </a:endParaRPr>
          </a:p>
          <a:p>
            <a:pPr marL="457200" lvl="0" indent="0" algn="l" rtl="0">
              <a:spcBef>
                <a:spcPts val="0"/>
              </a:spcBef>
              <a:spcAft>
                <a:spcPts val="0"/>
              </a:spcAft>
              <a:buNone/>
            </a:pP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L’acrylamide est chimiquement inerte, électriquement neutre et transparent.</a:t>
            </a:r>
            <a:endParaRPr sz="1700">
              <a:solidFill>
                <a:schemeClr val="dk2"/>
              </a:solidFill>
            </a:endParaRPr>
          </a:p>
        </p:txBody>
      </p:sp>
      <p:grpSp>
        <p:nvGrpSpPr>
          <p:cNvPr id="1197" name="Google Shape;1197;p157"/>
          <p:cNvGrpSpPr/>
          <p:nvPr/>
        </p:nvGrpSpPr>
        <p:grpSpPr>
          <a:xfrm>
            <a:off x="6245450" y="187025"/>
            <a:ext cx="4988713" cy="1485900"/>
            <a:chOff x="5111775" y="1047750"/>
            <a:chExt cx="4988713" cy="1485900"/>
          </a:xfrm>
        </p:grpSpPr>
        <p:pic>
          <p:nvPicPr>
            <p:cNvPr id="1198" name="Google Shape;1198;p157"/>
            <p:cNvPicPr preferRelativeResize="0"/>
            <p:nvPr/>
          </p:nvPicPr>
          <p:blipFill rotWithShape="1">
            <a:blip r:embed="rId3">
              <a:alphaModFix/>
            </a:blip>
            <a:srcRect t="47663"/>
            <a:stretch/>
          </p:blipFill>
          <p:spPr>
            <a:xfrm>
              <a:off x="5111775" y="1047750"/>
              <a:ext cx="2238375" cy="1066800"/>
            </a:xfrm>
            <a:prstGeom prst="rect">
              <a:avLst/>
            </a:prstGeom>
            <a:noFill/>
            <a:ln>
              <a:noFill/>
            </a:ln>
          </p:spPr>
        </p:pic>
        <p:sp>
          <p:nvSpPr>
            <p:cNvPr id="1199" name="Google Shape;1199;p157"/>
            <p:cNvSpPr txBox="1"/>
            <p:nvPr/>
          </p:nvSpPr>
          <p:spPr>
            <a:xfrm>
              <a:off x="5528488" y="2000250"/>
              <a:ext cx="4572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t>Ruchel et al. J Chromato, 1978.</a:t>
              </a:r>
              <a:endParaRPr sz="9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58"/>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Q4</a:t>
            </a:r>
            <a:endParaRPr sz="2200" b="1">
              <a:solidFill>
                <a:srgbClr val="0070C0"/>
              </a:solidFill>
            </a:endParaRPr>
          </a:p>
        </p:txBody>
      </p:sp>
      <p:sp>
        <p:nvSpPr>
          <p:cNvPr id="1205" name="Google Shape;1205;p158"/>
          <p:cNvSpPr txBox="1"/>
          <p:nvPr/>
        </p:nvSpPr>
        <p:spPr>
          <a:xfrm>
            <a:off x="202350" y="497675"/>
            <a:ext cx="8739300" cy="39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Quelles sont les propriétés remarquables du sodium dodecyl sulfate (SDS) sur lesquelles repose la séparation des protéines par SDS-PAGE?</a:t>
            </a:r>
            <a:endParaRPr sz="2700">
              <a:solidFill>
                <a:schemeClr val="dk2"/>
              </a:solidFill>
            </a:endParaRPr>
          </a:p>
          <a:p>
            <a:pPr marL="0" lvl="0" indent="0" algn="l" rtl="0">
              <a:spcBef>
                <a:spcPts val="0"/>
              </a:spcBef>
              <a:spcAft>
                <a:spcPts val="0"/>
              </a:spcAft>
              <a:buNone/>
            </a:pPr>
            <a:endParaRPr sz="15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59"/>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Q4</a:t>
            </a:r>
            <a:endParaRPr sz="2200" b="1">
              <a:solidFill>
                <a:srgbClr val="0070C0"/>
              </a:solidFill>
            </a:endParaRPr>
          </a:p>
        </p:txBody>
      </p:sp>
      <p:sp>
        <p:nvSpPr>
          <p:cNvPr id="1211" name="Google Shape;1211;p159"/>
          <p:cNvSpPr txBox="1"/>
          <p:nvPr/>
        </p:nvSpPr>
        <p:spPr>
          <a:xfrm>
            <a:off x="202350" y="387350"/>
            <a:ext cx="8838600" cy="48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Quelles sont les propriétés remarquables du sodium dodecyl sulfate (SDS) sur lesquelles repose la séparation des protéines par SDS-PAGE?</a:t>
            </a:r>
            <a:endParaRPr sz="2700">
              <a:solidFill>
                <a:schemeClr val="dk2"/>
              </a:solidFill>
            </a:endParaRPr>
          </a:p>
          <a:p>
            <a:pPr marL="0" lvl="0" indent="0" algn="l" rtl="0">
              <a:spcBef>
                <a:spcPts val="0"/>
              </a:spcBef>
              <a:spcAft>
                <a:spcPts val="0"/>
              </a:spcAft>
              <a:buNone/>
            </a:pPr>
            <a:endParaRPr sz="2000">
              <a:solidFill>
                <a:srgbClr val="FF0000"/>
              </a:solidFill>
            </a:endParaRPr>
          </a:p>
          <a:p>
            <a:pPr marL="0" lvl="0" indent="0" algn="l" rtl="0">
              <a:spcBef>
                <a:spcPts val="0"/>
              </a:spcBef>
              <a:spcAft>
                <a:spcPts val="0"/>
              </a:spcAft>
              <a:buNone/>
            </a:pPr>
            <a:endParaRPr sz="2000">
              <a:solidFill>
                <a:srgbClr val="FF0000"/>
              </a:solidFill>
            </a:endParaRPr>
          </a:p>
          <a:p>
            <a:pPr marL="0" lvl="0" indent="0" algn="l" rtl="0">
              <a:spcBef>
                <a:spcPts val="0"/>
              </a:spcBef>
              <a:spcAft>
                <a:spcPts val="0"/>
              </a:spcAft>
              <a:buNone/>
            </a:pPr>
            <a:r>
              <a:rPr lang="en" sz="2000">
                <a:solidFill>
                  <a:srgbClr val="FF0000"/>
                </a:solidFill>
              </a:rPr>
              <a:t>Réponse</a:t>
            </a:r>
            <a:r>
              <a:rPr lang="en" sz="2300">
                <a:solidFill>
                  <a:srgbClr val="FF0000"/>
                </a:solidFill>
              </a:rPr>
              <a:t> </a:t>
            </a:r>
            <a:endParaRPr sz="1500">
              <a:solidFill>
                <a:srgbClr val="FF0000"/>
              </a:solidFill>
            </a:endParaRPr>
          </a:p>
          <a:p>
            <a:pPr marL="0" lvl="0" indent="0" algn="l" rtl="0">
              <a:spcBef>
                <a:spcPts val="0"/>
              </a:spcBef>
              <a:spcAft>
                <a:spcPts val="0"/>
              </a:spcAft>
              <a:buNone/>
            </a:pPr>
            <a:r>
              <a:rPr lang="en" sz="1500"/>
              <a:t>Le SDS est une molécule chargée négativement (détergent anionique) dont la "queue hydrocarbonée" établit des interactions hydrophobes avec les chaînes latérales des acides aminés apolaires en solution aqueuse. </a:t>
            </a:r>
            <a:endParaRPr sz="1500"/>
          </a:p>
          <a:p>
            <a:pPr marL="0" lvl="0" indent="0" algn="l" rtl="0">
              <a:spcBef>
                <a:spcPts val="0"/>
              </a:spcBef>
              <a:spcAft>
                <a:spcPts val="0"/>
              </a:spcAft>
              <a:buNone/>
            </a:pPr>
            <a:endParaRPr sz="1500">
              <a:solidFill>
                <a:srgbClr val="FF0000"/>
              </a:solidFill>
            </a:endParaRPr>
          </a:p>
        </p:txBody>
      </p:sp>
      <p:pic>
        <p:nvPicPr>
          <p:cNvPr id="1212" name="Google Shape;1212;p159"/>
          <p:cNvPicPr preferRelativeResize="0"/>
          <p:nvPr/>
        </p:nvPicPr>
        <p:blipFill rotWithShape="1">
          <a:blip r:embed="rId3">
            <a:alphaModFix/>
          </a:blip>
          <a:srcRect l="6820" t="15540" b="2276"/>
          <a:stretch/>
        </p:blipFill>
        <p:spPr>
          <a:xfrm>
            <a:off x="3042000" y="3285550"/>
            <a:ext cx="3687476" cy="164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60"/>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Q4</a:t>
            </a:r>
            <a:endParaRPr sz="2200" b="1">
              <a:solidFill>
                <a:srgbClr val="0070C0"/>
              </a:solidFill>
            </a:endParaRPr>
          </a:p>
        </p:txBody>
      </p:sp>
      <p:sp>
        <p:nvSpPr>
          <p:cNvPr id="1218" name="Google Shape;1218;p160"/>
          <p:cNvSpPr txBox="1"/>
          <p:nvPr/>
        </p:nvSpPr>
        <p:spPr>
          <a:xfrm>
            <a:off x="202350" y="387350"/>
            <a:ext cx="8838600" cy="48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Quelles sont les propriétés remarquables du sodium dodecyl sulfate (SDS) sur lesquelles repose la séparation des protéines par SDS-PAGE?</a:t>
            </a:r>
            <a:endParaRPr sz="2700">
              <a:solidFill>
                <a:schemeClr val="dk2"/>
              </a:solidFill>
            </a:endParaRPr>
          </a:p>
          <a:p>
            <a:pPr marL="0" lvl="0" indent="0" algn="l" rtl="0">
              <a:spcBef>
                <a:spcPts val="0"/>
              </a:spcBef>
              <a:spcAft>
                <a:spcPts val="0"/>
              </a:spcAft>
              <a:buNone/>
            </a:pPr>
            <a:endParaRPr sz="2000">
              <a:solidFill>
                <a:srgbClr val="FF0000"/>
              </a:solidFill>
            </a:endParaRPr>
          </a:p>
          <a:p>
            <a:pPr marL="0" lvl="0" indent="0" algn="l" rtl="0">
              <a:spcBef>
                <a:spcPts val="0"/>
              </a:spcBef>
              <a:spcAft>
                <a:spcPts val="0"/>
              </a:spcAft>
              <a:buNone/>
            </a:pPr>
            <a:endParaRPr sz="2000">
              <a:solidFill>
                <a:srgbClr val="FF0000"/>
              </a:solidFill>
            </a:endParaRPr>
          </a:p>
          <a:p>
            <a:pPr marL="0" lvl="0" indent="0" algn="l" rtl="0">
              <a:spcBef>
                <a:spcPts val="0"/>
              </a:spcBef>
              <a:spcAft>
                <a:spcPts val="0"/>
              </a:spcAft>
              <a:buNone/>
            </a:pPr>
            <a:r>
              <a:rPr lang="en" sz="1500"/>
              <a:t>Lorsque du SDS est ajouté à une solution contenant des protéines, des complexes protéine-SDS se forment. Des quantités importantes de SDS peuvent se complexer aux protéines (environ 1.4 g de SDS/g de protéines, soit environ 2 molécules de SDS par AA) </a:t>
            </a:r>
            <a:endParaRPr sz="1500"/>
          </a:p>
          <a:p>
            <a:pPr marL="0" lvl="0" indent="0" algn="l" rtl="0">
              <a:spcBef>
                <a:spcPts val="0"/>
              </a:spcBef>
              <a:spcAft>
                <a:spcPts val="0"/>
              </a:spcAft>
              <a:buNone/>
            </a:pPr>
            <a:r>
              <a:rPr lang="en" sz="1500">
                <a:solidFill>
                  <a:srgbClr val="FF0000"/>
                </a:solidFill>
              </a:rPr>
              <a:t>-&gt; les protéines prennent toutes </a:t>
            </a:r>
            <a:r>
              <a:rPr lang="en" sz="1500" b="1">
                <a:solidFill>
                  <a:srgbClr val="FF0000"/>
                </a:solidFill>
              </a:rPr>
              <a:t>une charge négative nette </a:t>
            </a:r>
            <a:r>
              <a:rPr lang="en" sz="1500">
                <a:solidFill>
                  <a:srgbClr val="FF0000"/>
                </a:solidFill>
              </a:rPr>
              <a:t>proportionnelle à leur longueur.</a:t>
            </a:r>
            <a:endParaRPr sz="1500">
              <a:solidFill>
                <a:srgbClr val="FF0000"/>
              </a:solidFill>
            </a:endParaRPr>
          </a:p>
          <a:p>
            <a:pPr marL="0" lvl="0" indent="0" algn="l" rtl="0">
              <a:spcBef>
                <a:spcPts val="0"/>
              </a:spcBef>
              <a:spcAft>
                <a:spcPts val="0"/>
              </a:spcAft>
              <a:buNone/>
            </a:pPr>
            <a:endParaRPr sz="1500">
              <a:solidFill>
                <a:srgbClr val="FF0000"/>
              </a:solidFill>
            </a:endParaRPr>
          </a:p>
          <a:p>
            <a:pPr marL="0" lvl="0" indent="0" algn="l" rtl="0">
              <a:spcBef>
                <a:spcPts val="0"/>
              </a:spcBef>
              <a:spcAft>
                <a:spcPts val="0"/>
              </a:spcAft>
              <a:buNone/>
            </a:pPr>
            <a:r>
              <a:rPr lang="en" sz="1500"/>
              <a:t>Ces complexes sont ionisés en surface (le groupement sulfate du SDS est chargé négativement) et la chaîne polypetidique se déploie du fait des répulsions électrostatiques </a:t>
            </a:r>
            <a:endParaRPr sz="1500"/>
          </a:p>
          <a:p>
            <a:pPr marL="0" lvl="0" indent="0" algn="l" rtl="0">
              <a:spcBef>
                <a:spcPts val="0"/>
              </a:spcBef>
              <a:spcAft>
                <a:spcPts val="0"/>
              </a:spcAft>
              <a:buNone/>
            </a:pPr>
            <a:r>
              <a:rPr lang="en" sz="1500">
                <a:solidFill>
                  <a:srgbClr val="FF0000"/>
                </a:solidFill>
              </a:rPr>
              <a:t>-&gt; l</a:t>
            </a:r>
            <a:r>
              <a:rPr lang="en" sz="1500" b="1">
                <a:solidFill>
                  <a:srgbClr val="FF0000"/>
                </a:solidFill>
              </a:rPr>
              <a:t>es protéines perdent leur conformation native</a:t>
            </a:r>
            <a:r>
              <a:rPr lang="en" sz="1500">
                <a:solidFill>
                  <a:srgbClr val="FF0000"/>
                </a:solidFill>
              </a:rPr>
              <a:t> (leur forme 3D native) </a:t>
            </a:r>
            <a:r>
              <a:rPr lang="en" sz="1500" b="1">
                <a:solidFill>
                  <a:srgbClr val="FF0000"/>
                </a:solidFill>
              </a:rPr>
              <a:t>et se linéarisent</a:t>
            </a:r>
            <a:r>
              <a:rPr lang="en" sz="1500">
                <a:solidFill>
                  <a:srgbClr val="FF0000"/>
                </a:solidFill>
              </a:rPr>
              <a:t>.</a:t>
            </a:r>
            <a:endParaRPr sz="1500">
              <a:solidFill>
                <a:srgbClr val="FF0000"/>
              </a:solidFill>
            </a:endParaRPr>
          </a:p>
          <a:p>
            <a:pPr marL="0" lvl="0" indent="0" algn="l" rtl="0">
              <a:spcBef>
                <a:spcPts val="0"/>
              </a:spcBef>
              <a:spcAft>
                <a:spcPts val="0"/>
              </a:spcAft>
              <a:buNone/>
            </a:pPr>
            <a:endParaRPr sz="1500">
              <a:solidFill>
                <a:srgbClr val="FF0000"/>
              </a:solidFill>
            </a:endParaRPr>
          </a:p>
          <a:p>
            <a:pPr marL="0" lvl="0" indent="0" algn="l" rtl="0">
              <a:spcBef>
                <a:spcPts val="0"/>
              </a:spcBef>
              <a:spcAft>
                <a:spcPts val="0"/>
              </a:spcAft>
              <a:buNone/>
            </a:pPr>
            <a:r>
              <a:rPr lang="en" sz="1500">
                <a:solidFill>
                  <a:srgbClr val="FF0000"/>
                </a:solidFill>
              </a:rPr>
              <a:t>Placées dans un gel et soumises à un champ électrique les protéines chargées de SDS migreront ainsi en fonction de leur taille (masse moléculaire) vers la borne + du générateur, de façon indépendante de leur charge intrinsèque et de leur forme initiale. </a:t>
            </a:r>
            <a:endParaRPr sz="1500">
              <a:solidFill>
                <a:srgbClr val="FF0000"/>
              </a:solidFill>
            </a:endParaRPr>
          </a:p>
          <a:p>
            <a:pPr marL="0" lvl="0" indent="0" algn="l" rtl="0">
              <a:spcBef>
                <a:spcPts val="0"/>
              </a:spcBef>
              <a:spcAft>
                <a:spcPts val="0"/>
              </a:spcAft>
              <a:buNone/>
            </a:pPr>
            <a:endParaRPr sz="1500">
              <a:solidFill>
                <a:srgbClr val="FF0000"/>
              </a:solidFill>
            </a:endParaRPr>
          </a:p>
        </p:txBody>
      </p:sp>
      <p:pic>
        <p:nvPicPr>
          <p:cNvPr id="1219" name="Google Shape;1219;p160"/>
          <p:cNvPicPr preferRelativeResize="0"/>
          <p:nvPr/>
        </p:nvPicPr>
        <p:blipFill rotWithShape="1">
          <a:blip r:embed="rId3">
            <a:alphaModFix/>
          </a:blip>
          <a:srcRect l="6820" t="15540" b="2276"/>
          <a:stretch/>
        </p:blipFill>
        <p:spPr>
          <a:xfrm>
            <a:off x="6967700" y="1176850"/>
            <a:ext cx="2073253" cy="9265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pic>
        <p:nvPicPr>
          <p:cNvPr id="1224" name="Google Shape;1224;p161"/>
          <p:cNvPicPr preferRelativeResize="0"/>
          <p:nvPr/>
        </p:nvPicPr>
        <p:blipFill>
          <a:blip r:embed="rId3">
            <a:alphaModFix/>
          </a:blip>
          <a:stretch>
            <a:fillRect/>
          </a:stretch>
        </p:blipFill>
        <p:spPr>
          <a:xfrm>
            <a:off x="49225" y="1944700"/>
            <a:ext cx="5232965" cy="3301525"/>
          </a:xfrm>
          <a:prstGeom prst="rect">
            <a:avLst/>
          </a:prstGeom>
          <a:noFill/>
          <a:ln>
            <a:noFill/>
          </a:ln>
        </p:spPr>
      </p:pic>
      <p:sp>
        <p:nvSpPr>
          <p:cNvPr id="1225" name="Google Shape;1225;p161"/>
          <p:cNvSpPr/>
          <p:nvPr/>
        </p:nvSpPr>
        <p:spPr>
          <a:xfrm>
            <a:off x="3294075" y="2143125"/>
            <a:ext cx="1825500" cy="300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1"/>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Q5</a:t>
            </a:r>
            <a:endParaRPr sz="2200" b="1">
              <a:solidFill>
                <a:srgbClr val="0070C0"/>
              </a:solidFill>
            </a:endParaRPr>
          </a:p>
        </p:txBody>
      </p:sp>
      <p:sp>
        <p:nvSpPr>
          <p:cNvPr id="1227" name="Google Shape;1227;p161"/>
          <p:cNvSpPr txBox="1"/>
          <p:nvPr/>
        </p:nvSpPr>
        <p:spPr>
          <a:xfrm>
            <a:off x="731825" y="0"/>
            <a:ext cx="8547000" cy="18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2"/>
                </a:solidFill>
              </a:rPr>
              <a:t>La photographie d’un gel obtenu après SDS-PAGE est présentée ci-dessous. Indiquez :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l’endroit où les protéines ont été initialement déposées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le sens de déplacement des protéines dans le gel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la position de la borne “+” du générateur.</a:t>
            </a:r>
            <a:endParaRPr sz="21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pic>
        <p:nvPicPr>
          <p:cNvPr id="1232" name="Google Shape;1232;p162"/>
          <p:cNvPicPr preferRelativeResize="0"/>
          <p:nvPr/>
        </p:nvPicPr>
        <p:blipFill>
          <a:blip r:embed="rId3">
            <a:alphaModFix/>
          </a:blip>
          <a:stretch>
            <a:fillRect/>
          </a:stretch>
        </p:blipFill>
        <p:spPr>
          <a:xfrm>
            <a:off x="33350" y="1801825"/>
            <a:ext cx="5232965" cy="3301525"/>
          </a:xfrm>
          <a:prstGeom prst="rect">
            <a:avLst/>
          </a:prstGeom>
          <a:noFill/>
          <a:ln>
            <a:noFill/>
          </a:ln>
        </p:spPr>
      </p:pic>
      <p:sp>
        <p:nvSpPr>
          <p:cNvPr id="1233" name="Google Shape;1233;p162"/>
          <p:cNvSpPr txBox="1"/>
          <p:nvPr/>
        </p:nvSpPr>
        <p:spPr>
          <a:xfrm>
            <a:off x="5012325" y="4190700"/>
            <a:ext cx="37428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rPr>
              <a:t>Les petites protéines se déplacent plus vite dans le gel SDS vers la borne + (anode)</a:t>
            </a:r>
            <a:endParaRPr sz="1600">
              <a:solidFill>
                <a:srgbClr val="FF0000"/>
              </a:solidFill>
            </a:endParaRPr>
          </a:p>
        </p:txBody>
      </p:sp>
      <p:cxnSp>
        <p:nvCxnSpPr>
          <p:cNvPr id="1234" name="Google Shape;1234;p162"/>
          <p:cNvCxnSpPr/>
          <p:nvPr/>
        </p:nvCxnSpPr>
        <p:spPr>
          <a:xfrm flipH="1">
            <a:off x="4854400" y="2778125"/>
            <a:ext cx="8100" cy="1730400"/>
          </a:xfrm>
          <a:prstGeom prst="straightConnector1">
            <a:avLst/>
          </a:prstGeom>
          <a:noFill/>
          <a:ln w="76200" cap="flat" cmpd="sng">
            <a:solidFill>
              <a:srgbClr val="FF0000"/>
            </a:solidFill>
            <a:prstDash val="solid"/>
            <a:round/>
            <a:headEnd type="none" w="med" len="med"/>
            <a:tailEnd type="triangle" w="med" len="med"/>
          </a:ln>
        </p:spPr>
      </p:cxnSp>
      <p:sp>
        <p:nvSpPr>
          <p:cNvPr id="1235" name="Google Shape;1235;p162"/>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Q5</a:t>
            </a:r>
            <a:endParaRPr sz="2200" b="1">
              <a:solidFill>
                <a:srgbClr val="0070C0"/>
              </a:solidFill>
            </a:endParaRPr>
          </a:p>
        </p:txBody>
      </p:sp>
      <p:sp>
        <p:nvSpPr>
          <p:cNvPr id="1236" name="Google Shape;1236;p162"/>
          <p:cNvSpPr/>
          <p:nvPr/>
        </p:nvSpPr>
        <p:spPr>
          <a:xfrm>
            <a:off x="111000" y="4190700"/>
            <a:ext cx="850500" cy="4128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2"/>
          <p:cNvSpPr/>
          <p:nvPr/>
        </p:nvSpPr>
        <p:spPr>
          <a:xfrm>
            <a:off x="168275" y="2571750"/>
            <a:ext cx="850500" cy="4128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2"/>
          <p:cNvSpPr txBox="1"/>
          <p:nvPr/>
        </p:nvSpPr>
        <p:spPr>
          <a:xfrm>
            <a:off x="4701250" y="4635525"/>
            <a:ext cx="4668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F0000"/>
                </a:solidFill>
              </a:rPr>
              <a:t>+</a:t>
            </a:r>
            <a:endParaRPr sz="2000">
              <a:solidFill>
                <a:srgbClr val="FF0000"/>
              </a:solidFill>
            </a:endParaRPr>
          </a:p>
        </p:txBody>
      </p:sp>
      <p:sp>
        <p:nvSpPr>
          <p:cNvPr id="1239" name="Google Shape;1239;p162"/>
          <p:cNvSpPr txBox="1"/>
          <p:nvPr/>
        </p:nvSpPr>
        <p:spPr>
          <a:xfrm>
            <a:off x="731825" y="0"/>
            <a:ext cx="8547000" cy="18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chemeClr val="dk2"/>
                </a:solidFill>
              </a:rPr>
              <a:t>La photographie d’un gel obtenu après SDS-PAGE est présentée ci-dessous. Indiquez :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l’endroit où les protéines ont été initialement déposées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le sens de déplacement des protéines dans le gel </a:t>
            </a:r>
            <a:endParaRPr sz="2100">
              <a:solidFill>
                <a:schemeClr val="dk2"/>
              </a:solidFill>
            </a:endParaRPr>
          </a:p>
          <a:p>
            <a:pPr marL="457200" lvl="0" indent="-361950" algn="l" rtl="0">
              <a:spcBef>
                <a:spcPts val="0"/>
              </a:spcBef>
              <a:spcAft>
                <a:spcPts val="0"/>
              </a:spcAft>
              <a:buClr>
                <a:schemeClr val="dk2"/>
              </a:buClr>
              <a:buSzPts val="2100"/>
              <a:buChar char="-"/>
            </a:pPr>
            <a:r>
              <a:rPr lang="en" sz="2100">
                <a:solidFill>
                  <a:schemeClr val="dk2"/>
                </a:solidFill>
              </a:rPr>
              <a:t>la position de la borne “+” du générateur.</a:t>
            </a:r>
            <a:endParaRPr sz="21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pic>
        <p:nvPicPr>
          <p:cNvPr id="1244" name="Google Shape;1244;p163"/>
          <p:cNvPicPr preferRelativeResize="0"/>
          <p:nvPr/>
        </p:nvPicPr>
        <p:blipFill>
          <a:blip r:embed="rId3">
            <a:alphaModFix/>
          </a:blip>
          <a:stretch>
            <a:fillRect/>
          </a:stretch>
        </p:blipFill>
        <p:spPr>
          <a:xfrm>
            <a:off x="33350" y="1801825"/>
            <a:ext cx="5232965" cy="3301525"/>
          </a:xfrm>
          <a:prstGeom prst="rect">
            <a:avLst/>
          </a:prstGeom>
          <a:noFill/>
          <a:ln>
            <a:noFill/>
          </a:ln>
        </p:spPr>
      </p:pic>
      <p:sp>
        <p:nvSpPr>
          <p:cNvPr id="1245" name="Google Shape;1245;p163"/>
          <p:cNvSpPr txBox="1"/>
          <p:nvPr/>
        </p:nvSpPr>
        <p:spPr>
          <a:xfrm>
            <a:off x="842400" y="-6800"/>
            <a:ext cx="8547000" cy="18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Lors de l’expérience SDS-PAGE présentée précédemment, </a:t>
            </a:r>
            <a:endParaRPr sz="2200">
              <a:solidFill>
                <a:schemeClr val="dk2"/>
              </a:solidFill>
            </a:endParaRPr>
          </a:p>
          <a:p>
            <a:pPr marL="0" lvl="0" indent="0" algn="l" rtl="0">
              <a:spcBef>
                <a:spcPts val="0"/>
              </a:spcBef>
              <a:spcAft>
                <a:spcPts val="0"/>
              </a:spcAft>
              <a:buNone/>
            </a:pPr>
            <a:r>
              <a:rPr lang="en" sz="2200">
                <a:solidFill>
                  <a:schemeClr val="dk2"/>
                </a:solidFill>
              </a:rPr>
              <a:t>le chercheur part boire (un café) et oublie d’arrêter le générateur. Où les protéines sont-elles à son retour, 3 heures plus tard?</a:t>
            </a:r>
            <a:endParaRPr sz="2200">
              <a:solidFill>
                <a:schemeClr val="dk2"/>
              </a:solidFill>
            </a:endParaRPr>
          </a:p>
          <a:p>
            <a:pPr marL="0" lvl="0" indent="0" algn="l" rtl="0">
              <a:spcBef>
                <a:spcPts val="0"/>
              </a:spcBef>
              <a:spcAft>
                <a:spcPts val="0"/>
              </a:spcAft>
              <a:buNone/>
            </a:pPr>
            <a:endParaRPr sz="2200">
              <a:solidFill>
                <a:schemeClr val="dk2"/>
              </a:solidFill>
            </a:endParaRPr>
          </a:p>
          <a:p>
            <a:pPr marL="0" lvl="0" indent="0" algn="l" rtl="0">
              <a:spcBef>
                <a:spcPts val="0"/>
              </a:spcBef>
              <a:spcAft>
                <a:spcPts val="0"/>
              </a:spcAft>
              <a:buNone/>
            </a:pPr>
            <a:endParaRPr sz="2200">
              <a:solidFill>
                <a:schemeClr val="dk2"/>
              </a:solidFill>
            </a:endParaRPr>
          </a:p>
        </p:txBody>
      </p:sp>
      <p:sp>
        <p:nvSpPr>
          <p:cNvPr id="1246" name="Google Shape;1246;p163"/>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Q5bis</a:t>
            </a:r>
            <a:endParaRPr sz="2200" b="1">
              <a:solidFill>
                <a:srgbClr val="0070C0"/>
              </a:solidFill>
            </a:endParaRPr>
          </a:p>
        </p:txBody>
      </p:sp>
      <p:sp>
        <p:nvSpPr>
          <p:cNvPr id="1247" name="Google Shape;1247;p163"/>
          <p:cNvSpPr/>
          <p:nvPr/>
        </p:nvSpPr>
        <p:spPr>
          <a:xfrm>
            <a:off x="111000" y="4190700"/>
            <a:ext cx="850500" cy="4128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3"/>
          <p:cNvSpPr/>
          <p:nvPr/>
        </p:nvSpPr>
        <p:spPr>
          <a:xfrm>
            <a:off x="168275" y="2571750"/>
            <a:ext cx="850500" cy="412800"/>
          </a:xfrm>
          <a:prstGeom prst="flowChartConnector">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9" name="Google Shape;1249;p163"/>
          <p:cNvPicPr preferRelativeResize="0"/>
          <p:nvPr/>
        </p:nvPicPr>
        <p:blipFill>
          <a:blip r:embed="rId4">
            <a:alphaModFix/>
          </a:blip>
          <a:stretch>
            <a:fillRect/>
          </a:stretch>
        </p:blipFill>
        <p:spPr>
          <a:xfrm>
            <a:off x="5975040" y="2719163"/>
            <a:ext cx="2762250" cy="1466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pic>
        <p:nvPicPr>
          <p:cNvPr id="1254" name="Google Shape;1254;p164"/>
          <p:cNvPicPr preferRelativeResize="0"/>
          <p:nvPr/>
        </p:nvPicPr>
        <p:blipFill rotWithShape="1">
          <a:blip r:embed="rId3">
            <a:alphaModFix/>
          </a:blip>
          <a:srcRect l="26040"/>
          <a:stretch/>
        </p:blipFill>
        <p:spPr>
          <a:xfrm>
            <a:off x="1396097" y="1801825"/>
            <a:ext cx="3870225" cy="3301525"/>
          </a:xfrm>
          <a:prstGeom prst="rect">
            <a:avLst/>
          </a:prstGeom>
          <a:noFill/>
          <a:ln>
            <a:noFill/>
          </a:ln>
        </p:spPr>
      </p:pic>
      <p:sp>
        <p:nvSpPr>
          <p:cNvPr id="1255" name="Google Shape;1255;p164"/>
          <p:cNvSpPr txBox="1"/>
          <p:nvPr/>
        </p:nvSpPr>
        <p:spPr>
          <a:xfrm>
            <a:off x="842400" y="-6800"/>
            <a:ext cx="8547000" cy="18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Lors de l’expérience SDS-PAGE présentée précédemment, </a:t>
            </a:r>
            <a:endParaRPr sz="2200">
              <a:solidFill>
                <a:schemeClr val="dk2"/>
              </a:solidFill>
            </a:endParaRPr>
          </a:p>
          <a:p>
            <a:pPr marL="0" lvl="0" indent="0" algn="l" rtl="0">
              <a:spcBef>
                <a:spcPts val="0"/>
              </a:spcBef>
              <a:spcAft>
                <a:spcPts val="0"/>
              </a:spcAft>
              <a:buNone/>
            </a:pPr>
            <a:r>
              <a:rPr lang="en" sz="2200">
                <a:solidFill>
                  <a:schemeClr val="dk2"/>
                </a:solidFill>
              </a:rPr>
              <a:t>le chercheur part boire (un café) et oublie d’arrêter le générateur. Où les protéines sont-elles à son retour, 3 heures plus tard?</a:t>
            </a:r>
            <a:endParaRPr sz="2200">
              <a:solidFill>
                <a:schemeClr val="dk2"/>
              </a:solidFill>
            </a:endParaRPr>
          </a:p>
          <a:p>
            <a:pPr marL="0" lvl="0" indent="0" algn="l" rtl="0">
              <a:spcBef>
                <a:spcPts val="0"/>
              </a:spcBef>
              <a:spcAft>
                <a:spcPts val="0"/>
              </a:spcAft>
              <a:buNone/>
            </a:pPr>
            <a:endParaRPr sz="2200">
              <a:solidFill>
                <a:schemeClr val="dk2"/>
              </a:solidFill>
            </a:endParaRPr>
          </a:p>
          <a:p>
            <a:pPr marL="0" lvl="0" indent="0" algn="l" rtl="0">
              <a:spcBef>
                <a:spcPts val="0"/>
              </a:spcBef>
              <a:spcAft>
                <a:spcPts val="0"/>
              </a:spcAft>
              <a:buNone/>
            </a:pPr>
            <a:endParaRPr sz="2200">
              <a:solidFill>
                <a:schemeClr val="dk2"/>
              </a:solidFill>
            </a:endParaRPr>
          </a:p>
        </p:txBody>
      </p:sp>
      <p:sp>
        <p:nvSpPr>
          <p:cNvPr id="1256" name="Google Shape;1256;p164"/>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Q5bis</a:t>
            </a:r>
            <a:endParaRPr sz="2200" b="1">
              <a:solidFill>
                <a:srgbClr val="0070C0"/>
              </a:solidFill>
            </a:endParaRPr>
          </a:p>
        </p:txBody>
      </p:sp>
      <p:pic>
        <p:nvPicPr>
          <p:cNvPr id="1257" name="Google Shape;1257;p164"/>
          <p:cNvPicPr preferRelativeResize="0"/>
          <p:nvPr/>
        </p:nvPicPr>
        <p:blipFill>
          <a:blip r:embed="rId4">
            <a:alphaModFix/>
          </a:blip>
          <a:stretch>
            <a:fillRect/>
          </a:stretch>
        </p:blipFill>
        <p:spPr>
          <a:xfrm>
            <a:off x="6100990" y="1291588"/>
            <a:ext cx="2762250" cy="1466850"/>
          </a:xfrm>
          <a:prstGeom prst="rect">
            <a:avLst/>
          </a:prstGeom>
          <a:noFill/>
          <a:ln>
            <a:noFill/>
          </a:ln>
        </p:spPr>
      </p:pic>
      <p:sp>
        <p:nvSpPr>
          <p:cNvPr id="1258" name="Google Shape;1258;p164"/>
          <p:cNvSpPr txBox="1"/>
          <p:nvPr/>
        </p:nvSpPr>
        <p:spPr>
          <a:xfrm>
            <a:off x="5266325" y="4070100"/>
            <a:ext cx="4572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Réponse : les protéines sont sorties du gel !</a:t>
            </a:r>
            <a:endParaRPr>
              <a:solidFill>
                <a:srgbClr val="FF0000"/>
              </a:solidFill>
            </a:endParaRPr>
          </a:p>
        </p:txBody>
      </p:sp>
      <p:pic>
        <p:nvPicPr>
          <p:cNvPr id="1259" name="Google Shape;1259;p164"/>
          <p:cNvPicPr preferRelativeResize="0"/>
          <p:nvPr/>
        </p:nvPicPr>
        <p:blipFill>
          <a:blip r:embed="rId5">
            <a:alphaModFix/>
          </a:blip>
          <a:stretch>
            <a:fillRect/>
          </a:stretch>
        </p:blipFill>
        <p:spPr>
          <a:xfrm>
            <a:off x="1450875" y="2616974"/>
            <a:ext cx="1698450" cy="2243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65"/>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Q6</a:t>
            </a:r>
            <a:endParaRPr sz="2200" b="1">
              <a:solidFill>
                <a:srgbClr val="0070C0"/>
              </a:solidFill>
            </a:endParaRPr>
          </a:p>
        </p:txBody>
      </p:sp>
      <p:sp>
        <p:nvSpPr>
          <p:cNvPr id="1265" name="Google Shape;1265;p165"/>
          <p:cNvSpPr txBox="1"/>
          <p:nvPr/>
        </p:nvSpPr>
        <p:spPr>
          <a:xfrm>
            <a:off x="35700" y="738175"/>
            <a:ext cx="9072600" cy="14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Comment visualise-t-on les protéines après séparation par SDS-PAGE? (au moins 4 réponses possibles)</a:t>
            </a:r>
            <a:endParaRPr sz="2700">
              <a:solidFill>
                <a:schemeClr val="dk2"/>
              </a:solidFill>
            </a:endParaRPr>
          </a:p>
          <a:p>
            <a:pPr marL="0" lvl="0" indent="0" algn="l" rtl="0">
              <a:spcBef>
                <a:spcPts val="0"/>
              </a:spcBef>
              <a:spcAft>
                <a:spcPts val="0"/>
              </a:spcAft>
              <a:buNone/>
            </a:pPr>
            <a:endParaRPr sz="2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2E98CA-D651-4886-8E59-62833C592520}"/>
              </a:ext>
            </a:extLst>
          </p:cNvPr>
          <p:cNvSpPr>
            <a:spLocks noGrp="1"/>
          </p:cNvSpPr>
          <p:nvPr>
            <p:ph type="ctrTitle"/>
          </p:nvPr>
        </p:nvSpPr>
        <p:spPr>
          <a:xfrm>
            <a:off x="1050397" y="3212119"/>
            <a:ext cx="6858000" cy="1346597"/>
          </a:xfrm>
        </p:spPr>
        <p:txBody>
          <a:bodyPr/>
          <a:lstStyle/>
          <a:p>
            <a:r>
              <a:rPr lang="fr-FR" sz="2400" b="1" dirty="0">
                <a:solidFill>
                  <a:srgbClr val="FF0000"/>
                </a:solidFill>
              </a:rPr>
              <a:t>TRADUCTION </a:t>
            </a:r>
            <a:br>
              <a:rPr lang="fr-FR" sz="2400" b="1" dirty="0">
                <a:solidFill>
                  <a:srgbClr val="FF0000"/>
                </a:solidFill>
              </a:rPr>
            </a:br>
            <a:r>
              <a:rPr lang="fr-FR" sz="2400" b="1" dirty="0">
                <a:solidFill>
                  <a:srgbClr val="FF0000"/>
                </a:solidFill>
              </a:rPr>
              <a:t>ET </a:t>
            </a:r>
            <a:br>
              <a:rPr lang="fr-FR" sz="2400" b="1" dirty="0">
                <a:solidFill>
                  <a:srgbClr val="FF0000"/>
                </a:solidFill>
              </a:rPr>
            </a:br>
            <a:r>
              <a:rPr lang="fr-FR" sz="2400" b="1" dirty="0">
                <a:solidFill>
                  <a:srgbClr val="FF0000"/>
                </a:solidFill>
              </a:rPr>
              <a:t>BIOCHIMIE DES PROTEINES</a:t>
            </a:r>
          </a:p>
        </p:txBody>
      </p:sp>
      <p:sp>
        <p:nvSpPr>
          <p:cNvPr id="3" name="Sous-titre 2">
            <a:extLst>
              <a:ext uri="{FF2B5EF4-FFF2-40B4-BE49-F238E27FC236}">
                <a16:creationId xmlns:a16="http://schemas.microsoft.com/office/drawing/2014/main" id="{03F2DC93-0B58-4C01-A51D-88622FC9F7E0}"/>
              </a:ext>
            </a:extLst>
          </p:cNvPr>
          <p:cNvSpPr>
            <a:spLocks noGrp="1"/>
          </p:cNvSpPr>
          <p:nvPr>
            <p:ph type="subTitle" idx="1"/>
          </p:nvPr>
        </p:nvSpPr>
        <p:spPr>
          <a:xfrm>
            <a:off x="5826126" y="2007846"/>
            <a:ext cx="3317875" cy="563904"/>
          </a:xfrm>
        </p:spPr>
        <p:txBody>
          <a:bodyPr>
            <a:normAutofit fontScale="70000" lnSpcReduction="20000"/>
          </a:bodyPr>
          <a:lstStyle/>
          <a:p>
            <a:r>
              <a:rPr lang="fr-FR" sz="2100" dirty="0"/>
              <a:t>5 séances de cours-TD</a:t>
            </a:r>
          </a:p>
          <a:p>
            <a:r>
              <a:rPr lang="fr-FR" sz="2100" dirty="0"/>
              <a:t>+ </a:t>
            </a:r>
            <a:r>
              <a:rPr lang="fr-FR" sz="2100" dirty="0" err="1"/>
              <a:t>chap</a:t>
            </a:r>
            <a:r>
              <a:rPr lang="fr-FR" sz="2100" dirty="0"/>
              <a:t> 5 poly 1</a:t>
            </a:r>
          </a:p>
        </p:txBody>
      </p:sp>
      <p:sp>
        <p:nvSpPr>
          <p:cNvPr id="4" name="ZoneTexte 3"/>
          <p:cNvSpPr txBox="1"/>
          <p:nvPr/>
        </p:nvSpPr>
        <p:spPr>
          <a:xfrm>
            <a:off x="6688958" y="349250"/>
            <a:ext cx="2010807" cy="900246"/>
          </a:xfrm>
          <a:prstGeom prst="rect">
            <a:avLst/>
          </a:prstGeom>
          <a:noFill/>
        </p:spPr>
        <p:txBody>
          <a:bodyPr wrap="none" lIns="68580" tIns="34290" rIns="68580" bIns="34290" rtlCol="0">
            <a:spAutoFit/>
          </a:bodyPr>
          <a:lstStyle/>
          <a:p>
            <a:pPr algn="ctr"/>
            <a:r>
              <a:rPr lang="fr-FR" sz="1800" b="1" dirty="0"/>
              <a:t>Socle Bio</a:t>
            </a:r>
          </a:p>
          <a:p>
            <a:pPr algn="ctr"/>
            <a:r>
              <a:rPr lang="fr-FR" sz="1800" b="1" dirty="0"/>
              <a:t>Année 2024-2025</a:t>
            </a:r>
          </a:p>
          <a:p>
            <a:pPr algn="ctr"/>
            <a:endParaRPr lang="fr-FR" sz="1800" b="1" dirty="0"/>
          </a:p>
        </p:txBody>
      </p:sp>
      <p:sp>
        <p:nvSpPr>
          <p:cNvPr id="5" name="Espace réservé du numéro de diapositive 4"/>
          <p:cNvSpPr>
            <a:spLocks noGrp="1"/>
          </p:cNvSpPr>
          <p:nvPr>
            <p:ph type="sldNum" sz="quarter" idx="12"/>
          </p:nvPr>
        </p:nvSpPr>
        <p:spPr/>
        <p:txBody>
          <a:bodyPr/>
          <a:lstStyle/>
          <a:p>
            <a:fld id="{E9A9FA72-4485-4332-9BAC-9CA35ACCFB52}" type="slidenum">
              <a:rPr lang="fr-FR" smtClean="0"/>
              <a:t>2</a:t>
            </a:fld>
            <a:endParaRPr lang="fr-FR"/>
          </a:p>
        </p:txBody>
      </p:sp>
      <p:pic>
        <p:nvPicPr>
          <p:cNvPr id="6" name="Image 5"/>
          <p:cNvPicPr>
            <a:picLocks noChangeAspect="1"/>
          </p:cNvPicPr>
          <p:nvPr/>
        </p:nvPicPr>
        <p:blipFill rotWithShape="1">
          <a:blip r:embed="rId2"/>
          <a:srcRect r="2052"/>
          <a:stretch/>
        </p:blipFill>
        <p:spPr>
          <a:xfrm>
            <a:off x="638175" y="273050"/>
            <a:ext cx="4695825" cy="3108326"/>
          </a:xfrm>
          <a:prstGeom prst="rect">
            <a:avLst/>
          </a:prstGeom>
        </p:spPr>
      </p:pic>
      <p:sp>
        <p:nvSpPr>
          <p:cNvPr id="7" name="ZoneTexte 6"/>
          <p:cNvSpPr txBox="1"/>
          <p:nvPr/>
        </p:nvSpPr>
        <p:spPr>
          <a:xfrm>
            <a:off x="5138721" y="4843417"/>
            <a:ext cx="1701428" cy="300082"/>
          </a:xfrm>
          <a:prstGeom prst="rect">
            <a:avLst/>
          </a:prstGeom>
          <a:noFill/>
        </p:spPr>
        <p:txBody>
          <a:bodyPr wrap="none" lIns="68580" tIns="34290" rIns="68580" bIns="34290" rtlCol="0">
            <a:spAutoFit/>
          </a:bodyPr>
          <a:lstStyle/>
          <a:p>
            <a:r>
              <a:rPr lang="fr-FR" sz="1500" b="1" i="1" dirty="0"/>
              <a:t>Eval: CC6 (20/12)</a:t>
            </a:r>
          </a:p>
        </p:txBody>
      </p:sp>
    </p:spTree>
    <p:extLst>
      <p:ext uri="{BB962C8B-B14F-4D97-AF65-F5344CB8AC3E}">
        <p14:creationId xmlns:p14="http://schemas.microsoft.com/office/powerpoint/2010/main" val="172954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66"/>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Q6</a:t>
            </a:r>
            <a:endParaRPr sz="2200" b="1">
              <a:solidFill>
                <a:srgbClr val="0070C0"/>
              </a:solidFill>
            </a:endParaRPr>
          </a:p>
        </p:txBody>
      </p:sp>
      <p:sp>
        <p:nvSpPr>
          <p:cNvPr id="1271" name="Google Shape;1271;p166"/>
          <p:cNvSpPr txBox="1"/>
          <p:nvPr/>
        </p:nvSpPr>
        <p:spPr>
          <a:xfrm>
            <a:off x="35700" y="433375"/>
            <a:ext cx="9072600" cy="14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Comment visualise-t-on les protéines après séparation par SDS-PAGE? (au moins 4 réponses possibles)</a:t>
            </a:r>
            <a:endParaRPr sz="2700">
              <a:solidFill>
                <a:schemeClr val="dk2"/>
              </a:solidFill>
            </a:endParaRPr>
          </a:p>
          <a:p>
            <a:pPr marL="0" lvl="0" indent="0" algn="l" rtl="0">
              <a:spcBef>
                <a:spcPts val="0"/>
              </a:spcBef>
              <a:spcAft>
                <a:spcPts val="0"/>
              </a:spcAft>
              <a:buNone/>
            </a:pPr>
            <a:endParaRPr sz="2700">
              <a:solidFill>
                <a:schemeClr val="dk2"/>
              </a:solidFill>
            </a:endParaRPr>
          </a:p>
          <a:p>
            <a:pPr marL="0" lvl="0" indent="0" algn="l" rtl="0">
              <a:spcBef>
                <a:spcPts val="0"/>
              </a:spcBef>
              <a:spcAft>
                <a:spcPts val="0"/>
              </a:spcAft>
              <a:buNone/>
            </a:pPr>
            <a:r>
              <a:rPr lang="en" sz="2400">
                <a:solidFill>
                  <a:srgbClr val="FF0000"/>
                </a:solidFill>
              </a:rPr>
              <a:t>Réponses </a:t>
            </a:r>
            <a:r>
              <a:rPr lang="en" sz="2400">
                <a:solidFill>
                  <a:schemeClr val="dk2"/>
                </a:solidFill>
              </a:rPr>
              <a:t>:</a:t>
            </a:r>
            <a:endParaRPr sz="2400">
              <a:solidFill>
                <a:schemeClr val="dk2"/>
              </a:solidFill>
            </a:endParaRPr>
          </a:p>
          <a:p>
            <a:pPr marL="0" lvl="0" indent="0" algn="l" rtl="0">
              <a:spcBef>
                <a:spcPts val="0"/>
              </a:spcBef>
              <a:spcAft>
                <a:spcPts val="0"/>
              </a:spcAft>
              <a:buNone/>
            </a:pPr>
            <a:r>
              <a:rPr lang="en" sz="2400">
                <a:solidFill>
                  <a:schemeClr val="dk2"/>
                </a:solidFill>
              </a:rPr>
              <a:t> </a:t>
            </a:r>
            <a:endParaRPr sz="2400">
              <a:solidFill>
                <a:schemeClr val="dk2"/>
              </a:solidFill>
            </a:endParaRPr>
          </a:p>
          <a:p>
            <a:pPr marL="0" lvl="0" indent="0" algn="l" rtl="0">
              <a:spcBef>
                <a:spcPts val="0"/>
              </a:spcBef>
              <a:spcAft>
                <a:spcPts val="0"/>
              </a:spcAft>
              <a:buNone/>
            </a:pPr>
            <a:r>
              <a:rPr lang="en" sz="2200">
                <a:solidFill>
                  <a:schemeClr val="dk2"/>
                </a:solidFill>
              </a:rPr>
              <a:t>- </a:t>
            </a:r>
            <a:r>
              <a:rPr lang="en" sz="1800">
                <a:solidFill>
                  <a:schemeClr val="dk2"/>
                </a:solidFill>
              </a:rPr>
              <a:t>à l’aide de colorants tels que le bleu de Coomassie</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 à l’aide de sels d’argent (nitrate d’argent)</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 par autoradiographie si les protéines sont radiomarquées</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 sz="1800">
                <a:solidFill>
                  <a:schemeClr val="dk2"/>
                </a:solidFill>
              </a:rPr>
              <a:t>- par western blot si l’on dispose d’anticorps spécifiques dirigés contre une protéine d’intérêt que l’on cherche à détecter après l’électrophorèse.</a:t>
            </a:r>
            <a:endParaRPr sz="18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pic>
        <p:nvPicPr>
          <p:cNvPr id="1276" name="Google Shape;1276;p167"/>
          <p:cNvPicPr preferRelativeResize="0"/>
          <p:nvPr/>
        </p:nvPicPr>
        <p:blipFill>
          <a:blip r:embed="rId3">
            <a:alphaModFix/>
          </a:blip>
          <a:stretch>
            <a:fillRect/>
          </a:stretch>
        </p:blipFill>
        <p:spPr>
          <a:xfrm>
            <a:off x="233350" y="2063275"/>
            <a:ext cx="2743474" cy="2978826"/>
          </a:xfrm>
          <a:prstGeom prst="rect">
            <a:avLst/>
          </a:prstGeom>
          <a:noFill/>
          <a:ln>
            <a:noFill/>
          </a:ln>
        </p:spPr>
      </p:pic>
      <p:sp>
        <p:nvSpPr>
          <p:cNvPr id="1277" name="Google Shape;1277;p167"/>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Q7</a:t>
            </a:r>
            <a:endParaRPr sz="2200" b="1">
              <a:solidFill>
                <a:srgbClr val="0070C0"/>
              </a:solidFill>
            </a:endParaRPr>
          </a:p>
        </p:txBody>
      </p:sp>
      <p:sp>
        <p:nvSpPr>
          <p:cNvPr id="1278" name="Google Shape;1278;p167"/>
          <p:cNvSpPr/>
          <p:nvPr/>
        </p:nvSpPr>
        <p:spPr>
          <a:xfrm>
            <a:off x="90475" y="2774788"/>
            <a:ext cx="651000" cy="30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7"/>
          <p:cNvSpPr txBox="1"/>
          <p:nvPr/>
        </p:nvSpPr>
        <p:spPr>
          <a:xfrm>
            <a:off x="3556125" y="1737600"/>
            <a:ext cx="3078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1 : </a:t>
            </a:r>
            <a:r>
              <a:rPr lang="en"/>
              <a:t>extrait protéique d</a:t>
            </a:r>
            <a:r>
              <a:rPr lang="en" i="1"/>
              <a:t>’E. coli</a:t>
            </a:r>
            <a:endParaRPr i="1"/>
          </a:p>
        </p:txBody>
      </p:sp>
      <p:sp>
        <p:nvSpPr>
          <p:cNvPr id="1280" name="Google Shape;1280;p167"/>
          <p:cNvSpPr txBox="1"/>
          <p:nvPr/>
        </p:nvSpPr>
        <p:spPr>
          <a:xfrm>
            <a:off x="3556125" y="203607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2 : e</a:t>
            </a:r>
            <a:r>
              <a:rPr lang="en"/>
              <a:t>xtrait protéique d’</a:t>
            </a:r>
            <a:r>
              <a:rPr lang="en" i="1"/>
              <a:t>E. coli </a:t>
            </a:r>
            <a:r>
              <a:rPr lang="en"/>
              <a:t>modifiées génétiquement</a:t>
            </a:r>
            <a:endParaRPr/>
          </a:p>
        </p:txBody>
      </p:sp>
      <p:sp>
        <p:nvSpPr>
          <p:cNvPr id="1281" name="Google Shape;1281;p167"/>
          <p:cNvSpPr txBox="1"/>
          <p:nvPr/>
        </p:nvSpPr>
        <p:spPr>
          <a:xfrm>
            <a:off x="3556125" y="23710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a:t>
            </a:r>
            <a:r>
              <a:rPr lang="en"/>
              <a:t>iste 3 : protéine virale vRAP purifiée</a:t>
            </a:r>
            <a:endParaRPr/>
          </a:p>
        </p:txBody>
      </p:sp>
      <p:sp>
        <p:nvSpPr>
          <p:cNvPr id="1282" name="Google Shape;1282;p167"/>
          <p:cNvSpPr txBox="1"/>
          <p:nvPr/>
        </p:nvSpPr>
        <p:spPr>
          <a:xfrm>
            <a:off x="547675" y="101388"/>
            <a:ext cx="8227200" cy="18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Des protéines issues de 2 cultures d’</a:t>
            </a:r>
            <a:r>
              <a:rPr lang="en" sz="2200" i="1">
                <a:solidFill>
                  <a:schemeClr val="dk2"/>
                </a:solidFill>
              </a:rPr>
              <a:t>E. coli</a:t>
            </a:r>
            <a:r>
              <a:rPr lang="en" sz="2200">
                <a:solidFill>
                  <a:schemeClr val="dk2"/>
                </a:solidFill>
              </a:rPr>
              <a:t> ont été séparées par SDS-PAGE. Les résultats de l’expérience sont présentés ci-dessous. </a:t>
            </a:r>
            <a:endParaRPr sz="2200">
              <a:solidFill>
                <a:schemeClr val="dk2"/>
              </a:solidFill>
            </a:endParaRPr>
          </a:p>
          <a:p>
            <a:pPr marL="0" lvl="0" indent="0" algn="l" rtl="0">
              <a:spcBef>
                <a:spcPts val="0"/>
              </a:spcBef>
              <a:spcAft>
                <a:spcPts val="0"/>
              </a:spcAft>
              <a:buNone/>
            </a:pPr>
            <a:r>
              <a:rPr lang="en" sz="2200"/>
              <a:t>Par quel moyen les protéines présentes dans le gel sont-elles ici visualisées?</a:t>
            </a:r>
            <a:endParaRPr sz="2200"/>
          </a:p>
        </p:txBody>
      </p:sp>
      <p:sp>
        <p:nvSpPr>
          <p:cNvPr id="1283" name="Google Shape;1283;p167"/>
          <p:cNvSpPr txBox="1"/>
          <p:nvPr/>
        </p:nvSpPr>
        <p:spPr>
          <a:xfrm>
            <a:off x="3556125" y="27203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Piste M</a:t>
            </a:r>
            <a:r>
              <a:rPr lang="en" i="1"/>
              <a:t> : </a:t>
            </a:r>
            <a:r>
              <a:rPr lang="en"/>
              <a:t>marqueurs de masse/poids moléculaire </a:t>
            </a:r>
            <a:endParaRPr/>
          </a:p>
          <a:p>
            <a:pPr marL="0" lvl="0" indent="0" algn="l" rtl="0">
              <a:spcBef>
                <a:spcPts val="0"/>
              </a:spcBef>
              <a:spcAft>
                <a:spcPts val="0"/>
              </a:spcAft>
              <a:buNone/>
            </a:pPr>
            <a:r>
              <a:rPr lang="en"/>
              <a:t>(1 kDa=1000 Da)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68"/>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Q7</a:t>
            </a:r>
            <a:endParaRPr sz="2200" b="1">
              <a:solidFill>
                <a:srgbClr val="0070C0"/>
              </a:solidFill>
            </a:endParaRPr>
          </a:p>
        </p:txBody>
      </p:sp>
      <p:sp>
        <p:nvSpPr>
          <p:cNvPr id="1289" name="Google Shape;1289;p168"/>
          <p:cNvSpPr txBox="1"/>
          <p:nvPr/>
        </p:nvSpPr>
        <p:spPr>
          <a:xfrm>
            <a:off x="523875" y="118325"/>
            <a:ext cx="8227200" cy="18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Des protéines issues de 2 cultures d’</a:t>
            </a:r>
            <a:r>
              <a:rPr lang="en" sz="2200" i="1">
                <a:solidFill>
                  <a:schemeClr val="dk2"/>
                </a:solidFill>
              </a:rPr>
              <a:t>E. coli</a:t>
            </a:r>
            <a:r>
              <a:rPr lang="en" sz="2200">
                <a:solidFill>
                  <a:schemeClr val="dk2"/>
                </a:solidFill>
              </a:rPr>
              <a:t> ont été séparées par SDS-PAGE. Les résultats de l’expérience sont présentés ci-dessous. </a:t>
            </a:r>
            <a:endParaRPr sz="2200">
              <a:solidFill>
                <a:schemeClr val="dk2"/>
              </a:solidFill>
            </a:endParaRPr>
          </a:p>
          <a:p>
            <a:pPr marL="0" lvl="0" indent="0" algn="l" rtl="0">
              <a:spcBef>
                <a:spcPts val="0"/>
              </a:spcBef>
              <a:spcAft>
                <a:spcPts val="0"/>
              </a:spcAft>
              <a:buNone/>
            </a:pPr>
            <a:r>
              <a:rPr lang="en" sz="2200">
                <a:solidFill>
                  <a:schemeClr val="dk1"/>
                </a:solidFill>
              </a:rPr>
              <a:t>Par quel moyen les protéines présentes dans le gel sont-elles ici visualisées?</a:t>
            </a:r>
            <a:endParaRPr sz="2200">
              <a:solidFill>
                <a:schemeClr val="dk1"/>
              </a:solidFill>
            </a:endParaRPr>
          </a:p>
          <a:p>
            <a:pPr marL="0" lvl="0" indent="0" algn="l" rtl="0">
              <a:spcBef>
                <a:spcPts val="0"/>
              </a:spcBef>
              <a:spcAft>
                <a:spcPts val="0"/>
              </a:spcAft>
              <a:buNone/>
            </a:pPr>
            <a:endParaRPr sz="2200">
              <a:solidFill>
                <a:schemeClr val="dk2"/>
              </a:solidFill>
            </a:endParaRPr>
          </a:p>
        </p:txBody>
      </p:sp>
      <p:sp>
        <p:nvSpPr>
          <p:cNvPr id="1290" name="Google Shape;1290;p168"/>
          <p:cNvSpPr txBox="1"/>
          <p:nvPr/>
        </p:nvSpPr>
        <p:spPr>
          <a:xfrm>
            <a:off x="4179075" y="3913200"/>
            <a:ext cx="4572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0000"/>
                </a:solidFill>
              </a:rPr>
              <a:t>Réponse: probablement à l’aide d’un colorant tel que le bleu de coomassie</a:t>
            </a:r>
            <a:endParaRPr sz="1600">
              <a:solidFill>
                <a:srgbClr val="FF0000"/>
              </a:solidFill>
            </a:endParaRPr>
          </a:p>
        </p:txBody>
      </p:sp>
      <p:pic>
        <p:nvPicPr>
          <p:cNvPr id="1291" name="Google Shape;1291;p168"/>
          <p:cNvPicPr preferRelativeResize="0"/>
          <p:nvPr/>
        </p:nvPicPr>
        <p:blipFill>
          <a:blip r:embed="rId3">
            <a:alphaModFix/>
          </a:blip>
          <a:stretch>
            <a:fillRect/>
          </a:stretch>
        </p:blipFill>
        <p:spPr>
          <a:xfrm>
            <a:off x="233350" y="2063275"/>
            <a:ext cx="2743474" cy="2978826"/>
          </a:xfrm>
          <a:prstGeom prst="rect">
            <a:avLst/>
          </a:prstGeom>
          <a:noFill/>
          <a:ln>
            <a:noFill/>
          </a:ln>
        </p:spPr>
      </p:pic>
      <p:sp>
        <p:nvSpPr>
          <p:cNvPr id="1292" name="Google Shape;1292;p168"/>
          <p:cNvSpPr/>
          <p:nvPr/>
        </p:nvSpPr>
        <p:spPr>
          <a:xfrm>
            <a:off x="90475" y="2774788"/>
            <a:ext cx="651000" cy="30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8"/>
          <p:cNvSpPr txBox="1"/>
          <p:nvPr/>
        </p:nvSpPr>
        <p:spPr>
          <a:xfrm>
            <a:off x="3556125" y="1737600"/>
            <a:ext cx="3078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1 : </a:t>
            </a:r>
            <a:r>
              <a:rPr lang="en"/>
              <a:t>extrait protéique d</a:t>
            </a:r>
            <a:r>
              <a:rPr lang="en" i="1"/>
              <a:t>’E. coli</a:t>
            </a:r>
            <a:endParaRPr i="1"/>
          </a:p>
        </p:txBody>
      </p:sp>
      <p:sp>
        <p:nvSpPr>
          <p:cNvPr id="1294" name="Google Shape;1294;p168"/>
          <p:cNvSpPr txBox="1"/>
          <p:nvPr/>
        </p:nvSpPr>
        <p:spPr>
          <a:xfrm>
            <a:off x="3556125" y="203607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2 : e</a:t>
            </a:r>
            <a:r>
              <a:rPr lang="en"/>
              <a:t>xtrait protéique d’</a:t>
            </a:r>
            <a:r>
              <a:rPr lang="en" i="1"/>
              <a:t>E. coli </a:t>
            </a:r>
            <a:r>
              <a:rPr lang="en"/>
              <a:t>modifiées génétiquement</a:t>
            </a:r>
            <a:endParaRPr/>
          </a:p>
        </p:txBody>
      </p:sp>
      <p:sp>
        <p:nvSpPr>
          <p:cNvPr id="1295" name="Google Shape;1295;p168"/>
          <p:cNvSpPr txBox="1"/>
          <p:nvPr/>
        </p:nvSpPr>
        <p:spPr>
          <a:xfrm>
            <a:off x="3556125" y="23710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a:t>
            </a:r>
            <a:r>
              <a:rPr lang="en"/>
              <a:t>iste 3 : protéine virale vRAP purifiée</a:t>
            </a:r>
            <a:endParaRPr/>
          </a:p>
        </p:txBody>
      </p:sp>
      <p:sp>
        <p:nvSpPr>
          <p:cNvPr id="1296" name="Google Shape;1296;p168"/>
          <p:cNvSpPr txBox="1"/>
          <p:nvPr/>
        </p:nvSpPr>
        <p:spPr>
          <a:xfrm>
            <a:off x="3556125" y="27203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Piste M</a:t>
            </a:r>
            <a:r>
              <a:rPr lang="en" i="1"/>
              <a:t> : </a:t>
            </a:r>
            <a:r>
              <a:rPr lang="en"/>
              <a:t>marqueurs de masse/poids moléculaire </a:t>
            </a:r>
            <a:endParaRPr/>
          </a:p>
          <a:p>
            <a:pPr marL="0" lvl="0" indent="0" algn="l" rtl="0">
              <a:spcBef>
                <a:spcPts val="0"/>
              </a:spcBef>
              <a:spcAft>
                <a:spcPts val="0"/>
              </a:spcAft>
              <a:buNone/>
            </a:pPr>
            <a:r>
              <a:rPr lang="en"/>
              <a:t>(1 kDa=1000 Da)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69"/>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Q8</a:t>
            </a:r>
            <a:endParaRPr sz="2200" b="1">
              <a:solidFill>
                <a:srgbClr val="0070C0"/>
              </a:solidFill>
            </a:endParaRPr>
          </a:p>
        </p:txBody>
      </p:sp>
      <p:sp>
        <p:nvSpPr>
          <p:cNvPr id="1302" name="Google Shape;1302;p169"/>
          <p:cNvSpPr txBox="1"/>
          <p:nvPr/>
        </p:nvSpPr>
        <p:spPr>
          <a:xfrm>
            <a:off x="523875" y="118325"/>
            <a:ext cx="8227200" cy="18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Des protéines issues de 2 cultures d’</a:t>
            </a:r>
            <a:r>
              <a:rPr lang="en" sz="2200" i="1">
                <a:solidFill>
                  <a:schemeClr val="dk2"/>
                </a:solidFill>
              </a:rPr>
              <a:t>E. coli</a:t>
            </a:r>
            <a:r>
              <a:rPr lang="en" sz="2200">
                <a:solidFill>
                  <a:schemeClr val="dk2"/>
                </a:solidFill>
              </a:rPr>
              <a:t> ont été séparées par SDS-PAGE. Les résultats de l’expérience sont présentés ci-dessous. </a:t>
            </a:r>
            <a:endParaRPr sz="2200">
              <a:solidFill>
                <a:schemeClr val="dk2"/>
              </a:solidFill>
            </a:endParaRPr>
          </a:p>
          <a:p>
            <a:pPr marL="0" lvl="0" indent="0" algn="l" rtl="0">
              <a:spcBef>
                <a:spcPts val="0"/>
              </a:spcBef>
              <a:spcAft>
                <a:spcPts val="0"/>
              </a:spcAft>
              <a:buNone/>
            </a:pPr>
            <a:r>
              <a:rPr lang="en" sz="2200"/>
              <a:t>Comparer les pistes 1, 2 et 3 puis proposez une interprétation.</a:t>
            </a:r>
            <a:endParaRPr sz="2200"/>
          </a:p>
        </p:txBody>
      </p:sp>
      <p:pic>
        <p:nvPicPr>
          <p:cNvPr id="1303" name="Google Shape;1303;p169"/>
          <p:cNvPicPr preferRelativeResize="0"/>
          <p:nvPr/>
        </p:nvPicPr>
        <p:blipFill>
          <a:blip r:embed="rId3">
            <a:alphaModFix/>
          </a:blip>
          <a:stretch>
            <a:fillRect/>
          </a:stretch>
        </p:blipFill>
        <p:spPr>
          <a:xfrm>
            <a:off x="233350" y="2063275"/>
            <a:ext cx="2743474" cy="2978826"/>
          </a:xfrm>
          <a:prstGeom prst="rect">
            <a:avLst/>
          </a:prstGeom>
          <a:noFill/>
          <a:ln>
            <a:noFill/>
          </a:ln>
        </p:spPr>
      </p:pic>
      <p:sp>
        <p:nvSpPr>
          <p:cNvPr id="1304" name="Google Shape;1304;p169"/>
          <p:cNvSpPr/>
          <p:nvPr/>
        </p:nvSpPr>
        <p:spPr>
          <a:xfrm>
            <a:off x="90475" y="2774788"/>
            <a:ext cx="651000" cy="30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9"/>
          <p:cNvSpPr txBox="1"/>
          <p:nvPr/>
        </p:nvSpPr>
        <p:spPr>
          <a:xfrm>
            <a:off x="3556125" y="1737600"/>
            <a:ext cx="3078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1 : </a:t>
            </a:r>
            <a:r>
              <a:rPr lang="en"/>
              <a:t>extrait protéique d</a:t>
            </a:r>
            <a:r>
              <a:rPr lang="en" i="1"/>
              <a:t>’E. coli</a:t>
            </a:r>
            <a:endParaRPr i="1"/>
          </a:p>
        </p:txBody>
      </p:sp>
      <p:sp>
        <p:nvSpPr>
          <p:cNvPr id="1306" name="Google Shape;1306;p169"/>
          <p:cNvSpPr txBox="1"/>
          <p:nvPr/>
        </p:nvSpPr>
        <p:spPr>
          <a:xfrm>
            <a:off x="3556125" y="203607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2 : e</a:t>
            </a:r>
            <a:r>
              <a:rPr lang="en"/>
              <a:t>xtrait protéique d’</a:t>
            </a:r>
            <a:r>
              <a:rPr lang="en" i="1"/>
              <a:t>E. coli </a:t>
            </a:r>
            <a:r>
              <a:rPr lang="en"/>
              <a:t>modifiées génétiquement</a:t>
            </a:r>
            <a:endParaRPr/>
          </a:p>
        </p:txBody>
      </p:sp>
      <p:sp>
        <p:nvSpPr>
          <p:cNvPr id="1307" name="Google Shape;1307;p169"/>
          <p:cNvSpPr txBox="1"/>
          <p:nvPr/>
        </p:nvSpPr>
        <p:spPr>
          <a:xfrm>
            <a:off x="3556125" y="23710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a:t>
            </a:r>
            <a:r>
              <a:rPr lang="en"/>
              <a:t>iste 3 : protéine virale vRAP purifiée</a:t>
            </a:r>
            <a:endParaRPr/>
          </a:p>
        </p:txBody>
      </p:sp>
      <p:sp>
        <p:nvSpPr>
          <p:cNvPr id="1308" name="Google Shape;1308;p169"/>
          <p:cNvSpPr txBox="1"/>
          <p:nvPr/>
        </p:nvSpPr>
        <p:spPr>
          <a:xfrm>
            <a:off x="3556125" y="27203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Piste M</a:t>
            </a:r>
            <a:r>
              <a:rPr lang="en" i="1"/>
              <a:t> : </a:t>
            </a:r>
            <a:r>
              <a:rPr lang="en"/>
              <a:t>marqueurs de masse/poids moléculaire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70"/>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Q8</a:t>
            </a:r>
            <a:endParaRPr sz="2200" b="1">
              <a:solidFill>
                <a:srgbClr val="0070C0"/>
              </a:solidFill>
            </a:endParaRPr>
          </a:p>
        </p:txBody>
      </p:sp>
      <p:sp>
        <p:nvSpPr>
          <p:cNvPr id="1314" name="Google Shape;1314;p170"/>
          <p:cNvSpPr txBox="1"/>
          <p:nvPr/>
        </p:nvSpPr>
        <p:spPr>
          <a:xfrm>
            <a:off x="752475" y="118325"/>
            <a:ext cx="8227200" cy="18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2"/>
                </a:solidFill>
              </a:rPr>
              <a:t>Des protéines issues de 2 cultures d’</a:t>
            </a:r>
            <a:r>
              <a:rPr lang="en" sz="2000" i="1">
                <a:solidFill>
                  <a:schemeClr val="dk2"/>
                </a:solidFill>
              </a:rPr>
              <a:t>E. coli</a:t>
            </a:r>
            <a:r>
              <a:rPr lang="en" sz="2000">
                <a:solidFill>
                  <a:schemeClr val="dk2"/>
                </a:solidFill>
              </a:rPr>
              <a:t> ont été séparées par SDS-PAGE. Les résultats de l’expérience sont présentés ci-dessous. </a:t>
            </a:r>
            <a:endParaRPr sz="2000">
              <a:solidFill>
                <a:schemeClr val="dk2"/>
              </a:solidFill>
            </a:endParaRPr>
          </a:p>
          <a:p>
            <a:pPr marL="0" lvl="0" indent="0" algn="l" rtl="0">
              <a:spcBef>
                <a:spcPts val="0"/>
              </a:spcBef>
              <a:spcAft>
                <a:spcPts val="0"/>
              </a:spcAft>
              <a:buNone/>
            </a:pPr>
            <a:r>
              <a:rPr lang="en" sz="2000"/>
              <a:t>Comparer les pistes 1, 2 et 3 puis proposez une interprétation.</a:t>
            </a:r>
            <a:endParaRPr sz="2000"/>
          </a:p>
        </p:txBody>
      </p:sp>
      <p:sp>
        <p:nvSpPr>
          <p:cNvPr id="1315" name="Google Shape;1315;p170"/>
          <p:cNvSpPr txBox="1"/>
          <p:nvPr/>
        </p:nvSpPr>
        <p:spPr>
          <a:xfrm>
            <a:off x="2976825" y="2861800"/>
            <a:ext cx="6365400" cy="15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En comparant les profils de l’extrait N°1 et de l’extrait N°2, on note la présence d’une bande protéique très intense d’environ 50 kDa dans l’extrait N°2. </a:t>
            </a:r>
            <a:endParaRPr>
              <a:solidFill>
                <a:srgbClr val="FF0000"/>
              </a:solidFill>
            </a:endParaRPr>
          </a:p>
          <a:p>
            <a:pPr marL="0" lvl="0" indent="0" algn="l" rtl="0">
              <a:spcBef>
                <a:spcPts val="0"/>
              </a:spcBef>
              <a:spcAft>
                <a:spcPts val="0"/>
              </a:spcAft>
              <a:buNone/>
            </a:pPr>
            <a:r>
              <a:rPr lang="en">
                <a:solidFill>
                  <a:srgbClr val="FF0000"/>
                </a:solidFill>
              </a:rPr>
              <a:t>-&gt; Les </a:t>
            </a:r>
            <a:r>
              <a:rPr lang="en" i="1">
                <a:solidFill>
                  <a:srgbClr val="FF0000"/>
                </a:solidFill>
              </a:rPr>
              <a:t>E coli </a:t>
            </a:r>
            <a:r>
              <a:rPr lang="en">
                <a:solidFill>
                  <a:srgbClr val="FF0000"/>
                </a:solidFill>
              </a:rPr>
              <a:t>modifiées expriment fortement une protéine de 50 kDa.</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Cette bande migre à la même position que la protéine vRAP purifiée (piste 3).</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Hypothèse : les </a:t>
            </a:r>
            <a:r>
              <a:rPr lang="en" i="1">
                <a:solidFill>
                  <a:srgbClr val="FF0000"/>
                </a:solidFill>
              </a:rPr>
              <a:t>E. coli</a:t>
            </a:r>
            <a:r>
              <a:rPr lang="en">
                <a:solidFill>
                  <a:srgbClr val="FF0000"/>
                </a:solidFill>
              </a:rPr>
              <a:t> modifiées pourraient exprimer la protéine vRAP ou une autre protéine de la même masse moléculaire.</a:t>
            </a:r>
            <a:endParaRPr>
              <a:solidFill>
                <a:srgbClr val="FF0000"/>
              </a:solidFill>
            </a:endParaRPr>
          </a:p>
        </p:txBody>
      </p:sp>
      <p:pic>
        <p:nvPicPr>
          <p:cNvPr id="1316" name="Google Shape;1316;p170"/>
          <p:cNvPicPr preferRelativeResize="0"/>
          <p:nvPr/>
        </p:nvPicPr>
        <p:blipFill>
          <a:blip r:embed="rId3">
            <a:alphaModFix/>
          </a:blip>
          <a:stretch>
            <a:fillRect/>
          </a:stretch>
        </p:blipFill>
        <p:spPr>
          <a:xfrm>
            <a:off x="233350" y="2126737"/>
            <a:ext cx="2743474" cy="2978826"/>
          </a:xfrm>
          <a:prstGeom prst="rect">
            <a:avLst/>
          </a:prstGeom>
          <a:noFill/>
          <a:ln>
            <a:noFill/>
          </a:ln>
        </p:spPr>
      </p:pic>
      <p:sp>
        <p:nvSpPr>
          <p:cNvPr id="1317" name="Google Shape;1317;p170"/>
          <p:cNvSpPr/>
          <p:nvPr/>
        </p:nvSpPr>
        <p:spPr>
          <a:xfrm>
            <a:off x="0" y="1666913"/>
            <a:ext cx="651000" cy="30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0"/>
          <p:cNvSpPr txBox="1"/>
          <p:nvPr/>
        </p:nvSpPr>
        <p:spPr>
          <a:xfrm>
            <a:off x="3556125" y="1737600"/>
            <a:ext cx="30780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1 : </a:t>
            </a:r>
            <a:r>
              <a:rPr lang="en"/>
              <a:t>extrait protéique d</a:t>
            </a:r>
            <a:r>
              <a:rPr lang="en" i="1"/>
              <a:t>’E. coli</a:t>
            </a:r>
            <a:endParaRPr i="1"/>
          </a:p>
        </p:txBody>
      </p:sp>
      <p:sp>
        <p:nvSpPr>
          <p:cNvPr id="1319" name="Google Shape;1319;p170"/>
          <p:cNvSpPr txBox="1"/>
          <p:nvPr/>
        </p:nvSpPr>
        <p:spPr>
          <a:xfrm>
            <a:off x="3556125" y="19311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Piste 2 : e</a:t>
            </a:r>
            <a:r>
              <a:rPr lang="en"/>
              <a:t>xtrait protéique d’</a:t>
            </a:r>
            <a:r>
              <a:rPr lang="en" i="1"/>
              <a:t>E. coli </a:t>
            </a:r>
            <a:r>
              <a:rPr lang="en"/>
              <a:t>modifiées génétiquement</a:t>
            </a:r>
            <a:endParaRPr/>
          </a:p>
        </p:txBody>
      </p:sp>
      <p:sp>
        <p:nvSpPr>
          <p:cNvPr id="1320" name="Google Shape;1320;p170"/>
          <p:cNvSpPr txBox="1"/>
          <p:nvPr/>
        </p:nvSpPr>
        <p:spPr>
          <a:xfrm>
            <a:off x="3556125" y="2115425"/>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P</a:t>
            </a:r>
            <a:r>
              <a:rPr lang="en"/>
              <a:t>iste 3 : protéine virale vRAP purifiée</a:t>
            </a:r>
            <a:endParaRPr/>
          </a:p>
        </p:txBody>
      </p:sp>
      <p:sp>
        <p:nvSpPr>
          <p:cNvPr id="1321" name="Google Shape;1321;p170"/>
          <p:cNvSpPr txBox="1"/>
          <p:nvPr/>
        </p:nvSpPr>
        <p:spPr>
          <a:xfrm>
            <a:off x="3556125" y="2357163"/>
            <a:ext cx="49194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Piste M</a:t>
            </a:r>
            <a:r>
              <a:rPr lang="en" i="1"/>
              <a:t> : </a:t>
            </a:r>
            <a:r>
              <a:rPr lang="en"/>
              <a:t>marqueurs de masse/poids moléculaire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71"/>
          <p:cNvSpPr txBox="1">
            <a:spLocks noGrp="1"/>
          </p:cNvSpPr>
          <p:nvPr>
            <p:ph type="ctrTitle"/>
          </p:nvPr>
        </p:nvSpPr>
        <p:spPr>
          <a:xfrm>
            <a:off x="256825" y="1611500"/>
            <a:ext cx="8520600" cy="63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b="1"/>
              <a:t>Analyse des protéines :</a:t>
            </a:r>
            <a:r>
              <a:rPr lang="en" sz="3900"/>
              <a:t> </a:t>
            </a:r>
            <a:endParaRPr sz="3900"/>
          </a:p>
          <a:p>
            <a:pPr marL="0" lvl="0" indent="0" algn="ctr" rtl="0">
              <a:spcBef>
                <a:spcPts val="0"/>
              </a:spcBef>
              <a:spcAft>
                <a:spcPts val="0"/>
              </a:spcAft>
              <a:buNone/>
            </a:pPr>
            <a:r>
              <a:rPr lang="en" sz="3300"/>
              <a:t>Mise en évidence d’une protéine </a:t>
            </a:r>
            <a:endParaRPr sz="3300"/>
          </a:p>
          <a:p>
            <a:pPr marL="0" lvl="0" indent="0" algn="ctr" rtl="0">
              <a:spcBef>
                <a:spcPts val="0"/>
              </a:spcBef>
              <a:spcAft>
                <a:spcPts val="0"/>
              </a:spcAft>
              <a:buNone/>
            </a:pPr>
            <a:r>
              <a:rPr lang="en" sz="3300"/>
              <a:t>par technique de western blot</a:t>
            </a:r>
            <a:endParaRPr sz="3300"/>
          </a:p>
        </p:txBody>
      </p:sp>
      <p:pic>
        <p:nvPicPr>
          <p:cNvPr id="1327" name="Google Shape;1327;p171"/>
          <p:cNvPicPr preferRelativeResize="0"/>
          <p:nvPr/>
        </p:nvPicPr>
        <p:blipFill>
          <a:blip r:embed="rId3">
            <a:alphaModFix/>
          </a:blip>
          <a:stretch>
            <a:fillRect/>
          </a:stretch>
        </p:blipFill>
        <p:spPr>
          <a:xfrm>
            <a:off x="2276352" y="2408250"/>
            <a:ext cx="4795650" cy="2513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172"/>
          <p:cNvSpPr txBox="1">
            <a:spLocks noGrp="1"/>
          </p:cNvSpPr>
          <p:nvPr>
            <p:ph type="ctrTitle"/>
          </p:nvPr>
        </p:nvSpPr>
        <p:spPr>
          <a:xfrm>
            <a:off x="311700" y="423050"/>
            <a:ext cx="8520600" cy="237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t>Le </a:t>
            </a:r>
            <a:r>
              <a:rPr lang="en" sz="2000" dirty="0" err="1"/>
              <a:t>principe</a:t>
            </a:r>
            <a:r>
              <a:rPr lang="en" sz="2000" dirty="0"/>
              <a:t> de la technique de western blot</a:t>
            </a:r>
            <a:endParaRPr sz="2000" dirty="0"/>
          </a:p>
          <a:p>
            <a:pPr marL="0" lvl="0" indent="0" algn="ctr" rtl="0">
              <a:spcBef>
                <a:spcPts val="0"/>
              </a:spcBef>
              <a:spcAft>
                <a:spcPts val="0"/>
              </a:spcAft>
              <a:buNone/>
            </a:pPr>
            <a:r>
              <a:rPr lang="en" sz="2000" u="sng" dirty="0">
                <a:solidFill>
                  <a:schemeClr val="hlink"/>
                </a:solidFill>
                <a:hlinkClick r:id="rId3"/>
              </a:rPr>
              <a:t>https://www.youtube.com/watch?v=ZJLRR_Inhcc</a:t>
            </a:r>
            <a:endParaRPr sz="2000" dirty="0"/>
          </a:p>
          <a:p>
            <a:pPr marL="0" lvl="0" indent="0" algn="ctr" rtl="0">
              <a:spcBef>
                <a:spcPts val="0"/>
              </a:spcBef>
              <a:spcAft>
                <a:spcPts val="0"/>
              </a:spcAft>
              <a:buNone/>
            </a:pPr>
            <a:endParaRPr sz="2000" dirty="0"/>
          </a:p>
          <a:p>
            <a:pPr marL="0" lvl="0" indent="0" algn="ctr" rtl="0">
              <a:spcBef>
                <a:spcPts val="0"/>
              </a:spcBef>
              <a:spcAft>
                <a:spcPts val="0"/>
              </a:spcAft>
              <a:buNone/>
            </a:pPr>
            <a:endParaRPr sz="2000" dirty="0"/>
          </a:p>
          <a:p>
            <a:pPr marL="0" lvl="0" indent="0" algn="ctr" rtl="0">
              <a:spcBef>
                <a:spcPts val="0"/>
              </a:spcBef>
              <a:spcAft>
                <a:spcPts val="0"/>
              </a:spcAft>
              <a:buNone/>
            </a:pPr>
            <a:r>
              <a:rPr lang="en" sz="2000" dirty="0"/>
              <a:t>Une </a:t>
            </a:r>
            <a:r>
              <a:rPr lang="en" sz="2000" dirty="0" err="1"/>
              <a:t>autre</a:t>
            </a:r>
            <a:r>
              <a:rPr lang="en" sz="2000" dirty="0"/>
              <a:t> </a:t>
            </a:r>
            <a:r>
              <a:rPr lang="en" sz="2000" dirty="0" err="1"/>
              <a:t>vidéo</a:t>
            </a:r>
            <a:r>
              <a:rPr lang="en" sz="2000" dirty="0"/>
              <a:t> avec la </a:t>
            </a:r>
            <a:r>
              <a:rPr lang="en" sz="2000" dirty="0" err="1"/>
              <a:t>visualisation</a:t>
            </a:r>
            <a:r>
              <a:rPr lang="en" sz="2000" dirty="0"/>
              <a:t> pratique de </a:t>
            </a:r>
            <a:r>
              <a:rPr lang="en" sz="2000" dirty="0" err="1"/>
              <a:t>l’expérience</a:t>
            </a:r>
            <a:r>
              <a:rPr lang="en" sz="2000" dirty="0"/>
              <a:t> (</a:t>
            </a:r>
            <a:r>
              <a:rPr lang="en" sz="2000" dirty="0" err="1"/>
              <a:t>en</a:t>
            </a:r>
            <a:r>
              <a:rPr lang="en" sz="2000" dirty="0"/>
              <a:t> </a:t>
            </a:r>
            <a:r>
              <a:rPr lang="en" sz="2000" dirty="0" err="1"/>
              <a:t>labo</a:t>
            </a:r>
            <a:r>
              <a:rPr lang="en" sz="2000" dirty="0"/>
              <a:t>):</a:t>
            </a:r>
            <a:endParaRPr sz="2000" dirty="0"/>
          </a:p>
          <a:p>
            <a:pPr marL="0" lvl="0" indent="0" algn="ctr" rtl="0">
              <a:spcBef>
                <a:spcPts val="0"/>
              </a:spcBef>
              <a:spcAft>
                <a:spcPts val="0"/>
              </a:spcAft>
              <a:buNone/>
            </a:pPr>
            <a:r>
              <a:rPr lang="en" sz="2000" u="sng" dirty="0">
                <a:solidFill>
                  <a:schemeClr val="hlink"/>
                </a:solidFill>
                <a:hlinkClick r:id="rId4"/>
              </a:rPr>
              <a:t>https://www.youtube.com/watch?v=1h3PvWxMyd4</a:t>
            </a:r>
            <a:endParaRPr sz="2000" dirty="0"/>
          </a:p>
          <a:p>
            <a:pPr marL="0" lvl="0" indent="0" algn="ctr" rtl="0">
              <a:spcBef>
                <a:spcPts val="0"/>
              </a:spcBef>
              <a:spcAft>
                <a:spcPts val="0"/>
              </a:spcAft>
              <a:buNone/>
            </a:pPr>
            <a:endParaRPr sz="2300" dirty="0"/>
          </a:p>
        </p:txBody>
      </p:sp>
      <p:sp>
        <p:nvSpPr>
          <p:cNvPr id="1333" name="Google Shape;1333;p17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0000"/>
              </a:solidFill>
            </a:endParaRPr>
          </a:p>
          <a:p>
            <a:pPr marL="0" lvl="0" indent="0" algn="ctr" rtl="0">
              <a:spcBef>
                <a:spcPts val="0"/>
              </a:spcBef>
              <a:spcAft>
                <a:spcPts val="0"/>
              </a:spcAft>
              <a:buNone/>
            </a:pPr>
            <a:r>
              <a:rPr lang="en">
                <a:solidFill>
                  <a:srgbClr val="FF0000"/>
                </a:solidFill>
              </a:rPr>
              <a:t>Soyez attentifs!</a:t>
            </a:r>
            <a:endParaRPr>
              <a:solidFill>
                <a:srgbClr val="FF0000"/>
              </a:solidFill>
            </a:endParaRPr>
          </a:p>
          <a:p>
            <a:pPr marL="0" lvl="0" indent="0" algn="ctr" rtl="0">
              <a:spcBef>
                <a:spcPts val="0"/>
              </a:spcBef>
              <a:spcAft>
                <a:spcPts val="0"/>
              </a:spcAft>
              <a:buNone/>
            </a:pPr>
            <a:r>
              <a:rPr lang="en">
                <a:solidFill>
                  <a:srgbClr val="FF0000"/>
                </a:solidFill>
              </a:rPr>
              <a:t>Notez les principales étapes</a:t>
            </a:r>
            <a:endParaRPr>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73"/>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Q9</a:t>
            </a:r>
            <a:endParaRPr sz="2200" b="1">
              <a:solidFill>
                <a:srgbClr val="0070C0"/>
              </a:solidFill>
            </a:endParaRPr>
          </a:p>
        </p:txBody>
      </p:sp>
      <p:sp>
        <p:nvSpPr>
          <p:cNvPr id="1339" name="Google Shape;1339;p173"/>
          <p:cNvSpPr txBox="1"/>
          <p:nvPr/>
        </p:nvSpPr>
        <p:spPr>
          <a:xfrm>
            <a:off x="523875" y="118325"/>
            <a:ext cx="8227200" cy="11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Quelles sont les deux grandes étapes du western blot </a:t>
            </a:r>
            <a:endParaRPr sz="2200">
              <a:solidFill>
                <a:schemeClr val="dk2"/>
              </a:solidFill>
            </a:endParaRPr>
          </a:p>
          <a:p>
            <a:pPr marL="0" lvl="0" indent="0" algn="l" rtl="0">
              <a:spcBef>
                <a:spcPts val="0"/>
              </a:spcBef>
              <a:spcAft>
                <a:spcPts val="0"/>
              </a:spcAft>
              <a:buNone/>
            </a:pPr>
            <a:r>
              <a:rPr lang="en" sz="2200">
                <a:solidFill>
                  <a:schemeClr val="dk2"/>
                </a:solidFill>
              </a:rPr>
              <a:t>(d’après la première vidéo)? </a:t>
            </a:r>
            <a:endParaRPr sz="22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174"/>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Q9</a:t>
            </a:r>
            <a:endParaRPr sz="2200" b="1">
              <a:solidFill>
                <a:srgbClr val="0070C0"/>
              </a:solidFill>
            </a:endParaRPr>
          </a:p>
        </p:txBody>
      </p:sp>
      <p:sp>
        <p:nvSpPr>
          <p:cNvPr id="1345" name="Google Shape;1345;p174"/>
          <p:cNvSpPr txBox="1"/>
          <p:nvPr/>
        </p:nvSpPr>
        <p:spPr>
          <a:xfrm>
            <a:off x="523875" y="118325"/>
            <a:ext cx="8227200" cy="11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2"/>
                </a:solidFill>
              </a:rPr>
              <a:t>Quelles sont les deux grandes étapes du western blot (d’après la première vidéo)? </a:t>
            </a:r>
            <a:endParaRPr sz="2200">
              <a:solidFill>
                <a:schemeClr val="dk2"/>
              </a:solidFill>
            </a:endParaRPr>
          </a:p>
          <a:p>
            <a:pPr marL="0" lvl="0" indent="0" algn="l" rtl="0">
              <a:spcBef>
                <a:spcPts val="0"/>
              </a:spcBef>
              <a:spcAft>
                <a:spcPts val="0"/>
              </a:spcAft>
              <a:buNone/>
            </a:pPr>
            <a:endParaRPr sz="2200">
              <a:solidFill>
                <a:schemeClr val="dk2"/>
              </a:solidFill>
            </a:endParaRPr>
          </a:p>
          <a:p>
            <a:pPr marL="0" lvl="0" indent="0" algn="l" rtl="0">
              <a:spcBef>
                <a:spcPts val="0"/>
              </a:spcBef>
              <a:spcAft>
                <a:spcPts val="0"/>
              </a:spcAft>
              <a:buNone/>
            </a:pPr>
            <a:r>
              <a:rPr lang="en" sz="2200">
                <a:solidFill>
                  <a:srgbClr val="FF0000"/>
                </a:solidFill>
              </a:rPr>
              <a:t>Réponse : </a:t>
            </a:r>
            <a:endParaRPr sz="2200">
              <a:solidFill>
                <a:srgbClr val="FF0000"/>
              </a:solidFill>
            </a:endParaRPr>
          </a:p>
          <a:p>
            <a:pPr marL="457200" lvl="0" indent="-368300" algn="l" rtl="0">
              <a:spcBef>
                <a:spcPts val="0"/>
              </a:spcBef>
              <a:spcAft>
                <a:spcPts val="0"/>
              </a:spcAft>
              <a:buClr>
                <a:schemeClr val="dk2"/>
              </a:buClr>
              <a:buSzPts val="2200"/>
              <a:buAutoNum type="arabicParenR"/>
            </a:pPr>
            <a:r>
              <a:rPr lang="en" sz="2200">
                <a:solidFill>
                  <a:schemeClr val="dk2"/>
                </a:solidFill>
              </a:rPr>
              <a:t>Séparation des protéines par SDS-PAGE</a:t>
            </a:r>
            <a:endParaRPr sz="2200">
              <a:solidFill>
                <a:schemeClr val="dk2"/>
              </a:solidFill>
            </a:endParaRPr>
          </a:p>
          <a:p>
            <a:pPr marL="457200" lvl="0" indent="-368300" algn="l" rtl="0">
              <a:spcBef>
                <a:spcPts val="0"/>
              </a:spcBef>
              <a:spcAft>
                <a:spcPts val="0"/>
              </a:spcAft>
              <a:buClr>
                <a:schemeClr val="dk2"/>
              </a:buClr>
              <a:buSzPts val="2200"/>
              <a:buAutoNum type="arabicParenR"/>
            </a:pPr>
            <a:r>
              <a:rPr lang="en" sz="2200">
                <a:solidFill>
                  <a:schemeClr val="dk2"/>
                </a:solidFill>
              </a:rPr>
              <a:t>Révélation des protéines d’intérêt à l’aide d’anticorps spécifiques</a:t>
            </a:r>
            <a:endParaRPr sz="22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175"/>
          <p:cNvSpPr txBox="1"/>
          <p:nvPr/>
        </p:nvSpPr>
        <p:spPr>
          <a:xfrm>
            <a:off x="293925" y="19945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Q10</a:t>
            </a:r>
            <a:endParaRPr sz="2200" b="1">
              <a:solidFill>
                <a:srgbClr val="0070C0"/>
              </a:solidFill>
            </a:endParaRPr>
          </a:p>
        </p:txBody>
      </p:sp>
      <p:sp>
        <p:nvSpPr>
          <p:cNvPr id="1351" name="Google Shape;1351;p175"/>
          <p:cNvSpPr txBox="1"/>
          <p:nvPr/>
        </p:nvSpPr>
        <p:spPr>
          <a:xfrm>
            <a:off x="430375" y="754275"/>
            <a:ext cx="9289800" cy="51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2"/>
                </a:solidFill>
              </a:rPr>
              <a:t>Quelles sont les différentes étapes du western blot </a:t>
            </a:r>
            <a:endParaRPr sz="2600">
              <a:solidFill>
                <a:schemeClr val="dk2"/>
              </a:solidFill>
            </a:endParaRPr>
          </a:p>
          <a:p>
            <a:pPr marL="0" lvl="0" indent="0" algn="l" rtl="0">
              <a:spcBef>
                <a:spcPts val="0"/>
              </a:spcBef>
              <a:spcAft>
                <a:spcPts val="0"/>
              </a:spcAft>
              <a:buNone/>
            </a:pPr>
            <a:r>
              <a:rPr lang="en" sz="2600">
                <a:solidFill>
                  <a:schemeClr val="dk2"/>
                </a:solidFill>
              </a:rPr>
              <a:t>(d’après la première vidéo)?</a:t>
            </a:r>
            <a:endParaRPr sz="2600">
              <a:solidFill>
                <a:schemeClr val="dk2"/>
              </a:solidFill>
            </a:endParaRPr>
          </a:p>
          <a:p>
            <a:pPr marL="0" lvl="0" indent="0" algn="l" rtl="0">
              <a:spcBef>
                <a:spcPts val="0"/>
              </a:spcBef>
              <a:spcAft>
                <a:spcPts val="0"/>
              </a:spcAft>
              <a:buNone/>
            </a:pPr>
            <a:r>
              <a:rPr lang="en" sz="2900">
                <a:solidFill>
                  <a:srgbClr val="FF0000"/>
                </a:solidFill>
              </a:rPr>
              <a:t> </a:t>
            </a:r>
            <a:endParaRPr sz="2900">
              <a:solidFill>
                <a:srgbClr val="FF0000"/>
              </a:solidFill>
            </a:endParaRPr>
          </a:p>
          <a:p>
            <a:pPr marL="0" lvl="0" indent="0" algn="l" rtl="0">
              <a:spcBef>
                <a:spcPts val="0"/>
              </a:spcBef>
              <a:spcAft>
                <a:spcPts val="0"/>
              </a:spcAft>
              <a:buNone/>
            </a:pPr>
            <a:endParaRPr sz="21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89"/>
          <p:cNvSpPr/>
          <p:nvPr/>
        </p:nvSpPr>
        <p:spPr>
          <a:xfrm>
            <a:off x="457200" y="3254375"/>
            <a:ext cx="8080500" cy="1363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9"/>
          <p:cNvSpPr txBox="1"/>
          <p:nvPr/>
        </p:nvSpPr>
        <p:spPr>
          <a:xfrm>
            <a:off x="400375" y="-60775"/>
            <a:ext cx="8397900" cy="3000000"/>
          </a:xfrm>
          <a:prstGeom prst="rect">
            <a:avLst/>
          </a:prstGeom>
          <a:noFill/>
          <a:ln>
            <a:noFill/>
          </a:ln>
        </p:spPr>
        <p:txBody>
          <a:bodyPr spcFirstLastPara="1" wrap="square" lIns="91425" tIns="91425" rIns="91425" bIns="91425" anchor="t" anchorCtr="0">
            <a:noAutofit/>
          </a:bodyPr>
          <a:lstStyle/>
          <a:p>
            <a:pPr marL="457200" lvl="0" indent="-368300" algn="l" rtl="0">
              <a:lnSpc>
                <a:spcPct val="90000"/>
              </a:lnSpc>
              <a:spcBef>
                <a:spcPts val="1000"/>
              </a:spcBef>
              <a:spcAft>
                <a:spcPts val="0"/>
              </a:spcAft>
              <a:buClr>
                <a:srgbClr val="B7B7B7"/>
              </a:buClr>
              <a:buSzPts val="2200"/>
              <a:buFont typeface="Calibri"/>
              <a:buAutoNum type="romanUcPeriod"/>
            </a:pPr>
            <a:r>
              <a:rPr lang="en" sz="2200" b="1">
                <a:solidFill>
                  <a:srgbClr val="B7B7B7"/>
                </a:solidFill>
                <a:latin typeface="Calibri"/>
                <a:ea typeface="Calibri"/>
                <a:cs typeface="Calibri"/>
                <a:sym typeface="Calibri"/>
              </a:rPr>
              <a:t>Le décryptage du code génétique (séance 1)</a:t>
            </a:r>
            <a:endParaRPr sz="2200">
              <a:solidFill>
                <a:srgbClr val="B7B7B7"/>
              </a:solidFill>
            </a:endParaRPr>
          </a:p>
          <a:p>
            <a:pPr marL="0" lvl="0" indent="0" algn="l" rtl="0">
              <a:lnSpc>
                <a:spcPct val="90000"/>
              </a:lnSpc>
              <a:spcBef>
                <a:spcPts val="1000"/>
              </a:spcBef>
              <a:spcAft>
                <a:spcPts val="0"/>
              </a:spcAft>
              <a:buNone/>
            </a:pPr>
            <a:r>
              <a:rPr lang="en" sz="2200" b="1">
                <a:solidFill>
                  <a:srgbClr val="B7B7B7"/>
                </a:solidFill>
                <a:latin typeface="Calibri"/>
                <a:ea typeface="Calibri"/>
                <a:cs typeface="Calibri"/>
                <a:sym typeface="Calibri"/>
              </a:rPr>
              <a:t>II. Le mécanisme moléculaire de la traduction (séance 2)</a:t>
            </a:r>
            <a:endParaRPr sz="2200" b="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2200" i="1">
                <a:solidFill>
                  <a:srgbClr val="B7B7B7"/>
                </a:solidFill>
                <a:latin typeface="Calibri"/>
                <a:ea typeface="Calibri"/>
                <a:cs typeface="Calibri"/>
                <a:sym typeface="Calibri"/>
              </a:rPr>
              <a:t>  </a:t>
            </a:r>
            <a:r>
              <a:rPr lang="en" sz="1900" i="1">
                <a:solidFill>
                  <a:srgbClr val="B7B7B7"/>
                </a:solidFill>
                <a:latin typeface="Calibri"/>
                <a:ea typeface="Calibri"/>
                <a:cs typeface="Calibri"/>
                <a:sym typeface="Calibri"/>
              </a:rPr>
              <a:t>-&gt; Poly 2, chapitre traduction, pages 34-40  </a:t>
            </a:r>
            <a:endParaRPr sz="1900" i="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1900" i="1">
                <a:solidFill>
                  <a:srgbClr val="B7B7B7"/>
                </a:solidFill>
                <a:latin typeface="Calibri"/>
                <a:ea typeface="Calibri"/>
                <a:cs typeface="Calibri"/>
                <a:sym typeface="Calibri"/>
              </a:rPr>
              <a:t>  -&gt; revoir Poly 1, « Nucléoles », pages 20-22</a:t>
            </a:r>
            <a:endParaRPr sz="1900" i="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2200" b="1">
                <a:solidFill>
                  <a:srgbClr val="B7B7B7"/>
                </a:solidFill>
                <a:latin typeface="Calibri"/>
                <a:ea typeface="Calibri"/>
                <a:cs typeface="Calibri"/>
                <a:sym typeface="Calibri"/>
              </a:rPr>
              <a:t>III. La synthèse des protéines à l’échelle de la cellule (séance 3)</a:t>
            </a:r>
            <a:endParaRPr sz="2200" b="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1900" i="1">
                <a:solidFill>
                  <a:srgbClr val="B7B7B7"/>
                </a:solidFill>
                <a:latin typeface="Calibri"/>
                <a:ea typeface="Calibri"/>
                <a:cs typeface="Calibri"/>
                <a:sym typeface="Calibri"/>
              </a:rPr>
              <a:t>  -&gt; Poly 1 chapitre 5, pages 32 à 41 minimum</a:t>
            </a:r>
            <a:endParaRPr sz="1900" i="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1900" i="1">
                <a:solidFill>
                  <a:srgbClr val="B7B7B7"/>
                </a:solidFill>
                <a:latin typeface="Calibri"/>
                <a:ea typeface="Calibri"/>
                <a:cs typeface="Calibri"/>
                <a:sym typeface="Calibri"/>
              </a:rPr>
              <a:t>  -&gt; Poly 2, pages 45-46</a:t>
            </a:r>
            <a:endParaRPr sz="1900" i="1">
              <a:solidFill>
                <a:srgbClr val="B7B7B7"/>
              </a:solidFill>
              <a:latin typeface="Calibri"/>
              <a:ea typeface="Calibri"/>
              <a:cs typeface="Calibri"/>
              <a:sym typeface="Calibri"/>
            </a:endParaRPr>
          </a:p>
          <a:p>
            <a:pPr marL="0" lvl="0" indent="0" algn="l" rtl="0">
              <a:lnSpc>
                <a:spcPct val="90000"/>
              </a:lnSpc>
              <a:spcBef>
                <a:spcPts val="1000"/>
              </a:spcBef>
              <a:spcAft>
                <a:spcPts val="0"/>
              </a:spcAft>
              <a:buNone/>
            </a:pPr>
            <a:r>
              <a:rPr lang="en" sz="2200" b="1">
                <a:solidFill>
                  <a:schemeClr val="dk1"/>
                </a:solidFill>
                <a:latin typeface="Calibri"/>
                <a:ea typeface="Calibri"/>
                <a:cs typeface="Calibri"/>
                <a:sym typeface="Calibri"/>
              </a:rPr>
              <a:t>IV. Notions élémentaires de biochimie des protéines (séances 4 et 5)</a:t>
            </a:r>
            <a:endParaRPr sz="2200" b="1">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 sz="2200">
                <a:solidFill>
                  <a:srgbClr val="4472C4"/>
                </a:solidFill>
                <a:latin typeface="Calibri"/>
                <a:ea typeface="Calibri"/>
                <a:cs typeface="Calibri"/>
                <a:sym typeface="Calibri"/>
              </a:rPr>
              <a:t> </a:t>
            </a:r>
            <a:r>
              <a:rPr lang="en" sz="2200" i="1">
                <a:solidFill>
                  <a:srgbClr val="4472C4"/>
                </a:solidFill>
                <a:latin typeface="Calibri"/>
                <a:ea typeface="Calibri"/>
                <a:cs typeface="Calibri"/>
                <a:sym typeface="Calibri"/>
              </a:rPr>
              <a:t> </a:t>
            </a:r>
            <a:r>
              <a:rPr lang="en" sz="1900" i="1">
                <a:solidFill>
                  <a:srgbClr val="4472C4"/>
                </a:solidFill>
                <a:latin typeface="Calibri"/>
                <a:ea typeface="Calibri"/>
                <a:cs typeface="Calibri"/>
                <a:sym typeface="Calibri"/>
              </a:rPr>
              <a:t>-&gt; Poly N°2, pages 47-53</a:t>
            </a:r>
            <a:endParaRPr sz="1900" i="1">
              <a:solidFill>
                <a:srgbClr val="4472C4"/>
              </a:solidFill>
              <a:latin typeface="Calibri"/>
              <a:ea typeface="Calibri"/>
              <a:cs typeface="Calibri"/>
              <a:sym typeface="Calibri"/>
            </a:endParaRPr>
          </a:p>
          <a:p>
            <a:pPr marL="0" lvl="0" indent="0" algn="l" rtl="0">
              <a:lnSpc>
                <a:spcPct val="90000"/>
              </a:lnSpc>
              <a:spcBef>
                <a:spcPts val="1000"/>
              </a:spcBef>
              <a:spcAft>
                <a:spcPts val="0"/>
              </a:spcAft>
              <a:buNone/>
            </a:pPr>
            <a:r>
              <a:rPr lang="en" sz="1900" i="1">
                <a:solidFill>
                  <a:srgbClr val="4472C4"/>
                </a:solidFill>
                <a:latin typeface="Calibri"/>
                <a:ea typeface="Calibri"/>
                <a:cs typeface="Calibri"/>
                <a:sym typeface="Calibri"/>
              </a:rPr>
              <a:t>  -&gt; fiches techniques 6 à 9</a:t>
            </a:r>
            <a:endParaRPr sz="1900" i="1">
              <a:solidFill>
                <a:srgbClr val="4472C4"/>
              </a:solidFill>
              <a:latin typeface="Calibri"/>
              <a:ea typeface="Calibri"/>
              <a:cs typeface="Calibri"/>
              <a:sym typeface="Calibri"/>
            </a:endParaRPr>
          </a:p>
          <a:p>
            <a:pPr marL="0" lvl="0" indent="0" algn="l" rtl="0">
              <a:lnSpc>
                <a:spcPct val="90000"/>
              </a:lnSpc>
              <a:spcBef>
                <a:spcPts val="1000"/>
              </a:spcBef>
              <a:spcAft>
                <a:spcPts val="0"/>
              </a:spcAft>
              <a:buNone/>
            </a:pPr>
            <a:r>
              <a:rPr lang="en" sz="2200">
                <a:solidFill>
                  <a:schemeClr val="dk1"/>
                </a:solidFill>
                <a:latin typeface="Calibri"/>
                <a:ea typeface="Calibri"/>
                <a:cs typeface="Calibri"/>
                <a:sym typeface="Calibri"/>
              </a:rPr>
              <a:t>Et si possible un grand jeu sur la Traduction !</a:t>
            </a:r>
            <a:endParaRPr sz="2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76"/>
          <p:cNvSpPr txBox="1"/>
          <p:nvPr/>
        </p:nvSpPr>
        <p:spPr>
          <a:xfrm>
            <a:off x="8093150" y="50385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Q10</a:t>
            </a:r>
            <a:endParaRPr sz="2200" b="1">
              <a:solidFill>
                <a:srgbClr val="0070C0"/>
              </a:solidFill>
            </a:endParaRPr>
          </a:p>
        </p:txBody>
      </p:sp>
      <p:sp>
        <p:nvSpPr>
          <p:cNvPr id="1357" name="Google Shape;1357;p176"/>
          <p:cNvSpPr txBox="1"/>
          <p:nvPr/>
        </p:nvSpPr>
        <p:spPr>
          <a:xfrm>
            <a:off x="0" y="19500"/>
            <a:ext cx="9289800" cy="51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2"/>
                </a:solidFill>
              </a:rPr>
              <a:t>Quelles sont les différentes étapes du western blot (d’après la première vidéo)?</a:t>
            </a:r>
            <a:endParaRPr sz="1900" dirty="0">
              <a:solidFill>
                <a:schemeClr val="dk2"/>
              </a:solidFill>
            </a:endParaRPr>
          </a:p>
          <a:p>
            <a:pPr marL="0" lvl="0" indent="0" algn="l" rtl="0">
              <a:spcBef>
                <a:spcPts val="0"/>
              </a:spcBef>
              <a:spcAft>
                <a:spcPts val="0"/>
              </a:spcAft>
              <a:buNone/>
            </a:pPr>
            <a:r>
              <a:rPr lang="en" sz="2200" dirty="0">
                <a:solidFill>
                  <a:srgbClr val="FF0000"/>
                </a:solidFill>
              </a:rPr>
              <a:t> </a:t>
            </a:r>
            <a:endParaRPr sz="2200" dirty="0">
              <a:solidFill>
                <a:srgbClr val="FF0000"/>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Extraction des protéines (dans un tampon de lyse contenant un détergent)</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Dosage des protéines de chaque échantillon à comparer</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Dénaturation des protéines des échantillons par le SDS et un agent réducteur qui rompt les ponts disulfures</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SDS-PAGE -&gt; dépôt de chaque échantillon dans un puits distinct du gel et de marqueurs de poids moléculaire, migration des échantillons dans un champ électrique</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Electrotransfert des protéines sur une membrane de nitrocellulose -&gt; sandwich buvard, gel, membrane, buvard</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Incubation de la membrane dans une solution d’anticorps spécifiques de la protéine d’intérêt (anticorps primaires), lavage</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Incubation de la membrane dans une solution d’anticorps secondaires couplés à un traceur (par ex une enzyme HRP) et capables de fixer les anticorps primaires, lavage</a:t>
            </a:r>
            <a:endParaRPr dirty="0">
              <a:solidFill>
                <a:schemeClr val="dk2"/>
              </a:solidFill>
            </a:endParaRPr>
          </a:p>
          <a:p>
            <a:pPr marL="457200" lvl="0" indent="0" algn="l" rtl="0">
              <a:spcBef>
                <a:spcPts val="0"/>
              </a:spcBef>
              <a:spcAft>
                <a:spcPts val="0"/>
              </a:spcAft>
              <a:buNone/>
            </a:pPr>
            <a:endParaRPr dirty="0">
              <a:solidFill>
                <a:schemeClr val="dk2"/>
              </a:solidFill>
            </a:endParaRPr>
          </a:p>
          <a:p>
            <a:pPr marL="457200" lvl="0" indent="-317500" algn="l" rtl="0">
              <a:spcBef>
                <a:spcPts val="0"/>
              </a:spcBef>
              <a:spcAft>
                <a:spcPts val="0"/>
              </a:spcAft>
              <a:buClr>
                <a:schemeClr val="dk2"/>
              </a:buClr>
              <a:buSzPts val="1400"/>
              <a:buAutoNum type="arabicParenR"/>
            </a:pPr>
            <a:r>
              <a:rPr lang="en" dirty="0">
                <a:solidFill>
                  <a:schemeClr val="dk2"/>
                </a:solidFill>
              </a:rPr>
              <a:t>Détection du traceur de l’Ac secondaire (par ex la membrane est incubée dans une solution contenant le substrat de l’enzyme HRP permettant à celle-ci de catalyser une réaction s’accompagnant de l’émission de photons que l’on détecte à l’aide d’un film photographique ou d’une caméra spéciale).</a:t>
            </a:r>
            <a:endParaRPr dirty="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77"/>
          <p:cNvSpPr/>
          <p:nvPr/>
        </p:nvSpPr>
        <p:spPr>
          <a:xfrm>
            <a:off x="4987625" y="2928000"/>
            <a:ext cx="1180200" cy="3675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7"/>
          <p:cNvSpPr/>
          <p:nvPr/>
        </p:nvSpPr>
        <p:spPr>
          <a:xfrm>
            <a:off x="5618750" y="1454975"/>
            <a:ext cx="1417500" cy="3675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7"/>
          <p:cNvSpPr/>
          <p:nvPr/>
        </p:nvSpPr>
        <p:spPr>
          <a:xfrm>
            <a:off x="1992825" y="2571750"/>
            <a:ext cx="1674300" cy="3675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5" name="Google Shape;1365;p177"/>
          <p:cNvPicPr preferRelativeResize="0"/>
          <p:nvPr/>
        </p:nvPicPr>
        <p:blipFill>
          <a:blip r:embed="rId3">
            <a:alphaModFix/>
          </a:blip>
          <a:stretch>
            <a:fillRect/>
          </a:stretch>
        </p:blipFill>
        <p:spPr>
          <a:xfrm>
            <a:off x="585563" y="430725"/>
            <a:ext cx="7972875" cy="4178375"/>
          </a:xfrm>
          <a:prstGeom prst="rect">
            <a:avLst/>
          </a:prstGeom>
          <a:noFill/>
          <a:ln>
            <a:noFill/>
          </a:ln>
        </p:spPr>
      </p:pic>
      <p:grpSp>
        <p:nvGrpSpPr>
          <p:cNvPr id="1366" name="Google Shape;1366;p177"/>
          <p:cNvGrpSpPr/>
          <p:nvPr/>
        </p:nvGrpSpPr>
        <p:grpSpPr>
          <a:xfrm>
            <a:off x="364650" y="501725"/>
            <a:ext cx="7573325" cy="4056750"/>
            <a:chOff x="364650" y="501725"/>
            <a:chExt cx="7573325" cy="4056750"/>
          </a:xfrm>
        </p:grpSpPr>
        <p:sp>
          <p:nvSpPr>
            <p:cNvPr id="1367" name="Google Shape;1367;p177"/>
            <p:cNvSpPr/>
            <p:nvPr/>
          </p:nvSpPr>
          <p:spPr>
            <a:xfrm>
              <a:off x="5467075" y="501725"/>
              <a:ext cx="2470800" cy="5226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7"/>
            <p:cNvSpPr/>
            <p:nvPr/>
          </p:nvSpPr>
          <p:spPr>
            <a:xfrm>
              <a:off x="364650" y="1822475"/>
              <a:ext cx="3302400" cy="3675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7"/>
            <p:cNvSpPr/>
            <p:nvPr/>
          </p:nvSpPr>
          <p:spPr>
            <a:xfrm>
              <a:off x="2732550" y="4190975"/>
              <a:ext cx="3045600" cy="3675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7"/>
            <p:cNvSpPr/>
            <p:nvPr/>
          </p:nvSpPr>
          <p:spPr>
            <a:xfrm>
              <a:off x="5552675" y="1377425"/>
              <a:ext cx="2385300" cy="5226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7"/>
            <p:cNvSpPr/>
            <p:nvPr/>
          </p:nvSpPr>
          <p:spPr>
            <a:xfrm>
              <a:off x="1196250" y="2494200"/>
              <a:ext cx="2470800" cy="5226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7"/>
            <p:cNvSpPr/>
            <p:nvPr/>
          </p:nvSpPr>
          <p:spPr>
            <a:xfrm>
              <a:off x="4987625" y="2695675"/>
              <a:ext cx="1558500" cy="5226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77"/>
          <p:cNvSpPr txBox="1"/>
          <p:nvPr/>
        </p:nvSpPr>
        <p:spPr>
          <a:xfrm>
            <a:off x="585575" y="60850"/>
            <a:ext cx="6412800" cy="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Principe du western blot :</a:t>
            </a:r>
            <a:endParaRPr sz="1500" b="1"/>
          </a:p>
          <a:p>
            <a:pPr marL="0" lvl="0" indent="0" algn="l" rtl="0">
              <a:spcBef>
                <a:spcPts val="0"/>
              </a:spcBef>
              <a:spcAft>
                <a:spcPts val="0"/>
              </a:spcAft>
              <a:buNone/>
            </a:pPr>
            <a:r>
              <a:rPr lang="en" b="1"/>
              <a:t>les différents acteurs/étapes</a:t>
            </a:r>
            <a:endParaRPr b="1"/>
          </a:p>
          <a:p>
            <a:pPr marL="0" lvl="0" indent="0" algn="l" rtl="0">
              <a:spcBef>
                <a:spcPts val="0"/>
              </a:spcBef>
              <a:spcAft>
                <a:spcPts val="0"/>
              </a:spcAft>
              <a:buNone/>
            </a:pPr>
            <a:endParaRPr/>
          </a:p>
          <a:p>
            <a:pPr marL="0" lvl="0" indent="0" algn="l" rtl="0">
              <a:spcBef>
                <a:spcPts val="0"/>
              </a:spcBef>
              <a:spcAft>
                <a:spcPts val="0"/>
              </a:spcAft>
              <a:buNone/>
            </a:pPr>
            <a:r>
              <a:rPr lang="en" b="1"/>
              <a:t>Compléter les légendes du schéma ci-dessous</a:t>
            </a:r>
            <a:endParaRPr b="1"/>
          </a:p>
        </p:txBody>
      </p:sp>
      <p:sp>
        <p:nvSpPr>
          <p:cNvPr id="1374" name="Google Shape;1374;p177"/>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Q11</a:t>
            </a:r>
            <a:endParaRPr sz="2200" b="1">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pic>
        <p:nvPicPr>
          <p:cNvPr id="1379" name="Google Shape;1379;p178"/>
          <p:cNvPicPr preferRelativeResize="0"/>
          <p:nvPr/>
        </p:nvPicPr>
        <p:blipFill>
          <a:blip r:embed="rId3">
            <a:alphaModFix/>
          </a:blip>
          <a:stretch>
            <a:fillRect/>
          </a:stretch>
        </p:blipFill>
        <p:spPr>
          <a:xfrm>
            <a:off x="585563" y="735525"/>
            <a:ext cx="7972875" cy="4178375"/>
          </a:xfrm>
          <a:prstGeom prst="rect">
            <a:avLst/>
          </a:prstGeom>
          <a:noFill/>
          <a:ln>
            <a:noFill/>
          </a:ln>
        </p:spPr>
      </p:pic>
      <p:sp>
        <p:nvSpPr>
          <p:cNvPr id="1380" name="Google Shape;1380;p178"/>
          <p:cNvSpPr txBox="1"/>
          <p:nvPr/>
        </p:nvSpPr>
        <p:spPr>
          <a:xfrm>
            <a:off x="1255825" y="81850"/>
            <a:ext cx="6412800" cy="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Principe du western blot :</a:t>
            </a:r>
            <a:endParaRPr sz="1500" b="1"/>
          </a:p>
          <a:p>
            <a:pPr marL="0" lvl="0" indent="0" algn="l" rtl="0">
              <a:spcBef>
                <a:spcPts val="0"/>
              </a:spcBef>
              <a:spcAft>
                <a:spcPts val="0"/>
              </a:spcAft>
              <a:buNone/>
            </a:pPr>
            <a:r>
              <a:rPr lang="en" b="1"/>
              <a:t>les différents acteurs/étapes</a:t>
            </a:r>
            <a:endParaRPr b="1"/>
          </a:p>
          <a:p>
            <a:pPr marL="0" lvl="0" indent="0" algn="l" rtl="0">
              <a:spcBef>
                <a:spcPts val="0"/>
              </a:spcBef>
              <a:spcAft>
                <a:spcPts val="0"/>
              </a:spcAft>
              <a:buNone/>
            </a:pPr>
            <a:endParaRPr/>
          </a:p>
          <a:p>
            <a:pPr marL="0" lvl="0" indent="0" algn="l" rtl="0">
              <a:spcBef>
                <a:spcPts val="0"/>
              </a:spcBef>
              <a:spcAft>
                <a:spcPts val="0"/>
              </a:spcAft>
              <a:buNone/>
            </a:pPr>
            <a:endParaRPr b="1"/>
          </a:p>
        </p:txBody>
      </p:sp>
      <p:pic>
        <p:nvPicPr>
          <p:cNvPr id="1381" name="Google Shape;1381;p178"/>
          <p:cNvPicPr preferRelativeResize="0"/>
          <p:nvPr/>
        </p:nvPicPr>
        <p:blipFill>
          <a:blip r:embed="rId4">
            <a:alphaModFix/>
          </a:blip>
          <a:stretch>
            <a:fillRect/>
          </a:stretch>
        </p:blipFill>
        <p:spPr>
          <a:xfrm>
            <a:off x="6157975" y="2266950"/>
            <a:ext cx="2890775" cy="2567000"/>
          </a:xfrm>
          <a:prstGeom prst="rect">
            <a:avLst/>
          </a:prstGeom>
          <a:noFill/>
          <a:ln>
            <a:noFill/>
          </a:ln>
        </p:spPr>
      </p:pic>
      <p:sp>
        <p:nvSpPr>
          <p:cNvPr id="1382" name="Google Shape;1382;p178"/>
          <p:cNvSpPr txBox="1"/>
          <p:nvPr/>
        </p:nvSpPr>
        <p:spPr>
          <a:xfrm>
            <a:off x="293925" y="19945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Q11</a:t>
            </a:r>
            <a:endParaRPr sz="2200" b="1">
              <a:solidFill>
                <a:srgbClr val="0070C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pic>
        <p:nvPicPr>
          <p:cNvPr id="1387" name="Google Shape;1387;p179"/>
          <p:cNvPicPr preferRelativeResize="0"/>
          <p:nvPr/>
        </p:nvPicPr>
        <p:blipFill rotWithShape="1">
          <a:blip r:embed="rId3">
            <a:alphaModFix/>
          </a:blip>
          <a:srcRect t="18056" r="73832" b="26844"/>
          <a:stretch/>
        </p:blipFill>
        <p:spPr>
          <a:xfrm>
            <a:off x="431750" y="2349500"/>
            <a:ext cx="1362125" cy="2151050"/>
          </a:xfrm>
          <a:prstGeom prst="rect">
            <a:avLst/>
          </a:prstGeom>
          <a:noFill/>
          <a:ln>
            <a:noFill/>
          </a:ln>
        </p:spPr>
      </p:pic>
      <p:pic>
        <p:nvPicPr>
          <p:cNvPr id="1388" name="Google Shape;1388;p179"/>
          <p:cNvPicPr preferRelativeResize="0"/>
          <p:nvPr/>
        </p:nvPicPr>
        <p:blipFill rotWithShape="1">
          <a:blip r:embed="rId3">
            <a:alphaModFix/>
          </a:blip>
          <a:srcRect l="25893" t="44240" r="56113" b="26888"/>
          <a:stretch/>
        </p:blipFill>
        <p:spPr>
          <a:xfrm>
            <a:off x="1885950" y="3373425"/>
            <a:ext cx="936624" cy="1127126"/>
          </a:xfrm>
          <a:prstGeom prst="rect">
            <a:avLst/>
          </a:prstGeom>
          <a:noFill/>
          <a:ln>
            <a:noFill/>
          </a:ln>
        </p:spPr>
      </p:pic>
      <p:sp>
        <p:nvSpPr>
          <p:cNvPr id="1389" name="Google Shape;1389;p179"/>
          <p:cNvSpPr txBox="1"/>
          <p:nvPr/>
        </p:nvSpPr>
        <p:spPr>
          <a:xfrm>
            <a:off x="0" y="503850"/>
            <a:ext cx="9072600" cy="11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L’ADN du </a:t>
            </a:r>
            <a:r>
              <a:rPr lang="en" sz="1600">
                <a:solidFill>
                  <a:srgbClr val="0070C0"/>
                </a:solidFill>
              </a:rPr>
              <a:t>gène x </a:t>
            </a:r>
            <a:r>
              <a:rPr lang="en" sz="1600">
                <a:solidFill>
                  <a:schemeClr val="dk2"/>
                </a:solidFill>
              </a:rPr>
              <a:t>est transcrit en un </a:t>
            </a:r>
            <a:r>
              <a:rPr lang="en" sz="1600">
                <a:solidFill>
                  <a:srgbClr val="FF0000"/>
                </a:solidFill>
              </a:rPr>
              <a:t>ARNm</a:t>
            </a:r>
            <a:r>
              <a:rPr lang="en" sz="1600">
                <a:solidFill>
                  <a:schemeClr val="dk2"/>
                </a:solidFill>
              </a:rPr>
              <a:t> qui permet la synthèse d’une </a:t>
            </a:r>
            <a:r>
              <a:rPr lang="en" sz="1600">
                <a:solidFill>
                  <a:srgbClr val="800080"/>
                </a:solidFill>
              </a:rPr>
              <a:t>protéine X</a:t>
            </a:r>
            <a:r>
              <a:rPr lang="en" sz="1600">
                <a:solidFill>
                  <a:schemeClr val="dk2"/>
                </a:solidFill>
              </a:rPr>
              <a:t>.  On dispose d’anticorps spécifiques de la protéine X et on analyse par western blot (W) des extraits protéiques des patients a et b. Associer l’explication (z ou y) cohérente avec les résultats du western blot “Patient a” et du western blot “Patient b”.</a:t>
            </a:r>
            <a:endParaRPr sz="1600">
              <a:solidFill>
                <a:schemeClr val="dk2"/>
              </a:solidFill>
            </a:endParaRPr>
          </a:p>
          <a:p>
            <a:pPr marL="0" lvl="0" indent="0" algn="l" rtl="0">
              <a:spcBef>
                <a:spcPts val="0"/>
              </a:spcBef>
              <a:spcAft>
                <a:spcPts val="0"/>
              </a:spcAft>
              <a:buNone/>
            </a:pPr>
            <a:endParaRPr sz="1600">
              <a:solidFill>
                <a:schemeClr val="dk2"/>
              </a:solidFill>
            </a:endParaRPr>
          </a:p>
        </p:txBody>
      </p:sp>
      <p:pic>
        <p:nvPicPr>
          <p:cNvPr id="1390" name="Google Shape;1390;p179"/>
          <p:cNvPicPr preferRelativeResize="0"/>
          <p:nvPr/>
        </p:nvPicPr>
        <p:blipFill rotWithShape="1">
          <a:blip r:embed="rId3">
            <a:alphaModFix/>
          </a:blip>
          <a:srcRect l="25893" t="18011" r="56113" b="55597"/>
          <a:stretch/>
        </p:blipFill>
        <p:spPr>
          <a:xfrm>
            <a:off x="5186275" y="1760600"/>
            <a:ext cx="936624" cy="1030275"/>
          </a:xfrm>
          <a:prstGeom prst="rect">
            <a:avLst/>
          </a:prstGeom>
          <a:noFill/>
          <a:ln>
            <a:noFill/>
          </a:ln>
        </p:spPr>
      </p:pic>
      <p:sp>
        <p:nvSpPr>
          <p:cNvPr id="1391" name="Google Shape;1391;p179"/>
          <p:cNvSpPr txBox="1"/>
          <p:nvPr/>
        </p:nvSpPr>
        <p:spPr>
          <a:xfrm>
            <a:off x="1885963"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a</a:t>
            </a:r>
            <a:endParaRPr/>
          </a:p>
        </p:txBody>
      </p:sp>
      <p:sp>
        <p:nvSpPr>
          <p:cNvPr id="1392" name="Google Shape;1392;p179"/>
          <p:cNvSpPr txBox="1"/>
          <p:nvPr/>
        </p:nvSpPr>
        <p:spPr>
          <a:xfrm>
            <a:off x="562006" y="4460875"/>
            <a:ext cx="14112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Sujet témoin</a:t>
            </a:r>
            <a:endParaRPr/>
          </a:p>
        </p:txBody>
      </p:sp>
      <p:sp>
        <p:nvSpPr>
          <p:cNvPr id="1393" name="Google Shape;1393;p179"/>
          <p:cNvSpPr txBox="1"/>
          <p:nvPr/>
        </p:nvSpPr>
        <p:spPr>
          <a:xfrm>
            <a:off x="5068775" y="2714675"/>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z </a:t>
            </a:r>
            <a:endParaRPr/>
          </a:p>
        </p:txBody>
      </p:sp>
      <p:cxnSp>
        <p:nvCxnSpPr>
          <p:cNvPr id="1394" name="Google Shape;1394;p179"/>
          <p:cNvCxnSpPr/>
          <p:nvPr/>
        </p:nvCxnSpPr>
        <p:spPr>
          <a:xfrm rot="10800000">
            <a:off x="1627300" y="3968750"/>
            <a:ext cx="214200" cy="0"/>
          </a:xfrm>
          <a:prstGeom prst="straightConnector1">
            <a:avLst/>
          </a:prstGeom>
          <a:noFill/>
          <a:ln w="9525" cap="flat" cmpd="sng">
            <a:solidFill>
              <a:schemeClr val="dk2"/>
            </a:solidFill>
            <a:prstDash val="solid"/>
            <a:round/>
            <a:headEnd type="none" w="med" len="med"/>
            <a:tailEnd type="triangle" w="med" len="med"/>
          </a:ln>
        </p:spPr>
      </p:cxnSp>
      <p:cxnSp>
        <p:nvCxnSpPr>
          <p:cNvPr id="1395" name="Google Shape;1395;p179"/>
          <p:cNvCxnSpPr/>
          <p:nvPr/>
        </p:nvCxnSpPr>
        <p:spPr>
          <a:xfrm rot="10800000">
            <a:off x="2652825" y="3968750"/>
            <a:ext cx="214200" cy="0"/>
          </a:xfrm>
          <a:prstGeom prst="straightConnector1">
            <a:avLst/>
          </a:prstGeom>
          <a:noFill/>
          <a:ln w="9525" cap="flat" cmpd="sng">
            <a:solidFill>
              <a:schemeClr val="dk2"/>
            </a:solidFill>
            <a:prstDash val="solid"/>
            <a:round/>
            <a:headEnd type="none" w="med" len="med"/>
            <a:tailEnd type="triangle" w="med" len="med"/>
          </a:ln>
        </p:spPr>
      </p:cxnSp>
      <p:pic>
        <p:nvPicPr>
          <p:cNvPr id="1396" name="Google Shape;1396;p179"/>
          <p:cNvPicPr preferRelativeResize="0"/>
          <p:nvPr/>
        </p:nvPicPr>
        <p:blipFill rotWithShape="1">
          <a:blip r:embed="rId3">
            <a:alphaModFix/>
          </a:blip>
          <a:srcRect l="43547" t="44159" r="38459" b="26970"/>
          <a:stretch/>
        </p:blipFill>
        <p:spPr>
          <a:xfrm>
            <a:off x="2914650" y="3373425"/>
            <a:ext cx="936600" cy="1127126"/>
          </a:xfrm>
          <a:prstGeom prst="rect">
            <a:avLst/>
          </a:prstGeom>
          <a:noFill/>
          <a:ln>
            <a:noFill/>
          </a:ln>
        </p:spPr>
      </p:pic>
      <p:pic>
        <p:nvPicPr>
          <p:cNvPr id="1397" name="Google Shape;1397;p179"/>
          <p:cNvPicPr preferRelativeResize="0"/>
          <p:nvPr/>
        </p:nvPicPr>
        <p:blipFill rotWithShape="1">
          <a:blip r:embed="rId3">
            <a:alphaModFix/>
          </a:blip>
          <a:srcRect l="43547" t="17934" r="38459" b="55676"/>
          <a:stretch/>
        </p:blipFill>
        <p:spPr>
          <a:xfrm>
            <a:off x="5176900" y="3627450"/>
            <a:ext cx="936600" cy="1030275"/>
          </a:xfrm>
          <a:prstGeom prst="rect">
            <a:avLst/>
          </a:prstGeom>
          <a:noFill/>
          <a:ln>
            <a:noFill/>
          </a:ln>
        </p:spPr>
      </p:pic>
      <p:sp>
        <p:nvSpPr>
          <p:cNvPr id="1398" name="Google Shape;1398;p179"/>
          <p:cNvSpPr txBox="1"/>
          <p:nvPr/>
        </p:nvSpPr>
        <p:spPr>
          <a:xfrm>
            <a:off x="2914638"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b</a:t>
            </a:r>
            <a:endParaRPr/>
          </a:p>
        </p:txBody>
      </p:sp>
      <p:cxnSp>
        <p:nvCxnSpPr>
          <p:cNvPr id="1399" name="Google Shape;1399;p179"/>
          <p:cNvCxnSpPr/>
          <p:nvPr/>
        </p:nvCxnSpPr>
        <p:spPr>
          <a:xfrm rot="10800000">
            <a:off x="3686300" y="4176700"/>
            <a:ext cx="214200" cy="0"/>
          </a:xfrm>
          <a:prstGeom prst="straightConnector1">
            <a:avLst/>
          </a:prstGeom>
          <a:noFill/>
          <a:ln w="9525" cap="flat" cmpd="sng">
            <a:solidFill>
              <a:schemeClr val="dk2"/>
            </a:solidFill>
            <a:prstDash val="solid"/>
            <a:round/>
            <a:headEnd type="none" w="med" len="med"/>
            <a:tailEnd type="triangle" w="med" len="med"/>
          </a:ln>
        </p:spPr>
      </p:cxnSp>
      <p:sp>
        <p:nvSpPr>
          <p:cNvPr id="1400" name="Google Shape;1400;p179"/>
          <p:cNvSpPr txBox="1"/>
          <p:nvPr/>
        </p:nvSpPr>
        <p:spPr>
          <a:xfrm>
            <a:off x="5068775" y="4610100"/>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y </a:t>
            </a:r>
            <a:endParaRPr/>
          </a:p>
        </p:txBody>
      </p:sp>
      <p:sp>
        <p:nvSpPr>
          <p:cNvPr id="1401" name="Google Shape;1401;p179"/>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Q12</a:t>
            </a:r>
            <a:endParaRPr sz="2200" b="1">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pic>
        <p:nvPicPr>
          <p:cNvPr id="1406" name="Google Shape;1406;p180"/>
          <p:cNvPicPr preferRelativeResize="0"/>
          <p:nvPr/>
        </p:nvPicPr>
        <p:blipFill rotWithShape="1">
          <a:blip r:embed="rId3">
            <a:alphaModFix/>
          </a:blip>
          <a:srcRect t="18056" r="73832" b="26844"/>
          <a:stretch/>
        </p:blipFill>
        <p:spPr>
          <a:xfrm>
            <a:off x="431750" y="2349500"/>
            <a:ext cx="1362125" cy="2151050"/>
          </a:xfrm>
          <a:prstGeom prst="rect">
            <a:avLst/>
          </a:prstGeom>
          <a:noFill/>
          <a:ln>
            <a:noFill/>
          </a:ln>
        </p:spPr>
      </p:pic>
      <p:pic>
        <p:nvPicPr>
          <p:cNvPr id="1407" name="Google Shape;1407;p180"/>
          <p:cNvPicPr preferRelativeResize="0"/>
          <p:nvPr/>
        </p:nvPicPr>
        <p:blipFill rotWithShape="1">
          <a:blip r:embed="rId3">
            <a:alphaModFix/>
          </a:blip>
          <a:srcRect l="25893" t="18012" r="56113" b="26888"/>
          <a:stretch/>
        </p:blipFill>
        <p:spPr>
          <a:xfrm>
            <a:off x="1885950" y="2349499"/>
            <a:ext cx="936624" cy="2151050"/>
          </a:xfrm>
          <a:prstGeom prst="rect">
            <a:avLst/>
          </a:prstGeom>
          <a:noFill/>
          <a:ln>
            <a:noFill/>
          </a:ln>
        </p:spPr>
      </p:pic>
      <p:sp>
        <p:nvSpPr>
          <p:cNvPr id="1408" name="Google Shape;1408;p180"/>
          <p:cNvSpPr txBox="1"/>
          <p:nvPr/>
        </p:nvSpPr>
        <p:spPr>
          <a:xfrm>
            <a:off x="71400" y="451375"/>
            <a:ext cx="9072600" cy="14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2"/>
                </a:solidFill>
              </a:rPr>
              <a:t>L’ADN du </a:t>
            </a:r>
            <a:r>
              <a:rPr lang="en" sz="1700" dirty="0" err="1">
                <a:solidFill>
                  <a:srgbClr val="0070C0"/>
                </a:solidFill>
              </a:rPr>
              <a:t>gène</a:t>
            </a:r>
            <a:r>
              <a:rPr lang="en" sz="1700" dirty="0">
                <a:solidFill>
                  <a:srgbClr val="0070C0"/>
                </a:solidFill>
              </a:rPr>
              <a:t> x </a:t>
            </a:r>
            <a:r>
              <a:rPr lang="en" sz="1700" dirty="0" err="1">
                <a:solidFill>
                  <a:schemeClr val="dk2"/>
                </a:solidFill>
              </a:rPr>
              <a:t>est</a:t>
            </a:r>
            <a:r>
              <a:rPr lang="en" sz="1700" dirty="0">
                <a:solidFill>
                  <a:schemeClr val="dk2"/>
                </a:solidFill>
              </a:rPr>
              <a:t> </a:t>
            </a:r>
            <a:r>
              <a:rPr lang="en" sz="1700" dirty="0" err="1">
                <a:solidFill>
                  <a:schemeClr val="dk2"/>
                </a:solidFill>
              </a:rPr>
              <a:t>transcrit</a:t>
            </a:r>
            <a:r>
              <a:rPr lang="en" sz="1700" dirty="0">
                <a:solidFill>
                  <a:schemeClr val="dk2"/>
                </a:solidFill>
              </a:rPr>
              <a:t> </a:t>
            </a:r>
            <a:r>
              <a:rPr lang="en" sz="1700" dirty="0" err="1">
                <a:solidFill>
                  <a:schemeClr val="dk2"/>
                </a:solidFill>
              </a:rPr>
              <a:t>en</a:t>
            </a:r>
            <a:r>
              <a:rPr lang="en" sz="1700" dirty="0">
                <a:solidFill>
                  <a:schemeClr val="dk2"/>
                </a:solidFill>
              </a:rPr>
              <a:t> un </a:t>
            </a:r>
            <a:r>
              <a:rPr lang="en" sz="1700" dirty="0" err="1">
                <a:solidFill>
                  <a:srgbClr val="FF0000"/>
                </a:solidFill>
              </a:rPr>
              <a:t>ARNm</a:t>
            </a:r>
            <a:r>
              <a:rPr lang="en" sz="1700" dirty="0">
                <a:solidFill>
                  <a:schemeClr val="dk2"/>
                </a:solidFill>
              </a:rPr>
              <a:t> qui </a:t>
            </a:r>
            <a:r>
              <a:rPr lang="en" sz="1700" dirty="0" err="1">
                <a:solidFill>
                  <a:schemeClr val="dk2"/>
                </a:solidFill>
              </a:rPr>
              <a:t>permet</a:t>
            </a:r>
            <a:r>
              <a:rPr lang="en" sz="1700" dirty="0">
                <a:solidFill>
                  <a:schemeClr val="dk2"/>
                </a:solidFill>
              </a:rPr>
              <a:t> la </a:t>
            </a:r>
            <a:r>
              <a:rPr lang="en" sz="1700" dirty="0" err="1">
                <a:solidFill>
                  <a:schemeClr val="dk2"/>
                </a:solidFill>
              </a:rPr>
              <a:t>synthèse</a:t>
            </a:r>
            <a:r>
              <a:rPr lang="en" sz="1700" dirty="0">
                <a:solidFill>
                  <a:schemeClr val="dk2"/>
                </a:solidFill>
              </a:rPr>
              <a:t> </a:t>
            </a:r>
            <a:r>
              <a:rPr lang="en" sz="1700" dirty="0" err="1">
                <a:solidFill>
                  <a:schemeClr val="dk2"/>
                </a:solidFill>
              </a:rPr>
              <a:t>d’une</a:t>
            </a:r>
            <a:r>
              <a:rPr lang="en" sz="1700" dirty="0">
                <a:solidFill>
                  <a:schemeClr val="dk2"/>
                </a:solidFill>
              </a:rPr>
              <a:t> </a:t>
            </a:r>
            <a:r>
              <a:rPr lang="en" sz="1700" dirty="0" err="1">
                <a:solidFill>
                  <a:srgbClr val="800080"/>
                </a:solidFill>
              </a:rPr>
              <a:t>protéine</a:t>
            </a:r>
            <a:r>
              <a:rPr lang="en" sz="1700" dirty="0">
                <a:solidFill>
                  <a:srgbClr val="800080"/>
                </a:solidFill>
              </a:rPr>
              <a:t> X</a:t>
            </a:r>
            <a:r>
              <a:rPr lang="en" sz="1700" dirty="0">
                <a:solidFill>
                  <a:schemeClr val="dk2"/>
                </a:solidFill>
              </a:rPr>
              <a:t>.  On dispose </a:t>
            </a:r>
            <a:r>
              <a:rPr lang="en" sz="1700" dirty="0" err="1">
                <a:solidFill>
                  <a:schemeClr val="dk2"/>
                </a:solidFill>
              </a:rPr>
              <a:t>d’anticorps</a:t>
            </a:r>
            <a:r>
              <a:rPr lang="en" sz="1700" dirty="0">
                <a:solidFill>
                  <a:schemeClr val="dk2"/>
                </a:solidFill>
              </a:rPr>
              <a:t> </a:t>
            </a:r>
            <a:r>
              <a:rPr lang="en" sz="1700" dirty="0" err="1">
                <a:solidFill>
                  <a:schemeClr val="dk2"/>
                </a:solidFill>
              </a:rPr>
              <a:t>spécifiques</a:t>
            </a:r>
            <a:r>
              <a:rPr lang="en" sz="1700" dirty="0">
                <a:solidFill>
                  <a:schemeClr val="dk2"/>
                </a:solidFill>
              </a:rPr>
              <a:t> de la </a:t>
            </a:r>
            <a:r>
              <a:rPr lang="en" sz="1700" dirty="0" err="1">
                <a:solidFill>
                  <a:schemeClr val="dk2"/>
                </a:solidFill>
              </a:rPr>
              <a:t>protéine</a:t>
            </a:r>
            <a:r>
              <a:rPr lang="en" sz="1700" dirty="0">
                <a:solidFill>
                  <a:schemeClr val="dk2"/>
                </a:solidFill>
              </a:rPr>
              <a:t> X et on </a:t>
            </a:r>
            <a:r>
              <a:rPr lang="en" sz="1700" dirty="0" err="1">
                <a:solidFill>
                  <a:schemeClr val="dk2"/>
                </a:solidFill>
              </a:rPr>
              <a:t>analyse</a:t>
            </a:r>
            <a:r>
              <a:rPr lang="en" sz="1700" dirty="0">
                <a:solidFill>
                  <a:schemeClr val="dk2"/>
                </a:solidFill>
              </a:rPr>
              <a:t> par western blot (W) des extraits </a:t>
            </a:r>
            <a:r>
              <a:rPr lang="en" sz="1700" dirty="0" err="1">
                <a:solidFill>
                  <a:schemeClr val="dk2"/>
                </a:solidFill>
              </a:rPr>
              <a:t>protéiques</a:t>
            </a:r>
            <a:r>
              <a:rPr lang="en" sz="1700" dirty="0">
                <a:solidFill>
                  <a:schemeClr val="dk2"/>
                </a:solidFill>
              </a:rPr>
              <a:t> des patients a et b. </a:t>
            </a:r>
            <a:r>
              <a:rPr lang="en" sz="1700" dirty="0" err="1">
                <a:solidFill>
                  <a:schemeClr val="dk2"/>
                </a:solidFill>
              </a:rPr>
              <a:t>Associer</a:t>
            </a:r>
            <a:r>
              <a:rPr lang="en" sz="1700" dirty="0">
                <a:solidFill>
                  <a:schemeClr val="dk2"/>
                </a:solidFill>
              </a:rPr>
              <a:t> </a:t>
            </a:r>
            <a:r>
              <a:rPr lang="en" sz="1700" dirty="0" err="1">
                <a:solidFill>
                  <a:schemeClr val="dk2"/>
                </a:solidFill>
              </a:rPr>
              <a:t>l’explication</a:t>
            </a:r>
            <a:r>
              <a:rPr lang="en" sz="1700" dirty="0">
                <a:solidFill>
                  <a:schemeClr val="dk2"/>
                </a:solidFill>
              </a:rPr>
              <a:t> (z </a:t>
            </a:r>
            <a:r>
              <a:rPr lang="en" sz="1700" dirty="0" err="1">
                <a:solidFill>
                  <a:schemeClr val="dk2"/>
                </a:solidFill>
              </a:rPr>
              <a:t>ou</a:t>
            </a:r>
            <a:r>
              <a:rPr lang="en" sz="1700" dirty="0">
                <a:solidFill>
                  <a:schemeClr val="dk2"/>
                </a:solidFill>
              </a:rPr>
              <a:t> y) </a:t>
            </a:r>
            <a:r>
              <a:rPr lang="en" sz="1700" dirty="0" err="1">
                <a:solidFill>
                  <a:schemeClr val="dk2"/>
                </a:solidFill>
              </a:rPr>
              <a:t>cohérente</a:t>
            </a:r>
            <a:r>
              <a:rPr lang="en" sz="1700" dirty="0">
                <a:solidFill>
                  <a:schemeClr val="dk2"/>
                </a:solidFill>
              </a:rPr>
              <a:t> avec les </a:t>
            </a:r>
            <a:r>
              <a:rPr lang="en" sz="1700" dirty="0" err="1">
                <a:solidFill>
                  <a:schemeClr val="dk2"/>
                </a:solidFill>
              </a:rPr>
              <a:t>résultats</a:t>
            </a:r>
            <a:r>
              <a:rPr lang="en" sz="1700" dirty="0">
                <a:solidFill>
                  <a:schemeClr val="dk2"/>
                </a:solidFill>
              </a:rPr>
              <a:t> du western blot “Patient a” et du western blot “Patient b”.</a:t>
            </a:r>
          </a:p>
          <a:p>
            <a:pPr marL="0" lvl="0" indent="0" algn="l" rtl="0">
              <a:spcBef>
                <a:spcPts val="0"/>
              </a:spcBef>
              <a:spcAft>
                <a:spcPts val="0"/>
              </a:spcAft>
              <a:buNone/>
            </a:pPr>
            <a:r>
              <a:rPr lang="en" i="1" dirty="0">
                <a:solidFill>
                  <a:schemeClr val="dk2"/>
                </a:solidFill>
              </a:rPr>
              <a:t>N= Northern blot, technique de bio. </a:t>
            </a:r>
            <a:r>
              <a:rPr lang="fr-FR" i="1" dirty="0">
                <a:solidFill>
                  <a:schemeClr val="dk2"/>
                </a:solidFill>
              </a:rPr>
              <a:t>M</a:t>
            </a:r>
            <a:r>
              <a:rPr lang="en" i="1" dirty="0" err="1">
                <a:solidFill>
                  <a:schemeClr val="dk2"/>
                </a:solidFill>
              </a:rPr>
              <a:t>ol</a:t>
            </a:r>
            <a:r>
              <a:rPr lang="en" i="1" dirty="0">
                <a:solidFill>
                  <a:schemeClr val="dk2"/>
                </a:solidFill>
              </a:rPr>
              <a:t>. </a:t>
            </a:r>
            <a:r>
              <a:rPr lang="fr-FR" i="1" dirty="0">
                <a:solidFill>
                  <a:schemeClr val="dk2"/>
                </a:solidFill>
              </a:rPr>
              <a:t>p</a:t>
            </a:r>
            <a:r>
              <a:rPr lang="en" i="1" dirty="0" err="1">
                <a:solidFill>
                  <a:schemeClr val="dk2"/>
                </a:solidFill>
              </a:rPr>
              <a:t>ermettant</a:t>
            </a:r>
            <a:r>
              <a:rPr lang="en" i="1" dirty="0">
                <a:solidFill>
                  <a:schemeClr val="dk2"/>
                </a:solidFill>
              </a:rPr>
              <a:t> la mise </a:t>
            </a:r>
            <a:r>
              <a:rPr lang="en" i="1" dirty="0" err="1">
                <a:solidFill>
                  <a:schemeClr val="dk2"/>
                </a:solidFill>
              </a:rPr>
              <a:t>en</a:t>
            </a:r>
            <a:r>
              <a:rPr lang="en" i="1" dirty="0">
                <a:solidFill>
                  <a:schemeClr val="dk2"/>
                </a:solidFill>
              </a:rPr>
              <a:t> </a:t>
            </a:r>
            <a:r>
              <a:rPr lang="fr-FR" i="1" dirty="0">
                <a:solidFill>
                  <a:schemeClr val="dk2"/>
                </a:solidFill>
              </a:rPr>
              <a:t>e</a:t>
            </a:r>
            <a:r>
              <a:rPr lang="en" i="1" dirty="0" err="1">
                <a:solidFill>
                  <a:schemeClr val="dk2"/>
                </a:solidFill>
              </a:rPr>
              <a:t>vidence</a:t>
            </a:r>
            <a:r>
              <a:rPr lang="en" i="1" dirty="0">
                <a:solidFill>
                  <a:schemeClr val="dk2"/>
                </a:solidFill>
              </a:rPr>
              <a:t> d’un </a:t>
            </a:r>
            <a:r>
              <a:rPr lang="en" i="1" dirty="0" err="1">
                <a:solidFill>
                  <a:schemeClr val="dk2"/>
                </a:solidFill>
              </a:rPr>
              <a:t>ARNm</a:t>
            </a:r>
            <a:r>
              <a:rPr lang="en" i="1" dirty="0">
                <a:solidFill>
                  <a:schemeClr val="dk2"/>
                </a:solidFill>
              </a:rPr>
              <a:t> </a:t>
            </a:r>
            <a:r>
              <a:rPr lang="en" i="1" dirty="0" err="1">
                <a:solidFill>
                  <a:schemeClr val="dk2"/>
                </a:solidFill>
              </a:rPr>
              <a:t>spécifique</a:t>
            </a:r>
            <a:endParaRPr i="1" dirty="0">
              <a:solidFill>
                <a:schemeClr val="dk2"/>
              </a:solidFill>
            </a:endParaRPr>
          </a:p>
          <a:p>
            <a:pPr marL="0" lvl="0" indent="0" algn="l" rtl="0">
              <a:spcBef>
                <a:spcPts val="0"/>
              </a:spcBef>
              <a:spcAft>
                <a:spcPts val="0"/>
              </a:spcAft>
              <a:buNone/>
            </a:pPr>
            <a:r>
              <a:rPr lang="en" sz="1700" dirty="0" err="1">
                <a:solidFill>
                  <a:srgbClr val="FF0000"/>
                </a:solidFill>
              </a:rPr>
              <a:t>Réponse</a:t>
            </a:r>
            <a:endParaRPr sz="1700" dirty="0">
              <a:solidFill>
                <a:srgbClr val="FF0000"/>
              </a:solidFill>
            </a:endParaRPr>
          </a:p>
          <a:p>
            <a:pPr marL="0" lvl="0" indent="0" algn="l" rtl="0">
              <a:spcBef>
                <a:spcPts val="0"/>
              </a:spcBef>
              <a:spcAft>
                <a:spcPts val="0"/>
              </a:spcAft>
              <a:buNone/>
            </a:pPr>
            <a:endParaRPr sz="1700" dirty="0">
              <a:solidFill>
                <a:schemeClr val="dk2"/>
              </a:solidFill>
            </a:endParaRPr>
          </a:p>
        </p:txBody>
      </p:sp>
      <p:sp>
        <p:nvSpPr>
          <p:cNvPr id="1409" name="Google Shape;1409;p180"/>
          <p:cNvSpPr txBox="1"/>
          <p:nvPr/>
        </p:nvSpPr>
        <p:spPr>
          <a:xfrm>
            <a:off x="1885963"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a</a:t>
            </a:r>
            <a:endParaRPr/>
          </a:p>
        </p:txBody>
      </p:sp>
      <p:sp>
        <p:nvSpPr>
          <p:cNvPr id="1410" name="Google Shape;1410;p180"/>
          <p:cNvSpPr txBox="1"/>
          <p:nvPr/>
        </p:nvSpPr>
        <p:spPr>
          <a:xfrm>
            <a:off x="562006" y="4460875"/>
            <a:ext cx="14112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Sujet témoin</a:t>
            </a:r>
            <a:endParaRPr/>
          </a:p>
        </p:txBody>
      </p:sp>
      <p:sp>
        <p:nvSpPr>
          <p:cNvPr id="1411" name="Google Shape;1411;p180"/>
          <p:cNvSpPr txBox="1"/>
          <p:nvPr/>
        </p:nvSpPr>
        <p:spPr>
          <a:xfrm>
            <a:off x="1841500" y="2038350"/>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z </a:t>
            </a:r>
            <a:endParaRPr/>
          </a:p>
        </p:txBody>
      </p:sp>
      <p:cxnSp>
        <p:nvCxnSpPr>
          <p:cNvPr id="1412" name="Google Shape;1412;p180"/>
          <p:cNvCxnSpPr/>
          <p:nvPr/>
        </p:nvCxnSpPr>
        <p:spPr>
          <a:xfrm rot="10800000">
            <a:off x="1627300" y="3968750"/>
            <a:ext cx="214200" cy="0"/>
          </a:xfrm>
          <a:prstGeom prst="straightConnector1">
            <a:avLst/>
          </a:prstGeom>
          <a:noFill/>
          <a:ln w="9525" cap="flat" cmpd="sng">
            <a:solidFill>
              <a:schemeClr val="dk2"/>
            </a:solidFill>
            <a:prstDash val="solid"/>
            <a:round/>
            <a:headEnd type="none" w="med" len="med"/>
            <a:tailEnd type="triangle" w="med" len="med"/>
          </a:ln>
        </p:spPr>
      </p:cxnSp>
      <p:cxnSp>
        <p:nvCxnSpPr>
          <p:cNvPr id="1413" name="Google Shape;1413;p180"/>
          <p:cNvCxnSpPr/>
          <p:nvPr/>
        </p:nvCxnSpPr>
        <p:spPr>
          <a:xfrm rot="10800000">
            <a:off x="2652825" y="3968750"/>
            <a:ext cx="214200" cy="0"/>
          </a:xfrm>
          <a:prstGeom prst="straightConnector1">
            <a:avLst/>
          </a:prstGeom>
          <a:noFill/>
          <a:ln w="9525" cap="flat" cmpd="sng">
            <a:solidFill>
              <a:schemeClr val="dk2"/>
            </a:solidFill>
            <a:prstDash val="solid"/>
            <a:round/>
            <a:headEnd type="none" w="med" len="med"/>
            <a:tailEnd type="triangle" w="med" len="med"/>
          </a:ln>
        </p:spPr>
      </p:cxnSp>
      <p:pic>
        <p:nvPicPr>
          <p:cNvPr id="1414" name="Google Shape;1414;p180"/>
          <p:cNvPicPr preferRelativeResize="0"/>
          <p:nvPr/>
        </p:nvPicPr>
        <p:blipFill rotWithShape="1">
          <a:blip r:embed="rId3">
            <a:alphaModFix/>
          </a:blip>
          <a:srcRect l="43547" t="17933" r="38459" b="26969"/>
          <a:stretch/>
        </p:blipFill>
        <p:spPr>
          <a:xfrm>
            <a:off x="2914650" y="2349500"/>
            <a:ext cx="936600" cy="2151050"/>
          </a:xfrm>
          <a:prstGeom prst="rect">
            <a:avLst/>
          </a:prstGeom>
          <a:noFill/>
          <a:ln>
            <a:noFill/>
          </a:ln>
        </p:spPr>
      </p:pic>
      <p:sp>
        <p:nvSpPr>
          <p:cNvPr id="1415" name="Google Shape;1415;p180"/>
          <p:cNvSpPr txBox="1"/>
          <p:nvPr/>
        </p:nvSpPr>
        <p:spPr>
          <a:xfrm>
            <a:off x="2914638"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b</a:t>
            </a:r>
            <a:endParaRPr/>
          </a:p>
        </p:txBody>
      </p:sp>
      <p:cxnSp>
        <p:nvCxnSpPr>
          <p:cNvPr id="1416" name="Google Shape;1416;p180"/>
          <p:cNvCxnSpPr/>
          <p:nvPr/>
        </p:nvCxnSpPr>
        <p:spPr>
          <a:xfrm rot="10800000">
            <a:off x="3686300" y="4176700"/>
            <a:ext cx="214200" cy="0"/>
          </a:xfrm>
          <a:prstGeom prst="straightConnector1">
            <a:avLst/>
          </a:prstGeom>
          <a:noFill/>
          <a:ln w="9525" cap="flat" cmpd="sng">
            <a:solidFill>
              <a:schemeClr val="dk2"/>
            </a:solidFill>
            <a:prstDash val="solid"/>
            <a:round/>
            <a:headEnd type="none" w="med" len="med"/>
            <a:tailEnd type="triangle" w="med" len="med"/>
          </a:ln>
        </p:spPr>
      </p:cxnSp>
      <p:sp>
        <p:nvSpPr>
          <p:cNvPr id="1417" name="Google Shape;1417;p180"/>
          <p:cNvSpPr txBox="1"/>
          <p:nvPr/>
        </p:nvSpPr>
        <p:spPr>
          <a:xfrm>
            <a:off x="2989150" y="2055775"/>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y </a:t>
            </a:r>
            <a:endParaRPr/>
          </a:p>
        </p:txBody>
      </p:sp>
      <p:sp>
        <p:nvSpPr>
          <p:cNvPr id="1418" name="Google Shape;1418;p180"/>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Q12</a:t>
            </a:r>
            <a:endParaRPr sz="2200" b="1">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181"/>
          <p:cNvPicPr preferRelativeResize="0"/>
          <p:nvPr/>
        </p:nvPicPr>
        <p:blipFill rotWithShape="1">
          <a:blip r:embed="rId3">
            <a:alphaModFix/>
          </a:blip>
          <a:srcRect t="18056" r="73832" b="26844"/>
          <a:stretch/>
        </p:blipFill>
        <p:spPr>
          <a:xfrm>
            <a:off x="431750" y="2349500"/>
            <a:ext cx="1362125" cy="2151050"/>
          </a:xfrm>
          <a:prstGeom prst="rect">
            <a:avLst/>
          </a:prstGeom>
          <a:noFill/>
          <a:ln>
            <a:noFill/>
          </a:ln>
        </p:spPr>
      </p:pic>
      <p:pic>
        <p:nvPicPr>
          <p:cNvPr id="1424" name="Google Shape;1424;p181"/>
          <p:cNvPicPr preferRelativeResize="0"/>
          <p:nvPr/>
        </p:nvPicPr>
        <p:blipFill rotWithShape="1">
          <a:blip r:embed="rId3">
            <a:alphaModFix/>
          </a:blip>
          <a:srcRect l="25893" t="18012" r="56113" b="26888"/>
          <a:stretch/>
        </p:blipFill>
        <p:spPr>
          <a:xfrm>
            <a:off x="1885950" y="2349499"/>
            <a:ext cx="936624" cy="2151050"/>
          </a:xfrm>
          <a:prstGeom prst="rect">
            <a:avLst/>
          </a:prstGeom>
          <a:noFill/>
          <a:ln>
            <a:noFill/>
          </a:ln>
        </p:spPr>
      </p:pic>
      <p:sp>
        <p:nvSpPr>
          <p:cNvPr id="1425" name="Google Shape;1425;p181"/>
          <p:cNvSpPr txBox="1"/>
          <p:nvPr/>
        </p:nvSpPr>
        <p:spPr>
          <a:xfrm>
            <a:off x="136450" y="619325"/>
            <a:ext cx="9072600" cy="14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rPr>
              <a:t>L’ADN du </a:t>
            </a:r>
            <a:r>
              <a:rPr lang="en" sz="1700">
                <a:solidFill>
                  <a:srgbClr val="0070C0"/>
                </a:solidFill>
              </a:rPr>
              <a:t>gène x </a:t>
            </a:r>
            <a:r>
              <a:rPr lang="en" sz="1700">
                <a:solidFill>
                  <a:schemeClr val="dk2"/>
                </a:solidFill>
              </a:rPr>
              <a:t>est transcrit en un </a:t>
            </a:r>
            <a:r>
              <a:rPr lang="en" sz="1700">
                <a:solidFill>
                  <a:srgbClr val="FF0000"/>
                </a:solidFill>
              </a:rPr>
              <a:t>ARNm</a:t>
            </a:r>
            <a:r>
              <a:rPr lang="en" sz="1700">
                <a:solidFill>
                  <a:schemeClr val="dk2"/>
                </a:solidFill>
              </a:rPr>
              <a:t> qui permet la synthèse d’une </a:t>
            </a:r>
            <a:r>
              <a:rPr lang="en" sz="1700">
                <a:solidFill>
                  <a:srgbClr val="800080"/>
                </a:solidFill>
              </a:rPr>
              <a:t>protéine X</a:t>
            </a:r>
            <a:r>
              <a:rPr lang="en" sz="1700">
                <a:solidFill>
                  <a:schemeClr val="dk2"/>
                </a:solidFill>
              </a:rPr>
              <a:t>.  On dispose d’anticorps spécifiques de la protéine X et on analyse par western blot (W) des extraits protéiques des patients a et b. </a:t>
            </a:r>
            <a:endParaRPr sz="1700">
              <a:solidFill>
                <a:schemeClr val="dk2"/>
              </a:solidFill>
            </a:endParaRPr>
          </a:p>
          <a:p>
            <a:pPr marL="0" lvl="0" indent="0" algn="l" rtl="0">
              <a:spcBef>
                <a:spcPts val="0"/>
              </a:spcBef>
              <a:spcAft>
                <a:spcPts val="0"/>
              </a:spcAft>
              <a:buNone/>
            </a:pPr>
            <a:r>
              <a:rPr lang="en" sz="1700" b="1">
                <a:solidFill>
                  <a:schemeClr val="dk2"/>
                </a:solidFill>
              </a:rPr>
              <a:t>Le patient c présente le western blot ci-dessous. Proposez une explication.</a:t>
            </a:r>
            <a:r>
              <a:rPr lang="en" sz="1900">
                <a:solidFill>
                  <a:schemeClr val="dk2"/>
                </a:solidFill>
              </a:rPr>
              <a:t> </a:t>
            </a:r>
            <a:endParaRPr sz="1900">
              <a:solidFill>
                <a:srgbClr val="FF0000"/>
              </a:solidFill>
            </a:endParaRPr>
          </a:p>
          <a:p>
            <a:pPr marL="0" lvl="0" indent="0" algn="l" rtl="0">
              <a:spcBef>
                <a:spcPts val="0"/>
              </a:spcBef>
              <a:spcAft>
                <a:spcPts val="0"/>
              </a:spcAft>
              <a:buNone/>
            </a:pPr>
            <a:endParaRPr sz="1900">
              <a:solidFill>
                <a:schemeClr val="dk2"/>
              </a:solidFill>
            </a:endParaRPr>
          </a:p>
        </p:txBody>
      </p:sp>
      <p:sp>
        <p:nvSpPr>
          <p:cNvPr id="1426" name="Google Shape;1426;p181"/>
          <p:cNvSpPr txBox="1"/>
          <p:nvPr/>
        </p:nvSpPr>
        <p:spPr>
          <a:xfrm>
            <a:off x="1885963"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a</a:t>
            </a:r>
            <a:endParaRPr/>
          </a:p>
        </p:txBody>
      </p:sp>
      <p:sp>
        <p:nvSpPr>
          <p:cNvPr id="1427" name="Google Shape;1427;p181"/>
          <p:cNvSpPr txBox="1"/>
          <p:nvPr/>
        </p:nvSpPr>
        <p:spPr>
          <a:xfrm>
            <a:off x="562006" y="4460875"/>
            <a:ext cx="14112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Sujet témoin</a:t>
            </a:r>
            <a:endParaRPr/>
          </a:p>
        </p:txBody>
      </p:sp>
      <p:sp>
        <p:nvSpPr>
          <p:cNvPr id="1428" name="Google Shape;1428;p181"/>
          <p:cNvSpPr txBox="1"/>
          <p:nvPr/>
        </p:nvSpPr>
        <p:spPr>
          <a:xfrm>
            <a:off x="1841500" y="2038350"/>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z </a:t>
            </a:r>
            <a:endParaRPr/>
          </a:p>
        </p:txBody>
      </p:sp>
      <p:cxnSp>
        <p:nvCxnSpPr>
          <p:cNvPr id="1429" name="Google Shape;1429;p181"/>
          <p:cNvCxnSpPr/>
          <p:nvPr/>
        </p:nvCxnSpPr>
        <p:spPr>
          <a:xfrm rot="10800000">
            <a:off x="1627300" y="3968750"/>
            <a:ext cx="214200" cy="0"/>
          </a:xfrm>
          <a:prstGeom prst="straightConnector1">
            <a:avLst/>
          </a:prstGeom>
          <a:noFill/>
          <a:ln w="9525" cap="flat" cmpd="sng">
            <a:solidFill>
              <a:schemeClr val="dk2"/>
            </a:solidFill>
            <a:prstDash val="solid"/>
            <a:round/>
            <a:headEnd type="none" w="med" len="med"/>
            <a:tailEnd type="triangle" w="med" len="med"/>
          </a:ln>
        </p:spPr>
      </p:cxnSp>
      <p:cxnSp>
        <p:nvCxnSpPr>
          <p:cNvPr id="1430" name="Google Shape;1430;p181"/>
          <p:cNvCxnSpPr/>
          <p:nvPr/>
        </p:nvCxnSpPr>
        <p:spPr>
          <a:xfrm rot="10800000">
            <a:off x="2652825" y="3968750"/>
            <a:ext cx="214200" cy="0"/>
          </a:xfrm>
          <a:prstGeom prst="straightConnector1">
            <a:avLst/>
          </a:prstGeom>
          <a:noFill/>
          <a:ln w="9525" cap="flat" cmpd="sng">
            <a:solidFill>
              <a:schemeClr val="dk2"/>
            </a:solidFill>
            <a:prstDash val="solid"/>
            <a:round/>
            <a:headEnd type="none" w="med" len="med"/>
            <a:tailEnd type="triangle" w="med" len="med"/>
          </a:ln>
        </p:spPr>
      </p:cxnSp>
      <p:pic>
        <p:nvPicPr>
          <p:cNvPr id="1431" name="Google Shape;1431;p181"/>
          <p:cNvPicPr preferRelativeResize="0"/>
          <p:nvPr/>
        </p:nvPicPr>
        <p:blipFill rotWithShape="1">
          <a:blip r:embed="rId3">
            <a:alphaModFix/>
          </a:blip>
          <a:srcRect l="43547" t="17933" r="38459" b="26969"/>
          <a:stretch/>
        </p:blipFill>
        <p:spPr>
          <a:xfrm>
            <a:off x="2914650" y="2349500"/>
            <a:ext cx="936600" cy="2151050"/>
          </a:xfrm>
          <a:prstGeom prst="rect">
            <a:avLst/>
          </a:prstGeom>
          <a:noFill/>
          <a:ln>
            <a:noFill/>
          </a:ln>
        </p:spPr>
      </p:pic>
      <p:sp>
        <p:nvSpPr>
          <p:cNvPr id="1432" name="Google Shape;1432;p181"/>
          <p:cNvSpPr txBox="1"/>
          <p:nvPr/>
        </p:nvSpPr>
        <p:spPr>
          <a:xfrm>
            <a:off x="2914638"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b</a:t>
            </a:r>
            <a:endParaRPr/>
          </a:p>
        </p:txBody>
      </p:sp>
      <p:cxnSp>
        <p:nvCxnSpPr>
          <p:cNvPr id="1433" name="Google Shape;1433;p181"/>
          <p:cNvCxnSpPr/>
          <p:nvPr/>
        </p:nvCxnSpPr>
        <p:spPr>
          <a:xfrm rot="10800000">
            <a:off x="3686300" y="4176700"/>
            <a:ext cx="214200" cy="0"/>
          </a:xfrm>
          <a:prstGeom prst="straightConnector1">
            <a:avLst/>
          </a:prstGeom>
          <a:noFill/>
          <a:ln w="9525" cap="flat" cmpd="sng">
            <a:solidFill>
              <a:schemeClr val="dk2"/>
            </a:solidFill>
            <a:prstDash val="solid"/>
            <a:round/>
            <a:headEnd type="none" w="med" len="med"/>
            <a:tailEnd type="triangle" w="med" len="med"/>
          </a:ln>
        </p:spPr>
      </p:cxnSp>
      <p:sp>
        <p:nvSpPr>
          <p:cNvPr id="1434" name="Google Shape;1434;p181"/>
          <p:cNvSpPr txBox="1"/>
          <p:nvPr/>
        </p:nvSpPr>
        <p:spPr>
          <a:xfrm>
            <a:off x="2989150" y="2055775"/>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y </a:t>
            </a:r>
            <a:endParaRPr/>
          </a:p>
        </p:txBody>
      </p:sp>
      <p:pic>
        <p:nvPicPr>
          <p:cNvPr id="1435" name="Google Shape;1435;p181"/>
          <p:cNvPicPr preferRelativeResize="0"/>
          <p:nvPr/>
        </p:nvPicPr>
        <p:blipFill rotWithShape="1">
          <a:blip r:embed="rId3">
            <a:alphaModFix/>
          </a:blip>
          <a:srcRect l="79058" t="43588" b="26693"/>
          <a:stretch/>
        </p:blipFill>
        <p:spPr>
          <a:xfrm>
            <a:off x="4175175" y="3393287"/>
            <a:ext cx="1081349" cy="1150925"/>
          </a:xfrm>
          <a:prstGeom prst="rect">
            <a:avLst/>
          </a:prstGeom>
          <a:noFill/>
          <a:ln>
            <a:noFill/>
          </a:ln>
        </p:spPr>
      </p:pic>
      <p:sp>
        <p:nvSpPr>
          <p:cNvPr id="1436" name="Google Shape;1436;p181"/>
          <p:cNvSpPr txBox="1"/>
          <p:nvPr/>
        </p:nvSpPr>
        <p:spPr>
          <a:xfrm>
            <a:off x="4247538" y="4460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Patient c</a:t>
            </a:r>
            <a:endParaRPr>
              <a:solidFill>
                <a:srgbClr val="FF0000"/>
              </a:solidFill>
            </a:endParaRPr>
          </a:p>
        </p:txBody>
      </p:sp>
      <p:sp>
        <p:nvSpPr>
          <p:cNvPr id="1437" name="Google Shape;1437;p181"/>
          <p:cNvSpPr txBox="1"/>
          <p:nvPr/>
        </p:nvSpPr>
        <p:spPr>
          <a:xfrm>
            <a:off x="0" y="0"/>
            <a:ext cx="12417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Q12bis</a:t>
            </a:r>
            <a:endParaRPr sz="2200" b="1">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pic>
        <p:nvPicPr>
          <p:cNvPr id="1442" name="Google Shape;1442;p182"/>
          <p:cNvPicPr preferRelativeResize="0"/>
          <p:nvPr/>
        </p:nvPicPr>
        <p:blipFill rotWithShape="1">
          <a:blip r:embed="rId3">
            <a:alphaModFix/>
          </a:blip>
          <a:srcRect t="18056" r="73832" b="26844"/>
          <a:stretch/>
        </p:blipFill>
        <p:spPr>
          <a:xfrm>
            <a:off x="431750" y="2730500"/>
            <a:ext cx="1362125" cy="2151050"/>
          </a:xfrm>
          <a:prstGeom prst="rect">
            <a:avLst/>
          </a:prstGeom>
          <a:noFill/>
          <a:ln>
            <a:noFill/>
          </a:ln>
        </p:spPr>
      </p:pic>
      <p:pic>
        <p:nvPicPr>
          <p:cNvPr id="1443" name="Google Shape;1443;p182"/>
          <p:cNvPicPr preferRelativeResize="0"/>
          <p:nvPr/>
        </p:nvPicPr>
        <p:blipFill rotWithShape="1">
          <a:blip r:embed="rId3">
            <a:alphaModFix/>
          </a:blip>
          <a:srcRect l="25893" t="18012" r="56113" b="26888"/>
          <a:stretch/>
        </p:blipFill>
        <p:spPr>
          <a:xfrm>
            <a:off x="1885950" y="2730499"/>
            <a:ext cx="936624" cy="2151050"/>
          </a:xfrm>
          <a:prstGeom prst="rect">
            <a:avLst/>
          </a:prstGeom>
          <a:noFill/>
          <a:ln>
            <a:noFill/>
          </a:ln>
        </p:spPr>
      </p:pic>
      <p:sp>
        <p:nvSpPr>
          <p:cNvPr id="1444" name="Google Shape;1444;p182"/>
          <p:cNvSpPr txBox="1"/>
          <p:nvPr/>
        </p:nvSpPr>
        <p:spPr>
          <a:xfrm>
            <a:off x="179550" y="503850"/>
            <a:ext cx="9072600" cy="14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2"/>
                </a:solidFill>
              </a:rPr>
              <a:t>L’ADN du </a:t>
            </a:r>
            <a:r>
              <a:rPr lang="en" sz="1700">
                <a:solidFill>
                  <a:srgbClr val="0070C0"/>
                </a:solidFill>
              </a:rPr>
              <a:t>gène x </a:t>
            </a:r>
            <a:r>
              <a:rPr lang="en" sz="1700">
                <a:solidFill>
                  <a:schemeClr val="dk2"/>
                </a:solidFill>
              </a:rPr>
              <a:t>est transcrit en un </a:t>
            </a:r>
            <a:r>
              <a:rPr lang="en" sz="1700">
                <a:solidFill>
                  <a:srgbClr val="FF0000"/>
                </a:solidFill>
              </a:rPr>
              <a:t>ARNm</a:t>
            </a:r>
            <a:r>
              <a:rPr lang="en" sz="1700">
                <a:solidFill>
                  <a:schemeClr val="dk2"/>
                </a:solidFill>
              </a:rPr>
              <a:t> qui permet la synthèse d’une </a:t>
            </a:r>
            <a:r>
              <a:rPr lang="en" sz="1700">
                <a:solidFill>
                  <a:srgbClr val="800080"/>
                </a:solidFill>
              </a:rPr>
              <a:t>protéine X</a:t>
            </a:r>
            <a:r>
              <a:rPr lang="en" sz="1700">
                <a:solidFill>
                  <a:schemeClr val="dk2"/>
                </a:solidFill>
              </a:rPr>
              <a:t>.  On dispose d’anticorps spécifiques de la protéine X et on analyse par western blot (W) des extraits protéiques des patients a et b. </a:t>
            </a:r>
            <a:endParaRPr sz="1700">
              <a:solidFill>
                <a:schemeClr val="dk2"/>
              </a:solidFill>
            </a:endParaRPr>
          </a:p>
          <a:p>
            <a:pPr marL="0" lvl="0" indent="0" algn="l" rtl="0">
              <a:spcBef>
                <a:spcPts val="0"/>
              </a:spcBef>
              <a:spcAft>
                <a:spcPts val="0"/>
              </a:spcAft>
              <a:buNone/>
            </a:pPr>
            <a:r>
              <a:rPr lang="en" sz="1700">
                <a:solidFill>
                  <a:schemeClr val="dk2"/>
                </a:solidFill>
              </a:rPr>
              <a:t>Le patient c présente le western blot ci-dessous. Proposez une explication. </a:t>
            </a:r>
            <a:endParaRPr sz="1700">
              <a:solidFill>
                <a:schemeClr val="dk2"/>
              </a:solidFill>
            </a:endParaRPr>
          </a:p>
          <a:p>
            <a:pPr marL="0" lvl="0" indent="0" algn="l" rtl="0">
              <a:spcBef>
                <a:spcPts val="0"/>
              </a:spcBef>
              <a:spcAft>
                <a:spcPts val="0"/>
              </a:spcAft>
              <a:buNone/>
            </a:pPr>
            <a:r>
              <a:rPr lang="en" sz="1700">
                <a:solidFill>
                  <a:srgbClr val="FF0000"/>
                </a:solidFill>
              </a:rPr>
              <a:t>Réponse : hypothèse = mutation dans une région régulatrice de la transcription (promoteur), pas d’ARNm transcrit, donc pas de protéine</a:t>
            </a:r>
            <a:endParaRPr sz="1700">
              <a:solidFill>
                <a:srgbClr val="FF0000"/>
              </a:solidFill>
            </a:endParaRPr>
          </a:p>
          <a:p>
            <a:pPr marL="0" lvl="0" indent="0" algn="l" rtl="0">
              <a:spcBef>
                <a:spcPts val="0"/>
              </a:spcBef>
              <a:spcAft>
                <a:spcPts val="0"/>
              </a:spcAft>
              <a:buNone/>
            </a:pPr>
            <a:endParaRPr sz="1700">
              <a:solidFill>
                <a:schemeClr val="dk2"/>
              </a:solidFill>
            </a:endParaRPr>
          </a:p>
        </p:txBody>
      </p:sp>
      <p:sp>
        <p:nvSpPr>
          <p:cNvPr id="1445" name="Google Shape;1445;p182"/>
          <p:cNvSpPr txBox="1"/>
          <p:nvPr/>
        </p:nvSpPr>
        <p:spPr>
          <a:xfrm>
            <a:off x="1885963" y="4841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a</a:t>
            </a:r>
            <a:endParaRPr/>
          </a:p>
        </p:txBody>
      </p:sp>
      <p:sp>
        <p:nvSpPr>
          <p:cNvPr id="1446" name="Google Shape;1446;p182"/>
          <p:cNvSpPr txBox="1"/>
          <p:nvPr/>
        </p:nvSpPr>
        <p:spPr>
          <a:xfrm>
            <a:off x="562006" y="4841875"/>
            <a:ext cx="14112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Sujet témoin</a:t>
            </a:r>
            <a:endParaRPr/>
          </a:p>
        </p:txBody>
      </p:sp>
      <p:sp>
        <p:nvSpPr>
          <p:cNvPr id="1447" name="Google Shape;1447;p182"/>
          <p:cNvSpPr txBox="1"/>
          <p:nvPr/>
        </p:nvSpPr>
        <p:spPr>
          <a:xfrm>
            <a:off x="1841500" y="2419350"/>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z </a:t>
            </a:r>
            <a:endParaRPr/>
          </a:p>
        </p:txBody>
      </p:sp>
      <p:cxnSp>
        <p:nvCxnSpPr>
          <p:cNvPr id="1448" name="Google Shape;1448;p182"/>
          <p:cNvCxnSpPr/>
          <p:nvPr/>
        </p:nvCxnSpPr>
        <p:spPr>
          <a:xfrm rot="10800000">
            <a:off x="1627300" y="3968750"/>
            <a:ext cx="214200" cy="0"/>
          </a:xfrm>
          <a:prstGeom prst="straightConnector1">
            <a:avLst/>
          </a:prstGeom>
          <a:noFill/>
          <a:ln w="9525" cap="flat" cmpd="sng">
            <a:solidFill>
              <a:schemeClr val="dk2"/>
            </a:solidFill>
            <a:prstDash val="solid"/>
            <a:round/>
            <a:headEnd type="none" w="med" len="med"/>
            <a:tailEnd type="triangle" w="med" len="med"/>
          </a:ln>
        </p:spPr>
      </p:cxnSp>
      <p:cxnSp>
        <p:nvCxnSpPr>
          <p:cNvPr id="1449" name="Google Shape;1449;p182"/>
          <p:cNvCxnSpPr/>
          <p:nvPr/>
        </p:nvCxnSpPr>
        <p:spPr>
          <a:xfrm rot="10800000">
            <a:off x="2652825" y="3968750"/>
            <a:ext cx="214200" cy="0"/>
          </a:xfrm>
          <a:prstGeom prst="straightConnector1">
            <a:avLst/>
          </a:prstGeom>
          <a:noFill/>
          <a:ln w="9525" cap="flat" cmpd="sng">
            <a:solidFill>
              <a:schemeClr val="dk2"/>
            </a:solidFill>
            <a:prstDash val="solid"/>
            <a:round/>
            <a:headEnd type="none" w="med" len="med"/>
            <a:tailEnd type="triangle" w="med" len="med"/>
          </a:ln>
        </p:spPr>
      </p:cxnSp>
      <p:pic>
        <p:nvPicPr>
          <p:cNvPr id="1450" name="Google Shape;1450;p182"/>
          <p:cNvPicPr preferRelativeResize="0"/>
          <p:nvPr/>
        </p:nvPicPr>
        <p:blipFill rotWithShape="1">
          <a:blip r:embed="rId3">
            <a:alphaModFix/>
          </a:blip>
          <a:srcRect l="43547" t="17933" r="38459" b="26969"/>
          <a:stretch/>
        </p:blipFill>
        <p:spPr>
          <a:xfrm>
            <a:off x="2914650" y="2730500"/>
            <a:ext cx="936600" cy="2151050"/>
          </a:xfrm>
          <a:prstGeom prst="rect">
            <a:avLst/>
          </a:prstGeom>
          <a:noFill/>
          <a:ln>
            <a:noFill/>
          </a:ln>
        </p:spPr>
      </p:pic>
      <p:sp>
        <p:nvSpPr>
          <p:cNvPr id="1451" name="Google Shape;1451;p182"/>
          <p:cNvSpPr txBox="1"/>
          <p:nvPr/>
        </p:nvSpPr>
        <p:spPr>
          <a:xfrm>
            <a:off x="2914638" y="4841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Patient b</a:t>
            </a:r>
            <a:endParaRPr/>
          </a:p>
        </p:txBody>
      </p:sp>
      <p:cxnSp>
        <p:nvCxnSpPr>
          <p:cNvPr id="1452" name="Google Shape;1452;p182"/>
          <p:cNvCxnSpPr/>
          <p:nvPr/>
        </p:nvCxnSpPr>
        <p:spPr>
          <a:xfrm rot="10800000">
            <a:off x="3686300" y="4176700"/>
            <a:ext cx="214200" cy="0"/>
          </a:xfrm>
          <a:prstGeom prst="straightConnector1">
            <a:avLst/>
          </a:prstGeom>
          <a:noFill/>
          <a:ln w="9525" cap="flat" cmpd="sng">
            <a:solidFill>
              <a:schemeClr val="dk2"/>
            </a:solidFill>
            <a:prstDash val="solid"/>
            <a:round/>
            <a:headEnd type="none" w="med" len="med"/>
            <a:tailEnd type="triangle" w="med" len="med"/>
          </a:ln>
        </p:spPr>
      </p:cxnSp>
      <p:sp>
        <p:nvSpPr>
          <p:cNvPr id="1453" name="Google Shape;1453;p182"/>
          <p:cNvSpPr txBox="1"/>
          <p:nvPr/>
        </p:nvSpPr>
        <p:spPr>
          <a:xfrm>
            <a:off x="2989150" y="2436775"/>
            <a:ext cx="12417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Explication y </a:t>
            </a:r>
            <a:endParaRPr/>
          </a:p>
        </p:txBody>
      </p:sp>
      <p:pic>
        <p:nvPicPr>
          <p:cNvPr id="1454" name="Google Shape;1454;p182"/>
          <p:cNvPicPr preferRelativeResize="0"/>
          <p:nvPr/>
        </p:nvPicPr>
        <p:blipFill rotWithShape="1">
          <a:blip r:embed="rId3">
            <a:alphaModFix/>
          </a:blip>
          <a:srcRect l="79058" t="43588" b="26693"/>
          <a:stretch/>
        </p:blipFill>
        <p:spPr>
          <a:xfrm>
            <a:off x="4175175" y="3774287"/>
            <a:ext cx="1081349" cy="1150925"/>
          </a:xfrm>
          <a:prstGeom prst="rect">
            <a:avLst/>
          </a:prstGeom>
          <a:noFill/>
          <a:ln>
            <a:noFill/>
          </a:ln>
        </p:spPr>
      </p:pic>
      <p:sp>
        <p:nvSpPr>
          <p:cNvPr id="1455" name="Google Shape;1455;p182"/>
          <p:cNvSpPr txBox="1"/>
          <p:nvPr/>
        </p:nvSpPr>
        <p:spPr>
          <a:xfrm>
            <a:off x="4247538" y="4841875"/>
            <a:ext cx="936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Patient c</a:t>
            </a:r>
            <a:endParaRPr>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18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N.B. L’électrophorèse est aussi utilisée pour séparer les acides nucléiques</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Cf planches techniques 6 et 7</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pic>
        <p:nvPicPr>
          <p:cNvPr id="1465" name="Google Shape;1465;p184"/>
          <p:cNvPicPr preferRelativeResize="0"/>
          <p:nvPr/>
        </p:nvPicPr>
        <p:blipFill>
          <a:blip r:embed="rId3">
            <a:alphaModFix/>
          </a:blip>
          <a:stretch>
            <a:fillRect/>
          </a:stretch>
        </p:blipFill>
        <p:spPr>
          <a:xfrm>
            <a:off x="2756475" y="556352"/>
            <a:ext cx="3471375" cy="2656325"/>
          </a:xfrm>
          <a:prstGeom prst="rect">
            <a:avLst/>
          </a:prstGeom>
          <a:noFill/>
          <a:ln>
            <a:noFill/>
          </a:ln>
        </p:spPr>
      </p:pic>
      <p:sp>
        <p:nvSpPr>
          <p:cNvPr id="1466" name="Google Shape;1466;p184"/>
          <p:cNvSpPr txBox="1"/>
          <p:nvPr/>
        </p:nvSpPr>
        <p:spPr>
          <a:xfrm>
            <a:off x="2545305" y="3212675"/>
            <a:ext cx="4372200" cy="7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100" b="1">
                <a:solidFill>
                  <a:srgbClr val="134F5C"/>
                </a:solidFill>
              </a:rPr>
              <a:t>de</a:t>
            </a:r>
            <a:r>
              <a:rPr lang="en" sz="4100" b="1"/>
              <a:t> </a:t>
            </a:r>
            <a:r>
              <a:rPr lang="en" sz="4100" b="1">
                <a:solidFill>
                  <a:schemeClr val="accent1"/>
                </a:solidFill>
              </a:rPr>
              <a:t>la</a:t>
            </a:r>
            <a:r>
              <a:rPr lang="en" sz="4100" b="1"/>
              <a:t> </a:t>
            </a:r>
            <a:r>
              <a:rPr lang="en" sz="4100" b="1">
                <a:solidFill>
                  <a:srgbClr val="CC0000"/>
                </a:solidFill>
              </a:rPr>
              <a:t>Trad</a:t>
            </a:r>
            <a:r>
              <a:rPr lang="en" sz="4100" b="1">
                <a:solidFill>
                  <a:srgbClr val="6AA84F"/>
                </a:solidFill>
              </a:rPr>
              <a:t>uction</a:t>
            </a:r>
            <a:endParaRPr sz="4100" b="1">
              <a:solidFill>
                <a:srgbClr val="6AA84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185"/>
          <p:cNvSpPr txBox="1">
            <a:spLocks noGrp="1"/>
          </p:cNvSpPr>
          <p:nvPr>
            <p:ph type="title"/>
          </p:nvPr>
        </p:nvSpPr>
        <p:spPr>
          <a:xfrm>
            <a:off x="311700" y="152125"/>
            <a:ext cx="8520600" cy="572700"/>
          </a:xfrm>
          <a:prstGeom prst="rect">
            <a:avLst/>
          </a:prstGeom>
          <a:solidFill>
            <a:srgbClr val="FFF2CC"/>
          </a:solidFill>
          <a:ln w="952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B5394"/>
                </a:solidFill>
              </a:rPr>
              <a:t>Règles du jeu</a:t>
            </a:r>
            <a:endParaRPr>
              <a:solidFill>
                <a:srgbClr val="0B5394"/>
              </a:solidFill>
            </a:endParaRPr>
          </a:p>
        </p:txBody>
      </p:sp>
      <p:sp>
        <p:nvSpPr>
          <p:cNvPr id="1472" name="Google Shape;1472;p185"/>
          <p:cNvSpPr txBox="1">
            <a:spLocks noGrp="1"/>
          </p:cNvSpPr>
          <p:nvPr>
            <p:ph type="body" idx="1"/>
          </p:nvPr>
        </p:nvSpPr>
        <p:spPr>
          <a:xfrm>
            <a:off x="311700" y="863550"/>
            <a:ext cx="8786100" cy="42060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endParaRPr sz="1500" b="1" dirty="0">
              <a:solidFill>
                <a:srgbClr val="0B5394"/>
              </a:solidFill>
            </a:endParaRPr>
          </a:p>
          <a:p>
            <a:pPr marL="0" lvl="0" indent="0" algn="l" rtl="0">
              <a:spcBef>
                <a:spcPts val="1600"/>
              </a:spcBef>
              <a:spcAft>
                <a:spcPts val="0"/>
              </a:spcAft>
              <a:buNone/>
            </a:pPr>
            <a:r>
              <a:rPr lang="en" sz="1500" b="1" dirty="0">
                <a:solidFill>
                  <a:srgbClr val="0B5394"/>
                </a:solidFill>
              </a:rPr>
              <a:t>1- </a:t>
            </a:r>
            <a:r>
              <a:rPr lang="en" sz="1400" b="1" dirty="0">
                <a:solidFill>
                  <a:srgbClr val="0B5394"/>
                </a:solidFill>
              </a:rPr>
              <a:t>Se joue </a:t>
            </a:r>
            <a:r>
              <a:rPr lang="en" sz="1400" b="1" dirty="0" err="1">
                <a:solidFill>
                  <a:srgbClr val="0B5394"/>
                </a:solidFill>
              </a:rPr>
              <a:t>en</a:t>
            </a:r>
            <a:r>
              <a:rPr lang="en" sz="1400" b="1" dirty="0">
                <a:solidFill>
                  <a:srgbClr val="0B5394"/>
                </a:solidFill>
              </a:rPr>
              <a:t> 6 équipes de </a:t>
            </a:r>
            <a:r>
              <a:rPr lang="fr-FR" sz="1400" b="1" dirty="0">
                <a:solidFill>
                  <a:srgbClr val="0B5394"/>
                </a:solidFill>
              </a:rPr>
              <a:t>6-7 étudiants</a:t>
            </a:r>
            <a:r>
              <a:rPr lang="en" sz="1400" b="1" dirty="0">
                <a:solidFill>
                  <a:srgbClr val="0B5394"/>
                </a:solidFill>
              </a:rPr>
              <a:t>, il y aura 16 questions</a:t>
            </a:r>
            <a:endParaRPr sz="1400" b="1" dirty="0">
              <a:solidFill>
                <a:srgbClr val="0B5394"/>
              </a:solidFill>
            </a:endParaRPr>
          </a:p>
          <a:p>
            <a:pPr marL="0" lvl="0" indent="0" algn="l" rtl="0">
              <a:spcBef>
                <a:spcPts val="1600"/>
              </a:spcBef>
              <a:spcAft>
                <a:spcPts val="0"/>
              </a:spcAft>
              <a:buNone/>
            </a:pPr>
            <a:r>
              <a:rPr lang="en" sz="1400" b="1" dirty="0">
                <a:solidFill>
                  <a:srgbClr val="0B5394"/>
                </a:solidFill>
              </a:rPr>
              <a:t>2- Une question est posée par l’animateur à un </a:t>
            </a:r>
            <a:r>
              <a:rPr lang="fr-FR" sz="1400" b="1" dirty="0">
                <a:solidFill>
                  <a:srgbClr val="0B5394"/>
                </a:solidFill>
              </a:rPr>
              <a:t>groupe après tirage du dé</a:t>
            </a:r>
            <a:endParaRPr sz="1400" b="1" dirty="0">
              <a:solidFill>
                <a:srgbClr val="0B5394"/>
              </a:solidFill>
            </a:endParaRPr>
          </a:p>
          <a:p>
            <a:pPr marL="0" lvl="0" indent="0" algn="l" rtl="0">
              <a:spcBef>
                <a:spcPts val="1600"/>
              </a:spcBef>
              <a:spcAft>
                <a:spcPts val="0"/>
              </a:spcAft>
              <a:buNone/>
            </a:pPr>
            <a:r>
              <a:rPr lang="en" sz="1400" b="1" dirty="0">
                <a:solidFill>
                  <a:srgbClr val="0B5394"/>
                </a:solidFill>
              </a:rPr>
              <a:t>4- Si </a:t>
            </a:r>
            <a:r>
              <a:rPr lang="en" sz="1400" b="1" dirty="0" err="1">
                <a:solidFill>
                  <a:srgbClr val="0B5394"/>
                </a:solidFill>
              </a:rPr>
              <a:t>l’équipe</a:t>
            </a:r>
            <a:r>
              <a:rPr lang="en" sz="1400" b="1" dirty="0">
                <a:solidFill>
                  <a:srgbClr val="0B5394"/>
                </a:solidFill>
              </a:rPr>
              <a:t> sait répondre: 3 points pour son équipe, 1 </a:t>
            </a:r>
            <a:r>
              <a:rPr lang="en" sz="1400" b="1" dirty="0" err="1">
                <a:solidFill>
                  <a:srgbClr val="0B5394"/>
                </a:solidFill>
              </a:rPr>
              <a:t>ou</a:t>
            </a:r>
            <a:r>
              <a:rPr lang="en" sz="1400" b="1" dirty="0">
                <a:solidFill>
                  <a:srgbClr val="0B5394"/>
                </a:solidFill>
              </a:rPr>
              <a:t> 2 </a:t>
            </a:r>
            <a:r>
              <a:rPr lang="en" sz="1400" b="1" dirty="0" err="1">
                <a:solidFill>
                  <a:srgbClr val="0B5394"/>
                </a:solidFill>
              </a:rPr>
              <a:t>si</a:t>
            </a:r>
            <a:r>
              <a:rPr lang="en" sz="1400" b="1" dirty="0">
                <a:solidFill>
                  <a:srgbClr val="0B5394"/>
                </a:solidFill>
              </a:rPr>
              <a:t> </a:t>
            </a:r>
            <a:r>
              <a:rPr lang="en" sz="1400" b="1" dirty="0" err="1">
                <a:solidFill>
                  <a:srgbClr val="0B5394"/>
                </a:solidFill>
              </a:rPr>
              <a:t>réponse</a:t>
            </a:r>
            <a:r>
              <a:rPr lang="en" sz="1400" b="1" dirty="0">
                <a:solidFill>
                  <a:srgbClr val="0B5394"/>
                </a:solidFill>
              </a:rPr>
              <a:t> </a:t>
            </a:r>
            <a:r>
              <a:rPr lang="en" sz="1400" b="1" dirty="0" err="1">
                <a:solidFill>
                  <a:srgbClr val="0B5394"/>
                </a:solidFill>
              </a:rPr>
              <a:t>incomplète</a:t>
            </a:r>
            <a:endParaRPr sz="1400" b="1" dirty="0">
              <a:solidFill>
                <a:srgbClr val="0B5394"/>
              </a:solidFill>
            </a:endParaRPr>
          </a:p>
          <a:p>
            <a:pPr marL="0" lvl="0" indent="0" algn="l" rtl="0">
              <a:lnSpc>
                <a:spcPct val="100000"/>
              </a:lnSpc>
              <a:spcBef>
                <a:spcPts val="1600"/>
              </a:spcBef>
              <a:spcAft>
                <a:spcPts val="0"/>
              </a:spcAft>
              <a:buNone/>
            </a:pPr>
            <a:r>
              <a:rPr lang="en" sz="1300" b="1" dirty="0">
                <a:solidFill>
                  <a:srgbClr val="0B5394"/>
                </a:solidFill>
              </a:rPr>
              <a:t>5- Si la réponse est fausse ou l’explication non satisfaisante, la parole est donnée à un </a:t>
            </a:r>
            <a:r>
              <a:rPr lang="en" sz="1300" b="1" dirty="0" err="1">
                <a:solidFill>
                  <a:srgbClr val="0B5394"/>
                </a:solidFill>
              </a:rPr>
              <a:t>autre</a:t>
            </a:r>
            <a:r>
              <a:rPr lang="en" sz="1300" b="1" dirty="0">
                <a:solidFill>
                  <a:srgbClr val="0B5394"/>
                </a:solidFill>
              </a:rPr>
              <a:t> </a:t>
            </a:r>
            <a:r>
              <a:rPr lang="en" sz="1300" b="1" dirty="0" err="1">
                <a:solidFill>
                  <a:srgbClr val="0B5394"/>
                </a:solidFill>
              </a:rPr>
              <a:t>groupe</a:t>
            </a:r>
            <a:r>
              <a:rPr lang="en" sz="1300" b="1" dirty="0">
                <a:solidFill>
                  <a:srgbClr val="0B5394"/>
                </a:solidFill>
              </a:rPr>
              <a:t> tiré au sort, 1 </a:t>
            </a:r>
            <a:r>
              <a:rPr lang="en" sz="1300" b="1" dirty="0" err="1">
                <a:solidFill>
                  <a:srgbClr val="0B5394"/>
                </a:solidFill>
              </a:rPr>
              <a:t>ou</a:t>
            </a:r>
            <a:r>
              <a:rPr lang="en" sz="1300" b="1" dirty="0">
                <a:solidFill>
                  <a:srgbClr val="0B5394"/>
                </a:solidFill>
              </a:rPr>
              <a:t> 2 points si réponse exacte</a:t>
            </a:r>
            <a:endParaRPr sz="1300" b="1" dirty="0">
              <a:solidFill>
                <a:srgbClr val="0B5394"/>
              </a:solidFill>
            </a:endParaRPr>
          </a:p>
          <a:p>
            <a:pPr marL="0" lvl="0" indent="0" algn="l" rtl="0">
              <a:lnSpc>
                <a:spcPct val="100000"/>
              </a:lnSpc>
              <a:spcBef>
                <a:spcPts val="1600"/>
              </a:spcBef>
              <a:spcAft>
                <a:spcPts val="0"/>
              </a:spcAft>
              <a:buNone/>
            </a:pPr>
            <a:r>
              <a:rPr lang="en" sz="1300" b="1" dirty="0">
                <a:solidFill>
                  <a:srgbClr val="0B5394"/>
                </a:solidFill>
              </a:rPr>
              <a:t>7- Si réponse toujours fausse, 1 point sera donné au 1er étudiant donnant la </a:t>
            </a:r>
            <a:r>
              <a:rPr lang="en" sz="1300" b="1" dirty="0" err="1">
                <a:solidFill>
                  <a:srgbClr val="0B5394"/>
                </a:solidFill>
              </a:rPr>
              <a:t>réponse</a:t>
            </a:r>
            <a:r>
              <a:rPr lang="en" sz="1300" b="1" dirty="0">
                <a:solidFill>
                  <a:srgbClr val="0B5394"/>
                </a:solidFill>
              </a:rPr>
              <a:t> </a:t>
            </a:r>
            <a:r>
              <a:rPr lang="en" sz="1300" b="1" dirty="0" err="1">
                <a:solidFill>
                  <a:srgbClr val="0B5394"/>
                </a:solidFill>
              </a:rPr>
              <a:t>exacte</a:t>
            </a:r>
            <a:r>
              <a:rPr lang="en" sz="1300" b="1" dirty="0">
                <a:solidFill>
                  <a:srgbClr val="0B5394"/>
                </a:solidFill>
              </a:rPr>
              <a:t> )(</a:t>
            </a:r>
            <a:r>
              <a:rPr lang="en" sz="1300" b="1" dirty="0" err="1">
                <a:solidFill>
                  <a:srgbClr val="0B5394"/>
                </a:solidFill>
              </a:rPr>
              <a:t>utili</a:t>
            </a:r>
            <a:r>
              <a:rPr lang="fr-FR" sz="1300" b="1" dirty="0">
                <a:solidFill>
                  <a:srgbClr val="0B5394"/>
                </a:solidFill>
              </a:rPr>
              <a:t>s</a:t>
            </a:r>
            <a:r>
              <a:rPr lang="en" sz="1300" b="1" dirty="0" err="1">
                <a:solidFill>
                  <a:srgbClr val="0B5394"/>
                </a:solidFill>
              </a:rPr>
              <a:t>ation</a:t>
            </a:r>
            <a:r>
              <a:rPr lang="en" sz="1300" b="1" dirty="0">
                <a:solidFill>
                  <a:srgbClr val="0B5394"/>
                </a:solidFill>
              </a:rPr>
              <a:t> des buzzers</a:t>
            </a:r>
            <a:endParaRPr sz="1300" b="1" dirty="0">
              <a:solidFill>
                <a:srgbClr val="0B5394"/>
              </a:solidFill>
            </a:endParaRPr>
          </a:p>
          <a:p>
            <a:pPr marL="0" lvl="0" indent="0" algn="l" rtl="0">
              <a:lnSpc>
                <a:spcPct val="100000"/>
              </a:lnSpc>
              <a:spcBef>
                <a:spcPts val="1600"/>
              </a:spcBef>
              <a:spcAft>
                <a:spcPts val="1600"/>
              </a:spcAft>
              <a:buNone/>
            </a:pPr>
            <a:endParaRPr sz="1300" b="1" dirty="0">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50"/>
          <p:cNvSpPr txBox="1">
            <a:spLocks noGrp="1"/>
          </p:cNvSpPr>
          <p:nvPr>
            <p:ph type="ctrTitle"/>
          </p:nvPr>
        </p:nvSpPr>
        <p:spPr>
          <a:xfrm>
            <a:off x="345900" y="1989275"/>
            <a:ext cx="8520600" cy="63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b="1"/>
              <a:t>Analyse des protéines : </a:t>
            </a:r>
            <a:endParaRPr sz="3900" b="1"/>
          </a:p>
          <a:p>
            <a:pPr marL="0" lvl="0" indent="0" algn="ctr" rtl="0">
              <a:spcBef>
                <a:spcPts val="0"/>
              </a:spcBef>
              <a:spcAft>
                <a:spcPts val="0"/>
              </a:spcAft>
              <a:buNone/>
            </a:pPr>
            <a:r>
              <a:rPr lang="en" sz="3300"/>
              <a:t>séparation des protéines </a:t>
            </a:r>
            <a:endParaRPr sz="3300"/>
          </a:p>
          <a:p>
            <a:pPr marL="0" lvl="0" indent="0" algn="ctr" rtl="0">
              <a:spcBef>
                <a:spcPts val="0"/>
              </a:spcBef>
              <a:spcAft>
                <a:spcPts val="0"/>
              </a:spcAft>
              <a:buNone/>
            </a:pPr>
            <a:r>
              <a:rPr lang="en" sz="3300"/>
              <a:t>par SDS-PAGE</a:t>
            </a:r>
            <a:endParaRPr sz="3300"/>
          </a:p>
        </p:txBody>
      </p:sp>
      <p:pic>
        <p:nvPicPr>
          <p:cNvPr id="1153" name="Google Shape;1153;p150"/>
          <p:cNvPicPr preferRelativeResize="0"/>
          <p:nvPr/>
        </p:nvPicPr>
        <p:blipFill>
          <a:blip r:embed="rId3">
            <a:alphaModFix/>
          </a:blip>
          <a:stretch>
            <a:fillRect/>
          </a:stretch>
        </p:blipFill>
        <p:spPr>
          <a:xfrm>
            <a:off x="6676425" y="2768700"/>
            <a:ext cx="1767059" cy="2141675"/>
          </a:xfrm>
          <a:prstGeom prst="rect">
            <a:avLst/>
          </a:prstGeom>
          <a:noFill/>
          <a:ln>
            <a:noFill/>
          </a:ln>
        </p:spPr>
      </p:pic>
      <p:pic>
        <p:nvPicPr>
          <p:cNvPr id="1154" name="Google Shape;1154;p150"/>
          <p:cNvPicPr preferRelativeResize="0"/>
          <p:nvPr/>
        </p:nvPicPr>
        <p:blipFill>
          <a:blip r:embed="rId4">
            <a:alphaModFix/>
          </a:blip>
          <a:stretch>
            <a:fillRect/>
          </a:stretch>
        </p:blipFill>
        <p:spPr>
          <a:xfrm>
            <a:off x="441875" y="2713025"/>
            <a:ext cx="2175402" cy="21416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186"/>
          <p:cNvSpPr txBox="1">
            <a:spLocks noGrp="1"/>
          </p:cNvSpPr>
          <p:nvPr>
            <p:ph type="title"/>
          </p:nvPr>
        </p:nvSpPr>
        <p:spPr>
          <a:xfrm>
            <a:off x="1193400" y="1864450"/>
            <a:ext cx="62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A quoi correspondent les séquences 1 et 3 ?</a:t>
            </a:r>
            <a:endParaRPr sz="2000" b="1"/>
          </a:p>
        </p:txBody>
      </p:sp>
      <p:pic>
        <p:nvPicPr>
          <p:cNvPr id="1478" name="Google Shape;1478;p186"/>
          <p:cNvPicPr preferRelativeResize="0"/>
          <p:nvPr/>
        </p:nvPicPr>
        <p:blipFill rotWithShape="1">
          <a:blip r:embed="rId3">
            <a:alphaModFix/>
          </a:blip>
          <a:srcRect b="53817"/>
          <a:stretch/>
        </p:blipFill>
        <p:spPr>
          <a:xfrm>
            <a:off x="1271000" y="312625"/>
            <a:ext cx="5752175" cy="1386000"/>
          </a:xfrm>
          <a:prstGeom prst="rect">
            <a:avLst/>
          </a:prstGeom>
          <a:noFill/>
          <a:ln w="9525" cap="flat" cmpd="sng">
            <a:solidFill>
              <a:srgbClr val="FFFFFF"/>
            </a:solidFill>
            <a:prstDash val="solid"/>
            <a:round/>
            <a:headEnd type="none" w="sm" len="sm"/>
            <a:tailEnd type="none" w="sm" len="sm"/>
          </a:ln>
        </p:spPr>
      </p:pic>
      <p:cxnSp>
        <p:nvCxnSpPr>
          <p:cNvPr id="1479" name="Google Shape;1479;p186"/>
          <p:cNvCxnSpPr/>
          <p:nvPr/>
        </p:nvCxnSpPr>
        <p:spPr>
          <a:xfrm flipH="1">
            <a:off x="6620625" y="1698625"/>
            <a:ext cx="7200" cy="366600"/>
          </a:xfrm>
          <a:prstGeom prst="straightConnector1">
            <a:avLst/>
          </a:prstGeom>
          <a:noFill/>
          <a:ln w="9525" cap="flat" cmpd="sng">
            <a:solidFill>
              <a:schemeClr val="dk2"/>
            </a:solidFill>
            <a:prstDash val="solid"/>
            <a:round/>
            <a:headEnd type="none" w="med" len="med"/>
            <a:tailEnd type="triangle" w="med" len="med"/>
          </a:ln>
        </p:spPr>
      </p:cxnSp>
      <p:sp>
        <p:nvSpPr>
          <p:cNvPr id="1480" name="Google Shape;1480;p186"/>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a:t>
            </a:r>
            <a:endParaRPr sz="2200" b="1">
              <a:solidFill>
                <a:srgbClr val="FF00FF"/>
              </a:solidFill>
            </a:endParaRPr>
          </a:p>
        </p:txBody>
      </p:sp>
      <p:sp>
        <p:nvSpPr>
          <p:cNvPr id="1481" name="Google Shape;1481;p186"/>
          <p:cNvSpPr txBox="1"/>
          <p:nvPr/>
        </p:nvSpPr>
        <p:spPr>
          <a:xfrm>
            <a:off x="961500" y="2437150"/>
            <a:ext cx="81825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dirty="0"/>
              <a:t>1- A des introns</a:t>
            </a:r>
            <a:endParaRPr sz="1500" dirty="0"/>
          </a:p>
          <a:p>
            <a:pPr marL="457200" lvl="0" indent="0" algn="l" rtl="0">
              <a:spcBef>
                <a:spcPts val="0"/>
              </a:spcBef>
              <a:spcAft>
                <a:spcPts val="0"/>
              </a:spcAft>
              <a:buNone/>
            </a:pPr>
            <a:endParaRPr sz="1500" dirty="0"/>
          </a:p>
          <a:p>
            <a:pPr marL="0" lvl="0" indent="457200" algn="l" rtl="0">
              <a:spcBef>
                <a:spcPts val="0"/>
              </a:spcBef>
              <a:spcAft>
                <a:spcPts val="0"/>
              </a:spcAft>
              <a:buNone/>
            </a:pPr>
            <a:r>
              <a:rPr lang="en" sz="1500" dirty="0"/>
              <a:t>2- A la coiffe et à la queue poly A</a:t>
            </a:r>
            <a:endParaRPr sz="1500" dirty="0"/>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3- </a:t>
            </a:r>
            <a:r>
              <a:rPr lang="en" sz="1500" dirty="0">
                <a:solidFill>
                  <a:schemeClr val="dk1"/>
                </a:solidFill>
              </a:rPr>
              <a:t>Aux </a:t>
            </a:r>
            <a:r>
              <a:rPr lang="en" sz="1500" dirty="0" err="1">
                <a:solidFill>
                  <a:schemeClr val="dk1"/>
                </a:solidFill>
              </a:rPr>
              <a:t>séquences</a:t>
            </a:r>
            <a:r>
              <a:rPr lang="en" sz="1500" dirty="0">
                <a:solidFill>
                  <a:schemeClr val="dk1"/>
                </a:solidFill>
              </a:rPr>
              <a:t> 5’ et 3’ </a:t>
            </a:r>
            <a:r>
              <a:rPr lang="en" sz="1500" dirty="0" err="1">
                <a:solidFill>
                  <a:schemeClr val="dk1"/>
                </a:solidFill>
              </a:rPr>
              <a:t>transcrites</a:t>
            </a:r>
            <a:r>
              <a:rPr lang="en" sz="1500" dirty="0">
                <a:solidFill>
                  <a:schemeClr val="dk1"/>
                </a:solidFill>
              </a:rPr>
              <a:t> </a:t>
            </a:r>
            <a:r>
              <a:rPr lang="en" sz="1500" dirty="0" err="1">
                <a:solidFill>
                  <a:schemeClr val="dk1"/>
                </a:solidFill>
              </a:rPr>
              <a:t>mais</a:t>
            </a:r>
            <a:r>
              <a:rPr lang="en" sz="1500" dirty="0">
                <a:solidFill>
                  <a:schemeClr val="dk1"/>
                </a:solidFill>
              </a:rPr>
              <a:t> non </a:t>
            </a:r>
            <a:r>
              <a:rPr lang="en" sz="1500" dirty="0" err="1">
                <a:solidFill>
                  <a:schemeClr val="dk1"/>
                </a:solidFill>
              </a:rPr>
              <a:t>traduites</a:t>
            </a:r>
            <a:r>
              <a:rPr lang="en" sz="1500" dirty="0">
                <a:solidFill>
                  <a:schemeClr val="dk1"/>
                </a:solidFill>
              </a:rPr>
              <a:t> de </a:t>
            </a:r>
            <a:r>
              <a:rPr lang="en" sz="1500" dirty="0" err="1">
                <a:solidFill>
                  <a:schemeClr val="dk1"/>
                </a:solidFill>
              </a:rPr>
              <a:t>l’ARNr</a:t>
            </a:r>
            <a:endParaRPr sz="1500" dirty="0"/>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4- Aux </a:t>
            </a:r>
            <a:r>
              <a:rPr lang="en" sz="1500" dirty="0" err="1"/>
              <a:t>séquences</a:t>
            </a:r>
            <a:r>
              <a:rPr lang="en" sz="1500" dirty="0"/>
              <a:t> 5’ et 3’ </a:t>
            </a:r>
            <a:r>
              <a:rPr lang="en" sz="1500" dirty="0" err="1"/>
              <a:t>transcrites</a:t>
            </a:r>
            <a:r>
              <a:rPr lang="en" sz="1500" dirty="0"/>
              <a:t> </a:t>
            </a:r>
            <a:r>
              <a:rPr lang="en" sz="1500" dirty="0" err="1"/>
              <a:t>mais</a:t>
            </a:r>
            <a:r>
              <a:rPr lang="en" sz="1500" dirty="0"/>
              <a:t> non </a:t>
            </a:r>
            <a:r>
              <a:rPr lang="en" sz="1500" dirty="0" err="1"/>
              <a:t>traduites</a:t>
            </a:r>
            <a:r>
              <a:rPr lang="en" sz="1500" dirty="0"/>
              <a:t> de </a:t>
            </a:r>
            <a:r>
              <a:rPr lang="en" sz="1500" dirty="0" err="1"/>
              <a:t>l’ARNm</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b="1" dirty="0"/>
              <a:t>Justifier </a:t>
            </a:r>
            <a:r>
              <a:rPr lang="en" sz="1500" b="1" dirty="0" err="1"/>
              <a:t>chacune</a:t>
            </a:r>
            <a:r>
              <a:rPr lang="en" sz="1500" b="1" dirty="0"/>
              <a:t> des </a:t>
            </a:r>
            <a:r>
              <a:rPr lang="en" sz="1500" b="1" dirty="0" err="1"/>
              <a:t>réponses</a:t>
            </a:r>
            <a:r>
              <a:rPr lang="en" sz="1500" b="1" dirty="0"/>
              <a:t> (que </a:t>
            </a:r>
            <a:r>
              <a:rPr lang="en" sz="1500" b="1" dirty="0" err="1"/>
              <a:t>ce</a:t>
            </a:r>
            <a:r>
              <a:rPr lang="en" sz="1500" b="1" dirty="0"/>
              <a:t> </a:t>
            </a:r>
            <a:r>
              <a:rPr lang="en" sz="1500" b="1" dirty="0" err="1"/>
              <a:t>soit</a:t>
            </a:r>
            <a:r>
              <a:rPr lang="en" sz="1500" b="1" dirty="0"/>
              <a:t> </a:t>
            </a:r>
            <a:r>
              <a:rPr lang="en" sz="1500" b="1" dirty="0" err="1"/>
              <a:t>oui</a:t>
            </a:r>
            <a:r>
              <a:rPr lang="en" sz="1500" b="1" dirty="0"/>
              <a:t> </a:t>
            </a:r>
            <a:r>
              <a:rPr lang="en" sz="1500" b="1" dirty="0" err="1"/>
              <a:t>ou</a:t>
            </a:r>
            <a:r>
              <a:rPr lang="en" sz="1500" b="1" dirty="0"/>
              <a:t> non).</a:t>
            </a:r>
            <a:endParaRPr sz="15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87"/>
          <p:cNvSpPr txBox="1">
            <a:spLocks noGrp="1"/>
          </p:cNvSpPr>
          <p:nvPr>
            <p:ph type="title"/>
          </p:nvPr>
        </p:nvSpPr>
        <p:spPr>
          <a:xfrm>
            <a:off x="445475" y="1386000"/>
            <a:ext cx="62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t>A quoi correspondent les séquences 1 et 3 ?</a:t>
            </a:r>
            <a:endParaRPr sz="2000" b="1"/>
          </a:p>
        </p:txBody>
      </p:sp>
      <p:pic>
        <p:nvPicPr>
          <p:cNvPr id="1487" name="Google Shape;1487;p187"/>
          <p:cNvPicPr preferRelativeResize="0"/>
          <p:nvPr/>
        </p:nvPicPr>
        <p:blipFill rotWithShape="1">
          <a:blip r:embed="rId3">
            <a:alphaModFix/>
          </a:blip>
          <a:srcRect b="53817"/>
          <a:stretch/>
        </p:blipFill>
        <p:spPr>
          <a:xfrm>
            <a:off x="1291975" y="0"/>
            <a:ext cx="5752175" cy="1386000"/>
          </a:xfrm>
          <a:prstGeom prst="rect">
            <a:avLst/>
          </a:prstGeom>
          <a:noFill/>
          <a:ln w="9525" cap="flat" cmpd="sng">
            <a:solidFill>
              <a:srgbClr val="FFFFFF"/>
            </a:solidFill>
            <a:prstDash val="solid"/>
            <a:round/>
            <a:headEnd type="none" w="sm" len="sm"/>
            <a:tailEnd type="none" w="sm" len="sm"/>
          </a:ln>
        </p:spPr>
      </p:pic>
      <p:cxnSp>
        <p:nvCxnSpPr>
          <p:cNvPr id="1488" name="Google Shape;1488;p187"/>
          <p:cNvCxnSpPr/>
          <p:nvPr/>
        </p:nvCxnSpPr>
        <p:spPr>
          <a:xfrm flipH="1">
            <a:off x="6620625" y="1698625"/>
            <a:ext cx="7200" cy="366600"/>
          </a:xfrm>
          <a:prstGeom prst="straightConnector1">
            <a:avLst/>
          </a:prstGeom>
          <a:noFill/>
          <a:ln w="9525" cap="flat" cmpd="sng">
            <a:solidFill>
              <a:schemeClr val="dk2"/>
            </a:solidFill>
            <a:prstDash val="solid"/>
            <a:round/>
            <a:headEnd type="none" w="med" len="med"/>
            <a:tailEnd type="triangle" w="med" len="med"/>
          </a:ln>
        </p:spPr>
      </p:cxnSp>
      <p:sp>
        <p:nvSpPr>
          <p:cNvPr id="1489" name="Google Shape;1489;p187"/>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a:t>
            </a:r>
            <a:endParaRPr sz="2200" b="1">
              <a:solidFill>
                <a:srgbClr val="FF00FF"/>
              </a:solidFill>
            </a:endParaRPr>
          </a:p>
        </p:txBody>
      </p:sp>
      <p:sp>
        <p:nvSpPr>
          <p:cNvPr id="1490" name="Google Shape;1490;p187"/>
          <p:cNvSpPr txBox="1"/>
          <p:nvPr/>
        </p:nvSpPr>
        <p:spPr>
          <a:xfrm>
            <a:off x="531125" y="1954275"/>
            <a:ext cx="86130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a:t>1- A des introns</a:t>
            </a:r>
            <a:endParaRPr sz="1500"/>
          </a:p>
          <a:p>
            <a:pPr marL="457200" lvl="0" indent="0" algn="l" rtl="0">
              <a:spcBef>
                <a:spcPts val="0"/>
              </a:spcBef>
              <a:spcAft>
                <a:spcPts val="0"/>
              </a:spcAft>
              <a:buNone/>
            </a:pPr>
            <a:r>
              <a:rPr lang="en" sz="1500" i="1">
                <a:solidFill>
                  <a:srgbClr val="FF0000"/>
                </a:solidFill>
              </a:rPr>
              <a:t>Non il s’agit d’un ARNm mature, donc les introns ont été épissés </a:t>
            </a:r>
            <a:endParaRPr sz="1500" i="1">
              <a:solidFill>
                <a:srgbClr val="FF0000"/>
              </a:solidFill>
            </a:endParaRPr>
          </a:p>
          <a:p>
            <a:pPr marL="457200" lvl="0" indent="0" algn="l" rtl="0">
              <a:spcBef>
                <a:spcPts val="0"/>
              </a:spcBef>
              <a:spcAft>
                <a:spcPts val="0"/>
              </a:spcAft>
              <a:buNone/>
            </a:pPr>
            <a:endParaRPr sz="1500"/>
          </a:p>
          <a:p>
            <a:pPr marL="0" lvl="0" indent="457200" algn="l" rtl="0">
              <a:spcBef>
                <a:spcPts val="0"/>
              </a:spcBef>
              <a:spcAft>
                <a:spcPts val="0"/>
              </a:spcAft>
              <a:buNone/>
            </a:pPr>
            <a:r>
              <a:rPr lang="en" sz="1500"/>
              <a:t>2- A la coiffe et à la queue poly A</a:t>
            </a:r>
            <a:endParaRPr sz="1500"/>
          </a:p>
          <a:p>
            <a:pPr marL="0" lvl="0" indent="457200" algn="l" rtl="0">
              <a:spcBef>
                <a:spcPts val="0"/>
              </a:spcBef>
              <a:spcAft>
                <a:spcPts val="0"/>
              </a:spcAft>
              <a:buNone/>
            </a:pPr>
            <a:r>
              <a:rPr lang="en" sz="1500" i="1">
                <a:solidFill>
                  <a:srgbClr val="FF0000"/>
                </a:solidFill>
              </a:rPr>
              <a:t>Non, sont aux 2 extrémités 5’ et 3’</a:t>
            </a:r>
            <a:endParaRPr sz="1500" i="1">
              <a:solidFill>
                <a:srgbClr val="FF0000"/>
              </a:solidFill>
            </a:endParaRPr>
          </a:p>
          <a:p>
            <a:pPr marL="457200" lvl="0" indent="0" algn="l" rtl="0">
              <a:spcBef>
                <a:spcPts val="0"/>
              </a:spcBef>
              <a:spcAft>
                <a:spcPts val="0"/>
              </a:spcAft>
              <a:buNone/>
            </a:pPr>
            <a:endParaRPr sz="1500"/>
          </a:p>
          <a:p>
            <a:pPr marL="457200" lvl="0" indent="0" algn="l" rtl="0">
              <a:spcBef>
                <a:spcPts val="0"/>
              </a:spcBef>
              <a:spcAft>
                <a:spcPts val="0"/>
              </a:spcAft>
              <a:buNone/>
            </a:pPr>
            <a:r>
              <a:rPr lang="en" sz="1500"/>
              <a:t>3- Aux séquences 5’ et 3’ transcrites mais non traduites de l’ARNr</a:t>
            </a:r>
            <a:endParaRPr sz="1500"/>
          </a:p>
          <a:p>
            <a:pPr marL="457200" lvl="0" indent="0" algn="l" rtl="0">
              <a:spcBef>
                <a:spcPts val="0"/>
              </a:spcBef>
              <a:spcAft>
                <a:spcPts val="0"/>
              </a:spcAft>
              <a:buNone/>
            </a:pPr>
            <a:r>
              <a:rPr lang="en" sz="1500" i="1">
                <a:solidFill>
                  <a:srgbClr val="FF0000"/>
                </a:solidFill>
              </a:rPr>
              <a:t>Non il s’agit d’un ARNm, les ARNr n’ont pas de queue poly A</a:t>
            </a:r>
            <a:endParaRPr sz="1500" i="1">
              <a:solidFill>
                <a:srgbClr val="FF0000"/>
              </a:solidFill>
            </a:endParaRPr>
          </a:p>
          <a:p>
            <a:pPr marL="457200" lvl="0" indent="0" algn="l" rtl="0">
              <a:spcBef>
                <a:spcPts val="0"/>
              </a:spcBef>
              <a:spcAft>
                <a:spcPts val="0"/>
              </a:spcAft>
              <a:buNone/>
            </a:pPr>
            <a:endParaRPr sz="1500"/>
          </a:p>
          <a:p>
            <a:pPr marL="457200" lvl="0" indent="0" algn="l" rtl="0">
              <a:spcBef>
                <a:spcPts val="0"/>
              </a:spcBef>
              <a:spcAft>
                <a:spcPts val="0"/>
              </a:spcAft>
              <a:buNone/>
            </a:pPr>
            <a:r>
              <a:rPr lang="en" sz="1500">
                <a:solidFill>
                  <a:srgbClr val="6AA84F"/>
                </a:solidFill>
              </a:rPr>
              <a:t>4- Aux séquences 5’ et 3’ transcrites mais non traduites de l’ARNm</a:t>
            </a:r>
            <a:endParaRPr sz="1500">
              <a:solidFill>
                <a:srgbClr val="6AA84F"/>
              </a:solidFill>
            </a:endParaRPr>
          </a:p>
          <a:p>
            <a:pPr marL="0" lvl="0" indent="0" algn="l" rtl="0">
              <a:spcBef>
                <a:spcPts val="0"/>
              </a:spcBef>
              <a:spcAft>
                <a:spcPts val="0"/>
              </a:spcAft>
              <a:buNone/>
            </a:pPr>
            <a:endParaRPr sz="1500"/>
          </a:p>
          <a:p>
            <a:pPr marL="0" lvl="0" indent="0" algn="l" rtl="0">
              <a:spcBef>
                <a:spcPts val="0"/>
              </a:spcBef>
              <a:spcAft>
                <a:spcPts val="0"/>
              </a:spcAft>
              <a:buNone/>
            </a:pPr>
            <a:endParaRPr sz="15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4"/>
        <p:cNvGrpSpPr/>
        <p:nvPr/>
      </p:nvGrpSpPr>
      <p:grpSpPr>
        <a:xfrm>
          <a:off x="0" y="0"/>
          <a:ext cx="0" cy="0"/>
          <a:chOff x="0" y="0"/>
          <a:chExt cx="0" cy="0"/>
        </a:xfrm>
      </p:grpSpPr>
      <p:sp>
        <p:nvSpPr>
          <p:cNvPr id="1495" name="Google Shape;1495;p188"/>
          <p:cNvSpPr txBox="1">
            <a:spLocks noGrp="1"/>
          </p:cNvSpPr>
          <p:nvPr>
            <p:ph type="title"/>
          </p:nvPr>
        </p:nvSpPr>
        <p:spPr>
          <a:xfrm>
            <a:off x="375900" y="666000"/>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A64D79"/>
                </a:solidFill>
              </a:rPr>
              <a:t>Pourquoi dit-on que le code génétique est spécifique?</a:t>
            </a:r>
            <a:endParaRPr sz="2500" b="1">
              <a:solidFill>
                <a:srgbClr val="A64D79"/>
              </a:solidFill>
            </a:endParaRPr>
          </a:p>
        </p:txBody>
      </p:sp>
      <p:sp>
        <p:nvSpPr>
          <p:cNvPr id="1496" name="Google Shape;1496;p188"/>
          <p:cNvSpPr txBox="1"/>
          <p:nvPr/>
        </p:nvSpPr>
        <p:spPr>
          <a:xfrm>
            <a:off x="577325" y="1595525"/>
            <a:ext cx="60462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a:t>1- À un acide aminé correspond 1 codon</a:t>
            </a:r>
            <a:endParaRPr sz="1500"/>
          </a:p>
          <a:p>
            <a:pPr marL="457200" lvl="0" indent="0" algn="l" rtl="0">
              <a:spcBef>
                <a:spcPts val="0"/>
              </a:spcBef>
              <a:spcAft>
                <a:spcPts val="0"/>
              </a:spcAft>
              <a:buNone/>
            </a:pPr>
            <a:endParaRPr sz="1500"/>
          </a:p>
          <a:p>
            <a:pPr marL="0" lvl="0" indent="457200" algn="l" rtl="0">
              <a:spcBef>
                <a:spcPts val="0"/>
              </a:spcBef>
              <a:spcAft>
                <a:spcPts val="0"/>
              </a:spcAft>
              <a:buNone/>
            </a:pPr>
            <a:r>
              <a:rPr lang="en" sz="1500"/>
              <a:t>2- À 1 codon correspond 1 acide aminé</a:t>
            </a:r>
            <a:endParaRPr sz="1500"/>
          </a:p>
          <a:p>
            <a:pPr marL="457200" lvl="0" indent="0" algn="l" rtl="0">
              <a:spcBef>
                <a:spcPts val="0"/>
              </a:spcBef>
              <a:spcAft>
                <a:spcPts val="0"/>
              </a:spcAft>
              <a:buNone/>
            </a:pPr>
            <a:endParaRPr sz="1500"/>
          </a:p>
          <a:p>
            <a:pPr marL="457200" lvl="0" indent="0" algn="l" rtl="0">
              <a:spcBef>
                <a:spcPts val="0"/>
              </a:spcBef>
              <a:spcAft>
                <a:spcPts val="0"/>
              </a:spcAft>
              <a:buNone/>
            </a:pPr>
            <a:r>
              <a:rPr lang="en" sz="1500"/>
              <a:t>3- À un acide aminé correspond 1 ARN de transfert</a:t>
            </a:r>
            <a:endParaRPr sz="1500"/>
          </a:p>
          <a:p>
            <a:pPr marL="457200" lvl="0" indent="0" algn="l" rtl="0">
              <a:spcBef>
                <a:spcPts val="0"/>
              </a:spcBef>
              <a:spcAft>
                <a:spcPts val="0"/>
              </a:spcAft>
              <a:buNone/>
            </a:pPr>
            <a:endParaRPr sz="1500"/>
          </a:p>
          <a:p>
            <a:pPr marL="457200" lvl="0" indent="0" algn="l" rtl="0">
              <a:spcBef>
                <a:spcPts val="0"/>
              </a:spcBef>
              <a:spcAft>
                <a:spcPts val="0"/>
              </a:spcAft>
              <a:buNone/>
            </a:pPr>
            <a:r>
              <a:rPr lang="en" sz="1500"/>
              <a:t>4- À un gène correspond une protéine</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b="1"/>
              <a:t>Justifier la réponse.</a:t>
            </a:r>
            <a:endParaRPr sz="1500" b="1"/>
          </a:p>
        </p:txBody>
      </p:sp>
      <p:sp>
        <p:nvSpPr>
          <p:cNvPr id="1497" name="Google Shape;1497;p188"/>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Q2</a:t>
            </a:r>
            <a:endParaRPr sz="2200" b="1">
              <a:solidFill>
                <a:srgbClr val="FF00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89"/>
          <p:cNvSpPr txBox="1">
            <a:spLocks noGrp="1"/>
          </p:cNvSpPr>
          <p:nvPr>
            <p:ph type="title"/>
          </p:nvPr>
        </p:nvSpPr>
        <p:spPr>
          <a:xfrm>
            <a:off x="848275" y="46650"/>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A64D79"/>
                </a:solidFill>
              </a:rPr>
              <a:t>Pourquoi dit-on que le code génétique est spécifique?</a:t>
            </a:r>
            <a:endParaRPr sz="2500" b="1">
              <a:solidFill>
                <a:srgbClr val="A64D79"/>
              </a:solidFill>
            </a:endParaRPr>
          </a:p>
        </p:txBody>
      </p:sp>
      <p:sp>
        <p:nvSpPr>
          <p:cNvPr id="1503" name="Google Shape;1503;p189"/>
          <p:cNvSpPr txBox="1"/>
          <p:nvPr/>
        </p:nvSpPr>
        <p:spPr>
          <a:xfrm>
            <a:off x="806275" y="1070725"/>
            <a:ext cx="80826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a:t>1- À un acide aminé correspond 1 codon</a:t>
            </a:r>
            <a:endParaRPr sz="1500"/>
          </a:p>
          <a:p>
            <a:pPr marL="457200" lvl="0" indent="0" algn="l" rtl="0">
              <a:spcBef>
                <a:spcPts val="0"/>
              </a:spcBef>
              <a:spcAft>
                <a:spcPts val="0"/>
              </a:spcAft>
              <a:buNone/>
            </a:pPr>
            <a:r>
              <a:rPr lang="en" sz="1500" i="1">
                <a:solidFill>
                  <a:srgbClr val="FF0000"/>
                </a:solidFill>
              </a:rPr>
              <a:t>Non: parfois plusieurs codons (cf tableau)</a:t>
            </a:r>
            <a:endParaRPr sz="1500" i="1">
              <a:solidFill>
                <a:srgbClr val="FF0000"/>
              </a:solidFill>
            </a:endParaRPr>
          </a:p>
          <a:p>
            <a:pPr marL="457200" lvl="0" indent="0" algn="l" rtl="0">
              <a:spcBef>
                <a:spcPts val="0"/>
              </a:spcBef>
              <a:spcAft>
                <a:spcPts val="0"/>
              </a:spcAft>
              <a:buNone/>
            </a:pPr>
            <a:endParaRPr sz="1500"/>
          </a:p>
          <a:p>
            <a:pPr marL="0" lvl="0" indent="457200" algn="l" rtl="0">
              <a:spcBef>
                <a:spcPts val="0"/>
              </a:spcBef>
              <a:spcAft>
                <a:spcPts val="0"/>
              </a:spcAft>
              <a:buNone/>
            </a:pPr>
            <a:r>
              <a:rPr lang="en" sz="1500">
                <a:solidFill>
                  <a:srgbClr val="6AA84F"/>
                </a:solidFill>
              </a:rPr>
              <a:t>2- À 1 codon correspond 1 acide aminé</a:t>
            </a:r>
            <a:endParaRPr sz="1500">
              <a:solidFill>
                <a:srgbClr val="6AA84F"/>
              </a:solidFill>
            </a:endParaRPr>
          </a:p>
          <a:p>
            <a:pPr marL="457200" lvl="0" indent="0" algn="l" rtl="0">
              <a:spcBef>
                <a:spcPts val="0"/>
              </a:spcBef>
              <a:spcAft>
                <a:spcPts val="0"/>
              </a:spcAft>
              <a:buNone/>
            </a:pPr>
            <a:endParaRPr sz="1500"/>
          </a:p>
          <a:p>
            <a:pPr marL="457200" lvl="0" indent="0" algn="l" rtl="0">
              <a:spcBef>
                <a:spcPts val="0"/>
              </a:spcBef>
              <a:spcAft>
                <a:spcPts val="0"/>
              </a:spcAft>
              <a:buNone/>
            </a:pPr>
            <a:r>
              <a:rPr lang="en" sz="1500"/>
              <a:t>3- À un acide aminé correspond 1 ARN de transfert</a:t>
            </a:r>
            <a:endParaRPr sz="1500"/>
          </a:p>
          <a:p>
            <a:pPr marL="457200" lvl="0" indent="0" algn="l" rtl="0">
              <a:spcBef>
                <a:spcPts val="0"/>
              </a:spcBef>
              <a:spcAft>
                <a:spcPts val="0"/>
              </a:spcAft>
              <a:buNone/>
            </a:pPr>
            <a:r>
              <a:rPr lang="en" sz="1500" i="1">
                <a:solidFill>
                  <a:srgbClr val="FF0000"/>
                </a:solidFill>
              </a:rPr>
              <a:t>Oui mais hors sujet</a:t>
            </a:r>
            <a:endParaRPr sz="1500" i="1">
              <a:solidFill>
                <a:srgbClr val="FF0000"/>
              </a:solidFill>
            </a:endParaRPr>
          </a:p>
          <a:p>
            <a:pPr marL="457200" lvl="0" indent="0" algn="l" rtl="0">
              <a:spcBef>
                <a:spcPts val="0"/>
              </a:spcBef>
              <a:spcAft>
                <a:spcPts val="0"/>
              </a:spcAft>
              <a:buNone/>
            </a:pPr>
            <a:endParaRPr sz="1500"/>
          </a:p>
          <a:p>
            <a:pPr marL="457200" lvl="0" indent="0" algn="l" rtl="0">
              <a:spcBef>
                <a:spcPts val="0"/>
              </a:spcBef>
              <a:spcAft>
                <a:spcPts val="0"/>
              </a:spcAft>
              <a:buNone/>
            </a:pPr>
            <a:r>
              <a:rPr lang="en" sz="1500"/>
              <a:t>4- À un gène correspond une protéine</a:t>
            </a:r>
            <a:endParaRPr sz="1500"/>
          </a:p>
          <a:p>
            <a:pPr marL="457200" lvl="0" indent="0" algn="l" rtl="0">
              <a:spcBef>
                <a:spcPts val="0"/>
              </a:spcBef>
              <a:spcAft>
                <a:spcPts val="0"/>
              </a:spcAft>
              <a:buNone/>
            </a:pPr>
            <a:r>
              <a:rPr lang="en" sz="1500" i="1">
                <a:solidFill>
                  <a:srgbClr val="FF0000"/>
                </a:solidFill>
              </a:rPr>
              <a:t>Pas valable pour tous les gènes (ex1: certains gènes peuvent donner coder pour plusieurs protéines par épissage alternatif, ex 2: certains gènes peuvent être transcrits mais non traduits comme les ARNr )</a:t>
            </a:r>
            <a:endParaRPr sz="1500" i="1">
              <a:solidFill>
                <a:srgbClr val="FF0000"/>
              </a:solidFill>
            </a:endParaRPr>
          </a:p>
          <a:p>
            <a:pPr marL="0" lvl="0" indent="0" algn="l" rtl="0">
              <a:spcBef>
                <a:spcPts val="0"/>
              </a:spcBef>
              <a:spcAft>
                <a:spcPts val="0"/>
              </a:spcAft>
              <a:buNone/>
            </a:pPr>
            <a:endParaRPr sz="1500"/>
          </a:p>
          <a:p>
            <a:pPr marL="0" lvl="0" indent="0" algn="l" rtl="0">
              <a:spcBef>
                <a:spcPts val="0"/>
              </a:spcBef>
              <a:spcAft>
                <a:spcPts val="0"/>
              </a:spcAft>
              <a:buNone/>
            </a:pPr>
            <a:endParaRPr sz="1500" b="1"/>
          </a:p>
        </p:txBody>
      </p:sp>
      <p:sp>
        <p:nvSpPr>
          <p:cNvPr id="1504" name="Google Shape;1504;p189"/>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Q2</a:t>
            </a:r>
            <a:endParaRPr sz="2200" b="1">
              <a:solidFill>
                <a:srgbClr val="FF00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90"/>
          <p:cNvSpPr txBox="1">
            <a:spLocks noGrp="1"/>
          </p:cNvSpPr>
          <p:nvPr>
            <p:ph type="title"/>
          </p:nvPr>
        </p:nvSpPr>
        <p:spPr>
          <a:xfrm>
            <a:off x="848275" y="46650"/>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Les acides aminés ci-dessous sont basiques (chargés positivement à pH neutre) : vrai ou faux?</a:t>
            </a:r>
            <a:endParaRPr sz="2100" b="1">
              <a:solidFill>
                <a:srgbClr val="A64D79"/>
              </a:solidFill>
            </a:endParaRPr>
          </a:p>
        </p:txBody>
      </p:sp>
      <p:sp>
        <p:nvSpPr>
          <p:cNvPr id="1510" name="Google Shape;1510;p190"/>
          <p:cNvSpPr txBox="1"/>
          <p:nvPr/>
        </p:nvSpPr>
        <p:spPr>
          <a:xfrm>
            <a:off x="806275" y="1070725"/>
            <a:ext cx="80826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dirty="0"/>
              <a:t>1- Arginine et Lysine</a:t>
            </a:r>
            <a:endParaRPr sz="1500" dirty="0"/>
          </a:p>
          <a:p>
            <a:pPr marL="457200" lvl="0" indent="0" algn="l" rtl="0">
              <a:spcBef>
                <a:spcPts val="0"/>
              </a:spcBef>
              <a:spcAft>
                <a:spcPts val="0"/>
              </a:spcAft>
              <a:buNone/>
            </a:pPr>
            <a:endParaRPr sz="1500" i="1" dirty="0">
              <a:solidFill>
                <a:srgbClr val="38761D"/>
              </a:solidFill>
            </a:endParaRPr>
          </a:p>
          <a:p>
            <a:pPr marL="457200" lvl="0" indent="0" algn="l" rtl="0">
              <a:spcBef>
                <a:spcPts val="0"/>
              </a:spcBef>
              <a:spcAft>
                <a:spcPts val="0"/>
              </a:spcAft>
              <a:buNone/>
            </a:pPr>
            <a:endParaRPr sz="1500" dirty="0"/>
          </a:p>
          <a:p>
            <a:pPr marL="0" lvl="0" indent="457200" algn="l" rtl="0">
              <a:spcBef>
                <a:spcPts val="0"/>
              </a:spcBef>
              <a:spcAft>
                <a:spcPts val="0"/>
              </a:spcAft>
              <a:buNone/>
            </a:pPr>
            <a:r>
              <a:rPr lang="en" sz="1500" dirty="0"/>
              <a:t>2- </a:t>
            </a:r>
            <a:r>
              <a:rPr lang="en" sz="1500" dirty="0" err="1"/>
              <a:t>Cystéine</a:t>
            </a:r>
            <a:r>
              <a:rPr lang="en" sz="1500" dirty="0"/>
              <a:t> et </a:t>
            </a:r>
            <a:r>
              <a:rPr lang="en" sz="1500" dirty="0" err="1"/>
              <a:t>Méthionine</a:t>
            </a:r>
            <a:endParaRPr sz="1500" dirty="0"/>
          </a:p>
          <a:p>
            <a:pPr marL="0" lvl="0" indent="457200" algn="l" rtl="0">
              <a:spcBef>
                <a:spcPts val="0"/>
              </a:spcBef>
              <a:spcAft>
                <a:spcPts val="0"/>
              </a:spcAft>
              <a:buNone/>
            </a:pPr>
            <a:endParaRPr sz="1500" i="1" dirty="0">
              <a:solidFill>
                <a:srgbClr val="FF0000"/>
              </a:solidFill>
            </a:endParaRPr>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3- Thymidine et </a:t>
            </a:r>
            <a:r>
              <a:rPr lang="en" sz="1500" dirty="0" err="1"/>
              <a:t>Adénine</a:t>
            </a:r>
            <a:endParaRPr sz="1500" dirty="0"/>
          </a:p>
          <a:p>
            <a:pPr marL="457200" lvl="0" indent="0" algn="l" rtl="0">
              <a:spcBef>
                <a:spcPts val="0"/>
              </a:spcBef>
              <a:spcAft>
                <a:spcPts val="0"/>
              </a:spcAft>
              <a:buNone/>
            </a:pPr>
            <a:endParaRPr sz="1500" i="1" dirty="0">
              <a:solidFill>
                <a:srgbClr val="FF0000"/>
              </a:solidFill>
            </a:endParaRPr>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4- </a:t>
            </a:r>
            <a:r>
              <a:rPr lang="en" sz="1500" dirty="0" err="1"/>
              <a:t>Acide</a:t>
            </a:r>
            <a:r>
              <a:rPr lang="en" sz="1500" dirty="0"/>
              <a:t> </a:t>
            </a:r>
            <a:r>
              <a:rPr lang="en" sz="1500" dirty="0" err="1"/>
              <a:t>aspartique</a:t>
            </a:r>
            <a:r>
              <a:rPr lang="en" sz="1500" dirty="0"/>
              <a:t> et </a:t>
            </a:r>
            <a:r>
              <a:rPr lang="en" sz="1500" dirty="0" err="1"/>
              <a:t>acide</a:t>
            </a:r>
            <a:r>
              <a:rPr lang="en" sz="1500" dirty="0"/>
              <a:t> </a:t>
            </a:r>
            <a:r>
              <a:rPr lang="en" sz="1500" dirty="0" err="1"/>
              <a:t>glutamique</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b="1" dirty="0"/>
              <a:t>Justifier </a:t>
            </a:r>
            <a:r>
              <a:rPr lang="en" sz="1500" b="1" dirty="0" err="1"/>
              <a:t>chaque</a:t>
            </a:r>
            <a:r>
              <a:rPr lang="en" sz="1500" b="1" dirty="0"/>
              <a:t> </a:t>
            </a:r>
            <a:r>
              <a:rPr lang="en" sz="1500" b="1" dirty="0" err="1"/>
              <a:t>réponse</a:t>
            </a:r>
            <a:r>
              <a:rPr lang="en" sz="1500" b="1" dirty="0"/>
              <a:t> (que </a:t>
            </a:r>
            <a:r>
              <a:rPr lang="en" sz="1500" b="1" dirty="0" err="1"/>
              <a:t>ce</a:t>
            </a:r>
            <a:r>
              <a:rPr lang="en" sz="1500" b="1" dirty="0"/>
              <a:t> </a:t>
            </a:r>
            <a:r>
              <a:rPr lang="en" sz="1500" b="1" dirty="0" err="1"/>
              <a:t>soit</a:t>
            </a:r>
            <a:r>
              <a:rPr lang="en" sz="1500" b="1" dirty="0"/>
              <a:t> </a:t>
            </a:r>
            <a:r>
              <a:rPr lang="en" sz="1500" b="1" dirty="0" err="1"/>
              <a:t>oui</a:t>
            </a:r>
            <a:r>
              <a:rPr lang="en" sz="1500" b="1" dirty="0"/>
              <a:t> </a:t>
            </a:r>
            <a:r>
              <a:rPr lang="en" sz="1500" b="1" dirty="0" err="1"/>
              <a:t>ou</a:t>
            </a:r>
            <a:r>
              <a:rPr lang="en" sz="1500" b="1" dirty="0"/>
              <a:t> non).</a:t>
            </a:r>
          </a:p>
          <a:p>
            <a:pPr marL="0" lvl="0" indent="0" algn="l" rtl="0">
              <a:spcBef>
                <a:spcPts val="0"/>
              </a:spcBef>
              <a:spcAft>
                <a:spcPts val="0"/>
              </a:spcAft>
              <a:buNone/>
            </a:pPr>
            <a:endParaRPr lang="en" sz="1500" b="1" dirty="0"/>
          </a:p>
          <a:p>
            <a:r>
              <a:rPr lang="fr-FR" sz="1500" i="1" dirty="0">
                <a:solidFill>
                  <a:srgbClr val="00B050"/>
                </a:solidFill>
              </a:rPr>
              <a:t>N.B. Il est autorisé de « tricher » en cherchant des infos dans votre poly ;-)</a:t>
            </a:r>
          </a:p>
          <a:p>
            <a:pPr marL="0" lvl="0" indent="0" algn="l" rtl="0">
              <a:spcBef>
                <a:spcPts val="0"/>
              </a:spcBef>
              <a:spcAft>
                <a:spcPts val="0"/>
              </a:spcAft>
              <a:buNone/>
            </a:pPr>
            <a:endParaRPr sz="1500" b="1" dirty="0"/>
          </a:p>
        </p:txBody>
      </p:sp>
      <p:sp>
        <p:nvSpPr>
          <p:cNvPr id="1511" name="Google Shape;1511;p190"/>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Q3</a:t>
            </a:r>
            <a:endParaRPr sz="2200" b="1">
              <a:solidFill>
                <a:srgbClr val="FF00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191"/>
          <p:cNvSpPr txBox="1">
            <a:spLocks noGrp="1"/>
          </p:cNvSpPr>
          <p:nvPr>
            <p:ph type="title"/>
          </p:nvPr>
        </p:nvSpPr>
        <p:spPr>
          <a:xfrm>
            <a:off x="848275" y="46650"/>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Les acides aminés ci-dessous sont basiques (chargés positivement à pH neutre) : vrai ou faux?</a:t>
            </a:r>
            <a:endParaRPr sz="2100" b="1">
              <a:solidFill>
                <a:srgbClr val="A64D79"/>
              </a:solidFill>
            </a:endParaRPr>
          </a:p>
        </p:txBody>
      </p:sp>
      <p:sp>
        <p:nvSpPr>
          <p:cNvPr id="1517" name="Google Shape;1517;p191"/>
          <p:cNvSpPr txBox="1"/>
          <p:nvPr/>
        </p:nvSpPr>
        <p:spPr>
          <a:xfrm>
            <a:off x="806275" y="1070725"/>
            <a:ext cx="8082600" cy="705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500" dirty="0">
                <a:solidFill>
                  <a:srgbClr val="38761D"/>
                </a:solidFill>
              </a:rPr>
              <a:t>1- Arginine et Lysine</a:t>
            </a:r>
            <a:endParaRPr sz="1500" dirty="0">
              <a:solidFill>
                <a:srgbClr val="38761D"/>
              </a:solidFill>
            </a:endParaRPr>
          </a:p>
          <a:p>
            <a:pPr marL="457200" lvl="0" indent="0" algn="l" rtl="0">
              <a:spcBef>
                <a:spcPts val="0"/>
              </a:spcBef>
              <a:spcAft>
                <a:spcPts val="0"/>
              </a:spcAft>
              <a:buNone/>
            </a:pPr>
            <a:r>
              <a:rPr lang="en" sz="1500" i="1" dirty="0" err="1">
                <a:solidFill>
                  <a:srgbClr val="38761D"/>
                </a:solidFill>
              </a:rPr>
              <a:t>Vrai</a:t>
            </a:r>
            <a:r>
              <a:rPr lang="en" sz="1500" i="1" dirty="0">
                <a:solidFill>
                  <a:srgbClr val="38761D"/>
                </a:solidFill>
              </a:rPr>
              <a:t> </a:t>
            </a:r>
            <a:endParaRPr sz="1500" i="1" dirty="0">
              <a:solidFill>
                <a:srgbClr val="38761D"/>
              </a:solidFill>
            </a:endParaRPr>
          </a:p>
          <a:p>
            <a:pPr marL="457200" lvl="0" indent="0" algn="l" rtl="0">
              <a:spcBef>
                <a:spcPts val="0"/>
              </a:spcBef>
              <a:spcAft>
                <a:spcPts val="0"/>
              </a:spcAft>
              <a:buNone/>
            </a:pPr>
            <a:endParaRPr sz="1500" dirty="0"/>
          </a:p>
          <a:p>
            <a:pPr marL="0" lvl="0" indent="457200" algn="l" rtl="0">
              <a:spcBef>
                <a:spcPts val="0"/>
              </a:spcBef>
              <a:spcAft>
                <a:spcPts val="0"/>
              </a:spcAft>
              <a:buNone/>
            </a:pPr>
            <a:r>
              <a:rPr lang="en" sz="1500" dirty="0"/>
              <a:t>2- </a:t>
            </a:r>
            <a:r>
              <a:rPr lang="en" sz="1500" dirty="0" err="1"/>
              <a:t>Cystéine</a:t>
            </a:r>
            <a:r>
              <a:rPr lang="en" sz="1500" dirty="0"/>
              <a:t> et </a:t>
            </a:r>
            <a:r>
              <a:rPr lang="en" sz="1500" dirty="0" err="1"/>
              <a:t>Méthionine</a:t>
            </a:r>
            <a:endParaRPr sz="1500" dirty="0"/>
          </a:p>
          <a:p>
            <a:pPr marL="0" lvl="0" indent="457200" algn="l" rtl="0">
              <a:spcBef>
                <a:spcPts val="0"/>
              </a:spcBef>
              <a:spcAft>
                <a:spcPts val="0"/>
              </a:spcAft>
              <a:buNone/>
            </a:pPr>
            <a:r>
              <a:rPr lang="en" sz="1500" i="1" dirty="0">
                <a:solidFill>
                  <a:srgbClr val="FF0000"/>
                </a:solidFill>
              </a:rPr>
              <a:t>Faux </a:t>
            </a:r>
            <a:r>
              <a:rPr lang="en" sz="1500" i="1" dirty="0" err="1">
                <a:solidFill>
                  <a:srgbClr val="FF0000"/>
                </a:solidFill>
              </a:rPr>
              <a:t>ce</a:t>
            </a:r>
            <a:r>
              <a:rPr lang="en" sz="1500" i="1" dirty="0">
                <a:solidFill>
                  <a:srgbClr val="FF0000"/>
                </a:solidFill>
              </a:rPr>
              <a:t> </a:t>
            </a:r>
            <a:r>
              <a:rPr lang="en" sz="1500" i="1" dirty="0" err="1">
                <a:solidFill>
                  <a:srgbClr val="FF0000"/>
                </a:solidFill>
              </a:rPr>
              <a:t>sont</a:t>
            </a:r>
            <a:r>
              <a:rPr lang="en" sz="1500" i="1" dirty="0">
                <a:solidFill>
                  <a:srgbClr val="FF0000"/>
                </a:solidFill>
              </a:rPr>
              <a:t> des AA non </a:t>
            </a:r>
            <a:r>
              <a:rPr lang="en" sz="1500" i="1" dirty="0" err="1">
                <a:solidFill>
                  <a:srgbClr val="FF0000"/>
                </a:solidFill>
              </a:rPr>
              <a:t>polaires</a:t>
            </a:r>
            <a:r>
              <a:rPr lang="en" sz="1500" i="1" dirty="0">
                <a:solidFill>
                  <a:srgbClr val="FF0000"/>
                </a:solidFill>
              </a:rPr>
              <a:t> </a:t>
            </a:r>
            <a:r>
              <a:rPr lang="en" sz="1500" i="1" dirty="0" err="1">
                <a:solidFill>
                  <a:srgbClr val="FF0000"/>
                </a:solidFill>
              </a:rPr>
              <a:t>soufrés</a:t>
            </a:r>
            <a:endParaRPr sz="1500" i="1" dirty="0">
              <a:solidFill>
                <a:srgbClr val="FF0000"/>
              </a:solidFill>
            </a:endParaRPr>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3- Thymidine et </a:t>
            </a:r>
            <a:r>
              <a:rPr lang="en" sz="1500" dirty="0" err="1"/>
              <a:t>Adénine</a:t>
            </a:r>
            <a:endParaRPr sz="1500" dirty="0"/>
          </a:p>
          <a:p>
            <a:pPr marL="457200" lvl="0" indent="0" algn="l" rtl="0">
              <a:spcBef>
                <a:spcPts val="0"/>
              </a:spcBef>
              <a:spcAft>
                <a:spcPts val="0"/>
              </a:spcAft>
              <a:buNone/>
            </a:pPr>
            <a:r>
              <a:rPr lang="en" sz="1500" i="1" dirty="0">
                <a:solidFill>
                  <a:srgbClr val="FF0000"/>
                </a:solidFill>
              </a:rPr>
              <a:t>Faux </a:t>
            </a:r>
            <a:r>
              <a:rPr lang="en" sz="1500" i="1" dirty="0" err="1">
                <a:solidFill>
                  <a:srgbClr val="FF0000"/>
                </a:solidFill>
              </a:rPr>
              <a:t>ce</a:t>
            </a:r>
            <a:r>
              <a:rPr lang="en" sz="1500" i="1" dirty="0">
                <a:solidFill>
                  <a:srgbClr val="FF0000"/>
                </a:solidFill>
              </a:rPr>
              <a:t> ne </a:t>
            </a:r>
            <a:r>
              <a:rPr lang="en" sz="1500" i="1" dirty="0" err="1">
                <a:solidFill>
                  <a:srgbClr val="FF0000"/>
                </a:solidFill>
              </a:rPr>
              <a:t>sont</a:t>
            </a:r>
            <a:r>
              <a:rPr lang="en" sz="1500" i="1" dirty="0">
                <a:solidFill>
                  <a:srgbClr val="FF0000"/>
                </a:solidFill>
              </a:rPr>
              <a:t> </a:t>
            </a:r>
            <a:r>
              <a:rPr lang="en" sz="1500" i="1" dirty="0" err="1">
                <a:solidFill>
                  <a:srgbClr val="FF0000"/>
                </a:solidFill>
              </a:rPr>
              <a:t>même</a:t>
            </a:r>
            <a:r>
              <a:rPr lang="en" sz="1500" i="1" dirty="0">
                <a:solidFill>
                  <a:srgbClr val="FF0000"/>
                </a:solidFill>
              </a:rPr>
              <a:t> pas des AA, </a:t>
            </a:r>
            <a:r>
              <a:rPr lang="en" sz="1500" i="1" dirty="0" err="1">
                <a:solidFill>
                  <a:srgbClr val="FF0000"/>
                </a:solidFill>
              </a:rPr>
              <a:t>ce</a:t>
            </a:r>
            <a:r>
              <a:rPr lang="en" sz="1500" i="1" dirty="0">
                <a:solidFill>
                  <a:srgbClr val="FF0000"/>
                </a:solidFill>
              </a:rPr>
              <a:t> </a:t>
            </a:r>
            <a:r>
              <a:rPr lang="en" sz="1500" i="1" dirty="0" err="1">
                <a:solidFill>
                  <a:srgbClr val="FF0000"/>
                </a:solidFill>
              </a:rPr>
              <a:t>sont</a:t>
            </a:r>
            <a:r>
              <a:rPr lang="en" sz="1500" i="1" dirty="0">
                <a:solidFill>
                  <a:srgbClr val="FF0000"/>
                </a:solidFill>
              </a:rPr>
              <a:t> des </a:t>
            </a:r>
            <a:r>
              <a:rPr lang="en" sz="1500" i="1" dirty="0" err="1">
                <a:solidFill>
                  <a:srgbClr val="FF0000"/>
                </a:solidFill>
              </a:rPr>
              <a:t>nucléotides</a:t>
            </a:r>
            <a:endParaRPr sz="1500" i="1" dirty="0">
              <a:solidFill>
                <a:srgbClr val="FF0000"/>
              </a:solidFill>
            </a:endParaRPr>
          </a:p>
          <a:p>
            <a:pPr marL="457200" lvl="0" indent="0" algn="l" rtl="0">
              <a:spcBef>
                <a:spcPts val="0"/>
              </a:spcBef>
              <a:spcAft>
                <a:spcPts val="0"/>
              </a:spcAft>
              <a:buNone/>
            </a:pPr>
            <a:endParaRPr sz="1500" dirty="0"/>
          </a:p>
          <a:p>
            <a:pPr marL="457200" lvl="0" indent="0" algn="l" rtl="0">
              <a:spcBef>
                <a:spcPts val="0"/>
              </a:spcBef>
              <a:spcAft>
                <a:spcPts val="0"/>
              </a:spcAft>
              <a:buNone/>
            </a:pPr>
            <a:r>
              <a:rPr lang="en" sz="1500" dirty="0"/>
              <a:t>4- </a:t>
            </a:r>
            <a:r>
              <a:rPr lang="en" sz="1500" dirty="0" err="1"/>
              <a:t>Acide</a:t>
            </a:r>
            <a:r>
              <a:rPr lang="en" sz="1500" dirty="0"/>
              <a:t> </a:t>
            </a:r>
            <a:r>
              <a:rPr lang="en" sz="1500" dirty="0" err="1"/>
              <a:t>aspartique</a:t>
            </a:r>
            <a:r>
              <a:rPr lang="en" sz="1500" dirty="0"/>
              <a:t> et </a:t>
            </a:r>
            <a:r>
              <a:rPr lang="en" sz="1500" dirty="0" err="1"/>
              <a:t>acide</a:t>
            </a:r>
            <a:r>
              <a:rPr lang="en" sz="1500" dirty="0"/>
              <a:t> </a:t>
            </a:r>
            <a:r>
              <a:rPr lang="en" sz="1500" dirty="0" err="1"/>
              <a:t>glutamique</a:t>
            </a:r>
            <a:endParaRPr sz="1500" dirty="0"/>
          </a:p>
          <a:p>
            <a:pPr marL="457200" lvl="0" indent="0" algn="l" rtl="0">
              <a:spcBef>
                <a:spcPts val="0"/>
              </a:spcBef>
              <a:spcAft>
                <a:spcPts val="0"/>
              </a:spcAft>
              <a:buNone/>
            </a:pPr>
            <a:r>
              <a:rPr lang="en" sz="1500" i="1" dirty="0">
                <a:solidFill>
                  <a:srgbClr val="FF0000"/>
                </a:solidFill>
              </a:rPr>
              <a:t>Faux </a:t>
            </a:r>
            <a:r>
              <a:rPr lang="en" sz="1500" i="1" dirty="0" err="1">
                <a:solidFill>
                  <a:srgbClr val="FF0000"/>
                </a:solidFill>
              </a:rPr>
              <a:t>ils</a:t>
            </a:r>
            <a:r>
              <a:rPr lang="en" sz="1500" i="1" dirty="0">
                <a:solidFill>
                  <a:srgbClr val="FF0000"/>
                </a:solidFill>
              </a:rPr>
              <a:t> </a:t>
            </a:r>
            <a:r>
              <a:rPr lang="en" sz="1500" i="1" dirty="0" err="1">
                <a:solidFill>
                  <a:srgbClr val="FF0000"/>
                </a:solidFill>
              </a:rPr>
              <a:t>sont</a:t>
            </a:r>
            <a:r>
              <a:rPr lang="en" sz="1500" i="1" dirty="0">
                <a:solidFill>
                  <a:srgbClr val="FF0000"/>
                </a:solidFill>
              </a:rPr>
              <a:t> </a:t>
            </a:r>
            <a:r>
              <a:rPr lang="en" sz="1500" i="1" dirty="0" err="1">
                <a:solidFill>
                  <a:srgbClr val="FF0000"/>
                </a:solidFill>
              </a:rPr>
              <a:t>acides</a:t>
            </a:r>
            <a:r>
              <a:rPr lang="en" sz="1500" i="1" dirty="0">
                <a:solidFill>
                  <a:srgbClr val="FF0000"/>
                </a:solidFill>
              </a:rPr>
              <a:t> (chargés </a:t>
            </a:r>
            <a:r>
              <a:rPr lang="en" sz="1500" i="1" dirty="0" err="1">
                <a:solidFill>
                  <a:srgbClr val="FF0000"/>
                </a:solidFill>
              </a:rPr>
              <a:t>négativement</a:t>
            </a:r>
            <a:r>
              <a:rPr lang="en" sz="1500" i="1" dirty="0">
                <a:solidFill>
                  <a:srgbClr val="FF0000"/>
                </a:solidFill>
              </a:rPr>
              <a:t> à pH </a:t>
            </a:r>
            <a:r>
              <a:rPr lang="en" sz="1500" i="1" dirty="0" err="1">
                <a:solidFill>
                  <a:srgbClr val="FF0000"/>
                </a:solidFill>
              </a:rPr>
              <a:t>neutre</a:t>
            </a:r>
            <a:r>
              <a:rPr lang="en" sz="1500" i="1" dirty="0">
                <a:solidFill>
                  <a:srgbClr val="FF0000"/>
                </a:solidFill>
              </a:rPr>
              <a:t>)</a:t>
            </a:r>
            <a:endParaRPr sz="1500" i="1" dirty="0">
              <a:solidFill>
                <a:srgbClr val="FF0000"/>
              </a:solidFill>
            </a:endParaRPr>
          </a:p>
          <a:p>
            <a:pPr marL="0" lvl="0" indent="0" algn="l" rtl="0">
              <a:spcBef>
                <a:spcPts val="0"/>
              </a:spcBef>
              <a:spcAft>
                <a:spcPts val="0"/>
              </a:spcAft>
              <a:buNone/>
            </a:pPr>
            <a:endParaRPr sz="1500" dirty="0"/>
          </a:p>
          <a:p>
            <a:pPr marL="0" lvl="0" indent="0" algn="l" rtl="0">
              <a:spcBef>
                <a:spcPts val="0"/>
              </a:spcBef>
              <a:spcAft>
                <a:spcPts val="0"/>
              </a:spcAft>
              <a:buNone/>
            </a:pPr>
            <a:endParaRPr lang="fr-FR" sz="1500" b="1" dirty="0"/>
          </a:p>
          <a:p>
            <a:pPr marL="0" lvl="0" indent="0" algn="l" rtl="0">
              <a:spcBef>
                <a:spcPts val="0"/>
              </a:spcBef>
              <a:spcAft>
                <a:spcPts val="0"/>
              </a:spcAft>
              <a:buNone/>
            </a:pPr>
            <a:endParaRPr sz="1500" b="1" dirty="0"/>
          </a:p>
        </p:txBody>
      </p:sp>
      <p:sp>
        <p:nvSpPr>
          <p:cNvPr id="1518" name="Google Shape;1518;p191"/>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Q3</a:t>
            </a:r>
            <a:endParaRPr sz="2200" b="1">
              <a:solidFill>
                <a:srgbClr val="FF00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192"/>
          <p:cNvSpPr/>
          <p:nvPr/>
        </p:nvSpPr>
        <p:spPr>
          <a:xfrm>
            <a:off x="2840300" y="146567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2"/>
          <p:cNvSpPr/>
          <p:nvPr/>
        </p:nvSpPr>
        <p:spPr>
          <a:xfrm>
            <a:off x="4572000" y="4030500"/>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2"/>
          <p:cNvSpPr/>
          <p:nvPr/>
        </p:nvSpPr>
        <p:spPr>
          <a:xfrm>
            <a:off x="4112250" y="96142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2"/>
          <p:cNvSpPr/>
          <p:nvPr/>
        </p:nvSpPr>
        <p:spPr>
          <a:xfrm>
            <a:off x="2987975" y="3943850"/>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2"/>
          <p:cNvSpPr/>
          <p:nvPr/>
        </p:nvSpPr>
        <p:spPr>
          <a:xfrm>
            <a:off x="3809800" y="436937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8" name="Google Shape;1528;p192"/>
          <p:cNvPicPr preferRelativeResize="0"/>
          <p:nvPr/>
        </p:nvPicPr>
        <p:blipFill>
          <a:blip r:embed="rId3">
            <a:alphaModFix/>
          </a:blip>
          <a:stretch>
            <a:fillRect/>
          </a:stretch>
        </p:blipFill>
        <p:spPr>
          <a:xfrm>
            <a:off x="2840300" y="829425"/>
            <a:ext cx="3395625" cy="4202488"/>
          </a:xfrm>
          <a:prstGeom prst="rect">
            <a:avLst/>
          </a:prstGeom>
          <a:noFill/>
          <a:ln>
            <a:noFill/>
          </a:ln>
        </p:spPr>
      </p:pic>
      <p:sp>
        <p:nvSpPr>
          <p:cNvPr id="1529" name="Google Shape;1529;p192"/>
          <p:cNvSpPr/>
          <p:nvPr/>
        </p:nvSpPr>
        <p:spPr>
          <a:xfrm>
            <a:off x="5080000" y="3877675"/>
            <a:ext cx="809700" cy="4917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2"/>
          <p:cNvSpPr txBox="1">
            <a:spLocks noGrp="1"/>
          </p:cNvSpPr>
          <p:nvPr>
            <p:ph type="title"/>
          </p:nvPr>
        </p:nvSpPr>
        <p:spPr>
          <a:xfrm>
            <a:off x="848275" y="99125"/>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Donner le nom de la molécule ci-dessous </a:t>
            </a:r>
            <a:endParaRPr sz="2100" b="1">
              <a:solidFill>
                <a:srgbClr val="A64D79"/>
              </a:solidFill>
            </a:endParaRPr>
          </a:p>
          <a:p>
            <a:pPr marL="0" lvl="0" indent="0" algn="l" rtl="0">
              <a:spcBef>
                <a:spcPts val="0"/>
              </a:spcBef>
              <a:spcAft>
                <a:spcPts val="0"/>
              </a:spcAft>
              <a:buNone/>
            </a:pPr>
            <a:r>
              <a:rPr lang="en" sz="2100" b="1">
                <a:solidFill>
                  <a:srgbClr val="A64D79"/>
                </a:solidFill>
              </a:rPr>
              <a:t>et compléter les 2 cadres</a:t>
            </a:r>
            <a:endParaRPr sz="2100" b="1">
              <a:solidFill>
                <a:srgbClr val="A64D79"/>
              </a:solidFill>
            </a:endParaRPr>
          </a:p>
        </p:txBody>
      </p:sp>
      <p:sp>
        <p:nvSpPr>
          <p:cNvPr id="1531" name="Google Shape;1531;p192"/>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Q4</a:t>
            </a:r>
            <a:endParaRPr sz="2200" b="1">
              <a:solidFill>
                <a:srgbClr val="FF00FF"/>
              </a:solidFill>
            </a:endParaRPr>
          </a:p>
        </p:txBody>
      </p:sp>
      <p:sp>
        <p:nvSpPr>
          <p:cNvPr id="1532" name="Google Shape;1532;p192"/>
          <p:cNvSpPr/>
          <p:nvPr/>
        </p:nvSpPr>
        <p:spPr>
          <a:xfrm>
            <a:off x="4729300" y="2105313"/>
            <a:ext cx="809700" cy="491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2"/>
          <p:cNvSpPr/>
          <p:nvPr/>
        </p:nvSpPr>
        <p:spPr>
          <a:xfrm>
            <a:off x="4030700" y="4861075"/>
            <a:ext cx="809700" cy="2298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193"/>
          <p:cNvSpPr/>
          <p:nvPr/>
        </p:nvSpPr>
        <p:spPr>
          <a:xfrm>
            <a:off x="2840300" y="146567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93"/>
          <p:cNvSpPr/>
          <p:nvPr/>
        </p:nvSpPr>
        <p:spPr>
          <a:xfrm>
            <a:off x="4572000" y="4030500"/>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93"/>
          <p:cNvSpPr/>
          <p:nvPr/>
        </p:nvSpPr>
        <p:spPr>
          <a:xfrm>
            <a:off x="4112250" y="96142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3"/>
          <p:cNvSpPr/>
          <p:nvPr/>
        </p:nvSpPr>
        <p:spPr>
          <a:xfrm>
            <a:off x="2987975" y="3943850"/>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93"/>
          <p:cNvSpPr/>
          <p:nvPr/>
        </p:nvSpPr>
        <p:spPr>
          <a:xfrm>
            <a:off x="3809800" y="4369375"/>
            <a:ext cx="919500" cy="49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3" name="Google Shape;1543;p193"/>
          <p:cNvPicPr preferRelativeResize="0"/>
          <p:nvPr/>
        </p:nvPicPr>
        <p:blipFill>
          <a:blip r:embed="rId3">
            <a:alphaModFix/>
          </a:blip>
          <a:stretch>
            <a:fillRect/>
          </a:stretch>
        </p:blipFill>
        <p:spPr>
          <a:xfrm>
            <a:off x="2840300" y="829425"/>
            <a:ext cx="3395625" cy="4202488"/>
          </a:xfrm>
          <a:prstGeom prst="rect">
            <a:avLst/>
          </a:prstGeom>
          <a:noFill/>
          <a:ln>
            <a:noFill/>
          </a:ln>
        </p:spPr>
      </p:pic>
      <p:sp>
        <p:nvSpPr>
          <p:cNvPr id="1544" name="Google Shape;1544;p193"/>
          <p:cNvSpPr txBox="1">
            <a:spLocks noGrp="1"/>
          </p:cNvSpPr>
          <p:nvPr>
            <p:ph type="title"/>
          </p:nvPr>
        </p:nvSpPr>
        <p:spPr>
          <a:xfrm>
            <a:off x="848275" y="99125"/>
            <a:ext cx="876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Donner le nom de la molécule ci-dessous </a:t>
            </a:r>
            <a:endParaRPr sz="2100" b="1">
              <a:solidFill>
                <a:srgbClr val="A64D79"/>
              </a:solidFill>
            </a:endParaRPr>
          </a:p>
          <a:p>
            <a:pPr marL="0" lvl="0" indent="0" algn="l" rtl="0">
              <a:spcBef>
                <a:spcPts val="0"/>
              </a:spcBef>
              <a:spcAft>
                <a:spcPts val="0"/>
              </a:spcAft>
              <a:buNone/>
            </a:pPr>
            <a:r>
              <a:rPr lang="en" sz="2100" b="1">
                <a:solidFill>
                  <a:srgbClr val="A64D79"/>
                </a:solidFill>
              </a:rPr>
              <a:t>et compléter les 2 cadres</a:t>
            </a:r>
            <a:endParaRPr sz="2100" b="1">
              <a:solidFill>
                <a:srgbClr val="A64D79"/>
              </a:solidFill>
            </a:endParaRPr>
          </a:p>
        </p:txBody>
      </p:sp>
      <p:sp>
        <p:nvSpPr>
          <p:cNvPr id="1545" name="Google Shape;1545;p193"/>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Q4</a:t>
            </a:r>
            <a:endParaRPr sz="2200" b="1">
              <a:solidFill>
                <a:srgbClr val="FF00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194"/>
          <p:cNvSpPr txBox="1">
            <a:spLocks noGrp="1"/>
          </p:cNvSpPr>
          <p:nvPr>
            <p:ph type="body" idx="1"/>
          </p:nvPr>
        </p:nvSpPr>
        <p:spPr>
          <a:xfrm>
            <a:off x="45525" y="1457275"/>
            <a:ext cx="878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0000"/>
                </a:solidFill>
              </a:rPr>
              <a:t>1- Les ribosomes sont constitués d’ARNr et de protéines.</a:t>
            </a:r>
            <a:endParaRPr>
              <a:solidFill>
                <a:srgbClr val="000000"/>
              </a:solidFill>
            </a:endParaRPr>
          </a:p>
          <a:p>
            <a:pPr marL="0" lvl="0" indent="0" algn="l" rtl="0">
              <a:spcBef>
                <a:spcPts val="1600"/>
              </a:spcBef>
              <a:spcAft>
                <a:spcPts val="0"/>
              </a:spcAft>
              <a:buClr>
                <a:schemeClr val="dk1"/>
              </a:buClr>
              <a:buSzPts val="1100"/>
              <a:buFont typeface="Arial"/>
              <a:buNone/>
            </a:pPr>
            <a:r>
              <a:rPr lang="en">
                <a:solidFill>
                  <a:srgbClr val="000000"/>
                </a:solidFill>
              </a:rPr>
              <a:t>2-  Les ribosomes sont constitués d’ARNm et de protéines.</a:t>
            </a:r>
            <a:endParaRPr>
              <a:solidFill>
                <a:srgbClr val="000000"/>
              </a:solidFill>
            </a:endParaRPr>
          </a:p>
          <a:p>
            <a:pPr marL="0" lvl="0" indent="0" algn="l" rtl="0">
              <a:spcBef>
                <a:spcPts val="1600"/>
              </a:spcBef>
              <a:spcAft>
                <a:spcPts val="0"/>
              </a:spcAft>
              <a:buClr>
                <a:schemeClr val="dk1"/>
              </a:buClr>
              <a:buSzPts val="1100"/>
              <a:buFont typeface="Arial"/>
              <a:buNone/>
            </a:pPr>
            <a:r>
              <a:rPr lang="en">
                <a:solidFill>
                  <a:srgbClr val="000000"/>
                </a:solidFill>
              </a:rPr>
              <a:t>3- La transcription des ARN ribosomaux 45S s’effectue au niveau du nucléole. </a:t>
            </a:r>
            <a:endParaRPr>
              <a:solidFill>
                <a:srgbClr val="000000"/>
              </a:solidFill>
            </a:endParaRPr>
          </a:p>
          <a:p>
            <a:pPr marL="0" lvl="0" indent="0" algn="l" rtl="0">
              <a:spcBef>
                <a:spcPts val="1600"/>
              </a:spcBef>
              <a:spcAft>
                <a:spcPts val="0"/>
              </a:spcAft>
              <a:buNone/>
            </a:pPr>
            <a:r>
              <a:rPr lang="en">
                <a:solidFill>
                  <a:srgbClr val="000000"/>
                </a:solidFill>
              </a:rPr>
              <a:t>4- L’ARNr 45S est clivé en ARNr 18S, 28S et 5,8S.</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Clr>
                <a:schemeClr val="dk1"/>
              </a:buClr>
              <a:buSzPts val="1100"/>
              <a:buFont typeface="Arial"/>
              <a:buNone/>
            </a:pPr>
            <a:r>
              <a:rPr lang="en"/>
              <a:t> </a:t>
            </a:r>
            <a:endParaRPr/>
          </a:p>
        </p:txBody>
      </p:sp>
      <p:sp>
        <p:nvSpPr>
          <p:cNvPr id="1551" name="Google Shape;1551;p194"/>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Q5</a:t>
            </a:r>
            <a:endParaRPr sz="2200" b="1">
              <a:solidFill>
                <a:srgbClr val="FF00FF"/>
              </a:solidFill>
            </a:endParaRPr>
          </a:p>
        </p:txBody>
      </p:sp>
      <p:sp>
        <p:nvSpPr>
          <p:cNvPr id="1552" name="Google Shape;1552;p194"/>
          <p:cNvSpPr txBox="1"/>
          <p:nvPr/>
        </p:nvSpPr>
        <p:spPr>
          <a:xfrm>
            <a:off x="808250" y="52475"/>
            <a:ext cx="7788600" cy="8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Vrai ou Faux ? Justifier les réponses.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195"/>
          <p:cNvSpPr txBox="1">
            <a:spLocks noGrp="1"/>
          </p:cNvSpPr>
          <p:nvPr>
            <p:ph type="body" idx="1"/>
          </p:nvPr>
        </p:nvSpPr>
        <p:spPr>
          <a:xfrm>
            <a:off x="45525" y="1457275"/>
            <a:ext cx="878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AA84F"/>
                </a:solidFill>
              </a:rPr>
              <a:t>1- Les ribosomes sont constitués d’ARNr et de protéines.</a:t>
            </a:r>
            <a:endParaRPr dirty="0">
              <a:solidFill>
                <a:srgbClr val="6AA84F"/>
              </a:solidFill>
            </a:endParaRPr>
          </a:p>
          <a:p>
            <a:pPr marL="0" lvl="0" indent="0" algn="l" rtl="0">
              <a:spcBef>
                <a:spcPts val="1600"/>
              </a:spcBef>
              <a:spcAft>
                <a:spcPts val="0"/>
              </a:spcAft>
              <a:buNone/>
            </a:pPr>
            <a:r>
              <a:rPr lang="en" dirty="0">
                <a:solidFill>
                  <a:srgbClr val="000000"/>
                </a:solidFill>
              </a:rPr>
              <a:t>2-  Les ribosomes sont constitués d’ARNm et de protéines. </a:t>
            </a:r>
            <a:r>
              <a:rPr lang="en" sz="1700" i="1" dirty="0">
                <a:solidFill>
                  <a:srgbClr val="FF0000"/>
                </a:solidFill>
              </a:rPr>
              <a:t>Faux, il </a:t>
            </a:r>
            <a:r>
              <a:rPr lang="en" sz="1700" i="1" dirty="0" err="1">
                <a:solidFill>
                  <a:srgbClr val="FF0000"/>
                </a:solidFill>
              </a:rPr>
              <a:t>s’agit</a:t>
            </a:r>
            <a:r>
              <a:rPr lang="en" sz="1700" i="1" dirty="0">
                <a:solidFill>
                  <a:srgbClr val="FF0000"/>
                </a:solidFill>
              </a:rPr>
              <a:t> des ARN </a:t>
            </a:r>
            <a:r>
              <a:rPr lang="en" sz="1700" i="1" dirty="0" err="1">
                <a:solidFill>
                  <a:srgbClr val="FF0000"/>
                </a:solidFill>
              </a:rPr>
              <a:t>ribosomaux</a:t>
            </a:r>
            <a:r>
              <a:rPr lang="en" sz="1700" i="1" dirty="0">
                <a:solidFill>
                  <a:srgbClr val="FF0000"/>
                </a:solidFill>
              </a:rPr>
              <a:t> et des </a:t>
            </a:r>
            <a:r>
              <a:rPr lang="en" sz="1700" i="1" dirty="0" err="1">
                <a:solidFill>
                  <a:srgbClr val="FF0000"/>
                </a:solidFill>
              </a:rPr>
              <a:t>protéines</a:t>
            </a:r>
            <a:r>
              <a:rPr lang="en" sz="1700" i="1" dirty="0">
                <a:solidFill>
                  <a:srgbClr val="FF0000"/>
                </a:solidFill>
              </a:rPr>
              <a:t> </a:t>
            </a:r>
            <a:r>
              <a:rPr lang="en" sz="1700" i="1" dirty="0" err="1">
                <a:solidFill>
                  <a:srgbClr val="FF0000"/>
                </a:solidFill>
              </a:rPr>
              <a:t>ribosomales</a:t>
            </a:r>
            <a:endParaRPr sz="1700" i="1" dirty="0">
              <a:solidFill>
                <a:srgbClr val="FF0000"/>
              </a:solidFill>
            </a:endParaRPr>
          </a:p>
          <a:p>
            <a:pPr marL="0" lvl="0" indent="0" algn="l" rtl="0">
              <a:spcBef>
                <a:spcPts val="1600"/>
              </a:spcBef>
              <a:spcAft>
                <a:spcPts val="0"/>
              </a:spcAft>
              <a:buNone/>
            </a:pPr>
            <a:r>
              <a:rPr lang="en" dirty="0">
                <a:solidFill>
                  <a:srgbClr val="6AA84F"/>
                </a:solidFill>
              </a:rPr>
              <a:t>3- La transcription des ARN ribosomaux 45S s’effectue au niveau du nucléole. </a:t>
            </a:r>
            <a:endParaRPr dirty="0">
              <a:solidFill>
                <a:srgbClr val="6AA84F"/>
              </a:solidFill>
            </a:endParaRPr>
          </a:p>
          <a:p>
            <a:pPr marL="0" lvl="0" indent="0" algn="l" rtl="0">
              <a:spcBef>
                <a:spcPts val="1600"/>
              </a:spcBef>
              <a:spcAft>
                <a:spcPts val="0"/>
              </a:spcAft>
              <a:buNone/>
            </a:pPr>
            <a:r>
              <a:rPr lang="en" dirty="0">
                <a:solidFill>
                  <a:srgbClr val="6AA84F"/>
                </a:solidFill>
              </a:rPr>
              <a:t>4- L’ARNr 45S est clivé en ARNr 18S, 28S et 5,8S.</a:t>
            </a:r>
            <a:endParaRPr dirty="0">
              <a:solidFill>
                <a:srgbClr val="6AA84F"/>
              </a:solidFill>
            </a:endParaRPr>
          </a:p>
          <a:p>
            <a:pPr marL="0" lvl="0" indent="0" algn="l" rtl="0">
              <a:spcBef>
                <a:spcPts val="1600"/>
              </a:spcBef>
              <a:spcAft>
                <a:spcPts val="0"/>
              </a:spcAft>
              <a:buNone/>
            </a:pPr>
            <a:endParaRPr dirty="0"/>
          </a:p>
          <a:p>
            <a:pPr marL="0" lvl="0" indent="0" algn="l" rtl="0">
              <a:spcBef>
                <a:spcPts val="1600"/>
              </a:spcBef>
              <a:spcAft>
                <a:spcPts val="1600"/>
              </a:spcAft>
              <a:buNone/>
            </a:pPr>
            <a:r>
              <a:rPr lang="en" dirty="0"/>
              <a:t> </a:t>
            </a:r>
            <a:endParaRPr dirty="0"/>
          </a:p>
        </p:txBody>
      </p:sp>
      <p:sp>
        <p:nvSpPr>
          <p:cNvPr id="1558" name="Google Shape;1558;p195"/>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Q5</a:t>
            </a:r>
            <a:endParaRPr sz="2200" b="1">
              <a:solidFill>
                <a:srgbClr val="FF00FF"/>
              </a:solidFill>
            </a:endParaRPr>
          </a:p>
        </p:txBody>
      </p:sp>
      <p:sp>
        <p:nvSpPr>
          <p:cNvPr id="1559" name="Google Shape;1559;p195"/>
          <p:cNvSpPr txBox="1"/>
          <p:nvPr/>
        </p:nvSpPr>
        <p:spPr>
          <a:xfrm>
            <a:off x="808250" y="52475"/>
            <a:ext cx="7788600" cy="8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Vrai ou Faux ? Justifier les réponses.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51"/>
          <p:cNvSpPr txBox="1"/>
          <p:nvPr/>
        </p:nvSpPr>
        <p:spPr>
          <a:xfrm>
            <a:off x="100200" y="1625650"/>
            <a:ext cx="8984400" cy="7482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None/>
            </a:pPr>
            <a:endParaRPr sz="1300" dirty="0"/>
          </a:p>
          <a:p>
            <a:pPr marL="228600" lvl="0" indent="0" algn="l" rtl="0">
              <a:lnSpc>
                <a:spcPct val="115000"/>
              </a:lnSpc>
              <a:spcBef>
                <a:spcPts val="0"/>
              </a:spcBef>
              <a:spcAft>
                <a:spcPts val="0"/>
              </a:spcAft>
              <a:buNone/>
            </a:pPr>
            <a:endParaRPr sz="1300" dirty="0"/>
          </a:p>
          <a:p>
            <a:pPr marL="228600" lvl="0" indent="0" algn="l" rtl="0">
              <a:lnSpc>
                <a:spcPct val="115000"/>
              </a:lnSpc>
              <a:spcBef>
                <a:spcPts val="0"/>
              </a:spcBef>
              <a:spcAft>
                <a:spcPts val="0"/>
              </a:spcAft>
              <a:buNone/>
            </a:pPr>
            <a:r>
              <a:rPr lang="en" sz="1600" b="1" dirty="0">
                <a:solidFill>
                  <a:srgbClr val="741B47"/>
                </a:solidFill>
              </a:rPr>
              <a:t>Visualisation de la technique :</a:t>
            </a:r>
            <a:endParaRPr sz="1600" b="1" dirty="0">
              <a:solidFill>
                <a:srgbClr val="741B47"/>
              </a:solidFill>
            </a:endParaRPr>
          </a:p>
          <a:p>
            <a:pPr marL="457200" lvl="0" indent="-311150" algn="l" rtl="0">
              <a:lnSpc>
                <a:spcPct val="115000"/>
              </a:lnSpc>
              <a:spcBef>
                <a:spcPts val="0"/>
              </a:spcBef>
              <a:spcAft>
                <a:spcPts val="0"/>
              </a:spcAft>
              <a:buClr>
                <a:srgbClr val="741B47"/>
              </a:buClr>
              <a:buSzPts val="1300"/>
              <a:buChar char="●"/>
            </a:pPr>
            <a:r>
              <a:rPr lang="en" sz="1300" dirty="0">
                <a:solidFill>
                  <a:srgbClr val="741B47"/>
                </a:solidFill>
              </a:rPr>
              <a:t>Une vidéo simple avec texte anglais</a:t>
            </a:r>
            <a:endParaRPr sz="1300" dirty="0">
              <a:solidFill>
                <a:srgbClr val="741B47"/>
              </a:solidFill>
            </a:endParaRPr>
          </a:p>
          <a:p>
            <a:pPr marL="0" lvl="0" indent="0" algn="l" rtl="0">
              <a:lnSpc>
                <a:spcPct val="115000"/>
              </a:lnSpc>
              <a:spcBef>
                <a:spcPts val="0"/>
              </a:spcBef>
              <a:spcAft>
                <a:spcPts val="0"/>
              </a:spcAft>
              <a:buNone/>
            </a:pPr>
            <a:r>
              <a:rPr lang="en" sz="1800" dirty="0">
                <a:solidFill>
                  <a:srgbClr val="741B47"/>
                </a:solidFill>
                <a:latin typeface="Calibri"/>
                <a:ea typeface="Calibri"/>
                <a:cs typeface="Calibri"/>
                <a:sym typeface="Calibri"/>
              </a:rPr>
              <a:t> </a:t>
            </a:r>
            <a:r>
              <a:rPr lang="en" sz="1600" dirty="0">
                <a:solidFill>
                  <a:srgbClr val="741B47"/>
                </a:solidFill>
                <a:latin typeface="Calibri"/>
                <a:ea typeface="Calibri"/>
                <a:cs typeface="Calibri"/>
                <a:sym typeface="Calibri"/>
              </a:rPr>
              <a:t>     https://youtu.be/3CrzY7jb9fQ</a:t>
            </a:r>
            <a:endParaRPr sz="1300" dirty="0">
              <a:solidFill>
                <a:srgbClr val="741B47"/>
              </a:solidFill>
            </a:endParaRPr>
          </a:p>
          <a:p>
            <a:pPr marL="457200" lvl="0" indent="-311150" algn="l" rtl="0">
              <a:lnSpc>
                <a:spcPct val="115000"/>
              </a:lnSpc>
              <a:spcBef>
                <a:spcPts val="0"/>
              </a:spcBef>
              <a:spcAft>
                <a:spcPts val="0"/>
              </a:spcAft>
              <a:buClr>
                <a:srgbClr val="741B47"/>
              </a:buClr>
              <a:buSzPts val="1300"/>
              <a:buChar char="●"/>
            </a:pPr>
            <a:r>
              <a:rPr lang="en" sz="1300" dirty="0">
                <a:solidFill>
                  <a:srgbClr val="741B47"/>
                </a:solidFill>
              </a:rPr>
              <a:t>Une vidéo d’illustration un peu plus approfondie en français </a:t>
            </a:r>
            <a:endParaRPr lang="fr-FR" sz="1300" dirty="0">
              <a:solidFill>
                <a:srgbClr val="741B47"/>
              </a:solidFill>
            </a:endParaRPr>
          </a:p>
          <a:p>
            <a:pPr marL="146050" lvl="0" algn="l" rtl="0">
              <a:lnSpc>
                <a:spcPct val="115000"/>
              </a:lnSpc>
              <a:spcBef>
                <a:spcPts val="0"/>
              </a:spcBef>
              <a:spcAft>
                <a:spcPts val="0"/>
              </a:spcAft>
              <a:buClr>
                <a:srgbClr val="741B47"/>
              </a:buClr>
              <a:buSzPts val="1300"/>
            </a:pPr>
            <a:r>
              <a:rPr lang="en" sz="1200" b="1" u="sng" dirty="0">
                <a:solidFill>
                  <a:srgbClr val="741B47"/>
                </a:solidFill>
                <a:hlinkClick r:id="rId3">
                  <a:extLst>
                    <a:ext uri="{A12FA001-AC4F-418D-AE19-62706E023703}">
                      <ahyp:hlinkClr xmlns:ahyp="http://schemas.microsoft.com/office/drawing/2018/hyperlinkcolor" val="tx"/>
                    </a:ext>
                  </a:extLst>
                </a:hlinkClick>
              </a:rPr>
              <a:t>https://www.youtube.com/watch?v=E_4pjxMDb2o</a:t>
            </a:r>
            <a:endParaRPr sz="1200" b="1" u="sng" dirty="0">
              <a:solidFill>
                <a:srgbClr val="741B47"/>
              </a:solidFill>
            </a:endParaRPr>
          </a:p>
          <a:p>
            <a:pPr marL="228600" lvl="0" indent="0" algn="l" rtl="0">
              <a:lnSpc>
                <a:spcPct val="115000"/>
              </a:lnSpc>
              <a:spcBef>
                <a:spcPts val="0"/>
              </a:spcBef>
              <a:spcAft>
                <a:spcPts val="0"/>
              </a:spcAft>
              <a:buNone/>
            </a:pPr>
            <a:endParaRPr sz="1200" b="1" u="sng" dirty="0">
              <a:solidFill>
                <a:srgbClr val="4A86E8"/>
              </a:solidFill>
            </a:endParaRPr>
          </a:p>
          <a:p>
            <a:pPr marL="0" lvl="0" indent="0" algn="l" rtl="0">
              <a:spcBef>
                <a:spcPts val="0"/>
              </a:spcBef>
              <a:spcAft>
                <a:spcPts val="0"/>
              </a:spcAft>
              <a:buNone/>
            </a:pPr>
            <a:r>
              <a:rPr lang="en" sz="1600" b="1" dirty="0">
                <a:solidFill>
                  <a:srgbClr val="FF0000"/>
                </a:solidFill>
              </a:rPr>
              <a:t>Visionner les vidéos attentivement afin de pouvoir répondre aux questions suivantes </a:t>
            </a:r>
            <a:endParaRPr sz="1600" b="1" dirty="0">
              <a:solidFill>
                <a:srgbClr val="FF0000"/>
              </a:solidFill>
            </a:endParaRPr>
          </a:p>
          <a:p>
            <a:pPr marL="0" lvl="0" indent="0" algn="l" rtl="0">
              <a:spcBef>
                <a:spcPts val="0"/>
              </a:spcBef>
              <a:spcAft>
                <a:spcPts val="0"/>
              </a:spcAft>
              <a:buNone/>
            </a:pPr>
            <a:endParaRPr dirty="0">
              <a:solidFill>
                <a:srgbClr val="FF0000"/>
              </a:solidFill>
            </a:endParaRPr>
          </a:p>
          <a:p>
            <a:pPr marL="0" lvl="0" indent="0" algn="l" rtl="0">
              <a:spcBef>
                <a:spcPts val="0"/>
              </a:spcBef>
              <a:spcAft>
                <a:spcPts val="0"/>
              </a:spcAft>
              <a:buNone/>
            </a:pPr>
            <a:r>
              <a:rPr lang="en" dirty="0">
                <a:solidFill>
                  <a:srgbClr val="FF0000"/>
                </a:solidFill>
              </a:rPr>
              <a:t>Conseils: repérer en particulier</a:t>
            </a:r>
            <a:endParaRPr dirty="0">
              <a:solidFill>
                <a:srgbClr val="FF0000"/>
              </a:solidFill>
            </a:endParaRPr>
          </a:p>
          <a:p>
            <a:pPr marL="457200" lvl="0" indent="-317500" algn="l" rtl="0">
              <a:spcBef>
                <a:spcPts val="0"/>
              </a:spcBef>
              <a:spcAft>
                <a:spcPts val="0"/>
              </a:spcAft>
              <a:buClr>
                <a:srgbClr val="FF0000"/>
              </a:buClr>
              <a:buSzPts val="1400"/>
              <a:buChar char="-"/>
            </a:pPr>
            <a:r>
              <a:rPr lang="en" dirty="0">
                <a:solidFill>
                  <a:srgbClr val="FF0000"/>
                </a:solidFill>
              </a:rPr>
              <a:t> la définition</a:t>
            </a:r>
            <a:endParaRPr dirty="0">
              <a:solidFill>
                <a:srgbClr val="FF0000"/>
              </a:solidFill>
            </a:endParaRPr>
          </a:p>
          <a:p>
            <a:pPr marL="457200" lvl="0" indent="-317500" algn="l" rtl="0">
              <a:spcBef>
                <a:spcPts val="0"/>
              </a:spcBef>
              <a:spcAft>
                <a:spcPts val="0"/>
              </a:spcAft>
              <a:buClr>
                <a:srgbClr val="FF0000"/>
              </a:buClr>
              <a:buSzPts val="1400"/>
              <a:buChar char="-"/>
            </a:pPr>
            <a:r>
              <a:rPr lang="en" dirty="0">
                <a:solidFill>
                  <a:srgbClr val="FF0000"/>
                </a:solidFill>
              </a:rPr>
              <a:t>le principe et les principales étapes</a:t>
            </a:r>
            <a:endParaRPr dirty="0">
              <a:solidFill>
                <a:srgbClr val="FF0000"/>
              </a:solidFill>
            </a:endParaRPr>
          </a:p>
          <a:p>
            <a:pPr marL="457200" lvl="0" indent="-317500" algn="l" rtl="0">
              <a:spcBef>
                <a:spcPts val="0"/>
              </a:spcBef>
              <a:spcAft>
                <a:spcPts val="0"/>
              </a:spcAft>
              <a:buClr>
                <a:srgbClr val="FF0000"/>
              </a:buClr>
              <a:buSzPts val="1400"/>
              <a:buChar char="-"/>
            </a:pPr>
            <a:r>
              <a:rPr lang="en" dirty="0">
                <a:solidFill>
                  <a:srgbClr val="FF0000"/>
                </a:solidFill>
              </a:rPr>
              <a:t>Les propriétés du SDS </a:t>
            </a:r>
            <a:endParaRPr dirty="0">
              <a:solidFill>
                <a:srgbClr val="FF0000"/>
              </a:solidFill>
            </a:endParaRPr>
          </a:p>
          <a:p>
            <a:pPr marL="457200" lvl="0" indent="-317500" algn="l" rtl="0">
              <a:spcBef>
                <a:spcPts val="0"/>
              </a:spcBef>
              <a:spcAft>
                <a:spcPts val="0"/>
              </a:spcAft>
              <a:buClr>
                <a:srgbClr val="FF0000"/>
              </a:buClr>
              <a:buSzPts val="1400"/>
              <a:buChar char="-"/>
            </a:pPr>
            <a:r>
              <a:rPr lang="en" dirty="0">
                <a:solidFill>
                  <a:srgbClr val="FF0000"/>
                </a:solidFill>
              </a:rPr>
              <a:t>Les propriétés du gel de polyacrylamide</a:t>
            </a:r>
            <a:endParaRPr dirty="0">
              <a:solidFill>
                <a:srgbClr val="FF0000"/>
              </a:solidFill>
            </a:endParaRPr>
          </a:p>
        </p:txBody>
      </p:sp>
      <p:sp>
        <p:nvSpPr>
          <p:cNvPr id="1160" name="Google Shape;1160;p151"/>
          <p:cNvSpPr txBox="1"/>
          <p:nvPr/>
        </p:nvSpPr>
        <p:spPr>
          <a:xfrm>
            <a:off x="419875" y="-215100"/>
            <a:ext cx="8188800" cy="74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000" b="1" dirty="0">
                <a:solidFill>
                  <a:srgbClr val="741B47"/>
                </a:solidFill>
              </a:rPr>
              <a:t>SDS-PAGE</a:t>
            </a:r>
            <a:endParaRPr sz="2000" b="1" dirty="0">
              <a:solidFill>
                <a:srgbClr val="741B47"/>
              </a:solidFill>
            </a:endParaRPr>
          </a:p>
          <a:p>
            <a:pPr marL="0" lvl="0" indent="0" algn="just"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dirty="0">
                <a:solidFill>
                  <a:schemeClr val="dk1"/>
                </a:solidFill>
              </a:rPr>
              <a:t>Les protéines d’un échantillon biologique peuvent être séparées les unes des autres par différentes techniques. L'électrophorèse est la technique de séparation des protéines la plus simple et la plus utilisée par les biologistes. </a:t>
            </a:r>
            <a:endParaRPr sz="1200"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sz="1200" dirty="0">
                <a:solidFill>
                  <a:schemeClr val="dk1"/>
                </a:solidFill>
              </a:rPr>
              <a:t>On distingue: </a:t>
            </a:r>
            <a:endParaRPr sz="1200" dirty="0">
              <a:solidFill>
                <a:schemeClr val="dk1"/>
              </a:solidFill>
            </a:endParaRPr>
          </a:p>
          <a:p>
            <a:pPr marL="457200" lvl="0" indent="-228600" algn="l" rtl="0">
              <a:lnSpc>
                <a:spcPct val="106999"/>
              </a:lnSpc>
              <a:spcBef>
                <a:spcPts val="0"/>
              </a:spcBef>
              <a:spcAft>
                <a:spcPts val="0"/>
              </a:spcAft>
              <a:buClr>
                <a:schemeClr val="dk1"/>
              </a:buClr>
              <a:buSzPts val="1100"/>
              <a:buFont typeface="Arial"/>
              <a:buNone/>
            </a:pPr>
            <a:r>
              <a:rPr lang="en" sz="1200" dirty="0">
                <a:solidFill>
                  <a:srgbClr val="0070C0"/>
                </a:solidFill>
                <a:latin typeface="Calibri"/>
                <a:ea typeface="Calibri"/>
                <a:cs typeface="Calibri"/>
                <a:sym typeface="Calibri"/>
              </a:rPr>
              <a:t>·</a:t>
            </a:r>
            <a:r>
              <a:rPr lang="en" sz="700" dirty="0">
                <a:solidFill>
                  <a:srgbClr val="0070C0"/>
                </a:solidFill>
                <a:latin typeface="Times New Roman"/>
                <a:ea typeface="Times New Roman"/>
                <a:cs typeface="Times New Roman"/>
                <a:sym typeface="Times New Roman"/>
              </a:rPr>
              <a:t>  </a:t>
            </a:r>
            <a:r>
              <a:rPr lang="en" sz="700" i="1" dirty="0">
                <a:solidFill>
                  <a:srgbClr val="0070C0"/>
                </a:solidFill>
                <a:latin typeface="Times New Roman"/>
                <a:ea typeface="Times New Roman"/>
                <a:cs typeface="Times New Roman"/>
                <a:sym typeface="Times New Roman"/>
              </a:rPr>
              <a:t>	</a:t>
            </a:r>
            <a:r>
              <a:rPr lang="en" sz="1200" i="1" dirty="0">
                <a:latin typeface="Calibri"/>
                <a:ea typeface="Calibri"/>
                <a:cs typeface="Calibri"/>
                <a:sym typeface="Calibri"/>
              </a:rPr>
              <a:t>Séparation des protéines sur gel natif</a:t>
            </a:r>
            <a:endParaRPr sz="1200" i="1" dirty="0">
              <a:latin typeface="Calibri"/>
              <a:ea typeface="Calibri"/>
              <a:cs typeface="Calibri"/>
              <a:sym typeface="Calibri"/>
            </a:endParaRPr>
          </a:p>
          <a:p>
            <a:pPr marL="457200" lvl="0" indent="-228600" algn="l" rtl="0">
              <a:lnSpc>
                <a:spcPct val="106999"/>
              </a:lnSpc>
              <a:spcBef>
                <a:spcPts val="0"/>
              </a:spcBef>
              <a:spcAft>
                <a:spcPts val="0"/>
              </a:spcAft>
              <a:buNone/>
            </a:pPr>
            <a:r>
              <a:rPr lang="en" sz="1200" i="1" dirty="0">
                <a:latin typeface="Calibri"/>
                <a:ea typeface="Calibri"/>
                <a:cs typeface="Calibri"/>
                <a:sym typeface="Calibri"/>
              </a:rPr>
              <a:t>·</a:t>
            </a:r>
            <a:r>
              <a:rPr lang="en" sz="700" i="1" dirty="0">
                <a:latin typeface="Times New Roman"/>
                <a:ea typeface="Times New Roman"/>
                <a:cs typeface="Times New Roman"/>
                <a:sym typeface="Times New Roman"/>
              </a:rPr>
              <a:t>  	</a:t>
            </a:r>
            <a:r>
              <a:rPr lang="en" sz="1200" i="1" dirty="0">
                <a:latin typeface="Calibri"/>
                <a:ea typeface="Calibri"/>
                <a:cs typeface="Calibri"/>
                <a:sym typeface="Calibri"/>
              </a:rPr>
              <a:t>Séparation des protéines en SDS-PAGE</a:t>
            </a:r>
            <a:endParaRPr sz="1200" i="1" dirty="0">
              <a:latin typeface="Calibri"/>
              <a:ea typeface="Calibri"/>
              <a:cs typeface="Calibri"/>
              <a:sym typeface="Calibri"/>
            </a:endParaRPr>
          </a:p>
          <a:p>
            <a:pPr marL="0" lvl="0" indent="0" algn="l" rtl="0">
              <a:lnSpc>
                <a:spcPct val="106999"/>
              </a:lnSpc>
              <a:spcBef>
                <a:spcPts val="800"/>
              </a:spcBef>
              <a:spcAft>
                <a:spcPts val="0"/>
              </a:spcAft>
              <a:buNone/>
            </a:pPr>
            <a:r>
              <a:rPr lang="en" sz="1300" b="1" i="1" dirty="0">
                <a:latin typeface="Calibri"/>
                <a:ea typeface="Calibri"/>
                <a:cs typeface="Calibri"/>
                <a:sym typeface="Calibri"/>
              </a:rPr>
              <a:t>Les planches techniques 6 et 8 </a:t>
            </a:r>
            <a:r>
              <a:rPr lang="en" sz="1300" i="1" dirty="0">
                <a:latin typeface="Calibri"/>
                <a:ea typeface="Calibri"/>
                <a:cs typeface="Calibri"/>
                <a:sym typeface="Calibri"/>
              </a:rPr>
              <a:t>décrivent le principe général de l’électrophorèse (6), les spécificités de l’electrophorèse de protéines (8); elle présente aussi l’électrophorèse d’acides nucléiques (7)</a:t>
            </a:r>
            <a:endParaRPr sz="1300" i="1" dirty="0">
              <a:latin typeface="Calibri"/>
              <a:ea typeface="Calibri"/>
              <a:cs typeface="Calibri"/>
              <a:sym typeface="Calibri"/>
            </a:endParaRPr>
          </a:p>
          <a:p>
            <a:pPr marL="457200" lvl="0" indent="-228600" algn="l" rtl="0">
              <a:lnSpc>
                <a:spcPct val="106999"/>
              </a:lnSpc>
              <a:spcBef>
                <a:spcPts val="800"/>
              </a:spcBef>
              <a:spcAft>
                <a:spcPts val="0"/>
              </a:spcAft>
              <a:buNone/>
            </a:pPr>
            <a:endParaRPr sz="1500" b="1" dirty="0">
              <a:latin typeface="Calibri"/>
              <a:ea typeface="Calibri"/>
              <a:cs typeface="Calibri"/>
              <a:sym typeface="Calibri"/>
            </a:endParaRPr>
          </a:p>
          <a:p>
            <a:pPr marL="457200" lvl="0" indent="-228600" algn="l" rtl="0">
              <a:lnSpc>
                <a:spcPct val="106999"/>
              </a:lnSpc>
              <a:spcBef>
                <a:spcPts val="800"/>
              </a:spcBef>
              <a:spcAft>
                <a:spcPts val="0"/>
              </a:spcAft>
              <a:buClr>
                <a:schemeClr val="dk1"/>
              </a:buClr>
              <a:buSzPts val="1100"/>
              <a:buFont typeface="Arial"/>
              <a:buNone/>
            </a:pPr>
            <a:endParaRPr sz="1500" b="1" dirty="0">
              <a:latin typeface="Calibri"/>
              <a:ea typeface="Calibri"/>
              <a:cs typeface="Calibri"/>
              <a:sym typeface="Calibri"/>
            </a:endParaRPr>
          </a:p>
          <a:p>
            <a:pPr marL="0" lvl="0" indent="0" algn="l" rtl="0">
              <a:spcBef>
                <a:spcPts val="800"/>
              </a:spcBef>
              <a:spcAft>
                <a:spcPts val="0"/>
              </a:spcAft>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97"/>
          <p:cNvSpPr txBox="1">
            <a:spLocks noGrp="1"/>
          </p:cNvSpPr>
          <p:nvPr>
            <p:ph type="title"/>
          </p:nvPr>
        </p:nvSpPr>
        <p:spPr>
          <a:xfrm>
            <a:off x="773575" y="99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A64D79"/>
                </a:solidFill>
              </a:rPr>
              <a:t>Quelles sont les différentes étapes de la traduction?</a:t>
            </a:r>
            <a:endParaRPr sz="2300" b="1">
              <a:solidFill>
                <a:srgbClr val="A64D79"/>
              </a:solidFill>
            </a:endParaRPr>
          </a:p>
        </p:txBody>
      </p:sp>
      <p:pic>
        <p:nvPicPr>
          <p:cNvPr id="1572" name="Google Shape;1572;p197"/>
          <p:cNvPicPr preferRelativeResize="0"/>
          <p:nvPr/>
        </p:nvPicPr>
        <p:blipFill rotWithShape="1">
          <a:blip r:embed="rId3">
            <a:alphaModFix/>
          </a:blip>
          <a:srcRect b="33373"/>
          <a:stretch/>
        </p:blipFill>
        <p:spPr>
          <a:xfrm>
            <a:off x="152400" y="1170125"/>
            <a:ext cx="7080300" cy="2545800"/>
          </a:xfrm>
          <a:prstGeom prst="rect">
            <a:avLst/>
          </a:prstGeom>
          <a:noFill/>
          <a:ln>
            <a:noFill/>
          </a:ln>
        </p:spPr>
      </p:pic>
      <p:sp>
        <p:nvSpPr>
          <p:cNvPr id="1573" name="Google Shape;1573;p197"/>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FF00FF"/>
                </a:solidFill>
              </a:rPr>
              <a:t>  Q6</a:t>
            </a:r>
            <a:endParaRPr sz="2200" b="1" dirty="0">
              <a:solidFill>
                <a:srgbClr val="FF00FF"/>
              </a:solidFill>
            </a:endParaRPr>
          </a:p>
        </p:txBody>
      </p:sp>
      <p:sp>
        <p:nvSpPr>
          <p:cNvPr id="1574" name="Google Shape;1574;p197"/>
          <p:cNvSpPr/>
          <p:nvPr/>
        </p:nvSpPr>
        <p:spPr>
          <a:xfrm>
            <a:off x="650800" y="3411500"/>
            <a:ext cx="13122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7"/>
          <p:cNvSpPr/>
          <p:nvPr/>
        </p:nvSpPr>
        <p:spPr>
          <a:xfrm>
            <a:off x="2419725" y="3154525"/>
            <a:ext cx="28917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7"/>
          <p:cNvSpPr/>
          <p:nvPr/>
        </p:nvSpPr>
        <p:spPr>
          <a:xfrm>
            <a:off x="5626725" y="3306900"/>
            <a:ext cx="12174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80">
          <a:extLst>
            <a:ext uri="{FF2B5EF4-FFF2-40B4-BE49-F238E27FC236}">
              <a16:creationId xmlns:a16="http://schemas.microsoft.com/office/drawing/2014/main" id="{D1D961E9-8258-1495-9BEA-E05A53CD71FE}"/>
            </a:ext>
          </a:extLst>
        </p:cNvPr>
        <p:cNvGrpSpPr/>
        <p:nvPr/>
      </p:nvGrpSpPr>
      <p:grpSpPr>
        <a:xfrm>
          <a:off x="0" y="0"/>
          <a:ext cx="0" cy="0"/>
          <a:chOff x="0" y="0"/>
          <a:chExt cx="0" cy="0"/>
        </a:xfrm>
      </p:grpSpPr>
      <p:sp>
        <p:nvSpPr>
          <p:cNvPr id="1581" name="Google Shape;1581;p198">
            <a:extLst>
              <a:ext uri="{FF2B5EF4-FFF2-40B4-BE49-F238E27FC236}">
                <a16:creationId xmlns:a16="http://schemas.microsoft.com/office/drawing/2014/main" id="{1536E0DC-B72C-73AE-6B54-85C5A277577E}"/>
              </a:ext>
            </a:extLst>
          </p:cNvPr>
          <p:cNvSpPr txBox="1">
            <a:spLocks noGrp="1"/>
          </p:cNvSpPr>
          <p:nvPr>
            <p:ph type="title"/>
          </p:nvPr>
        </p:nvSpPr>
        <p:spPr>
          <a:xfrm>
            <a:off x="773575" y="99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A64D79"/>
                </a:solidFill>
              </a:rPr>
              <a:t>Quelles sont les différentes étapes de la traduction?</a:t>
            </a:r>
            <a:endParaRPr sz="2300" b="1">
              <a:solidFill>
                <a:srgbClr val="A64D79"/>
              </a:solidFill>
            </a:endParaRPr>
          </a:p>
        </p:txBody>
      </p:sp>
      <p:pic>
        <p:nvPicPr>
          <p:cNvPr id="1582" name="Google Shape;1582;p198">
            <a:extLst>
              <a:ext uri="{FF2B5EF4-FFF2-40B4-BE49-F238E27FC236}">
                <a16:creationId xmlns:a16="http://schemas.microsoft.com/office/drawing/2014/main" id="{31BA79DB-7A12-5FD7-1433-C9B7A2C58A08}"/>
              </a:ext>
            </a:extLst>
          </p:cNvPr>
          <p:cNvPicPr preferRelativeResize="0"/>
          <p:nvPr/>
        </p:nvPicPr>
        <p:blipFill>
          <a:blip r:embed="rId3">
            <a:alphaModFix/>
          </a:blip>
          <a:srcRect b="33277"/>
          <a:stretch/>
        </p:blipFill>
        <p:spPr>
          <a:xfrm>
            <a:off x="152400" y="1170126"/>
            <a:ext cx="7080312" cy="2549468"/>
          </a:xfrm>
          <a:prstGeom prst="rect">
            <a:avLst/>
          </a:prstGeom>
          <a:noFill/>
          <a:ln>
            <a:noFill/>
          </a:ln>
        </p:spPr>
      </p:pic>
      <p:sp>
        <p:nvSpPr>
          <p:cNvPr id="1583" name="Google Shape;1583;p198">
            <a:extLst>
              <a:ext uri="{FF2B5EF4-FFF2-40B4-BE49-F238E27FC236}">
                <a16:creationId xmlns:a16="http://schemas.microsoft.com/office/drawing/2014/main" id="{5B53347A-2FC7-D338-F03F-63085863C0F0}"/>
              </a:ext>
            </a:extLst>
          </p:cNvPr>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rgbClr val="FF00FF"/>
                </a:solidFill>
              </a:rPr>
              <a:t>  Q6</a:t>
            </a:r>
            <a:endParaRPr sz="2200" b="1" dirty="0">
              <a:solidFill>
                <a:srgbClr val="FF00FF"/>
              </a:solidFill>
            </a:endParaRPr>
          </a:p>
        </p:txBody>
      </p:sp>
    </p:spTree>
    <p:extLst>
      <p:ext uri="{BB962C8B-B14F-4D97-AF65-F5344CB8AC3E}">
        <p14:creationId xmlns:p14="http://schemas.microsoft.com/office/powerpoint/2010/main" val="4039008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70">
          <a:extLst>
            <a:ext uri="{FF2B5EF4-FFF2-40B4-BE49-F238E27FC236}">
              <a16:creationId xmlns:a16="http://schemas.microsoft.com/office/drawing/2014/main" id="{2A25EED5-9945-F18E-4BDB-C0BA5C36CA92}"/>
            </a:ext>
          </a:extLst>
        </p:cNvPr>
        <p:cNvGrpSpPr/>
        <p:nvPr/>
      </p:nvGrpSpPr>
      <p:grpSpPr>
        <a:xfrm>
          <a:off x="0" y="0"/>
          <a:ext cx="0" cy="0"/>
          <a:chOff x="0" y="0"/>
          <a:chExt cx="0" cy="0"/>
        </a:xfrm>
      </p:grpSpPr>
      <p:sp>
        <p:nvSpPr>
          <p:cNvPr id="1571" name="Google Shape;1571;p197">
            <a:extLst>
              <a:ext uri="{FF2B5EF4-FFF2-40B4-BE49-F238E27FC236}">
                <a16:creationId xmlns:a16="http://schemas.microsoft.com/office/drawing/2014/main" id="{5D97AB3E-56AA-4081-9FBE-50D546B763CB}"/>
              </a:ext>
            </a:extLst>
          </p:cNvPr>
          <p:cNvSpPr txBox="1">
            <a:spLocks noGrp="1"/>
          </p:cNvSpPr>
          <p:nvPr>
            <p:ph type="title"/>
          </p:nvPr>
        </p:nvSpPr>
        <p:spPr>
          <a:xfrm>
            <a:off x="773574" y="99125"/>
            <a:ext cx="899035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A64D79"/>
                </a:solidFill>
              </a:rPr>
              <a:t>Que se passe-t-il </a:t>
            </a:r>
            <a:r>
              <a:rPr lang="en" sz="2000" b="1" dirty="0" err="1">
                <a:solidFill>
                  <a:srgbClr val="A64D79"/>
                </a:solidFill>
              </a:rPr>
              <a:t>lors</a:t>
            </a:r>
            <a:r>
              <a:rPr lang="en" sz="2000" b="1" dirty="0">
                <a:solidFill>
                  <a:srgbClr val="A64D79"/>
                </a:solidFill>
              </a:rPr>
              <a:t> des </a:t>
            </a:r>
            <a:r>
              <a:rPr lang="en" sz="2000" b="1" dirty="0" err="1">
                <a:solidFill>
                  <a:srgbClr val="A64D79"/>
                </a:solidFill>
              </a:rPr>
              <a:t>différentes</a:t>
            </a:r>
            <a:r>
              <a:rPr lang="en" sz="2000" b="1" dirty="0">
                <a:solidFill>
                  <a:srgbClr val="A64D79"/>
                </a:solidFill>
              </a:rPr>
              <a:t> étapes de la </a:t>
            </a:r>
            <a:r>
              <a:rPr lang="en" sz="2000" b="1" dirty="0" err="1">
                <a:solidFill>
                  <a:srgbClr val="A64D79"/>
                </a:solidFill>
              </a:rPr>
              <a:t>traduction</a:t>
            </a:r>
            <a:r>
              <a:rPr lang="en" sz="2000" b="1" dirty="0">
                <a:solidFill>
                  <a:srgbClr val="A64D79"/>
                </a:solidFill>
              </a:rPr>
              <a:t>?</a:t>
            </a:r>
            <a:endParaRPr sz="2000" b="1" dirty="0">
              <a:solidFill>
                <a:srgbClr val="A64D79"/>
              </a:solidFill>
            </a:endParaRPr>
          </a:p>
        </p:txBody>
      </p:sp>
      <p:pic>
        <p:nvPicPr>
          <p:cNvPr id="1572" name="Google Shape;1572;p197">
            <a:extLst>
              <a:ext uri="{FF2B5EF4-FFF2-40B4-BE49-F238E27FC236}">
                <a16:creationId xmlns:a16="http://schemas.microsoft.com/office/drawing/2014/main" id="{04F09A25-A23E-8B0C-080D-CC53E1902C44}"/>
              </a:ext>
            </a:extLst>
          </p:cNvPr>
          <p:cNvPicPr preferRelativeResize="0"/>
          <p:nvPr/>
        </p:nvPicPr>
        <p:blipFill rotWithShape="1">
          <a:blip r:embed="rId3">
            <a:alphaModFix/>
          </a:blip>
          <a:srcRect b="33373"/>
          <a:stretch/>
        </p:blipFill>
        <p:spPr>
          <a:xfrm>
            <a:off x="152400" y="1170125"/>
            <a:ext cx="7080300" cy="2545800"/>
          </a:xfrm>
          <a:prstGeom prst="rect">
            <a:avLst/>
          </a:prstGeom>
          <a:noFill/>
          <a:ln>
            <a:noFill/>
          </a:ln>
        </p:spPr>
      </p:pic>
      <p:sp>
        <p:nvSpPr>
          <p:cNvPr id="1573" name="Google Shape;1573;p197">
            <a:extLst>
              <a:ext uri="{FF2B5EF4-FFF2-40B4-BE49-F238E27FC236}">
                <a16:creationId xmlns:a16="http://schemas.microsoft.com/office/drawing/2014/main" id="{6DE21363-04E6-A0DF-B929-BCA0B7AFED59}"/>
              </a:ext>
            </a:extLst>
          </p:cNvPr>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Q7</a:t>
            </a:r>
            <a:endParaRPr sz="2200" b="1">
              <a:solidFill>
                <a:srgbClr val="FF00FF"/>
              </a:solidFill>
            </a:endParaRPr>
          </a:p>
        </p:txBody>
      </p:sp>
      <p:sp>
        <p:nvSpPr>
          <p:cNvPr id="1574" name="Google Shape;1574;p197">
            <a:extLst>
              <a:ext uri="{FF2B5EF4-FFF2-40B4-BE49-F238E27FC236}">
                <a16:creationId xmlns:a16="http://schemas.microsoft.com/office/drawing/2014/main" id="{47AA3A13-9944-54BB-CC3D-59526B1BA363}"/>
              </a:ext>
            </a:extLst>
          </p:cNvPr>
          <p:cNvSpPr/>
          <p:nvPr/>
        </p:nvSpPr>
        <p:spPr>
          <a:xfrm>
            <a:off x="650800" y="3411500"/>
            <a:ext cx="13122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7">
            <a:extLst>
              <a:ext uri="{FF2B5EF4-FFF2-40B4-BE49-F238E27FC236}">
                <a16:creationId xmlns:a16="http://schemas.microsoft.com/office/drawing/2014/main" id="{6672AE98-662D-6B7D-539E-37F788E8090B}"/>
              </a:ext>
            </a:extLst>
          </p:cNvPr>
          <p:cNvSpPr/>
          <p:nvPr/>
        </p:nvSpPr>
        <p:spPr>
          <a:xfrm>
            <a:off x="2419725" y="3154525"/>
            <a:ext cx="28917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7">
            <a:extLst>
              <a:ext uri="{FF2B5EF4-FFF2-40B4-BE49-F238E27FC236}">
                <a16:creationId xmlns:a16="http://schemas.microsoft.com/office/drawing/2014/main" id="{9347BDDE-BFE5-E8D5-CD3C-711858923BCF}"/>
              </a:ext>
            </a:extLst>
          </p:cNvPr>
          <p:cNvSpPr/>
          <p:nvPr/>
        </p:nvSpPr>
        <p:spPr>
          <a:xfrm>
            <a:off x="5626725" y="3306900"/>
            <a:ext cx="1217400" cy="315000"/>
          </a:xfrm>
          <a:prstGeom prst="rect">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133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pic>
        <p:nvPicPr>
          <p:cNvPr id="1582" name="Google Shape;1582;p198"/>
          <p:cNvPicPr preferRelativeResize="0"/>
          <p:nvPr/>
        </p:nvPicPr>
        <p:blipFill>
          <a:blip r:embed="rId3">
            <a:alphaModFix/>
          </a:blip>
          <a:stretch>
            <a:fillRect/>
          </a:stretch>
        </p:blipFill>
        <p:spPr>
          <a:xfrm>
            <a:off x="152400" y="1170125"/>
            <a:ext cx="7080312" cy="3820975"/>
          </a:xfrm>
          <a:prstGeom prst="rect">
            <a:avLst/>
          </a:prstGeom>
          <a:noFill/>
          <a:ln>
            <a:noFill/>
          </a:ln>
        </p:spPr>
      </p:pic>
      <p:sp>
        <p:nvSpPr>
          <p:cNvPr id="1583" name="Google Shape;1583;p198"/>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Q7</a:t>
            </a:r>
            <a:endParaRPr sz="2200" b="1">
              <a:solidFill>
                <a:srgbClr val="FF00FF"/>
              </a:solidFill>
            </a:endParaRPr>
          </a:p>
        </p:txBody>
      </p:sp>
      <p:sp>
        <p:nvSpPr>
          <p:cNvPr id="4" name="Google Shape;1571;p197">
            <a:extLst>
              <a:ext uri="{FF2B5EF4-FFF2-40B4-BE49-F238E27FC236}">
                <a16:creationId xmlns:a16="http://schemas.microsoft.com/office/drawing/2014/main" id="{006C05B1-7D6D-9CAD-5A51-1F116619BBF2}"/>
              </a:ext>
            </a:extLst>
          </p:cNvPr>
          <p:cNvSpPr txBox="1">
            <a:spLocks/>
          </p:cNvSpPr>
          <p:nvPr/>
        </p:nvSpPr>
        <p:spPr>
          <a:xfrm>
            <a:off x="773574" y="99125"/>
            <a:ext cx="899035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sz="2000" b="1">
                <a:solidFill>
                  <a:srgbClr val="A64D79"/>
                </a:solidFill>
              </a:rPr>
              <a:t>Que se passe-t-il lors des différentes étapes de la traduction?</a:t>
            </a:r>
            <a:endParaRPr lang="fr-FR" sz="2000" b="1" dirty="0">
              <a:solidFill>
                <a:srgbClr val="A64D7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99"/>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Voici différentes mutations au niveau de l’ADN; </a:t>
            </a:r>
            <a:endParaRPr sz="2100" b="1">
              <a:solidFill>
                <a:srgbClr val="A64D79"/>
              </a:solidFill>
            </a:endParaRPr>
          </a:p>
          <a:p>
            <a:pPr marL="0" lvl="0" indent="0" algn="l" rtl="0">
              <a:spcBef>
                <a:spcPts val="0"/>
              </a:spcBef>
              <a:spcAft>
                <a:spcPts val="0"/>
              </a:spcAft>
              <a:buNone/>
            </a:pPr>
            <a:r>
              <a:rPr lang="en" sz="2100" b="1">
                <a:solidFill>
                  <a:srgbClr val="A64D79"/>
                </a:solidFill>
              </a:rPr>
              <a:t>comment les appelle-t-on? Justifier les réponses.</a:t>
            </a:r>
            <a:endParaRPr sz="2100" b="1">
              <a:solidFill>
                <a:srgbClr val="A64D79"/>
              </a:solidFill>
            </a:endParaRPr>
          </a:p>
        </p:txBody>
      </p:sp>
      <p:sp>
        <p:nvSpPr>
          <p:cNvPr id="1589" name="Google Shape;1589;p199"/>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1- ATTTAC-&gt;A</a:t>
            </a:r>
            <a:r>
              <a:rPr lang="en">
                <a:solidFill>
                  <a:srgbClr val="FF0000"/>
                </a:solidFill>
              </a:rPr>
              <a:t>C</a:t>
            </a:r>
            <a:r>
              <a:rPr lang="en">
                <a:solidFill>
                  <a:srgbClr val="000000"/>
                </a:solidFill>
              </a:rPr>
              <a:t>TTTAC</a:t>
            </a:r>
            <a:endParaRPr>
              <a:solidFill>
                <a:srgbClr val="000000"/>
              </a:solidFill>
            </a:endParaRPr>
          </a:p>
          <a:p>
            <a:pPr marL="0" lvl="0" indent="457200" algn="l" rtl="0">
              <a:spcBef>
                <a:spcPts val="1600"/>
              </a:spcBef>
              <a:spcAft>
                <a:spcPts val="0"/>
              </a:spcAft>
              <a:buNone/>
            </a:pPr>
            <a:r>
              <a:rPr lang="en">
                <a:solidFill>
                  <a:srgbClr val="000000"/>
                </a:solidFill>
              </a:rPr>
              <a:t>2- ATT</a:t>
            </a:r>
            <a:r>
              <a:rPr lang="en">
                <a:solidFill>
                  <a:srgbClr val="FF0000"/>
                </a:solidFill>
              </a:rPr>
              <a:t>T</a:t>
            </a:r>
            <a:r>
              <a:rPr lang="en">
                <a:solidFill>
                  <a:srgbClr val="000000"/>
                </a:solidFill>
              </a:rPr>
              <a:t>AC-&gt;ATTAC</a:t>
            </a:r>
            <a:endParaRPr>
              <a:solidFill>
                <a:srgbClr val="000000"/>
              </a:solidFill>
            </a:endParaRPr>
          </a:p>
          <a:p>
            <a:pPr marL="457200" lvl="0" indent="0" algn="l" rtl="0">
              <a:spcBef>
                <a:spcPts val="1600"/>
              </a:spcBef>
              <a:spcAft>
                <a:spcPts val="0"/>
              </a:spcAft>
              <a:buNone/>
            </a:pPr>
            <a:r>
              <a:rPr lang="en">
                <a:solidFill>
                  <a:srgbClr val="000000"/>
                </a:solidFill>
              </a:rPr>
              <a:t>3- ATTTA</a:t>
            </a:r>
            <a:r>
              <a:rPr lang="en">
                <a:solidFill>
                  <a:srgbClr val="FF0000"/>
                </a:solidFill>
              </a:rPr>
              <a:t>C</a:t>
            </a:r>
            <a:r>
              <a:rPr lang="en">
                <a:solidFill>
                  <a:srgbClr val="000000"/>
                </a:solidFill>
              </a:rPr>
              <a:t>-&gt; ATTTA</a:t>
            </a:r>
            <a:r>
              <a:rPr lang="en">
                <a:solidFill>
                  <a:srgbClr val="FF0000"/>
                </a:solidFill>
              </a:rPr>
              <a:t>G </a:t>
            </a:r>
            <a:endParaRPr>
              <a:solidFill>
                <a:srgbClr val="FF0000"/>
              </a:solidFill>
            </a:endParaRPr>
          </a:p>
          <a:p>
            <a:pPr marL="0" lvl="0" indent="0" algn="l" rtl="0">
              <a:spcBef>
                <a:spcPts val="1600"/>
              </a:spcBef>
              <a:spcAft>
                <a:spcPts val="1600"/>
              </a:spcAft>
              <a:buNone/>
            </a:pPr>
            <a:endParaRPr/>
          </a:p>
        </p:txBody>
      </p:sp>
      <p:sp>
        <p:nvSpPr>
          <p:cNvPr id="1590" name="Google Shape;1590;p199"/>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Q8</a:t>
            </a:r>
            <a:endParaRPr sz="2200" b="1">
              <a:solidFill>
                <a:srgbClr val="FF00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200"/>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Comment appelle-t-on ces mutations au niveau de l’ADN?</a:t>
            </a:r>
            <a:endParaRPr sz="2100" b="1">
              <a:solidFill>
                <a:srgbClr val="A64D79"/>
              </a:solidFill>
            </a:endParaRPr>
          </a:p>
        </p:txBody>
      </p:sp>
      <p:sp>
        <p:nvSpPr>
          <p:cNvPr id="1596" name="Google Shape;1596;p200"/>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1- </a:t>
            </a:r>
            <a:r>
              <a:rPr lang="en">
                <a:solidFill>
                  <a:srgbClr val="6AA84F"/>
                </a:solidFill>
              </a:rPr>
              <a:t>Insertion</a:t>
            </a:r>
            <a:r>
              <a:rPr lang="en">
                <a:solidFill>
                  <a:srgbClr val="000000"/>
                </a:solidFill>
              </a:rPr>
              <a:t> d’un ou plusieurs nucléotides, ATTTAC-&gt;A</a:t>
            </a:r>
            <a:r>
              <a:rPr lang="en">
                <a:solidFill>
                  <a:srgbClr val="FF0000"/>
                </a:solidFill>
              </a:rPr>
              <a:t>C</a:t>
            </a:r>
            <a:r>
              <a:rPr lang="en">
                <a:solidFill>
                  <a:srgbClr val="000000"/>
                </a:solidFill>
              </a:rPr>
              <a:t>TTTAC</a:t>
            </a:r>
            <a:endParaRPr>
              <a:solidFill>
                <a:srgbClr val="000000"/>
              </a:solidFill>
            </a:endParaRPr>
          </a:p>
          <a:p>
            <a:pPr marL="0" lvl="0" indent="457200" algn="l" rtl="0">
              <a:spcBef>
                <a:spcPts val="1600"/>
              </a:spcBef>
              <a:spcAft>
                <a:spcPts val="0"/>
              </a:spcAft>
              <a:buNone/>
            </a:pPr>
            <a:r>
              <a:rPr lang="en">
                <a:solidFill>
                  <a:srgbClr val="000000"/>
                </a:solidFill>
              </a:rPr>
              <a:t>2- </a:t>
            </a:r>
            <a:r>
              <a:rPr lang="en">
                <a:solidFill>
                  <a:srgbClr val="6AA84F"/>
                </a:solidFill>
              </a:rPr>
              <a:t>Délétion</a:t>
            </a:r>
            <a:r>
              <a:rPr lang="en">
                <a:solidFill>
                  <a:srgbClr val="000000"/>
                </a:solidFill>
              </a:rPr>
              <a:t> d’un ou plusieurs nucléotides, ATT</a:t>
            </a:r>
            <a:r>
              <a:rPr lang="en">
                <a:solidFill>
                  <a:srgbClr val="FF0000"/>
                </a:solidFill>
              </a:rPr>
              <a:t>T</a:t>
            </a:r>
            <a:r>
              <a:rPr lang="en">
                <a:solidFill>
                  <a:srgbClr val="000000"/>
                </a:solidFill>
              </a:rPr>
              <a:t>AC-&gt;ATTAC</a:t>
            </a:r>
            <a:endParaRPr>
              <a:solidFill>
                <a:srgbClr val="000000"/>
              </a:solidFill>
            </a:endParaRPr>
          </a:p>
          <a:p>
            <a:pPr marL="457200" lvl="0" indent="0" algn="l" rtl="0">
              <a:spcBef>
                <a:spcPts val="1600"/>
              </a:spcBef>
              <a:spcAft>
                <a:spcPts val="0"/>
              </a:spcAft>
              <a:buNone/>
            </a:pPr>
            <a:r>
              <a:rPr lang="en">
                <a:solidFill>
                  <a:srgbClr val="000000"/>
                </a:solidFill>
              </a:rPr>
              <a:t>3- </a:t>
            </a:r>
            <a:r>
              <a:rPr lang="en">
                <a:solidFill>
                  <a:srgbClr val="6AA84F"/>
                </a:solidFill>
              </a:rPr>
              <a:t>Substitution</a:t>
            </a:r>
            <a:r>
              <a:rPr lang="en">
                <a:solidFill>
                  <a:srgbClr val="000000"/>
                </a:solidFill>
              </a:rPr>
              <a:t> de nucléotide(s), ATTTA</a:t>
            </a:r>
            <a:r>
              <a:rPr lang="en">
                <a:solidFill>
                  <a:srgbClr val="FF0000"/>
                </a:solidFill>
              </a:rPr>
              <a:t>C</a:t>
            </a:r>
            <a:r>
              <a:rPr lang="en">
                <a:solidFill>
                  <a:srgbClr val="000000"/>
                </a:solidFill>
              </a:rPr>
              <a:t>-&gt; ATTTA</a:t>
            </a:r>
            <a:r>
              <a:rPr lang="en">
                <a:solidFill>
                  <a:srgbClr val="FF0000"/>
                </a:solidFill>
              </a:rPr>
              <a:t>G </a:t>
            </a:r>
            <a:endParaRPr>
              <a:solidFill>
                <a:srgbClr val="FF0000"/>
              </a:solidFill>
            </a:endParaRPr>
          </a:p>
          <a:p>
            <a:pPr marL="0" lvl="0" indent="0" algn="l" rtl="0">
              <a:spcBef>
                <a:spcPts val="1600"/>
              </a:spcBef>
              <a:spcAft>
                <a:spcPts val="1600"/>
              </a:spcAft>
              <a:buNone/>
            </a:pPr>
            <a:endParaRPr/>
          </a:p>
        </p:txBody>
      </p:sp>
      <p:sp>
        <p:nvSpPr>
          <p:cNvPr id="1597" name="Google Shape;1597;p200"/>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Q8</a:t>
            </a:r>
            <a:endParaRPr sz="2200" b="1">
              <a:solidFill>
                <a:srgbClr val="FF00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201"/>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Une mutation au niveau de l’ADN peut mener à l’introduction d’un codon stop. Quelle peut être la ou les conséquence(s) au niveau de la protéine?</a:t>
            </a:r>
            <a:endParaRPr sz="2100" b="1">
              <a:solidFill>
                <a:srgbClr val="A64D79"/>
              </a:solidFill>
            </a:endParaRPr>
          </a:p>
        </p:txBody>
      </p:sp>
      <p:sp>
        <p:nvSpPr>
          <p:cNvPr id="1603" name="Google Shape;1603;p201"/>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Ile-Tyr  -&gt; Ile-</a:t>
            </a:r>
            <a:r>
              <a:rPr lang="en">
                <a:solidFill>
                  <a:srgbClr val="FF0000"/>
                </a:solidFill>
              </a:rPr>
              <a:t>Stop</a:t>
            </a:r>
            <a:endParaRPr>
              <a:solidFill>
                <a:srgbClr val="000000"/>
              </a:solidFill>
            </a:endParaRPr>
          </a:p>
          <a:p>
            <a:pPr marL="0" lvl="0" indent="0" algn="l" rtl="0">
              <a:spcBef>
                <a:spcPts val="1600"/>
              </a:spcBef>
              <a:spcAft>
                <a:spcPts val="1600"/>
              </a:spcAft>
              <a:buNone/>
            </a:pPr>
            <a:endParaRPr/>
          </a:p>
        </p:txBody>
      </p:sp>
      <p:sp>
        <p:nvSpPr>
          <p:cNvPr id="1604" name="Google Shape;1604;p201"/>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Q9</a:t>
            </a:r>
            <a:endParaRPr sz="2200" b="1">
              <a:solidFill>
                <a:srgbClr val="FF00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202"/>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Une mutation au niveau de l’ADN peut mener à l’introduction d’un codon stop. Quelle peut être la ou les conséquence(s) au niveau de la protéine?</a:t>
            </a:r>
            <a:endParaRPr sz="2100" b="1">
              <a:solidFill>
                <a:srgbClr val="A64D79"/>
              </a:solidFill>
            </a:endParaRPr>
          </a:p>
        </p:txBody>
      </p:sp>
      <p:sp>
        <p:nvSpPr>
          <p:cNvPr id="1610" name="Google Shape;1610;p202"/>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…..Ile-Tyr….. -&gt; Ile-</a:t>
            </a:r>
            <a:r>
              <a:rPr lang="en">
                <a:solidFill>
                  <a:srgbClr val="FF0000"/>
                </a:solidFill>
              </a:rPr>
              <a:t>Stop</a:t>
            </a:r>
            <a:endParaRPr>
              <a:solidFill>
                <a:srgbClr val="000000"/>
              </a:solidFill>
            </a:endParaRPr>
          </a:p>
          <a:p>
            <a:pPr marL="457200" lvl="0" indent="0" algn="l" rtl="0">
              <a:spcBef>
                <a:spcPts val="1600"/>
              </a:spcBef>
              <a:spcAft>
                <a:spcPts val="0"/>
              </a:spcAft>
              <a:buNone/>
            </a:pPr>
            <a:r>
              <a:rPr lang="en" i="1">
                <a:solidFill>
                  <a:srgbClr val="6AA84F"/>
                </a:solidFill>
              </a:rPr>
              <a:t>Il s’agit d’une mutation non sens (introduction d’un codon stop) </a:t>
            </a:r>
            <a:endParaRPr i="1">
              <a:solidFill>
                <a:srgbClr val="6AA84F"/>
              </a:solidFill>
            </a:endParaRPr>
          </a:p>
          <a:p>
            <a:pPr marL="457200" lvl="0" indent="0" algn="l" rtl="0">
              <a:spcBef>
                <a:spcPts val="1600"/>
              </a:spcBef>
              <a:spcAft>
                <a:spcPts val="0"/>
              </a:spcAft>
              <a:buNone/>
            </a:pPr>
            <a:r>
              <a:rPr lang="en" i="1">
                <a:solidFill>
                  <a:srgbClr val="6AA84F"/>
                </a:solidFill>
              </a:rPr>
              <a:t>Cela mène à l’arrêt de la traduction et en général à une protéine plus courte que la protéine non mutée.</a:t>
            </a:r>
            <a:endParaRPr i="1">
              <a:solidFill>
                <a:srgbClr val="6AA84F"/>
              </a:solidFill>
            </a:endParaRPr>
          </a:p>
          <a:p>
            <a:pPr marL="457200" lvl="0" indent="0" algn="l" rtl="0">
              <a:spcBef>
                <a:spcPts val="1600"/>
              </a:spcBef>
              <a:spcAft>
                <a:spcPts val="0"/>
              </a:spcAft>
              <a:buNone/>
            </a:pPr>
            <a:endParaRPr>
              <a:solidFill>
                <a:srgbClr val="FF0000"/>
              </a:solidFill>
            </a:endParaRPr>
          </a:p>
          <a:p>
            <a:pPr marL="0" lvl="0" indent="0" algn="l" rtl="0">
              <a:spcBef>
                <a:spcPts val="1600"/>
              </a:spcBef>
              <a:spcAft>
                <a:spcPts val="1600"/>
              </a:spcAft>
              <a:buNone/>
            </a:pPr>
            <a:endParaRPr/>
          </a:p>
        </p:txBody>
      </p:sp>
      <p:sp>
        <p:nvSpPr>
          <p:cNvPr id="1611" name="Google Shape;1611;p202"/>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Q9</a:t>
            </a:r>
            <a:endParaRPr sz="2200" b="1">
              <a:solidFill>
                <a:srgbClr val="FF00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203"/>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Une mutation au niveau de l’ADN peut n’entrainer aucune modification au niveau de la protéine produite.</a:t>
            </a:r>
            <a:endParaRPr sz="2100" b="1">
              <a:solidFill>
                <a:srgbClr val="A64D79"/>
              </a:solidFill>
            </a:endParaRPr>
          </a:p>
          <a:p>
            <a:pPr marL="0" lvl="0" indent="0" algn="l" rtl="0">
              <a:spcBef>
                <a:spcPts val="0"/>
              </a:spcBef>
              <a:spcAft>
                <a:spcPts val="0"/>
              </a:spcAft>
              <a:buNone/>
            </a:pPr>
            <a:r>
              <a:rPr lang="en" sz="2100" b="1">
                <a:solidFill>
                  <a:srgbClr val="A64D79"/>
                </a:solidFill>
              </a:rPr>
              <a:t>Comment appelle-t-on une telle mutation?</a:t>
            </a:r>
            <a:endParaRPr sz="2100" b="1">
              <a:solidFill>
                <a:srgbClr val="A64D79"/>
              </a:solidFill>
            </a:endParaRPr>
          </a:p>
          <a:p>
            <a:pPr marL="0" lvl="0" indent="0" algn="l" rtl="0">
              <a:spcBef>
                <a:spcPts val="0"/>
              </a:spcBef>
              <a:spcAft>
                <a:spcPts val="0"/>
              </a:spcAft>
              <a:buNone/>
            </a:pPr>
            <a:r>
              <a:rPr lang="en" sz="2100" b="1">
                <a:solidFill>
                  <a:srgbClr val="A64D79"/>
                </a:solidFill>
              </a:rPr>
              <a:t>Expliquer.</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17" name="Google Shape;1617;p203"/>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…..Ile-Tyr….. -&gt; ...Ile-Tyr...</a:t>
            </a:r>
            <a:endParaRPr>
              <a:solidFill>
                <a:srgbClr val="000000"/>
              </a:solidFill>
            </a:endParaRPr>
          </a:p>
          <a:p>
            <a:pPr marL="457200" lvl="0" indent="0" algn="l" rtl="0">
              <a:spcBef>
                <a:spcPts val="1600"/>
              </a:spcBef>
              <a:spcAft>
                <a:spcPts val="0"/>
              </a:spcAft>
              <a:buNone/>
            </a:pPr>
            <a:endParaRPr i="1">
              <a:solidFill>
                <a:srgbClr val="6AA84F"/>
              </a:solidFill>
            </a:endParaRPr>
          </a:p>
          <a:p>
            <a:pPr marL="0" lvl="0" indent="0" algn="l" rtl="0">
              <a:spcBef>
                <a:spcPts val="1600"/>
              </a:spcBef>
              <a:spcAft>
                <a:spcPts val="1600"/>
              </a:spcAft>
              <a:buNone/>
            </a:pPr>
            <a:endParaRPr/>
          </a:p>
        </p:txBody>
      </p:sp>
      <p:sp>
        <p:nvSpPr>
          <p:cNvPr id="1618" name="Google Shape;1618;p203"/>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Q9</a:t>
            </a:r>
            <a:endParaRPr sz="2200" b="1">
              <a:solidFill>
                <a:srgbClr val="FF00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204"/>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Une mutation au niveau de l’ADN peut n’entrainer aucune modification au niveau de la protéine produite.</a:t>
            </a:r>
            <a:endParaRPr sz="2100" b="1">
              <a:solidFill>
                <a:srgbClr val="A64D79"/>
              </a:solidFill>
            </a:endParaRPr>
          </a:p>
          <a:p>
            <a:pPr marL="0" lvl="0" indent="0" algn="l" rtl="0">
              <a:spcBef>
                <a:spcPts val="0"/>
              </a:spcBef>
              <a:spcAft>
                <a:spcPts val="0"/>
              </a:spcAft>
              <a:buNone/>
            </a:pPr>
            <a:r>
              <a:rPr lang="en" sz="2100" b="1">
                <a:solidFill>
                  <a:srgbClr val="A64D79"/>
                </a:solidFill>
              </a:rPr>
              <a:t>Comment appelle-t-on une telle mutation?</a:t>
            </a:r>
            <a:endParaRPr sz="2100" b="1">
              <a:solidFill>
                <a:srgbClr val="A64D79"/>
              </a:solidFill>
            </a:endParaRPr>
          </a:p>
          <a:p>
            <a:pPr marL="0" lvl="0" indent="0" algn="l" rtl="0">
              <a:spcBef>
                <a:spcPts val="0"/>
              </a:spcBef>
              <a:spcAft>
                <a:spcPts val="0"/>
              </a:spcAft>
              <a:buNone/>
            </a:pPr>
            <a:r>
              <a:rPr lang="en" sz="2100" b="1">
                <a:solidFill>
                  <a:srgbClr val="A64D79"/>
                </a:solidFill>
              </a:rPr>
              <a:t>Expliquer.</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24" name="Google Shape;1624;p204"/>
          <p:cNvSpPr txBox="1">
            <a:spLocks noGrp="1"/>
          </p:cNvSpPr>
          <p:nvPr>
            <p:ph type="body" idx="1"/>
          </p:nvPr>
        </p:nvSpPr>
        <p:spPr>
          <a:xfrm>
            <a:off x="311700" y="1152475"/>
            <a:ext cx="883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000000"/>
              </a:solidFill>
            </a:endParaRPr>
          </a:p>
          <a:p>
            <a:pPr marL="457200" lvl="0" indent="0" algn="l" rtl="0">
              <a:spcBef>
                <a:spcPts val="1600"/>
              </a:spcBef>
              <a:spcAft>
                <a:spcPts val="0"/>
              </a:spcAft>
              <a:buNone/>
            </a:pPr>
            <a:r>
              <a:rPr lang="en">
                <a:solidFill>
                  <a:srgbClr val="000000"/>
                </a:solidFill>
              </a:rPr>
              <a:t>…..Ile-Tyr….. -&gt; ...Ile-Tyr...</a:t>
            </a:r>
            <a:endParaRPr>
              <a:solidFill>
                <a:srgbClr val="000000"/>
              </a:solidFill>
            </a:endParaRPr>
          </a:p>
          <a:p>
            <a:pPr marL="457200" lvl="0" indent="0" algn="l" rtl="0">
              <a:spcBef>
                <a:spcPts val="1600"/>
              </a:spcBef>
              <a:spcAft>
                <a:spcPts val="0"/>
              </a:spcAft>
              <a:buNone/>
            </a:pPr>
            <a:endParaRPr i="1">
              <a:solidFill>
                <a:srgbClr val="6AA84F"/>
              </a:solidFill>
            </a:endParaRPr>
          </a:p>
          <a:p>
            <a:pPr marL="457200" lvl="0" indent="0" algn="l" rtl="0">
              <a:spcBef>
                <a:spcPts val="1600"/>
              </a:spcBef>
              <a:spcAft>
                <a:spcPts val="0"/>
              </a:spcAft>
              <a:buNone/>
            </a:pPr>
            <a:r>
              <a:rPr lang="en" i="1">
                <a:solidFill>
                  <a:srgbClr val="6AA84F"/>
                </a:solidFill>
              </a:rPr>
              <a:t>Il s’agit d’une mutation muette (pas de changement de la séquence des aas) </a:t>
            </a:r>
            <a:endParaRPr i="1">
              <a:solidFill>
                <a:srgbClr val="6AA84F"/>
              </a:solidFill>
            </a:endParaRPr>
          </a:p>
          <a:p>
            <a:pPr marL="457200" lvl="0" indent="0" algn="l" rtl="0">
              <a:spcBef>
                <a:spcPts val="1600"/>
              </a:spcBef>
              <a:spcAft>
                <a:spcPts val="0"/>
              </a:spcAft>
              <a:buNone/>
            </a:pPr>
            <a:r>
              <a:rPr lang="en" i="1">
                <a:solidFill>
                  <a:srgbClr val="6AA84F"/>
                </a:solidFill>
              </a:rPr>
              <a:t>Il s’agit probablement d’une substitution pour laquelle le changement de base a donné un codon codant pour le même acide aminé (dégénérescence du code génétique).</a:t>
            </a:r>
            <a:endParaRPr i="1">
              <a:solidFill>
                <a:srgbClr val="6AA84F"/>
              </a:solidFill>
            </a:endParaRPr>
          </a:p>
          <a:p>
            <a:pPr marL="0" lvl="0" indent="0" algn="l" rtl="0">
              <a:spcBef>
                <a:spcPts val="1600"/>
              </a:spcBef>
              <a:spcAft>
                <a:spcPts val="1600"/>
              </a:spcAft>
              <a:buNone/>
            </a:pPr>
            <a:endParaRPr/>
          </a:p>
        </p:txBody>
      </p:sp>
      <p:sp>
        <p:nvSpPr>
          <p:cNvPr id="1625" name="Google Shape;1625;p204"/>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Q9</a:t>
            </a:r>
            <a:endParaRPr sz="2200" b="1">
              <a:solidFill>
                <a:srgbClr val="FF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152"/>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a:t>
            </a:r>
            <a:endParaRPr sz="2200" b="1">
              <a:solidFill>
                <a:srgbClr val="0070C0"/>
              </a:solidFill>
            </a:endParaRPr>
          </a:p>
        </p:txBody>
      </p:sp>
      <p:sp>
        <p:nvSpPr>
          <p:cNvPr id="1166" name="Google Shape;1166;p152"/>
          <p:cNvSpPr txBox="1"/>
          <p:nvPr/>
        </p:nvSpPr>
        <p:spPr>
          <a:xfrm>
            <a:off x="202350" y="735800"/>
            <a:ext cx="8739300" cy="28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Définition de l’électrophorèse?</a:t>
            </a:r>
            <a:endParaRPr sz="27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205"/>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Lieux de synthèse des protéines. Trouver les 4 erreurs</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31" name="Google Shape;1631;p205"/>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Q10</a:t>
            </a:r>
            <a:endParaRPr sz="2200" b="1">
              <a:solidFill>
                <a:srgbClr val="FF00FF"/>
              </a:solidFill>
            </a:endParaRPr>
          </a:p>
        </p:txBody>
      </p:sp>
      <p:pic>
        <p:nvPicPr>
          <p:cNvPr id="1632" name="Google Shape;1632;p205"/>
          <p:cNvPicPr preferRelativeResize="0"/>
          <p:nvPr/>
        </p:nvPicPr>
        <p:blipFill rotWithShape="1">
          <a:blip r:embed="rId3">
            <a:alphaModFix/>
          </a:blip>
          <a:srcRect r="31935"/>
          <a:stretch/>
        </p:blipFill>
        <p:spPr>
          <a:xfrm>
            <a:off x="841300" y="601400"/>
            <a:ext cx="5047501" cy="4402775"/>
          </a:xfrm>
          <a:prstGeom prst="rect">
            <a:avLst/>
          </a:prstGeom>
          <a:noFill/>
          <a:ln>
            <a:noFill/>
          </a:ln>
        </p:spPr>
      </p:pic>
      <p:pic>
        <p:nvPicPr>
          <p:cNvPr id="1633" name="Google Shape;1633;p205"/>
          <p:cNvPicPr preferRelativeResize="0"/>
          <p:nvPr/>
        </p:nvPicPr>
        <p:blipFill>
          <a:blip r:embed="rId4">
            <a:alphaModFix/>
          </a:blip>
          <a:stretch>
            <a:fillRect/>
          </a:stretch>
        </p:blipFill>
        <p:spPr>
          <a:xfrm>
            <a:off x="5012475" y="3997513"/>
            <a:ext cx="676850" cy="266700"/>
          </a:xfrm>
          <a:prstGeom prst="rect">
            <a:avLst/>
          </a:prstGeom>
          <a:noFill/>
          <a:ln>
            <a:noFill/>
          </a:ln>
        </p:spPr>
      </p:pic>
      <p:pic>
        <p:nvPicPr>
          <p:cNvPr id="1634" name="Google Shape;1634;p205"/>
          <p:cNvPicPr preferRelativeResize="0"/>
          <p:nvPr/>
        </p:nvPicPr>
        <p:blipFill>
          <a:blip r:embed="rId5">
            <a:alphaModFix/>
          </a:blip>
          <a:stretch>
            <a:fillRect/>
          </a:stretch>
        </p:blipFill>
        <p:spPr>
          <a:xfrm>
            <a:off x="1059600" y="3992750"/>
            <a:ext cx="685800" cy="276225"/>
          </a:xfrm>
          <a:prstGeom prst="rect">
            <a:avLst/>
          </a:prstGeom>
          <a:noFill/>
          <a:ln>
            <a:noFill/>
          </a:ln>
        </p:spPr>
      </p:pic>
      <p:sp>
        <p:nvSpPr>
          <p:cNvPr id="1635" name="Google Shape;1635;p205"/>
          <p:cNvSpPr/>
          <p:nvPr/>
        </p:nvSpPr>
        <p:spPr>
          <a:xfrm>
            <a:off x="3610950" y="2330325"/>
            <a:ext cx="818700" cy="5247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solidFill>
                  <a:schemeClr val="tx2">
                    <a:lumMod val="50000"/>
                  </a:schemeClr>
                </a:solidFill>
              </a:rPr>
              <a:t>Lumière du reticulum endoplasmique</a:t>
            </a:r>
            <a:endParaRPr sz="700">
              <a:solidFill>
                <a:schemeClr val="tx2">
                  <a:lumMod val="50000"/>
                </a:schemeClr>
              </a:solidFill>
            </a:endParaRPr>
          </a:p>
        </p:txBody>
      </p:sp>
      <p:sp>
        <p:nvSpPr>
          <p:cNvPr id="1636" name="Google Shape;1636;p205"/>
          <p:cNvSpPr txBox="1"/>
          <p:nvPr/>
        </p:nvSpPr>
        <p:spPr>
          <a:xfrm>
            <a:off x="3728375" y="1184150"/>
            <a:ext cx="612000" cy="358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tx2">
                    <a:lumMod val="50000"/>
                  </a:schemeClr>
                </a:solidFill>
              </a:rPr>
              <a:t>tRNA   3’ </a:t>
            </a:r>
            <a:endParaRPr sz="800" b="1">
              <a:solidFill>
                <a:schemeClr val="tx2">
                  <a:lumMod val="50000"/>
                </a:schemeClr>
              </a:solidFill>
            </a:endParaRPr>
          </a:p>
        </p:txBody>
      </p:sp>
      <p:sp>
        <p:nvSpPr>
          <p:cNvPr id="1637" name="Google Shape;1637;p205"/>
          <p:cNvSpPr txBox="1"/>
          <p:nvPr/>
        </p:nvSpPr>
        <p:spPr>
          <a:xfrm>
            <a:off x="1183050" y="1326050"/>
            <a:ext cx="612000" cy="358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dirty="0">
                <a:solidFill>
                  <a:schemeClr val="tx2">
                    <a:lumMod val="50000"/>
                  </a:schemeClr>
                </a:solidFill>
              </a:rPr>
              <a:t>tRNA   3’  </a:t>
            </a:r>
            <a:endParaRPr sz="800" b="1" dirty="0">
              <a:solidFill>
                <a:schemeClr val="tx2">
                  <a:lumMod val="50000"/>
                </a:schemeClr>
              </a:solidFill>
            </a:endParaRPr>
          </a:p>
        </p:txBody>
      </p:sp>
      <p:sp>
        <p:nvSpPr>
          <p:cNvPr id="1638" name="Google Shape;1638;p205"/>
          <p:cNvSpPr txBox="1"/>
          <p:nvPr/>
        </p:nvSpPr>
        <p:spPr>
          <a:xfrm>
            <a:off x="5308350" y="1154000"/>
            <a:ext cx="307500" cy="266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tx2">
                    <a:lumMod val="50000"/>
                  </a:schemeClr>
                </a:solidFill>
              </a:rPr>
              <a:t>5’</a:t>
            </a:r>
            <a:endParaRPr sz="800" b="1">
              <a:solidFill>
                <a:schemeClr val="tx2">
                  <a:lumMod val="50000"/>
                </a:schemeClr>
              </a:solidFill>
            </a:endParaRPr>
          </a:p>
        </p:txBody>
      </p:sp>
      <p:sp>
        <p:nvSpPr>
          <p:cNvPr id="1639" name="Google Shape;1639;p205"/>
          <p:cNvSpPr txBox="1"/>
          <p:nvPr/>
        </p:nvSpPr>
        <p:spPr>
          <a:xfrm>
            <a:off x="2917750" y="1372100"/>
            <a:ext cx="307500" cy="266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chemeClr val="tx2">
                    <a:lumMod val="50000"/>
                  </a:schemeClr>
                </a:solidFill>
              </a:rPr>
              <a:t>5’</a:t>
            </a:r>
            <a:endParaRPr sz="800" b="1">
              <a:solidFill>
                <a:schemeClr val="tx2">
                  <a:lumMod val="50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206"/>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Lieux de synthèse des protéines. Trouver les 4 erreurs</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45" name="Google Shape;1645;p206"/>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Q10</a:t>
            </a:r>
            <a:endParaRPr sz="2200" b="1">
              <a:solidFill>
                <a:srgbClr val="FF00FF"/>
              </a:solidFill>
            </a:endParaRPr>
          </a:p>
        </p:txBody>
      </p:sp>
      <p:pic>
        <p:nvPicPr>
          <p:cNvPr id="1646" name="Google Shape;1646;p206"/>
          <p:cNvPicPr preferRelativeResize="0"/>
          <p:nvPr/>
        </p:nvPicPr>
        <p:blipFill rotWithShape="1">
          <a:blip r:embed="rId3">
            <a:alphaModFix/>
          </a:blip>
          <a:srcRect r="31935"/>
          <a:stretch/>
        </p:blipFill>
        <p:spPr>
          <a:xfrm>
            <a:off x="841300" y="601400"/>
            <a:ext cx="5047501" cy="4402775"/>
          </a:xfrm>
          <a:prstGeom prst="rect">
            <a:avLst/>
          </a:prstGeom>
          <a:noFill/>
          <a:ln>
            <a:noFill/>
          </a:ln>
        </p:spPr>
      </p:pic>
      <p:pic>
        <p:nvPicPr>
          <p:cNvPr id="1647" name="Google Shape;1647;p206"/>
          <p:cNvPicPr preferRelativeResize="0"/>
          <p:nvPr/>
        </p:nvPicPr>
        <p:blipFill>
          <a:blip r:embed="rId4">
            <a:alphaModFix/>
          </a:blip>
          <a:stretch>
            <a:fillRect/>
          </a:stretch>
        </p:blipFill>
        <p:spPr>
          <a:xfrm>
            <a:off x="5012475" y="3997513"/>
            <a:ext cx="676850" cy="266700"/>
          </a:xfrm>
          <a:prstGeom prst="rect">
            <a:avLst/>
          </a:prstGeom>
          <a:noFill/>
          <a:ln>
            <a:noFill/>
          </a:ln>
        </p:spPr>
      </p:pic>
      <p:pic>
        <p:nvPicPr>
          <p:cNvPr id="1648" name="Google Shape;1648;p206"/>
          <p:cNvPicPr preferRelativeResize="0"/>
          <p:nvPr/>
        </p:nvPicPr>
        <p:blipFill>
          <a:blip r:embed="rId5">
            <a:alphaModFix/>
          </a:blip>
          <a:stretch>
            <a:fillRect/>
          </a:stretch>
        </p:blipFill>
        <p:spPr>
          <a:xfrm>
            <a:off x="1059600" y="3992750"/>
            <a:ext cx="685800" cy="276225"/>
          </a:xfrm>
          <a:prstGeom prst="rect">
            <a:avLst/>
          </a:prstGeom>
          <a:noFill/>
          <a:ln>
            <a:noFill/>
          </a:ln>
        </p:spPr>
      </p:pic>
      <p:sp>
        <p:nvSpPr>
          <p:cNvPr id="1649" name="Google Shape;1649;p206"/>
          <p:cNvSpPr/>
          <p:nvPr/>
        </p:nvSpPr>
        <p:spPr>
          <a:xfrm>
            <a:off x="3610950" y="2330325"/>
            <a:ext cx="818700" cy="5247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t>Lumière du reticulum endoplasmique</a:t>
            </a:r>
            <a:endParaRPr sz="700"/>
          </a:p>
        </p:txBody>
      </p:sp>
      <p:sp>
        <p:nvSpPr>
          <p:cNvPr id="1650" name="Google Shape;1650;p206"/>
          <p:cNvSpPr txBox="1"/>
          <p:nvPr/>
        </p:nvSpPr>
        <p:spPr>
          <a:xfrm>
            <a:off x="3728375" y="1184150"/>
            <a:ext cx="612000" cy="358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t>tRNA   3’ </a:t>
            </a:r>
            <a:endParaRPr sz="800" b="1"/>
          </a:p>
        </p:txBody>
      </p:sp>
      <p:sp>
        <p:nvSpPr>
          <p:cNvPr id="1651" name="Google Shape;1651;p206"/>
          <p:cNvSpPr txBox="1"/>
          <p:nvPr/>
        </p:nvSpPr>
        <p:spPr>
          <a:xfrm>
            <a:off x="1183050" y="1326050"/>
            <a:ext cx="612000" cy="358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t>tRNA   3’  </a:t>
            </a:r>
            <a:endParaRPr sz="800" b="1"/>
          </a:p>
        </p:txBody>
      </p:sp>
      <p:sp>
        <p:nvSpPr>
          <p:cNvPr id="1652" name="Google Shape;1652;p206"/>
          <p:cNvSpPr txBox="1"/>
          <p:nvPr/>
        </p:nvSpPr>
        <p:spPr>
          <a:xfrm>
            <a:off x="5308350" y="1154000"/>
            <a:ext cx="307500" cy="266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t>5’</a:t>
            </a:r>
            <a:endParaRPr sz="800" b="1"/>
          </a:p>
        </p:txBody>
      </p:sp>
      <p:sp>
        <p:nvSpPr>
          <p:cNvPr id="1653" name="Google Shape;1653;p206"/>
          <p:cNvSpPr txBox="1"/>
          <p:nvPr/>
        </p:nvSpPr>
        <p:spPr>
          <a:xfrm>
            <a:off x="2917750" y="1372100"/>
            <a:ext cx="307500" cy="266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t>5’</a:t>
            </a:r>
            <a:endParaRPr sz="800" b="1"/>
          </a:p>
        </p:txBody>
      </p:sp>
      <p:sp>
        <p:nvSpPr>
          <p:cNvPr id="1654" name="Google Shape;1654;p206"/>
          <p:cNvSpPr/>
          <p:nvPr/>
        </p:nvSpPr>
        <p:spPr>
          <a:xfrm>
            <a:off x="1207150" y="1343600"/>
            <a:ext cx="6120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6"/>
          <p:cNvSpPr/>
          <p:nvPr/>
        </p:nvSpPr>
        <p:spPr>
          <a:xfrm>
            <a:off x="3728375" y="1154000"/>
            <a:ext cx="6120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6"/>
          <p:cNvSpPr/>
          <p:nvPr/>
        </p:nvSpPr>
        <p:spPr>
          <a:xfrm>
            <a:off x="2765500" y="1420700"/>
            <a:ext cx="6120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6"/>
          <p:cNvSpPr/>
          <p:nvPr/>
        </p:nvSpPr>
        <p:spPr>
          <a:xfrm>
            <a:off x="5212325" y="1154000"/>
            <a:ext cx="6120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6"/>
          <p:cNvSpPr/>
          <p:nvPr/>
        </p:nvSpPr>
        <p:spPr>
          <a:xfrm>
            <a:off x="1004500" y="3997525"/>
            <a:ext cx="8187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6"/>
          <p:cNvSpPr/>
          <p:nvPr/>
        </p:nvSpPr>
        <p:spPr>
          <a:xfrm>
            <a:off x="4918775" y="3997525"/>
            <a:ext cx="961500" cy="266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207"/>
          <p:cNvSpPr txBox="1">
            <a:spLocks noGrp="1"/>
          </p:cNvSpPr>
          <p:nvPr>
            <p:ph type="title"/>
          </p:nvPr>
        </p:nvSpPr>
        <p:spPr>
          <a:xfrm>
            <a:off x="1004500" y="145775"/>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Lieux de synthèse des protéines. Trouver les 4 erreurs</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65" name="Google Shape;1665;p207"/>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Q10</a:t>
            </a:r>
            <a:endParaRPr sz="2200" b="1">
              <a:solidFill>
                <a:srgbClr val="FF00FF"/>
              </a:solidFill>
            </a:endParaRPr>
          </a:p>
        </p:txBody>
      </p:sp>
      <p:pic>
        <p:nvPicPr>
          <p:cNvPr id="1666" name="Google Shape;1666;p207"/>
          <p:cNvPicPr preferRelativeResize="0"/>
          <p:nvPr/>
        </p:nvPicPr>
        <p:blipFill>
          <a:blip r:embed="rId3">
            <a:alphaModFix/>
          </a:blip>
          <a:stretch>
            <a:fillRect/>
          </a:stretch>
        </p:blipFill>
        <p:spPr>
          <a:xfrm>
            <a:off x="820300" y="548925"/>
            <a:ext cx="7415950" cy="44027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sp>
        <p:nvSpPr>
          <p:cNvPr id="1671" name="Google Shape;1671;p208"/>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Citer 2 types de structures secondaires que l’on peut trouver dans les protéines. Les décrire rapidement.</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72" name="Google Shape;1672;p208"/>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Q11</a:t>
            </a:r>
            <a:endParaRPr sz="2200" b="1">
              <a:solidFill>
                <a:srgbClr val="FF00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209"/>
          <p:cNvPicPr preferRelativeResize="0"/>
          <p:nvPr/>
        </p:nvPicPr>
        <p:blipFill>
          <a:blip r:embed="rId3">
            <a:alphaModFix/>
          </a:blip>
          <a:stretch>
            <a:fillRect/>
          </a:stretch>
        </p:blipFill>
        <p:spPr>
          <a:xfrm>
            <a:off x="476250" y="500075"/>
            <a:ext cx="7879324" cy="4718425"/>
          </a:xfrm>
          <a:prstGeom prst="rect">
            <a:avLst/>
          </a:prstGeom>
          <a:noFill/>
          <a:ln>
            <a:noFill/>
          </a:ln>
        </p:spPr>
      </p:pic>
      <p:pic>
        <p:nvPicPr>
          <p:cNvPr id="1678" name="Google Shape;1678;p209"/>
          <p:cNvPicPr preferRelativeResize="0"/>
          <p:nvPr/>
        </p:nvPicPr>
        <p:blipFill>
          <a:blip r:embed="rId4">
            <a:alphaModFix/>
          </a:blip>
          <a:stretch>
            <a:fillRect/>
          </a:stretch>
        </p:blipFill>
        <p:spPr>
          <a:xfrm>
            <a:off x="5694025" y="2360950"/>
            <a:ext cx="2938450" cy="1121025"/>
          </a:xfrm>
          <a:prstGeom prst="rect">
            <a:avLst/>
          </a:prstGeom>
          <a:noFill/>
          <a:ln>
            <a:noFill/>
          </a:ln>
        </p:spPr>
      </p:pic>
      <p:sp>
        <p:nvSpPr>
          <p:cNvPr id="1679" name="Google Shape;1679;p209"/>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Q11</a:t>
            </a:r>
            <a:endParaRPr sz="2200" b="1">
              <a:solidFill>
                <a:srgbClr val="FF00FF"/>
              </a:solidFill>
            </a:endParaRPr>
          </a:p>
        </p:txBody>
      </p:sp>
      <p:sp>
        <p:nvSpPr>
          <p:cNvPr id="1680" name="Google Shape;1680;p209"/>
          <p:cNvSpPr txBox="1">
            <a:spLocks noGrp="1"/>
          </p:cNvSpPr>
          <p:nvPr>
            <p:ph type="title" idx="4294967295"/>
          </p:nvPr>
        </p:nvSpPr>
        <p:spPr>
          <a:xfrm>
            <a:off x="840525" y="5246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A64D79"/>
                </a:solidFill>
              </a:rPr>
              <a:t>Citer 2 types de structures secondaires que l’on peut trouver dans les protéines. Les décrire rapidement.</a:t>
            </a:r>
            <a:endParaRPr sz="1400" b="1">
              <a:solidFill>
                <a:srgbClr val="A64D79"/>
              </a:solidFill>
            </a:endParaRPr>
          </a:p>
          <a:p>
            <a:pPr marL="0" lvl="0" indent="0" algn="l" rtl="0">
              <a:spcBef>
                <a:spcPts val="0"/>
              </a:spcBef>
              <a:spcAft>
                <a:spcPts val="0"/>
              </a:spcAft>
              <a:buNone/>
            </a:pPr>
            <a:endParaRPr sz="1400" b="1">
              <a:solidFill>
                <a:srgbClr val="A64D79"/>
              </a:solidFill>
            </a:endParaRPr>
          </a:p>
          <a:p>
            <a:pPr marL="0" lvl="0" indent="0" algn="l" rtl="0">
              <a:spcBef>
                <a:spcPts val="0"/>
              </a:spcBef>
              <a:spcAft>
                <a:spcPts val="0"/>
              </a:spcAft>
              <a:buNone/>
            </a:pPr>
            <a:endParaRPr sz="1400" b="1">
              <a:solidFill>
                <a:srgbClr val="A64D7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210"/>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Citer 3 éléments du système endomembranaire.</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86" name="Google Shape;1686;p210"/>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Q12</a:t>
            </a:r>
            <a:endParaRPr sz="2200" b="1">
              <a:solidFill>
                <a:srgbClr val="FF00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211"/>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Citer 3 éléments du système endomembranaire.</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92" name="Google Shape;1692;p211"/>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Q12</a:t>
            </a:r>
            <a:endParaRPr sz="2200" b="1">
              <a:solidFill>
                <a:srgbClr val="FF00FF"/>
              </a:solidFill>
            </a:endParaRPr>
          </a:p>
        </p:txBody>
      </p:sp>
      <p:sp>
        <p:nvSpPr>
          <p:cNvPr id="1693" name="Google Shape;1693;p211"/>
          <p:cNvSpPr txBox="1">
            <a:spLocks noGrp="1"/>
          </p:cNvSpPr>
          <p:nvPr>
            <p:ph type="subTitle" idx="1"/>
          </p:nvPr>
        </p:nvSpPr>
        <p:spPr>
          <a:xfrm>
            <a:off x="458275" y="9945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 sz="2200">
                <a:solidFill>
                  <a:srgbClr val="93C47D"/>
                </a:solidFill>
              </a:rPr>
              <a:t>Le reticulum endoplasmique</a:t>
            </a:r>
            <a:endParaRPr sz="2200">
              <a:solidFill>
                <a:srgbClr val="93C47D"/>
              </a:solidFill>
            </a:endParaRPr>
          </a:p>
          <a:p>
            <a:pPr marL="457200" lvl="0" indent="0" algn="l" rtl="0">
              <a:spcBef>
                <a:spcPts val="0"/>
              </a:spcBef>
              <a:spcAft>
                <a:spcPts val="0"/>
              </a:spcAft>
              <a:buNone/>
            </a:pPr>
            <a:r>
              <a:rPr lang="en" sz="2200">
                <a:solidFill>
                  <a:srgbClr val="93C47D"/>
                </a:solidFill>
              </a:rPr>
              <a:t>L’appareil de Golgi</a:t>
            </a:r>
            <a:endParaRPr sz="2200">
              <a:solidFill>
                <a:srgbClr val="93C47D"/>
              </a:solidFill>
            </a:endParaRPr>
          </a:p>
          <a:p>
            <a:pPr marL="457200" lvl="0" indent="0" algn="l" rtl="0">
              <a:spcBef>
                <a:spcPts val="0"/>
              </a:spcBef>
              <a:spcAft>
                <a:spcPts val="0"/>
              </a:spcAft>
              <a:buNone/>
            </a:pPr>
            <a:r>
              <a:rPr lang="en" sz="2200">
                <a:solidFill>
                  <a:srgbClr val="93C47D"/>
                </a:solidFill>
              </a:rPr>
              <a:t>Les lysosomes</a:t>
            </a:r>
            <a:endParaRPr sz="2200">
              <a:solidFill>
                <a:srgbClr val="93C47D"/>
              </a:solidFill>
            </a:endParaRPr>
          </a:p>
          <a:p>
            <a:pPr marL="457200" lvl="0" indent="0" algn="l" rtl="0">
              <a:spcBef>
                <a:spcPts val="0"/>
              </a:spcBef>
              <a:spcAft>
                <a:spcPts val="0"/>
              </a:spcAft>
              <a:buNone/>
            </a:pPr>
            <a:r>
              <a:rPr lang="en" sz="2200">
                <a:solidFill>
                  <a:srgbClr val="93C47D"/>
                </a:solidFill>
              </a:rPr>
              <a:t>Les péroxysomes </a:t>
            </a:r>
            <a:endParaRPr sz="2200">
              <a:solidFill>
                <a:srgbClr val="93C47D"/>
              </a:solidFill>
            </a:endParaRPr>
          </a:p>
          <a:p>
            <a:pPr marL="457200" lvl="0" indent="0" algn="l" rtl="0">
              <a:spcBef>
                <a:spcPts val="0"/>
              </a:spcBef>
              <a:spcAft>
                <a:spcPts val="0"/>
              </a:spcAft>
              <a:buNone/>
            </a:pPr>
            <a:r>
              <a:rPr lang="en" sz="2200">
                <a:solidFill>
                  <a:srgbClr val="93C47D"/>
                </a:solidFill>
              </a:rPr>
              <a:t>Les vacuoles des cellules végétales</a:t>
            </a:r>
            <a:endParaRPr sz="2200">
              <a:solidFill>
                <a:srgbClr val="93C47D"/>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sp>
        <p:nvSpPr>
          <p:cNvPr id="1698" name="Google Shape;1698;p212"/>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Quels sont les facteurs pouvant entraîner une dénaturation des protéines?</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699" name="Google Shape;1699;p212"/>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Q13</a:t>
            </a:r>
            <a:endParaRPr sz="2200" b="1">
              <a:solidFill>
                <a:srgbClr val="FF00FF"/>
              </a:solidFill>
            </a:endParaRPr>
          </a:p>
        </p:txBody>
      </p:sp>
      <p:sp>
        <p:nvSpPr>
          <p:cNvPr id="1700" name="Google Shape;1700;p212"/>
          <p:cNvSpPr txBox="1">
            <a:spLocks noGrp="1"/>
          </p:cNvSpPr>
          <p:nvPr>
            <p:ph type="subTitle" idx="1"/>
          </p:nvPr>
        </p:nvSpPr>
        <p:spPr>
          <a:xfrm>
            <a:off x="458275" y="9945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 sz="2200">
                <a:solidFill>
                  <a:srgbClr val="000000"/>
                </a:solidFill>
              </a:rPr>
              <a:t>1- Une modification du pH</a:t>
            </a:r>
            <a:endParaRPr sz="2200">
              <a:solidFill>
                <a:srgbClr val="000000"/>
              </a:solidFill>
            </a:endParaRPr>
          </a:p>
          <a:p>
            <a:pPr marL="457200" lvl="0" indent="0" algn="l" rtl="0">
              <a:spcBef>
                <a:spcPts val="0"/>
              </a:spcBef>
              <a:spcAft>
                <a:spcPts val="0"/>
              </a:spcAft>
              <a:buNone/>
            </a:pPr>
            <a:r>
              <a:rPr lang="en" sz="2200">
                <a:solidFill>
                  <a:srgbClr val="000000"/>
                </a:solidFill>
              </a:rPr>
              <a:t>2- Le froid (0°C)</a:t>
            </a:r>
            <a:endParaRPr sz="2200">
              <a:solidFill>
                <a:srgbClr val="000000"/>
              </a:solidFill>
            </a:endParaRPr>
          </a:p>
          <a:p>
            <a:pPr marL="457200" lvl="0" indent="0" algn="l" rtl="0">
              <a:spcBef>
                <a:spcPts val="0"/>
              </a:spcBef>
              <a:spcAft>
                <a:spcPts val="0"/>
              </a:spcAft>
              <a:buNone/>
            </a:pPr>
            <a:r>
              <a:rPr lang="en" sz="2200">
                <a:solidFill>
                  <a:srgbClr val="000000"/>
                </a:solidFill>
              </a:rPr>
              <a:t>3- La chaleur (plus de 60°C)</a:t>
            </a:r>
            <a:endParaRPr sz="2200">
              <a:solidFill>
                <a:srgbClr val="000000"/>
              </a:solidFill>
            </a:endParaRPr>
          </a:p>
          <a:p>
            <a:pPr marL="457200" lvl="0" indent="0" algn="l" rtl="0">
              <a:spcBef>
                <a:spcPts val="0"/>
              </a:spcBef>
              <a:spcAft>
                <a:spcPts val="0"/>
              </a:spcAft>
              <a:buNone/>
            </a:pPr>
            <a:r>
              <a:rPr lang="en" sz="2200">
                <a:solidFill>
                  <a:srgbClr val="000000"/>
                </a:solidFill>
              </a:rPr>
              <a:t>4- Un détergent</a:t>
            </a:r>
            <a:endParaRPr sz="2200">
              <a:solidFill>
                <a:srgbClr val="000000"/>
              </a:solidFill>
            </a:endParaRPr>
          </a:p>
          <a:p>
            <a:pPr marL="457200" lvl="0" indent="0" algn="l" rtl="0">
              <a:spcBef>
                <a:spcPts val="0"/>
              </a:spcBef>
              <a:spcAft>
                <a:spcPts val="0"/>
              </a:spcAft>
              <a:buNone/>
            </a:pPr>
            <a:r>
              <a:rPr lang="en" sz="2200">
                <a:solidFill>
                  <a:srgbClr val="000000"/>
                </a:solidFill>
              </a:rPr>
              <a:t>5- Les radiations UV</a:t>
            </a:r>
            <a:endParaRPr sz="2200">
              <a:solidFill>
                <a:srgbClr val="000000"/>
              </a:solidFill>
            </a:endParaRPr>
          </a:p>
          <a:p>
            <a:pPr marL="457200" lvl="0" indent="0" algn="l" rtl="0">
              <a:spcBef>
                <a:spcPts val="0"/>
              </a:spcBef>
              <a:spcAft>
                <a:spcPts val="0"/>
              </a:spcAft>
              <a:buNone/>
            </a:pPr>
            <a:r>
              <a:rPr lang="en" sz="2200">
                <a:solidFill>
                  <a:srgbClr val="000000"/>
                </a:solidFill>
              </a:rPr>
              <a:t>6- La pleine lune</a:t>
            </a:r>
            <a:endParaRPr sz="2200">
              <a:solidFill>
                <a:srgbClr val="000000"/>
              </a:solidFill>
            </a:endParaRPr>
          </a:p>
          <a:p>
            <a:pPr marL="457200" lvl="0" indent="0" algn="l" rtl="0">
              <a:spcBef>
                <a:spcPts val="0"/>
              </a:spcBef>
              <a:spcAft>
                <a:spcPts val="0"/>
              </a:spcAft>
              <a:buNone/>
            </a:pPr>
            <a:r>
              <a:rPr lang="en" sz="2200">
                <a:solidFill>
                  <a:srgbClr val="000000"/>
                </a:solidFill>
              </a:rPr>
              <a:t>7- Les ultrasons</a:t>
            </a:r>
            <a:endParaRPr sz="2200">
              <a:solidFill>
                <a:srgbClr val="000000"/>
              </a:solidFill>
            </a:endParaRPr>
          </a:p>
          <a:p>
            <a:pPr marL="457200" lvl="0" indent="0" algn="l" rtl="0">
              <a:spcBef>
                <a:spcPts val="0"/>
              </a:spcBef>
              <a:spcAft>
                <a:spcPts val="0"/>
              </a:spcAft>
              <a:buNone/>
            </a:pPr>
            <a:r>
              <a:rPr lang="en" sz="2200">
                <a:solidFill>
                  <a:srgbClr val="93C47D"/>
                </a:solidFill>
              </a:rPr>
              <a:t> </a:t>
            </a:r>
            <a:endParaRPr sz="2200">
              <a:solidFill>
                <a:srgbClr val="93C47D"/>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213"/>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Quels sont les facteurs pouvant entraîner une dénaturation des protéines?</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706" name="Google Shape;1706;p213"/>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Q13</a:t>
            </a:r>
            <a:endParaRPr sz="2200" b="1">
              <a:solidFill>
                <a:srgbClr val="FF00FF"/>
              </a:solidFill>
            </a:endParaRPr>
          </a:p>
        </p:txBody>
      </p:sp>
      <p:sp>
        <p:nvSpPr>
          <p:cNvPr id="1707" name="Google Shape;1707;p213"/>
          <p:cNvSpPr txBox="1">
            <a:spLocks noGrp="1"/>
          </p:cNvSpPr>
          <p:nvPr>
            <p:ph type="subTitle" idx="1"/>
          </p:nvPr>
        </p:nvSpPr>
        <p:spPr>
          <a:xfrm>
            <a:off x="458275" y="9945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 sz="2200">
                <a:solidFill>
                  <a:srgbClr val="93C47D"/>
                </a:solidFill>
              </a:rPr>
              <a:t>1- Une modification du pH</a:t>
            </a:r>
            <a:endParaRPr sz="2200">
              <a:solidFill>
                <a:srgbClr val="93C47D"/>
              </a:solidFill>
            </a:endParaRPr>
          </a:p>
          <a:p>
            <a:pPr marL="457200" lvl="0" indent="0" algn="l" rtl="0">
              <a:spcBef>
                <a:spcPts val="0"/>
              </a:spcBef>
              <a:spcAft>
                <a:spcPts val="0"/>
              </a:spcAft>
              <a:buNone/>
            </a:pPr>
            <a:r>
              <a:rPr lang="en" sz="2200" i="1">
                <a:solidFill>
                  <a:srgbClr val="FF0000"/>
                </a:solidFill>
              </a:rPr>
              <a:t>2- Le froid (0°C)</a:t>
            </a:r>
            <a:endParaRPr sz="2200" i="1">
              <a:solidFill>
                <a:srgbClr val="FF0000"/>
              </a:solidFill>
            </a:endParaRPr>
          </a:p>
          <a:p>
            <a:pPr marL="457200" lvl="0" indent="0" algn="l" rtl="0">
              <a:spcBef>
                <a:spcPts val="0"/>
              </a:spcBef>
              <a:spcAft>
                <a:spcPts val="0"/>
              </a:spcAft>
              <a:buNone/>
            </a:pPr>
            <a:r>
              <a:rPr lang="en" sz="2200">
                <a:solidFill>
                  <a:srgbClr val="93C47D"/>
                </a:solidFill>
              </a:rPr>
              <a:t>3- La chaleur (plus de 60°C)</a:t>
            </a:r>
            <a:endParaRPr sz="2200">
              <a:solidFill>
                <a:srgbClr val="93C47D"/>
              </a:solidFill>
            </a:endParaRPr>
          </a:p>
          <a:p>
            <a:pPr marL="457200" lvl="0" indent="0" algn="l" rtl="0">
              <a:spcBef>
                <a:spcPts val="0"/>
              </a:spcBef>
              <a:spcAft>
                <a:spcPts val="0"/>
              </a:spcAft>
              <a:buNone/>
            </a:pPr>
            <a:r>
              <a:rPr lang="en" sz="2200">
                <a:solidFill>
                  <a:srgbClr val="93C47D"/>
                </a:solidFill>
              </a:rPr>
              <a:t>4- Un détergent</a:t>
            </a:r>
            <a:endParaRPr sz="2200">
              <a:solidFill>
                <a:srgbClr val="93C47D"/>
              </a:solidFill>
            </a:endParaRPr>
          </a:p>
          <a:p>
            <a:pPr marL="457200" lvl="0" indent="0" algn="l" rtl="0">
              <a:spcBef>
                <a:spcPts val="0"/>
              </a:spcBef>
              <a:spcAft>
                <a:spcPts val="0"/>
              </a:spcAft>
              <a:buNone/>
            </a:pPr>
            <a:r>
              <a:rPr lang="en" sz="2200">
                <a:solidFill>
                  <a:srgbClr val="93C47D"/>
                </a:solidFill>
              </a:rPr>
              <a:t>5- Les radiations UV</a:t>
            </a:r>
            <a:endParaRPr sz="2200">
              <a:solidFill>
                <a:srgbClr val="93C47D"/>
              </a:solidFill>
            </a:endParaRPr>
          </a:p>
          <a:p>
            <a:pPr marL="457200" lvl="0" indent="0" algn="l" rtl="0">
              <a:spcBef>
                <a:spcPts val="0"/>
              </a:spcBef>
              <a:spcAft>
                <a:spcPts val="0"/>
              </a:spcAft>
              <a:buNone/>
            </a:pPr>
            <a:r>
              <a:rPr lang="en" sz="2200" i="1">
                <a:solidFill>
                  <a:srgbClr val="FF0000"/>
                </a:solidFill>
              </a:rPr>
              <a:t>6- La pleine lune ;-)</a:t>
            </a:r>
            <a:endParaRPr sz="2200" i="1">
              <a:solidFill>
                <a:srgbClr val="FF0000"/>
              </a:solidFill>
            </a:endParaRPr>
          </a:p>
          <a:p>
            <a:pPr marL="457200" lvl="0" indent="0" algn="l" rtl="0">
              <a:spcBef>
                <a:spcPts val="0"/>
              </a:spcBef>
              <a:spcAft>
                <a:spcPts val="0"/>
              </a:spcAft>
              <a:buNone/>
            </a:pPr>
            <a:r>
              <a:rPr lang="en" sz="2200">
                <a:solidFill>
                  <a:srgbClr val="93C47D"/>
                </a:solidFill>
              </a:rPr>
              <a:t>7- Les ultrasons</a:t>
            </a:r>
            <a:endParaRPr sz="2200">
              <a:solidFill>
                <a:srgbClr val="93C47D"/>
              </a:solidFill>
            </a:endParaRPr>
          </a:p>
          <a:p>
            <a:pPr marL="457200" lvl="0" indent="0" algn="l" rtl="0">
              <a:spcBef>
                <a:spcPts val="0"/>
              </a:spcBef>
              <a:spcAft>
                <a:spcPts val="0"/>
              </a:spcAft>
              <a:buNone/>
            </a:pPr>
            <a:r>
              <a:rPr lang="en" sz="2200">
                <a:solidFill>
                  <a:srgbClr val="93C47D"/>
                </a:solidFill>
              </a:rPr>
              <a:t> </a:t>
            </a:r>
            <a:endParaRPr sz="2200">
              <a:solidFill>
                <a:srgbClr val="93C47D"/>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Google Shape;1712;p214"/>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Modifications post-traductionnelles des protéines, vrai ou faux? Justifier votre réponse</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713" name="Google Shape;1713;p214"/>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Q14</a:t>
            </a:r>
            <a:endParaRPr sz="2200" b="1">
              <a:solidFill>
                <a:srgbClr val="FF00FF"/>
              </a:solidFill>
            </a:endParaRPr>
          </a:p>
        </p:txBody>
      </p:sp>
      <p:sp>
        <p:nvSpPr>
          <p:cNvPr id="1714" name="Google Shape;1714;p214"/>
          <p:cNvSpPr txBox="1">
            <a:spLocks noGrp="1"/>
          </p:cNvSpPr>
          <p:nvPr>
            <p:ph type="subTitle" idx="1"/>
          </p:nvPr>
        </p:nvSpPr>
        <p:spPr>
          <a:xfrm>
            <a:off x="62975" y="994575"/>
            <a:ext cx="89160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0" algn="l" rtl="0">
              <a:spcBef>
                <a:spcPts val="0"/>
              </a:spcBef>
              <a:spcAft>
                <a:spcPts val="0"/>
              </a:spcAft>
              <a:buNone/>
            </a:pPr>
            <a:r>
              <a:rPr lang="en" sz="1800" dirty="0">
                <a:solidFill>
                  <a:srgbClr val="000000"/>
                </a:solidFill>
              </a:rPr>
              <a:t>1- La phosphorylation des protéines est l’ajout d’un groupement phosphate sur une sérine, une thréonine ou une tyrosine</a:t>
            </a:r>
            <a:endParaRPr sz="1800" dirty="0">
              <a:solidFill>
                <a:srgbClr val="000000"/>
              </a:solidFill>
            </a:endParaRPr>
          </a:p>
          <a:p>
            <a:pPr marL="457200" lvl="0" indent="0" algn="l" rtl="0">
              <a:spcBef>
                <a:spcPts val="0"/>
              </a:spcBef>
              <a:spcAft>
                <a:spcPts val="0"/>
              </a:spcAft>
              <a:buNone/>
            </a:pPr>
            <a:endParaRPr sz="1800" dirty="0">
              <a:solidFill>
                <a:srgbClr val="000000"/>
              </a:solidFill>
            </a:endParaRPr>
          </a:p>
          <a:p>
            <a:pPr marL="457200" lvl="0" indent="0" algn="l" rtl="0">
              <a:spcBef>
                <a:spcPts val="0"/>
              </a:spcBef>
              <a:spcAft>
                <a:spcPts val="0"/>
              </a:spcAft>
              <a:buNone/>
            </a:pPr>
            <a:r>
              <a:rPr lang="en" sz="1800" dirty="0">
                <a:solidFill>
                  <a:srgbClr val="000000"/>
                </a:solidFill>
              </a:rPr>
              <a:t>2- Une phosphorylation peut être réversée par déphosphorylation réalisée par une phosphatase</a:t>
            </a:r>
            <a:endParaRPr sz="1800" dirty="0">
              <a:solidFill>
                <a:srgbClr val="000000"/>
              </a:solidFill>
            </a:endParaRPr>
          </a:p>
          <a:p>
            <a:pPr marL="457200" lvl="0" indent="0" algn="l" rtl="0">
              <a:spcBef>
                <a:spcPts val="0"/>
              </a:spcBef>
              <a:spcAft>
                <a:spcPts val="0"/>
              </a:spcAft>
              <a:buNone/>
            </a:pPr>
            <a:endParaRPr sz="1900" dirty="0">
              <a:solidFill>
                <a:srgbClr val="000000"/>
              </a:solidFill>
            </a:endParaRPr>
          </a:p>
          <a:p>
            <a:pPr marL="457200" lvl="0" indent="0" algn="l" rtl="0">
              <a:spcBef>
                <a:spcPts val="0"/>
              </a:spcBef>
              <a:spcAft>
                <a:spcPts val="0"/>
              </a:spcAft>
              <a:buNone/>
            </a:pPr>
            <a:r>
              <a:rPr lang="en" sz="1800" dirty="0">
                <a:solidFill>
                  <a:srgbClr val="000000"/>
                </a:solidFill>
              </a:rPr>
              <a:t>3- La fixation de sucres sur une protéine est appelée acétylation</a:t>
            </a:r>
            <a:endParaRPr sz="1800" dirty="0">
              <a:solidFill>
                <a:srgbClr val="000000"/>
              </a:solidFill>
            </a:endParaRPr>
          </a:p>
          <a:p>
            <a:pPr marL="457200" lvl="0" indent="0" algn="l" rtl="0">
              <a:spcBef>
                <a:spcPts val="0"/>
              </a:spcBef>
              <a:spcAft>
                <a:spcPts val="0"/>
              </a:spcAft>
              <a:buNone/>
            </a:pPr>
            <a:endParaRPr sz="1800" dirty="0">
              <a:solidFill>
                <a:srgbClr val="000000"/>
              </a:solidFill>
            </a:endParaRPr>
          </a:p>
          <a:p>
            <a:pPr marL="457200" lvl="0" indent="0" algn="l" rtl="0">
              <a:spcBef>
                <a:spcPts val="0"/>
              </a:spcBef>
              <a:spcAft>
                <a:spcPts val="0"/>
              </a:spcAft>
              <a:buNone/>
            </a:pPr>
            <a:r>
              <a:rPr lang="en" sz="1800" dirty="0">
                <a:solidFill>
                  <a:srgbClr val="000000"/>
                </a:solidFill>
              </a:rPr>
              <a:t>4- La N-glycosylation est co-traductionnelle: elle s’effectue lorsque le peptide est en cours de traduction et de translocation</a:t>
            </a:r>
            <a:r>
              <a:rPr lang="fr-FR" sz="1800" dirty="0">
                <a:solidFill>
                  <a:srgbClr val="000000"/>
                </a:solidFill>
              </a:rPr>
              <a:t> dans le RE</a:t>
            </a:r>
            <a:r>
              <a:rPr lang="en" sz="2000" dirty="0">
                <a:solidFill>
                  <a:srgbClr val="000000"/>
                </a:solidFill>
              </a:rPr>
              <a:t> </a:t>
            </a:r>
            <a:endParaRPr sz="2000" dirty="0">
              <a:solidFill>
                <a:srgbClr val="000000"/>
              </a:solidFill>
            </a:endParaRPr>
          </a:p>
          <a:p>
            <a:pPr marL="457200" lvl="0" indent="0" algn="l" rtl="0">
              <a:spcBef>
                <a:spcPts val="0"/>
              </a:spcBef>
              <a:spcAft>
                <a:spcPts val="0"/>
              </a:spcAft>
              <a:buNone/>
            </a:pPr>
            <a:r>
              <a:rPr lang="en" sz="2000" dirty="0">
                <a:solidFill>
                  <a:srgbClr val="000000"/>
                </a:solidFill>
              </a:rPr>
              <a:t> </a:t>
            </a:r>
            <a:endParaRPr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53"/>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Q1</a:t>
            </a:r>
            <a:endParaRPr sz="2200" b="1">
              <a:solidFill>
                <a:srgbClr val="0070C0"/>
              </a:solidFill>
            </a:endParaRPr>
          </a:p>
        </p:txBody>
      </p:sp>
      <p:sp>
        <p:nvSpPr>
          <p:cNvPr id="1172" name="Google Shape;1172;p153"/>
          <p:cNvSpPr txBox="1"/>
          <p:nvPr/>
        </p:nvSpPr>
        <p:spPr>
          <a:xfrm>
            <a:off x="202350" y="735800"/>
            <a:ext cx="8739300" cy="28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2"/>
                </a:solidFill>
              </a:rPr>
              <a:t>Définition de l’électrophorèse?</a:t>
            </a:r>
            <a:endParaRPr sz="2700">
              <a:solidFill>
                <a:schemeClr val="dk2"/>
              </a:solidFill>
            </a:endParaRPr>
          </a:p>
          <a:p>
            <a:pPr marL="0" lvl="0" indent="0" algn="l" rtl="0">
              <a:spcBef>
                <a:spcPts val="0"/>
              </a:spcBef>
              <a:spcAft>
                <a:spcPts val="0"/>
              </a:spcAft>
              <a:buNone/>
            </a:pPr>
            <a:endParaRPr sz="2700">
              <a:solidFill>
                <a:schemeClr val="dk2"/>
              </a:solidFill>
            </a:endParaRPr>
          </a:p>
          <a:p>
            <a:pPr marL="0" lvl="0" indent="0" algn="l" rtl="0">
              <a:spcBef>
                <a:spcPts val="0"/>
              </a:spcBef>
              <a:spcAft>
                <a:spcPts val="0"/>
              </a:spcAft>
              <a:buNone/>
            </a:pPr>
            <a:r>
              <a:rPr lang="en" sz="2700">
                <a:solidFill>
                  <a:srgbClr val="FF0000"/>
                </a:solidFill>
              </a:rPr>
              <a:t>Réponse : l’électrophorèse est une méthode séparative  basée sur la mobilité des molécules chargées placées dans un champ électrique.</a:t>
            </a:r>
            <a:endParaRPr sz="2700">
              <a:solidFill>
                <a:srgbClr val="FF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215"/>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Modifications post-traductionnelles des protéines, vrai ou faux? Justifier votre réponse</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720" name="Google Shape;1720;p215"/>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Q14</a:t>
            </a:r>
            <a:endParaRPr sz="2200" b="1">
              <a:solidFill>
                <a:srgbClr val="FF00FF"/>
              </a:solidFill>
            </a:endParaRPr>
          </a:p>
        </p:txBody>
      </p:sp>
      <p:sp>
        <p:nvSpPr>
          <p:cNvPr id="1721" name="Google Shape;1721;p215"/>
          <p:cNvSpPr txBox="1">
            <a:spLocks noGrp="1"/>
          </p:cNvSpPr>
          <p:nvPr>
            <p:ph type="subTitle" idx="1"/>
          </p:nvPr>
        </p:nvSpPr>
        <p:spPr>
          <a:xfrm>
            <a:off x="62975" y="994575"/>
            <a:ext cx="89160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0" algn="l" rtl="0">
              <a:spcBef>
                <a:spcPts val="0"/>
              </a:spcBef>
              <a:spcAft>
                <a:spcPts val="0"/>
              </a:spcAft>
              <a:buNone/>
            </a:pPr>
            <a:r>
              <a:rPr lang="en" sz="1800">
                <a:solidFill>
                  <a:srgbClr val="93C47D"/>
                </a:solidFill>
              </a:rPr>
              <a:t>1- La phosphorylation des protéines est l’ajout d’un groupement phosphate sur une </a:t>
            </a:r>
            <a:r>
              <a:rPr lang="en" sz="1800">
                <a:solidFill>
                  <a:srgbClr val="B6D7A8"/>
                </a:solidFill>
              </a:rPr>
              <a:t>sérine, une thréonine ou une tyrosine</a:t>
            </a:r>
            <a:endParaRPr sz="1800">
              <a:solidFill>
                <a:srgbClr val="B6D7A8"/>
              </a:solidFill>
            </a:endParaRPr>
          </a:p>
          <a:p>
            <a:pPr marL="457200" lvl="0" indent="0" algn="l" rtl="0">
              <a:spcBef>
                <a:spcPts val="0"/>
              </a:spcBef>
              <a:spcAft>
                <a:spcPts val="0"/>
              </a:spcAft>
              <a:buNone/>
            </a:pPr>
            <a:endParaRPr sz="1800">
              <a:solidFill>
                <a:srgbClr val="93C47D"/>
              </a:solidFill>
            </a:endParaRPr>
          </a:p>
          <a:p>
            <a:pPr marL="457200" lvl="0" indent="0" algn="l" rtl="0">
              <a:spcBef>
                <a:spcPts val="0"/>
              </a:spcBef>
              <a:spcAft>
                <a:spcPts val="0"/>
              </a:spcAft>
              <a:buNone/>
            </a:pPr>
            <a:r>
              <a:rPr lang="en" sz="1800">
                <a:solidFill>
                  <a:srgbClr val="93C47D"/>
                </a:solidFill>
              </a:rPr>
              <a:t>2- Une phosphorylation peut être réversée par déphosphorylation réalisée par une phosphatase</a:t>
            </a:r>
            <a:endParaRPr sz="1800">
              <a:solidFill>
                <a:srgbClr val="93C47D"/>
              </a:solidFill>
            </a:endParaRPr>
          </a:p>
          <a:p>
            <a:pPr marL="457200" lvl="0" indent="0" algn="l" rtl="0">
              <a:spcBef>
                <a:spcPts val="0"/>
              </a:spcBef>
              <a:spcAft>
                <a:spcPts val="0"/>
              </a:spcAft>
              <a:buNone/>
            </a:pPr>
            <a:endParaRPr sz="1900">
              <a:solidFill>
                <a:srgbClr val="93C47D"/>
              </a:solidFill>
            </a:endParaRPr>
          </a:p>
          <a:p>
            <a:pPr marL="457200" lvl="0" indent="0" algn="l" rtl="0">
              <a:spcBef>
                <a:spcPts val="0"/>
              </a:spcBef>
              <a:spcAft>
                <a:spcPts val="0"/>
              </a:spcAft>
              <a:buNone/>
            </a:pPr>
            <a:r>
              <a:rPr lang="en" sz="1800" i="1">
                <a:solidFill>
                  <a:srgbClr val="FF0000"/>
                </a:solidFill>
              </a:rPr>
              <a:t>3- La fixation de sucres sur une protéine est appelée acétylation</a:t>
            </a:r>
            <a:endParaRPr sz="1800" i="1">
              <a:solidFill>
                <a:srgbClr val="FF0000"/>
              </a:solidFill>
            </a:endParaRPr>
          </a:p>
          <a:p>
            <a:pPr marL="457200" lvl="0" indent="0" algn="l" rtl="0">
              <a:spcBef>
                <a:spcPts val="0"/>
              </a:spcBef>
              <a:spcAft>
                <a:spcPts val="0"/>
              </a:spcAft>
              <a:buNone/>
            </a:pPr>
            <a:r>
              <a:rPr lang="en" sz="1800" i="1">
                <a:solidFill>
                  <a:srgbClr val="FF0000"/>
                </a:solidFill>
              </a:rPr>
              <a:t>Faux, cette réaction est une glycosylation</a:t>
            </a:r>
            <a:endParaRPr sz="1800" i="1">
              <a:solidFill>
                <a:srgbClr val="FF0000"/>
              </a:solidFill>
            </a:endParaRPr>
          </a:p>
          <a:p>
            <a:pPr marL="457200" lvl="0" indent="0" algn="l" rtl="0">
              <a:spcBef>
                <a:spcPts val="0"/>
              </a:spcBef>
              <a:spcAft>
                <a:spcPts val="0"/>
              </a:spcAft>
              <a:buNone/>
            </a:pPr>
            <a:endParaRPr sz="1800">
              <a:solidFill>
                <a:srgbClr val="93C47D"/>
              </a:solidFill>
            </a:endParaRPr>
          </a:p>
          <a:p>
            <a:pPr marL="457200" lvl="0" indent="0" algn="l" rtl="0">
              <a:spcBef>
                <a:spcPts val="0"/>
              </a:spcBef>
              <a:spcAft>
                <a:spcPts val="0"/>
              </a:spcAft>
              <a:buNone/>
            </a:pPr>
            <a:r>
              <a:rPr lang="en" sz="1800">
                <a:solidFill>
                  <a:srgbClr val="93C47D"/>
                </a:solidFill>
              </a:rPr>
              <a:t>4- La N-glycosylation est co-traductionnelle: elle s’effectue lorsque le peptide est en cours de traduction et de translocation</a:t>
            </a:r>
            <a:r>
              <a:rPr lang="en" sz="2000">
                <a:solidFill>
                  <a:srgbClr val="93C47D"/>
                </a:solidFill>
              </a:rPr>
              <a:t> </a:t>
            </a:r>
            <a:endParaRPr sz="2000">
              <a:solidFill>
                <a:srgbClr val="93C47D"/>
              </a:solidFill>
            </a:endParaRPr>
          </a:p>
          <a:p>
            <a:pPr marL="457200" lvl="0" indent="0" algn="l" rtl="0">
              <a:spcBef>
                <a:spcPts val="0"/>
              </a:spcBef>
              <a:spcAft>
                <a:spcPts val="0"/>
              </a:spcAft>
              <a:buNone/>
            </a:pPr>
            <a:r>
              <a:rPr lang="en" sz="2000">
                <a:solidFill>
                  <a:srgbClr val="93C47D"/>
                </a:solidFill>
              </a:rPr>
              <a:t> </a:t>
            </a:r>
            <a:endParaRPr sz="2000">
              <a:solidFill>
                <a:srgbClr val="93C47D"/>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sp>
        <p:nvSpPr>
          <p:cNvPr id="1726" name="Google Shape;1726;p216"/>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La figure ci-dessous correspond à une expérience de SDS-PAGE.</a:t>
            </a:r>
            <a:endParaRPr sz="2100" b="1">
              <a:solidFill>
                <a:srgbClr val="A64D79"/>
              </a:solidFill>
            </a:endParaRPr>
          </a:p>
          <a:p>
            <a:pPr marL="0" lvl="0" indent="457200" algn="l" rtl="0">
              <a:spcBef>
                <a:spcPts val="0"/>
              </a:spcBef>
              <a:spcAft>
                <a:spcPts val="0"/>
              </a:spcAft>
              <a:buNone/>
            </a:pPr>
            <a:r>
              <a:rPr lang="en" sz="2100" b="1">
                <a:solidFill>
                  <a:srgbClr val="A64D79"/>
                </a:solidFill>
              </a:rPr>
              <a:t>Que signifie SDS-PAGE?</a:t>
            </a:r>
            <a:endParaRPr sz="2100" b="1">
              <a:solidFill>
                <a:srgbClr val="A64D79"/>
              </a:solidFill>
            </a:endParaRPr>
          </a:p>
          <a:p>
            <a:pPr marL="0" lvl="0" indent="457200" algn="l" rtl="0">
              <a:spcBef>
                <a:spcPts val="0"/>
              </a:spcBef>
              <a:spcAft>
                <a:spcPts val="0"/>
              </a:spcAft>
              <a:buNone/>
            </a:pPr>
            <a:r>
              <a:rPr lang="en" sz="2100" b="1">
                <a:solidFill>
                  <a:srgbClr val="A64D79"/>
                </a:solidFill>
              </a:rPr>
              <a:t>A quoi correspondent les bandes observées après coloration au bleu de Coomassie?</a:t>
            </a:r>
            <a:endParaRPr sz="2100" b="1">
              <a:solidFill>
                <a:srgbClr val="A64D79"/>
              </a:solidFill>
            </a:endParaRPr>
          </a:p>
          <a:p>
            <a:pPr marL="0" lvl="0" indent="0" algn="l" rtl="0">
              <a:spcBef>
                <a:spcPts val="0"/>
              </a:spcBef>
              <a:spcAft>
                <a:spcPts val="0"/>
              </a:spcAft>
              <a:buNone/>
            </a:pPr>
            <a:endParaRPr sz="2100" b="1">
              <a:solidFill>
                <a:srgbClr val="A64D79"/>
              </a:solidFill>
            </a:endParaRPr>
          </a:p>
          <a:p>
            <a:pPr marL="0" lvl="0" indent="0" algn="l" rtl="0">
              <a:spcBef>
                <a:spcPts val="0"/>
              </a:spcBef>
              <a:spcAft>
                <a:spcPts val="0"/>
              </a:spcAft>
              <a:buNone/>
            </a:pPr>
            <a:endParaRPr sz="2100" b="1">
              <a:solidFill>
                <a:srgbClr val="A64D79"/>
              </a:solidFill>
            </a:endParaRPr>
          </a:p>
        </p:txBody>
      </p:sp>
      <p:sp>
        <p:nvSpPr>
          <p:cNvPr id="1727" name="Google Shape;1727;p216"/>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Q15</a:t>
            </a:r>
            <a:endParaRPr sz="2200" b="1">
              <a:solidFill>
                <a:srgbClr val="FF00FF"/>
              </a:solidFill>
            </a:endParaRPr>
          </a:p>
        </p:txBody>
      </p:sp>
      <p:pic>
        <p:nvPicPr>
          <p:cNvPr id="1728" name="Google Shape;1728;p216"/>
          <p:cNvPicPr preferRelativeResize="0"/>
          <p:nvPr/>
        </p:nvPicPr>
        <p:blipFill rotWithShape="1">
          <a:blip r:embed="rId3">
            <a:alphaModFix/>
          </a:blip>
          <a:srcRect r="71009" b="54685"/>
          <a:stretch/>
        </p:blipFill>
        <p:spPr>
          <a:xfrm>
            <a:off x="5148950" y="2123800"/>
            <a:ext cx="2272399" cy="266280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217"/>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La figure ci-dessous correspond à une expérience de SDS-PAGE.</a:t>
            </a:r>
            <a:endParaRPr sz="2100" b="1">
              <a:solidFill>
                <a:srgbClr val="A64D79"/>
              </a:solidFill>
            </a:endParaRPr>
          </a:p>
          <a:p>
            <a:pPr marL="0" lvl="0" indent="457200" algn="l" rtl="0">
              <a:spcBef>
                <a:spcPts val="0"/>
              </a:spcBef>
              <a:spcAft>
                <a:spcPts val="0"/>
              </a:spcAft>
              <a:buNone/>
            </a:pPr>
            <a:r>
              <a:rPr lang="en" sz="1700" b="1">
                <a:solidFill>
                  <a:srgbClr val="A64D79"/>
                </a:solidFill>
              </a:rPr>
              <a:t>Que signifie SDS-PAGE?</a:t>
            </a:r>
            <a:endParaRPr sz="1700" b="1">
              <a:solidFill>
                <a:srgbClr val="A64D79"/>
              </a:solidFill>
            </a:endParaRPr>
          </a:p>
          <a:p>
            <a:pPr marL="0" lvl="0" indent="457200" algn="l" rtl="0">
              <a:spcBef>
                <a:spcPts val="0"/>
              </a:spcBef>
              <a:spcAft>
                <a:spcPts val="0"/>
              </a:spcAft>
              <a:buNone/>
            </a:pPr>
            <a:r>
              <a:rPr lang="en" sz="1500" i="1">
                <a:solidFill>
                  <a:srgbClr val="6AA84F"/>
                </a:solidFill>
              </a:rPr>
              <a:t>SDS-Polyacrylamide Gel Electrophoresis (permet une séparation des protéines selon leur taille</a:t>
            </a:r>
            <a:endParaRPr sz="1500" i="1">
              <a:solidFill>
                <a:srgbClr val="6AA84F"/>
              </a:solidFill>
            </a:endParaRPr>
          </a:p>
          <a:p>
            <a:pPr marL="0" lvl="0" indent="457200" algn="l" rtl="0">
              <a:spcBef>
                <a:spcPts val="0"/>
              </a:spcBef>
              <a:spcAft>
                <a:spcPts val="0"/>
              </a:spcAft>
              <a:buNone/>
            </a:pPr>
            <a:r>
              <a:rPr lang="en" sz="1800" b="1">
                <a:solidFill>
                  <a:srgbClr val="A64D79"/>
                </a:solidFill>
              </a:rPr>
              <a:t>A quoi correspondent les bandes observées après coloration au bleu de Coomassie?</a:t>
            </a:r>
            <a:endParaRPr sz="1800" b="1">
              <a:solidFill>
                <a:srgbClr val="A64D79"/>
              </a:solidFill>
            </a:endParaRPr>
          </a:p>
          <a:p>
            <a:pPr marL="0" lvl="0" indent="0" algn="l" rtl="0">
              <a:spcBef>
                <a:spcPts val="0"/>
              </a:spcBef>
              <a:spcAft>
                <a:spcPts val="0"/>
              </a:spcAft>
              <a:buNone/>
            </a:pPr>
            <a:r>
              <a:rPr lang="en" sz="1500" i="1">
                <a:solidFill>
                  <a:srgbClr val="6AA84F"/>
                </a:solidFill>
              </a:rPr>
              <a:t>A un ensemble de protéines de différentes tailles. </a:t>
            </a:r>
            <a:endParaRPr sz="1500" i="1">
              <a:solidFill>
                <a:srgbClr val="6AA84F"/>
              </a:solidFill>
            </a:endParaRPr>
          </a:p>
          <a:p>
            <a:pPr marL="0" lvl="0" indent="0" algn="l" rtl="0">
              <a:spcBef>
                <a:spcPts val="0"/>
              </a:spcBef>
              <a:spcAft>
                <a:spcPts val="0"/>
              </a:spcAft>
              <a:buNone/>
            </a:pPr>
            <a:r>
              <a:rPr lang="en" sz="1500" i="1">
                <a:solidFill>
                  <a:srgbClr val="6AA84F"/>
                </a:solidFill>
              </a:rPr>
              <a:t>Chaque bande correspond à un ou plusieurs types de protéines </a:t>
            </a:r>
            <a:endParaRPr sz="1500" i="1">
              <a:solidFill>
                <a:srgbClr val="6AA84F"/>
              </a:solidFill>
            </a:endParaRPr>
          </a:p>
          <a:p>
            <a:pPr marL="0" lvl="0" indent="0" algn="l" rtl="0">
              <a:spcBef>
                <a:spcPts val="0"/>
              </a:spcBef>
              <a:spcAft>
                <a:spcPts val="0"/>
              </a:spcAft>
              <a:buNone/>
            </a:pPr>
            <a:r>
              <a:rPr lang="en" sz="1500" i="1">
                <a:solidFill>
                  <a:srgbClr val="6AA84F"/>
                </a:solidFill>
              </a:rPr>
              <a:t>d’une même taille (et ayant donc migré dans le gel </a:t>
            </a:r>
            <a:endParaRPr sz="1500" i="1">
              <a:solidFill>
                <a:srgbClr val="6AA84F"/>
              </a:solidFill>
            </a:endParaRPr>
          </a:p>
          <a:p>
            <a:pPr marL="0" lvl="0" indent="0" algn="l" rtl="0">
              <a:spcBef>
                <a:spcPts val="0"/>
              </a:spcBef>
              <a:spcAft>
                <a:spcPts val="0"/>
              </a:spcAft>
              <a:buNone/>
            </a:pPr>
            <a:r>
              <a:rPr lang="en" sz="1500" i="1">
                <a:solidFill>
                  <a:srgbClr val="6AA84F"/>
                </a:solidFill>
              </a:rPr>
              <a:t>de la même façon)</a:t>
            </a:r>
            <a:endParaRPr sz="1500" i="1">
              <a:solidFill>
                <a:srgbClr val="6AA84F"/>
              </a:solidFill>
            </a:endParaRPr>
          </a:p>
          <a:p>
            <a:pPr marL="0" lvl="0" indent="0" algn="l" rtl="0">
              <a:spcBef>
                <a:spcPts val="0"/>
              </a:spcBef>
              <a:spcAft>
                <a:spcPts val="0"/>
              </a:spcAft>
              <a:buNone/>
            </a:pPr>
            <a:endParaRPr sz="2100" b="1">
              <a:solidFill>
                <a:srgbClr val="A64D79"/>
              </a:solidFill>
            </a:endParaRPr>
          </a:p>
        </p:txBody>
      </p:sp>
      <p:sp>
        <p:nvSpPr>
          <p:cNvPr id="1734" name="Google Shape;1734;p217"/>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Q15</a:t>
            </a:r>
            <a:endParaRPr sz="2200" b="1">
              <a:solidFill>
                <a:srgbClr val="FF00FF"/>
              </a:solidFill>
            </a:endParaRPr>
          </a:p>
        </p:txBody>
      </p:sp>
      <p:pic>
        <p:nvPicPr>
          <p:cNvPr id="1735" name="Google Shape;1735;p217"/>
          <p:cNvPicPr preferRelativeResize="0"/>
          <p:nvPr/>
        </p:nvPicPr>
        <p:blipFill rotWithShape="1">
          <a:blip r:embed="rId3">
            <a:alphaModFix/>
          </a:blip>
          <a:srcRect r="71009" b="54685"/>
          <a:stretch/>
        </p:blipFill>
        <p:spPr>
          <a:xfrm>
            <a:off x="6664475" y="2134300"/>
            <a:ext cx="2272399" cy="2662801"/>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218"/>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Quel est le nom de cette expérience? Légendez</a:t>
            </a:r>
            <a:endParaRPr sz="2100" b="1">
              <a:solidFill>
                <a:srgbClr val="A64D79"/>
              </a:solidFill>
            </a:endParaRPr>
          </a:p>
          <a:p>
            <a:pPr marL="0" lvl="0" indent="0" algn="l" rtl="0">
              <a:spcBef>
                <a:spcPts val="0"/>
              </a:spcBef>
              <a:spcAft>
                <a:spcPts val="0"/>
              </a:spcAft>
              <a:buNone/>
            </a:pPr>
            <a:endParaRPr sz="2100">
              <a:solidFill>
                <a:srgbClr val="6AA84F"/>
              </a:solidFill>
            </a:endParaRPr>
          </a:p>
          <a:p>
            <a:pPr marL="0" lvl="0" indent="0" algn="l" rtl="0">
              <a:spcBef>
                <a:spcPts val="0"/>
              </a:spcBef>
              <a:spcAft>
                <a:spcPts val="0"/>
              </a:spcAft>
              <a:buNone/>
            </a:pPr>
            <a:endParaRPr sz="2100" b="1">
              <a:solidFill>
                <a:srgbClr val="A64D79"/>
              </a:solidFill>
            </a:endParaRPr>
          </a:p>
        </p:txBody>
      </p:sp>
      <p:sp>
        <p:nvSpPr>
          <p:cNvPr id="1741" name="Google Shape;1741;p218"/>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Q16</a:t>
            </a:r>
            <a:endParaRPr sz="2200" b="1">
              <a:solidFill>
                <a:srgbClr val="FF00FF"/>
              </a:solidFill>
            </a:endParaRPr>
          </a:p>
        </p:txBody>
      </p:sp>
      <p:pic>
        <p:nvPicPr>
          <p:cNvPr id="1742" name="Google Shape;1742;p218"/>
          <p:cNvPicPr preferRelativeResize="0"/>
          <p:nvPr/>
        </p:nvPicPr>
        <p:blipFill>
          <a:blip r:embed="rId3">
            <a:alphaModFix/>
          </a:blip>
          <a:stretch>
            <a:fillRect/>
          </a:stretch>
        </p:blipFill>
        <p:spPr>
          <a:xfrm>
            <a:off x="162875" y="1175650"/>
            <a:ext cx="5159051" cy="3867525"/>
          </a:xfrm>
          <a:prstGeom prst="rect">
            <a:avLst/>
          </a:prstGeom>
          <a:noFill/>
          <a:ln>
            <a:noFill/>
          </a:ln>
        </p:spPr>
      </p:pic>
      <p:sp>
        <p:nvSpPr>
          <p:cNvPr id="1743" name="Google Shape;1743;p218"/>
          <p:cNvSpPr txBox="1"/>
          <p:nvPr/>
        </p:nvSpPr>
        <p:spPr>
          <a:xfrm>
            <a:off x="2141375" y="1175650"/>
            <a:ext cx="2519400" cy="1805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744" name="Google Shape;1744;p218"/>
          <p:cNvCxnSpPr/>
          <p:nvPr/>
        </p:nvCxnSpPr>
        <p:spPr>
          <a:xfrm rot="10800000" flipH="1">
            <a:off x="4660775" y="16899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45" name="Google Shape;1745;p218"/>
          <p:cNvSpPr txBox="1"/>
          <p:nvPr/>
        </p:nvSpPr>
        <p:spPr>
          <a:xfrm>
            <a:off x="6424175" y="1469575"/>
            <a:ext cx="2655600" cy="7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AA84F"/>
              </a:solidFill>
            </a:endParaRPr>
          </a:p>
        </p:txBody>
      </p:sp>
      <p:sp>
        <p:nvSpPr>
          <p:cNvPr id="1746" name="Google Shape;1746;p218"/>
          <p:cNvSpPr txBox="1"/>
          <p:nvPr/>
        </p:nvSpPr>
        <p:spPr>
          <a:xfrm>
            <a:off x="6424175" y="1356100"/>
            <a:ext cx="2351400" cy="66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AA84F"/>
              </a:solidFill>
            </a:endParaRPr>
          </a:p>
        </p:txBody>
      </p:sp>
      <p:cxnSp>
        <p:nvCxnSpPr>
          <p:cNvPr id="1747" name="Google Shape;1747;p218"/>
          <p:cNvCxnSpPr/>
          <p:nvPr/>
        </p:nvCxnSpPr>
        <p:spPr>
          <a:xfrm rot="10800000" flipH="1">
            <a:off x="4194100" y="45241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48" name="Google Shape;1748;p218"/>
          <p:cNvSpPr txBox="1"/>
          <p:nvPr/>
        </p:nvSpPr>
        <p:spPr>
          <a:xfrm>
            <a:off x="5957500" y="4423675"/>
            <a:ext cx="2167200" cy="316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AA84F"/>
              </a:solidFill>
            </a:endParaRPr>
          </a:p>
        </p:txBody>
      </p:sp>
      <p:cxnSp>
        <p:nvCxnSpPr>
          <p:cNvPr id="1749" name="Google Shape;1749;p218"/>
          <p:cNvCxnSpPr/>
          <p:nvPr/>
        </p:nvCxnSpPr>
        <p:spPr>
          <a:xfrm rot="10800000" flipH="1">
            <a:off x="4010375" y="42205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50" name="Google Shape;1750;p218"/>
          <p:cNvSpPr txBox="1"/>
          <p:nvPr/>
        </p:nvSpPr>
        <p:spPr>
          <a:xfrm>
            <a:off x="5773775" y="3904075"/>
            <a:ext cx="1941600" cy="316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AA84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219"/>
          <p:cNvSpPr txBox="1">
            <a:spLocks noGrp="1"/>
          </p:cNvSpPr>
          <p:nvPr>
            <p:ph type="title" idx="4294967295"/>
          </p:nvPr>
        </p:nvSpPr>
        <p:spPr>
          <a:xfrm>
            <a:off x="1029475" y="270013"/>
            <a:ext cx="794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A64D79"/>
                </a:solidFill>
              </a:rPr>
              <a:t>Quel est le nom de cette expérience? Légendez</a:t>
            </a:r>
            <a:endParaRPr sz="2100" b="1">
              <a:solidFill>
                <a:srgbClr val="A64D79"/>
              </a:solidFill>
            </a:endParaRPr>
          </a:p>
          <a:p>
            <a:pPr marL="0" lvl="0" indent="0" algn="l" rtl="0">
              <a:spcBef>
                <a:spcPts val="0"/>
              </a:spcBef>
              <a:spcAft>
                <a:spcPts val="0"/>
              </a:spcAft>
              <a:buNone/>
            </a:pPr>
            <a:r>
              <a:rPr lang="en" sz="2100">
                <a:solidFill>
                  <a:srgbClr val="6AA84F"/>
                </a:solidFill>
              </a:rPr>
              <a:t>Western Blot</a:t>
            </a:r>
            <a:endParaRPr sz="2100">
              <a:solidFill>
                <a:srgbClr val="6AA84F"/>
              </a:solidFill>
            </a:endParaRPr>
          </a:p>
          <a:p>
            <a:pPr marL="0" lvl="0" indent="0" algn="l" rtl="0">
              <a:spcBef>
                <a:spcPts val="0"/>
              </a:spcBef>
              <a:spcAft>
                <a:spcPts val="0"/>
              </a:spcAft>
              <a:buNone/>
            </a:pPr>
            <a:endParaRPr sz="2100" b="1">
              <a:solidFill>
                <a:srgbClr val="A64D79"/>
              </a:solidFill>
            </a:endParaRPr>
          </a:p>
        </p:txBody>
      </p:sp>
      <p:sp>
        <p:nvSpPr>
          <p:cNvPr id="1756" name="Google Shape;1756;p219"/>
          <p:cNvSpPr txBox="1"/>
          <p:nvPr/>
        </p:nvSpPr>
        <p:spPr>
          <a:xfrm>
            <a:off x="0" y="52475"/>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rPr>
              <a:t>  Q16</a:t>
            </a:r>
            <a:endParaRPr sz="2200" b="1">
              <a:solidFill>
                <a:srgbClr val="FF00FF"/>
              </a:solidFill>
            </a:endParaRPr>
          </a:p>
        </p:txBody>
      </p:sp>
      <p:pic>
        <p:nvPicPr>
          <p:cNvPr id="1757" name="Google Shape;1757;p219"/>
          <p:cNvPicPr preferRelativeResize="0"/>
          <p:nvPr/>
        </p:nvPicPr>
        <p:blipFill>
          <a:blip r:embed="rId3">
            <a:alphaModFix/>
          </a:blip>
          <a:stretch>
            <a:fillRect/>
          </a:stretch>
        </p:blipFill>
        <p:spPr>
          <a:xfrm>
            <a:off x="162875" y="1175650"/>
            <a:ext cx="5159051" cy="3867525"/>
          </a:xfrm>
          <a:prstGeom prst="rect">
            <a:avLst/>
          </a:prstGeom>
          <a:noFill/>
          <a:ln>
            <a:noFill/>
          </a:ln>
        </p:spPr>
      </p:pic>
      <p:sp>
        <p:nvSpPr>
          <p:cNvPr id="1758" name="Google Shape;1758;p219"/>
          <p:cNvSpPr txBox="1"/>
          <p:nvPr/>
        </p:nvSpPr>
        <p:spPr>
          <a:xfrm>
            <a:off x="2141375" y="1175650"/>
            <a:ext cx="2519400" cy="1805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1759" name="Google Shape;1759;p219"/>
          <p:cNvCxnSpPr/>
          <p:nvPr/>
        </p:nvCxnSpPr>
        <p:spPr>
          <a:xfrm rot="10800000" flipH="1">
            <a:off x="4660775" y="16899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60" name="Google Shape;1760;p219"/>
          <p:cNvSpPr txBox="1"/>
          <p:nvPr/>
        </p:nvSpPr>
        <p:spPr>
          <a:xfrm>
            <a:off x="6424175" y="1469575"/>
            <a:ext cx="2655600" cy="7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rPr>
              <a:t>Transfert des protéines sur membrane</a:t>
            </a:r>
            <a:endParaRPr>
              <a:solidFill>
                <a:srgbClr val="6AA84F"/>
              </a:solidFill>
            </a:endParaRPr>
          </a:p>
        </p:txBody>
      </p:sp>
      <p:sp>
        <p:nvSpPr>
          <p:cNvPr id="1761" name="Google Shape;1761;p219"/>
          <p:cNvSpPr txBox="1"/>
          <p:nvPr/>
        </p:nvSpPr>
        <p:spPr>
          <a:xfrm>
            <a:off x="6424175" y="1367500"/>
            <a:ext cx="2351400" cy="66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6AA84F"/>
              </a:solidFill>
            </a:endParaRPr>
          </a:p>
        </p:txBody>
      </p:sp>
      <p:cxnSp>
        <p:nvCxnSpPr>
          <p:cNvPr id="1762" name="Google Shape;1762;p219"/>
          <p:cNvCxnSpPr/>
          <p:nvPr/>
        </p:nvCxnSpPr>
        <p:spPr>
          <a:xfrm rot="10800000" flipH="1">
            <a:off x="4194100" y="45241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63" name="Google Shape;1763;p219"/>
          <p:cNvSpPr txBox="1"/>
          <p:nvPr/>
        </p:nvSpPr>
        <p:spPr>
          <a:xfrm>
            <a:off x="5957500" y="4423675"/>
            <a:ext cx="2167200" cy="316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AA84F"/>
                </a:solidFill>
              </a:rPr>
              <a:t>Anticorps </a:t>
            </a:r>
            <a:r>
              <a:rPr lang="fr-FR" dirty="0">
                <a:solidFill>
                  <a:srgbClr val="6AA84F"/>
                </a:solidFill>
              </a:rPr>
              <a:t>primaire</a:t>
            </a:r>
            <a:endParaRPr dirty="0">
              <a:solidFill>
                <a:srgbClr val="6AA84F"/>
              </a:solidFill>
            </a:endParaRPr>
          </a:p>
        </p:txBody>
      </p:sp>
      <p:cxnSp>
        <p:nvCxnSpPr>
          <p:cNvPr id="1764" name="Google Shape;1764;p219"/>
          <p:cNvCxnSpPr/>
          <p:nvPr/>
        </p:nvCxnSpPr>
        <p:spPr>
          <a:xfrm rot="10800000" flipH="1">
            <a:off x="4010375" y="4220575"/>
            <a:ext cx="1763400" cy="115500"/>
          </a:xfrm>
          <a:prstGeom prst="straightConnector1">
            <a:avLst/>
          </a:prstGeom>
          <a:noFill/>
          <a:ln w="9525" cap="flat" cmpd="sng">
            <a:solidFill>
              <a:srgbClr val="FF0000"/>
            </a:solidFill>
            <a:prstDash val="solid"/>
            <a:round/>
            <a:headEnd type="none" w="med" len="med"/>
            <a:tailEnd type="none" w="med" len="med"/>
          </a:ln>
        </p:spPr>
      </p:cxnSp>
      <p:sp>
        <p:nvSpPr>
          <p:cNvPr id="1765" name="Google Shape;1765;p219"/>
          <p:cNvSpPr txBox="1"/>
          <p:nvPr/>
        </p:nvSpPr>
        <p:spPr>
          <a:xfrm>
            <a:off x="5773775" y="3904075"/>
            <a:ext cx="1941600" cy="316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6AA84F"/>
                </a:solidFill>
              </a:rPr>
              <a:t>Anticorps </a:t>
            </a:r>
            <a:r>
              <a:rPr lang="fr-FR" dirty="0">
                <a:solidFill>
                  <a:srgbClr val="6AA84F"/>
                </a:solidFill>
              </a:rPr>
              <a:t>secondaire</a:t>
            </a:r>
            <a:endParaRPr dirty="0">
              <a:solidFill>
                <a:srgbClr val="6AA84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221"/>
          <p:cNvSpPr txBox="1">
            <a:spLocks noGrp="1"/>
          </p:cNvSpPr>
          <p:nvPr>
            <p:ph type="ctrTitle"/>
          </p:nvPr>
        </p:nvSpPr>
        <p:spPr>
          <a:xfrm>
            <a:off x="743275" y="587825"/>
            <a:ext cx="8778600" cy="366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100" dirty="0"/>
          </a:p>
          <a:p>
            <a:pPr marL="0" lvl="0" indent="0" algn="ctr" rtl="0">
              <a:spcBef>
                <a:spcPts val="0"/>
              </a:spcBef>
              <a:spcAft>
                <a:spcPts val="0"/>
              </a:spcAft>
              <a:buNone/>
            </a:pPr>
            <a:endParaRPr sz="2400" dirty="0"/>
          </a:p>
          <a:p>
            <a:pPr marL="0" lvl="0" indent="0" algn="l" rtl="0">
              <a:spcBef>
                <a:spcPts val="0"/>
              </a:spcBef>
              <a:spcAft>
                <a:spcPts val="0"/>
              </a:spcAft>
              <a:buClr>
                <a:schemeClr val="dk1"/>
              </a:buClr>
              <a:buSzPts val="1100"/>
              <a:buFont typeface="Arial"/>
              <a:buNone/>
            </a:pPr>
            <a:endParaRPr sz="1200" dirty="0">
              <a:highlight>
                <a:srgbClr val="FDFDFD"/>
              </a:highlight>
              <a:latin typeface="Times New Roman"/>
              <a:ea typeface="Times New Roman"/>
              <a:cs typeface="Times New Roman"/>
              <a:sym typeface="Times New Roman"/>
            </a:endParaRPr>
          </a:p>
          <a:p>
            <a:pPr marL="0" lvl="0" indent="0" algn="ctr" rtl="0">
              <a:spcBef>
                <a:spcPts val="0"/>
              </a:spcBef>
              <a:spcAft>
                <a:spcPts val="0"/>
              </a:spcAft>
              <a:buNone/>
            </a:pPr>
            <a:endParaRPr sz="2400" dirty="0"/>
          </a:p>
        </p:txBody>
      </p:sp>
      <p:pic>
        <p:nvPicPr>
          <p:cNvPr id="1777" name="Google Shape;1777;p221"/>
          <p:cNvPicPr preferRelativeResize="0"/>
          <p:nvPr/>
        </p:nvPicPr>
        <p:blipFill>
          <a:blip r:embed="rId3">
            <a:alphaModFix/>
          </a:blip>
          <a:stretch>
            <a:fillRect/>
          </a:stretch>
        </p:blipFill>
        <p:spPr>
          <a:xfrm>
            <a:off x="1984628" y="346519"/>
            <a:ext cx="5124450" cy="3267075"/>
          </a:xfrm>
          <a:prstGeom prst="rect">
            <a:avLst/>
          </a:prstGeom>
          <a:noFill/>
          <a:ln>
            <a:noFill/>
          </a:ln>
        </p:spPr>
      </p:pic>
      <p:sp>
        <p:nvSpPr>
          <p:cNvPr id="2" name="ZoneTexte 1"/>
          <p:cNvSpPr txBox="1"/>
          <p:nvPr/>
        </p:nvSpPr>
        <p:spPr>
          <a:xfrm>
            <a:off x="1309594" y="4137436"/>
            <a:ext cx="7103547" cy="646331"/>
          </a:xfrm>
          <a:prstGeom prst="rect">
            <a:avLst/>
          </a:prstGeom>
          <a:noFill/>
        </p:spPr>
        <p:txBody>
          <a:bodyPr wrap="square" rtlCol="0">
            <a:spAutoFit/>
          </a:bodyPr>
          <a:lstStyle/>
          <a:p>
            <a:r>
              <a:rPr lang="fr-FR" sz="1800" dirty="0">
                <a:solidFill>
                  <a:srgbClr val="008000"/>
                </a:solidFill>
              </a:rPr>
              <a:t>Comment se mettre au travail pour cette UE pendant les vacances et être efficaces à la rentrée pour la dernière ligne droite ?</a:t>
            </a:r>
          </a:p>
        </p:txBody>
      </p:sp>
    </p:spTree>
    <p:extLst>
      <p:ext uri="{BB962C8B-B14F-4D97-AF65-F5344CB8AC3E}">
        <p14:creationId xmlns:p14="http://schemas.microsoft.com/office/powerpoint/2010/main" val="3450213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222"/>
          <p:cNvSpPr txBox="1">
            <a:spLocks noGrp="1"/>
          </p:cNvSpPr>
          <p:nvPr>
            <p:ph type="ctrTitle"/>
          </p:nvPr>
        </p:nvSpPr>
        <p:spPr>
          <a:xfrm>
            <a:off x="153748" y="237393"/>
            <a:ext cx="8778600" cy="50016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2100" dirty="0"/>
          </a:p>
          <a:p>
            <a:pPr marL="0" lvl="0" indent="0" algn="l" rtl="0">
              <a:spcBef>
                <a:spcPts val="0"/>
              </a:spcBef>
              <a:spcAft>
                <a:spcPts val="0"/>
              </a:spcAft>
              <a:buNone/>
            </a:pPr>
            <a:r>
              <a:rPr lang="fr-FR" sz="2400" b="1" dirty="0">
                <a:solidFill>
                  <a:srgbClr val="008000"/>
                </a:solidFill>
              </a:rPr>
              <a:t>			Quoi travailler ?</a:t>
            </a:r>
            <a:br>
              <a:rPr lang="fr-FR" sz="2400" b="1" dirty="0">
                <a:solidFill>
                  <a:srgbClr val="008000"/>
                </a:solidFill>
              </a:rPr>
            </a:br>
            <a:br>
              <a:rPr lang="fr-FR" sz="2400" b="1" dirty="0">
                <a:solidFill>
                  <a:srgbClr val="008000"/>
                </a:solidFill>
              </a:rPr>
            </a:br>
            <a:r>
              <a:rPr lang="fr-FR" sz="1800" b="1" dirty="0"/>
              <a:t>L’évaluation finale portera sur toute l’UE « socle Bio », c’est à dire:</a:t>
            </a:r>
            <a:br>
              <a:rPr lang="fr-FR" sz="1800" b="1" dirty="0"/>
            </a:br>
            <a:r>
              <a:rPr lang="fr-FR" sz="1800" b="1" dirty="0"/>
              <a:t>- Le cours de Ludivine</a:t>
            </a:r>
            <a:br>
              <a:rPr lang="fr-FR" sz="1800" b="1" dirty="0"/>
            </a:br>
            <a:r>
              <a:rPr lang="fr-FR" sz="1800" b="1" dirty="0"/>
              <a:t>- Tout ce qui a été fait avec Martine et Alexis</a:t>
            </a:r>
            <a:br>
              <a:rPr lang="fr-FR" sz="1800" b="1" dirty="0"/>
            </a:br>
            <a:r>
              <a:rPr lang="fr-FR" sz="1800" b="1" dirty="0"/>
              <a:t>- Les TP</a:t>
            </a:r>
            <a:br>
              <a:rPr lang="fr-FR" sz="1800" dirty="0"/>
            </a:br>
            <a:endParaRPr sz="1800" dirty="0"/>
          </a:p>
          <a:p>
            <a:pPr marL="0" lvl="0" indent="0" algn="l" rtl="0">
              <a:spcBef>
                <a:spcPts val="0"/>
              </a:spcBef>
              <a:spcAft>
                <a:spcPts val="0"/>
              </a:spcAft>
              <a:buNone/>
            </a:pPr>
            <a:r>
              <a:rPr lang="en" sz="2000" b="1" dirty="0">
                <a:solidFill>
                  <a:srgbClr val="6AA84F"/>
                </a:solidFill>
                <a:highlight>
                  <a:srgbClr val="FDFDFD"/>
                </a:highlight>
                <a:latin typeface="Times New Roman"/>
                <a:ea typeface="Times New Roman"/>
                <a:cs typeface="Times New Roman"/>
                <a:sym typeface="Times New Roman"/>
              </a:rPr>
              <a:t>Vous avez à votre disposition plusieurs supports vous permettant de revoir l’ensemble de ces notions :</a:t>
            </a:r>
            <a:endParaRPr sz="2000" b="1" dirty="0">
              <a:solidFill>
                <a:srgbClr val="6AA84F"/>
              </a:solidFill>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endParaRPr sz="2000" b="1" dirty="0">
              <a:highlight>
                <a:srgbClr val="FDFDFD"/>
              </a:highlight>
              <a:latin typeface="Times New Roman"/>
              <a:ea typeface="Times New Roman"/>
              <a:cs typeface="Times New Roman"/>
              <a:sym typeface="Times New Roman"/>
            </a:endParaRPr>
          </a:p>
          <a:p>
            <a:pPr marL="457200" lvl="0" indent="-330200" algn="l" rtl="0">
              <a:spcBef>
                <a:spcPts val="0"/>
              </a:spcBef>
              <a:spcAft>
                <a:spcPts val="600"/>
              </a:spcAft>
              <a:buSzPts val="1600"/>
              <a:buFont typeface="Times New Roman"/>
              <a:buChar char="-"/>
            </a:pPr>
            <a:r>
              <a:rPr lang="en" sz="1600" dirty="0">
                <a:highlight>
                  <a:srgbClr val="FDFDFD"/>
                </a:highlight>
                <a:latin typeface="Times New Roman"/>
                <a:ea typeface="Times New Roman"/>
                <a:cs typeface="Times New Roman"/>
                <a:sym typeface="Times New Roman"/>
              </a:rPr>
              <a:t>Les 2 polys et </a:t>
            </a:r>
            <a:r>
              <a:rPr lang="en" sz="1600" dirty="0" err="1">
                <a:highlight>
                  <a:srgbClr val="FDFDFD"/>
                </a:highlight>
                <a:latin typeface="Times New Roman"/>
                <a:ea typeface="Times New Roman"/>
                <a:cs typeface="Times New Roman"/>
                <a:sym typeface="Times New Roman"/>
              </a:rPr>
              <a:t>vos</a:t>
            </a:r>
            <a:r>
              <a:rPr lang="en" sz="1600" dirty="0">
                <a:highlight>
                  <a:srgbClr val="FDFDFD"/>
                </a:highlight>
                <a:latin typeface="Times New Roman"/>
                <a:ea typeface="Times New Roman"/>
                <a:cs typeface="Times New Roman"/>
                <a:sym typeface="Times New Roman"/>
              </a:rPr>
              <a:t> notes (corrections des exercices du poly 2)</a:t>
            </a:r>
            <a:endParaRPr sz="1600" dirty="0">
              <a:highlight>
                <a:srgbClr val="FDFDFD"/>
              </a:highlight>
              <a:latin typeface="Times New Roman"/>
              <a:ea typeface="Times New Roman"/>
              <a:cs typeface="Times New Roman"/>
              <a:sym typeface="Times New Roman"/>
            </a:endParaRPr>
          </a:p>
          <a:p>
            <a:pPr marL="457200" lvl="0" indent="-330200" algn="l" rtl="0">
              <a:spcBef>
                <a:spcPts val="0"/>
              </a:spcBef>
              <a:spcAft>
                <a:spcPts val="600"/>
              </a:spcAft>
              <a:buSzPts val="1600"/>
              <a:buFont typeface="Times New Roman"/>
              <a:buChar char="-"/>
            </a:pPr>
            <a:r>
              <a:rPr lang="en" sz="1600" dirty="0">
                <a:highlight>
                  <a:srgbClr val="FDFDFD"/>
                </a:highlight>
                <a:latin typeface="Times New Roman"/>
                <a:ea typeface="Times New Roman"/>
                <a:cs typeface="Times New Roman"/>
                <a:sym typeface="Times New Roman"/>
              </a:rPr>
              <a:t>Les vidéos</a:t>
            </a:r>
            <a:endParaRPr sz="1600" dirty="0">
              <a:highlight>
                <a:srgbClr val="FDFDFD"/>
              </a:highlight>
              <a:latin typeface="Times New Roman"/>
              <a:ea typeface="Times New Roman"/>
              <a:cs typeface="Times New Roman"/>
              <a:sym typeface="Times New Roman"/>
            </a:endParaRPr>
          </a:p>
          <a:p>
            <a:pPr marL="457200" lvl="0" indent="-330200" algn="l" rtl="0">
              <a:spcBef>
                <a:spcPts val="0"/>
              </a:spcBef>
              <a:spcAft>
                <a:spcPts val="600"/>
              </a:spcAft>
              <a:buSzPts val="1600"/>
              <a:buFont typeface="Times New Roman"/>
              <a:buChar char="-"/>
            </a:pPr>
            <a:r>
              <a:rPr lang="en" sz="1600" dirty="0">
                <a:highlight>
                  <a:srgbClr val="FDFDFD"/>
                </a:highlight>
                <a:latin typeface="Times New Roman"/>
                <a:ea typeface="Times New Roman"/>
                <a:cs typeface="Times New Roman"/>
                <a:sym typeface="Times New Roman"/>
              </a:rPr>
              <a:t>Les diaporamas (comportant les quiz)</a:t>
            </a:r>
            <a:endParaRPr sz="1600" dirty="0">
              <a:highlight>
                <a:srgbClr val="FDFDFD"/>
              </a:highlight>
              <a:latin typeface="Times New Roman"/>
              <a:ea typeface="Times New Roman"/>
              <a:cs typeface="Times New Roman"/>
              <a:sym typeface="Times New Roman"/>
            </a:endParaRPr>
          </a:p>
          <a:p>
            <a:pPr marL="457200" lvl="0" indent="-330200" algn="l" rtl="0">
              <a:spcBef>
                <a:spcPts val="0"/>
              </a:spcBef>
              <a:spcAft>
                <a:spcPts val="600"/>
              </a:spcAft>
              <a:buSzPts val="1600"/>
              <a:buFont typeface="Times New Roman"/>
              <a:buChar char="-"/>
            </a:pPr>
            <a:r>
              <a:rPr lang="en" sz="1600" dirty="0">
                <a:highlight>
                  <a:srgbClr val="FDFDFD"/>
                </a:highlight>
                <a:latin typeface="Times New Roman"/>
                <a:ea typeface="Times New Roman"/>
                <a:cs typeface="Times New Roman"/>
                <a:sym typeface="Times New Roman"/>
              </a:rPr>
              <a:t>Les QCM et QROC que vous avez</a:t>
            </a:r>
            <a:r>
              <a:rPr lang="fr-FR" sz="1600" dirty="0">
                <a:highlight>
                  <a:srgbClr val="FDFDFD"/>
                </a:highlight>
                <a:latin typeface="Times New Roman"/>
                <a:ea typeface="Times New Roman"/>
                <a:cs typeface="Times New Roman"/>
                <a:sym typeface="Times New Roman"/>
              </a:rPr>
              <a:t> générés </a:t>
            </a:r>
            <a:r>
              <a:rPr lang="en" sz="1600" dirty="0">
                <a:highlight>
                  <a:srgbClr val="FDFDFD"/>
                </a:highlight>
                <a:latin typeface="Times New Roman"/>
                <a:ea typeface="Times New Roman"/>
                <a:cs typeface="Times New Roman"/>
                <a:sym typeface="Times New Roman"/>
              </a:rPr>
              <a:t>sur l</a:t>
            </a:r>
            <a:r>
              <a:rPr lang="fr-FR" sz="1600" dirty="0">
                <a:highlight>
                  <a:srgbClr val="FDFDFD"/>
                </a:highlight>
                <a:latin typeface="Times New Roman"/>
                <a:ea typeface="Times New Roman"/>
                <a:cs typeface="Times New Roman"/>
                <a:sym typeface="Times New Roman"/>
              </a:rPr>
              <a:t>e chapitre transcription</a:t>
            </a:r>
            <a:endParaRPr sz="1200" dirty="0">
              <a:highlight>
                <a:srgbClr val="FDFDFD"/>
              </a:highlight>
              <a:latin typeface="Times New Roman"/>
              <a:ea typeface="Times New Roman"/>
              <a:cs typeface="Times New Roman"/>
              <a:sym typeface="Times New Roman"/>
            </a:endParaRPr>
          </a:p>
          <a:p>
            <a:pPr marL="0" lvl="0" indent="0" algn="l" rtl="0">
              <a:spcBef>
                <a:spcPts val="0"/>
              </a:spcBef>
              <a:spcAft>
                <a:spcPts val="600"/>
              </a:spcAft>
              <a:buNone/>
            </a:pPr>
            <a:r>
              <a:rPr lang="fr-FR" sz="1600" dirty="0">
                <a:highlight>
                  <a:srgbClr val="FDFDFD"/>
                </a:highlight>
                <a:latin typeface="Times New Roman"/>
                <a:ea typeface="Times New Roman"/>
                <a:cs typeface="Times New Roman"/>
                <a:sym typeface="Times New Roman"/>
              </a:rPr>
              <a:t>  -      Les 6 évaluations (Martine/Alexis) et leurs corrections</a:t>
            </a:r>
            <a:br>
              <a:rPr lang="fr-FR" sz="1600" dirty="0">
                <a:highlight>
                  <a:srgbClr val="FDFDFD"/>
                </a:highlight>
                <a:latin typeface="Times New Roman"/>
                <a:ea typeface="Times New Roman"/>
                <a:cs typeface="Times New Roman"/>
                <a:sym typeface="Times New Roman"/>
              </a:rPr>
            </a:br>
            <a:endParaRPr sz="1600" dirty="0">
              <a:highlight>
                <a:srgbClr val="FDFDFD"/>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736731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223"/>
          <p:cNvSpPr txBox="1">
            <a:spLocks noGrp="1"/>
          </p:cNvSpPr>
          <p:nvPr>
            <p:ph type="ctrTitle"/>
          </p:nvPr>
        </p:nvSpPr>
        <p:spPr>
          <a:xfrm>
            <a:off x="125975" y="302340"/>
            <a:ext cx="8376600" cy="509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1" dirty="0">
                <a:solidFill>
                  <a:srgbClr val="38761D"/>
                </a:solidFill>
              </a:rPr>
              <a:t>Comment réviser ?</a:t>
            </a:r>
            <a:br>
              <a:rPr lang="fr-FR" sz="2000" dirty="0">
                <a:solidFill>
                  <a:srgbClr val="38761D"/>
                </a:solidFill>
              </a:rPr>
            </a:br>
            <a:endParaRPr sz="2000" dirty="0">
              <a:solidFill>
                <a:srgbClr val="38761D"/>
              </a:solidFill>
            </a:endParaRPr>
          </a:p>
          <a:p>
            <a:pPr marL="0" lvl="0" indent="0" algn="l" rtl="0">
              <a:spcBef>
                <a:spcPts val="0"/>
              </a:spcBef>
              <a:spcAft>
                <a:spcPts val="0"/>
              </a:spcAft>
              <a:buNone/>
            </a:pPr>
            <a:r>
              <a:rPr lang="en" sz="1300" b="1" i="1" dirty="0">
                <a:solidFill>
                  <a:srgbClr val="E69138"/>
                </a:solidFill>
                <a:highlight>
                  <a:srgbClr val="FDFDFD"/>
                </a:highlight>
                <a:latin typeface="Times New Roman"/>
                <a:ea typeface="Times New Roman"/>
                <a:cs typeface="Times New Roman"/>
                <a:sym typeface="Times New Roman"/>
              </a:rPr>
              <a:t>Ne pas oublier tout ce que vous avez vu en DAMS !…</a:t>
            </a:r>
            <a:endParaRPr sz="1300" b="1" i="1" dirty="0">
              <a:solidFill>
                <a:srgbClr val="E69138"/>
              </a:solidFill>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r>
              <a:rPr lang="en" sz="1300" i="1" dirty="0">
                <a:highlight>
                  <a:srgbClr val="FDFDFD"/>
                </a:highlight>
                <a:latin typeface="Times New Roman"/>
                <a:ea typeface="Times New Roman"/>
                <a:cs typeface="Times New Roman"/>
                <a:sym typeface="Times New Roman"/>
              </a:rPr>
              <a:t>Ne pas passer 4h de suite sur la bio, alterner les disciplines, revenir à plusieurs reprises et à différents moments sur un même contenu, ce sera plus efficace.</a:t>
            </a:r>
            <a:endParaRPr sz="1300" i="1" dirty="0">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r>
              <a:rPr lang="en" sz="1300" i="1" dirty="0">
                <a:highlight>
                  <a:srgbClr val="FDFDFD"/>
                </a:highlight>
                <a:latin typeface="Times New Roman"/>
                <a:ea typeface="Times New Roman"/>
                <a:cs typeface="Times New Roman"/>
                <a:sym typeface="Times New Roman"/>
              </a:rPr>
              <a:t>Faire des </a:t>
            </a:r>
            <a:r>
              <a:rPr lang="en" sz="1300" b="1" i="1" dirty="0">
                <a:highlight>
                  <a:srgbClr val="FDFDFD"/>
                </a:highlight>
                <a:latin typeface="Times New Roman"/>
                <a:ea typeface="Times New Roman"/>
                <a:cs typeface="Times New Roman"/>
                <a:sym typeface="Times New Roman"/>
              </a:rPr>
              <a:t>micro</a:t>
            </a:r>
            <a:r>
              <a:rPr lang="en" sz="1300" i="1" dirty="0">
                <a:highlight>
                  <a:srgbClr val="FDFDFD"/>
                </a:highlight>
                <a:latin typeface="Times New Roman"/>
                <a:ea typeface="Times New Roman"/>
                <a:cs typeface="Times New Roman"/>
                <a:sym typeface="Times New Roman"/>
              </a:rPr>
              <a:t>-pauses régulières (ne pas attendre </a:t>
            </a:r>
            <a:r>
              <a:rPr lang="fr-FR" sz="1300" i="1" dirty="0">
                <a:highlight>
                  <a:srgbClr val="FDFDFD"/>
                </a:highlight>
                <a:latin typeface="Times New Roman"/>
                <a:ea typeface="Times New Roman"/>
                <a:cs typeface="Times New Roman"/>
                <a:sym typeface="Times New Roman"/>
              </a:rPr>
              <a:t>d’être </a:t>
            </a:r>
            <a:r>
              <a:rPr lang="fr-FR" sz="1300" i="1" dirty="0" err="1">
                <a:highlight>
                  <a:srgbClr val="FDFDFD"/>
                </a:highlight>
                <a:latin typeface="Times New Roman"/>
                <a:ea typeface="Times New Roman"/>
                <a:cs typeface="Times New Roman"/>
                <a:sym typeface="Times New Roman"/>
              </a:rPr>
              <a:t>lassé.e</a:t>
            </a:r>
            <a:r>
              <a:rPr lang="en" sz="1300" i="1" dirty="0">
                <a:highlight>
                  <a:srgbClr val="FDFDFD"/>
                </a:highlight>
                <a:latin typeface="Times New Roman"/>
                <a:ea typeface="Times New Roman"/>
                <a:cs typeface="Times New Roman"/>
                <a:sym typeface="Times New Roman"/>
              </a:rPr>
              <a:t>), cela permet de maintenir la concentration.</a:t>
            </a:r>
            <a:endParaRPr sz="1300" i="1" dirty="0">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r>
              <a:rPr lang="en" sz="1300" i="1" dirty="0">
                <a:highlight>
                  <a:srgbClr val="FDFDFD"/>
                </a:highlight>
                <a:latin typeface="Times New Roman"/>
                <a:ea typeface="Times New Roman"/>
                <a:cs typeface="Times New Roman"/>
                <a:sym typeface="Times New Roman"/>
              </a:rPr>
              <a:t>Il y a des petits conseils également dans le petit livret sur l’attention </a:t>
            </a:r>
            <a:r>
              <a:rPr lang="fr-FR" sz="1300" i="1" dirty="0">
                <a:highlight>
                  <a:srgbClr val="FDFDFD"/>
                </a:highlight>
                <a:latin typeface="Times New Roman"/>
                <a:ea typeface="Times New Roman"/>
                <a:cs typeface="Times New Roman"/>
                <a:sym typeface="Times New Roman"/>
              </a:rPr>
              <a:t>donné en DAMS</a:t>
            </a:r>
            <a:r>
              <a:rPr lang="en" sz="1300" i="1" dirty="0">
                <a:highlight>
                  <a:srgbClr val="FDFDFD"/>
                </a:highlight>
                <a:latin typeface="Times New Roman"/>
                <a:ea typeface="Times New Roman"/>
                <a:cs typeface="Times New Roman"/>
                <a:sym typeface="Times New Roman"/>
              </a:rPr>
              <a:t>.</a:t>
            </a:r>
            <a:endParaRPr sz="1300" i="1" dirty="0">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endParaRPr sz="1300" dirty="0">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r>
              <a:rPr lang="en" sz="1400" b="1" dirty="0">
                <a:solidFill>
                  <a:srgbClr val="38761D"/>
                </a:solidFill>
                <a:highlight>
                  <a:srgbClr val="FDFDFD"/>
                </a:highlight>
                <a:latin typeface="Times New Roman"/>
                <a:ea typeface="Times New Roman"/>
                <a:cs typeface="Times New Roman"/>
                <a:sym typeface="Times New Roman"/>
              </a:rPr>
              <a:t>Vous souhaitez travailler sur un chapitre du cours : </a:t>
            </a:r>
            <a:endParaRPr sz="1400" b="1" dirty="0">
              <a:solidFill>
                <a:srgbClr val="38761D"/>
              </a:solidFill>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endParaRPr sz="1300" dirty="0">
              <a:highlight>
                <a:srgbClr val="FDFDFD"/>
              </a:highlight>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petit conseil</a:t>
            </a:r>
            <a:r>
              <a:rPr lang="fr-FR" sz="1300" dirty="0">
                <a:highlight>
                  <a:srgbClr val="FDFDFD"/>
                </a:highlight>
                <a:latin typeface="Times New Roman"/>
                <a:ea typeface="Times New Roman"/>
                <a:cs typeface="Times New Roman"/>
                <a:sym typeface="Times New Roman"/>
              </a:rPr>
              <a:t> :</a:t>
            </a:r>
            <a:r>
              <a:rPr lang="en" sz="1300" dirty="0">
                <a:highlight>
                  <a:srgbClr val="FDFDFD"/>
                </a:highlight>
                <a:latin typeface="Times New Roman"/>
                <a:ea typeface="Times New Roman"/>
                <a:cs typeface="Times New Roman"/>
                <a:sym typeface="Times New Roman"/>
              </a:rPr>
              <a:t> séparer les révisions concernant la réplication de celles concernant la transcription de façon à éviter les confusions et mélanges.</a:t>
            </a:r>
            <a:endParaRPr sz="1300" dirty="0">
              <a:highlight>
                <a:srgbClr val="FDFDFD"/>
              </a:highlight>
              <a:latin typeface="Times New Roman"/>
              <a:ea typeface="Times New Roman"/>
              <a:cs typeface="Times New Roman"/>
              <a:sym typeface="Times New Roman"/>
            </a:endParaRPr>
          </a:p>
          <a:p>
            <a:pPr marL="457200" lvl="0" indent="0" algn="l" rtl="0">
              <a:spcBef>
                <a:spcPts val="0"/>
              </a:spcBef>
              <a:spcAft>
                <a:spcPts val="0"/>
              </a:spcAft>
              <a:buNone/>
            </a:pPr>
            <a:endParaRPr sz="1300" dirty="0">
              <a:highlight>
                <a:srgbClr val="FDFDFD"/>
              </a:highlight>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Relire les chapitres ou morceaux de chapitres, visionner les vidéos (très important!), essayer d'en sortir l'essentiel (sous forme de fiche, carte mentale, schémas, cartes flash ou toute autre technique que vous savez être efficace pour vous)</a:t>
            </a:r>
            <a:endParaRPr sz="1300" dirty="0">
              <a:highlight>
                <a:srgbClr val="FDFDFD"/>
              </a:highlight>
              <a:latin typeface="Times New Roman"/>
              <a:ea typeface="Times New Roman"/>
              <a:cs typeface="Times New Roman"/>
              <a:sym typeface="Times New Roman"/>
            </a:endParaRPr>
          </a:p>
          <a:p>
            <a:pPr marL="457200" lvl="0" indent="0" algn="l" rtl="0">
              <a:spcBef>
                <a:spcPts val="0"/>
              </a:spcBef>
              <a:spcAft>
                <a:spcPts val="0"/>
              </a:spcAft>
              <a:buNone/>
            </a:pPr>
            <a:endParaRPr sz="1300" dirty="0">
              <a:highlight>
                <a:srgbClr val="FDFDFD"/>
              </a:highlight>
              <a:latin typeface="Times New Roman"/>
              <a:ea typeface="Times New Roman"/>
              <a:cs typeface="Times New Roman"/>
              <a:sym typeface="Times New Roman"/>
            </a:endParaRPr>
          </a:p>
          <a:p>
            <a:pPr marL="4572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Ne pas se contenter de lire! Il faut ensuite tester ses connaissances</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refaire les Exercices des TD (poly 2)</a:t>
            </a:r>
            <a:r>
              <a:rPr lang="fr-FR" sz="1300" dirty="0">
                <a:highlight>
                  <a:srgbClr val="FDFDFD"/>
                </a:highlight>
                <a:latin typeface="Times New Roman"/>
                <a:ea typeface="Times New Roman"/>
                <a:cs typeface="Times New Roman"/>
                <a:sym typeface="Times New Roman"/>
              </a:rPr>
              <a:t> et les évaluations</a:t>
            </a:r>
            <a:r>
              <a:rPr lang="en" sz="1300" dirty="0">
                <a:highlight>
                  <a:srgbClr val="FDFDFD"/>
                </a:highlight>
                <a:latin typeface="Times New Roman"/>
                <a:ea typeface="Times New Roman"/>
                <a:cs typeface="Times New Roman"/>
                <a:sym typeface="Times New Roman"/>
              </a:rPr>
              <a:t>: essayer de les refaire sans regarder les corrections</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fr-FR" sz="1300" dirty="0">
                <a:highlight>
                  <a:srgbClr val="FDFDFD"/>
                </a:highlight>
                <a:latin typeface="Times New Roman"/>
                <a:ea typeface="Times New Roman"/>
                <a:cs typeface="Times New Roman"/>
                <a:sym typeface="Times New Roman"/>
              </a:rPr>
              <a:t>A</a:t>
            </a:r>
            <a:r>
              <a:rPr lang="en" sz="1300" dirty="0">
                <a:highlight>
                  <a:srgbClr val="FDFDFD"/>
                </a:highlight>
                <a:latin typeface="Times New Roman"/>
                <a:ea typeface="Times New Roman"/>
                <a:cs typeface="Times New Roman"/>
                <a:sym typeface="Times New Roman"/>
              </a:rPr>
              <a:t>vec </a:t>
            </a:r>
            <a:r>
              <a:rPr lang="fr-FR" sz="1300" dirty="0">
                <a:highlight>
                  <a:srgbClr val="FDFDFD"/>
                </a:highlight>
                <a:latin typeface="Times New Roman"/>
                <a:ea typeface="Times New Roman"/>
                <a:cs typeface="Times New Roman"/>
                <a:sym typeface="Times New Roman"/>
              </a:rPr>
              <a:t>vo</a:t>
            </a:r>
            <a:r>
              <a:rPr lang="en" sz="1300" dirty="0">
                <a:highlight>
                  <a:srgbClr val="FDFDFD"/>
                </a:highlight>
                <a:latin typeface="Times New Roman"/>
                <a:ea typeface="Times New Roman"/>
                <a:cs typeface="Times New Roman"/>
                <a:sym typeface="Times New Roman"/>
              </a:rPr>
              <a:t>s propres cartes flash</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technique de la feuille blanche,</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travailler avec un ou plusieurs autres </a:t>
            </a:r>
            <a:r>
              <a:rPr lang="fr-FR" sz="1300" dirty="0">
                <a:highlight>
                  <a:srgbClr val="FDFDFD"/>
                </a:highlight>
                <a:latin typeface="Times New Roman"/>
                <a:ea typeface="Times New Roman"/>
                <a:cs typeface="Times New Roman"/>
                <a:sym typeface="Times New Roman"/>
              </a:rPr>
              <a:t>camarades</a:t>
            </a:r>
            <a:r>
              <a:rPr lang="en" sz="1300" dirty="0">
                <a:highlight>
                  <a:srgbClr val="FDFDFD"/>
                </a:highlight>
                <a:latin typeface="Times New Roman"/>
                <a:ea typeface="Times New Roman"/>
                <a:cs typeface="Times New Roman"/>
                <a:sym typeface="Times New Roman"/>
              </a:rPr>
              <a:t>s et vous poser des questions</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refaire les questions des différents </a:t>
            </a:r>
            <a:r>
              <a:rPr lang="en" sz="1300" dirty="0">
                <a:solidFill>
                  <a:srgbClr val="63003C"/>
                </a:solidFill>
                <a:highlight>
                  <a:srgbClr val="FDFDFD"/>
                </a:highlight>
                <a:latin typeface="Times New Roman"/>
                <a:ea typeface="Times New Roman"/>
                <a:cs typeface="Times New Roman"/>
                <a:sym typeface="Times New Roman"/>
              </a:rPr>
              <a:t>jeux</a:t>
            </a:r>
            <a:endParaRPr sz="1300" dirty="0">
              <a:solidFill>
                <a:srgbClr val="63003C"/>
              </a:solidFill>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s'entrainer sur les QCM et QROC que les différentes équipes ont pondus</a:t>
            </a:r>
            <a:endParaRPr sz="1300" dirty="0">
              <a:highlight>
                <a:srgbClr val="FDFDFD"/>
              </a:highlight>
              <a:latin typeface="Times New Roman"/>
              <a:ea typeface="Times New Roman"/>
              <a:cs typeface="Times New Roman"/>
              <a:sym typeface="Times New Roman"/>
            </a:endParaRPr>
          </a:p>
          <a:p>
            <a:pPr marL="914400" lvl="0" indent="-311150" algn="l" rtl="0">
              <a:spcBef>
                <a:spcPts val="0"/>
              </a:spcBef>
              <a:spcAft>
                <a:spcPts val="0"/>
              </a:spcAft>
              <a:buSzPts val="1300"/>
              <a:buFont typeface="Times New Roman"/>
              <a:buChar char="-"/>
            </a:pPr>
            <a:r>
              <a:rPr lang="en" sz="1300" dirty="0">
                <a:highlight>
                  <a:srgbClr val="FDFDFD"/>
                </a:highlight>
                <a:latin typeface="Times New Roman"/>
                <a:ea typeface="Times New Roman"/>
                <a:cs typeface="Times New Roman"/>
                <a:sym typeface="Times New Roman"/>
              </a:rPr>
              <a:t>etc...</a:t>
            </a:r>
            <a:endParaRPr sz="1300" dirty="0">
              <a:highlight>
                <a:srgbClr val="FDFDFD"/>
              </a:highlight>
              <a:latin typeface="Times New Roman"/>
              <a:ea typeface="Times New Roman"/>
              <a:cs typeface="Times New Roman"/>
              <a:sym typeface="Times New Roman"/>
            </a:endParaRPr>
          </a:p>
          <a:p>
            <a:pPr marL="0" lvl="0" indent="0" algn="l" rtl="0">
              <a:spcBef>
                <a:spcPts val="0"/>
              </a:spcBef>
              <a:spcAft>
                <a:spcPts val="0"/>
              </a:spcAft>
              <a:buNone/>
            </a:pPr>
            <a:r>
              <a:rPr lang="en" sz="1100" dirty="0">
                <a:highlight>
                  <a:srgbClr val="FDFDFD"/>
                </a:highlight>
                <a:latin typeface="Times New Roman"/>
                <a:ea typeface="Times New Roman"/>
                <a:cs typeface="Times New Roman"/>
                <a:sym typeface="Times New Roman"/>
              </a:rPr>
              <a:t> </a:t>
            </a:r>
            <a:endParaRPr sz="2300" dirty="0"/>
          </a:p>
        </p:txBody>
      </p:sp>
      <p:pic>
        <p:nvPicPr>
          <p:cNvPr id="1788" name="Google Shape;1788;p223"/>
          <p:cNvPicPr preferRelativeResize="0"/>
          <p:nvPr/>
        </p:nvPicPr>
        <p:blipFill>
          <a:blip r:embed="rId3">
            <a:alphaModFix/>
          </a:blip>
          <a:stretch>
            <a:fillRect/>
          </a:stretch>
        </p:blipFill>
        <p:spPr>
          <a:xfrm>
            <a:off x="8154350" y="396600"/>
            <a:ext cx="1033200" cy="1435325"/>
          </a:xfrm>
          <a:prstGeom prst="rect">
            <a:avLst/>
          </a:prstGeom>
          <a:noFill/>
          <a:ln>
            <a:noFill/>
          </a:ln>
        </p:spPr>
      </p:pic>
    </p:spTree>
    <p:extLst>
      <p:ext uri="{BB962C8B-B14F-4D97-AF65-F5344CB8AC3E}">
        <p14:creationId xmlns:p14="http://schemas.microsoft.com/office/powerpoint/2010/main" val="19105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54"/>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Q2</a:t>
            </a:r>
            <a:endParaRPr sz="2200" b="1">
              <a:solidFill>
                <a:srgbClr val="0070C0"/>
              </a:solidFill>
            </a:endParaRPr>
          </a:p>
        </p:txBody>
      </p:sp>
      <p:sp>
        <p:nvSpPr>
          <p:cNvPr id="1178" name="Google Shape;1178;p154"/>
          <p:cNvSpPr txBox="1"/>
          <p:nvPr/>
        </p:nvSpPr>
        <p:spPr>
          <a:xfrm>
            <a:off x="202350" y="735800"/>
            <a:ext cx="8739300" cy="28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chemeClr val="dk2"/>
                </a:solidFill>
              </a:rPr>
              <a:t>Vrai ou faux?</a:t>
            </a:r>
            <a:r>
              <a:rPr lang="en" sz="2700">
                <a:solidFill>
                  <a:schemeClr val="dk2"/>
                </a:solidFill>
              </a:rPr>
              <a:t> </a:t>
            </a:r>
            <a:endParaRPr sz="2700">
              <a:solidFill>
                <a:schemeClr val="dk2"/>
              </a:solidFill>
            </a:endParaRPr>
          </a:p>
          <a:p>
            <a:pPr marL="0" lvl="0" indent="0" algn="ctr" rtl="0">
              <a:spcBef>
                <a:spcPts val="0"/>
              </a:spcBef>
              <a:spcAft>
                <a:spcPts val="0"/>
              </a:spcAft>
              <a:buNone/>
            </a:pPr>
            <a:endParaRPr sz="2700">
              <a:solidFill>
                <a:schemeClr val="dk2"/>
              </a:solidFill>
            </a:endParaRPr>
          </a:p>
          <a:p>
            <a:pPr marL="0" lvl="0" indent="0" algn="l" rtl="0">
              <a:spcBef>
                <a:spcPts val="0"/>
              </a:spcBef>
              <a:spcAft>
                <a:spcPts val="0"/>
              </a:spcAft>
              <a:buNone/>
            </a:pPr>
            <a:r>
              <a:rPr lang="en" sz="2700">
                <a:solidFill>
                  <a:schemeClr val="dk2"/>
                </a:solidFill>
              </a:rPr>
              <a:t>L’électrophorèse “SDS-PAGE” permet de séparer les protéines selon leur masse moléculaire (taille), leur charge et leur forme. </a:t>
            </a:r>
            <a:endParaRPr sz="2700">
              <a:solidFill>
                <a:schemeClr val="dk2"/>
              </a:solidFill>
            </a:endParaRPr>
          </a:p>
          <a:p>
            <a:pPr marL="0" lvl="0" indent="0" algn="l" rtl="0">
              <a:spcBef>
                <a:spcPts val="0"/>
              </a:spcBef>
              <a:spcAft>
                <a:spcPts val="0"/>
              </a:spcAft>
              <a:buNone/>
            </a:pPr>
            <a:endParaRPr sz="20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155"/>
          <p:cNvSpPr txBox="1"/>
          <p:nvPr/>
        </p:nvSpPr>
        <p:spPr>
          <a:xfrm>
            <a:off x="0" y="0"/>
            <a:ext cx="9615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70C0"/>
                </a:solidFill>
              </a:rPr>
              <a:t>Q2</a:t>
            </a:r>
            <a:endParaRPr sz="2200" b="1">
              <a:solidFill>
                <a:srgbClr val="0070C0"/>
              </a:solidFill>
            </a:endParaRPr>
          </a:p>
        </p:txBody>
      </p:sp>
      <p:sp>
        <p:nvSpPr>
          <p:cNvPr id="1184" name="Google Shape;1184;p155"/>
          <p:cNvSpPr txBox="1"/>
          <p:nvPr/>
        </p:nvSpPr>
        <p:spPr>
          <a:xfrm>
            <a:off x="254850" y="189975"/>
            <a:ext cx="8739300" cy="31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solidFill>
                  <a:schemeClr val="dk2"/>
                </a:solidFill>
              </a:rPr>
              <a:t>Vrai ou faux? </a:t>
            </a:r>
            <a:endParaRPr sz="2700" b="1">
              <a:solidFill>
                <a:schemeClr val="dk2"/>
              </a:solidFill>
            </a:endParaRPr>
          </a:p>
          <a:p>
            <a:pPr marL="0" lvl="0" indent="0" algn="ctr" rtl="0">
              <a:spcBef>
                <a:spcPts val="0"/>
              </a:spcBef>
              <a:spcAft>
                <a:spcPts val="0"/>
              </a:spcAft>
              <a:buNone/>
            </a:pPr>
            <a:endParaRPr sz="2700" b="1">
              <a:solidFill>
                <a:schemeClr val="dk2"/>
              </a:solidFill>
            </a:endParaRPr>
          </a:p>
          <a:p>
            <a:pPr marL="0" lvl="0" indent="0" algn="l" rtl="0">
              <a:spcBef>
                <a:spcPts val="0"/>
              </a:spcBef>
              <a:spcAft>
                <a:spcPts val="0"/>
              </a:spcAft>
              <a:buNone/>
            </a:pPr>
            <a:r>
              <a:rPr lang="en" sz="2700">
                <a:solidFill>
                  <a:schemeClr val="dk2"/>
                </a:solidFill>
              </a:rPr>
              <a:t>L’électrophorèse “SDS-PAGE” permet de séparer les protéines selon leur masse moléculaire (taille), leur charge et leur forme. </a:t>
            </a:r>
            <a:endParaRPr sz="2700">
              <a:solidFill>
                <a:schemeClr val="dk2"/>
              </a:solidFill>
            </a:endParaRPr>
          </a:p>
          <a:p>
            <a:pPr marL="0" lvl="0" indent="0" algn="l" rtl="0">
              <a:spcBef>
                <a:spcPts val="0"/>
              </a:spcBef>
              <a:spcAft>
                <a:spcPts val="0"/>
              </a:spcAft>
              <a:buNone/>
            </a:pPr>
            <a:endParaRPr sz="2800">
              <a:solidFill>
                <a:schemeClr val="dk2"/>
              </a:solidFill>
            </a:endParaRPr>
          </a:p>
          <a:p>
            <a:pPr marL="0" lvl="0" indent="0" algn="l" rtl="0">
              <a:spcBef>
                <a:spcPts val="0"/>
              </a:spcBef>
              <a:spcAft>
                <a:spcPts val="0"/>
              </a:spcAft>
              <a:buNone/>
            </a:pPr>
            <a:r>
              <a:rPr lang="en" sz="2100">
                <a:solidFill>
                  <a:srgbClr val="FF0000"/>
                </a:solidFill>
              </a:rPr>
              <a:t>Réponse : faux. La technique d’électrophorèse sur gel dénaturant en présence de SDS permet de séparer les protéines seulement selon leur masse moléculaire.</a:t>
            </a:r>
            <a:endParaRPr sz="2100">
              <a:solidFill>
                <a:srgbClr val="FF0000"/>
              </a:solidFill>
            </a:endParaRPr>
          </a:p>
          <a:p>
            <a:pPr marL="0" lvl="0" indent="0" algn="l" rtl="0">
              <a:spcBef>
                <a:spcPts val="0"/>
              </a:spcBef>
              <a:spcAft>
                <a:spcPts val="0"/>
              </a:spcAft>
              <a:buNone/>
            </a:pPr>
            <a:r>
              <a:rPr lang="en" sz="2100">
                <a:solidFill>
                  <a:srgbClr val="FF0000"/>
                </a:solidFill>
              </a:rPr>
              <a:t>                                      </a:t>
            </a:r>
            <a:endParaRPr sz="2100">
              <a:solidFill>
                <a:srgbClr val="FF0000"/>
              </a:solidFill>
            </a:endParaRPr>
          </a:p>
          <a:p>
            <a:pPr marL="0" lvl="0" indent="0" algn="l" rtl="0">
              <a:spcBef>
                <a:spcPts val="0"/>
              </a:spcBef>
              <a:spcAft>
                <a:spcPts val="0"/>
              </a:spcAft>
              <a:buNone/>
            </a:pPr>
            <a:r>
              <a:rPr lang="en" sz="2000">
                <a:solidFill>
                  <a:srgbClr val="0B5394"/>
                </a:solidFill>
              </a:rPr>
              <a:t> </a:t>
            </a:r>
            <a:r>
              <a:rPr lang="en" sz="1800">
                <a:solidFill>
                  <a:srgbClr val="0B5394"/>
                </a:solidFill>
              </a:rPr>
              <a:t>Remarque: pour un gel donné, la séparation n’est effective que dans un intervalle limité de masses moléculaires. Par exemple, un gel PA à 10% permet de séparer les protéines de masse moléculaire comprise entre 20 et 200 kDa environ.</a:t>
            </a:r>
            <a:endParaRPr sz="1800">
              <a:solidFill>
                <a:srgbClr val="0B5394"/>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4205</Words>
  <Application>Microsoft Macintosh PowerPoint</Application>
  <PresentationFormat>Affichage à l'écran (16:9)</PresentationFormat>
  <Paragraphs>542</Paragraphs>
  <Slides>77</Slides>
  <Notes>76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77</vt:i4>
      </vt:variant>
    </vt:vector>
  </HeadingPairs>
  <TitlesOfParts>
    <vt:vector size="81" baseType="lpstr">
      <vt:lpstr>Arial</vt:lpstr>
      <vt:lpstr>Calibri</vt:lpstr>
      <vt:lpstr>Times New Roman</vt:lpstr>
      <vt:lpstr>Simple Light</vt:lpstr>
      <vt:lpstr>Présentation PowerPoint</vt:lpstr>
      <vt:lpstr>TRADUCTION  ET  BIOCHIMIE DES PROTEINES</vt:lpstr>
      <vt:lpstr>Présentation PowerPoint</vt:lpstr>
      <vt:lpstr>Analyse des protéines :  séparation des protéines  par SDS-PAGE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 des protéines :  Mise en évidence d’une protéine  par technique de western blot</vt:lpstr>
      <vt:lpstr>Le principe de la technique de western blot https://www.youtube.com/watch?v=ZJLRR_Inhcc   Une autre vidéo avec la visualisation pratique de l’expérience (en labo): https://www.youtube.com/watch?v=1h3PvWxMyd4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N.B. L’électrophorèse est aussi utilisée pour séparer les acides nucléiques  Cf planches techniques 6 et 7</vt:lpstr>
      <vt:lpstr>Présentation PowerPoint</vt:lpstr>
      <vt:lpstr>Règles du jeu</vt:lpstr>
      <vt:lpstr>A quoi correspondent les séquences 1 et 3 ?</vt:lpstr>
      <vt:lpstr>A quoi correspondent les séquences 1 et 3 ?</vt:lpstr>
      <vt:lpstr>Pourquoi dit-on que le code génétique est spécifique?</vt:lpstr>
      <vt:lpstr>Pourquoi dit-on que le code génétique est spécifique?</vt:lpstr>
      <vt:lpstr>Les acides aminés ci-dessous sont basiques (chargés positivement à pH neutre) : vrai ou faux?</vt:lpstr>
      <vt:lpstr>Les acides aminés ci-dessous sont basiques (chargés positivement à pH neutre) : vrai ou faux?</vt:lpstr>
      <vt:lpstr>Donner le nom de la molécule ci-dessous  et compléter les 2 cadres</vt:lpstr>
      <vt:lpstr>Donner le nom de la molécule ci-dessous  et compléter les 2 cadres</vt:lpstr>
      <vt:lpstr>Présentation PowerPoint</vt:lpstr>
      <vt:lpstr>Présentation PowerPoint</vt:lpstr>
      <vt:lpstr>Quelles sont les différentes étapes de la traduction?</vt:lpstr>
      <vt:lpstr>Quelles sont les différentes étapes de la traduction?</vt:lpstr>
      <vt:lpstr>Que se passe-t-il lors des différentes étapes de la traduction?</vt:lpstr>
      <vt:lpstr>Présentation PowerPoint</vt:lpstr>
      <vt:lpstr>Voici différentes mutations au niveau de l’ADN;  comment les appelle-t-on? Justifier les réponses.</vt:lpstr>
      <vt:lpstr>Comment appelle-t-on ces mutations au niveau de l’ADN?</vt:lpstr>
      <vt:lpstr>Une mutation au niveau de l’ADN peut mener à l’introduction d’un codon stop. Quelle peut être la ou les conséquence(s) au niveau de la protéine?</vt:lpstr>
      <vt:lpstr>Une mutation au niveau de l’ADN peut mener à l’introduction d’un codon stop. Quelle peut être la ou les conséquence(s) au niveau de la protéine?</vt:lpstr>
      <vt:lpstr>Une mutation au niveau de l’ADN peut n’entrainer aucune modification au niveau de la protéine produite. Comment appelle-t-on une telle mutation? Expliquer.  </vt:lpstr>
      <vt:lpstr>Une mutation au niveau de l’ADN peut n’entrainer aucune modification au niveau de la protéine produite. Comment appelle-t-on une telle mutation? Expliquer.  </vt:lpstr>
      <vt:lpstr>Lieux de synthèse des protéines. Trouver les 4 erreurs  </vt:lpstr>
      <vt:lpstr>Lieux de synthèse des protéines. Trouver les 4 erreurs  </vt:lpstr>
      <vt:lpstr>Lieux de synthèse des protéines. Trouver les 4 erreurs  </vt:lpstr>
      <vt:lpstr>Citer 2 types de structures secondaires que l’on peut trouver dans les protéines. Les décrire rapidement.  </vt:lpstr>
      <vt:lpstr>Citer 2 types de structures secondaires que l’on peut trouver dans les protéines. Les décrire rapidement.  </vt:lpstr>
      <vt:lpstr>Citer 3 éléments du système endomembranaire.  </vt:lpstr>
      <vt:lpstr>Citer 3 éléments du système endomembranaire.  </vt:lpstr>
      <vt:lpstr>Quels sont les facteurs pouvant entraîner une dénaturation des protéines?  </vt:lpstr>
      <vt:lpstr>Quels sont les facteurs pouvant entraîner une dénaturation des protéines?  </vt:lpstr>
      <vt:lpstr>Modifications post-traductionnelles des protéines, vrai ou faux? Justifier votre réponse  </vt:lpstr>
      <vt:lpstr>Modifications post-traductionnelles des protéines, vrai ou faux? Justifier votre réponse  </vt:lpstr>
      <vt:lpstr>La figure ci-dessous correspond à une expérience de SDS-PAGE. Que signifie SDS-PAGE? A quoi correspondent les bandes observées après coloration au bleu de Coomassie?  </vt:lpstr>
      <vt:lpstr>La figure ci-dessous correspond à une expérience de SDS-PAGE. Que signifie SDS-PAGE? SDS-Polyacrylamide Gel Electrophoresis (permet une séparation des protéines selon leur taille A quoi correspondent les bandes observées après coloration au bleu de Coomassie? A un ensemble de protéines de différentes tailles.  Chaque bande correspond à un ou plusieurs types de protéines  d’une même taille (et ayant donc migré dans le gel  de la même façon) </vt:lpstr>
      <vt:lpstr>Quel est le nom de cette expérience? Légendez  </vt:lpstr>
      <vt:lpstr>Quel est le nom de cette expérience? Légendez Western Blot </vt:lpstr>
      <vt:lpstr>         </vt:lpstr>
      <vt:lpstr>    Quoi travailler ?  L’évaluation finale portera sur toute l’UE « socle Bio », c’est à dire: - Le cours de Ludivine - Tout ce qui a été fait avec Martine et Alexis - Les TP  Vous avez à votre disposition plusieurs supports vous permettant de revoir l’ensemble de ces notions :  Les 2 polys et vos notes (corrections des exercices du poly 2) Les vidéos Les diaporamas (comportant les quiz) Les QCM et QROC que vous avez générés sur le chapitre transcription   -      Les 6 évaluations (Martine/Alexis) et leurs corrections </vt:lpstr>
      <vt:lpstr>Comment réviser ?  Ne pas oublier tout ce que vous avez vu en DAMS !… Ne pas passer 4h de suite sur la bio, alterner les disciplines, revenir à plusieurs reprises et à différents moments sur un même contenu, ce sera plus efficace. Faire des micro-pauses régulières (ne pas attendre d’être lassé.e), cela permet de maintenir la concentration. Il y a des petits conseils également dans le petit livret sur l’attention donné en DAMS.  Vous souhaitez travailler sur un chapitre du cours :   petit conseil : séparer les révisions concernant la réplication de celles concernant la transcription de façon à éviter les confusions et mélanges.  Relire les chapitres ou morceaux de chapitres, visionner les vidéos (très important!), essayer d'en sortir l'essentiel (sous forme de fiche, carte mentale, schémas, cartes flash ou toute autre technique que vous savez être efficace pour vous)  Ne pas se contenter de lire! Il faut ensuite tester ses connaissances refaire les Exercices des TD (poly 2) et les évaluations: essayer de les refaire sans regarder les corrections Avec vos propres cartes flash technique de la feuille blanche, travailler avec un ou plusieurs autres camaradess et vous poser des questions refaire les questions des différents jeux s'entrainer sur les QCM et QROC que les différentes équipes ont pondus etc...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Martine Thomas</cp:lastModifiedBy>
  <cp:revision>44</cp:revision>
  <dcterms:modified xsi:type="dcterms:W3CDTF">2025-01-08T11:29:35Z</dcterms:modified>
</cp:coreProperties>
</file>