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8" r:id="rId46"/>
    <p:sldId id="300" r:id="rId47"/>
    <p:sldId id="301" r:id="rId48"/>
    <p:sldId id="302" r:id="rId49"/>
    <p:sldId id="303" r:id="rId50"/>
    <p:sldId id="304" r:id="rId51"/>
    <p:sldId id="305" r:id="rId52"/>
    <p:sldId id="306" r:id="rId5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86B568-3B8A-42E5-8D23-FD744041F351}">
  <a:tblStyle styleId="{5286B568-3B8A-42E5-8D23-FD744041F35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02"/>
    <p:restoredTop sz="94754"/>
  </p:normalViewPr>
  <p:slideViewPr>
    <p:cSldViewPr snapToGrid="0">
      <p:cViewPr varScale="1">
        <p:scale>
          <a:sx n="132" d="100"/>
          <a:sy n="132" d="100"/>
        </p:scale>
        <p:origin x="312" y="17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243652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adc180d883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adc180d883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dc180d883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dc180d883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adc180d883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adc180d883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dc180d883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adc180d88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adc180d88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adc180d88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dc180d883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dc180d88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dc180d883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adc180d883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adc180d883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adc180d883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adc180d883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adc180d883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adc180d883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adc180d883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adc180d883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adc180d883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adc180d883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adc180d883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adc180d883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adc180d883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adc180d88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adc180d88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adc180d883_1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adc180d883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adc180d883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adc180d883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adc180d883_1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adc180d883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adc180d883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adc180d883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adc180d883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adc180d883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adc180d883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adc180d883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adc180d883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adc180d883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adc180d883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adc180d88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dc180d883_0_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adc180d883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adc180d883_1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adc180d883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adc180d883_1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adc180d883_1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adc180d883_1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adc180d883_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adc180d88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adc180d88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adc180d883_1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adc180d883_1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adc180d883_1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adc180d883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adc180d883_1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adc180d883_1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adc180d883_1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adc180d883_1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adc180d883_1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adc180d883_1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adc180d883_1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adc180d883_1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adc180d883_0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adc180d883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adc180d883_1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adc180d883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adc180d883_1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adc180d883_1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adc180d883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adc180d883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adc180d883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adc180d883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adc180d883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adc180d88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dc180d8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adc180d8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adc180d883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adc180d88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adc180d883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adc180d883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adc180d883_1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adc180d883_1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adc180d883_1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adc180d883_1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adc180d883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adc180d883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adc180d883_1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adc180d883_1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adc180d883_1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adc180d883_1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adc180d883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adc180d883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dc180d8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adc180d8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dc180d88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dc180d88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adc180d883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adc180d88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B5394"/>
                </a:solidFill>
              </a:rPr>
              <a:t>De la réplication à la transcription ...</a:t>
            </a:r>
            <a:endParaRPr>
              <a:solidFill>
                <a:srgbClr val="0B5394"/>
              </a:solidFill>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rPr>
              <a:t>Q1 - </a:t>
            </a:r>
            <a:r>
              <a:rPr lang="en" dirty="0" err="1">
                <a:solidFill>
                  <a:srgbClr val="000000"/>
                </a:solidFill>
              </a:rPr>
              <a:t>Enoncez</a:t>
            </a:r>
            <a:r>
              <a:rPr lang="en" dirty="0">
                <a:solidFill>
                  <a:srgbClr val="000000"/>
                </a:solidFill>
              </a:rPr>
              <a:t> 3 </a:t>
            </a:r>
            <a:r>
              <a:rPr lang="en" dirty="0" err="1">
                <a:solidFill>
                  <a:srgbClr val="000000"/>
                </a:solidFill>
              </a:rPr>
              <a:t>différences</a:t>
            </a:r>
            <a:r>
              <a:rPr lang="en" dirty="0">
                <a:solidFill>
                  <a:srgbClr val="000000"/>
                </a:solidFill>
              </a:rPr>
              <a:t> majeures entre ARN et ADN</a:t>
            </a:r>
            <a:endParaRPr dirty="0">
              <a:solidFill>
                <a:srgbClr val="000000"/>
              </a:solidFill>
            </a:endParaRPr>
          </a:p>
          <a:p>
            <a:pPr marL="0" lvl="0" indent="0" algn="l" rtl="0">
              <a:spcBef>
                <a:spcPts val="1600"/>
              </a:spcBef>
              <a:spcAft>
                <a:spcPts val="0"/>
              </a:spcAft>
              <a:buNone/>
            </a:pPr>
            <a:r>
              <a:rPr lang="en" i="1" dirty="0" err="1">
                <a:solidFill>
                  <a:srgbClr val="FF0000"/>
                </a:solidFill>
              </a:rPr>
              <a:t>Réponse</a:t>
            </a:r>
            <a:endParaRPr i="1" dirty="0">
              <a:solidFill>
                <a:srgbClr val="FF0000"/>
              </a:solidFill>
            </a:endParaRPr>
          </a:p>
          <a:p>
            <a:pPr marL="457200" lvl="0" indent="-342900" algn="l" rtl="0">
              <a:spcBef>
                <a:spcPts val="1600"/>
              </a:spcBef>
              <a:spcAft>
                <a:spcPts val="0"/>
              </a:spcAft>
              <a:buClr>
                <a:srgbClr val="FF0000"/>
              </a:buClr>
              <a:buSzPts val="1800"/>
              <a:buChar char="-"/>
            </a:pPr>
            <a:r>
              <a:rPr lang="en" dirty="0">
                <a:solidFill>
                  <a:srgbClr val="FF0000"/>
                </a:solidFill>
              </a:rPr>
              <a:t>Simple brin </a:t>
            </a:r>
            <a:r>
              <a:rPr lang="en" i="1" dirty="0">
                <a:solidFill>
                  <a:srgbClr val="FF0000"/>
                </a:solidFill>
              </a:rPr>
              <a:t>vs </a:t>
            </a:r>
            <a:r>
              <a:rPr lang="en" dirty="0">
                <a:solidFill>
                  <a:srgbClr val="FF0000"/>
                </a:solidFill>
              </a:rPr>
              <a:t>double brin</a:t>
            </a:r>
            <a:endParaRPr dirty="0">
              <a:solidFill>
                <a:srgbClr val="FF0000"/>
              </a:solidFill>
            </a:endParaRPr>
          </a:p>
          <a:p>
            <a:pPr marL="457200" lvl="0" indent="-342900" algn="l" rtl="0">
              <a:spcBef>
                <a:spcPts val="0"/>
              </a:spcBef>
              <a:spcAft>
                <a:spcPts val="0"/>
              </a:spcAft>
              <a:buClr>
                <a:srgbClr val="FF0000"/>
              </a:buClr>
              <a:buSzPts val="1800"/>
              <a:buChar char="-"/>
            </a:pPr>
            <a:r>
              <a:rPr lang="en" dirty="0">
                <a:solidFill>
                  <a:srgbClr val="FF0000"/>
                </a:solidFill>
              </a:rPr>
              <a:t>Thymine </a:t>
            </a:r>
            <a:r>
              <a:rPr lang="en" i="1" dirty="0">
                <a:solidFill>
                  <a:srgbClr val="FF0000"/>
                </a:solidFill>
              </a:rPr>
              <a:t>vs </a:t>
            </a:r>
            <a:r>
              <a:rPr lang="en" dirty="0" err="1">
                <a:solidFill>
                  <a:srgbClr val="FF0000"/>
                </a:solidFill>
              </a:rPr>
              <a:t>Uracile</a:t>
            </a:r>
            <a:endParaRPr dirty="0">
              <a:solidFill>
                <a:srgbClr val="FF0000"/>
              </a:solidFill>
            </a:endParaRPr>
          </a:p>
          <a:p>
            <a:pPr marL="457200" lvl="0" indent="-342900" algn="l" rtl="0">
              <a:spcBef>
                <a:spcPts val="0"/>
              </a:spcBef>
              <a:spcAft>
                <a:spcPts val="0"/>
              </a:spcAft>
              <a:buClr>
                <a:srgbClr val="FF0000"/>
              </a:buClr>
              <a:buSzPts val="1800"/>
              <a:buChar char="-"/>
            </a:pPr>
            <a:r>
              <a:rPr lang="en" dirty="0" err="1">
                <a:solidFill>
                  <a:srgbClr val="FF0000"/>
                </a:solidFill>
              </a:rPr>
              <a:t>Désoxyribose</a:t>
            </a:r>
            <a:r>
              <a:rPr lang="en" dirty="0">
                <a:solidFill>
                  <a:srgbClr val="FF0000"/>
                </a:solidFill>
              </a:rPr>
              <a:t> </a:t>
            </a:r>
            <a:r>
              <a:rPr lang="en" i="1" dirty="0">
                <a:solidFill>
                  <a:srgbClr val="FF0000"/>
                </a:solidFill>
              </a:rPr>
              <a:t>vs </a:t>
            </a:r>
            <a:r>
              <a:rPr lang="en" dirty="0">
                <a:solidFill>
                  <a:srgbClr val="FF0000"/>
                </a:solidFill>
              </a:rPr>
              <a:t>ribose</a:t>
            </a:r>
            <a:endParaRPr dirty="0">
              <a:solidFill>
                <a:srgbClr val="FF0000"/>
              </a:solidFill>
            </a:endParaRPr>
          </a:p>
        </p:txBody>
      </p:sp>
      <p:pic>
        <p:nvPicPr>
          <p:cNvPr id="106" name="Google Shape;106;p22"/>
          <p:cNvPicPr preferRelativeResize="0"/>
          <p:nvPr/>
        </p:nvPicPr>
        <p:blipFill rotWithShape="1">
          <a:blip r:embed="rId3">
            <a:alphaModFix/>
          </a:blip>
          <a:srcRect b="8491"/>
          <a:stretch/>
        </p:blipFill>
        <p:spPr>
          <a:xfrm>
            <a:off x="4008425" y="3955176"/>
            <a:ext cx="1055700" cy="966075"/>
          </a:xfrm>
          <a:prstGeom prst="rect">
            <a:avLst/>
          </a:prstGeom>
          <a:noFill/>
          <a:ln>
            <a:noFill/>
          </a:ln>
        </p:spPr>
      </p:pic>
      <p:sp>
        <p:nvSpPr>
          <p:cNvPr id="107" name="Google Shape;107;p22"/>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9900"/>
                </a:solidFill>
              </a:rPr>
              <a:t>Série 1 </a:t>
            </a:r>
            <a:r>
              <a:rPr lang="en" sz="2000" b="1">
                <a:solidFill>
                  <a:srgbClr val="FF9900"/>
                </a:solidFill>
                <a:highlight>
                  <a:srgbClr val="FDFDFD"/>
                </a:highlight>
              </a:rPr>
              <a:t>ARN et ARN polymérases</a:t>
            </a:r>
            <a:endParaRPr sz="3600" b="1">
              <a:solidFill>
                <a:srgbClr val="FF99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solidFill>
                  <a:srgbClr val="000000"/>
                </a:solidFill>
              </a:rPr>
              <a:t>Q2 - Quelle ARN Polymérase synthétise les ARNm (ARN messagers) ?</a:t>
            </a:r>
            <a:endParaRPr b="1">
              <a:solidFill>
                <a:srgbClr val="000000"/>
              </a:solidFill>
            </a:endParaRPr>
          </a:p>
        </p:txBody>
      </p:sp>
      <p:pic>
        <p:nvPicPr>
          <p:cNvPr id="113" name="Google Shape;113;p23"/>
          <p:cNvPicPr preferRelativeResize="0"/>
          <p:nvPr/>
        </p:nvPicPr>
        <p:blipFill rotWithShape="1">
          <a:blip r:embed="rId3">
            <a:alphaModFix/>
          </a:blip>
          <a:srcRect b="8491"/>
          <a:stretch/>
        </p:blipFill>
        <p:spPr>
          <a:xfrm>
            <a:off x="4008425" y="3955176"/>
            <a:ext cx="1055700" cy="966075"/>
          </a:xfrm>
          <a:prstGeom prst="rect">
            <a:avLst/>
          </a:prstGeom>
          <a:noFill/>
          <a:ln>
            <a:noFill/>
          </a:ln>
        </p:spPr>
      </p:pic>
      <p:sp>
        <p:nvSpPr>
          <p:cNvPr id="114" name="Google Shape;114;p23"/>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9900"/>
                </a:solidFill>
              </a:rPr>
              <a:t>Série 1 </a:t>
            </a:r>
            <a:r>
              <a:rPr lang="en" sz="2000" b="1">
                <a:solidFill>
                  <a:srgbClr val="FF9900"/>
                </a:solidFill>
                <a:highlight>
                  <a:srgbClr val="FDFDFD"/>
                </a:highlight>
              </a:rPr>
              <a:t>ARN et ARN polymérases</a:t>
            </a:r>
            <a:endParaRPr sz="3600" b="1">
              <a:solidFill>
                <a:srgbClr val="FF99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rPr>
              <a:t>Q2 - Quelle ARN Polymérase synthétise les ARNm (ARN messagers) ?</a:t>
            </a:r>
            <a:endParaRPr dirty="0">
              <a:solidFill>
                <a:srgbClr val="000000"/>
              </a:solidFill>
            </a:endParaRPr>
          </a:p>
          <a:p>
            <a:pPr marL="0" lvl="0" indent="0" algn="l" rtl="0">
              <a:spcBef>
                <a:spcPts val="1600"/>
              </a:spcBef>
              <a:spcAft>
                <a:spcPts val="0"/>
              </a:spcAft>
              <a:buNone/>
            </a:pPr>
            <a:r>
              <a:rPr lang="en" i="1" dirty="0">
                <a:solidFill>
                  <a:srgbClr val="FF0000"/>
                </a:solidFill>
              </a:rPr>
              <a:t>Réponse</a:t>
            </a:r>
            <a:endParaRPr dirty="0">
              <a:solidFill>
                <a:srgbClr val="000000"/>
              </a:solidFill>
            </a:endParaRPr>
          </a:p>
          <a:p>
            <a:pPr marL="457200" lvl="0" indent="-342900" algn="l" rtl="0">
              <a:spcBef>
                <a:spcPts val="1600"/>
              </a:spcBef>
              <a:spcAft>
                <a:spcPts val="0"/>
              </a:spcAft>
              <a:buClr>
                <a:srgbClr val="FF0000"/>
              </a:buClr>
              <a:buSzPts val="1800"/>
              <a:buChar char="-"/>
            </a:pPr>
            <a:r>
              <a:rPr lang="en" dirty="0">
                <a:solidFill>
                  <a:srgbClr val="FF0000"/>
                </a:solidFill>
              </a:rPr>
              <a:t>ARN Pol I : ARNr</a:t>
            </a:r>
            <a:r>
              <a:rPr lang="fr-FR">
                <a:solidFill>
                  <a:srgbClr val="FF0000"/>
                </a:solidFill>
              </a:rPr>
              <a:t> 45S</a:t>
            </a:r>
            <a:endParaRPr>
              <a:solidFill>
                <a:srgbClr val="FF0000"/>
              </a:solidFill>
            </a:endParaRPr>
          </a:p>
          <a:p>
            <a:pPr marL="457200" lvl="0" indent="-342900" algn="l" rtl="0">
              <a:spcBef>
                <a:spcPts val="0"/>
              </a:spcBef>
              <a:spcAft>
                <a:spcPts val="0"/>
              </a:spcAft>
              <a:buClr>
                <a:srgbClr val="FF0000"/>
              </a:buClr>
              <a:buSzPts val="1800"/>
              <a:buChar char="-"/>
            </a:pPr>
            <a:r>
              <a:rPr lang="en" dirty="0">
                <a:solidFill>
                  <a:srgbClr val="FF0000"/>
                </a:solidFill>
              </a:rPr>
              <a:t>ARN Pol II: ARNm</a:t>
            </a:r>
            <a:endParaRPr dirty="0">
              <a:solidFill>
                <a:srgbClr val="FF0000"/>
              </a:solidFill>
            </a:endParaRPr>
          </a:p>
          <a:p>
            <a:pPr marL="457200" lvl="0" indent="-342900" algn="l" rtl="0">
              <a:spcBef>
                <a:spcPts val="0"/>
              </a:spcBef>
              <a:spcAft>
                <a:spcPts val="0"/>
              </a:spcAft>
              <a:buClr>
                <a:srgbClr val="FF0000"/>
              </a:buClr>
              <a:buSzPts val="1800"/>
              <a:buChar char="-"/>
            </a:pPr>
            <a:r>
              <a:rPr lang="en" dirty="0">
                <a:solidFill>
                  <a:srgbClr val="FF0000"/>
                </a:solidFill>
              </a:rPr>
              <a:t>ARN Pol III : ARNt, ARNr 5S</a:t>
            </a:r>
            <a:endParaRPr dirty="0">
              <a:solidFill>
                <a:srgbClr val="FF0000"/>
              </a:solidFill>
            </a:endParaRPr>
          </a:p>
        </p:txBody>
      </p:sp>
      <p:pic>
        <p:nvPicPr>
          <p:cNvPr id="120" name="Google Shape;120;p24"/>
          <p:cNvPicPr preferRelativeResize="0"/>
          <p:nvPr/>
        </p:nvPicPr>
        <p:blipFill rotWithShape="1">
          <a:blip r:embed="rId3">
            <a:alphaModFix/>
          </a:blip>
          <a:srcRect b="8491"/>
          <a:stretch/>
        </p:blipFill>
        <p:spPr>
          <a:xfrm>
            <a:off x="4008425" y="3955176"/>
            <a:ext cx="1055700" cy="966075"/>
          </a:xfrm>
          <a:prstGeom prst="rect">
            <a:avLst/>
          </a:prstGeom>
          <a:noFill/>
          <a:ln>
            <a:noFill/>
          </a:ln>
        </p:spPr>
      </p:pic>
      <p:sp>
        <p:nvSpPr>
          <p:cNvPr id="121" name="Google Shape;121;p24"/>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9900"/>
                </a:solidFill>
              </a:rPr>
              <a:t>Série 1 </a:t>
            </a:r>
            <a:r>
              <a:rPr lang="en" sz="2000" b="1">
                <a:solidFill>
                  <a:srgbClr val="FF9900"/>
                </a:solidFill>
                <a:highlight>
                  <a:srgbClr val="FDFDFD"/>
                </a:highlight>
              </a:rPr>
              <a:t>ARN et ARN polymérases</a:t>
            </a:r>
            <a:endParaRPr sz="3600" b="1">
              <a:solidFill>
                <a:srgbClr val="FF9900"/>
              </a:solidFill>
            </a:endParaRPr>
          </a:p>
        </p:txBody>
      </p:sp>
      <p:sp>
        <p:nvSpPr>
          <p:cNvPr id="122" name="Google Shape;122;p24"/>
          <p:cNvSpPr/>
          <p:nvPr/>
        </p:nvSpPr>
        <p:spPr>
          <a:xfrm>
            <a:off x="355325" y="2571750"/>
            <a:ext cx="2451900" cy="294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5"/>
          <p:cNvPicPr preferRelativeResize="0"/>
          <p:nvPr/>
        </p:nvPicPr>
        <p:blipFill rotWithShape="1">
          <a:blip r:embed="rId3">
            <a:alphaModFix/>
          </a:blip>
          <a:srcRect/>
          <a:stretch/>
        </p:blipFill>
        <p:spPr>
          <a:xfrm>
            <a:off x="624025" y="932825"/>
            <a:ext cx="7310100" cy="2294625"/>
          </a:xfrm>
          <a:prstGeom prst="rect">
            <a:avLst/>
          </a:prstGeom>
          <a:noFill/>
          <a:ln>
            <a:noFill/>
          </a:ln>
        </p:spPr>
      </p:pic>
      <p:sp>
        <p:nvSpPr>
          <p:cNvPr id="128" name="Google Shape;128;p25"/>
          <p:cNvSpPr txBox="1"/>
          <p:nvPr/>
        </p:nvSpPr>
        <p:spPr>
          <a:xfrm>
            <a:off x="866000" y="4024375"/>
            <a:ext cx="7335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25"/>
          <p:cNvSpPr/>
          <p:nvPr/>
        </p:nvSpPr>
        <p:spPr>
          <a:xfrm>
            <a:off x="6711550" y="1808425"/>
            <a:ext cx="458400" cy="458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5"/>
          <p:cNvSpPr/>
          <p:nvPr/>
        </p:nvSpPr>
        <p:spPr>
          <a:xfrm>
            <a:off x="1018425" y="1808425"/>
            <a:ext cx="458400" cy="458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5"/>
          <p:cNvSpPr txBox="1"/>
          <p:nvPr/>
        </p:nvSpPr>
        <p:spPr>
          <a:xfrm>
            <a:off x="1045275" y="1461250"/>
            <a:ext cx="404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1</a:t>
            </a:r>
            <a:endParaRPr dirty="0"/>
          </a:p>
        </p:txBody>
      </p:sp>
      <p:sp>
        <p:nvSpPr>
          <p:cNvPr id="132" name="Google Shape;132;p25"/>
          <p:cNvSpPr/>
          <p:nvPr/>
        </p:nvSpPr>
        <p:spPr>
          <a:xfrm>
            <a:off x="1858525" y="2769050"/>
            <a:ext cx="458400" cy="458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25"/>
          <p:cNvSpPr/>
          <p:nvPr/>
        </p:nvSpPr>
        <p:spPr>
          <a:xfrm>
            <a:off x="5118061" y="1995808"/>
            <a:ext cx="233570" cy="255774"/>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4</a:t>
            </a:r>
            <a:endParaRPr lang="fr-FR" dirty="0"/>
          </a:p>
          <a:p>
            <a:pPr marL="0" lvl="0" indent="0" algn="l" rtl="0">
              <a:spcBef>
                <a:spcPts val="0"/>
              </a:spcBef>
              <a:spcAft>
                <a:spcPts val="0"/>
              </a:spcAft>
              <a:buNone/>
            </a:pPr>
            <a:endParaRPr lang="fr-FR" dirty="0"/>
          </a:p>
          <a:p>
            <a:pPr marL="0" lvl="0" indent="0" algn="l" rtl="0">
              <a:spcBef>
                <a:spcPts val="0"/>
              </a:spcBef>
              <a:spcAft>
                <a:spcPts val="0"/>
              </a:spcAft>
              <a:buNone/>
            </a:pPr>
            <a:endParaRPr dirty="0"/>
          </a:p>
        </p:txBody>
      </p:sp>
      <p:cxnSp>
        <p:nvCxnSpPr>
          <p:cNvPr id="134" name="Google Shape;134;p25"/>
          <p:cNvCxnSpPr>
            <a:stCxn id="130" idx="1"/>
            <a:endCxn id="130" idx="3"/>
          </p:cNvCxnSpPr>
          <p:nvPr/>
        </p:nvCxnSpPr>
        <p:spPr>
          <a:xfrm>
            <a:off x="1018425" y="2037625"/>
            <a:ext cx="458400" cy="0"/>
          </a:xfrm>
          <a:prstGeom prst="straightConnector1">
            <a:avLst/>
          </a:prstGeom>
          <a:noFill/>
          <a:ln w="9525" cap="flat" cmpd="sng">
            <a:solidFill>
              <a:schemeClr val="dk2"/>
            </a:solidFill>
            <a:prstDash val="solid"/>
            <a:round/>
            <a:headEnd type="none" w="med" len="med"/>
            <a:tailEnd type="none" w="med" len="med"/>
          </a:ln>
        </p:spPr>
      </p:cxnSp>
      <p:cxnSp>
        <p:nvCxnSpPr>
          <p:cNvPr id="135" name="Google Shape;135;p25"/>
          <p:cNvCxnSpPr>
            <a:stCxn id="129" idx="1"/>
            <a:endCxn id="129" idx="3"/>
          </p:cNvCxnSpPr>
          <p:nvPr/>
        </p:nvCxnSpPr>
        <p:spPr>
          <a:xfrm>
            <a:off x="6711550" y="2037625"/>
            <a:ext cx="458400" cy="0"/>
          </a:xfrm>
          <a:prstGeom prst="straightConnector1">
            <a:avLst/>
          </a:prstGeom>
          <a:noFill/>
          <a:ln w="9525" cap="flat" cmpd="sng">
            <a:solidFill>
              <a:schemeClr val="dk2"/>
            </a:solidFill>
            <a:prstDash val="solid"/>
            <a:round/>
            <a:headEnd type="none" w="med" len="med"/>
            <a:tailEnd type="none" w="med" len="med"/>
          </a:ln>
        </p:spPr>
      </p:cxnSp>
      <p:sp>
        <p:nvSpPr>
          <p:cNvPr id="136" name="Google Shape;136;p25"/>
          <p:cNvSpPr txBox="1"/>
          <p:nvPr/>
        </p:nvSpPr>
        <p:spPr>
          <a:xfrm>
            <a:off x="6814600" y="1502050"/>
            <a:ext cx="404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2</a:t>
            </a:r>
            <a:endParaRPr/>
          </a:p>
        </p:txBody>
      </p:sp>
      <p:sp>
        <p:nvSpPr>
          <p:cNvPr id="137" name="Google Shape;137;p25"/>
          <p:cNvSpPr txBox="1"/>
          <p:nvPr/>
        </p:nvSpPr>
        <p:spPr>
          <a:xfrm>
            <a:off x="6711550" y="1609675"/>
            <a:ext cx="5859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25"/>
          <p:cNvSpPr txBox="1"/>
          <p:nvPr/>
        </p:nvSpPr>
        <p:spPr>
          <a:xfrm>
            <a:off x="611275" y="3542825"/>
            <a:ext cx="7335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t>Q3 - Orientez les brins d’ADN (cases 1 et 2)</a:t>
            </a:r>
            <a:endParaRPr sz="1700" b="1"/>
          </a:p>
        </p:txBody>
      </p:sp>
      <p:sp>
        <p:nvSpPr>
          <p:cNvPr id="139" name="Google Shape;139;p25"/>
          <p:cNvSpPr/>
          <p:nvPr/>
        </p:nvSpPr>
        <p:spPr>
          <a:xfrm>
            <a:off x="4470000" y="1773625"/>
            <a:ext cx="585900" cy="171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5"/>
          <p:cNvSpPr/>
          <p:nvPr/>
        </p:nvSpPr>
        <p:spPr>
          <a:xfrm>
            <a:off x="4833925" y="1868425"/>
            <a:ext cx="119100" cy="80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1" name="Google Shape;141;p25"/>
          <p:cNvPicPr preferRelativeResize="0"/>
          <p:nvPr/>
        </p:nvPicPr>
        <p:blipFill rotWithShape="1">
          <a:blip r:embed="rId4">
            <a:alphaModFix/>
          </a:blip>
          <a:srcRect b="8491"/>
          <a:stretch/>
        </p:blipFill>
        <p:spPr>
          <a:xfrm>
            <a:off x="4008425" y="3955176"/>
            <a:ext cx="1055700" cy="966075"/>
          </a:xfrm>
          <a:prstGeom prst="rect">
            <a:avLst/>
          </a:prstGeom>
          <a:noFill/>
          <a:ln>
            <a:noFill/>
          </a:ln>
        </p:spPr>
      </p:pic>
      <p:sp>
        <p:nvSpPr>
          <p:cNvPr id="142" name="Google Shape;142;p25"/>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9900"/>
                </a:solidFill>
              </a:rPr>
              <a:t>Série 1 </a:t>
            </a:r>
            <a:r>
              <a:rPr lang="en" sz="2000" b="1">
                <a:solidFill>
                  <a:srgbClr val="FF9900"/>
                </a:solidFill>
                <a:highlight>
                  <a:srgbClr val="FDFDFD"/>
                </a:highlight>
              </a:rPr>
              <a:t>ARN et ARN polymérases</a:t>
            </a:r>
            <a:endParaRPr sz="3600" b="1">
              <a:solidFill>
                <a:srgbClr val="FF9900"/>
              </a:solidFill>
            </a:endParaRPr>
          </a:p>
        </p:txBody>
      </p:sp>
      <p:sp>
        <p:nvSpPr>
          <p:cNvPr id="18" name="Google Shape;131;p25"/>
          <p:cNvSpPr txBox="1"/>
          <p:nvPr/>
        </p:nvSpPr>
        <p:spPr>
          <a:xfrm>
            <a:off x="1426842" y="2759568"/>
            <a:ext cx="404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dirty="0"/>
              <a:t>3</a:t>
            </a:r>
            <a:endParaRPr dirty="0"/>
          </a:p>
        </p:txBody>
      </p:sp>
      <p:sp>
        <p:nvSpPr>
          <p:cNvPr id="19" name="Google Shape;131;p25"/>
          <p:cNvSpPr txBox="1"/>
          <p:nvPr/>
        </p:nvSpPr>
        <p:spPr>
          <a:xfrm>
            <a:off x="4978929" y="1737974"/>
            <a:ext cx="263264" cy="3437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dirty="0"/>
              <a:t>4</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6"/>
          <p:cNvPicPr preferRelativeResize="0"/>
          <p:nvPr/>
        </p:nvPicPr>
        <p:blipFill rotWithShape="1">
          <a:blip r:embed="rId3">
            <a:alphaModFix/>
          </a:blip>
          <a:srcRect/>
          <a:stretch/>
        </p:blipFill>
        <p:spPr>
          <a:xfrm>
            <a:off x="624025" y="932825"/>
            <a:ext cx="7310100" cy="2294625"/>
          </a:xfrm>
          <a:prstGeom prst="rect">
            <a:avLst/>
          </a:prstGeom>
          <a:noFill/>
          <a:ln>
            <a:noFill/>
          </a:ln>
        </p:spPr>
      </p:pic>
      <p:sp>
        <p:nvSpPr>
          <p:cNvPr id="148" name="Google Shape;148;p26"/>
          <p:cNvSpPr txBox="1"/>
          <p:nvPr/>
        </p:nvSpPr>
        <p:spPr>
          <a:xfrm>
            <a:off x="866000" y="4024375"/>
            <a:ext cx="7335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6"/>
          <p:cNvSpPr txBox="1"/>
          <p:nvPr/>
        </p:nvSpPr>
        <p:spPr>
          <a:xfrm>
            <a:off x="1045275" y="1461250"/>
            <a:ext cx="404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a:t>
            </a:r>
            <a:endParaRPr/>
          </a:p>
        </p:txBody>
      </p:sp>
      <p:sp>
        <p:nvSpPr>
          <p:cNvPr id="150" name="Google Shape;150;p26"/>
          <p:cNvSpPr/>
          <p:nvPr/>
        </p:nvSpPr>
        <p:spPr>
          <a:xfrm>
            <a:off x="1858525" y="2769050"/>
            <a:ext cx="458400" cy="458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3</a:t>
            </a:r>
            <a:endParaRPr/>
          </a:p>
        </p:txBody>
      </p:sp>
      <p:sp>
        <p:nvSpPr>
          <p:cNvPr id="151" name="Google Shape;151;p26"/>
          <p:cNvSpPr/>
          <p:nvPr/>
        </p:nvSpPr>
        <p:spPr>
          <a:xfrm>
            <a:off x="5106875" y="1994638"/>
            <a:ext cx="292500" cy="171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4</a:t>
            </a:r>
            <a:endParaRPr/>
          </a:p>
        </p:txBody>
      </p:sp>
      <p:sp>
        <p:nvSpPr>
          <p:cNvPr id="152" name="Google Shape;152;p26"/>
          <p:cNvSpPr txBox="1"/>
          <p:nvPr/>
        </p:nvSpPr>
        <p:spPr>
          <a:xfrm>
            <a:off x="6814600" y="1502050"/>
            <a:ext cx="404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2</a:t>
            </a:r>
            <a:endParaRPr/>
          </a:p>
        </p:txBody>
      </p:sp>
      <p:sp>
        <p:nvSpPr>
          <p:cNvPr id="153" name="Google Shape;153;p26"/>
          <p:cNvSpPr txBox="1"/>
          <p:nvPr/>
        </p:nvSpPr>
        <p:spPr>
          <a:xfrm>
            <a:off x="611275" y="3542825"/>
            <a:ext cx="7335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t>Q3 - Orientez les brins d’ADN (cases 1 et 2)</a:t>
            </a:r>
            <a:endParaRPr sz="1700"/>
          </a:p>
          <a:p>
            <a:pPr marL="0" lvl="0" indent="0" algn="l" rtl="0">
              <a:lnSpc>
                <a:spcPct val="115000"/>
              </a:lnSpc>
              <a:spcBef>
                <a:spcPts val="0"/>
              </a:spcBef>
              <a:spcAft>
                <a:spcPts val="1600"/>
              </a:spcAft>
              <a:buClr>
                <a:schemeClr val="dk1"/>
              </a:buClr>
              <a:buSzPts val="1100"/>
              <a:buFont typeface="Arial"/>
              <a:buNone/>
            </a:pPr>
            <a:r>
              <a:rPr lang="en" sz="1800" i="1">
                <a:solidFill>
                  <a:srgbClr val="FF0000"/>
                </a:solidFill>
              </a:rPr>
              <a:t>Réponse : sur le schéma</a:t>
            </a:r>
            <a:endParaRPr sz="1700"/>
          </a:p>
        </p:txBody>
      </p:sp>
      <p:sp>
        <p:nvSpPr>
          <p:cNvPr id="154" name="Google Shape;154;p26"/>
          <p:cNvSpPr/>
          <p:nvPr/>
        </p:nvSpPr>
        <p:spPr>
          <a:xfrm>
            <a:off x="4470000" y="1773625"/>
            <a:ext cx="585900" cy="171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6"/>
          <p:cNvSpPr/>
          <p:nvPr/>
        </p:nvSpPr>
        <p:spPr>
          <a:xfrm>
            <a:off x="4833925" y="1868425"/>
            <a:ext cx="119100" cy="80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 name="Google Shape;156;p26"/>
          <p:cNvPicPr preferRelativeResize="0"/>
          <p:nvPr/>
        </p:nvPicPr>
        <p:blipFill rotWithShape="1">
          <a:blip r:embed="rId4">
            <a:alphaModFix/>
          </a:blip>
          <a:srcRect b="8491"/>
          <a:stretch/>
        </p:blipFill>
        <p:spPr>
          <a:xfrm>
            <a:off x="4008425" y="3955176"/>
            <a:ext cx="1055700" cy="966075"/>
          </a:xfrm>
          <a:prstGeom prst="rect">
            <a:avLst/>
          </a:prstGeom>
          <a:noFill/>
          <a:ln>
            <a:noFill/>
          </a:ln>
        </p:spPr>
      </p:pic>
      <p:sp>
        <p:nvSpPr>
          <p:cNvPr id="157" name="Google Shape;157;p26"/>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9900"/>
                </a:solidFill>
              </a:rPr>
              <a:t>Série 1 </a:t>
            </a:r>
            <a:r>
              <a:rPr lang="en" sz="2000" b="1">
                <a:solidFill>
                  <a:srgbClr val="FF9900"/>
                </a:solidFill>
                <a:highlight>
                  <a:srgbClr val="FDFDFD"/>
                </a:highlight>
              </a:rPr>
              <a:t>ARN et ARN polymérases</a:t>
            </a:r>
            <a:endParaRPr sz="3600" b="1">
              <a:solidFill>
                <a:srgbClr val="FF99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7"/>
          <p:cNvPicPr preferRelativeResize="0"/>
          <p:nvPr/>
        </p:nvPicPr>
        <p:blipFill rotWithShape="1">
          <a:blip r:embed="rId3">
            <a:alphaModFix/>
          </a:blip>
          <a:srcRect/>
          <a:stretch/>
        </p:blipFill>
        <p:spPr>
          <a:xfrm>
            <a:off x="624025" y="932825"/>
            <a:ext cx="7310100" cy="2294625"/>
          </a:xfrm>
          <a:prstGeom prst="rect">
            <a:avLst/>
          </a:prstGeom>
          <a:noFill/>
          <a:ln>
            <a:noFill/>
          </a:ln>
        </p:spPr>
      </p:pic>
      <p:sp>
        <p:nvSpPr>
          <p:cNvPr id="163" name="Google Shape;163;p27"/>
          <p:cNvSpPr txBox="1"/>
          <p:nvPr/>
        </p:nvSpPr>
        <p:spPr>
          <a:xfrm>
            <a:off x="866000" y="4024375"/>
            <a:ext cx="7335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27"/>
          <p:cNvSpPr/>
          <p:nvPr/>
        </p:nvSpPr>
        <p:spPr>
          <a:xfrm>
            <a:off x="6711550" y="1808425"/>
            <a:ext cx="458400" cy="458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7"/>
          <p:cNvSpPr/>
          <p:nvPr/>
        </p:nvSpPr>
        <p:spPr>
          <a:xfrm>
            <a:off x="1018425" y="1808425"/>
            <a:ext cx="458400" cy="458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7"/>
          <p:cNvSpPr txBox="1"/>
          <p:nvPr/>
        </p:nvSpPr>
        <p:spPr>
          <a:xfrm>
            <a:off x="1045275" y="1461250"/>
            <a:ext cx="404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a:t>
            </a:r>
            <a:endParaRPr/>
          </a:p>
        </p:txBody>
      </p:sp>
      <p:sp>
        <p:nvSpPr>
          <p:cNvPr id="167" name="Google Shape;167;p27"/>
          <p:cNvSpPr/>
          <p:nvPr/>
        </p:nvSpPr>
        <p:spPr>
          <a:xfrm>
            <a:off x="1858525" y="2769050"/>
            <a:ext cx="458400" cy="458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3</a:t>
            </a:r>
            <a:endParaRPr/>
          </a:p>
        </p:txBody>
      </p:sp>
      <p:sp>
        <p:nvSpPr>
          <p:cNvPr id="168" name="Google Shape;168;p27"/>
          <p:cNvSpPr/>
          <p:nvPr/>
        </p:nvSpPr>
        <p:spPr>
          <a:xfrm>
            <a:off x="5106875" y="1994638"/>
            <a:ext cx="292500" cy="171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4</a:t>
            </a:r>
            <a:endParaRPr/>
          </a:p>
        </p:txBody>
      </p:sp>
      <p:cxnSp>
        <p:nvCxnSpPr>
          <p:cNvPr id="169" name="Google Shape;169;p27"/>
          <p:cNvCxnSpPr>
            <a:stCxn id="165" idx="1"/>
            <a:endCxn id="165" idx="3"/>
          </p:cNvCxnSpPr>
          <p:nvPr/>
        </p:nvCxnSpPr>
        <p:spPr>
          <a:xfrm>
            <a:off x="1018425" y="2037625"/>
            <a:ext cx="458400" cy="0"/>
          </a:xfrm>
          <a:prstGeom prst="straightConnector1">
            <a:avLst/>
          </a:prstGeom>
          <a:noFill/>
          <a:ln w="9525" cap="flat" cmpd="sng">
            <a:solidFill>
              <a:schemeClr val="dk2"/>
            </a:solidFill>
            <a:prstDash val="solid"/>
            <a:round/>
            <a:headEnd type="none" w="med" len="med"/>
            <a:tailEnd type="none" w="med" len="med"/>
          </a:ln>
        </p:spPr>
      </p:cxnSp>
      <p:cxnSp>
        <p:nvCxnSpPr>
          <p:cNvPr id="170" name="Google Shape;170;p27"/>
          <p:cNvCxnSpPr>
            <a:stCxn id="164" idx="1"/>
            <a:endCxn id="164" idx="3"/>
          </p:cNvCxnSpPr>
          <p:nvPr/>
        </p:nvCxnSpPr>
        <p:spPr>
          <a:xfrm>
            <a:off x="6711550" y="2037625"/>
            <a:ext cx="458400" cy="0"/>
          </a:xfrm>
          <a:prstGeom prst="straightConnector1">
            <a:avLst/>
          </a:prstGeom>
          <a:noFill/>
          <a:ln w="9525" cap="flat" cmpd="sng">
            <a:solidFill>
              <a:schemeClr val="dk2"/>
            </a:solidFill>
            <a:prstDash val="solid"/>
            <a:round/>
            <a:headEnd type="none" w="med" len="med"/>
            <a:tailEnd type="none" w="med" len="med"/>
          </a:ln>
        </p:spPr>
      </p:cxnSp>
      <p:sp>
        <p:nvSpPr>
          <p:cNvPr id="171" name="Google Shape;171;p27"/>
          <p:cNvSpPr txBox="1"/>
          <p:nvPr/>
        </p:nvSpPr>
        <p:spPr>
          <a:xfrm>
            <a:off x="6711550" y="1609675"/>
            <a:ext cx="5859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27"/>
          <p:cNvSpPr txBox="1"/>
          <p:nvPr/>
        </p:nvSpPr>
        <p:spPr>
          <a:xfrm>
            <a:off x="6814600" y="1502050"/>
            <a:ext cx="404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2</a:t>
            </a:r>
            <a:endParaRPr/>
          </a:p>
        </p:txBody>
      </p:sp>
      <p:sp>
        <p:nvSpPr>
          <p:cNvPr id="173" name="Google Shape;173;p27"/>
          <p:cNvSpPr txBox="1"/>
          <p:nvPr/>
        </p:nvSpPr>
        <p:spPr>
          <a:xfrm>
            <a:off x="611275" y="3503125"/>
            <a:ext cx="7335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t>Q4 - Orientez les brins d’ARN (cases 3 et 4)</a:t>
            </a:r>
            <a:endParaRPr sz="1700" b="1"/>
          </a:p>
        </p:txBody>
      </p:sp>
      <p:sp>
        <p:nvSpPr>
          <p:cNvPr id="174" name="Google Shape;174;p27"/>
          <p:cNvSpPr/>
          <p:nvPr/>
        </p:nvSpPr>
        <p:spPr>
          <a:xfrm>
            <a:off x="4470000" y="1773625"/>
            <a:ext cx="585900" cy="171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5" name="Google Shape;175;p27"/>
          <p:cNvPicPr preferRelativeResize="0"/>
          <p:nvPr/>
        </p:nvPicPr>
        <p:blipFill rotWithShape="1">
          <a:blip r:embed="rId4">
            <a:alphaModFix/>
          </a:blip>
          <a:srcRect b="8491"/>
          <a:stretch/>
        </p:blipFill>
        <p:spPr>
          <a:xfrm>
            <a:off x="4008425" y="3955176"/>
            <a:ext cx="1055700" cy="966075"/>
          </a:xfrm>
          <a:prstGeom prst="rect">
            <a:avLst/>
          </a:prstGeom>
          <a:noFill/>
          <a:ln>
            <a:noFill/>
          </a:ln>
        </p:spPr>
      </p:pic>
      <p:sp>
        <p:nvSpPr>
          <p:cNvPr id="176" name="Google Shape;176;p27"/>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9900"/>
                </a:solidFill>
              </a:rPr>
              <a:t>Série 1 </a:t>
            </a:r>
            <a:r>
              <a:rPr lang="en" sz="2000" b="1">
                <a:solidFill>
                  <a:srgbClr val="FF9900"/>
                </a:solidFill>
                <a:highlight>
                  <a:srgbClr val="FDFDFD"/>
                </a:highlight>
              </a:rPr>
              <a:t>ARN et ARN polymérases</a:t>
            </a:r>
            <a:endParaRPr sz="3600" b="1">
              <a:solidFill>
                <a:srgbClr val="FF99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8"/>
          <p:cNvPicPr preferRelativeResize="0"/>
          <p:nvPr/>
        </p:nvPicPr>
        <p:blipFill rotWithShape="1">
          <a:blip r:embed="rId3">
            <a:alphaModFix/>
          </a:blip>
          <a:srcRect/>
          <a:stretch/>
        </p:blipFill>
        <p:spPr>
          <a:xfrm>
            <a:off x="624025" y="932825"/>
            <a:ext cx="7310100" cy="2294625"/>
          </a:xfrm>
          <a:prstGeom prst="rect">
            <a:avLst/>
          </a:prstGeom>
          <a:noFill/>
          <a:ln>
            <a:noFill/>
          </a:ln>
        </p:spPr>
      </p:pic>
      <p:sp>
        <p:nvSpPr>
          <p:cNvPr id="182" name="Google Shape;182;p28"/>
          <p:cNvSpPr txBox="1"/>
          <p:nvPr/>
        </p:nvSpPr>
        <p:spPr>
          <a:xfrm>
            <a:off x="866000" y="4024375"/>
            <a:ext cx="7335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28"/>
          <p:cNvSpPr/>
          <p:nvPr/>
        </p:nvSpPr>
        <p:spPr>
          <a:xfrm>
            <a:off x="6711550" y="1808425"/>
            <a:ext cx="458400" cy="458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p:nvPr/>
        </p:nvSpPr>
        <p:spPr>
          <a:xfrm>
            <a:off x="1018425" y="1808425"/>
            <a:ext cx="458400" cy="458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8"/>
          <p:cNvSpPr txBox="1"/>
          <p:nvPr/>
        </p:nvSpPr>
        <p:spPr>
          <a:xfrm>
            <a:off x="1045275" y="1461250"/>
            <a:ext cx="404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a:t>
            </a:r>
            <a:endParaRPr/>
          </a:p>
        </p:txBody>
      </p:sp>
      <p:cxnSp>
        <p:nvCxnSpPr>
          <p:cNvPr id="186" name="Google Shape;186;p28"/>
          <p:cNvCxnSpPr>
            <a:stCxn id="184" idx="1"/>
            <a:endCxn id="184" idx="3"/>
          </p:cNvCxnSpPr>
          <p:nvPr/>
        </p:nvCxnSpPr>
        <p:spPr>
          <a:xfrm>
            <a:off x="1018425" y="2037625"/>
            <a:ext cx="458400" cy="0"/>
          </a:xfrm>
          <a:prstGeom prst="straightConnector1">
            <a:avLst/>
          </a:prstGeom>
          <a:noFill/>
          <a:ln w="9525" cap="flat" cmpd="sng">
            <a:solidFill>
              <a:schemeClr val="dk2"/>
            </a:solidFill>
            <a:prstDash val="solid"/>
            <a:round/>
            <a:headEnd type="none" w="med" len="med"/>
            <a:tailEnd type="none" w="med" len="med"/>
          </a:ln>
        </p:spPr>
      </p:cxnSp>
      <p:cxnSp>
        <p:nvCxnSpPr>
          <p:cNvPr id="187" name="Google Shape;187;p28"/>
          <p:cNvCxnSpPr>
            <a:stCxn id="183" idx="1"/>
            <a:endCxn id="183" idx="3"/>
          </p:cNvCxnSpPr>
          <p:nvPr/>
        </p:nvCxnSpPr>
        <p:spPr>
          <a:xfrm>
            <a:off x="6711550" y="2037625"/>
            <a:ext cx="458400" cy="0"/>
          </a:xfrm>
          <a:prstGeom prst="straightConnector1">
            <a:avLst/>
          </a:prstGeom>
          <a:noFill/>
          <a:ln w="9525" cap="flat" cmpd="sng">
            <a:solidFill>
              <a:schemeClr val="dk2"/>
            </a:solidFill>
            <a:prstDash val="solid"/>
            <a:round/>
            <a:headEnd type="none" w="med" len="med"/>
            <a:tailEnd type="none" w="med" len="med"/>
          </a:ln>
        </p:spPr>
      </p:cxnSp>
      <p:sp>
        <p:nvSpPr>
          <p:cNvPr id="188" name="Google Shape;188;p28"/>
          <p:cNvSpPr txBox="1"/>
          <p:nvPr/>
        </p:nvSpPr>
        <p:spPr>
          <a:xfrm>
            <a:off x="6711550" y="1609675"/>
            <a:ext cx="5859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28"/>
          <p:cNvSpPr txBox="1"/>
          <p:nvPr/>
        </p:nvSpPr>
        <p:spPr>
          <a:xfrm>
            <a:off x="6814600" y="1502050"/>
            <a:ext cx="404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2</a:t>
            </a:r>
            <a:endParaRPr/>
          </a:p>
        </p:txBody>
      </p:sp>
      <p:sp>
        <p:nvSpPr>
          <p:cNvPr id="190" name="Google Shape;190;p28"/>
          <p:cNvSpPr txBox="1"/>
          <p:nvPr/>
        </p:nvSpPr>
        <p:spPr>
          <a:xfrm>
            <a:off x="611275" y="3503125"/>
            <a:ext cx="7335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t>Q4 - Orientez les brins d’ARN (cases 3 et 4)</a:t>
            </a:r>
            <a:endParaRPr sz="1700"/>
          </a:p>
          <a:p>
            <a:pPr marL="0" lvl="0" indent="0" algn="l" rtl="0">
              <a:lnSpc>
                <a:spcPct val="115000"/>
              </a:lnSpc>
              <a:spcBef>
                <a:spcPts val="0"/>
              </a:spcBef>
              <a:spcAft>
                <a:spcPts val="1600"/>
              </a:spcAft>
              <a:buClr>
                <a:schemeClr val="dk1"/>
              </a:buClr>
              <a:buSzPts val="1100"/>
              <a:buFont typeface="Arial"/>
              <a:buNone/>
            </a:pPr>
            <a:r>
              <a:rPr lang="en" sz="1800" i="1">
                <a:solidFill>
                  <a:srgbClr val="FF0000"/>
                </a:solidFill>
              </a:rPr>
              <a:t>Réponse sur le schéma</a:t>
            </a:r>
            <a:endParaRPr sz="1700"/>
          </a:p>
        </p:txBody>
      </p:sp>
      <p:sp>
        <p:nvSpPr>
          <p:cNvPr id="191" name="Google Shape;191;p28"/>
          <p:cNvSpPr/>
          <p:nvPr/>
        </p:nvSpPr>
        <p:spPr>
          <a:xfrm>
            <a:off x="4470000" y="1773625"/>
            <a:ext cx="585900" cy="171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2" name="Google Shape;192;p28"/>
          <p:cNvPicPr preferRelativeResize="0"/>
          <p:nvPr/>
        </p:nvPicPr>
        <p:blipFill rotWithShape="1">
          <a:blip r:embed="rId4">
            <a:alphaModFix/>
          </a:blip>
          <a:srcRect b="8491"/>
          <a:stretch/>
        </p:blipFill>
        <p:spPr>
          <a:xfrm>
            <a:off x="4008425" y="3955176"/>
            <a:ext cx="1055700" cy="966075"/>
          </a:xfrm>
          <a:prstGeom prst="rect">
            <a:avLst/>
          </a:prstGeom>
          <a:noFill/>
          <a:ln>
            <a:noFill/>
          </a:ln>
        </p:spPr>
      </p:pic>
      <p:sp>
        <p:nvSpPr>
          <p:cNvPr id="193" name="Google Shape;193;p28"/>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9900"/>
                </a:solidFill>
              </a:rPr>
              <a:t>Série 1 </a:t>
            </a:r>
            <a:r>
              <a:rPr lang="en" sz="2000" b="1">
                <a:solidFill>
                  <a:srgbClr val="FF9900"/>
                </a:solidFill>
                <a:highlight>
                  <a:srgbClr val="FDFDFD"/>
                </a:highlight>
              </a:rPr>
              <a:t>ARN et ARN polymérases</a:t>
            </a:r>
            <a:endParaRPr sz="3600" b="1">
              <a:solidFill>
                <a:srgbClr val="FF99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9"/>
          <p:cNvPicPr preferRelativeResize="0"/>
          <p:nvPr/>
        </p:nvPicPr>
        <p:blipFill rotWithShape="1">
          <a:blip r:embed="rId3">
            <a:alphaModFix/>
          </a:blip>
          <a:srcRect/>
          <a:stretch/>
        </p:blipFill>
        <p:spPr>
          <a:xfrm>
            <a:off x="624025" y="932825"/>
            <a:ext cx="7310100" cy="2294625"/>
          </a:xfrm>
          <a:prstGeom prst="rect">
            <a:avLst/>
          </a:prstGeom>
          <a:noFill/>
          <a:ln>
            <a:noFill/>
          </a:ln>
        </p:spPr>
      </p:pic>
      <p:sp>
        <p:nvSpPr>
          <p:cNvPr id="199" name="Google Shape;199;p29"/>
          <p:cNvSpPr txBox="1"/>
          <p:nvPr/>
        </p:nvSpPr>
        <p:spPr>
          <a:xfrm>
            <a:off x="866000" y="4024375"/>
            <a:ext cx="7335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29"/>
          <p:cNvSpPr/>
          <p:nvPr/>
        </p:nvSpPr>
        <p:spPr>
          <a:xfrm>
            <a:off x="6711550" y="1808425"/>
            <a:ext cx="458400" cy="458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p:nvPr/>
        </p:nvSpPr>
        <p:spPr>
          <a:xfrm>
            <a:off x="1018425" y="1808425"/>
            <a:ext cx="458400" cy="458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p:cNvSpPr txBox="1"/>
          <p:nvPr/>
        </p:nvSpPr>
        <p:spPr>
          <a:xfrm>
            <a:off x="1045275" y="1461250"/>
            <a:ext cx="404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a:t>
            </a:r>
            <a:endParaRPr/>
          </a:p>
        </p:txBody>
      </p:sp>
      <p:sp>
        <p:nvSpPr>
          <p:cNvPr id="203" name="Google Shape;203;p29"/>
          <p:cNvSpPr/>
          <p:nvPr/>
        </p:nvSpPr>
        <p:spPr>
          <a:xfrm>
            <a:off x="1858525" y="2769050"/>
            <a:ext cx="458400" cy="458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3</a:t>
            </a:r>
            <a:endParaRPr/>
          </a:p>
        </p:txBody>
      </p:sp>
      <p:sp>
        <p:nvSpPr>
          <p:cNvPr id="204" name="Google Shape;204;p29"/>
          <p:cNvSpPr/>
          <p:nvPr/>
        </p:nvSpPr>
        <p:spPr>
          <a:xfrm>
            <a:off x="5106875" y="1994638"/>
            <a:ext cx="292500" cy="171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4</a:t>
            </a:r>
            <a:endParaRPr/>
          </a:p>
        </p:txBody>
      </p:sp>
      <p:cxnSp>
        <p:nvCxnSpPr>
          <p:cNvPr id="205" name="Google Shape;205;p29"/>
          <p:cNvCxnSpPr>
            <a:stCxn id="201" idx="1"/>
            <a:endCxn id="201" idx="3"/>
          </p:cNvCxnSpPr>
          <p:nvPr/>
        </p:nvCxnSpPr>
        <p:spPr>
          <a:xfrm>
            <a:off x="1018425" y="2037625"/>
            <a:ext cx="458400" cy="0"/>
          </a:xfrm>
          <a:prstGeom prst="straightConnector1">
            <a:avLst/>
          </a:prstGeom>
          <a:noFill/>
          <a:ln w="9525" cap="flat" cmpd="sng">
            <a:solidFill>
              <a:schemeClr val="dk2"/>
            </a:solidFill>
            <a:prstDash val="solid"/>
            <a:round/>
            <a:headEnd type="none" w="med" len="med"/>
            <a:tailEnd type="none" w="med" len="med"/>
          </a:ln>
        </p:spPr>
      </p:cxnSp>
      <p:cxnSp>
        <p:nvCxnSpPr>
          <p:cNvPr id="206" name="Google Shape;206;p29"/>
          <p:cNvCxnSpPr>
            <a:stCxn id="200" idx="1"/>
            <a:endCxn id="200" idx="3"/>
          </p:cNvCxnSpPr>
          <p:nvPr/>
        </p:nvCxnSpPr>
        <p:spPr>
          <a:xfrm>
            <a:off x="6711550" y="2037625"/>
            <a:ext cx="458400" cy="0"/>
          </a:xfrm>
          <a:prstGeom prst="straightConnector1">
            <a:avLst/>
          </a:prstGeom>
          <a:noFill/>
          <a:ln w="9525" cap="flat" cmpd="sng">
            <a:solidFill>
              <a:schemeClr val="dk2"/>
            </a:solidFill>
            <a:prstDash val="solid"/>
            <a:round/>
            <a:headEnd type="none" w="med" len="med"/>
            <a:tailEnd type="none" w="med" len="med"/>
          </a:ln>
        </p:spPr>
      </p:cxnSp>
      <p:sp>
        <p:nvSpPr>
          <p:cNvPr id="207" name="Google Shape;207;p29"/>
          <p:cNvSpPr txBox="1"/>
          <p:nvPr/>
        </p:nvSpPr>
        <p:spPr>
          <a:xfrm>
            <a:off x="6711550" y="1609675"/>
            <a:ext cx="5859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29"/>
          <p:cNvSpPr txBox="1"/>
          <p:nvPr/>
        </p:nvSpPr>
        <p:spPr>
          <a:xfrm>
            <a:off x="6814600" y="1502050"/>
            <a:ext cx="404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2</a:t>
            </a:r>
            <a:endParaRPr/>
          </a:p>
        </p:txBody>
      </p:sp>
      <p:sp>
        <p:nvSpPr>
          <p:cNvPr id="209" name="Google Shape;209;p29"/>
          <p:cNvSpPr txBox="1"/>
          <p:nvPr/>
        </p:nvSpPr>
        <p:spPr>
          <a:xfrm>
            <a:off x="484275" y="3471375"/>
            <a:ext cx="7335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Q5 - Quel est le brin sens (ou brin codant)?</a:t>
            </a:r>
            <a:endParaRPr sz="1800" b="1"/>
          </a:p>
        </p:txBody>
      </p:sp>
      <p:sp>
        <p:nvSpPr>
          <p:cNvPr id="210" name="Google Shape;210;p29"/>
          <p:cNvSpPr/>
          <p:nvPr/>
        </p:nvSpPr>
        <p:spPr>
          <a:xfrm>
            <a:off x="4470000" y="1773625"/>
            <a:ext cx="585900" cy="171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1" name="Google Shape;211;p29"/>
          <p:cNvPicPr preferRelativeResize="0"/>
          <p:nvPr/>
        </p:nvPicPr>
        <p:blipFill rotWithShape="1">
          <a:blip r:embed="rId4">
            <a:alphaModFix/>
          </a:blip>
          <a:srcRect b="8491"/>
          <a:stretch/>
        </p:blipFill>
        <p:spPr>
          <a:xfrm>
            <a:off x="4008425" y="3955176"/>
            <a:ext cx="1055700" cy="966075"/>
          </a:xfrm>
          <a:prstGeom prst="rect">
            <a:avLst/>
          </a:prstGeom>
          <a:noFill/>
          <a:ln>
            <a:noFill/>
          </a:ln>
        </p:spPr>
      </p:pic>
      <p:sp>
        <p:nvSpPr>
          <p:cNvPr id="212" name="Google Shape;212;p29"/>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9900"/>
                </a:solidFill>
              </a:rPr>
              <a:t>Série 1 </a:t>
            </a:r>
            <a:r>
              <a:rPr lang="en" sz="2000" b="1">
                <a:solidFill>
                  <a:srgbClr val="FF9900"/>
                </a:solidFill>
                <a:highlight>
                  <a:srgbClr val="FDFDFD"/>
                </a:highlight>
              </a:rPr>
              <a:t>ARN et ARN polymérases</a:t>
            </a:r>
            <a:endParaRPr sz="3600" b="1">
              <a:solidFill>
                <a:srgbClr val="FF99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30"/>
          <p:cNvPicPr preferRelativeResize="0"/>
          <p:nvPr/>
        </p:nvPicPr>
        <p:blipFill rotWithShape="1">
          <a:blip r:embed="rId3">
            <a:alphaModFix/>
          </a:blip>
          <a:srcRect/>
          <a:stretch/>
        </p:blipFill>
        <p:spPr>
          <a:xfrm>
            <a:off x="624025" y="932825"/>
            <a:ext cx="7310100" cy="2294625"/>
          </a:xfrm>
          <a:prstGeom prst="rect">
            <a:avLst/>
          </a:prstGeom>
          <a:noFill/>
          <a:ln>
            <a:noFill/>
          </a:ln>
        </p:spPr>
      </p:pic>
      <p:sp>
        <p:nvSpPr>
          <p:cNvPr id="218" name="Google Shape;218;p30"/>
          <p:cNvSpPr txBox="1"/>
          <p:nvPr/>
        </p:nvSpPr>
        <p:spPr>
          <a:xfrm>
            <a:off x="866000" y="4024375"/>
            <a:ext cx="7335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30"/>
          <p:cNvSpPr/>
          <p:nvPr/>
        </p:nvSpPr>
        <p:spPr>
          <a:xfrm>
            <a:off x="6711550" y="1808425"/>
            <a:ext cx="458400" cy="458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0"/>
          <p:cNvSpPr/>
          <p:nvPr/>
        </p:nvSpPr>
        <p:spPr>
          <a:xfrm>
            <a:off x="1018425" y="1808425"/>
            <a:ext cx="458400" cy="458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0"/>
          <p:cNvSpPr txBox="1"/>
          <p:nvPr/>
        </p:nvSpPr>
        <p:spPr>
          <a:xfrm>
            <a:off x="1045275" y="1461250"/>
            <a:ext cx="404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a:t>
            </a:r>
            <a:endParaRPr/>
          </a:p>
        </p:txBody>
      </p:sp>
      <p:sp>
        <p:nvSpPr>
          <p:cNvPr id="222" name="Google Shape;222;p30"/>
          <p:cNvSpPr/>
          <p:nvPr/>
        </p:nvSpPr>
        <p:spPr>
          <a:xfrm>
            <a:off x="1858525" y="2769050"/>
            <a:ext cx="458400" cy="458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3</a:t>
            </a:r>
            <a:endParaRPr/>
          </a:p>
        </p:txBody>
      </p:sp>
      <p:sp>
        <p:nvSpPr>
          <p:cNvPr id="223" name="Google Shape;223;p30"/>
          <p:cNvSpPr/>
          <p:nvPr/>
        </p:nvSpPr>
        <p:spPr>
          <a:xfrm>
            <a:off x="5106875" y="1994638"/>
            <a:ext cx="292500" cy="171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4</a:t>
            </a:r>
            <a:endParaRPr/>
          </a:p>
        </p:txBody>
      </p:sp>
      <p:cxnSp>
        <p:nvCxnSpPr>
          <p:cNvPr id="224" name="Google Shape;224;p30"/>
          <p:cNvCxnSpPr>
            <a:stCxn id="220" idx="1"/>
            <a:endCxn id="220" idx="3"/>
          </p:cNvCxnSpPr>
          <p:nvPr/>
        </p:nvCxnSpPr>
        <p:spPr>
          <a:xfrm>
            <a:off x="1018425" y="2037625"/>
            <a:ext cx="458400" cy="0"/>
          </a:xfrm>
          <a:prstGeom prst="straightConnector1">
            <a:avLst/>
          </a:prstGeom>
          <a:noFill/>
          <a:ln w="9525" cap="flat" cmpd="sng">
            <a:solidFill>
              <a:schemeClr val="dk2"/>
            </a:solidFill>
            <a:prstDash val="solid"/>
            <a:round/>
            <a:headEnd type="none" w="med" len="med"/>
            <a:tailEnd type="none" w="med" len="med"/>
          </a:ln>
        </p:spPr>
      </p:cxnSp>
      <p:cxnSp>
        <p:nvCxnSpPr>
          <p:cNvPr id="225" name="Google Shape;225;p30"/>
          <p:cNvCxnSpPr>
            <a:stCxn id="219" idx="1"/>
            <a:endCxn id="219" idx="3"/>
          </p:cNvCxnSpPr>
          <p:nvPr/>
        </p:nvCxnSpPr>
        <p:spPr>
          <a:xfrm>
            <a:off x="6711550" y="2037625"/>
            <a:ext cx="458400" cy="0"/>
          </a:xfrm>
          <a:prstGeom prst="straightConnector1">
            <a:avLst/>
          </a:prstGeom>
          <a:noFill/>
          <a:ln w="9525" cap="flat" cmpd="sng">
            <a:solidFill>
              <a:schemeClr val="dk2"/>
            </a:solidFill>
            <a:prstDash val="solid"/>
            <a:round/>
            <a:headEnd type="none" w="med" len="med"/>
            <a:tailEnd type="none" w="med" len="med"/>
          </a:ln>
        </p:spPr>
      </p:cxnSp>
      <p:sp>
        <p:nvSpPr>
          <p:cNvPr id="226" name="Google Shape;226;p30"/>
          <p:cNvSpPr txBox="1"/>
          <p:nvPr/>
        </p:nvSpPr>
        <p:spPr>
          <a:xfrm>
            <a:off x="6711550" y="1609675"/>
            <a:ext cx="5859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30"/>
          <p:cNvSpPr txBox="1"/>
          <p:nvPr/>
        </p:nvSpPr>
        <p:spPr>
          <a:xfrm>
            <a:off x="6814600" y="1502050"/>
            <a:ext cx="404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2</a:t>
            </a:r>
            <a:endParaRPr/>
          </a:p>
        </p:txBody>
      </p:sp>
      <p:sp>
        <p:nvSpPr>
          <p:cNvPr id="228" name="Google Shape;228;p30"/>
          <p:cNvSpPr txBox="1"/>
          <p:nvPr/>
        </p:nvSpPr>
        <p:spPr>
          <a:xfrm>
            <a:off x="484275" y="3471375"/>
            <a:ext cx="8742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Q5 - Quel est le brin sens (ou brin codant)?</a:t>
            </a:r>
            <a:endParaRPr sz="1800"/>
          </a:p>
          <a:p>
            <a:pPr marL="0" lvl="0" indent="0" algn="l" rtl="0">
              <a:lnSpc>
                <a:spcPct val="115000"/>
              </a:lnSpc>
              <a:spcBef>
                <a:spcPts val="0"/>
              </a:spcBef>
              <a:spcAft>
                <a:spcPts val="0"/>
              </a:spcAft>
              <a:buNone/>
            </a:pPr>
            <a:r>
              <a:rPr lang="en" sz="1800" i="1">
                <a:solidFill>
                  <a:srgbClr val="FF0000"/>
                </a:solidFill>
              </a:rPr>
              <a:t>Réponse: le brin sens ou brin codant est le brin supérieur de l’ADN (orienté 5’-3’)</a:t>
            </a:r>
            <a:endParaRPr sz="1800" i="1">
              <a:solidFill>
                <a:srgbClr val="FF0000"/>
              </a:solidFill>
            </a:endParaRPr>
          </a:p>
          <a:p>
            <a:pPr marL="0" lvl="0" indent="0" algn="l" rtl="0">
              <a:lnSpc>
                <a:spcPct val="115000"/>
              </a:lnSpc>
              <a:spcBef>
                <a:spcPts val="1600"/>
              </a:spcBef>
              <a:spcAft>
                <a:spcPts val="1600"/>
              </a:spcAft>
              <a:buClr>
                <a:schemeClr val="dk1"/>
              </a:buClr>
              <a:buSzPts val="1100"/>
              <a:buFont typeface="Arial"/>
              <a:buNone/>
            </a:pPr>
            <a:endParaRPr sz="1800" i="1">
              <a:solidFill>
                <a:srgbClr val="FF0000"/>
              </a:solidFill>
            </a:endParaRPr>
          </a:p>
        </p:txBody>
      </p:sp>
      <p:sp>
        <p:nvSpPr>
          <p:cNvPr id="229" name="Google Shape;229;p30"/>
          <p:cNvSpPr/>
          <p:nvPr/>
        </p:nvSpPr>
        <p:spPr>
          <a:xfrm>
            <a:off x="4470000" y="1773625"/>
            <a:ext cx="585900" cy="171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0" name="Google Shape;230;p30"/>
          <p:cNvPicPr preferRelativeResize="0"/>
          <p:nvPr/>
        </p:nvPicPr>
        <p:blipFill rotWithShape="1">
          <a:blip r:embed="rId4">
            <a:alphaModFix/>
          </a:blip>
          <a:srcRect b="8491"/>
          <a:stretch/>
        </p:blipFill>
        <p:spPr>
          <a:xfrm>
            <a:off x="4005950" y="4177426"/>
            <a:ext cx="1055700" cy="966075"/>
          </a:xfrm>
          <a:prstGeom prst="rect">
            <a:avLst/>
          </a:prstGeom>
          <a:noFill/>
          <a:ln>
            <a:noFill/>
          </a:ln>
        </p:spPr>
      </p:pic>
      <p:sp>
        <p:nvSpPr>
          <p:cNvPr id="231" name="Google Shape;231;p30"/>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9900"/>
                </a:solidFill>
              </a:rPr>
              <a:t>Série 1 </a:t>
            </a:r>
            <a:r>
              <a:rPr lang="en" sz="2000" b="1">
                <a:solidFill>
                  <a:srgbClr val="FF9900"/>
                </a:solidFill>
                <a:highlight>
                  <a:srgbClr val="FDFDFD"/>
                </a:highlight>
              </a:rPr>
              <a:t>ARN et ARN polymérases</a:t>
            </a:r>
            <a:endParaRPr sz="3600" b="1">
              <a:solidFill>
                <a:srgbClr val="FF99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1"/>
          <p:cNvPicPr preferRelativeResize="0"/>
          <p:nvPr/>
        </p:nvPicPr>
        <p:blipFill rotWithShape="1">
          <a:blip r:embed="rId3">
            <a:alphaModFix/>
          </a:blip>
          <a:srcRect/>
          <a:stretch/>
        </p:blipFill>
        <p:spPr>
          <a:xfrm>
            <a:off x="624025" y="932825"/>
            <a:ext cx="7310100" cy="2294625"/>
          </a:xfrm>
          <a:prstGeom prst="rect">
            <a:avLst/>
          </a:prstGeom>
          <a:noFill/>
          <a:ln>
            <a:noFill/>
          </a:ln>
        </p:spPr>
      </p:pic>
      <p:sp>
        <p:nvSpPr>
          <p:cNvPr id="237" name="Google Shape;237;p31"/>
          <p:cNvSpPr txBox="1"/>
          <p:nvPr/>
        </p:nvSpPr>
        <p:spPr>
          <a:xfrm>
            <a:off x="866000" y="4024375"/>
            <a:ext cx="7335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31"/>
          <p:cNvSpPr/>
          <p:nvPr/>
        </p:nvSpPr>
        <p:spPr>
          <a:xfrm>
            <a:off x="6711550" y="1808425"/>
            <a:ext cx="458400" cy="458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1"/>
          <p:cNvSpPr/>
          <p:nvPr/>
        </p:nvSpPr>
        <p:spPr>
          <a:xfrm>
            <a:off x="1018425" y="1808425"/>
            <a:ext cx="458400" cy="458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1"/>
          <p:cNvSpPr txBox="1"/>
          <p:nvPr/>
        </p:nvSpPr>
        <p:spPr>
          <a:xfrm>
            <a:off x="1045275" y="1461250"/>
            <a:ext cx="404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a:t>
            </a:r>
            <a:endParaRPr/>
          </a:p>
        </p:txBody>
      </p:sp>
      <p:sp>
        <p:nvSpPr>
          <p:cNvPr id="241" name="Google Shape;241;p31"/>
          <p:cNvSpPr/>
          <p:nvPr/>
        </p:nvSpPr>
        <p:spPr>
          <a:xfrm>
            <a:off x="1858525" y="2769050"/>
            <a:ext cx="458400" cy="458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3</a:t>
            </a:r>
            <a:endParaRPr/>
          </a:p>
        </p:txBody>
      </p:sp>
      <p:sp>
        <p:nvSpPr>
          <p:cNvPr id="242" name="Google Shape;242;p31"/>
          <p:cNvSpPr/>
          <p:nvPr/>
        </p:nvSpPr>
        <p:spPr>
          <a:xfrm>
            <a:off x="5106875" y="1994638"/>
            <a:ext cx="292500" cy="171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4</a:t>
            </a:r>
            <a:endParaRPr/>
          </a:p>
        </p:txBody>
      </p:sp>
      <p:cxnSp>
        <p:nvCxnSpPr>
          <p:cNvPr id="243" name="Google Shape;243;p31"/>
          <p:cNvCxnSpPr>
            <a:stCxn id="239" idx="1"/>
            <a:endCxn id="239" idx="3"/>
          </p:cNvCxnSpPr>
          <p:nvPr/>
        </p:nvCxnSpPr>
        <p:spPr>
          <a:xfrm>
            <a:off x="1018425" y="2037625"/>
            <a:ext cx="458400" cy="0"/>
          </a:xfrm>
          <a:prstGeom prst="straightConnector1">
            <a:avLst/>
          </a:prstGeom>
          <a:noFill/>
          <a:ln w="9525" cap="flat" cmpd="sng">
            <a:solidFill>
              <a:schemeClr val="dk2"/>
            </a:solidFill>
            <a:prstDash val="solid"/>
            <a:round/>
            <a:headEnd type="none" w="med" len="med"/>
            <a:tailEnd type="none" w="med" len="med"/>
          </a:ln>
        </p:spPr>
      </p:cxnSp>
      <p:cxnSp>
        <p:nvCxnSpPr>
          <p:cNvPr id="244" name="Google Shape;244;p31"/>
          <p:cNvCxnSpPr>
            <a:stCxn id="238" idx="1"/>
            <a:endCxn id="238" idx="3"/>
          </p:cNvCxnSpPr>
          <p:nvPr/>
        </p:nvCxnSpPr>
        <p:spPr>
          <a:xfrm>
            <a:off x="6711550" y="2037625"/>
            <a:ext cx="458400" cy="0"/>
          </a:xfrm>
          <a:prstGeom prst="straightConnector1">
            <a:avLst/>
          </a:prstGeom>
          <a:noFill/>
          <a:ln w="9525" cap="flat" cmpd="sng">
            <a:solidFill>
              <a:schemeClr val="dk2"/>
            </a:solidFill>
            <a:prstDash val="solid"/>
            <a:round/>
            <a:headEnd type="none" w="med" len="med"/>
            <a:tailEnd type="none" w="med" len="med"/>
          </a:ln>
        </p:spPr>
      </p:cxnSp>
      <p:sp>
        <p:nvSpPr>
          <p:cNvPr id="245" name="Google Shape;245;p31"/>
          <p:cNvSpPr txBox="1"/>
          <p:nvPr/>
        </p:nvSpPr>
        <p:spPr>
          <a:xfrm>
            <a:off x="6711550" y="1609675"/>
            <a:ext cx="5859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31"/>
          <p:cNvSpPr txBox="1"/>
          <p:nvPr/>
        </p:nvSpPr>
        <p:spPr>
          <a:xfrm>
            <a:off x="6814600" y="1502050"/>
            <a:ext cx="404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2</a:t>
            </a:r>
            <a:endParaRPr/>
          </a:p>
        </p:txBody>
      </p:sp>
      <p:sp>
        <p:nvSpPr>
          <p:cNvPr id="247" name="Google Shape;247;p31"/>
          <p:cNvSpPr txBox="1"/>
          <p:nvPr/>
        </p:nvSpPr>
        <p:spPr>
          <a:xfrm>
            <a:off x="531900" y="3566625"/>
            <a:ext cx="8520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t>Q6 - Positionnez par une flèche le sens de progression de l’ARN polymérase</a:t>
            </a:r>
            <a:endParaRPr sz="1700" b="1"/>
          </a:p>
        </p:txBody>
      </p:sp>
      <p:sp>
        <p:nvSpPr>
          <p:cNvPr id="248" name="Google Shape;248;p31"/>
          <p:cNvSpPr/>
          <p:nvPr/>
        </p:nvSpPr>
        <p:spPr>
          <a:xfrm>
            <a:off x="4470000" y="1773625"/>
            <a:ext cx="585900" cy="171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 name="Google Shape;249;p31"/>
          <p:cNvPicPr preferRelativeResize="0"/>
          <p:nvPr/>
        </p:nvPicPr>
        <p:blipFill rotWithShape="1">
          <a:blip r:embed="rId4">
            <a:alphaModFix/>
          </a:blip>
          <a:srcRect b="8491"/>
          <a:stretch/>
        </p:blipFill>
        <p:spPr>
          <a:xfrm>
            <a:off x="4008425" y="3955176"/>
            <a:ext cx="1055700" cy="966075"/>
          </a:xfrm>
          <a:prstGeom prst="rect">
            <a:avLst/>
          </a:prstGeom>
          <a:noFill/>
          <a:ln>
            <a:noFill/>
          </a:ln>
        </p:spPr>
      </p:pic>
      <p:sp>
        <p:nvSpPr>
          <p:cNvPr id="250" name="Google Shape;250;p31"/>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9900"/>
                </a:solidFill>
              </a:rPr>
              <a:t>Série 1 </a:t>
            </a:r>
            <a:r>
              <a:rPr lang="en" sz="2000" b="1">
                <a:solidFill>
                  <a:srgbClr val="FF9900"/>
                </a:solidFill>
                <a:highlight>
                  <a:srgbClr val="FDFDFD"/>
                </a:highlight>
              </a:rPr>
              <a:t>ARN et ARN polymérases</a:t>
            </a:r>
            <a:endParaRPr sz="3600" b="1">
              <a:solidFill>
                <a:srgbClr val="FF99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subTitle" idx="1"/>
          </p:nvPr>
        </p:nvSpPr>
        <p:spPr>
          <a:xfrm>
            <a:off x="359100" y="1519375"/>
            <a:ext cx="8520600" cy="792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b="1">
                <a:solidFill>
                  <a:srgbClr val="0B5394"/>
                </a:solidFill>
              </a:rPr>
              <a:t>Dans quel(s) compartiment(s) cellulaire(s) ont lieu :</a:t>
            </a:r>
            <a:endParaRPr sz="1900" b="1">
              <a:solidFill>
                <a:srgbClr val="0B5394"/>
              </a:solidFill>
            </a:endParaRPr>
          </a:p>
          <a:p>
            <a:pPr marL="0" lvl="0" indent="0" algn="l" rtl="0">
              <a:lnSpc>
                <a:spcPct val="115000"/>
              </a:lnSpc>
              <a:spcBef>
                <a:spcPts val="0"/>
              </a:spcBef>
              <a:spcAft>
                <a:spcPts val="0"/>
              </a:spcAft>
              <a:buClr>
                <a:schemeClr val="dk1"/>
              </a:buClr>
              <a:buSzPts val="1100"/>
              <a:buFont typeface="Arial"/>
              <a:buNone/>
            </a:pPr>
            <a:r>
              <a:rPr lang="en" sz="1900" b="1">
                <a:solidFill>
                  <a:srgbClr val="0B5394"/>
                </a:solidFill>
              </a:rPr>
              <a:t> </a:t>
            </a:r>
            <a:endParaRPr sz="1900" b="1" i="1">
              <a:solidFill>
                <a:srgbClr val="0B5394"/>
              </a:solidFill>
            </a:endParaRPr>
          </a:p>
          <a:p>
            <a:pPr marL="457200" lvl="0" indent="-228600" algn="l" rtl="0">
              <a:lnSpc>
                <a:spcPct val="115000"/>
              </a:lnSpc>
              <a:spcBef>
                <a:spcPts val="0"/>
              </a:spcBef>
              <a:spcAft>
                <a:spcPts val="0"/>
              </a:spcAft>
              <a:buNone/>
            </a:pPr>
            <a:r>
              <a:rPr lang="en" sz="1700">
                <a:solidFill>
                  <a:srgbClr val="0B5394"/>
                </a:solidFill>
                <a:latin typeface="Calibri"/>
                <a:ea typeface="Calibri"/>
                <a:cs typeface="Calibri"/>
                <a:sym typeface="Calibri"/>
              </a:rPr>
              <a:t>-</a:t>
            </a:r>
            <a:r>
              <a:rPr lang="en" sz="1200">
                <a:solidFill>
                  <a:srgbClr val="0B5394"/>
                </a:solidFill>
                <a:latin typeface="Times New Roman"/>
                <a:ea typeface="Times New Roman"/>
                <a:cs typeface="Times New Roman"/>
                <a:sym typeface="Times New Roman"/>
              </a:rPr>
              <a:t>   	</a:t>
            </a:r>
            <a:r>
              <a:rPr lang="en" sz="1700" b="1">
                <a:solidFill>
                  <a:srgbClr val="0B5394"/>
                </a:solidFill>
              </a:rPr>
              <a:t>la réplication </a:t>
            </a:r>
            <a:endParaRPr sz="1700" b="1">
              <a:solidFill>
                <a:srgbClr val="0B5394"/>
              </a:solidFill>
            </a:endParaRPr>
          </a:p>
          <a:p>
            <a:pPr marL="457200" lvl="0" indent="-228600" algn="l" rtl="0">
              <a:lnSpc>
                <a:spcPct val="115000"/>
              </a:lnSpc>
              <a:spcBef>
                <a:spcPts val="0"/>
              </a:spcBef>
              <a:spcAft>
                <a:spcPts val="0"/>
              </a:spcAft>
              <a:buClr>
                <a:schemeClr val="dk1"/>
              </a:buClr>
              <a:buSzPts val="1100"/>
              <a:buFont typeface="Arial"/>
              <a:buNone/>
            </a:pPr>
            <a:endParaRPr sz="1700" b="1">
              <a:solidFill>
                <a:srgbClr val="0B5394"/>
              </a:solidFill>
            </a:endParaRPr>
          </a:p>
          <a:p>
            <a:pPr marL="457200" lvl="0" indent="-228600" algn="l" rtl="0">
              <a:lnSpc>
                <a:spcPct val="115000"/>
              </a:lnSpc>
              <a:spcBef>
                <a:spcPts val="0"/>
              </a:spcBef>
              <a:spcAft>
                <a:spcPts val="0"/>
              </a:spcAft>
              <a:buClr>
                <a:schemeClr val="dk1"/>
              </a:buClr>
              <a:buSzPts val="1100"/>
              <a:buFont typeface="Arial"/>
              <a:buNone/>
            </a:pPr>
            <a:r>
              <a:rPr lang="en" sz="1700">
                <a:solidFill>
                  <a:srgbClr val="0B5394"/>
                </a:solidFill>
                <a:latin typeface="Calibri"/>
                <a:ea typeface="Calibri"/>
                <a:cs typeface="Calibri"/>
                <a:sym typeface="Calibri"/>
              </a:rPr>
              <a:t>-</a:t>
            </a:r>
            <a:r>
              <a:rPr lang="en" sz="1200">
                <a:solidFill>
                  <a:srgbClr val="0B5394"/>
                </a:solidFill>
                <a:latin typeface="Times New Roman"/>
                <a:ea typeface="Times New Roman"/>
                <a:cs typeface="Times New Roman"/>
                <a:sym typeface="Times New Roman"/>
              </a:rPr>
              <a:t>   	</a:t>
            </a:r>
            <a:r>
              <a:rPr lang="en" sz="1700" b="1">
                <a:solidFill>
                  <a:srgbClr val="0B5394"/>
                </a:solidFill>
              </a:rPr>
              <a:t>la transcription </a:t>
            </a:r>
            <a:endParaRPr sz="1700" i="1">
              <a:solidFill>
                <a:srgbClr val="0B5394"/>
              </a:solidFill>
            </a:endParaRPr>
          </a:p>
          <a:p>
            <a:pPr marL="0" lvl="0" indent="0" algn="ctr" rtl="0">
              <a:spcBef>
                <a:spcPts val="0"/>
              </a:spcBef>
              <a:spcAft>
                <a:spcPts val="0"/>
              </a:spcAft>
              <a:buNone/>
            </a:pPr>
            <a:endParaRPr sz="3000">
              <a:solidFill>
                <a:srgbClr val="0B539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2"/>
          <p:cNvPicPr preferRelativeResize="0"/>
          <p:nvPr/>
        </p:nvPicPr>
        <p:blipFill rotWithShape="1">
          <a:blip r:embed="rId3">
            <a:alphaModFix/>
          </a:blip>
          <a:srcRect/>
          <a:stretch/>
        </p:blipFill>
        <p:spPr>
          <a:xfrm>
            <a:off x="624025" y="932825"/>
            <a:ext cx="7310100" cy="2294625"/>
          </a:xfrm>
          <a:prstGeom prst="rect">
            <a:avLst/>
          </a:prstGeom>
          <a:noFill/>
          <a:ln>
            <a:noFill/>
          </a:ln>
        </p:spPr>
      </p:pic>
      <p:sp>
        <p:nvSpPr>
          <p:cNvPr id="256" name="Google Shape;256;p32"/>
          <p:cNvSpPr txBox="1"/>
          <p:nvPr/>
        </p:nvSpPr>
        <p:spPr>
          <a:xfrm>
            <a:off x="866000" y="4024375"/>
            <a:ext cx="73356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32"/>
          <p:cNvSpPr/>
          <p:nvPr/>
        </p:nvSpPr>
        <p:spPr>
          <a:xfrm>
            <a:off x="6711550" y="1808425"/>
            <a:ext cx="458400" cy="458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2"/>
          <p:cNvSpPr/>
          <p:nvPr/>
        </p:nvSpPr>
        <p:spPr>
          <a:xfrm>
            <a:off x="1018425" y="1808425"/>
            <a:ext cx="458400" cy="458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2"/>
          <p:cNvSpPr txBox="1"/>
          <p:nvPr/>
        </p:nvSpPr>
        <p:spPr>
          <a:xfrm>
            <a:off x="1045275" y="1461250"/>
            <a:ext cx="404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a:t>
            </a:r>
            <a:endParaRPr/>
          </a:p>
        </p:txBody>
      </p:sp>
      <p:sp>
        <p:nvSpPr>
          <p:cNvPr id="260" name="Google Shape;260;p32"/>
          <p:cNvSpPr/>
          <p:nvPr/>
        </p:nvSpPr>
        <p:spPr>
          <a:xfrm>
            <a:off x="1858525" y="2769050"/>
            <a:ext cx="458400" cy="458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3</a:t>
            </a:r>
            <a:endParaRPr/>
          </a:p>
        </p:txBody>
      </p:sp>
      <p:sp>
        <p:nvSpPr>
          <p:cNvPr id="261" name="Google Shape;261;p32"/>
          <p:cNvSpPr/>
          <p:nvPr/>
        </p:nvSpPr>
        <p:spPr>
          <a:xfrm>
            <a:off x="5106875" y="1994638"/>
            <a:ext cx="292500" cy="171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4</a:t>
            </a:r>
            <a:endParaRPr/>
          </a:p>
        </p:txBody>
      </p:sp>
      <p:cxnSp>
        <p:nvCxnSpPr>
          <p:cNvPr id="262" name="Google Shape;262;p32"/>
          <p:cNvCxnSpPr>
            <a:stCxn id="258" idx="1"/>
            <a:endCxn id="258" idx="3"/>
          </p:cNvCxnSpPr>
          <p:nvPr/>
        </p:nvCxnSpPr>
        <p:spPr>
          <a:xfrm>
            <a:off x="1018425" y="2037625"/>
            <a:ext cx="458400" cy="0"/>
          </a:xfrm>
          <a:prstGeom prst="straightConnector1">
            <a:avLst/>
          </a:prstGeom>
          <a:noFill/>
          <a:ln w="9525" cap="flat" cmpd="sng">
            <a:solidFill>
              <a:schemeClr val="dk2"/>
            </a:solidFill>
            <a:prstDash val="solid"/>
            <a:round/>
            <a:headEnd type="none" w="med" len="med"/>
            <a:tailEnd type="none" w="med" len="med"/>
          </a:ln>
        </p:spPr>
      </p:cxnSp>
      <p:cxnSp>
        <p:nvCxnSpPr>
          <p:cNvPr id="263" name="Google Shape;263;p32"/>
          <p:cNvCxnSpPr>
            <a:stCxn id="257" idx="1"/>
            <a:endCxn id="257" idx="3"/>
          </p:cNvCxnSpPr>
          <p:nvPr/>
        </p:nvCxnSpPr>
        <p:spPr>
          <a:xfrm>
            <a:off x="6711550" y="2037625"/>
            <a:ext cx="458400" cy="0"/>
          </a:xfrm>
          <a:prstGeom prst="straightConnector1">
            <a:avLst/>
          </a:prstGeom>
          <a:noFill/>
          <a:ln w="9525" cap="flat" cmpd="sng">
            <a:solidFill>
              <a:schemeClr val="dk2"/>
            </a:solidFill>
            <a:prstDash val="solid"/>
            <a:round/>
            <a:headEnd type="none" w="med" len="med"/>
            <a:tailEnd type="none" w="med" len="med"/>
          </a:ln>
        </p:spPr>
      </p:cxnSp>
      <p:sp>
        <p:nvSpPr>
          <p:cNvPr id="264" name="Google Shape;264;p32"/>
          <p:cNvSpPr txBox="1"/>
          <p:nvPr/>
        </p:nvSpPr>
        <p:spPr>
          <a:xfrm>
            <a:off x="6711550" y="1609675"/>
            <a:ext cx="5859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32"/>
          <p:cNvSpPr txBox="1"/>
          <p:nvPr/>
        </p:nvSpPr>
        <p:spPr>
          <a:xfrm>
            <a:off x="6814600" y="1502050"/>
            <a:ext cx="404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2</a:t>
            </a:r>
            <a:endParaRPr/>
          </a:p>
        </p:txBody>
      </p:sp>
      <p:sp>
        <p:nvSpPr>
          <p:cNvPr id="266" name="Google Shape;266;p32"/>
          <p:cNvSpPr txBox="1"/>
          <p:nvPr/>
        </p:nvSpPr>
        <p:spPr>
          <a:xfrm>
            <a:off x="531900" y="3566625"/>
            <a:ext cx="82332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t>Q6 - Positionnez par une flèche le sens de progression de l’ARN polymérase</a:t>
            </a:r>
            <a:endParaRPr sz="1700"/>
          </a:p>
          <a:p>
            <a:pPr marL="0" lvl="0" indent="0" algn="l" rtl="0">
              <a:lnSpc>
                <a:spcPct val="115000"/>
              </a:lnSpc>
              <a:spcBef>
                <a:spcPts val="0"/>
              </a:spcBef>
              <a:spcAft>
                <a:spcPts val="1600"/>
              </a:spcAft>
              <a:buClr>
                <a:schemeClr val="dk1"/>
              </a:buClr>
              <a:buSzPts val="1100"/>
              <a:buFont typeface="Arial"/>
              <a:buNone/>
            </a:pPr>
            <a:r>
              <a:rPr lang="en" sz="1800" i="1">
                <a:solidFill>
                  <a:srgbClr val="FF0000"/>
                </a:solidFill>
              </a:rPr>
              <a:t>Réponse sur le schéma</a:t>
            </a:r>
            <a:endParaRPr sz="1700"/>
          </a:p>
        </p:txBody>
      </p:sp>
      <p:pic>
        <p:nvPicPr>
          <p:cNvPr id="267" name="Google Shape;267;p32"/>
          <p:cNvPicPr preferRelativeResize="0"/>
          <p:nvPr/>
        </p:nvPicPr>
        <p:blipFill rotWithShape="1">
          <a:blip r:embed="rId4">
            <a:alphaModFix/>
          </a:blip>
          <a:srcRect b="8491"/>
          <a:stretch/>
        </p:blipFill>
        <p:spPr>
          <a:xfrm>
            <a:off x="4008425" y="3955176"/>
            <a:ext cx="1055700" cy="966075"/>
          </a:xfrm>
          <a:prstGeom prst="rect">
            <a:avLst/>
          </a:prstGeom>
          <a:noFill/>
          <a:ln>
            <a:noFill/>
          </a:ln>
        </p:spPr>
      </p:pic>
      <p:sp>
        <p:nvSpPr>
          <p:cNvPr id="268" name="Google Shape;268;p32"/>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9900"/>
                </a:solidFill>
              </a:rPr>
              <a:t>Série 1 </a:t>
            </a:r>
            <a:r>
              <a:rPr lang="en" sz="2000" b="1">
                <a:solidFill>
                  <a:srgbClr val="FF9900"/>
                </a:solidFill>
                <a:highlight>
                  <a:srgbClr val="FDFDFD"/>
                </a:highlight>
              </a:rPr>
              <a:t>ARN et ARN polymérases</a:t>
            </a:r>
            <a:endParaRPr sz="3600" b="1">
              <a:solidFill>
                <a:srgbClr val="FF99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Q1 - La transcription </a:t>
            </a:r>
            <a:r>
              <a:rPr lang="en" b="1" dirty="0" err="1">
                <a:solidFill>
                  <a:schemeClr val="dk1"/>
                </a:solidFill>
              </a:rPr>
              <a:t>concerne</a:t>
            </a:r>
            <a:r>
              <a:rPr lang="en" b="1" dirty="0">
                <a:solidFill>
                  <a:schemeClr val="dk1"/>
                </a:solidFill>
              </a:rPr>
              <a:t>-t-</a:t>
            </a:r>
            <a:r>
              <a:rPr lang="en" b="1" dirty="0" err="1">
                <a:solidFill>
                  <a:schemeClr val="dk1"/>
                </a:solidFill>
              </a:rPr>
              <a:t>elle</a:t>
            </a:r>
            <a:r>
              <a:rPr lang="en" b="1" dirty="0">
                <a:solidFill>
                  <a:schemeClr val="dk1"/>
                </a:solidFill>
              </a:rPr>
              <a:t> la </a:t>
            </a:r>
            <a:r>
              <a:rPr lang="en" b="1" dirty="0" err="1">
                <a:solidFill>
                  <a:schemeClr val="dk1"/>
                </a:solidFill>
              </a:rPr>
              <a:t>totalité</a:t>
            </a:r>
            <a:r>
              <a:rPr lang="en" b="1" dirty="0">
                <a:solidFill>
                  <a:schemeClr val="dk1"/>
                </a:solidFill>
              </a:rPr>
              <a:t> du </a:t>
            </a:r>
            <a:r>
              <a:rPr lang="en" b="1" dirty="0" err="1">
                <a:solidFill>
                  <a:schemeClr val="dk1"/>
                </a:solidFill>
              </a:rPr>
              <a:t>génome</a:t>
            </a:r>
            <a:r>
              <a:rPr lang="en" b="1" dirty="0">
                <a:solidFill>
                  <a:schemeClr val="dk1"/>
                </a:solidFill>
              </a:rPr>
              <a:t> </a:t>
            </a:r>
            <a:r>
              <a:rPr lang="en" b="1" dirty="0" err="1">
                <a:solidFill>
                  <a:schemeClr val="dk1"/>
                </a:solidFill>
              </a:rPr>
              <a:t>comme</a:t>
            </a:r>
            <a:r>
              <a:rPr lang="en" b="1" dirty="0">
                <a:solidFill>
                  <a:schemeClr val="dk1"/>
                </a:solidFill>
              </a:rPr>
              <a:t> la </a:t>
            </a:r>
            <a:r>
              <a:rPr lang="en" b="1" dirty="0" err="1">
                <a:solidFill>
                  <a:schemeClr val="dk1"/>
                </a:solidFill>
              </a:rPr>
              <a:t>réplication</a:t>
            </a:r>
            <a:r>
              <a:rPr lang="en" b="1" dirty="0">
                <a:solidFill>
                  <a:schemeClr val="dk1"/>
                </a:solidFill>
              </a:rPr>
              <a:t>?</a:t>
            </a:r>
            <a:endParaRPr b="1" dirty="0">
              <a:solidFill>
                <a:schemeClr val="dk1"/>
              </a:solidFill>
            </a:endParaRPr>
          </a:p>
          <a:p>
            <a:pPr marL="0" lvl="0" indent="0" algn="l" rtl="0">
              <a:spcBef>
                <a:spcPts val="0"/>
              </a:spcBef>
              <a:spcAft>
                <a:spcPts val="0"/>
              </a:spcAft>
              <a:buNone/>
            </a:pPr>
            <a:endParaRPr sz="1500" dirty="0">
              <a:solidFill>
                <a:schemeClr val="dk1"/>
              </a:solidFill>
            </a:endParaRPr>
          </a:p>
          <a:p>
            <a:pPr marL="0" lvl="0" indent="0" algn="l" rtl="0">
              <a:spcBef>
                <a:spcPts val="1600"/>
              </a:spcBef>
              <a:spcAft>
                <a:spcPts val="1600"/>
              </a:spcAft>
              <a:buNone/>
            </a:pPr>
            <a:endParaRPr dirty="0"/>
          </a:p>
        </p:txBody>
      </p:sp>
      <p:sp>
        <p:nvSpPr>
          <p:cNvPr id="274" name="Google Shape;274;p33"/>
          <p:cNvSpPr txBox="1">
            <a:spLocks noGrp="1"/>
          </p:cNvSpPr>
          <p:nvPr>
            <p:ph type="title"/>
          </p:nvPr>
        </p:nvSpPr>
        <p:spPr>
          <a:xfrm>
            <a:off x="311700" y="177575"/>
            <a:ext cx="8761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0BB0A"/>
                </a:solidFill>
              </a:rPr>
              <a:t>Série 2 </a:t>
            </a:r>
            <a:r>
              <a:rPr lang="en" sz="1800" b="1">
                <a:solidFill>
                  <a:srgbClr val="20BB0A"/>
                </a:solidFill>
                <a:highlight>
                  <a:srgbClr val="FDFDFD"/>
                </a:highlight>
              </a:rPr>
              <a:t>Initiation de la transcription, promoteur et facteurs de transcription</a:t>
            </a:r>
            <a:r>
              <a:rPr lang="en" sz="3800" b="1">
                <a:solidFill>
                  <a:srgbClr val="20BB0A"/>
                </a:solidFill>
              </a:rPr>
              <a:t> </a:t>
            </a:r>
            <a:endParaRPr sz="3800" b="1">
              <a:solidFill>
                <a:srgbClr val="20BB0A"/>
              </a:solidFill>
            </a:endParaRPr>
          </a:p>
        </p:txBody>
      </p:sp>
      <p:pic>
        <p:nvPicPr>
          <p:cNvPr id="275" name="Google Shape;275;p33"/>
          <p:cNvPicPr preferRelativeResize="0"/>
          <p:nvPr/>
        </p:nvPicPr>
        <p:blipFill rotWithShape="1">
          <a:blip r:embed="rId3">
            <a:alphaModFix/>
          </a:blip>
          <a:srcRect b="8491"/>
          <a:stretch/>
        </p:blipFill>
        <p:spPr>
          <a:xfrm>
            <a:off x="4008425" y="3955176"/>
            <a:ext cx="1055700" cy="966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Q1 - La transcription </a:t>
            </a:r>
            <a:r>
              <a:rPr lang="en" dirty="0" err="1">
                <a:solidFill>
                  <a:schemeClr val="dk1"/>
                </a:solidFill>
              </a:rPr>
              <a:t>concerne</a:t>
            </a:r>
            <a:r>
              <a:rPr lang="en" dirty="0">
                <a:solidFill>
                  <a:schemeClr val="dk1"/>
                </a:solidFill>
              </a:rPr>
              <a:t>-t-</a:t>
            </a:r>
            <a:r>
              <a:rPr lang="en" dirty="0" err="1">
                <a:solidFill>
                  <a:schemeClr val="dk1"/>
                </a:solidFill>
              </a:rPr>
              <a:t>elle</a:t>
            </a:r>
            <a:r>
              <a:rPr lang="en" dirty="0">
                <a:solidFill>
                  <a:schemeClr val="dk1"/>
                </a:solidFill>
              </a:rPr>
              <a:t> la </a:t>
            </a:r>
            <a:r>
              <a:rPr lang="en" dirty="0" err="1">
                <a:solidFill>
                  <a:schemeClr val="dk1"/>
                </a:solidFill>
              </a:rPr>
              <a:t>totalité</a:t>
            </a:r>
            <a:r>
              <a:rPr lang="en" dirty="0">
                <a:solidFill>
                  <a:schemeClr val="dk1"/>
                </a:solidFill>
              </a:rPr>
              <a:t> du </a:t>
            </a:r>
            <a:r>
              <a:rPr lang="en" dirty="0" err="1">
                <a:solidFill>
                  <a:schemeClr val="dk1"/>
                </a:solidFill>
              </a:rPr>
              <a:t>génome</a:t>
            </a:r>
            <a:r>
              <a:rPr lang="en" dirty="0">
                <a:solidFill>
                  <a:schemeClr val="dk1"/>
                </a:solidFill>
              </a:rPr>
              <a:t> </a:t>
            </a:r>
            <a:r>
              <a:rPr lang="en" dirty="0" err="1">
                <a:solidFill>
                  <a:schemeClr val="dk1"/>
                </a:solidFill>
              </a:rPr>
              <a:t>comme</a:t>
            </a:r>
            <a:r>
              <a:rPr lang="en" dirty="0">
                <a:solidFill>
                  <a:schemeClr val="dk1"/>
                </a:solidFill>
              </a:rPr>
              <a:t> la </a:t>
            </a:r>
            <a:r>
              <a:rPr lang="en" dirty="0" err="1">
                <a:solidFill>
                  <a:schemeClr val="dk1"/>
                </a:solidFill>
              </a:rPr>
              <a:t>réplication</a:t>
            </a:r>
            <a:r>
              <a:rPr lang="en" dirty="0">
                <a:solidFill>
                  <a:schemeClr val="dk1"/>
                </a:solidFill>
              </a:rPr>
              <a:t>?</a:t>
            </a:r>
            <a:endParaRPr dirty="0">
              <a:solidFill>
                <a:schemeClr val="dk1"/>
              </a:solidFill>
            </a:endParaRPr>
          </a:p>
          <a:p>
            <a:pPr marL="0" lvl="0" indent="0" algn="l" rtl="0">
              <a:spcBef>
                <a:spcPts val="0"/>
              </a:spcBef>
              <a:spcAft>
                <a:spcPts val="0"/>
              </a:spcAft>
              <a:buNone/>
            </a:pPr>
            <a:endParaRPr sz="1500" dirty="0">
              <a:solidFill>
                <a:schemeClr val="dk1"/>
              </a:solidFill>
            </a:endParaRPr>
          </a:p>
          <a:p>
            <a:pPr marL="0" lvl="0" indent="0" algn="l" rtl="0">
              <a:spcBef>
                <a:spcPts val="1600"/>
              </a:spcBef>
              <a:spcAft>
                <a:spcPts val="0"/>
              </a:spcAft>
              <a:buNone/>
            </a:pPr>
            <a:r>
              <a:rPr lang="en" i="1" dirty="0" err="1">
                <a:solidFill>
                  <a:srgbClr val="FF0000"/>
                </a:solidFill>
              </a:rPr>
              <a:t>Réponse</a:t>
            </a:r>
            <a:r>
              <a:rPr lang="en" i="1" dirty="0">
                <a:solidFill>
                  <a:srgbClr val="FF0000"/>
                </a:solidFill>
              </a:rPr>
              <a:t> :</a:t>
            </a:r>
            <a:endParaRPr i="1" dirty="0">
              <a:solidFill>
                <a:srgbClr val="FF0000"/>
              </a:solidFill>
            </a:endParaRPr>
          </a:p>
          <a:p>
            <a:pPr marL="0" lvl="0" indent="0" algn="l" rtl="0">
              <a:spcBef>
                <a:spcPts val="1600"/>
              </a:spcBef>
              <a:spcAft>
                <a:spcPts val="1600"/>
              </a:spcAft>
              <a:buNone/>
            </a:pPr>
            <a:r>
              <a:rPr lang="en" sz="1500" dirty="0">
                <a:solidFill>
                  <a:srgbClr val="FF0000"/>
                </a:solidFill>
              </a:rPr>
              <a:t>Non, </a:t>
            </a:r>
            <a:r>
              <a:rPr lang="en" sz="1500" dirty="0" err="1">
                <a:solidFill>
                  <a:srgbClr val="FF0000"/>
                </a:solidFill>
              </a:rPr>
              <a:t>seules</a:t>
            </a:r>
            <a:r>
              <a:rPr lang="en" sz="1500" dirty="0">
                <a:solidFill>
                  <a:srgbClr val="FF0000"/>
                </a:solidFill>
              </a:rPr>
              <a:t> de petites portions du </a:t>
            </a:r>
            <a:r>
              <a:rPr lang="en" sz="1500" dirty="0" err="1">
                <a:solidFill>
                  <a:srgbClr val="FF0000"/>
                </a:solidFill>
              </a:rPr>
              <a:t>génome</a:t>
            </a:r>
            <a:r>
              <a:rPr lang="en" sz="1500" dirty="0">
                <a:solidFill>
                  <a:srgbClr val="FF0000"/>
                </a:solidFill>
              </a:rPr>
              <a:t> (</a:t>
            </a:r>
            <a:r>
              <a:rPr lang="en" sz="1500" dirty="0" err="1">
                <a:solidFill>
                  <a:srgbClr val="FF0000"/>
                </a:solidFill>
              </a:rPr>
              <a:t>gènes</a:t>
            </a:r>
            <a:r>
              <a:rPr lang="en" sz="1500" dirty="0">
                <a:solidFill>
                  <a:srgbClr val="FF0000"/>
                </a:solidFill>
              </a:rPr>
              <a:t>) </a:t>
            </a:r>
            <a:r>
              <a:rPr lang="en" sz="1500" dirty="0" err="1">
                <a:solidFill>
                  <a:srgbClr val="FF0000"/>
                </a:solidFill>
              </a:rPr>
              <a:t>sont</a:t>
            </a:r>
            <a:r>
              <a:rPr lang="en" sz="1500" dirty="0">
                <a:solidFill>
                  <a:srgbClr val="FF0000"/>
                </a:solidFill>
              </a:rPr>
              <a:t> </a:t>
            </a:r>
            <a:r>
              <a:rPr lang="en" sz="1500" dirty="0" err="1">
                <a:solidFill>
                  <a:srgbClr val="FF0000"/>
                </a:solidFill>
              </a:rPr>
              <a:t>transcrites</a:t>
            </a:r>
            <a:r>
              <a:rPr lang="en" sz="1500" dirty="0">
                <a:solidFill>
                  <a:srgbClr val="FF0000"/>
                </a:solidFill>
              </a:rPr>
              <a:t> à un moment </a:t>
            </a:r>
            <a:r>
              <a:rPr lang="en" sz="1500" dirty="0" err="1">
                <a:solidFill>
                  <a:srgbClr val="FF0000"/>
                </a:solidFill>
              </a:rPr>
              <a:t>donné</a:t>
            </a:r>
            <a:r>
              <a:rPr lang="en" sz="1500" dirty="0">
                <a:solidFill>
                  <a:srgbClr val="FF0000"/>
                </a:solidFill>
              </a:rPr>
              <a:t> de la vie de la cellule et </a:t>
            </a:r>
            <a:r>
              <a:rPr lang="en" sz="1500" dirty="0" err="1">
                <a:solidFill>
                  <a:srgbClr val="FF0000"/>
                </a:solidFill>
              </a:rPr>
              <a:t>ces</a:t>
            </a:r>
            <a:r>
              <a:rPr lang="en" sz="1500" dirty="0">
                <a:solidFill>
                  <a:srgbClr val="FF0000"/>
                </a:solidFill>
              </a:rPr>
              <a:t> portions </a:t>
            </a:r>
            <a:r>
              <a:rPr lang="en" sz="1500" dirty="0" err="1">
                <a:solidFill>
                  <a:srgbClr val="FF0000"/>
                </a:solidFill>
              </a:rPr>
              <a:t>varient</a:t>
            </a:r>
            <a:r>
              <a:rPr lang="en" sz="1500" dirty="0">
                <a:solidFill>
                  <a:srgbClr val="FF0000"/>
                </a:solidFill>
              </a:rPr>
              <a:t> </a:t>
            </a:r>
            <a:r>
              <a:rPr lang="en" sz="1500" dirty="0" err="1">
                <a:solidFill>
                  <a:srgbClr val="FF0000"/>
                </a:solidFill>
              </a:rPr>
              <a:t>en</a:t>
            </a:r>
            <a:r>
              <a:rPr lang="en" sz="1500" dirty="0">
                <a:solidFill>
                  <a:srgbClr val="FF0000"/>
                </a:solidFill>
              </a:rPr>
              <a:t> </a:t>
            </a:r>
            <a:r>
              <a:rPr lang="en" sz="1500" dirty="0" err="1">
                <a:solidFill>
                  <a:srgbClr val="FF0000"/>
                </a:solidFill>
              </a:rPr>
              <a:t>fonction</a:t>
            </a:r>
            <a:r>
              <a:rPr lang="en" sz="1500" dirty="0">
                <a:solidFill>
                  <a:srgbClr val="FF0000"/>
                </a:solidFill>
              </a:rPr>
              <a:t> du type </a:t>
            </a:r>
            <a:r>
              <a:rPr lang="en" sz="1500" dirty="0" err="1">
                <a:solidFill>
                  <a:srgbClr val="FF0000"/>
                </a:solidFill>
              </a:rPr>
              <a:t>cellulaire</a:t>
            </a:r>
            <a:r>
              <a:rPr lang="en" sz="1500" dirty="0">
                <a:solidFill>
                  <a:srgbClr val="FF0000"/>
                </a:solidFill>
              </a:rPr>
              <a:t>, du cycle </a:t>
            </a:r>
            <a:r>
              <a:rPr lang="en" sz="1500" dirty="0" err="1">
                <a:solidFill>
                  <a:srgbClr val="FF0000"/>
                </a:solidFill>
              </a:rPr>
              <a:t>cellulaire</a:t>
            </a:r>
            <a:r>
              <a:rPr lang="en" sz="1500" dirty="0">
                <a:solidFill>
                  <a:srgbClr val="FF0000"/>
                </a:solidFill>
              </a:rPr>
              <a:t>, du </a:t>
            </a:r>
            <a:r>
              <a:rPr lang="en" sz="1500" dirty="0" err="1">
                <a:solidFill>
                  <a:srgbClr val="FF0000"/>
                </a:solidFill>
              </a:rPr>
              <a:t>stade</a:t>
            </a:r>
            <a:r>
              <a:rPr lang="en" sz="1500" dirty="0">
                <a:solidFill>
                  <a:srgbClr val="FF0000"/>
                </a:solidFill>
              </a:rPr>
              <a:t> de </a:t>
            </a:r>
            <a:r>
              <a:rPr lang="en" sz="1500" dirty="0" err="1">
                <a:solidFill>
                  <a:srgbClr val="FF0000"/>
                </a:solidFill>
              </a:rPr>
              <a:t>développement</a:t>
            </a:r>
            <a:r>
              <a:rPr lang="en" sz="1500" dirty="0">
                <a:solidFill>
                  <a:srgbClr val="FF0000"/>
                </a:solidFill>
              </a:rPr>
              <a:t>, de </a:t>
            </a:r>
            <a:r>
              <a:rPr lang="en" sz="1500" dirty="0" err="1">
                <a:solidFill>
                  <a:srgbClr val="FF0000"/>
                </a:solidFill>
              </a:rPr>
              <a:t>l'environnement</a:t>
            </a:r>
            <a:r>
              <a:rPr lang="en" sz="1500" dirty="0">
                <a:solidFill>
                  <a:srgbClr val="FF0000"/>
                </a:solidFill>
              </a:rPr>
              <a:t>, </a:t>
            </a:r>
            <a:r>
              <a:rPr lang="en" sz="1500" i="1" dirty="0">
                <a:solidFill>
                  <a:srgbClr val="FF0000"/>
                </a:solidFill>
              </a:rPr>
              <a:t>etc</a:t>
            </a:r>
            <a:r>
              <a:rPr lang="en" sz="1500" dirty="0">
                <a:solidFill>
                  <a:srgbClr val="FF0000"/>
                </a:solidFill>
              </a:rPr>
              <a:t>. </a:t>
            </a:r>
            <a:endParaRPr dirty="0">
              <a:solidFill>
                <a:srgbClr val="FF0000"/>
              </a:solidFill>
            </a:endParaRPr>
          </a:p>
        </p:txBody>
      </p:sp>
      <p:pic>
        <p:nvPicPr>
          <p:cNvPr id="281" name="Google Shape;281;p34"/>
          <p:cNvPicPr preferRelativeResize="0"/>
          <p:nvPr/>
        </p:nvPicPr>
        <p:blipFill rotWithShape="1">
          <a:blip r:embed="rId3">
            <a:alphaModFix/>
          </a:blip>
          <a:srcRect b="8491"/>
          <a:stretch/>
        </p:blipFill>
        <p:spPr>
          <a:xfrm>
            <a:off x="4008425" y="3955176"/>
            <a:ext cx="1055700" cy="966075"/>
          </a:xfrm>
          <a:prstGeom prst="rect">
            <a:avLst/>
          </a:prstGeom>
          <a:noFill/>
          <a:ln>
            <a:noFill/>
          </a:ln>
        </p:spPr>
      </p:pic>
      <p:sp>
        <p:nvSpPr>
          <p:cNvPr id="282" name="Google Shape;282;p34"/>
          <p:cNvSpPr txBox="1">
            <a:spLocks noGrp="1"/>
          </p:cNvSpPr>
          <p:nvPr>
            <p:ph type="title"/>
          </p:nvPr>
        </p:nvSpPr>
        <p:spPr>
          <a:xfrm>
            <a:off x="311700" y="177575"/>
            <a:ext cx="8761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0BB0A"/>
                </a:solidFill>
              </a:rPr>
              <a:t>Série 2 </a:t>
            </a:r>
            <a:r>
              <a:rPr lang="en" sz="1800" b="1">
                <a:solidFill>
                  <a:srgbClr val="20BB0A"/>
                </a:solidFill>
                <a:highlight>
                  <a:srgbClr val="FDFDFD"/>
                </a:highlight>
              </a:rPr>
              <a:t>Initiation de la transcription, promoteur et facteurs de transcription</a:t>
            </a:r>
            <a:r>
              <a:rPr lang="en" sz="3800" b="1">
                <a:solidFill>
                  <a:srgbClr val="20BB0A"/>
                </a:solidFill>
              </a:rPr>
              <a:t> </a:t>
            </a:r>
            <a:endParaRPr sz="3800" b="1">
              <a:solidFill>
                <a:srgbClr val="20BB0A"/>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Q2 - Qu’est-ce que le promoteur d’un gène? Donner une courte définition et deux fonctions essentielles.</a:t>
            </a:r>
            <a:endParaRPr b="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1600"/>
              </a:spcAft>
              <a:buNone/>
            </a:pPr>
            <a:endParaRPr/>
          </a:p>
        </p:txBody>
      </p:sp>
      <p:pic>
        <p:nvPicPr>
          <p:cNvPr id="288" name="Google Shape;288;p35"/>
          <p:cNvPicPr preferRelativeResize="0"/>
          <p:nvPr/>
        </p:nvPicPr>
        <p:blipFill rotWithShape="1">
          <a:blip r:embed="rId3">
            <a:alphaModFix/>
          </a:blip>
          <a:srcRect b="8491"/>
          <a:stretch/>
        </p:blipFill>
        <p:spPr>
          <a:xfrm>
            <a:off x="4008425" y="3955176"/>
            <a:ext cx="1055700" cy="966075"/>
          </a:xfrm>
          <a:prstGeom prst="rect">
            <a:avLst/>
          </a:prstGeom>
          <a:noFill/>
          <a:ln>
            <a:noFill/>
          </a:ln>
        </p:spPr>
      </p:pic>
      <p:sp>
        <p:nvSpPr>
          <p:cNvPr id="289" name="Google Shape;289;p35"/>
          <p:cNvSpPr txBox="1">
            <a:spLocks noGrp="1"/>
          </p:cNvSpPr>
          <p:nvPr>
            <p:ph type="title"/>
          </p:nvPr>
        </p:nvSpPr>
        <p:spPr>
          <a:xfrm>
            <a:off x="311700" y="177575"/>
            <a:ext cx="8761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0BB0A"/>
                </a:solidFill>
              </a:rPr>
              <a:t>Série 2 </a:t>
            </a:r>
            <a:r>
              <a:rPr lang="en" sz="1800" b="1">
                <a:solidFill>
                  <a:srgbClr val="20BB0A"/>
                </a:solidFill>
                <a:highlight>
                  <a:srgbClr val="FDFDFD"/>
                </a:highlight>
              </a:rPr>
              <a:t>Initiation de la transcription, promoteur et facteurs de transcription</a:t>
            </a:r>
            <a:r>
              <a:rPr lang="en" sz="3800" b="1">
                <a:solidFill>
                  <a:srgbClr val="20BB0A"/>
                </a:solidFill>
              </a:rPr>
              <a:t> </a:t>
            </a:r>
            <a:endParaRPr sz="3800" b="1">
              <a:solidFill>
                <a:srgbClr val="20BB0A"/>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Q2 - Qu’est-ce que le promoteur d’un gène? Donner une courte définition et deux fonctions essentielles.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i="1">
                <a:solidFill>
                  <a:srgbClr val="FF0000"/>
                </a:solidFill>
              </a:rPr>
              <a:t>Réponse:</a:t>
            </a:r>
            <a:endParaRPr i="1">
              <a:solidFill>
                <a:srgbClr val="FF0000"/>
              </a:solidFill>
            </a:endParaRPr>
          </a:p>
          <a:p>
            <a:pPr marL="0" lvl="0" indent="0" algn="l" rtl="0">
              <a:spcBef>
                <a:spcPts val="0"/>
              </a:spcBef>
              <a:spcAft>
                <a:spcPts val="0"/>
              </a:spcAft>
              <a:buNone/>
            </a:pPr>
            <a:endParaRPr i="1">
              <a:solidFill>
                <a:srgbClr val="FF0000"/>
              </a:solidFill>
            </a:endParaRPr>
          </a:p>
          <a:p>
            <a:pPr marL="0" lvl="0" indent="0" algn="l" rtl="0">
              <a:spcBef>
                <a:spcPts val="0"/>
              </a:spcBef>
              <a:spcAft>
                <a:spcPts val="0"/>
              </a:spcAft>
              <a:buNone/>
            </a:pPr>
            <a:r>
              <a:rPr lang="en" sz="1500">
                <a:solidFill>
                  <a:srgbClr val="FF0000"/>
                </a:solidFill>
              </a:rPr>
              <a:t>On appelle “promoteur” la région d’ADN située, sur le brin sens, en 5’ de la séquence transcrite.</a:t>
            </a:r>
            <a:endParaRPr sz="1500">
              <a:solidFill>
                <a:srgbClr val="FF0000"/>
              </a:solidFill>
            </a:endParaRPr>
          </a:p>
          <a:p>
            <a:pPr marL="0" lvl="0" indent="0" algn="l" rtl="0">
              <a:spcBef>
                <a:spcPts val="0"/>
              </a:spcBef>
              <a:spcAft>
                <a:spcPts val="0"/>
              </a:spcAft>
              <a:buNone/>
            </a:pPr>
            <a:endParaRPr sz="1500">
              <a:solidFill>
                <a:srgbClr val="FF0000"/>
              </a:solidFill>
            </a:endParaRPr>
          </a:p>
          <a:p>
            <a:pPr marL="0" lvl="0" indent="0" algn="l" rtl="0">
              <a:spcBef>
                <a:spcPts val="0"/>
              </a:spcBef>
              <a:spcAft>
                <a:spcPts val="0"/>
              </a:spcAft>
              <a:buNone/>
            </a:pPr>
            <a:r>
              <a:rPr lang="en" sz="1500">
                <a:solidFill>
                  <a:srgbClr val="FF0000"/>
                </a:solidFill>
              </a:rPr>
              <a:t>Cette région d’ADN</a:t>
            </a:r>
            <a:endParaRPr sz="1500">
              <a:solidFill>
                <a:srgbClr val="FF0000"/>
              </a:solidFill>
            </a:endParaRPr>
          </a:p>
          <a:p>
            <a:pPr marL="457200" lvl="0" indent="-323850" algn="l" rtl="0">
              <a:spcBef>
                <a:spcPts val="0"/>
              </a:spcBef>
              <a:spcAft>
                <a:spcPts val="0"/>
              </a:spcAft>
              <a:buClr>
                <a:srgbClr val="FF0000"/>
              </a:buClr>
              <a:buSzPts val="1500"/>
              <a:buChar char="-"/>
            </a:pPr>
            <a:r>
              <a:rPr lang="en" sz="1500">
                <a:solidFill>
                  <a:srgbClr val="FF0000"/>
                </a:solidFill>
              </a:rPr>
              <a:t>détermine le site d’initiation de la transcription d’un gène par les ARN polymérases (+1)</a:t>
            </a:r>
            <a:endParaRPr sz="1500">
              <a:solidFill>
                <a:srgbClr val="FF0000"/>
              </a:solidFill>
            </a:endParaRPr>
          </a:p>
          <a:p>
            <a:pPr marL="457200" lvl="0" indent="-323850" algn="l" rtl="0">
              <a:spcBef>
                <a:spcPts val="0"/>
              </a:spcBef>
              <a:spcAft>
                <a:spcPts val="0"/>
              </a:spcAft>
              <a:buClr>
                <a:srgbClr val="FF0000"/>
              </a:buClr>
              <a:buSzPts val="1500"/>
              <a:buChar char="-"/>
            </a:pPr>
            <a:r>
              <a:rPr lang="en" sz="1500">
                <a:solidFill>
                  <a:srgbClr val="FF0000"/>
                </a:solidFill>
              </a:rPr>
              <a:t>permet la régulation de la fréquence avec laquelle les ARN polymérases vont venir initier la transcription.</a:t>
            </a:r>
            <a:endParaRPr>
              <a:solidFill>
                <a:srgbClr val="FF0000"/>
              </a:solidFill>
            </a:endParaRPr>
          </a:p>
          <a:p>
            <a:pPr marL="0" lvl="0" indent="0" algn="l" rtl="0">
              <a:spcBef>
                <a:spcPts val="0"/>
              </a:spcBef>
              <a:spcAft>
                <a:spcPts val="1600"/>
              </a:spcAft>
              <a:buNone/>
            </a:pPr>
            <a:endParaRPr>
              <a:solidFill>
                <a:srgbClr val="FF0000"/>
              </a:solidFill>
            </a:endParaRPr>
          </a:p>
        </p:txBody>
      </p:sp>
      <p:pic>
        <p:nvPicPr>
          <p:cNvPr id="295" name="Google Shape;295;p36"/>
          <p:cNvPicPr preferRelativeResize="0"/>
          <p:nvPr/>
        </p:nvPicPr>
        <p:blipFill rotWithShape="1">
          <a:blip r:embed="rId3">
            <a:alphaModFix/>
          </a:blip>
          <a:srcRect b="8491"/>
          <a:stretch/>
        </p:blipFill>
        <p:spPr>
          <a:xfrm>
            <a:off x="4008425" y="4183776"/>
            <a:ext cx="1055700" cy="966075"/>
          </a:xfrm>
          <a:prstGeom prst="rect">
            <a:avLst/>
          </a:prstGeom>
          <a:noFill/>
          <a:ln>
            <a:noFill/>
          </a:ln>
        </p:spPr>
      </p:pic>
      <p:sp>
        <p:nvSpPr>
          <p:cNvPr id="296" name="Google Shape;296;p36"/>
          <p:cNvSpPr txBox="1">
            <a:spLocks noGrp="1"/>
          </p:cNvSpPr>
          <p:nvPr>
            <p:ph type="title"/>
          </p:nvPr>
        </p:nvSpPr>
        <p:spPr>
          <a:xfrm>
            <a:off x="311700" y="177575"/>
            <a:ext cx="8761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0BB0A"/>
                </a:solidFill>
              </a:rPr>
              <a:t>Série 2 </a:t>
            </a:r>
            <a:r>
              <a:rPr lang="en" sz="1800" b="1">
                <a:solidFill>
                  <a:srgbClr val="20BB0A"/>
                </a:solidFill>
                <a:highlight>
                  <a:srgbClr val="FDFDFD"/>
                </a:highlight>
              </a:rPr>
              <a:t>Initiation de la transcription, promoteur et facteurs de transcription</a:t>
            </a:r>
            <a:r>
              <a:rPr lang="en" sz="3800" b="1">
                <a:solidFill>
                  <a:srgbClr val="20BB0A"/>
                </a:solidFill>
              </a:rPr>
              <a:t> </a:t>
            </a:r>
            <a:endParaRPr sz="3800" b="1">
              <a:solidFill>
                <a:srgbClr val="20BB0A"/>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1600"/>
              </a:spcAft>
              <a:buNone/>
            </a:pPr>
            <a:endParaRPr/>
          </a:p>
        </p:txBody>
      </p:sp>
      <p:pic>
        <p:nvPicPr>
          <p:cNvPr id="302" name="Google Shape;302;p37"/>
          <p:cNvPicPr preferRelativeResize="0"/>
          <p:nvPr/>
        </p:nvPicPr>
        <p:blipFill rotWithShape="1">
          <a:blip r:embed="rId3">
            <a:alphaModFix/>
          </a:blip>
          <a:srcRect b="8491"/>
          <a:stretch/>
        </p:blipFill>
        <p:spPr>
          <a:xfrm>
            <a:off x="4008425" y="3955176"/>
            <a:ext cx="1055700" cy="966075"/>
          </a:xfrm>
          <a:prstGeom prst="rect">
            <a:avLst/>
          </a:prstGeom>
          <a:noFill/>
          <a:ln>
            <a:noFill/>
          </a:ln>
        </p:spPr>
      </p:pic>
      <p:pic>
        <p:nvPicPr>
          <p:cNvPr id="303" name="Google Shape;303;p37"/>
          <p:cNvPicPr preferRelativeResize="0"/>
          <p:nvPr/>
        </p:nvPicPr>
        <p:blipFill>
          <a:blip r:embed="rId4">
            <a:alphaModFix/>
          </a:blip>
          <a:stretch>
            <a:fillRect/>
          </a:stretch>
        </p:blipFill>
        <p:spPr>
          <a:xfrm>
            <a:off x="1498825" y="1152475"/>
            <a:ext cx="6146350" cy="1487475"/>
          </a:xfrm>
          <a:prstGeom prst="rect">
            <a:avLst/>
          </a:prstGeom>
          <a:noFill/>
          <a:ln>
            <a:noFill/>
          </a:ln>
        </p:spPr>
      </p:pic>
      <p:sp>
        <p:nvSpPr>
          <p:cNvPr id="304" name="Google Shape;304;p37"/>
          <p:cNvSpPr txBox="1"/>
          <p:nvPr/>
        </p:nvSpPr>
        <p:spPr>
          <a:xfrm>
            <a:off x="3603600" y="889000"/>
            <a:ext cx="1333038" cy="533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latin typeface="Caveat"/>
                <a:ea typeface="Caveat"/>
                <a:cs typeface="Caveat"/>
                <a:sym typeface="Caveat"/>
              </a:rPr>
              <a:t>Promoteur</a:t>
            </a:r>
            <a:endParaRPr sz="1600" b="1" dirty="0">
              <a:latin typeface="Caveat"/>
              <a:ea typeface="Caveat"/>
              <a:cs typeface="Caveat"/>
              <a:sym typeface="Caveat"/>
            </a:endParaRPr>
          </a:p>
        </p:txBody>
      </p:sp>
      <p:sp>
        <p:nvSpPr>
          <p:cNvPr id="305" name="Google Shape;305;p37"/>
          <p:cNvSpPr txBox="1"/>
          <p:nvPr/>
        </p:nvSpPr>
        <p:spPr>
          <a:xfrm>
            <a:off x="492125" y="2571750"/>
            <a:ext cx="8294700" cy="174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chemeClr val="dk1"/>
                </a:solidFill>
              </a:rPr>
              <a:t>Q3 - Qu’est-ce que la TATA box? Quelle est sa fonction?</a:t>
            </a:r>
            <a:endParaRPr sz="1600" b="1"/>
          </a:p>
        </p:txBody>
      </p:sp>
      <p:sp>
        <p:nvSpPr>
          <p:cNvPr id="306" name="Google Shape;306;p37"/>
          <p:cNvSpPr txBox="1">
            <a:spLocks noGrp="1"/>
          </p:cNvSpPr>
          <p:nvPr>
            <p:ph type="title"/>
          </p:nvPr>
        </p:nvSpPr>
        <p:spPr>
          <a:xfrm>
            <a:off x="311700" y="177575"/>
            <a:ext cx="8761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0BB0A"/>
                </a:solidFill>
              </a:rPr>
              <a:t>Série 2 </a:t>
            </a:r>
            <a:r>
              <a:rPr lang="en" sz="1800" b="1">
                <a:solidFill>
                  <a:srgbClr val="20BB0A"/>
                </a:solidFill>
                <a:highlight>
                  <a:srgbClr val="FDFDFD"/>
                </a:highlight>
              </a:rPr>
              <a:t>Initiation de la transcription, promoteur et facteurs de transcription</a:t>
            </a:r>
            <a:r>
              <a:rPr lang="en" sz="3800" b="1">
                <a:solidFill>
                  <a:srgbClr val="20BB0A"/>
                </a:solidFill>
              </a:rPr>
              <a:t> </a:t>
            </a:r>
            <a:endParaRPr sz="3800" b="1">
              <a:solidFill>
                <a:srgbClr val="20BB0A"/>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1600"/>
              </a:spcAft>
              <a:buNone/>
            </a:pPr>
            <a:endParaRPr/>
          </a:p>
        </p:txBody>
      </p:sp>
      <p:pic>
        <p:nvPicPr>
          <p:cNvPr id="312" name="Google Shape;312;p38"/>
          <p:cNvPicPr preferRelativeResize="0"/>
          <p:nvPr/>
        </p:nvPicPr>
        <p:blipFill rotWithShape="1">
          <a:blip r:embed="rId3">
            <a:alphaModFix/>
          </a:blip>
          <a:srcRect b="8491"/>
          <a:stretch/>
        </p:blipFill>
        <p:spPr>
          <a:xfrm>
            <a:off x="3932225" y="4412376"/>
            <a:ext cx="1055700" cy="966075"/>
          </a:xfrm>
          <a:prstGeom prst="rect">
            <a:avLst/>
          </a:prstGeom>
          <a:noFill/>
          <a:ln>
            <a:noFill/>
          </a:ln>
        </p:spPr>
      </p:pic>
      <p:pic>
        <p:nvPicPr>
          <p:cNvPr id="313" name="Google Shape;313;p38"/>
          <p:cNvPicPr preferRelativeResize="0"/>
          <p:nvPr/>
        </p:nvPicPr>
        <p:blipFill>
          <a:blip r:embed="rId4">
            <a:alphaModFix/>
          </a:blip>
          <a:stretch>
            <a:fillRect/>
          </a:stretch>
        </p:blipFill>
        <p:spPr>
          <a:xfrm>
            <a:off x="1498825" y="1152475"/>
            <a:ext cx="6146350" cy="1487475"/>
          </a:xfrm>
          <a:prstGeom prst="rect">
            <a:avLst/>
          </a:prstGeom>
          <a:noFill/>
          <a:ln>
            <a:noFill/>
          </a:ln>
        </p:spPr>
      </p:pic>
      <p:sp>
        <p:nvSpPr>
          <p:cNvPr id="314" name="Google Shape;314;p38"/>
          <p:cNvSpPr txBox="1"/>
          <p:nvPr/>
        </p:nvSpPr>
        <p:spPr>
          <a:xfrm>
            <a:off x="3603600" y="889000"/>
            <a:ext cx="1208906" cy="533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latin typeface="Caveat"/>
                <a:ea typeface="Caveat"/>
                <a:cs typeface="Caveat"/>
                <a:sym typeface="Caveat"/>
              </a:rPr>
              <a:t>Promoteur</a:t>
            </a:r>
            <a:endParaRPr sz="1600" b="1" dirty="0">
              <a:latin typeface="Caveat"/>
              <a:ea typeface="Caveat"/>
              <a:cs typeface="Caveat"/>
              <a:sym typeface="Caveat"/>
            </a:endParaRPr>
          </a:p>
        </p:txBody>
      </p:sp>
      <p:sp>
        <p:nvSpPr>
          <p:cNvPr id="315" name="Google Shape;315;p38"/>
          <p:cNvSpPr txBox="1"/>
          <p:nvPr/>
        </p:nvSpPr>
        <p:spPr>
          <a:xfrm>
            <a:off x="492125" y="2647950"/>
            <a:ext cx="8294700" cy="174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rPr>
              <a:t>Q3 - Qu’est-ce que la TATA box? Quelle est sa fonction?</a:t>
            </a:r>
            <a:endParaRPr sz="180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0" lvl="0" indent="0" algn="l" rtl="0">
              <a:lnSpc>
                <a:spcPct val="115000"/>
              </a:lnSpc>
              <a:spcBef>
                <a:spcPts val="0"/>
              </a:spcBef>
              <a:spcAft>
                <a:spcPts val="0"/>
              </a:spcAft>
              <a:buNone/>
            </a:pPr>
            <a:r>
              <a:rPr lang="en" sz="1800" i="1">
                <a:solidFill>
                  <a:srgbClr val="FF0000"/>
                </a:solidFill>
              </a:rPr>
              <a:t>Réponse:</a:t>
            </a:r>
            <a:r>
              <a:rPr lang="en" sz="1600" i="1">
                <a:solidFill>
                  <a:srgbClr val="FF0000"/>
                </a:solidFill>
              </a:rPr>
              <a:t> </a:t>
            </a:r>
            <a:r>
              <a:rPr lang="en" sz="1600">
                <a:solidFill>
                  <a:srgbClr val="FF0000"/>
                </a:solidFill>
              </a:rPr>
              <a:t>la TATA box (= boîte de Hogness) est une séquence d’ADN riche en A et T ( 5’ TATA 3’) présente dans la majorité des promoteurs eucaryotes (80%) et située entre -­30 et -­25 (25 à 30 nucléotides en amont du site d’initiation de la transcription , aussi appelé +1). </a:t>
            </a:r>
            <a:endParaRPr sz="1600">
              <a:solidFill>
                <a:srgbClr val="FF0000"/>
              </a:solidFill>
            </a:endParaRPr>
          </a:p>
          <a:p>
            <a:pPr marL="0" lvl="0" indent="0" algn="l" rtl="0">
              <a:lnSpc>
                <a:spcPct val="115000"/>
              </a:lnSpc>
              <a:spcBef>
                <a:spcPts val="0"/>
              </a:spcBef>
              <a:spcAft>
                <a:spcPts val="0"/>
              </a:spcAft>
              <a:buNone/>
            </a:pPr>
            <a:r>
              <a:rPr lang="en" sz="1600">
                <a:solidFill>
                  <a:srgbClr val="FF0000"/>
                </a:solidFill>
              </a:rPr>
              <a:t>Elle est le site de fixation des facteurs TBP/TFIID (fait partie du promoteur minimal au niveau duquel se fixe l’ARN-Pol II).</a:t>
            </a:r>
            <a:endParaRPr sz="1600">
              <a:solidFill>
                <a:srgbClr val="FF0000"/>
              </a:solidFill>
            </a:endParaRPr>
          </a:p>
        </p:txBody>
      </p:sp>
      <p:sp>
        <p:nvSpPr>
          <p:cNvPr id="316" name="Google Shape;316;p38"/>
          <p:cNvSpPr txBox="1">
            <a:spLocks noGrp="1"/>
          </p:cNvSpPr>
          <p:nvPr>
            <p:ph type="title"/>
          </p:nvPr>
        </p:nvSpPr>
        <p:spPr>
          <a:xfrm>
            <a:off x="311700" y="177575"/>
            <a:ext cx="8761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0BB0A"/>
                </a:solidFill>
              </a:rPr>
              <a:t>Série 2 </a:t>
            </a:r>
            <a:r>
              <a:rPr lang="en" sz="1800" b="1">
                <a:solidFill>
                  <a:srgbClr val="20BB0A"/>
                </a:solidFill>
                <a:highlight>
                  <a:srgbClr val="FDFDFD"/>
                </a:highlight>
              </a:rPr>
              <a:t>Initiation de la transcription, promoteur et facteurs de transcription</a:t>
            </a:r>
            <a:r>
              <a:rPr lang="en" sz="3800" b="1">
                <a:solidFill>
                  <a:srgbClr val="20BB0A"/>
                </a:solidFill>
              </a:rPr>
              <a:t> </a:t>
            </a:r>
            <a:endParaRPr sz="3800" b="1">
              <a:solidFill>
                <a:srgbClr val="20BB0A"/>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1600"/>
              </a:spcAft>
              <a:buNone/>
            </a:pPr>
            <a:endParaRPr/>
          </a:p>
        </p:txBody>
      </p:sp>
      <p:pic>
        <p:nvPicPr>
          <p:cNvPr id="322" name="Google Shape;322;p39"/>
          <p:cNvPicPr preferRelativeResize="0"/>
          <p:nvPr/>
        </p:nvPicPr>
        <p:blipFill rotWithShape="1">
          <a:blip r:embed="rId3">
            <a:alphaModFix/>
          </a:blip>
          <a:srcRect b="8491"/>
          <a:stretch/>
        </p:blipFill>
        <p:spPr>
          <a:xfrm>
            <a:off x="4008425" y="3955176"/>
            <a:ext cx="1055700" cy="966075"/>
          </a:xfrm>
          <a:prstGeom prst="rect">
            <a:avLst/>
          </a:prstGeom>
          <a:noFill/>
          <a:ln>
            <a:noFill/>
          </a:ln>
        </p:spPr>
      </p:pic>
      <p:pic>
        <p:nvPicPr>
          <p:cNvPr id="323" name="Google Shape;323;p39"/>
          <p:cNvPicPr preferRelativeResize="0"/>
          <p:nvPr/>
        </p:nvPicPr>
        <p:blipFill>
          <a:blip r:embed="rId4">
            <a:alphaModFix/>
          </a:blip>
          <a:stretch>
            <a:fillRect/>
          </a:stretch>
        </p:blipFill>
        <p:spPr>
          <a:xfrm>
            <a:off x="1498825" y="1152475"/>
            <a:ext cx="6146350" cy="1487475"/>
          </a:xfrm>
          <a:prstGeom prst="rect">
            <a:avLst/>
          </a:prstGeom>
          <a:noFill/>
          <a:ln>
            <a:noFill/>
          </a:ln>
        </p:spPr>
      </p:pic>
      <p:sp>
        <p:nvSpPr>
          <p:cNvPr id="324" name="Google Shape;324;p39"/>
          <p:cNvSpPr txBox="1"/>
          <p:nvPr/>
        </p:nvSpPr>
        <p:spPr>
          <a:xfrm>
            <a:off x="3603600" y="889000"/>
            <a:ext cx="1514462" cy="533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latin typeface="Caveat"/>
                <a:ea typeface="Caveat"/>
                <a:cs typeface="Caveat"/>
                <a:sym typeface="Caveat"/>
              </a:rPr>
              <a:t>Promoteur</a:t>
            </a:r>
            <a:endParaRPr sz="1600" b="1" dirty="0">
              <a:latin typeface="Caveat"/>
              <a:ea typeface="Caveat"/>
              <a:cs typeface="Caveat"/>
              <a:sym typeface="Caveat"/>
            </a:endParaRPr>
          </a:p>
        </p:txBody>
      </p:sp>
      <p:sp>
        <p:nvSpPr>
          <p:cNvPr id="325" name="Google Shape;325;p39"/>
          <p:cNvSpPr txBox="1"/>
          <p:nvPr/>
        </p:nvSpPr>
        <p:spPr>
          <a:xfrm>
            <a:off x="492125" y="2876550"/>
            <a:ext cx="8294700" cy="174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chemeClr val="dk1"/>
                </a:solidFill>
              </a:rPr>
              <a:t>Q4 - Quelles autres boites/séquences peut-on retrouver dans les promoteurs des gènes transcrits par l’ARN-polymérase II?</a:t>
            </a:r>
            <a:endParaRPr sz="1800" b="1">
              <a:solidFill>
                <a:schemeClr val="dk1"/>
              </a:solidFill>
            </a:endParaRPr>
          </a:p>
          <a:p>
            <a:pPr marL="0" lvl="0" indent="0" algn="l" rtl="0">
              <a:lnSpc>
                <a:spcPct val="115000"/>
              </a:lnSpc>
              <a:spcBef>
                <a:spcPts val="0"/>
              </a:spcBef>
              <a:spcAft>
                <a:spcPts val="0"/>
              </a:spcAft>
              <a:buNone/>
            </a:pPr>
            <a:endParaRPr sz="1600"/>
          </a:p>
        </p:txBody>
      </p:sp>
      <p:sp>
        <p:nvSpPr>
          <p:cNvPr id="326" name="Google Shape;326;p39"/>
          <p:cNvSpPr txBox="1">
            <a:spLocks noGrp="1"/>
          </p:cNvSpPr>
          <p:nvPr>
            <p:ph type="title"/>
          </p:nvPr>
        </p:nvSpPr>
        <p:spPr>
          <a:xfrm>
            <a:off x="311700" y="177575"/>
            <a:ext cx="8761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0BB0A"/>
                </a:solidFill>
              </a:rPr>
              <a:t>Série 2 </a:t>
            </a:r>
            <a:r>
              <a:rPr lang="en" sz="1800" b="1">
                <a:solidFill>
                  <a:srgbClr val="20BB0A"/>
                </a:solidFill>
                <a:highlight>
                  <a:srgbClr val="FDFDFD"/>
                </a:highlight>
              </a:rPr>
              <a:t>Initiation de la transcription, promoteur et facteurs de transcription</a:t>
            </a:r>
            <a:r>
              <a:rPr lang="en" sz="3800" b="1">
                <a:solidFill>
                  <a:srgbClr val="20BB0A"/>
                </a:solidFill>
              </a:rPr>
              <a:t> </a:t>
            </a:r>
            <a:endParaRPr sz="3800" b="1">
              <a:solidFill>
                <a:srgbClr val="20BB0A"/>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1600"/>
              </a:spcAft>
              <a:buNone/>
            </a:pPr>
            <a:endParaRPr/>
          </a:p>
        </p:txBody>
      </p:sp>
      <p:pic>
        <p:nvPicPr>
          <p:cNvPr id="332" name="Google Shape;332;p40"/>
          <p:cNvPicPr preferRelativeResize="0"/>
          <p:nvPr/>
        </p:nvPicPr>
        <p:blipFill>
          <a:blip r:embed="rId3">
            <a:alphaModFix/>
          </a:blip>
          <a:stretch>
            <a:fillRect/>
          </a:stretch>
        </p:blipFill>
        <p:spPr>
          <a:xfrm>
            <a:off x="1498825" y="1152475"/>
            <a:ext cx="6146350" cy="1487475"/>
          </a:xfrm>
          <a:prstGeom prst="rect">
            <a:avLst/>
          </a:prstGeom>
          <a:noFill/>
          <a:ln>
            <a:noFill/>
          </a:ln>
        </p:spPr>
      </p:pic>
      <p:sp>
        <p:nvSpPr>
          <p:cNvPr id="333" name="Google Shape;333;p40"/>
          <p:cNvSpPr txBox="1"/>
          <p:nvPr/>
        </p:nvSpPr>
        <p:spPr>
          <a:xfrm>
            <a:off x="3603599" y="889000"/>
            <a:ext cx="1380781" cy="533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latin typeface="Caveat"/>
                <a:ea typeface="Caveat"/>
                <a:cs typeface="Caveat"/>
                <a:sym typeface="Caveat"/>
              </a:rPr>
              <a:t>Promoteur</a:t>
            </a:r>
            <a:endParaRPr sz="1600" b="1" dirty="0">
              <a:latin typeface="Caveat"/>
              <a:ea typeface="Caveat"/>
              <a:cs typeface="Caveat"/>
              <a:sym typeface="Caveat"/>
            </a:endParaRPr>
          </a:p>
        </p:txBody>
      </p:sp>
      <p:sp>
        <p:nvSpPr>
          <p:cNvPr id="334" name="Google Shape;334;p40"/>
          <p:cNvSpPr txBox="1"/>
          <p:nvPr/>
        </p:nvSpPr>
        <p:spPr>
          <a:xfrm>
            <a:off x="424650" y="2571750"/>
            <a:ext cx="8294700" cy="257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rPr>
              <a:t>Q4 - Quelles autres boites/séquences peut-on retrouver dans les promoteurs des gènes transcrits par l’ARN-polymérase II?</a:t>
            </a:r>
            <a:endParaRPr sz="1800">
              <a:solidFill>
                <a:schemeClr val="dk1"/>
              </a:solidFill>
            </a:endParaRPr>
          </a:p>
          <a:p>
            <a:pPr marL="0" lvl="0" indent="0" algn="l" rtl="0">
              <a:lnSpc>
                <a:spcPct val="115000"/>
              </a:lnSpc>
              <a:spcBef>
                <a:spcPts val="0"/>
              </a:spcBef>
              <a:spcAft>
                <a:spcPts val="0"/>
              </a:spcAft>
              <a:buNone/>
            </a:pPr>
            <a:r>
              <a:rPr lang="en" sz="1800" i="1">
                <a:solidFill>
                  <a:srgbClr val="FF0000"/>
                </a:solidFill>
              </a:rPr>
              <a:t>Réponse :</a:t>
            </a:r>
            <a:endParaRPr sz="1800" i="1">
              <a:solidFill>
                <a:srgbClr val="FF0000"/>
              </a:solidFill>
            </a:endParaRPr>
          </a:p>
          <a:p>
            <a:pPr marL="457200" lvl="0" indent="-323850" algn="l" rtl="0">
              <a:lnSpc>
                <a:spcPct val="115000"/>
              </a:lnSpc>
              <a:spcBef>
                <a:spcPts val="0"/>
              </a:spcBef>
              <a:spcAft>
                <a:spcPts val="0"/>
              </a:spcAft>
              <a:buClr>
                <a:srgbClr val="FF0000"/>
              </a:buClr>
              <a:buSzPts val="1500"/>
              <a:buChar char="-"/>
            </a:pPr>
            <a:r>
              <a:rPr lang="en" sz="1500">
                <a:solidFill>
                  <a:srgbClr val="FF0000"/>
                </a:solidFill>
              </a:rPr>
              <a:t>INR box au niveau du +1 (présente dans environ 60% des promoteurs, recrute TFIID)</a:t>
            </a:r>
            <a:endParaRPr sz="1500">
              <a:solidFill>
                <a:srgbClr val="FF0000"/>
              </a:solidFill>
            </a:endParaRPr>
          </a:p>
          <a:p>
            <a:pPr marL="457200" lvl="0" indent="-323850" algn="l" rtl="0">
              <a:lnSpc>
                <a:spcPct val="115000"/>
              </a:lnSpc>
              <a:spcBef>
                <a:spcPts val="0"/>
              </a:spcBef>
              <a:spcAft>
                <a:spcPts val="0"/>
              </a:spcAft>
              <a:buClr>
                <a:srgbClr val="FF0000"/>
              </a:buClr>
              <a:buSzPts val="1500"/>
              <a:buChar char="-"/>
            </a:pPr>
            <a:r>
              <a:rPr lang="en" sz="1500">
                <a:solidFill>
                  <a:srgbClr val="FF0000"/>
                </a:solidFill>
              </a:rPr>
              <a:t>GC box (optionnelle)</a:t>
            </a:r>
            <a:endParaRPr sz="1500">
              <a:solidFill>
                <a:srgbClr val="FF0000"/>
              </a:solidFill>
            </a:endParaRPr>
          </a:p>
          <a:p>
            <a:pPr marL="457200" lvl="0" indent="-323850" algn="l" rtl="0">
              <a:lnSpc>
                <a:spcPct val="115000"/>
              </a:lnSpc>
              <a:spcBef>
                <a:spcPts val="0"/>
              </a:spcBef>
              <a:spcAft>
                <a:spcPts val="0"/>
              </a:spcAft>
              <a:buClr>
                <a:srgbClr val="FF0000"/>
              </a:buClr>
              <a:buSzPts val="1500"/>
              <a:buChar char="-"/>
            </a:pPr>
            <a:r>
              <a:rPr lang="en" sz="1500">
                <a:solidFill>
                  <a:srgbClr val="FF0000"/>
                </a:solidFill>
              </a:rPr>
              <a:t>CAAT box (optionnelle)</a:t>
            </a:r>
            <a:endParaRPr sz="1500">
              <a:solidFill>
                <a:srgbClr val="FF0000"/>
              </a:solidFill>
            </a:endParaRPr>
          </a:p>
          <a:p>
            <a:pPr marL="457200" lvl="0" indent="-323850" algn="l" rtl="0">
              <a:lnSpc>
                <a:spcPct val="115000"/>
              </a:lnSpc>
              <a:spcBef>
                <a:spcPts val="0"/>
              </a:spcBef>
              <a:spcAft>
                <a:spcPts val="0"/>
              </a:spcAft>
              <a:buClr>
                <a:srgbClr val="9900FF"/>
              </a:buClr>
              <a:buSzPts val="1500"/>
              <a:buChar char="-"/>
            </a:pPr>
            <a:r>
              <a:rPr lang="en" sz="1500">
                <a:solidFill>
                  <a:srgbClr val="9900FF"/>
                </a:solidFill>
              </a:rPr>
              <a:t>DPE (Downstream Promoter Element) sur des promoteurs dénués de boîte TATA, en aval du site d’initiation de la transcription à +28,+34</a:t>
            </a:r>
            <a:endParaRPr sz="1500">
              <a:solidFill>
                <a:srgbClr val="9900FF"/>
              </a:solidFill>
            </a:endParaRPr>
          </a:p>
          <a:p>
            <a:pPr marL="0" lvl="0" indent="0" algn="l" rtl="0">
              <a:lnSpc>
                <a:spcPct val="115000"/>
              </a:lnSpc>
              <a:spcBef>
                <a:spcPts val="0"/>
              </a:spcBef>
              <a:spcAft>
                <a:spcPts val="0"/>
              </a:spcAft>
              <a:buNone/>
            </a:pPr>
            <a:endParaRPr sz="1600"/>
          </a:p>
        </p:txBody>
      </p:sp>
      <p:sp>
        <p:nvSpPr>
          <p:cNvPr id="335" name="Google Shape;335;p40"/>
          <p:cNvSpPr txBox="1">
            <a:spLocks noGrp="1"/>
          </p:cNvSpPr>
          <p:nvPr>
            <p:ph type="title"/>
          </p:nvPr>
        </p:nvSpPr>
        <p:spPr>
          <a:xfrm>
            <a:off x="311700" y="177575"/>
            <a:ext cx="8761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0BB0A"/>
                </a:solidFill>
              </a:rPr>
              <a:t>Série 2 </a:t>
            </a:r>
            <a:r>
              <a:rPr lang="en" sz="1800" b="1">
                <a:solidFill>
                  <a:srgbClr val="20BB0A"/>
                </a:solidFill>
                <a:highlight>
                  <a:srgbClr val="FDFDFD"/>
                </a:highlight>
              </a:rPr>
              <a:t>Initiation de la transcription, promoteur et facteurs de transcription</a:t>
            </a:r>
            <a:r>
              <a:rPr lang="en" sz="3800" b="1">
                <a:solidFill>
                  <a:srgbClr val="20BB0A"/>
                </a:solidFill>
              </a:rPr>
              <a:t> </a:t>
            </a:r>
            <a:endParaRPr sz="3800" b="1">
              <a:solidFill>
                <a:srgbClr val="20BB0A"/>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1"/>
          <p:cNvSpPr txBox="1">
            <a:spLocks noGrp="1"/>
          </p:cNvSpPr>
          <p:nvPr>
            <p:ph type="body" idx="1"/>
          </p:nvPr>
        </p:nvSpPr>
        <p:spPr>
          <a:xfrm>
            <a:off x="311700" y="2333625"/>
            <a:ext cx="8520600" cy="199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Q5 - Le complexe de pré-initiation de la transcription :</a:t>
            </a:r>
            <a:endParaRPr b="1"/>
          </a:p>
          <a:p>
            <a:pPr marL="0" lvl="0" indent="457200" algn="l" rtl="0">
              <a:spcBef>
                <a:spcPts val="1600"/>
              </a:spcBef>
              <a:spcAft>
                <a:spcPts val="0"/>
              </a:spcAft>
              <a:buNone/>
            </a:pPr>
            <a:r>
              <a:rPr lang="en" b="1">
                <a:solidFill>
                  <a:srgbClr val="000000"/>
                </a:solidFill>
              </a:rPr>
              <a:t>De quoi est-il constitué? </a:t>
            </a:r>
            <a:endParaRPr b="1">
              <a:solidFill>
                <a:srgbClr val="000000"/>
              </a:solidFill>
            </a:endParaRPr>
          </a:p>
          <a:p>
            <a:pPr marL="0" lvl="0" indent="457200" algn="l" rtl="0">
              <a:spcBef>
                <a:spcPts val="1600"/>
              </a:spcBef>
              <a:spcAft>
                <a:spcPts val="1600"/>
              </a:spcAft>
              <a:buNone/>
            </a:pPr>
            <a:r>
              <a:rPr lang="en" b="1">
                <a:solidFill>
                  <a:srgbClr val="000000"/>
                </a:solidFill>
              </a:rPr>
              <a:t>Quel est son rôle?</a:t>
            </a:r>
            <a:endParaRPr b="1">
              <a:solidFill>
                <a:srgbClr val="000000"/>
              </a:solidFill>
            </a:endParaRPr>
          </a:p>
        </p:txBody>
      </p:sp>
      <p:pic>
        <p:nvPicPr>
          <p:cNvPr id="341" name="Google Shape;341;p41"/>
          <p:cNvPicPr preferRelativeResize="0"/>
          <p:nvPr/>
        </p:nvPicPr>
        <p:blipFill>
          <a:blip r:embed="rId3">
            <a:alphaModFix/>
          </a:blip>
          <a:stretch>
            <a:fillRect/>
          </a:stretch>
        </p:blipFill>
        <p:spPr>
          <a:xfrm>
            <a:off x="2224100" y="870950"/>
            <a:ext cx="5236550" cy="1581750"/>
          </a:xfrm>
          <a:prstGeom prst="rect">
            <a:avLst/>
          </a:prstGeom>
          <a:noFill/>
          <a:ln>
            <a:noFill/>
          </a:ln>
        </p:spPr>
      </p:pic>
      <p:pic>
        <p:nvPicPr>
          <p:cNvPr id="342" name="Google Shape;342;p41"/>
          <p:cNvPicPr preferRelativeResize="0"/>
          <p:nvPr/>
        </p:nvPicPr>
        <p:blipFill rotWithShape="1">
          <a:blip r:embed="rId4">
            <a:alphaModFix/>
          </a:blip>
          <a:srcRect b="8491"/>
          <a:stretch/>
        </p:blipFill>
        <p:spPr>
          <a:xfrm>
            <a:off x="4008425" y="3955176"/>
            <a:ext cx="1055700" cy="966075"/>
          </a:xfrm>
          <a:prstGeom prst="rect">
            <a:avLst/>
          </a:prstGeom>
          <a:noFill/>
          <a:ln>
            <a:noFill/>
          </a:ln>
        </p:spPr>
      </p:pic>
      <p:sp>
        <p:nvSpPr>
          <p:cNvPr id="343" name="Google Shape;343;p41"/>
          <p:cNvSpPr txBox="1">
            <a:spLocks noGrp="1"/>
          </p:cNvSpPr>
          <p:nvPr>
            <p:ph type="title"/>
          </p:nvPr>
        </p:nvSpPr>
        <p:spPr>
          <a:xfrm>
            <a:off x="311700" y="177575"/>
            <a:ext cx="8761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0BB0A"/>
                </a:solidFill>
              </a:rPr>
              <a:t>Série 2 </a:t>
            </a:r>
            <a:r>
              <a:rPr lang="en" sz="1800" b="1">
                <a:solidFill>
                  <a:srgbClr val="20BB0A"/>
                </a:solidFill>
                <a:highlight>
                  <a:srgbClr val="FDFDFD"/>
                </a:highlight>
              </a:rPr>
              <a:t>Initiation de la transcription, promoteur et facteurs de transcription</a:t>
            </a:r>
            <a:r>
              <a:rPr lang="en" sz="3800" b="1">
                <a:solidFill>
                  <a:srgbClr val="20BB0A"/>
                </a:solidFill>
              </a:rPr>
              <a:t> </a:t>
            </a:r>
            <a:endParaRPr sz="3800" b="1">
              <a:solidFill>
                <a:srgbClr val="20BB0A"/>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subTitle" idx="1"/>
          </p:nvPr>
        </p:nvSpPr>
        <p:spPr>
          <a:xfrm>
            <a:off x="359100" y="1519375"/>
            <a:ext cx="8520600" cy="792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300" b="1" dirty="0">
                <a:solidFill>
                  <a:srgbClr val="0B5394"/>
                </a:solidFill>
              </a:rPr>
              <a:t>Dans </a:t>
            </a:r>
            <a:r>
              <a:rPr lang="en" sz="2300" b="1" dirty="0" err="1">
                <a:solidFill>
                  <a:srgbClr val="0B5394"/>
                </a:solidFill>
              </a:rPr>
              <a:t>quel</a:t>
            </a:r>
            <a:r>
              <a:rPr lang="en" sz="2300" b="1" dirty="0">
                <a:solidFill>
                  <a:srgbClr val="0B5394"/>
                </a:solidFill>
              </a:rPr>
              <a:t>(s) </a:t>
            </a:r>
            <a:r>
              <a:rPr lang="en" sz="2300" b="1" dirty="0" err="1">
                <a:solidFill>
                  <a:srgbClr val="0B5394"/>
                </a:solidFill>
              </a:rPr>
              <a:t>compartiment</a:t>
            </a:r>
            <a:r>
              <a:rPr lang="en" sz="2300" b="1" dirty="0">
                <a:solidFill>
                  <a:srgbClr val="0B5394"/>
                </a:solidFill>
              </a:rPr>
              <a:t>(s) </a:t>
            </a:r>
            <a:r>
              <a:rPr lang="en" sz="2300" b="1" dirty="0" err="1">
                <a:solidFill>
                  <a:srgbClr val="0B5394"/>
                </a:solidFill>
              </a:rPr>
              <a:t>cellulaire</a:t>
            </a:r>
            <a:r>
              <a:rPr lang="en" sz="2300" b="1" dirty="0">
                <a:solidFill>
                  <a:srgbClr val="0B5394"/>
                </a:solidFill>
              </a:rPr>
              <a:t>(s) </a:t>
            </a:r>
            <a:r>
              <a:rPr lang="en" sz="2300" b="1" dirty="0" err="1">
                <a:solidFill>
                  <a:srgbClr val="0B5394"/>
                </a:solidFill>
              </a:rPr>
              <a:t>ont</a:t>
            </a:r>
            <a:r>
              <a:rPr lang="en" sz="2300" b="1" dirty="0">
                <a:solidFill>
                  <a:srgbClr val="0B5394"/>
                </a:solidFill>
              </a:rPr>
              <a:t> lieu :</a:t>
            </a:r>
            <a:endParaRPr sz="2300" b="1" dirty="0">
              <a:solidFill>
                <a:srgbClr val="0B5394"/>
              </a:solidFill>
            </a:endParaRPr>
          </a:p>
          <a:p>
            <a:pPr marL="0" lvl="0" indent="0" algn="l" rtl="0">
              <a:lnSpc>
                <a:spcPct val="115000"/>
              </a:lnSpc>
              <a:spcBef>
                <a:spcPts val="0"/>
              </a:spcBef>
              <a:spcAft>
                <a:spcPts val="0"/>
              </a:spcAft>
              <a:buNone/>
            </a:pPr>
            <a:r>
              <a:rPr lang="en" sz="2300" b="1" dirty="0">
                <a:solidFill>
                  <a:srgbClr val="0B5394"/>
                </a:solidFill>
              </a:rPr>
              <a:t> </a:t>
            </a:r>
            <a:endParaRPr sz="2300" i="1" dirty="0">
              <a:solidFill>
                <a:srgbClr val="0B5394"/>
              </a:solidFill>
            </a:endParaRPr>
          </a:p>
          <a:p>
            <a:pPr marL="457200" lvl="0" indent="-228600" algn="l" rtl="0">
              <a:lnSpc>
                <a:spcPct val="115000"/>
              </a:lnSpc>
              <a:spcBef>
                <a:spcPts val="0"/>
              </a:spcBef>
              <a:spcAft>
                <a:spcPts val="0"/>
              </a:spcAft>
              <a:buNone/>
            </a:pPr>
            <a:r>
              <a:rPr lang="en" sz="2300" dirty="0">
                <a:solidFill>
                  <a:srgbClr val="0B5394"/>
                </a:solidFill>
                <a:latin typeface="Calibri"/>
                <a:ea typeface="Calibri"/>
                <a:cs typeface="Calibri"/>
                <a:sym typeface="Calibri"/>
              </a:rPr>
              <a:t>-</a:t>
            </a:r>
            <a:r>
              <a:rPr lang="en" sz="1800" dirty="0">
                <a:solidFill>
                  <a:srgbClr val="0B5394"/>
                </a:solidFill>
                <a:latin typeface="Times New Roman"/>
                <a:ea typeface="Times New Roman"/>
                <a:cs typeface="Times New Roman"/>
                <a:sym typeface="Times New Roman"/>
              </a:rPr>
              <a:t>   	</a:t>
            </a:r>
            <a:r>
              <a:rPr lang="en" sz="2300" b="1" dirty="0">
                <a:solidFill>
                  <a:srgbClr val="0B5394"/>
                </a:solidFill>
              </a:rPr>
              <a:t>la </a:t>
            </a:r>
            <a:r>
              <a:rPr lang="en" sz="2300" b="1" dirty="0" err="1">
                <a:solidFill>
                  <a:srgbClr val="0B5394"/>
                </a:solidFill>
              </a:rPr>
              <a:t>réplication</a:t>
            </a:r>
            <a:r>
              <a:rPr lang="en" sz="2300" b="1" dirty="0">
                <a:solidFill>
                  <a:srgbClr val="0B5394"/>
                </a:solidFill>
              </a:rPr>
              <a:t> : </a:t>
            </a:r>
            <a:r>
              <a:rPr lang="en" sz="2300" i="1" dirty="0">
                <a:solidFill>
                  <a:srgbClr val="FF0000"/>
                </a:solidFill>
              </a:rPr>
              <a:t>noyau et </a:t>
            </a:r>
            <a:r>
              <a:rPr lang="en" sz="2300" i="1" dirty="0" err="1">
                <a:solidFill>
                  <a:srgbClr val="FF0000"/>
                </a:solidFill>
              </a:rPr>
              <a:t>organites</a:t>
            </a:r>
            <a:endParaRPr sz="2300" i="1" dirty="0">
              <a:solidFill>
                <a:srgbClr val="FF0000"/>
              </a:solidFill>
            </a:endParaRPr>
          </a:p>
          <a:p>
            <a:pPr marL="457200" lvl="0" indent="-228600" algn="l" rtl="0">
              <a:lnSpc>
                <a:spcPct val="115000"/>
              </a:lnSpc>
              <a:spcBef>
                <a:spcPts val="0"/>
              </a:spcBef>
              <a:spcAft>
                <a:spcPts val="0"/>
              </a:spcAft>
              <a:buNone/>
            </a:pPr>
            <a:endParaRPr sz="2300" i="1" dirty="0">
              <a:solidFill>
                <a:srgbClr val="0B5394"/>
              </a:solidFill>
            </a:endParaRPr>
          </a:p>
          <a:p>
            <a:pPr marL="457200" lvl="0" indent="-228600" algn="l" rtl="0">
              <a:lnSpc>
                <a:spcPct val="115000"/>
              </a:lnSpc>
              <a:spcBef>
                <a:spcPts val="0"/>
              </a:spcBef>
              <a:spcAft>
                <a:spcPts val="0"/>
              </a:spcAft>
              <a:buNone/>
            </a:pPr>
            <a:r>
              <a:rPr lang="en" sz="2300" dirty="0">
                <a:solidFill>
                  <a:srgbClr val="0B5394"/>
                </a:solidFill>
                <a:latin typeface="Calibri"/>
                <a:ea typeface="Calibri"/>
                <a:cs typeface="Calibri"/>
                <a:sym typeface="Calibri"/>
              </a:rPr>
              <a:t>-</a:t>
            </a:r>
            <a:r>
              <a:rPr lang="en" sz="1800" dirty="0">
                <a:solidFill>
                  <a:srgbClr val="0B5394"/>
                </a:solidFill>
                <a:latin typeface="Times New Roman"/>
                <a:ea typeface="Times New Roman"/>
                <a:cs typeface="Times New Roman"/>
                <a:sym typeface="Times New Roman"/>
              </a:rPr>
              <a:t>   	</a:t>
            </a:r>
            <a:r>
              <a:rPr lang="en" sz="2300" b="1" dirty="0">
                <a:solidFill>
                  <a:srgbClr val="0B5394"/>
                </a:solidFill>
              </a:rPr>
              <a:t>la transcription : </a:t>
            </a:r>
            <a:r>
              <a:rPr lang="en" sz="2300" i="1" dirty="0">
                <a:solidFill>
                  <a:srgbClr val="FF0000"/>
                </a:solidFill>
              </a:rPr>
              <a:t>noyau et </a:t>
            </a:r>
            <a:r>
              <a:rPr lang="en" sz="2300" i="1" dirty="0" err="1">
                <a:solidFill>
                  <a:srgbClr val="FF0000"/>
                </a:solidFill>
              </a:rPr>
              <a:t>organites</a:t>
            </a:r>
            <a:endParaRPr sz="2300" i="1" dirty="0">
              <a:solidFill>
                <a:srgbClr val="FF0000"/>
              </a:solidFill>
            </a:endParaRPr>
          </a:p>
          <a:p>
            <a:pPr marL="0" lvl="0" indent="0" algn="ctr" rtl="0">
              <a:spcBef>
                <a:spcPts val="0"/>
              </a:spcBef>
              <a:spcAft>
                <a:spcPts val="0"/>
              </a:spcAft>
              <a:buNone/>
            </a:pPr>
            <a:endParaRPr sz="3900" dirty="0">
              <a:solidFill>
                <a:srgbClr val="0B5394"/>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2"/>
          <p:cNvSpPr txBox="1">
            <a:spLocks noGrp="1"/>
          </p:cNvSpPr>
          <p:nvPr>
            <p:ph type="body" idx="1"/>
          </p:nvPr>
        </p:nvSpPr>
        <p:spPr>
          <a:xfrm>
            <a:off x="311700" y="2365350"/>
            <a:ext cx="8520600" cy="412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rPr>
              <a:t>Q5 - Le complexe de pré-initiation de la transcription :</a:t>
            </a:r>
            <a:endParaRPr>
              <a:solidFill>
                <a:srgbClr val="000000"/>
              </a:solidFill>
            </a:endParaRPr>
          </a:p>
        </p:txBody>
      </p:sp>
      <p:pic>
        <p:nvPicPr>
          <p:cNvPr id="349" name="Google Shape;349;p42"/>
          <p:cNvPicPr preferRelativeResize="0"/>
          <p:nvPr/>
        </p:nvPicPr>
        <p:blipFill>
          <a:blip r:embed="rId3">
            <a:alphaModFix/>
          </a:blip>
          <a:stretch>
            <a:fillRect/>
          </a:stretch>
        </p:blipFill>
        <p:spPr>
          <a:xfrm>
            <a:off x="2224100" y="870950"/>
            <a:ext cx="5236550" cy="1581750"/>
          </a:xfrm>
          <a:prstGeom prst="rect">
            <a:avLst/>
          </a:prstGeom>
          <a:noFill/>
          <a:ln>
            <a:noFill/>
          </a:ln>
        </p:spPr>
      </p:pic>
      <p:sp>
        <p:nvSpPr>
          <p:cNvPr id="350" name="Google Shape;350;p42"/>
          <p:cNvSpPr txBox="1"/>
          <p:nvPr/>
        </p:nvSpPr>
        <p:spPr>
          <a:xfrm>
            <a:off x="381700" y="2778150"/>
            <a:ext cx="86910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rPr>
              <a:t>De quoi est-il constitué?  </a:t>
            </a:r>
            <a:r>
              <a:rPr lang="en" sz="1600" i="1">
                <a:solidFill>
                  <a:srgbClr val="FF0000"/>
                </a:solidFill>
              </a:rPr>
              <a:t>Réponse :</a:t>
            </a:r>
            <a:r>
              <a:rPr lang="en" sz="1600">
                <a:solidFill>
                  <a:srgbClr val="FF0000"/>
                </a:solidFill>
              </a:rPr>
              <a:t> assemblage ordonné et séquentiel des facteurs généraux de la transcription (TFII) et de l’ARN-polymérase II.</a:t>
            </a:r>
            <a:endParaRPr sz="1600">
              <a:solidFill>
                <a:srgbClr val="FF0000"/>
              </a:solidFill>
            </a:endParaRPr>
          </a:p>
          <a:p>
            <a:pPr marL="0" lvl="0" indent="0" algn="l" rtl="0">
              <a:lnSpc>
                <a:spcPct val="115000"/>
              </a:lnSpc>
              <a:spcBef>
                <a:spcPts val="1600"/>
              </a:spcBef>
              <a:spcAft>
                <a:spcPts val="1600"/>
              </a:spcAft>
              <a:buNone/>
            </a:pPr>
            <a:r>
              <a:rPr lang="en" sz="1800">
                <a:solidFill>
                  <a:schemeClr val="dk1"/>
                </a:solidFill>
              </a:rPr>
              <a:t>Quel est son rôle? </a:t>
            </a:r>
            <a:r>
              <a:rPr lang="en" sz="1600" i="1">
                <a:solidFill>
                  <a:srgbClr val="FF0000"/>
                </a:solidFill>
              </a:rPr>
              <a:t>Réponse : </a:t>
            </a:r>
            <a:r>
              <a:rPr lang="en" sz="1600">
                <a:solidFill>
                  <a:srgbClr val="FF0000"/>
                </a:solidFill>
              </a:rPr>
              <a:t>en se formant, il permet le recrutement, le positionnement et l’activation de l’ARN-pol II (phosphorylation, TFIIH) ainsi que l’ouverture de l’ADN (TFIIH, TFIIE)</a:t>
            </a:r>
            <a:endParaRPr sz="1600">
              <a:solidFill>
                <a:srgbClr val="FF0000"/>
              </a:solidFill>
            </a:endParaRPr>
          </a:p>
        </p:txBody>
      </p:sp>
      <p:pic>
        <p:nvPicPr>
          <p:cNvPr id="351" name="Google Shape;351;p42"/>
          <p:cNvPicPr preferRelativeResize="0"/>
          <p:nvPr/>
        </p:nvPicPr>
        <p:blipFill rotWithShape="1">
          <a:blip r:embed="rId4">
            <a:alphaModFix/>
          </a:blip>
          <a:srcRect b="8491"/>
          <a:stretch/>
        </p:blipFill>
        <p:spPr>
          <a:xfrm>
            <a:off x="3984725" y="4239451"/>
            <a:ext cx="1055700" cy="966075"/>
          </a:xfrm>
          <a:prstGeom prst="rect">
            <a:avLst/>
          </a:prstGeom>
          <a:noFill/>
          <a:ln>
            <a:noFill/>
          </a:ln>
        </p:spPr>
      </p:pic>
      <p:sp>
        <p:nvSpPr>
          <p:cNvPr id="352" name="Google Shape;352;p42"/>
          <p:cNvSpPr txBox="1">
            <a:spLocks noGrp="1"/>
          </p:cNvSpPr>
          <p:nvPr>
            <p:ph type="title"/>
          </p:nvPr>
        </p:nvSpPr>
        <p:spPr>
          <a:xfrm>
            <a:off x="311700" y="177575"/>
            <a:ext cx="8761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0BB0A"/>
                </a:solidFill>
              </a:rPr>
              <a:t>Série 2 </a:t>
            </a:r>
            <a:r>
              <a:rPr lang="en" sz="1800" b="1">
                <a:solidFill>
                  <a:srgbClr val="20BB0A"/>
                </a:solidFill>
                <a:highlight>
                  <a:srgbClr val="FDFDFD"/>
                </a:highlight>
              </a:rPr>
              <a:t>Initiation de la transcription, promoteur et facteurs de transcription</a:t>
            </a:r>
            <a:r>
              <a:rPr lang="en" sz="3800" b="1">
                <a:solidFill>
                  <a:srgbClr val="20BB0A"/>
                </a:solidFill>
              </a:rPr>
              <a:t> </a:t>
            </a:r>
            <a:endParaRPr sz="3800" b="1">
              <a:solidFill>
                <a:srgbClr val="20BB0A"/>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3"/>
          <p:cNvSpPr txBox="1">
            <a:spLocks noGrp="1"/>
          </p:cNvSpPr>
          <p:nvPr>
            <p:ph type="body" idx="1"/>
          </p:nvPr>
        </p:nvSpPr>
        <p:spPr>
          <a:xfrm>
            <a:off x="311700" y="1314450"/>
            <a:ext cx="8520600" cy="1997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solidFill>
                  <a:schemeClr val="dk1"/>
                </a:solidFill>
              </a:rPr>
              <a:t>Q6 - Qu’est-ce qu’un enhancer? Nature? Fonction?</a:t>
            </a:r>
            <a:endParaRPr b="1">
              <a:solidFill>
                <a:srgbClr val="000000"/>
              </a:solidFill>
            </a:endParaRPr>
          </a:p>
        </p:txBody>
      </p:sp>
      <p:pic>
        <p:nvPicPr>
          <p:cNvPr id="358" name="Google Shape;358;p43"/>
          <p:cNvPicPr preferRelativeResize="0"/>
          <p:nvPr/>
        </p:nvPicPr>
        <p:blipFill rotWithShape="1">
          <a:blip r:embed="rId3">
            <a:alphaModFix/>
          </a:blip>
          <a:srcRect b="8491"/>
          <a:stretch/>
        </p:blipFill>
        <p:spPr>
          <a:xfrm>
            <a:off x="4008425" y="3955176"/>
            <a:ext cx="1055700" cy="966075"/>
          </a:xfrm>
          <a:prstGeom prst="rect">
            <a:avLst/>
          </a:prstGeom>
          <a:noFill/>
          <a:ln>
            <a:noFill/>
          </a:ln>
        </p:spPr>
      </p:pic>
      <p:sp>
        <p:nvSpPr>
          <p:cNvPr id="359" name="Google Shape;359;p43"/>
          <p:cNvSpPr txBox="1">
            <a:spLocks noGrp="1"/>
          </p:cNvSpPr>
          <p:nvPr>
            <p:ph type="title"/>
          </p:nvPr>
        </p:nvSpPr>
        <p:spPr>
          <a:xfrm>
            <a:off x="311700" y="177575"/>
            <a:ext cx="8761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0BB0A"/>
                </a:solidFill>
              </a:rPr>
              <a:t>Série 2 </a:t>
            </a:r>
            <a:r>
              <a:rPr lang="en" sz="1800" b="1">
                <a:solidFill>
                  <a:srgbClr val="20BB0A"/>
                </a:solidFill>
                <a:highlight>
                  <a:srgbClr val="FDFDFD"/>
                </a:highlight>
              </a:rPr>
              <a:t>Initiation de la transcription, promoteur et facteurs de transcription</a:t>
            </a:r>
            <a:r>
              <a:rPr lang="en" sz="3800" b="1">
                <a:solidFill>
                  <a:srgbClr val="20BB0A"/>
                </a:solidFill>
              </a:rPr>
              <a:t> </a:t>
            </a:r>
            <a:endParaRPr sz="3800" b="1">
              <a:solidFill>
                <a:srgbClr val="20BB0A"/>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4"/>
          <p:cNvSpPr txBox="1">
            <a:spLocks noGrp="1"/>
          </p:cNvSpPr>
          <p:nvPr>
            <p:ph type="body" idx="1"/>
          </p:nvPr>
        </p:nvSpPr>
        <p:spPr>
          <a:xfrm>
            <a:off x="311700" y="1314450"/>
            <a:ext cx="8520600" cy="199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Q6 - Qu’est-ce qu’un enhancer? Nature? Fonction?</a:t>
            </a:r>
            <a:endParaRPr>
              <a:solidFill>
                <a:schemeClr val="dk1"/>
              </a:solidFill>
            </a:endParaRPr>
          </a:p>
          <a:p>
            <a:pPr marL="0" lvl="0" indent="0" algn="l" rtl="0">
              <a:spcBef>
                <a:spcPts val="1600"/>
              </a:spcBef>
              <a:spcAft>
                <a:spcPts val="0"/>
              </a:spcAft>
              <a:buNone/>
            </a:pPr>
            <a:r>
              <a:rPr lang="en" i="1">
                <a:solidFill>
                  <a:srgbClr val="FF0000"/>
                </a:solidFill>
              </a:rPr>
              <a:t>Réponse:</a:t>
            </a:r>
            <a:endParaRPr i="1">
              <a:solidFill>
                <a:srgbClr val="FF0000"/>
              </a:solidFill>
            </a:endParaRPr>
          </a:p>
          <a:p>
            <a:pPr marL="0" lvl="0" indent="0" algn="l" rtl="0">
              <a:spcBef>
                <a:spcPts val="1600"/>
              </a:spcBef>
              <a:spcAft>
                <a:spcPts val="0"/>
              </a:spcAft>
              <a:buNone/>
            </a:pPr>
            <a:r>
              <a:rPr lang="en" sz="1600">
                <a:solidFill>
                  <a:srgbClr val="FF0000"/>
                </a:solidFill>
              </a:rPr>
              <a:t>Les enhancers sont des séquences d’ADN localisées en dehors du promoteur minimal.</a:t>
            </a:r>
            <a:endParaRPr sz="1600">
              <a:solidFill>
                <a:srgbClr val="FF0000"/>
              </a:solidFill>
            </a:endParaRPr>
          </a:p>
          <a:p>
            <a:pPr marL="0" lvl="0" indent="0" algn="l" rtl="0">
              <a:spcBef>
                <a:spcPts val="1600"/>
              </a:spcBef>
              <a:spcAft>
                <a:spcPts val="1600"/>
              </a:spcAft>
              <a:buNone/>
            </a:pPr>
            <a:r>
              <a:rPr lang="en" sz="1600">
                <a:solidFill>
                  <a:srgbClr val="FF0000"/>
                </a:solidFill>
              </a:rPr>
              <a:t>Ces éléments (cis‐régulateurs) sont reconnus par des protéines appelées facteurs de transcription trans-­régulateurs dont la structure permet une liaison avec l’ADN. Les facteurs de transcription trans-­régulateurs recrutés au niveau des enhancers ont un effet activateur sur l’initiation de la transcription.</a:t>
            </a:r>
            <a:endParaRPr sz="1600">
              <a:solidFill>
                <a:srgbClr val="FF0000"/>
              </a:solidFill>
            </a:endParaRPr>
          </a:p>
        </p:txBody>
      </p:sp>
      <p:pic>
        <p:nvPicPr>
          <p:cNvPr id="365" name="Google Shape;365;p44"/>
          <p:cNvPicPr preferRelativeResize="0"/>
          <p:nvPr/>
        </p:nvPicPr>
        <p:blipFill rotWithShape="1">
          <a:blip r:embed="rId3">
            <a:alphaModFix/>
          </a:blip>
          <a:srcRect b="8491"/>
          <a:stretch/>
        </p:blipFill>
        <p:spPr>
          <a:xfrm>
            <a:off x="4008425" y="3955176"/>
            <a:ext cx="1055700" cy="966075"/>
          </a:xfrm>
          <a:prstGeom prst="rect">
            <a:avLst/>
          </a:prstGeom>
          <a:noFill/>
          <a:ln>
            <a:noFill/>
          </a:ln>
        </p:spPr>
      </p:pic>
      <p:sp>
        <p:nvSpPr>
          <p:cNvPr id="366" name="Google Shape;366;p44"/>
          <p:cNvSpPr txBox="1">
            <a:spLocks noGrp="1"/>
          </p:cNvSpPr>
          <p:nvPr>
            <p:ph type="title"/>
          </p:nvPr>
        </p:nvSpPr>
        <p:spPr>
          <a:xfrm>
            <a:off x="311700" y="177575"/>
            <a:ext cx="8761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0BB0A"/>
                </a:solidFill>
              </a:rPr>
              <a:t>Série 2 </a:t>
            </a:r>
            <a:r>
              <a:rPr lang="en" sz="1800" b="1">
                <a:solidFill>
                  <a:srgbClr val="20BB0A"/>
                </a:solidFill>
                <a:highlight>
                  <a:srgbClr val="FDFDFD"/>
                </a:highlight>
              </a:rPr>
              <a:t>Initiation de la transcription, promoteur et facteurs de transcription</a:t>
            </a:r>
            <a:r>
              <a:rPr lang="en" sz="3800" b="1">
                <a:solidFill>
                  <a:srgbClr val="20BB0A"/>
                </a:solidFill>
              </a:rPr>
              <a:t> </a:t>
            </a:r>
            <a:endParaRPr sz="3800" b="1">
              <a:solidFill>
                <a:srgbClr val="20BB0A"/>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Q1 - Qu’est-ce que la coiffe 5’ des ARNm? Nature? Fonctions?</a:t>
            </a:r>
            <a:endParaRPr b="1">
              <a:solidFill>
                <a:schemeClr val="dk1"/>
              </a:solidFill>
            </a:endParaRPr>
          </a:p>
          <a:p>
            <a:pPr marL="0" lvl="0" indent="0" algn="l" rtl="0">
              <a:spcBef>
                <a:spcPts val="1600"/>
              </a:spcBef>
              <a:spcAft>
                <a:spcPts val="1600"/>
              </a:spcAft>
              <a:buNone/>
            </a:pPr>
            <a:endParaRPr/>
          </a:p>
        </p:txBody>
      </p:sp>
      <p:sp>
        <p:nvSpPr>
          <p:cNvPr id="372" name="Google Shape;372;p45"/>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B5394"/>
                </a:solidFill>
              </a:rPr>
              <a:t>Série 3 </a:t>
            </a:r>
            <a:r>
              <a:rPr lang="en" sz="1200" b="1">
                <a:solidFill>
                  <a:srgbClr val="0B5394"/>
                </a:solidFill>
                <a:highlight>
                  <a:srgbClr val="FDFDFD"/>
                </a:highlight>
              </a:rPr>
              <a:t> </a:t>
            </a:r>
            <a:r>
              <a:rPr lang="en" sz="2000" b="1">
                <a:solidFill>
                  <a:srgbClr val="0B5394"/>
                </a:solidFill>
                <a:highlight>
                  <a:srgbClr val="FDFDFD"/>
                </a:highlight>
              </a:rPr>
              <a:t>Maturation des transcrits de l’ARN polII</a:t>
            </a:r>
            <a:r>
              <a:rPr lang="en" sz="3600" b="1">
                <a:solidFill>
                  <a:srgbClr val="0B5394"/>
                </a:solidFill>
              </a:rPr>
              <a:t> </a:t>
            </a:r>
            <a:endParaRPr sz="3600" b="1">
              <a:solidFill>
                <a:srgbClr val="0B5394"/>
              </a:solidFill>
            </a:endParaRPr>
          </a:p>
        </p:txBody>
      </p:sp>
      <p:pic>
        <p:nvPicPr>
          <p:cNvPr id="373" name="Google Shape;373;p45"/>
          <p:cNvPicPr preferRelativeResize="0"/>
          <p:nvPr/>
        </p:nvPicPr>
        <p:blipFill rotWithShape="1">
          <a:blip r:embed="rId3">
            <a:alphaModFix/>
          </a:blip>
          <a:srcRect b="8491"/>
          <a:stretch/>
        </p:blipFill>
        <p:spPr>
          <a:xfrm>
            <a:off x="4008425" y="3955176"/>
            <a:ext cx="1055700" cy="9660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Q2 - Qu’est-ce que la coiffe 5’ des ARNm? Nature? Fonctions?</a:t>
            </a:r>
            <a:endParaRPr>
              <a:solidFill>
                <a:schemeClr val="dk1"/>
              </a:solidFill>
            </a:endParaRPr>
          </a:p>
          <a:p>
            <a:pPr marL="0" lvl="0" indent="0" algn="l" rtl="0">
              <a:spcBef>
                <a:spcPts val="1600"/>
              </a:spcBef>
              <a:spcAft>
                <a:spcPts val="0"/>
              </a:spcAft>
              <a:buNone/>
            </a:pPr>
            <a:r>
              <a:rPr lang="en" i="1">
                <a:solidFill>
                  <a:srgbClr val="FF0000"/>
                </a:solidFill>
              </a:rPr>
              <a:t>Réponse : </a:t>
            </a:r>
            <a:r>
              <a:rPr lang="en" sz="1500">
                <a:solidFill>
                  <a:srgbClr val="FF0000"/>
                </a:solidFill>
              </a:rPr>
              <a:t>présence d’une guanosine méthylée m7G à l'extrémité 5' de l'ARNm. Addition co‐transcriptionnelle d'un nucléotide à guanine sur le nucléotide situé à l'extrémité 5' de l'ARN (avant que la chaîne ne compte plus de 30 nucléotides) et méthylation de ce nucléotide en position N7. </a:t>
            </a:r>
            <a:endParaRPr sz="1500">
              <a:solidFill>
                <a:srgbClr val="FF0000"/>
              </a:solidFill>
            </a:endParaRPr>
          </a:p>
          <a:p>
            <a:pPr marL="0" lvl="0" indent="0" algn="l" rtl="0">
              <a:spcBef>
                <a:spcPts val="1600"/>
              </a:spcBef>
              <a:spcAft>
                <a:spcPts val="1600"/>
              </a:spcAft>
              <a:buNone/>
            </a:pPr>
            <a:r>
              <a:rPr lang="en" sz="1500">
                <a:solidFill>
                  <a:srgbClr val="FF0000"/>
                </a:solidFill>
              </a:rPr>
              <a:t>Cette modification : 1) limite la réactivité de l’extrémité 5’ et sa reconnaissance par les exonucléases (protection contre la dégradation), 2) est nécessaire à l'exportation de l'ARNm vers le cytoplasme, 3) est nécessaire à la liaison de l’ARNm avec la petite sous-‐unité du ribosome lors de l'étape d'initiation de la traduction.</a:t>
            </a:r>
            <a:endParaRPr>
              <a:solidFill>
                <a:srgbClr val="FF0000"/>
              </a:solidFill>
            </a:endParaRPr>
          </a:p>
        </p:txBody>
      </p:sp>
      <p:pic>
        <p:nvPicPr>
          <p:cNvPr id="379" name="Google Shape;379;p46"/>
          <p:cNvPicPr preferRelativeResize="0"/>
          <p:nvPr/>
        </p:nvPicPr>
        <p:blipFill rotWithShape="1">
          <a:blip r:embed="rId3">
            <a:alphaModFix/>
          </a:blip>
          <a:srcRect b="8491"/>
          <a:stretch/>
        </p:blipFill>
        <p:spPr>
          <a:xfrm>
            <a:off x="4008425" y="3955176"/>
            <a:ext cx="1055700" cy="966075"/>
          </a:xfrm>
          <a:prstGeom prst="rect">
            <a:avLst/>
          </a:prstGeom>
          <a:noFill/>
          <a:ln>
            <a:noFill/>
          </a:ln>
        </p:spPr>
      </p:pic>
      <p:sp>
        <p:nvSpPr>
          <p:cNvPr id="380" name="Google Shape;380;p46"/>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B5394"/>
                </a:solidFill>
              </a:rPr>
              <a:t>Série 3 </a:t>
            </a:r>
            <a:r>
              <a:rPr lang="en" sz="1200" b="1">
                <a:solidFill>
                  <a:srgbClr val="0B5394"/>
                </a:solidFill>
                <a:highlight>
                  <a:srgbClr val="FDFDFD"/>
                </a:highlight>
              </a:rPr>
              <a:t> </a:t>
            </a:r>
            <a:r>
              <a:rPr lang="en" sz="2000" b="1">
                <a:solidFill>
                  <a:srgbClr val="0B5394"/>
                </a:solidFill>
                <a:highlight>
                  <a:srgbClr val="FDFDFD"/>
                </a:highlight>
              </a:rPr>
              <a:t>Maturation des transcrits de l’ARN polII</a:t>
            </a:r>
            <a:r>
              <a:rPr lang="en" sz="3600" b="1">
                <a:solidFill>
                  <a:srgbClr val="0B5394"/>
                </a:solidFill>
              </a:rPr>
              <a:t> </a:t>
            </a:r>
            <a:endParaRPr sz="3600" b="1">
              <a:solidFill>
                <a:srgbClr val="0B5394"/>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solidFill>
                  <a:schemeClr val="dk1"/>
                </a:solidFill>
              </a:rPr>
              <a:t>Q3 - Qu’est-ce que la queue polyA des ARNm? Nature? Fonction?</a:t>
            </a:r>
            <a:endParaRPr b="1"/>
          </a:p>
        </p:txBody>
      </p:sp>
      <p:pic>
        <p:nvPicPr>
          <p:cNvPr id="386" name="Google Shape;386;p47"/>
          <p:cNvPicPr preferRelativeResize="0"/>
          <p:nvPr/>
        </p:nvPicPr>
        <p:blipFill rotWithShape="1">
          <a:blip r:embed="rId3">
            <a:alphaModFix/>
          </a:blip>
          <a:srcRect b="8491"/>
          <a:stretch/>
        </p:blipFill>
        <p:spPr>
          <a:xfrm>
            <a:off x="4008425" y="3955176"/>
            <a:ext cx="1055700" cy="966075"/>
          </a:xfrm>
          <a:prstGeom prst="rect">
            <a:avLst/>
          </a:prstGeom>
          <a:noFill/>
          <a:ln>
            <a:noFill/>
          </a:ln>
        </p:spPr>
      </p:pic>
      <p:sp>
        <p:nvSpPr>
          <p:cNvPr id="387" name="Google Shape;387;p47"/>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B5394"/>
                </a:solidFill>
              </a:rPr>
              <a:t>Série 3 </a:t>
            </a:r>
            <a:r>
              <a:rPr lang="en" sz="1200" b="1">
                <a:solidFill>
                  <a:srgbClr val="0B5394"/>
                </a:solidFill>
                <a:highlight>
                  <a:srgbClr val="FDFDFD"/>
                </a:highlight>
              </a:rPr>
              <a:t> </a:t>
            </a:r>
            <a:r>
              <a:rPr lang="en" sz="2000" b="1">
                <a:solidFill>
                  <a:srgbClr val="0B5394"/>
                </a:solidFill>
                <a:highlight>
                  <a:srgbClr val="FDFDFD"/>
                </a:highlight>
              </a:rPr>
              <a:t>Maturation des transcrits de l’ARN polII</a:t>
            </a:r>
            <a:r>
              <a:rPr lang="en" sz="3600" b="1">
                <a:solidFill>
                  <a:srgbClr val="0B5394"/>
                </a:solidFill>
              </a:rPr>
              <a:t> </a:t>
            </a:r>
            <a:endParaRPr sz="3600" b="1">
              <a:solidFill>
                <a:srgbClr val="0B5394"/>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Q3 - Qu’est-ce que la queue polyA des ARNm? Nature? Fonction?</a:t>
            </a:r>
            <a:endParaRPr>
              <a:solidFill>
                <a:schemeClr val="dk1"/>
              </a:solidFill>
            </a:endParaRPr>
          </a:p>
          <a:p>
            <a:pPr marL="0" lvl="0" indent="0" algn="l" rtl="0">
              <a:spcBef>
                <a:spcPts val="1600"/>
              </a:spcBef>
              <a:spcAft>
                <a:spcPts val="0"/>
              </a:spcAft>
              <a:buNone/>
            </a:pPr>
            <a:r>
              <a:rPr lang="en" i="1">
                <a:solidFill>
                  <a:srgbClr val="FF0000"/>
                </a:solidFill>
              </a:rPr>
              <a:t>Réponse </a:t>
            </a:r>
            <a:r>
              <a:rPr lang="en" sz="1500" i="1">
                <a:solidFill>
                  <a:srgbClr val="FF0000"/>
                </a:solidFill>
              </a:rPr>
              <a:t>:</a:t>
            </a:r>
            <a:r>
              <a:rPr lang="en" sz="1500">
                <a:solidFill>
                  <a:srgbClr val="FF0000"/>
                </a:solidFill>
              </a:rPr>
              <a:t> la queue poly-­A est une séquence de 200-­250 adénines à l’extrémité 3’ des ARNm (sauf exception)</a:t>
            </a:r>
            <a:endParaRPr sz="1500">
              <a:solidFill>
                <a:srgbClr val="FF0000"/>
              </a:solidFill>
            </a:endParaRPr>
          </a:p>
          <a:p>
            <a:pPr marL="0" lvl="0" indent="0" algn="l" rtl="0">
              <a:spcBef>
                <a:spcPts val="1600"/>
              </a:spcBef>
              <a:spcAft>
                <a:spcPts val="1600"/>
              </a:spcAft>
              <a:buNone/>
            </a:pPr>
            <a:r>
              <a:rPr lang="en" sz="1500">
                <a:solidFill>
                  <a:srgbClr val="FF0000"/>
                </a:solidFill>
              </a:rPr>
              <a:t>La queue poly(A) confère de la stabilité à l’ARNm (protection contre la dégradation par les exonucléases). Elle se perd au fur et à mesure qu'il est traduit. </a:t>
            </a:r>
            <a:endParaRPr>
              <a:solidFill>
                <a:srgbClr val="FF0000"/>
              </a:solidFill>
            </a:endParaRPr>
          </a:p>
        </p:txBody>
      </p:sp>
      <p:pic>
        <p:nvPicPr>
          <p:cNvPr id="393" name="Google Shape;393;p48"/>
          <p:cNvPicPr preferRelativeResize="0"/>
          <p:nvPr/>
        </p:nvPicPr>
        <p:blipFill rotWithShape="1">
          <a:blip r:embed="rId3">
            <a:alphaModFix/>
          </a:blip>
          <a:srcRect b="8491"/>
          <a:stretch/>
        </p:blipFill>
        <p:spPr>
          <a:xfrm>
            <a:off x="4008425" y="3955176"/>
            <a:ext cx="1055700" cy="966075"/>
          </a:xfrm>
          <a:prstGeom prst="rect">
            <a:avLst/>
          </a:prstGeom>
          <a:noFill/>
          <a:ln>
            <a:noFill/>
          </a:ln>
        </p:spPr>
      </p:pic>
      <p:sp>
        <p:nvSpPr>
          <p:cNvPr id="394" name="Google Shape;394;p48"/>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B5394"/>
                </a:solidFill>
              </a:rPr>
              <a:t>Série 3 </a:t>
            </a:r>
            <a:r>
              <a:rPr lang="en" sz="1200" b="1">
                <a:solidFill>
                  <a:srgbClr val="0B5394"/>
                </a:solidFill>
                <a:highlight>
                  <a:srgbClr val="FDFDFD"/>
                </a:highlight>
              </a:rPr>
              <a:t> </a:t>
            </a:r>
            <a:r>
              <a:rPr lang="en" sz="2000" b="1">
                <a:solidFill>
                  <a:srgbClr val="0B5394"/>
                </a:solidFill>
                <a:highlight>
                  <a:srgbClr val="FDFDFD"/>
                </a:highlight>
              </a:rPr>
              <a:t>Maturation des transcrits de l’ARN polII</a:t>
            </a:r>
            <a:r>
              <a:rPr lang="en" sz="3600" b="1">
                <a:solidFill>
                  <a:srgbClr val="0B5394"/>
                </a:solidFill>
              </a:rPr>
              <a:t> </a:t>
            </a:r>
            <a:endParaRPr sz="3600" b="1">
              <a:solidFill>
                <a:srgbClr val="0B5394"/>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Q4 - Dans l’étape de terminaison de la transcription, quels rôles jouent les séquences 5’-AAUAAA-3’ et DSE des pré-ARNm encore en cours de synthèse?</a:t>
            </a:r>
            <a:endParaRPr b="1">
              <a:solidFill>
                <a:schemeClr val="dk1"/>
              </a:solidFill>
            </a:endParaRPr>
          </a:p>
          <a:p>
            <a:pPr marL="0" lvl="0" indent="0" algn="l" rtl="0">
              <a:spcBef>
                <a:spcPts val="1600"/>
              </a:spcBef>
              <a:spcAft>
                <a:spcPts val="1600"/>
              </a:spcAft>
              <a:buNone/>
            </a:pPr>
            <a:endParaRPr>
              <a:solidFill>
                <a:schemeClr val="dk1"/>
              </a:solidFill>
            </a:endParaRPr>
          </a:p>
        </p:txBody>
      </p:sp>
      <p:pic>
        <p:nvPicPr>
          <p:cNvPr id="400" name="Google Shape;400;p49"/>
          <p:cNvPicPr preferRelativeResize="0"/>
          <p:nvPr/>
        </p:nvPicPr>
        <p:blipFill rotWithShape="1">
          <a:blip r:embed="rId3">
            <a:alphaModFix/>
          </a:blip>
          <a:srcRect b="8491"/>
          <a:stretch/>
        </p:blipFill>
        <p:spPr>
          <a:xfrm>
            <a:off x="4008425" y="3955176"/>
            <a:ext cx="1055700" cy="966075"/>
          </a:xfrm>
          <a:prstGeom prst="rect">
            <a:avLst/>
          </a:prstGeom>
          <a:noFill/>
          <a:ln>
            <a:noFill/>
          </a:ln>
        </p:spPr>
      </p:pic>
      <p:sp>
        <p:nvSpPr>
          <p:cNvPr id="401" name="Google Shape;401;p49"/>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B5394"/>
                </a:solidFill>
              </a:rPr>
              <a:t>Série 3 </a:t>
            </a:r>
            <a:r>
              <a:rPr lang="en" sz="1200" b="1">
                <a:solidFill>
                  <a:srgbClr val="0B5394"/>
                </a:solidFill>
                <a:highlight>
                  <a:srgbClr val="FDFDFD"/>
                </a:highlight>
              </a:rPr>
              <a:t> </a:t>
            </a:r>
            <a:r>
              <a:rPr lang="en" sz="2000" b="1">
                <a:solidFill>
                  <a:srgbClr val="0B5394"/>
                </a:solidFill>
                <a:highlight>
                  <a:srgbClr val="FDFDFD"/>
                </a:highlight>
              </a:rPr>
              <a:t>Maturation des transcrits de l’ARN polII</a:t>
            </a:r>
            <a:r>
              <a:rPr lang="en" sz="3600" b="1">
                <a:solidFill>
                  <a:srgbClr val="0B5394"/>
                </a:solidFill>
              </a:rPr>
              <a:t> </a:t>
            </a:r>
            <a:endParaRPr sz="3600" b="1">
              <a:solidFill>
                <a:srgbClr val="0B5394"/>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Q4 - Dans l’étape de terminaison de la transcription, quels rôles jouent les séquences 5’-AAUAAA-3’ et DSE des pré-ARNm encore en cours de synthèse?</a:t>
            </a:r>
            <a:endParaRPr>
              <a:solidFill>
                <a:schemeClr val="dk1"/>
              </a:solidFill>
            </a:endParaRPr>
          </a:p>
          <a:p>
            <a:pPr marL="0" lvl="0" indent="0" algn="l" rtl="0">
              <a:spcBef>
                <a:spcPts val="1600"/>
              </a:spcBef>
              <a:spcAft>
                <a:spcPts val="0"/>
              </a:spcAft>
              <a:buNone/>
            </a:pPr>
            <a:r>
              <a:rPr lang="en" i="1">
                <a:solidFill>
                  <a:srgbClr val="FF0000"/>
                </a:solidFill>
              </a:rPr>
              <a:t>Réponse : </a:t>
            </a:r>
            <a:r>
              <a:rPr lang="en" sz="1500">
                <a:solidFill>
                  <a:srgbClr val="FF0000"/>
                </a:solidFill>
              </a:rPr>
              <a:t>la séquence AAUAAA du pré-ARNm est reconnue par le complexe CPSF (cleavage/polyadenylation specificity factor). Elle se retrouve à -10 à -30 nucléotides du site de clivage. La séquence DSE (DownStream Element) riche en U ou en GU, située à quelques dizaines de nucléotides plus loin que le site de clivage, est reconnue par un complexe protéique appelé CstF (Cleavage Stimulation Factor).  Les deux complexes (CPSF et CstF)  et d'autres composants, comme l'ARN polymérase II et la poly(A) polymérase, forment alors un super complexe de clivage qui va couper le transcrit avant que la polyA‐polymérase ajoute une queue poly A à l’extrémité 3’ OH ainsi générée. </a:t>
            </a:r>
            <a:endParaRPr sz="1500">
              <a:solidFill>
                <a:srgbClr val="FF0000"/>
              </a:solidFill>
            </a:endParaRPr>
          </a:p>
          <a:p>
            <a:pPr marL="0" lvl="0" indent="0" algn="l" rtl="0">
              <a:spcBef>
                <a:spcPts val="1600"/>
              </a:spcBef>
              <a:spcAft>
                <a:spcPts val="1600"/>
              </a:spcAft>
              <a:buNone/>
            </a:pPr>
            <a:endParaRPr>
              <a:solidFill>
                <a:schemeClr val="dk1"/>
              </a:solidFill>
            </a:endParaRPr>
          </a:p>
        </p:txBody>
      </p:sp>
      <p:pic>
        <p:nvPicPr>
          <p:cNvPr id="407" name="Google Shape;407;p50"/>
          <p:cNvPicPr preferRelativeResize="0"/>
          <p:nvPr/>
        </p:nvPicPr>
        <p:blipFill rotWithShape="1">
          <a:blip r:embed="rId3">
            <a:alphaModFix/>
          </a:blip>
          <a:srcRect b="8491"/>
          <a:stretch/>
        </p:blipFill>
        <p:spPr>
          <a:xfrm>
            <a:off x="4008425" y="3955176"/>
            <a:ext cx="1055700" cy="966075"/>
          </a:xfrm>
          <a:prstGeom prst="rect">
            <a:avLst/>
          </a:prstGeom>
          <a:noFill/>
          <a:ln>
            <a:noFill/>
          </a:ln>
        </p:spPr>
      </p:pic>
      <p:sp>
        <p:nvSpPr>
          <p:cNvPr id="408" name="Google Shape;408;p50"/>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B5394"/>
                </a:solidFill>
              </a:rPr>
              <a:t>Série 3 </a:t>
            </a:r>
            <a:r>
              <a:rPr lang="en" sz="1200" b="1">
                <a:solidFill>
                  <a:srgbClr val="0B5394"/>
                </a:solidFill>
                <a:highlight>
                  <a:srgbClr val="FDFDFD"/>
                </a:highlight>
              </a:rPr>
              <a:t> </a:t>
            </a:r>
            <a:r>
              <a:rPr lang="en" sz="2000" b="1">
                <a:solidFill>
                  <a:srgbClr val="0B5394"/>
                </a:solidFill>
                <a:highlight>
                  <a:srgbClr val="FDFDFD"/>
                </a:highlight>
              </a:rPr>
              <a:t>Maturation des transcrits de l’ARN polII</a:t>
            </a:r>
            <a:r>
              <a:rPr lang="en" sz="3600" b="1">
                <a:solidFill>
                  <a:srgbClr val="0B5394"/>
                </a:solidFill>
              </a:rPr>
              <a:t> </a:t>
            </a:r>
            <a:endParaRPr sz="3600" b="1">
              <a:solidFill>
                <a:srgbClr val="0B5394"/>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Q5 - Qu’est-ce que l’épissage (ou excision-épissage) des pré-ARNm? Quand et où se déroule-t-il ?</a:t>
            </a:r>
            <a:endParaRPr b="1">
              <a:solidFill>
                <a:schemeClr val="dk1"/>
              </a:solidFill>
            </a:endParaRPr>
          </a:p>
          <a:p>
            <a:pPr marL="0" lvl="0" indent="0" algn="l" rtl="0">
              <a:spcBef>
                <a:spcPts val="1600"/>
              </a:spcBef>
              <a:spcAft>
                <a:spcPts val="1600"/>
              </a:spcAft>
              <a:buNone/>
            </a:pPr>
            <a:endParaRPr>
              <a:solidFill>
                <a:schemeClr val="dk1"/>
              </a:solidFill>
            </a:endParaRPr>
          </a:p>
        </p:txBody>
      </p:sp>
      <p:pic>
        <p:nvPicPr>
          <p:cNvPr id="414" name="Google Shape;414;p51"/>
          <p:cNvPicPr preferRelativeResize="0"/>
          <p:nvPr/>
        </p:nvPicPr>
        <p:blipFill rotWithShape="1">
          <a:blip r:embed="rId3">
            <a:alphaModFix/>
          </a:blip>
          <a:srcRect b="8491"/>
          <a:stretch/>
        </p:blipFill>
        <p:spPr>
          <a:xfrm>
            <a:off x="4008425" y="3955176"/>
            <a:ext cx="1055700" cy="966075"/>
          </a:xfrm>
          <a:prstGeom prst="rect">
            <a:avLst/>
          </a:prstGeom>
          <a:noFill/>
          <a:ln>
            <a:noFill/>
          </a:ln>
        </p:spPr>
      </p:pic>
      <p:sp>
        <p:nvSpPr>
          <p:cNvPr id="415" name="Google Shape;415;p51"/>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B5394"/>
                </a:solidFill>
              </a:rPr>
              <a:t>Série 3 </a:t>
            </a:r>
            <a:r>
              <a:rPr lang="en" sz="1200" b="1">
                <a:solidFill>
                  <a:srgbClr val="0B5394"/>
                </a:solidFill>
                <a:highlight>
                  <a:srgbClr val="FDFDFD"/>
                </a:highlight>
              </a:rPr>
              <a:t> </a:t>
            </a:r>
            <a:r>
              <a:rPr lang="en" sz="2000" b="1">
                <a:solidFill>
                  <a:srgbClr val="0B5394"/>
                </a:solidFill>
                <a:highlight>
                  <a:srgbClr val="FDFDFD"/>
                </a:highlight>
              </a:rPr>
              <a:t>Maturation des transcrits de l’ARN polII</a:t>
            </a:r>
            <a:r>
              <a:rPr lang="en" sz="3600" b="1">
                <a:solidFill>
                  <a:srgbClr val="0B5394"/>
                </a:solidFill>
              </a:rPr>
              <a:t> </a:t>
            </a:r>
            <a:endParaRPr sz="3600" b="1">
              <a:solidFill>
                <a:srgbClr val="0B539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subTitle" idx="1"/>
          </p:nvPr>
        </p:nvSpPr>
        <p:spPr>
          <a:xfrm>
            <a:off x="311700" y="12825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B5394"/>
                </a:solidFill>
              </a:rPr>
              <a:t>Comparer les mécanismes </a:t>
            </a:r>
            <a:endParaRPr b="1">
              <a:solidFill>
                <a:srgbClr val="0B5394"/>
              </a:solidFill>
            </a:endParaRPr>
          </a:p>
          <a:p>
            <a:pPr marL="0" lvl="0" indent="0" algn="ctr" rtl="0">
              <a:spcBef>
                <a:spcPts val="0"/>
              </a:spcBef>
              <a:spcAft>
                <a:spcPts val="0"/>
              </a:spcAft>
              <a:buNone/>
            </a:pPr>
            <a:r>
              <a:rPr lang="en" b="1">
                <a:solidFill>
                  <a:srgbClr val="0B5394"/>
                </a:solidFill>
              </a:rPr>
              <a:t>de la réplication et de la transcription</a:t>
            </a:r>
            <a:endParaRPr b="1">
              <a:solidFill>
                <a:srgbClr val="0B5394"/>
              </a:solidFill>
            </a:endParaRPr>
          </a:p>
          <a:p>
            <a:pPr marL="0" lvl="0" indent="0" algn="l" rtl="0">
              <a:spcBef>
                <a:spcPts val="0"/>
              </a:spcBef>
              <a:spcAft>
                <a:spcPts val="0"/>
              </a:spcAft>
              <a:buNone/>
            </a:pPr>
            <a:endParaRPr b="1">
              <a:solidFill>
                <a:srgbClr val="0B5394"/>
              </a:solidFill>
            </a:endParaRPr>
          </a:p>
          <a:p>
            <a:pPr marL="0" lvl="0" indent="0" algn="l" rtl="0">
              <a:spcBef>
                <a:spcPts val="0"/>
              </a:spcBef>
              <a:spcAft>
                <a:spcPts val="0"/>
              </a:spcAft>
              <a:buNone/>
            </a:pPr>
            <a:r>
              <a:rPr lang="en" sz="2600">
                <a:solidFill>
                  <a:srgbClr val="0B5394"/>
                </a:solidFill>
              </a:rPr>
              <a:t>Quels sont les points communs?</a:t>
            </a:r>
            <a:endParaRPr sz="2600">
              <a:solidFill>
                <a:srgbClr val="0B5394"/>
              </a:solidFill>
            </a:endParaRPr>
          </a:p>
          <a:p>
            <a:pPr marL="0" lvl="0" indent="0" algn="l" rtl="0">
              <a:spcBef>
                <a:spcPts val="0"/>
              </a:spcBef>
              <a:spcAft>
                <a:spcPts val="0"/>
              </a:spcAft>
              <a:buNone/>
            </a:pPr>
            <a:r>
              <a:rPr lang="en" sz="2600">
                <a:solidFill>
                  <a:srgbClr val="0B5394"/>
                </a:solidFill>
              </a:rPr>
              <a:t>Quelles sont les différences ?</a:t>
            </a:r>
            <a:endParaRPr sz="2600">
              <a:solidFill>
                <a:srgbClr val="0B5394"/>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Q5 - Qu’est-ce que l’épissage (ou excision-épissage) des pré-ARNm? Quand et où se déroule-t-il?</a:t>
            </a:r>
            <a:endParaRPr>
              <a:solidFill>
                <a:schemeClr val="dk1"/>
              </a:solidFill>
            </a:endParaRPr>
          </a:p>
          <a:p>
            <a:pPr marL="0" lvl="0" indent="0" algn="l" rtl="0">
              <a:spcBef>
                <a:spcPts val="1600"/>
              </a:spcBef>
              <a:spcAft>
                <a:spcPts val="0"/>
              </a:spcAft>
              <a:buNone/>
            </a:pPr>
            <a:r>
              <a:rPr lang="en" i="1">
                <a:solidFill>
                  <a:srgbClr val="FF0000"/>
                </a:solidFill>
              </a:rPr>
              <a:t>Réponse :</a:t>
            </a:r>
            <a:r>
              <a:rPr lang="en">
                <a:solidFill>
                  <a:srgbClr val="FF0000"/>
                </a:solidFill>
              </a:rPr>
              <a:t> </a:t>
            </a:r>
            <a:endParaRPr>
              <a:solidFill>
                <a:srgbClr val="FF0000"/>
              </a:solidFill>
            </a:endParaRPr>
          </a:p>
          <a:p>
            <a:pPr marL="0" lvl="0" indent="0" algn="l" rtl="0">
              <a:spcBef>
                <a:spcPts val="1600"/>
              </a:spcBef>
              <a:spcAft>
                <a:spcPts val="0"/>
              </a:spcAft>
              <a:buNone/>
            </a:pPr>
            <a:r>
              <a:rPr lang="en" sz="1500">
                <a:solidFill>
                  <a:srgbClr val="FF0000"/>
                </a:solidFill>
              </a:rPr>
              <a:t>Épissage = excision des introns et jonction des exons; élimination des introns du pré-ARNm.</a:t>
            </a:r>
            <a:endParaRPr sz="1500">
              <a:solidFill>
                <a:srgbClr val="FF0000"/>
              </a:solidFill>
            </a:endParaRPr>
          </a:p>
          <a:p>
            <a:pPr marL="0" lvl="0" indent="0" algn="l" rtl="0">
              <a:spcBef>
                <a:spcPts val="1600"/>
              </a:spcBef>
              <a:spcAft>
                <a:spcPts val="0"/>
              </a:spcAft>
              <a:buNone/>
            </a:pPr>
            <a:r>
              <a:rPr lang="en" sz="1500">
                <a:solidFill>
                  <a:srgbClr val="FF0000"/>
                </a:solidFill>
              </a:rPr>
              <a:t>L’excision‐épissage commence pendant la transcription et s’achève en périphérie du noyau. </a:t>
            </a:r>
            <a:endParaRPr>
              <a:solidFill>
                <a:srgbClr val="FF0000"/>
              </a:solidFill>
            </a:endParaRPr>
          </a:p>
          <a:p>
            <a:pPr marL="0" lvl="0" indent="0" algn="l" rtl="0">
              <a:spcBef>
                <a:spcPts val="1600"/>
              </a:spcBef>
              <a:spcAft>
                <a:spcPts val="1600"/>
              </a:spcAft>
              <a:buNone/>
            </a:pPr>
            <a:endParaRPr>
              <a:solidFill>
                <a:schemeClr val="dk1"/>
              </a:solidFill>
            </a:endParaRPr>
          </a:p>
        </p:txBody>
      </p:sp>
      <p:pic>
        <p:nvPicPr>
          <p:cNvPr id="421" name="Google Shape;421;p52"/>
          <p:cNvPicPr preferRelativeResize="0"/>
          <p:nvPr/>
        </p:nvPicPr>
        <p:blipFill rotWithShape="1">
          <a:blip r:embed="rId3">
            <a:alphaModFix/>
          </a:blip>
          <a:srcRect b="8491"/>
          <a:stretch/>
        </p:blipFill>
        <p:spPr>
          <a:xfrm>
            <a:off x="4008425" y="3955176"/>
            <a:ext cx="1055700" cy="966075"/>
          </a:xfrm>
          <a:prstGeom prst="rect">
            <a:avLst/>
          </a:prstGeom>
          <a:noFill/>
          <a:ln>
            <a:noFill/>
          </a:ln>
        </p:spPr>
      </p:pic>
      <p:sp>
        <p:nvSpPr>
          <p:cNvPr id="422" name="Google Shape;422;p52"/>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B5394"/>
                </a:solidFill>
              </a:rPr>
              <a:t>Série 3 </a:t>
            </a:r>
            <a:r>
              <a:rPr lang="en" sz="1200" b="1">
                <a:solidFill>
                  <a:srgbClr val="0B5394"/>
                </a:solidFill>
                <a:highlight>
                  <a:srgbClr val="FDFDFD"/>
                </a:highlight>
              </a:rPr>
              <a:t> </a:t>
            </a:r>
            <a:r>
              <a:rPr lang="en" sz="2000" b="1">
                <a:solidFill>
                  <a:srgbClr val="0B5394"/>
                </a:solidFill>
                <a:highlight>
                  <a:srgbClr val="FDFDFD"/>
                </a:highlight>
              </a:rPr>
              <a:t>Maturation des transcrits de l’ARN polII</a:t>
            </a:r>
            <a:r>
              <a:rPr lang="en" sz="3600" b="1">
                <a:solidFill>
                  <a:srgbClr val="0B5394"/>
                </a:solidFill>
              </a:rPr>
              <a:t> </a:t>
            </a:r>
            <a:endParaRPr sz="3600" b="1">
              <a:solidFill>
                <a:srgbClr val="0B5394"/>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Q6 - Les spliceosomes. Nature? Fonction?</a:t>
            </a:r>
            <a:endParaRPr b="1">
              <a:solidFill>
                <a:schemeClr val="dk1"/>
              </a:solidFill>
            </a:endParaRPr>
          </a:p>
          <a:p>
            <a:pPr marL="0" lvl="0" indent="0" algn="l" rtl="0">
              <a:spcBef>
                <a:spcPts val="1600"/>
              </a:spcBef>
              <a:spcAft>
                <a:spcPts val="1600"/>
              </a:spcAft>
              <a:buNone/>
            </a:pPr>
            <a:endParaRPr>
              <a:solidFill>
                <a:schemeClr val="dk1"/>
              </a:solidFill>
            </a:endParaRPr>
          </a:p>
        </p:txBody>
      </p:sp>
      <p:pic>
        <p:nvPicPr>
          <p:cNvPr id="428" name="Google Shape;428;p53"/>
          <p:cNvPicPr preferRelativeResize="0"/>
          <p:nvPr/>
        </p:nvPicPr>
        <p:blipFill rotWithShape="1">
          <a:blip r:embed="rId3">
            <a:alphaModFix/>
          </a:blip>
          <a:srcRect b="8491"/>
          <a:stretch/>
        </p:blipFill>
        <p:spPr>
          <a:xfrm>
            <a:off x="4008425" y="3955176"/>
            <a:ext cx="1055700" cy="966075"/>
          </a:xfrm>
          <a:prstGeom prst="rect">
            <a:avLst/>
          </a:prstGeom>
          <a:noFill/>
          <a:ln>
            <a:noFill/>
          </a:ln>
        </p:spPr>
      </p:pic>
      <p:sp>
        <p:nvSpPr>
          <p:cNvPr id="429" name="Google Shape;429;p53"/>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B5394"/>
                </a:solidFill>
              </a:rPr>
              <a:t>Série 3 </a:t>
            </a:r>
            <a:r>
              <a:rPr lang="en" sz="1200" b="1">
                <a:solidFill>
                  <a:srgbClr val="0B5394"/>
                </a:solidFill>
                <a:highlight>
                  <a:srgbClr val="FDFDFD"/>
                </a:highlight>
              </a:rPr>
              <a:t> </a:t>
            </a:r>
            <a:r>
              <a:rPr lang="en" sz="2000" b="1">
                <a:solidFill>
                  <a:srgbClr val="0B5394"/>
                </a:solidFill>
                <a:highlight>
                  <a:srgbClr val="FDFDFD"/>
                </a:highlight>
              </a:rPr>
              <a:t>Maturation des transcrits de l’ARN polII</a:t>
            </a:r>
            <a:r>
              <a:rPr lang="en" sz="3600" b="1">
                <a:solidFill>
                  <a:srgbClr val="0B5394"/>
                </a:solidFill>
              </a:rPr>
              <a:t> </a:t>
            </a:r>
            <a:endParaRPr sz="3600" b="1">
              <a:solidFill>
                <a:srgbClr val="0B5394"/>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4"/>
          <p:cNvSpPr txBox="1">
            <a:spLocks noGrp="1"/>
          </p:cNvSpPr>
          <p:nvPr>
            <p:ph type="body" idx="1"/>
          </p:nvPr>
        </p:nvSpPr>
        <p:spPr>
          <a:xfrm>
            <a:off x="311700" y="9238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Q6 - Les spliceosomes. Nature? Fonction?</a:t>
            </a:r>
            <a:endParaRPr>
              <a:solidFill>
                <a:schemeClr val="dk1"/>
              </a:solidFill>
            </a:endParaRPr>
          </a:p>
          <a:p>
            <a:pPr marL="0" lvl="0" indent="0" algn="l" rtl="0">
              <a:spcBef>
                <a:spcPts val="1600"/>
              </a:spcBef>
              <a:spcAft>
                <a:spcPts val="0"/>
              </a:spcAft>
              <a:buNone/>
            </a:pPr>
            <a:r>
              <a:rPr lang="en" i="1">
                <a:solidFill>
                  <a:srgbClr val="FF0000"/>
                </a:solidFill>
              </a:rPr>
              <a:t>Réponse :</a:t>
            </a:r>
            <a:endParaRPr i="1">
              <a:solidFill>
                <a:srgbClr val="FF0000"/>
              </a:solidFill>
            </a:endParaRPr>
          </a:p>
          <a:p>
            <a:pPr marL="0" lvl="0" indent="0" algn="l" rtl="0">
              <a:spcBef>
                <a:spcPts val="1600"/>
              </a:spcBef>
              <a:spcAft>
                <a:spcPts val="0"/>
              </a:spcAft>
              <a:buNone/>
            </a:pPr>
            <a:r>
              <a:rPr lang="en" sz="1600">
                <a:solidFill>
                  <a:srgbClr val="FF0000"/>
                </a:solidFill>
              </a:rPr>
              <a:t>Spliceosome : complexe catalytique constitué de ribonucléoprotéines (ARN + protéines) nucléaires différentes appelées snRNP(«small nuclear ribonucleoprotein», U1, U2, U4, U5, U6). Chacune d’elles est constituée d’un petit ARN nucléaire associé à plusieurs protéines. </a:t>
            </a:r>
            <a:endParaRPr sz="1600">
              <a:solidFill>
                <a:srgbClr val="FF0000"/>
              </a:solidFill>
            </a:endParaRPr>
          </a:p>
          <a:p>
            <a:pPr marL="0" lvl="0" indent="0" algn="l" rtl="0">
              <a:spcBef>
                <a:spcPts val="1600"/>
              </a:spcBef>
              <a:spcAft>
                <a:spcPts val="0"/>
              </a:spcAft>
              <a:buNone/>
            </a:pPr>
            <a:r>
              <a:rPr lang="en" sz="1600">
                <a:solidFill>
                  <a:srgbClr val="FF0000"/>
                </a:solidFill>
              </a:rPr>
              <a:t>Les spliceosomes catalysent l’excision-épissage : étape 1) libération de l’extrémité 3’ OH libre de l’exon 1 et formation d'une structure en lasso de l'intron («lariat»),  étape 2) attaque d’un phosphate du site accepteur à la jonction intron‐exon 2 par le 3’ OH de l’exon 1 permettant la jonction des deux exons et la libération du lasso (intron).</a:t>
            </a:r>
            <a:endParaRPr sz="1600">
              <a:solidFill>
                <a:srgbClr val="FF0000"/>
              </a:solidFill>
            </a:endParaRPr>
          </a:p>
          <a:p>
            <a:pPr marL="0" lvl="0" indent="0" algn="l" rtl="0">
              <a:spcBef>
                <a:spcPts val="1600"/>
              </a:spcBef>
              <a:spcAft>
                <a:spcPts val="1600"/>
              </a:spcAft>
              <a:buNone/>
            </a:pPr>
            <a:endParaRPr>
              <a:solidFill>
                <a:schemeClr val="dk1"/>
              </a:solidFill>
            </a:endParaRPr>
          </a:p>
        </p:txBody>
      </p:sp>
      <p:pic>
        <p:nvPicPr>
          <p:cNvPr id="435" name="Google Shape;435;p54"/>
          <p:cNvPicPr preferRelativeResize="0"/>
          <p:nvPr/>
        </p:nvPicPr>
        <p:blipFill rotWithShape="1">
          <a:blip r:embed="rId3">
            <a:alphaModFix/>
          </a:blip>
          <a:srcRect b="8491"/>
          <a:stretch/>
        </p:blipFill>
        <p:spPr>
          <a:xfrm>
            <a:off x="4079875" y="4177426"/>
            <a:ext cx="1055700" cy="966075"/>
          </a:xfrm>
          <a:prstGeom prst="rect">
            <a:avLst/>
          </a:prstGeom>
          <a:noFill/>
          <a:ln>
            <a:noFill/>
          </a:ln>
        </p:spPr>
      </p:pic>
      <p:sp>
        <p:nvSpPr>
          <p:cNvPr id="436" name="Google Shape;436;p54"/>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B5394"/>
                </a:solidFill>
              </a:rPr>
              <a:t>Série 3 </a:t>
            </a:r>
            <a:r>
              <a:rPr lang="en" sz="1200" b="1">
                <a:solidFill>
                  <a:srgbClr val="0B5394"/>
                </a:solidFill>
                <a:highlight>
                  <a:srgbClr val="FDFDFD"/>
                </a:highlight>
              </a:rPr>
              <a:t> </a:t>
            </a:r>
            <a:r>
              <a:rPr lang="en" sz="2000" b="1">
                <a:solidFill>
                  <a:srgbClr val="0B5394"/>
                </a:solidFill>
                <a:highlight>
                  <a:srgbClr val="FDFDFD"/>
                </a:highlight>
              </a:rPr>
              <a:t>Maturation des transcrits de l’ARN polII</a:t>
            </a:r>
            <a:r>
              <a:rPr lang="en" sz="3600" b="1">
                <a:solidFill>
                  <a:srgbClr val="0B5394"/>
                </a:solidFill>
              </a:rPr>
              <a:t> </a:t>
            </a:r>
            <a:endParaRPr sz="3600" b="1">
              <a:solidFill>
                <a:srgbClr val="0B5394"/>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55"/>
          <p:cNvPicPr preferRelativeResize="0"/>
          <p:nvPr/>
        </p:nvPicPr>
        <p:blipFill>
          <a:blip r:embed="rId3">
            <a:alphaModFix/>
          </a:blip>
          <a:stretch>
            <a:fillRect/>
          </a:stretch>
        </p:blipFill>
        <p:spPr>
          <a:xfrm>
            <a:off x="0" y="0"/>
            <a:ext cx="9025549" cy="5470050"/>
          </a:xfrm>
          <a:prstGeom prst="rect">
            <a:avLst/>
          </a:prstGeom>
          <a:noFill/>
          <a:ln>
            <a:noFill/>
          </a:ln>
        </p:spPr>
      </p:pic>
      <p:sp>
        <p:nvSpPr>
          <p:cNvPr id="442" name="Google Shape;442;p55"/>
          <p:cNvSpPr txBox="1">
            <a:spLocks noGrp="1"/>
          </p:cNvSpPr>
          <p:nvPr>
            <p:ph type="body" idx="1"/>
          </p:nvPr>
        </p:nvSpPr>
        <p:spPr>
          <a:xfrm>
            <a:off x="0" y="6400"/>
            <a:ext cx="9025500" cy="559800"/>
          </a:xfrm>
          <a:prstGeom prst="rect">
            <a:avLst/>
          </a:prstGeom>
          <a:solidFill>
            <a:srgbClr val="FFF2CC"/>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endParaRPr sz="3400" b="1" dirty="0">
              <a:solidFill>
                <a:srgbClr val="000000"/>
              </a:solidFill>
              <a:latin typeface="Caveat"/>
              <a:ea typeface="Caveat"/>
              <a:cs typeface="Caveat"/>
              <a:sym typeface="Cavea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6"/>
          <p:cNvSpPr txBox="1">
            <a:spLocks noGrp="1"/>
          </p:cNvSpPr>
          <p:nvPr>
            <p:ph type="title"/>
          </p:nvPr>
        </p:nvSpPr>
        <p:spPr>
          <a:xfrm>
            <a:off x="2964875" y="4522025"/>
            <a:ext cx="363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B5394"/>
                </a:solidFill>
              </a:rPr>
              <a:t>THE FINAL ROUND</a:t>
            </a:r>
            <a:endParaRPr b="1">
              <a:solidFill>
                <a:srgbClr val="0B5394"/>
              </a:solidFill>
            </a:endParaRPr>
          </a:p>
        </p:txBody>
      </p:sp>
      <p:pic>
        <p:nvPicPr>
          <p:cNvPr id="448" name="Google Shape;448;p56"/>
          <p:cNvPicPr preferRelativeResize="0"/>
          <p:nvPr/>
        </p:nvPicPr>
        <p:blipFill>
          <a:blip r:embed="rId3">
            <a:alphaModFix/>
          </a:blip>
          <a:stretch>
            <a:fillRect/>
          </a:stretch>
        </p:blipFill>
        <p:spPr>
          <a:xfrm>
            <a:off x="1598875" y="-12"/>
            <a:ext cx="5910425" cy="44063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311700" y="152125"/>
            <a:ext cx="8520600" cy="572700"/>
          </a:xfrm>
          <a:prstGeom prst="rect">
            <a:avLst/>
          </a:prstGeom>
          <a:solidFill>
            <a:srgbClr val="FFF2CC"/>
          </a:solidFill>
          <a:ln w="952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B5394"/>
                </a:solidFill>
              </a:rPr>
              <a:t>Règles du jeu</a:t>
            </a:r>
            <a:endParaRPr>
              <a:solidFill>
                <a:srgbClr val="0B5394"/>
              </a:solidFill>
            </a:endParaRPr>
          </a:p>
        </p:txBody>
      </p:sp>
      <p:sp>
        <p:nvSpPr>
          <p:cNvPr id="87" name="Google Shape;87;p19"/>
          <p:cNvSpPr txBox="1">
            <a:spLocks noGrp="1"/>
          </p:cNvSpPr>
          <p:nvPr>
            <p:ph type="body" idx="1"/>
          </p:nvPr>
        </p:nvSpPr>
        <p:spPr>
          <a:xfrm>
            <a:off x="311700" y="863550"/>
            <a:ext cx="8520600" cy="4206000"/>
          </a:xfrm>
          <a:prstGeom prst="rect">
            <a:avLst/>
          </a:prstGeom>
          <a:solidFill>
            <a:srgbClr val="FFF2CC"/>
          </a:solidFill>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rgbClr val="0B5394"/>
                </a:solidFill>
              </a:rPr>
              <a:t>1- Se joue en équipes de </a:t>
            </a:r>
            <a:r>
              <a:rPr lang="fr-FR" sz="1500" b="1" dirty="0">
                <a:solidFill>
                  <a:srgbClr val="0B5394"/>
                </a:solidFill>
              </a:rPr>
              <a:t>3; seules la ou les équipes arrivées en tête dans chaque ½ groupe peuvent concourir</a:t>
            </a:r>
            <a:endParaRPr sz="1500" b="1" dirty="0">
              <a:solidFill>
                <a:srgbClr val="0B5394"/>
              </a:solidFill>
            </a:endParaRPr>
          </a:p>
          <a:p>
            <a:pPr marL="0" lvl="0" indent="0" algn="l" rtl="0">
              <a:spcBef>
                <a:spcPts val="1600"/>
              </a:spcBef>
              <a:spcAft>
                <a:spcPts val="0"/>
              </a:spcAft>
              <a:buNone/>
            </a:pPr>
            <a:r>
              <a:rPr lang="en" sz="1500" b="1" dirty="0">
                <a:solidFill>
                  <a:srgbClr val="0B5394"/>
                </a:solidFill>
              </a:rPr>
              <a:t>2- Une question est posée par l’animateur</a:t>
            </a:r>
            <a:endParaRPr sz="1500" b="1" dirty="0">
              <a:solidFill>
                <a:srgbClr val="0B5394"/>
              </a:solidFill>
            </a:endParaRPr>
          </a:p>
          <a:p>
            <a:pPr marL="0" lvl="0" indent="0" algn="l" rtl="0">
              <a:spcBef>
                <a:spcPts val="1600"/>
              </a:spcBef>
              <a:spcAft>
                <a:spcPts val="0"/>
              </a:spcAft>
              <a:buNone/>
            </a:pPr>
            <a:r>
              <a:rPr lang="en" sz="1500" b="1" dirty="0">
                <a:solidFill>
                  <a:srgbClr val="0B5394"/>
                </a:solidFill>
              </a:rPr>
              <a:t>3- Répondre en </a:t>
            </a:r>
            <a:r>
              <a:rPr lang="fr-FR" sz="1500" b="1" dirty="0" err="1">
                <a:solidFill>
                  <a:srgbClr val="0B5394"/>
                </a:solidFill>
              </a:rPr>
              <a:t>buzzant</a:t>
            </a:r>
            <a:r>
              <a:rPr lang="fr-FR" sz="1500" b="1" dirty="0">
                <a:solidFill>
                  <a:srgbClr val="0B5394"/>
                </a:solidFill>
              </a:rPr>
              <a:t> puis en donnant</a:t>
            </a:r>
            <a:r>
              <a:rPr lang="en" sz="1500" b="1" dirty="0">
                <a:solidFill>
                  <a:srgbClr val="0B5394"/>
                </a:solidFill>
              </a:rPr>
              <a:t> d’abord le n° de grou</a:t>
            </a:r>
            <a:r>
              <a:rPr lang="fr-FR" sz="1500" b="1" dirty="0" err="1">
                <a:solidFill>
                  <a:srgbClr val="0B5394"/>
                </a:solidFill>
              </a:rPr>
              <a:t>pe</a:t>
            </a:r>
            <a:endParaRPr sz="1200" i="1" dirty="0">
              <a:solidFill>
                <a:srgbClr val="0B5394"/>
              </a:solidFill>
            </a:endParaRPr>
          </a:p>
          <a:p>
            <a:pPr marL="0" lvl="0" indent="0" algn="l" rtl="0">
              <a:lnSpc>
                <a:spcPct val="100000"/>
              </a:lnSpc>
              <a:spcBef>
                <a:spcPts val="1600"/>
              </a:spcBef>
              <a:spcAft>
                <a:spcPts val="0"/>
              </a:spcAft>
              <a:buNone/>
            </a:pPr>
            <a:r>
              <a:rPr lang="en" sz="1400" b="1" dirty="0">
                <a:solidFill>
                  <a:srgbClr val="0B5394"/>
                </a:solidFill>
              </a:rPr>
              <a:t>4- Le premier étudiant ayant répondu correctement marque </a:t>
            </a:r>
            <a:r>
              <a:rPr lang="fr-FR" sz="1400" b="1" dirty="0">
                <a:solidFill>
                  <a:srgbClr val="FF0000"/>
                </a:solidFill>
              </a:rPr>
              <a:t>2</a:t>
            </a:r>
            <a:r>
              <a:rPr lang="en" sz="1400" b="1" dirty="0">
                <a:solidFill>
                  <a:srgbClr val="FF0000"/>
                </a:solidFill>
              </a:rPr>
              <a:t> point</a:t>
            </a:r>
            <a:r>
              <a:rPr lang="fr-FR" sz="1400" b="1" dirty="0">
                <a:solidFill>
                  <a:srgbClr val="FF0000"/>
                </a:solidFill>
              </a:rPr>
              <a:t>s</a:t>
            </a:r>
            <a:r>
              <a:rPr lang="en" sz="1400" b="1" dirty="0">
                <a:solidFill>
                  <a:srgbClr val="FF0000"/>
                </a:solidFill>
              </a:rPr>
              <a:t> </a:t>
            </a:r>
            <a:r>
              <a:rPr lang="en" sz="1400" b="1" dirty="0">
                <a:solidFill>
                  <a:srgbClr val="0B5394"/>
                </a:solidFill>
              </a:rPr>
              <a:t>pour son équipe </a:t>
            </a:r>
            <a:r>
              <a:rPr lang="en" sz="1400" b="1" i="1" dirty="0">
                <a:solidFill>
                  <a:schemeClr val="accent4">
                    <a:lumMod val="75000"/>
                  </a:schemeClr>
                </a:solidFill>
              </a:rPr>
              <a:t>s’il est capable de donner une explication correcte à l’oral</a:t>
            </a:r>
            <a:r>
              <a:rPr lang="en" sz="1400" b="1" dirty="0">
                <a:solidFill>
                  <a:srgbClr val="0B5394"/>
                </a:solidFill>
              </a:rPr>
              <a:t>.</a:t>
            </a:r>
            <a:endParaRPr sz="1400" b="1" dirty="0">
              <a:solidFill>
                <a:srgbClr val="0B5394"/>
              </a:solidFill>
            </a:endParaRPr>
          </a:p>
          <a:p>
            <a:pPr marL="0" lvl="0" indent="0" algn="l" rtl="0">
              <a:lnSpc>
                <a:spcPct val="100000"/>
              </a:lnSpc>
              <a:spcBef>
                <a:spcPts val="1600"/>
              </a:spcBef>
              <a:spcAft>
                <a:spcPts val="0"/>
              </a:spcAft>
              <a:buNone/>
            </a:pPr>
            <a:r>
              <a:rPr lang="en" sz="1400" b="1" dirty="0">
                <a:solidFill>
                  <a:srgbClr val="0B5394"/>
                </a:solidFill>
              </a:rPr>
              <a:t>5- Si l’explication n’est pas satisfaisante, </a:t>
            </a:r>
            <a:r>
              <a:rPr lang="fr-FR" sz="1400" b="1" dirty="0">
                <a:solidFill>
                  <a:srgbClr val="0B5394"/>
                </a:solidFill>
              </a:rPr>
              <a:t>l’équipe peut faire appel à un ami (au sein de son ½ groupe). Si la réponse est juste, l’équipe marque </a:t>
            </a:r>
            <a:r>
              <a:rPr lang="fr-FR" sz="1400" b="1" dirty="0">
                <a:solidFill>
                  <a:srgbClr val="FF0000"/>
                </a:solidFill>
              </a:rPr>
              <a:t>1 point</a:t>
            </a:r>
          </a:p>
          <a:p>
            <a:pPr marL="0" lvl="0" indent="0" algn="l" rtl="0">
              <a:lnSpc>
                <a:spcPct val="100000"/>
              </a:lnSpc>
              <a:spcBef>
                <a:spcPts val="1600"/>
              </a:spcBef>
              <a:spcAft>
                <a:spcPts val="0"/>
              </a:spcAft>
              <a:buNone/>
            </a:pPr>
            <a:r>
              <a:rPr lang="fr-FR" sz="1400" b="1" dirty="0">
                <a:solidFill>
                  <a:srgbClr val="0B5394"/>
                </a:solidFill>
              </a:rPr>
              <a:t>6- Si l’explication est jugée comme non satisfaisante par les enseignants, la main est donnée à l’équipe adverse.</a:t>
            </a:r>
          </a:p>
          <a:p>
            <a:pPr marL="0" lvl="0" indent="0" algn="l" rtl="0">
              <a:lnSpc>
                <a:spcPct val="100000"/>
              </a:lnSpc>
              <a:spcBef>
                <a:spcPts val="1600"/>
              </a:spcBef>
              <a:spcAft>
                <a:spcPts val="0"/>
              </a:spcAft>
              <a:buNone/>
            </a:pPr>
            <a:r>
              <a:rPr lang="en" sz="1400" b="1" dirty="0">
                <a:solidFill>
                  <a:srgbClr val="0B5394"/>
                </a:solidFill>
              </a:rPr>
              <a:t>6- L’étudiant ayant </a:t>
            </a:r>
            <a:r>
              <a:rPr lang="fr-FR" sz="1400" b="1" dirty="0">
                <a:solidFill>
                  <a:srgbClr val="0B5394"/>
                </a:solidFill>
              </a:rPr>
              <a:t>permis de r</a:t>
            </a:r>
            <a:r>
              <a:rPr lang="en" sz="1400" b="1" dirty="0">
                <a:solidFill>
                  <a:srgbClr val="0B5394"/>
                </a:solidFill>
              </a:rPr>
              <a:t>apport</a:t>
            </a:r>
            <a:r>
              <a:rPr lang="fr-FR" sz="1400" b="1" dirty="0">
                <a:solidFill>
                  <a:srgbClr val="0B5394"/>
                </a:solidFill>
              </a:rPr>
              <a:t>er</a:t>
            </a:r>
            <a:r>
              <a:rPr lang="en" sz="1400" b="1" dirty="0">
                <a:solidFill>
                  <a:srgbClr val="0B5394"/>
                </a:solidFill>
              </a:rPr>
              <a:t> 1</a:t>
            </a:r>
            <a:r>
              <a:rPr lang="fr-FR" sz="1400" b="1" dirty="0">
                <a:solidFill>
                  <a:srgbClr val="0B5394"/>
                </a:solidFill>
              </a:rPr>
              <a:t> ou 2</a:t>
            </a:r>
            <a:r>
              <a:rPr lang="en" sz="1400" b="1" dirty="0">
                <a:solidFill>
                  <a:srgbClr val="0B5394"/>
                </a:solidFill>
              </a:rPr>
              <a:t> point</a:t>
            </a:r>
            <a:r>
              <a:rPr lang="fr-FR" sz="1400" b="1" dirty="0">
                <a:solidFill>
                  <a:srgbClr val="0B5394"/>
                </a:solidFill>
              </a:rPr>
              <a:t>s</a:t>
            </a:r>
            <a:r>
              <a:rPr lang="en" sz="1400" b="1" dirty="0">
                <a:solidFill>
                  <a:srgbClr val="0B5394"/>
                </a:solidFill>
              </a:rPr>
              <a:t> à son équipe ne </a:t>
            </a:r>
            <a:r>
              <a:rPr lang="fr-FR" sz="1400" b="1" dirty="0">
                <a:solidFill>
                  <a:srgbClr val="0B5394"/>
                </a:solidFill>
              </a:rPr>
              <a:t>sera plus autorisé à</a:t>
            </a:r>
            <a:r>
              <a:rPr lang="en" sz="1400" b="1" dirty="0">
                <a:solidFill>
                  <a:srgbClr val="0B5394"/>
                </a:solidFill>
              </a:rPr>
              <a:t> r</a:t>
            </a:r>
            <a:r>
              <a:rPr lang="fr-FR" sz="1400" b="1" dirty="0" err="1">
                <a:solidFill>
                  <a:srgbClr val="0B5394"/>
                </a:solidFill>
              </a:rPr>
              <a:t>épondre</a:t>
            </a:r>
            <a:r>
              <a:rPr lang="en" sz="1400" b="1" dirty="0">
                <a:solidFill>
                  <a:srgbClr val="0B5394"/>
                </a:solidFill>
              </a:rPr>
              <a:t> </a:t>
            </a:r>
            <a:r>
              <a:rPr lang="fr-FR" sz="1400" b="1" dirty="0">
                <a:solidFill>
                  <a:srgbClr val="0B5394"/>
                </a:solidFill>
              </a:rPr>
              <a:t>lors de</a:t>
            </a:r>
            <a:r>
              <a:rPr lang="en" sz="1400" b="1" dirty="0">
                <a:solidFill>
                  <a:srgbClr val="0B5394"/>
                </a:solidFill>
              </a:rPr>
              <a:t> cette série de questions</a:t>
            </a:r>
            <a:r>
              <a:rPr lang="fr-FR" sz="1400" b="1" dirty="0">
                <a:solidFill>
                  <a:srgbClr val="0B5394"/>
                </a:solidFill>
              </a:rPr>
              <a:t> (</a:t>
            </a:r>
            <a:r>
              <a:rPr lang="fr-FR" sz="1400" b="1" i="1" dirty="0">
                <a:solidFill>
                  <a:srgbClr val="0B5394"/>
                </a:solidFill>
              </a:rPr>
              <a:t>mais que cela ne l’empêche pas de réfléchir!</a:t>
            </a:r>
            <a:r>
              <a:rPr lang="fr-FR" sz="1400" b="1" dirty="0">
                <a:solidFill>
                  <a:srgbClr val="0B5394"/>
                </a:solidFill>
              </a:rPr>
              <a:t>)</a:t>
            </a:r>
          </a:p>
          <a:p>
            <a:pPr marL="0" lvl="0" indent="0" algn="l" rtl="0">
              <a:lnSpc>
                <a:spcPct val="100000"/>
              </a:lnSpc>
              <a:spcBef>
                <a:spcPts val="1600"/>
              </a:spcBef>
              <a:spcAft>
                <a:spcPts val="0"/>
              </a:spcAft>
              <a:buNone/>
            </a:pPr>
            <a:r>
              <a:rPr lang="fr-FR" sz="1400" b="1" dirty="0">
                <a:solidFill>
                  <a:srgbClr val="0B5394"/>
                </a:solidFill>
              </a:rPr>
              <a:t>7- </a:t>
            </a:r>
          </a:p>
        </p:txBody>
      </p:sp>
    </p:spTree>
    <p:extLst>
      <p:ext uri="{BB962C8B-B14F-4D97-AF65-F5344CB8AC3E}">
        <p14:creationId xmlns:p14="http://schemas.microsoft.com/office/powerpoint/2010/main" val="2910149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solidFill>
                  <a:srgbClr val="000000"/>
                </a:solidFill>
              </a:rPr>
              <a:t>Q1 - Qu’est-ce que l’alpha-amanitine?</a:t>
            </a:r>
            <a:endParaRPr b="1">
              <a:solidFill>
                <a:srgbClr val="000000"/>
              </a:solidFill>
            </a:endParaRPr>
          </a:p>
        </p:txBody>
      </p:sp>
      <p:sp>
        <p:nvSpPr>
          <p:cNvPr id="454" name="Google Shape;454;p57"/>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9900"/>
                </a:solidFill>
              </a:rPr>
              <a:t>Série 1 </a:t>
            </a:r>
            <a:r>
              <a:rPr lang="en" sz="2000" b="1">
                <a:solidFill>
                  <a:srgbClr val="FF9900"/>
                </a:solidFill>
                <a:highlight>
                  <a:srgbClr val="FDFDFD"/>
                </a:highlight>
              </a:rPr>
              <a:t>ARN et ARN polymérases</a:t>
            </a:r>
            <a:endParaRPr sz="3600" b="1">
              <a:solidFill>
                <a:srgbClr val="FF99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rPr>
              <a:t>Q1 - </a:t>
            </a:r>
            <a:r>
              <a:rPr lang="en" dirty="0" err="1">
                <a:solidFill>
                  <a:srgbClr val="000000"/>
                </a:solidFill>
              </a:rPr>
              <a:t>Qu’est-ce</a:t>
            </a:r>
            <a:r>
              <a:rPr lang="en" dirty="0">
                <a:solidFill>
                  <a:srgbClr val="000000"/>
                </a:solidFill>
              </a:rPr>
              <a:t> que </a:t>
            </a:r>
            <a:r>
              <a:rPr lang="en" dirty="0" err="1">
                <a:solidFill>
                  <a:srgbClr val="000000"/>
                </a:solidFill>
              </a:rPr>
              <a:t>l’alpha-amanitine</a:t>
            </a:r>
            <a:r>
              <a:rPr lang="en" dirty="0">
                <a:solidFill>
                  <a:srgbClr val="000000"/>
                </a:solidFill>
              </a:rPr>
              <a:t>?</a:t>
            </a:r>
            <a:endParaRPr dirty="0">
              <a:solidFill>
                <a:srgbClr val="000000"/>
              </a:solidFill>
            </a:endParaRPr>
          </a:p>
          <a:p>
            <a:pPr marL="457200" lvl="0" indent="-330200" algn="l" rtl="0">
              <a:spcBef>
                <a:spcPts val="1600"/>
              </a:spcBef>
              <a:spcAft>
                <a:spcPts val="0"/>
              </a:spcAft>
              <a:buClr>
                <a:srgbClr val="FF0000"/>
              </a:buClr>
              <a:buSzPts val="1600"/>
              <a:buChar char="-"/>
            </a:pPr>
            <a:r>
              <a:rPr lang="en" sz="1600" dirty="0">
                <a:solidFill>
                  <a:srgbClr val="FF0000"/>
                </a:solidFill>
              </a:rPr>
              <a:t>Substance </a:t>
            </a:r>
            <a:r>
              <a:rPr lang="en" sz="1600" dirty="0" err="1">
                <a:solidFill>
                  <a:srgbClr val="FF0000"/>
                </a:solidFill>
              </a:rPr>
              <a:t>extraite</a:t>
            </a:r>
            <a:r>
              <a:rPr lang="en" sz="1600" dirty="0">
                <a:solidFill>
                  <a:srgbClr val="FF0000"/>
                </a:solidFill>
              </a:rPr>
              <a:t> de </a:t>
            </a:r>
            <a:r>
              <a:rPr lang="en" sz="1600" dirty="0" err="1">
                <a:solidFill>
                  <a:srgbClr val="FF0000"/>
                </a:solidFill>
              </a:rPr>
              <a:t>l’amanite</a:t>
            </a:r>
            <a:r>
              <a:rPr lang="en" sz="1600" dirty="0">
                <a:solidFill>
                  <a:srgbClr val="FF0000"/>
                </a:solidFill>
              </a:rPr>
              <a:t> </a:t>
            </a:r>
            <a:r>
              <a:rPr lang="en" sz="1600" dirty="0" err="1">
                <a:solidFill>
                  <a:srgbClr val="FF0000"/>
                </a:solidFill>
              </a:rPr>
              <a:t>phalloïde</a:t>
            </a:r>
            <a:endParaRPr sz="1600" dirty="0">
              <a:solidFill>
                <a:srgbClr val="FF0000"/>
              </a:solidFill>
            </a:endParaRPr>
          </a:p>
          <a:p>
            <a:pPr marL="457200" lvl="0" indent="-330200" algn="l" rtl="0">
              <a:spcBef>
                <a:spcPts val="0"/>
              </a:spcBef>
              <a:spcAft>
                <a:spcPts val="0"/>
              </a:spcAft>
              <a:buClr>
                <a:srgbClr val="FF0000"/>
              </a:buClr>
              <a:buSzPts val="1600"/>
              <a:buChar char="-"/>
            </a:pPr>
            <a:r>
              <a:rPr lang="en" sz="1600" dirty="0">
                <a:solidFill>
                  <a:srgbClr val="FF0000"/>
                </a:solidFill>
              </a:rPr>
              <a:t>Se fixe sur </a:t>
            </a:r>
            <a:r>
              <a:rPr lang="en" sz="1600" dirty="0" err="1">
                <a:solidFill>
                  <a:srgbClr val="FF0000"/>
                </a:solidFill>
              </a:rPr>
              <a:t>certaines</a:t>
            </a:r>
            <a:r>
              <a:rPr lang="en" sz="1600" dirty="0">
                <a:solidFill>
                  <a:srgbClr val="FF0000"/>
                </a:solidFill>
              </a:rPr>
              <a:t> sous-</a:t>
            </a:r>
            <a:r>
              <a:rPr lang="en" sz="1600" dirty="0" err="1">
                <a:solidFill>
                  <a:srgbClr val="FF0000"/>
                </a:solidFill>
              </a:rPr>
              <a:t>unités</a:t>
            </a:r>
            <a:r>
              <a:rPr lang="en" sz="1600" dirty="0">
                <a:solidFill>
                  <a:srgbClr val="FF0000"/>
                </a:solidFill>
              </a:rPr>
              <a:t> de </a:t>
            </a:r>
            <a:r>
              <a:rPr lang="en" sz="1600" dirty="0" err="1">
                <a:solidFill>
                  <a:srgbClr val="FF0000"/>
                </a:solidFill>
              </a:rPr>
              <a:t>l’ARN</a:t>
            </a:r>
            <a:r>
              <a:rPr lang="en" sz="1600" dirty="0">
                <a:solidFill>
                  <a:srgbClr val="FF0000"/>
                </a:solidFill>
              </a:rPr>
              <a:t> </a:t>
            </a:r>
            <a:r>
              <a:rPr lang="en" sz="1600" dirty="0" err="1">
                <a:solidFill>
                  <a:srgbClr val="FF0000"/>
                </a:solidFill>
              </a:rPr>
              <a:t>polymérase</a:t>
            </a:r>
            <a:r>
              <a:rPr lang="en" sz="1600" dirty="0">
                <a:solidFill>
                  <a:srgbClr val="FF0000"/>
                </a:solidFill>
              </a:rPr>
              <a:t>, </a:t>
            </a:r>
            <a:r>
              <a:rPr lang="en" sz="1600" dirty="0" err="1">
                <a:solidFill>
                  <a:srgbClr val="FF0000"/>
                </a:solidFill>
              </a:rPr>
              <a:t>inhibe</a:t>
            </a:r>
            <a:r>
              <a:rPr lang="en" sz="1600" dirty="0">
                <a:solidFill>
                  <a:srgbClr val="FF0000"/>
                </a:solidFill>
              </a:rPr>
              <a:t> </a:t>
            </a:r>
            <a:r>
              <a:rPr lang="en" sz="1600" dirty="0" err="1">
                <a:solidFill>
                  <a:srgbClr val="FF0000"/>
                </a:solidFill>
              </a:rPr>
              <a:t>l’élongation</a:t>
            </a:r>
            <a:r>
              <a:rPr lang="en" sz="1600" dirty="0">
                <a:solidFill>
                  <a:srgbClr val="FF0000"/>
                </a:solidFill>
              </a:rPr>
              <a:t> de la transcription</a:t>
            </a:r>
            <a:endParaRPr sz="1600" dirty="0">
              <a:solidFill>
                <a:srgbClr val="FF0000"/>
              </a:solidFill>
            </a:endParaRPr>
          </a:p>
          <a:p>
            <a:pPr marL="457200" lvl="0" indent="-330200" algn="l" rtl="0">
              <a:spcBef>
                <a:spcPts val="0"/>
              </a:spcBef>
              <a:spcAft>
                <a:spcPts val="0"/>
              </a:spcAft>
              <a:buClr>
                <a:srgbClr val="FF0000"/>
              </a:buClr>
              <a:buSzPts val="1600"/>
              <a:buChar char="-"/>
            </a:pPr>
            <a:r>
              <a:rPr lang="en" sz="1600" dirty="0">
                <a:solidFill>
                  <a:srgbClr val="FF0000"/>
                </a:solidFill>
              </a:rPr>
              <a:t>ARN </a:t>
            </a:r>
            <a:r>
              <a:rPr lang="en" sz="1600" dirty="0" err="1">
                <a:solidFill>
                  <a:srgbClr val="FF0000"/>
                </a:solidFill>
              </a:rPr>
              <a:t>PolI</a:t>
            </a:r>
            <a:r>
              <a:rPr lang="en" sz="1600" dirty="0">
                <a:solidFill>
                  <a:srgbClr val="FF0000"/>
                </a:solidFill>
              </a:rPr>
              <a:t>: insensible</a:t>
            </a:r>
            <a:endParaRPr sz="1600" dirty="0">
              <a:solidFill>
                <a:srgbClr val="FF0000"/>
              </a:solidFill>
            </a:endParaRPr>
          </a:p>
          <a:p>
            <a:pPr marL="457200" lvl="0" indent="-330200" algn="l" rtl="0">
              <a:spcBef>
                <a:spcPts val="0"/>
              </a:spcBef>
              <a:spcAft>
                <a:spcPts val="0"/>
              </a:spcAft>
              <a:buClr>
                <a:srgbClr val="FF0000"/>
              </a:buClr>
              <a:buSzPts val="1600"/>
              <a:buChar char="-"/>
            </a:pPr>
            <a:r>
              <a:rPr lang="en" sz="1600" dirty="0">
                <a:solidFill>
                  <a:srgbClr val="FF0000"/>
                </a:solidFill>
              </a:rPr>
              <a:t>ARN Pol II: sensible</a:t>
            </a:r>
            <a:endParaRPr sz="1600" dirty="0">
              <a:solidFill>
                <a:srgbClr val="FF0000"/>
              </a:solidFill>
            </a:endParaRPr>
          </a:p>
          <a:p>
            <a:pPr marL="457200" lvl="0" indent="-330200" algn="l" rtl="0">
              <a:spcBef>
                <a:spcPts val="0"/>
              </a:spcBef>
              <a:spcAft>
                <a:spcPts val="0"/>
              </a:spcAft>
              <a:buClr>
                <a:srgbClr val="FF0000"/>
              </a:buClr>
              <a:buSzPts val="1600"/>
              <a:buChar char="-"/>
            </a:pPr>
            <a:r>
              <a:rPr lang="en" sz="1600" dirty="0">
                <a:solidFill>
                  <a:srgbClr val="FF0000"/>
                </a:solidFill>
              </a:rPr>
              <a:t>ARN Pol III: sensible à </a:t>
            </a:r>
            <a:r>
              <a:rPr lang="en" sz="1600" dirty="0" err="1">
                <a:solidFill>
                  <a:srgbClr val="FF0000"/>
                </a:solidFill>
              </a:rPr>
              <a:t>hautes</a:t>
            </a:r>
            <a:r>
              <a:rPr lang="en" sz="1600" dirty="0">
                <a:solidFill>
                  <a:srgbClr val="FF0000"/>
                </a:solidFill>
              </a:rPr>
              <a:t> doses</a:t>
            </a:r>
            <a:endParaRPr sz="1600" dirty="0">
              <a:solidFill>
                <a:srgbClr val="FF0000"/>
              </a:solidFill>
            </a:endParaRPr>
          </a:p>
        </p:txBody>
      </p:sp>
      <p:pic>
        <p:nvPicPr>
          <p:cNvPr id="460" name="Google Shape;460;p58"/>
          <p:cNvPicPr preferRelativeResize="0"/>
          <p:nvPr/>
        </p:nvPicPr>
        <p:blipFill>
          <a:blip r:embed="rId3">
            <a:alphaModFix/>
          </a:blip>
          <a:stretch>
            <a:fillRect/>
          </a:stretch>
        </p:blipFill>
        <p:spPr>
          <a:xfrm>
            <a:off x="5540400" y="2510875"/>
            <a:ext cx="1801800" cy="2402424"/>
          </a:xfrm>
          <a:prstGeom prst="rect">
            <a:avLst/>
          </a:prstGeom>
          <a:noFill/>
          <a:ln>
            <a:noFill/>
          </a:ln>
        </p:spPr>
      </p:pic>
      <p:sp>
        <p:nvSpPr>
          <p:cNvPr id="461" name="Google Shape;461;p58"/>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9900"/>
                </a:solidFill>
              </a:rPr>
              <a:t>Série 1 </a:t>
            </a:r>
            <a:r>
              <a:rPr lang="en" sz="2000" b="1">
                <a:solidFill>
                  <a:srgbClr val="FF9900"/>
                </a:solidFill>
                <a:highlight>
                  <a:srgbClr val="FDFDFD"/>
                </a:highlight>
              </a:rPr>
              <a:t>ARN et ARN polymérases</a:t>
            </a:r>
            <a:endParaRPr sz="3600" b="1">
              <a:solidFill>
                <a:srgbClr val="FF99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9"/>
          <p:cNvSpPr txBox="1">
            <a:spLocks noGrp="1"/>
          </p:cNvSpPr>
          <p:nvPr>
            <p:ph type="body" idx="1"/>
          </p:nvPr>
        </p:nvSpPr>
        <p:spPr>
          <a:xfrm>
            <a:off x="311700" y="2813050"/>
            <a:ext cx="8520600" cy="92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rPr>
              <a:t>Le schéma ci-dessus illustre comment les facteurs de transcription trans-régulateurs qui se fixent sur un enhancer agissent pour activer l’initiation de la transcription. 3 modes d’action sont évoqués (1, 1’ et 2).</a:t>
            </a:r>
            <a:endParaRPr sz="1600">
              <a:solidFill>
                <a:srgbClr val="000000"/>
              </a:solidFill>
            </a:endParaRPr>
          </a:p>
          <a:p>
            <a:pPr marL="0" lvl="0" indent="0" algn="l" rtl="0">
              <a:spcBef>
                <a:spcPts val="1600"/>
              </a:spcBef>
              <a:spcAft>
                <a:spcPts val="1600"/>
              </a:spcAft>
              <a:buNone/>
            </a:pPr>
            <a:r>
              <a:rPr lang="en" sz="1600" b="1">
                <a:solidFill>
                  <a:srgbClr val="000000"/>
                </a:solidFill>
              </a:rPr>
              <a:t>Q2 - Proposez un mode d’action.</a:t>
            </a:r>
            <a:endParaRPr sz="1600" b="1">
              <a:solidFill>
                <a:srgbClr val="000000"/>
              </a:solidFill>
            </a:endParaRPr>
          </a:p>
        </p:txBody>
      </p:sp>
      <p:pic>
        <p:nvPicPr>
          <p:cNvPr id="467" name="Google Shape;467;p59"/>
          <p:cNvPicPr preferRelativeResize="0"/>
          <p:nvPr/>
        </p:nvPicPr>
        <p:blipFill>
          <a:blip r:embed="rId3">
            <a:alphaModFix/>
          </a:blip>
          <a:stretch>
            <a:fillRect/>
          </a:stretch>
        </p:blipFill>
        <p:spPr>
          <a:xfrm>
            <a:off x="1858975" y="902675"/>
            <a:ext cx="4367251" cy="1910375"/>
          </a:xfrm>
          <a:prstGeom prst="rect">
            <a:avLst/>
          </a:prstGeom>
          <a:noFill/>
          <a:ln>
            <a:noFill/>
          </a:ln>
        </p:spPr>
      </p:pic>
      <p:sp>
        <p:nvSpPr>
          <p:cNvPr id="468" name="Google Shape;468;p59"/>
          <p:cNvSpPr/>
          <p:nvPr/>
        </p:nvSpPr>
        <p:spPr>
          <a:xfrm>
            <a:off x="3159150" y="1389075"/>
            <a:ext cx="285600" cy="277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1</a:t>
            </a:r>
            <a:endParaRPr/>
          </a:p>
        </p:txBody>
      </p:sp>
      <p:sp>
        <p:nvSpPr>
          <p:cNvPr id="469" name="Google Shape;469;p59"/>
          <p:cNvSpPr/>
          <p:nvPr/>
        </p:nvSpPr>
        <p:spPr>
          <a:xfrm>
            <a:off x="7762875" y="2495650"/>
            <a:ext cx="190500" cy="3174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9"/>
          <p:cNvSpPr/>
          <p:nvPr/>
        </p:nvSpPr>
        <p:spPr>
          <a:xfrm>
            <a:off x="8056575" y="2475700"/>
            <a:ext cx="285600" cy="357300"/>
          </a:xfrm>
          <a:prstGeom prst="diamond">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9"/>
          <p:cNvSpPr/>
          <p:nvPr/>
        </p:nvSpPr>
        <p:spPr>
          <a:xfrm>
            <a:off x="4429200" y="1168425"/>
            <a:ext cx="372900" cy="277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1’</a:t>
            </a:r>
            <a:endParaRPr/>
          </a:p>
        </p:txBody>
      </p:sp>
      <p:sp>
        <p:nvSpPr>
          <p:cNvPr id="472" name="Google Shape;472;p59"/>
          <p:cNvSpPr/>
          <p:nvPr/>
        </p:nvSpPr>
        <p:spPr>
          <a:xfrm>
            <a:off x="5186450" y="1050950"/>
            <a:ext cx="285600" cy="277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2</a:t>
            </a:r>
            <a:endParaRPr/>
          </a:p>
        </p:txBody>
      </p:sp>
      <p:sp>
        <p:nvSpPr>
          <p:cNvPr id="473" name="Google Shape;473;p59"/>
          <p:cNvSpPr txBox="1">
            <a:spLocks noGrp="1"/>
          </p:cNvSpPr>
          <p:nvPr>
            <p:ph type="title"/>
          </p:nvPr>
        </p:nvSpPr>
        <p:spPr>
          <a:xfrm>
            <a:off x="311700" y="177575"/>
            <a:ext cx="8761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0BB0A"/>
                </a:solidFill>
              </a:rPr>
              <a:t>Série 2 </a:t>
            </a:r>
            <a:r>
              <a:rPr lang="en" sz="1800" b="1">
                <a:solidFill>
                  <a:srgbClr val="20BB0A"/>
                </a:solidFill>
                <a:highlight>
                  <a:srgbClr val="FDFDFD"/>
                </a:highlight>
              </a:rPr>
              <a:t>Initiation de la transcription, promoteur et facteurs de transcription</a:t>
            </a:r>
            <a:r>
              <a:rPr lang="en" sz="3800" b="1">
                <a:solidFill>
                  <a:srgbClr val="20BB0A"/>
                </a:solidFill>
              </a:rPr>
              <a:t> </a:t>
            </a:r>
            <a:endParaRPr sz="3800" b="1">
              <a:solidFill>
                <a:srgbClr val="20BB0A"/>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0"/>
          <p:cNvSpPr txBox="1">
            <a:spLocks noGrp="1"/>
          </p:cNvSpPr>
          <p:nvPr>
            <p:ph type="body" idx="1"/>
          </p:nvPr>
        </p:nvSpPr>
        <p:spPr>
          <a:xfrm>
            <a:off x="142875" y="2717800"/>
            <a:ext cx="8842500" cy="92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rPr>
              <a:t>Le schéma ci-dessus illustre comment les facteurs de transcription trans-régulateurs qui se fixent sur un enhancer agissent pour activer l’initiation de la transcription. 3 modes d’action sont évoqués (1, 1’ et 2).</a:t>
            </a:r>
            <a:endParaRPr sz="1600">
              <a:solidFill>
                <a:srgbClr val="000000"/>
              </a:solidFill>
            </a:endParaRPr>
          </a:p>
          <a:p>
            <a:pPr marL="0" lvl="0" indent="0" algn="l" rtl="0">
              <a:spcBef>
                <a:spcPts val="1600"/>
              </a:spcBef>
              <a:spcAft>
                <a:spcPts val="1600"/>
              </a:spcAft>
              <a:buNone/>
            </a:pPr>
            <a:r>
              <a:rPr lang="en" sz="1600">
                <a:solidFill>
                  <a:srgbClr val="000000"/>
                </a:solidFill>
              </a:rPr>
              <a:t>Q2 - Proposez un mode d’action : </a:t>
            </a:r>
            <a:r>
              <a:rPr lang="en" sz="1500">
                <a:solidFill>
                  <a:srgbClr val="FF0000"/>
                </a:solidFill>
              </a:rPr>
              <a:t>les facteurs de transcription peuvent favoriser </a:t>
            </a:r>
            <a:r>
              <a:rPr lang="en" sz="1500" u="sng">
                <a:solidFill>
                  <a:srgbClr val="FF0000"/>
                </a:solidFill>
              </a:rPr>
              <a:t>l’assemblage des TFII du complexe de pré-initiation </a:t>
            </a:r>
            <a:r>
              <a:rPr lang="en" sz="1500">
                <a:solidFill>
                  <a:srgbClr val="FF0000"/>
                </a:solidFill>
              </a:rPr>
              <a:t>(par ex TFIID) et l’activation de l’ARN-polymérase 2 directement (1) ou indirectement par le biais de co-régulateurs (1’). Alternativement, les facteurs de transcription peuvent interagir avec des co-régulateurs qui vont conduire à </a:t>
            </a:r>
            <a:r>
              <a:rPr lang="en" sz="1500" u="sng">
                <a:solidFill>
                  <a:srgbClr val="FF0000"/>
                </a:solidFill>
              </a:rPr>
              <a:t>un remodelage local de la chromatine en modifiant les histones des nucléosomes (2)</a:t>
            </a:r>
            <a:r>
              <a:rPr lang="en" sz="1500">
                <a:solidFill>
                  <a:srgbClr val="FF0000"/>
                </a:solidFill>
              </a:rPr>
              <a:t>, par exemple en acétylant les histones </a:t>
            </a:r>
            <a:endParaRPr sz="1500">
              <a:solidFill>
                <a:srgbClr val="FF0000"/>
              </a:solidFill>
            </a:endParaRPr>
          </a:p>
        </p:txBody>
      </p:sp>
      <p:pic>
        <p:nvPicPr>
          <p:cNvPr id="479" name="Google Shape;479;p60"/>
          <p:cNvPicPr preferRelativeResize="0"/>
          <p:nvPr/>
        </p:nvPicPr>
        <p:blipFill>
          <a:blip r:embed="rId3">
            <a:alphaModFix/>
          </a:blip>
          <a:stretch>
            <a:fillRect/>
          </a:stretch>
        </p:blipFill>
        <p:spPr>
          <a:xfrm>
            <a:off x="1858975" y="902675"/>
            <a:ext cx="4367251" cy="1910375"/>
          </a:xfrm>
          <a:prstGeom prst="rect">
            <a:avLst/>
          </a:prstGeom>
          <a:noFill/>
          <a:ln>
            <a:noFill/>
          </a:ln>
        </p:spPr>
      </p:pic>
      <p:sp>
        <p:nvSpPr>
          <p:cNvPr id="480" name="Google Shape;480;p60"/>
          <p:cNvSpPr/>
          <p:nvPr/>
        </p:nvSpPr>
        <p:spPr>
          <a:xfrm>
            <a:off x="3159150" y="1389075"/>
            <a:ext cx="285600" cy="277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1</a:t>
            </a:r>
            <a:endParaRPr/>
          </a:p>
        </p:txBody>
      </p:sp>
      <p:sp>
        <p:nvSpPr>
          <p:cNvPr id="481" name="Google Shape;481;p60"/>
          <p:cNvSpPr/>
          <p:nvPr/>
        </p:nvSpPr>
        <p:spPr>
          <a:xfrm>
            <a:off x="7762875" y="2495650"/>
            <a:ext cx="190500" cy="317400"/>
          </a:xfrm>
          <a:prstGeom prst="ellipse">
            <a:avLst/>
          </a:prstGeom>
          <a:solidFill>
            <a:srgbClr val="FF99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0"/>
          <p:cNvSpPr/>
          <p:nvPr/>
        </p:nvSpPr>
        <p:spPr>
          <a:xfrm>
            <a:off x="8056575" y="2475700"/>
            <a:ext cx="285600" cy="357300"/>
          </a:xfrm>
          <a:prstGeom prst="diamond">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0"/>
          <p:cNvSpPr/>
          <p:nvPr/>
        </p:nvSpPr>
        <p:spPr>
          <a:xfrm>
            <a:off x="4429200" y="1168425"/>
            <a:ext cx="372900" cy="277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1’</a:t>
            </a:r>
            <a:endParaRPr/>
          </a:p>
        </p:txBody>
      </p:sp>
      <p:sp>
        <p:nvSpPr>
          <p:cNvPr id="484" name="Google Shape;484;p60"/>
          <p:cNvSpPr/>
          <p:nvPr/>
        </p:nvSpPr>
        <p:spPr>
          <a:xfrm>
            <a:off x="5186450" y="1050950"/>
            <a:ext cx="285600" cy="277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2</a:t>
            </a:r>
            <a:endParaRPr/>
          </a:p>
        </p:txBody>
      </p:sp>
      <p:sp>
        <p:nvSpPr>
          <p:cNvPr id="485" name="Google Shape;485;p60"/>
          <p:cNvSpPr txBox="1">
            <a:spLocks noGrp="1"/>
          </p:cNvSpPr>
          <p:nvPr>
            <p:ph type="title"/>
          </p:nvPr>
        </p:nvSpPr>
        <p:spPr>
          <a:xfrm>
            <a:off x="311700" y="177575"/>
            <a:ext cx="8761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20BB0A"/>
                </a:solidFill>
              </a:rPr>
              <a:t>Série 2 </a:t>
            </a:r>
            <a:r>
              <a:rPr lang="en" sz="1800" b="1">
                <a:solidFill>
                  <a:srgbClr val="20BB0A"/>
                </a:solidFill>
                <a:highlight>
                  <a:srgbClr val="FDFDFD"/>
                </a:highlight>
              </a:rPr>
              <a:t>Initiation de la transcription, promoteur et facteurs de transcription</a:t>
            </a:r>
            <a:r>
              <a:rPr lang="en" sz="3800" b="1">
                <a:solidFill>
                  <a:srgbClr val="20BB0A"/>
                </a:solidFill>
              </a:rPr>
              <a:t> </a:t>
            </a:r>
            <a:endParaRPr sz="3800" b="1">
              <a:solidFill>
                <a:srgbClr val="20BB0A"/>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7"/>
          <p:cNvSpPr txBox="1">
            <a:spLocks noGrp="1"/>
          </p:cNvSpPr>
          <p:nvPr>
            <p:ph type="subTitle" idx="1"/>
          </p:nvPr>
        </p:nvSpPr>
        <p:spPr>
          <a:xfrm>
            <a:off x="240625" y="1217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B5394"/>
                </a:solidFill>
              </a:rPr>
              <a:t>Comparer les mécanismes </a:t>
            </a:r>
            <a:endParaRPr b="1">
              <a:solidFill>
                <a:srgbClr val="0B5394"/>
              </a:solidFill>
            </a:endParaRPr>
          </a:p>
          <a:p>
            <a:pPr marL="0" lvl="0" indent="0" algn="ctr" rtl="0">
              <a:spcBef>
                <a:spcPts val="0"/>
              </a:spcBef>
              <a:spcAft>
                <a:spcPts val="0"/>
              </a:spcAft>
              <a:buNone/>
            </a:pPr>
            <a:r>
              <a:rPr lang="en" b="1">
                <a:solidFill>
                  <a:srgbClr val="0B5394"/>
                </a:solidFill>
              </a:rPr>
              <a:t>de la réplication et de la transcription</a:t>
            </a:r>
            <a:endParaRPr b="1">
              <a:solidFill>
                <a:srgbClr val="0B5394"/>
              </a:solidFill>
            </a:endParaRPr>
          </a:p>
          <a:p>
            <a:pPr marL="0" lvl="0" indent="0" algn="l" rtl="0">
              <a:spcBef>
                <a:spcPts val="0"/>
              </a:spcBef>
              <a:spcAft>
                <a:spcPts val="0"/>
              </a:spcAft>
              <a:buNone/>
            </a:pPr>
            <a:endParaRPr b="1">
              <a:solidFill>
                <a:srgbClr val="0B5394"/>
              </a:solidFill>
            </a:endParaRPr>
          </a:p>
          <a:p>
            <a:pPr marL="0" lvl="0" indent="0" algn="l" rtl="0">
              <a:spcBef>
                <a:spcPts val="0"/>
              </a:spcBef>
              <a:spcAft>
                <a:spcPts val="0"/>
              </a:spcAft>
              <a:buNone/>
            </a:pPr>
            <a:r>
              <a:rPr lang="en" sz="2400" b="1">
                <a:solidFill>
                  <a:srgbClr val="0B5394"/>
                </a:solidFill>
              </a:rPr>
              <a:t>Quels sont leurs points communs?</a:t>
            </a:r>
            <a:endParaRPr sz="2400" b="1">
              <a:solidFill>
                <a:srgbClr val="0B5394"/>
              </a:solidFill>
            </a:endParaRPr>
          </a:p>
          <a:p>
            <a:pPr marL="0" lvl="0" indent="457200" algn="l" rtl="0">
              <a:spcBef>
                <a:spcPts val="0"/>
              </a:spcBef>
              <a:spcAft>
                <a:spcPts val="0"/>
              </a:spcAft>
              <a:buNone/>
            </a:pPr>
            <a:r>
              <a:rPr lang="en" sz="1800">
                <a:solidFill>
                  <a:srgbClr val="FF0000"/>
                </a:solidFill>
              </a:rPr>
              <a:t>Ont lieu dans le noyau</a:t>
            </a:r>
            <a:endParaRPr sz="1800">
              <a:solidFill>
                <a:srgbClr val="FF0000"/>
              </a:solidFill>
            </a:endParaRPr>
          </a:p>
          <a:p>
            <a:pPr marL="0" lvl="0" indent="457200" algn="l" rtl="0">
              <a:spcBef>
                <a:spcPts val="0"/>
              </a:spcBef>
              <a:spcAft>
                <a:spcPts val="0"/>
              </a:spcAft>
              <a:buNone/>
            </a:pPr>
            <a:r>
              <a:rPr lang="en" sz="1800">
                <a:solidFill>
                  <a:srgbClr val="FF0000"/>
                </a:solidFill>
              </a:rPr>
              <a:t>Impliquent des polymérases</a:t>
            </a:r>
            <a:endParaRPr sz="1800">
              <a:solidFill>
                <a:srgbClr val="FF0000"/>
              </a:solidFill>
            </a:endParaRPr>
          </a:p>
          <a:p>
            <a:pPr marL="0" lvl="0" indent="0" algn="l" rtl="0">
              <a:spcBef>
                <a:spcPts val="0"/>
              </a:spcBef>
              <a:spcAft>
                <a:spcPts val="0"/>
              </a:spcAft>
              <a:buNone/>
            </a:pPr>
            <a:endParaRPr sz="1800">
              <a:solidFill>
                <a:srgbClr val="FF0000"/>
              </a:solidFill>
            </a:endParaRPr>
          </a:p>
          <a:p>
            <a:pPr marL="0" lvl="0" indent="0" algn="l" rtl="0">
              <a:spcBef>
                <a:spcPts val="0"/>
              </a:spcBef>
              <a:spcAft>
                <a:spcPts val="0"/>
              </a:spcAft>
              <a:buNone/>
            </a:pPr>
            <a:r>
              <a:rPr lang="en" sz="2400" b="1">
                <a:solidFill>
                  <a:srgbClr val="0B5394"/>
                </a:solidFill>
              </a:rPr>
              <a:t>Quelles sont leurs principales différences ?</a:t>
            </a:r>
            <a:endParaRPr sz="2400" b="1">
              <a:solidFill>
                <a:srgbClr val="0B5394"/>
              </a:solidFill>
            </a:endParaRPr>
          </a:p>
          <a:p>
            <a:pPr marL="0" lvl="0" indent="0" algn="l" rtl="0">
              <a:spcBef>
                <a:spcPts val="0"/>
              </a:spcBef>
              <a:spcAft>
                <a:spcPts val="0"/>
              </a:spcAft>
              <a:buNone/>
            </a:pPr>
            <a:r>
              <a:rPr lang="en" sz="1800" b="1">
                <a:solidFill>
                  <a:srgbClr val="FF0000"/>
                </a:solidFill>
              </a:rPr>
              <a:t>Réplication:</a:t>
            </a:r>
            <a:r>
              <a:rPr lang="en" sz="2000">
                <a:solidFill>
                  <a:srgbClr val="FF0000"/>
                </a:solidFill>
              </a:rPr>
              <a:t> </a:t>
            </a:r>
            <a:endParaRPr sz="2000">
              <a:solidFill>
                <a:srgbClr val="FF0000"/>
              </a:solidFill>
            </a:endParaRPr>
          </a:p>
          <a:p>
            <a:pPr marL="0" lvl="0" indent="457200" algn="l" rtl="0">
              <a:spcBef>
                <a:spcPts val="0"/>
              </a:spcBef>
              <a:spcAft>
                <a:spcPts val="0"/>
              </a:spcAft>
              <a:buNone/>
            </a:pPr>
            <a:r>
              <a:rPr lang="en" sz="1700">
                <a:solidFill>
                  <a:srgbClr val="FF0000"/>
                </a:solidFill>
              </a:rPr>
              <a:t>concerne la totalité de l’ADN</a:t>
            </a:r>
            <a:endParaRPr sz="1700">
              <a:solidFill>
                <a:srgbClr val="FF0000"/>
              </a:solidFill>
            </a:endParaRPr>
          </a:p>
          <a:p>
            <a:pPr marL="0" lvl="0" indent="457200" algn="l" rtl="0">
              <a:spcBef>
                <a:spcPts val="0"/>
              </a:spcBef>
              <a:spcAft>
                <a:spcPts val="0"/>
              </a:spcAft>
              <a:buNone/>
            </a:pPr>
            <a:r>
              <a:rPr lang="en" sz="1700">
                <a:solidFill>
                  <a:srgbClr val="FF0000"/>
                </a:solidFill>
              </a:rPr>
              <a:t>Les 2 brins de l’ADN sont concernés</a:t>
            </a:r>
            <a:endParaRPr sz="1700">
              <a:solidFill>
                <a:srgbClr val="FF0000"/>
              </a:solidFill>
            </a:endParaRPr>
          </a:p>
          <a:p>
            <a:pPr marL="0" lvl="0" indent="457200" algn="l" rtl="0">
              <a:spcBef>
                <a:spcPts val="0"/>
              </a:spcBef>
              <a:spcAft>
                <a:spcPts val="0"/>
              </a:spcAft>
              <a:buNone/>
            </a:pPr>
            <a:r>
              <a:rPr lang="en" sz="1700">
                <a:solidFill>
                  <a:srgbClr val="FF0000"/>
                </a:solidFill>
              </a:rPr>
              <a:t>Synthèse d’ADN par des ADN polymerases</a:t>
            </a:r>
            <a:endParaRPr sz="1700">
              <a:solidFill>
                <a:srgbClr val="FF0000"/>
              </a:solidFill>
            </a:endParaRPr>
          </a:p>
          <a:p>
            <a:pPr marL="0" lvl="0" indent="0" algn="l" rtl="0">
              <a:spcBef>
                <a:spcPts val="0"/>
              </a:spcBef>
              <a:spcAft>
                <a:spcPts val="0"/>
              </a:spcAft>
              <a:buNone/>
            </a:pPr>
            <a:r>
              <a:rPr lang="en" sz="1800" b="1">
                <a:solidFill>
                  <a:srgbClr val="FF0000"/>
                </a:solidFill>
              </a:rPr>
              <a:t>Transcription:</a:t>
            </a:r>
            <a:r>
              <a:rPr lang="en" sz="2000">
                <a:solidFill>
                  <a:srgbClr val="FF0000"/>
                </a:solidFill>
              </a:rPr>
              <a:t> </a:t>
            </a:r>
            <a:endParaRPr sz="2000">
              <a:solidFill>
                <a:srgbClr val="FF0000"/>
              </a:solidFill>
            </a:endParaRPr>
          </a:p>
          <a:p>
            <a:pPr marL="0" lvl="0" indent="457200" algn="l" rtl="0">
              <a:spcBef>
                <a:spcPts val="0"/>
              </a:spcBef>
              <a:spcAft>
                <a:spcPts val="0"/>
              </a:spcAft>
              <a:buNone/>
            </a:pPr>
            <a:r>
              <a:rPr lang="en" sz="1600">
                <a:solidFill>
                  <a:srgbClr val="FF0000"/>
                </a:solidFill>
              </a:rPr>
              <a:t>concerne seulement des parties de l’ADN</a:t>
            </a:r>
            <a:endParaRPr sz="1600">
              <a:solidFill>
                <a:srgbClr val="FF0000"/>
              </a:solidFill>
            </a:endParaRPr>
          </a:p>
          <a:p>
            <a:pPr marL="0" lvl="0" indent="457200" algn="l" rtl="0">
              <a:spcBef>
                <a:spcPts val="0"/>
              </a:spcBef>
              <a:spcAft>
                <a:spcPts val="0"/>
              </a:spcAft>
              <a:buNone/>
            </a:pPr>
            <a:r>
              <a:rPr lang="en" sz="1600">
                <a:solidFill>
                  <a:srgbClr val="FF0000"/>
                </a:solidFill>
              </a:rPr>
              <a:t>Pour un gène donné 1 seul brin est transcrit</a:t>
            </a:r>
            <a:endParaRPr sz="1600">
              <a:solidFill>
                <a:srgbClr val="FF0000"/>
              </a:solidFill>
            </a:endParaRPr>
          </a:p>
          <a:p>
            <a:pPr marL="0" lvl="0" indent="457200" algn="l" rtl="0">
              <a:spcBef>
                <a:spcPts val="0"/>
              </a:spcBef>
              <a:spcAft>
                <a:spcPts val="0"/>
              </a:spcAft>
              <a:buNone/>
            </a:pPr>
            <a:r>
              <a:rPr lang="en" sz="1600">
                <a:solidFill>
                  <a:srgbClr val="FF0000"/>
                </a:solidFill>
              </a:rPr>
              <a:t>Synthèse d’ARN par des ARN polymérases</a:t>
            </a:r>
            <a:endParaRPr sz="1600">
              <a:solidFill>
                <a:srgbClr val="FF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1"/>
          <p:cNvSpPr txBox="1">
            <a:spLocks noGrp="1"/>
          </p:cNvSpPr>
          <p:nvPr>
            <p:ph type="body" idx="1"/>
          </p:nvPr>
        </p:nvSpPr>
        <p:spPr>
          <a:xfrm>
            <a:off x="5373675" y="895375"/>
            <a:ext cx="3498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Le gène </a:t>
            </a:r>
            <a:r>
              <a:rPr lang="en" sz="1600" i="1">
                <a:solidFill>
                  <a:schemeClr val="dk1"/>
                </a:solidFill>
              </a:rPr>
              <a:t>cgrp </a:t>
            </a:r>
            <a:r>
              <a:rPr lang="en" sz="1600">
                <a:solidFill>
                  <a:schemeClr val="dk1"/>
                </a:solidFill>
              </a:rPr>
              <a:t>est transcrit en un pré-ARNm dont la séquence est schématisée ci-contre.</a:t>
            </a:r>
            <a:endParaRPr sz="1600">
              <a:solidFill>
                <a:schemeClr val="dk1"/>
              </a:solidFill>
            </a:endParaRPr>
          </a:p>
          <a:p>
            <a:pPr marL="0" lvl="0" indent="0" algn="l" rtl="0">
              <a:spcBef>
                <a:spcPts val="1600"/>
              </a:spcBef>
              <a:spcAft>
                <a:spcPts val="0"/>
              </a:spcAft>
              <a:buNone/>
            </a:pPr>
            <a:r>
              <a:rPr lang="en" sz="1600">
                <a:solidFill>
                  <a:schemeClr val="dk1"/>
                </a:solidFill>
              </a:rPr>
              <a:t>Dans les cellules de la thyroïde, l’ARNm mature présente la séquence de gauche; il est traduit en calcitonine.</a:t>
            </a:r>
            <a:endParaRPr sz="1600">
              <a:solidFill>
                <a:schemeClr val="dk1"/>
              </a:solidFill>
            </a:endParaRPr>
          </a:p>
          <a:p>
            <a:pPr marL="0" lvl="0" indent="0" algn="l" rtl="0">
              <a:spcBef>
                <a:spcPts val="1600"/>
              </a:spcBef>
              <a:spcAft>
                <a:spcPts val="1600"/>
              </a:spcAft>
              <a:buNone/>
            </a:pPr>
            <a:r>
              <a:rPr lang="en" sz="1600">
                <a:solidFill>
                  <a:schemeClr val="dk1"/>
                </a:solidFill>
              </a:rPr>
              <a:t>Dans les neurones, l’ARNm mature présente la séquence de droite; il est traduit en CGRP.</a:t>
            </a:r>
            <a:endParaRPr sz="1600">
              <a:solidFill>
                <a:schemeClr val="dk1"/>
              </a:solidFill>
            </a:endParaRPr>
          </a:p>
        </p:txBody>
      </p:sp>
      <p:sp>
        <p:nvSpPr>
          <p:cNvPr id="491" name="Google Shape;491;p61"/>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B5394"/>
                </a:solidFill>
              </a:rPr>
              <a:t>Série 3 </a:t>
            </a:r>
            <a:r>
              <a:rPr lang="en" sz="1200" b="1">
                <a:solidFill>
                  <a:srgbClr val="0B5394"/>
                </a:solidFill>
                <a:highlight>
                  <a:srgbClr val="FDFDFD"/>
                </a:highlight>
              </a:rPr>
              <a:t> </a:t>
            </a:r>
            <a:r>
              <a:rPr lang="en" sz="2000" b="1">
                <a:solidFill>
                  <a:srgbClr val="0B5394"/>
                </a:solidFill>
                <a:highlight>
                  <a:srgbClr val="FDFDFD"/>
                </a:highlight>
              </a:rPr>
              <a:t>Maturation des transcrits de l’ARN polII</a:t>
            </a:r>
            <a:r>
              <a:rPr lang="en" sz="3600" b="1">
                <a:solidFill>
                  <a:srgbClr val="0B5394"/>
                </a:solidFill>
              </a:rPr>
              <a:t> </a:t>
            </a:r>
            <a:endParaRPr sz="3600" b="1">
              <a:solidFill>
                <a:srgbClr val="0B5394"/>
              </a:solidFill>
            </a:endParaRPr>
          </a:p>
        </p:txBody>
      </p:sp>
      <p:sp>
        <p:nvSpPr>
          <p:cNvPr id="492" name="Google Shape;492;p61"/>
          <p:cNvSpPr/>
          <p:nvPr/>
        </p:nvSpPr>
        <p:spPr>
          <a:xfrm>
            <a:off x="388950" y="2087575"/>
            <a:ext cx="4714800" cy="103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1"/>
          <p:cNvSpPr/>
          <p:nvPr/>
        </p:nvSpPr>
        <p:spPr>
          <a:xfrm>
            <a:off x="301625" y="3103575"/>
            <a:ext cx="674700" cy="158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4" name="Google Shape;494;p61"/>
          <p:cNvPicPr preferRelativeResize="0"/>
          <p:nvPr/>
        </p:nvPicPr>
        <p:blipFill>
          <a:blip r:embed="rId3">
            <a:alphaModFix/>
          </a:blip>
          <a:stretch>
            <a:fillRect/>
          </a:stretch>
        </p:blipFill>
        <p:spPr>
          <a:xfrm>
            <a:off x="193075" y="994650"/>
            <a:ext cx="5106550" cy="3154200"/>
          </a:xfrm>
          <a:prstGeom prst="rect">
            <a:avLst/>
          </a:prstGeom>
          <a:noFill/>
          <a:ln>
            <a:noFill/>
          </a:ln>
        </p:spPr>
      </p:pic>
      <p:sp>
        <p:nvSpPr>
          <p:cNvPr id="495" name="Google Shape;495;p61"/>
          <p:cNvSpPr txBox="1"/>
          <p:nvPr/>
        </p:nvSpPr>
        <p:spPr>
          <a:xfrm>
            <a:off x="311700" y="4266225"/>
            <a:ext cx="83106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Q3 : comment expliquer la différence entre les ARNm matures trouvés dans les cellules thyroïdiennes et les neurones?</a:t>
            </a:r>
            <a:endParaRPr sz="1600" b="1"/>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2"/>
          <p:cNvSpPr txBox="1">
            <a:spLocks noGrp="1"/>
          </p:cNvSpPr>
          <p:nvPr>
            <p:ph type="body" idx="1"/>
          </p:nvPr>
        </p:nvSpPr>
        <p:spPr>
          <a:xfrm>
            <a:off x="5373675" y="895375"/>
            <a:ext cx="3498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rPr>
              <a:t>Le gène </a:t>
            </a:r>
            <a:r>
              <a:rPr lang="en" sz="1600" i="1">
                <a:solidFill>
                  <a:schemeClr val="dk1"/>
                </a:solidFill>
              </a:rPr>
              <a:t>cgrp </a:t>
            </a:r>
            <a:r>
              <a:rPr lang="en" sz="1600">
                <a:solidFill>
                  <a:schemeClr val="dk1"/>
                </a:solidFill>
              </a:rPr>
              <a:t>est transcrit en un pré-ARNm dont la séquence est schématisée ci-contre.</a:t>
            </a:r>
            <a:endParaRPr sz="1600">
              <a:solidFill>
                <a:schemeClr val="dk1"/>
              </a:solidFill>
            </a:endParaRPr>
          </a:p>
          <a:p>
            <a:pPr marL="0" lvl="0" indent="0" algn="l" rtl="0">
              <a:spcBef>
                <a:spcPts val="1600"/>
              </a:spcBef>
              <a:spcAft>
                <a:spcPts val="0"/>
              </a:spcAft>
              <a:buNone/>
            </a:pPr>
            <a:r>
              <a:rPr lang="en" sz="1600">
                <a:solidFill>
                  <a:schemeClr val="dk1"/>
                </a:solidFill>
              </a:rPr>
              <a:t>Dans les cellules de la thyroïde, l’ARNm mature présente la séquence de gauche; il est traduit en calcitonine.</a:t>
            </a:r>
            <a:endParaRPr sz="1600">
              <a:solidFill>
                <a:schemeClr val="dk1"/>
              </a:solidFill>
            </a:endParaRPr>
          </a:p>
          <a:p>
            <a:pPr marL="0" lvl="0" indent="0" algn="l" rtl="0">
              <a:spcBef>
                <a:spcPts val="1600"/>
              </a:spcBef>
              <a:spcAft>
                <a:spcPts val="1600"/>
              </a:spcAft>
              <a:buNone/>
            </a:pPr>
            <a:r>
              <a:rPr lang="en" sz="1600">
                <a:solidFill>
                  <a:schemeClr val="dk1"/>
                </a:solidFill>
              </a:rPr>
              <a:t>Dans les neurones l’ARNm mature présente la séquence de droite; il est traduit en CGRP.</a:t>
            </a:r>
            <a:endParaRPr sz="1600">
              <a:solidFill>
                <a:schemeClr val="dk1"/>
              </a:solidFill>
            </a:endParaRPr>
          </a:p>
        </p:txBody>
      </p:sp>
      <p:sp>
        <p:nvSpPr>
          <p:cNvPr id="501" name="Google Shape;501;p62"/>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B5394"/>
                </a:solidFill>
              </a:rPr>
              <a:t>Série 3 </a:t>
            </a:r>
            <a:r>
              <a:rPr lang="en" sz="1200" b="1">
                <a:solidFill>
                  <a:srgbClr val="0B5394"/>
                </a:solidFill>
                <a:highlight>
                  <a:srgbClr val="FDFDFD"/>
                </a:highlight>
              </a:rPr>
              <a:t> </a:t>
            </a:r>
            <a:r>
              <a:rPr lang="en" sz="2000" b="1">
                <a:solidFill>
                  <a:srgbClr val="0B5394"/>
                </a:solidFill>
                <a:highlight>
                  <a:srgbClr val="FDFDFD"/>
                </a:highlight>
              </a:rPr>
              <a:t>Maturation des transcrits de l’ARN polII</a:t>
            </a:r>
            <a:r>
              <a:rPr lang="en" sz="3600" b="1">
                <a:solidFill>
                  <a:srgbClr val="0B5394"/>
                </a:solidFill>
              </a:rPr>
              <a:t> </a:t>
            </a:r>
            <a:endParaRPr sz="3600" b="1">
              <a:solidFill>
                <a:srgbClr val="0B5394"/>
              </a:solidFill>
            </a:endParaRPr>
          </a:p>
        </p:txBody>
      </p:sp>
      <p:sp>
        <p:nvSpPr>
          <p:cNvPr id="502" name="Google Shape;502;p62"/>
          <p:cNvSpPr/>
          <p:nvPr/>
        </p:nvSpPr>
        <p:spPr>
          <a:xfrm>
            <a:off x="388950" y="2087575"/>
            <a:ext cx="4714800" cy="103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2"/>
          <p:cNvSpPr/>
          <p:nvPr/>
        </p:nvSpPr>
        <p:spPr>
          <a:xfrm>
            <a:off x="301625" y="3103575"/>
            <a:ext cx="674700" cy="158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4" name="Google Shape;504;p62"/>
          <p:cNvPicPr preferRelativeResize="0"/>
          <p:nvPr/>
        </p:nvPicPr>
        <p:blipFill>
          <a:blip r:embed="rId3">
            <a:alphaModFix/>
          </a:blip>
          <a:stretch>
            <a:fillRect/>
          </a:stretch>
        </p:blipFill>
        <p:spPr>
          <a:xfrm>
            <a:off x="193075" y="994650"/>
            <a:ext cx="5106550" cy="3154200"/>
          </a:xfrm>
          <a:prstGeom prst="rect">
            <a:avLst/>
          </a:prstGeom>
          <a:noFill/>
          <a:ln>
            <a:noFill/>
          </a:ln>
        </p:spPr>
      </p:pic>
      <p:sp>
        <p:nvSpPr>
          <p:cNvPr id="505" name="Google Shape;505;p62"/>
          <p:cNvSpPr txBox="1"/>
          <p:nvPr/>
        </p:nvSpPr>
        <p:spPr>
          <a:xfrm>
            <a:off x="311700" y="4266225"/>
            <a:ext cx="83106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Q3 : comment expliquer la différence entre les ARNm matures trouvés dans les cellules thyroïdiennes et les neurones? </a:t>
            </a:r>
            <a:r>
              <a:rPr lang="en" sz="1600">
                <a:solidFill>
                  <a:srgbClr val="CC0000"/>
                </a:solidFill>
              </a:rPr>
              <a:t>Epissage différent (E1,2,3,4 et E1,2,3,5,6) , tous les exons ne se retrouvent pas dans l’ARNm mature. EPISSAGE ALTERNATIF</a:t>
            </a:r>
            <a:endParaRPr sz="1600">
              <a:solidFill>
                <a:srgbClr val="CC0000"/>
              </a:solidFill>
            </a:endParaRPr>
          </a:p>
          <a:p>
            <a:pPr marL="0" lvl="0" indent="0" algn="l" rtl="0">
              <a:spcBef>
                <a:spcPts val="0"/>
              </a:spcBef>
              <a:spcAft>
                <a:spcPts val="0"/>
              </a:spcAft>
              <a:buNone/>
            </a:pPr>
            <a:endParaRPr sz="1600" b="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63"/>
          <p:cNvSpPr txBox="1">
            <a:spLocks noGrp="1"/>
          </p:cNvSpPr>
          <p:nvPr>
            <p:ph type="title"/>
          </p:nvPr>
        </p:nvSpPr>
        <p:spPr>
          <a:xfrm>
            <a:off x="1990950" y="4418400"/>
            <a:ext cx="614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B5394"/>
                </a:solidFill>
              </a:rPr>
              <a:t>TRANSCRIPTION CHAMPION !!!</a:t>
            </a:r>
            <a:endParaRPr b="1">
              <a:solidFill>
                <a:srgbClr val="0B5394"/>
              </a:solidFill>
            </a:endParaRPr>
          </a:p>
        </p:txBody>
      </p:sp>
      <p:pic>
        <p:nvPicPr>
          <p:cNvPr id="511" name="Google Shape;511;p63"/>
          <p:cNvPicPr preferRelativeResize="0"/>
          <p:nvPr/>
        </p:nvPicPr>
        <p:blipFill>
          <a:blip r:embed="rId3">
            <a:alphaModFix/>
          </a:blip>
          <a:stretch>
            <a:fillRect/>
          </a:stretch>
        </p:blipFill>
        <p:spPr>
          <a:xfrm>
            <a:off x="1598875" y="-12"/>
            <a:ext cx="5910425" cy="4406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8"/>
          <p:cNvSpPr txBox="1">
            <a:spLocks noGrp="1"/>
          </p:cNvSpPr>
          <p:nvPr>
            <p:ph type="ctrTitle"/>
          </p:nvPr>
        </p:nvSpPr>
        <p:spPr>
          <a:xfrm>
            <a:off x="311708" y="4397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b="1">
                <a:solidFill>
                  <a:srgbClr val="6AA84F"/>
                </a:solidFill>
              </a:rPr>
              <a:t>Quelle équipe</a:t>
            </a:r>
            <a:endParaRPr sz="4800" b="1">
              <a:solidFill>
                <a:srgbClr val="6AA84F"/>
              </a:solidFill>
            </a:endParaRPr>
          </a:p>
          <a:p>
            <a:pPr marL="0" lvl="0" indent="0" algn="ctr" rtl="0">
              <a:spcBef>
                <a:spcPts val="0"/>
              </a:spcBef>
              <a:spcAft>
                <a:spcPts val="0"/>
              </a:spcAft>
              <a:buNone/>
            </a:pPr>
            <a:r>
              <a:rPr lang="en" sz="4800" b="1">
                <a:solidFill>
                  <a:srgbClr val="FF9900"/>
                </a:solidFill>
              </a:rPr>
              <a:t> sera championne</a:t>
            </a:r>
            <a:r>
              <a:rPr lang="en" sz="4800" b="1"/>
              <a:t> </a:t>
            </a:r>
            <a:endParaRPr sz="4800" b="1"/>
          </a:p>
          <a:p>
            <a:pPr marL="0" lvl="0" indent="0" algn="ctr" rtl="0">
              <a:spcBef>
                <a:spcPts val="0"/>
              </a:spcBef>
              <a:spcAft>
                <a:spcPts val="0"/>
              </a:spcAft>
              <a:buNone/>
            </a:pPr>
            <a:r>
              <a:rPr lang="en" sz="4800" b="1">
                <a:solidFill>
                  <a:srgbClr val="0B5394"/>
                </a:solidFill>
              </a:rPr>
              <a:t>de la transcription ?</a:t>
            </a:r>
            <a:endParaRPr sz="4800" b="1">
              <a:solidFill>
                <a:srgbClr val="0B5394"/>
              </a:solidFill>
            </a:endParaRPr>
          </a:p>
        </p:txBody>
      </p:sp>
      <p:pic>
        <p:nvPicPr>
          <p:cNvPr id="81" name="Google Shape;81;p18"/>
          <p:cNvPicPr preferRelativeResize="0"/>
          <p:nvPr/>
        </p:nvPicPr>
        <p:blipFill rotWithShape="1">
          <a:blip r:embed="rId3">
            <a:alphaModFix/>
          </a:blip>
          <a:srcRect b="8491"/>
          <a:stretch/>
        </p:blipFill>
        <p:spPr>
          <a:xfrm>
            <a:off x="3190875" y="2571750"/>
            <a:ext cx="2524125" cy="23098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311700" y="152125"/>
            <a:ext cx="8520600" cy="572700"/>
          </a:xfrm>
          <a:prstGeom prst="rect">
            <a:avLst/>
          </a:prstGeom>
          <a:solidFill>
            <a:srgbClr val="FFF2CC"/>
          </a:solidFill>
          <a:ln w="952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B5394"/>
                </a:solidFill>
              </a:rPr>
              <a:t>Règles du jeu</a:t>
            </a:r>
            <a:endParaRPr>
              <a:solidFill>
                <a:srgbClr val="0B5394"/>
              </a:solidFill>
            </a:endParaRPr>
          </a:p>
        </p:txBody>
      </p:sp>
      <p:sp>
        <p:nvSpPr>
          <p:cNvPr id="87" name="Google Shape;87;p19"/>
          <p:cNvSpPr txBox="1">
            <a:spLocks noGrp="1"/>
          </p:cNvSpPr>
          <p:nvPr>
            <p:ph type="body" idx="1"/>
          </p:nvPr>
        </p:nvSpPr>
        <p:spPr>
          <a:xfrm>
            <a:off x="311700" y="863550"/>
            <a:ext cx="8520600" cy="4206000"/>
          </a:xfrm>
          <a:prstGeom prst="rect">
            <a:avLst/>
          </a:prstGeom>
          <a:solidFill>
            <a:srgbClr val="FFF2CC"/>
          </a:solidFill>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rgbClr val="0B5394"/>
                </a:solidFill>
              </a:rPr>
              <a:t>1- Se joue en équipes de </a:t>
            </a:r>
            <a:r>
              <a:rPr lang="fr-FR" sz="1500" b="1" dirty="0">
                <a:solidFill>
                  <a:srgbClr val="0B5394"/>
                </a:solidFill>
              </a:rPr>
              <a:t>3-4</a:t>
            </a:r>
            <a:endParaRPr sz="1500" b="1" dirty="0">
              <a:solidFill>
                <a:srgbClr val="0B5394"/>
              </a:solidFill>
            </a:endParaRPr>
          </a:p>
          <a:p>
            <a:pPr marL="0" lvl="0" indent="0" algn="l" rtl="0">
              <a:spcBef>
                <a:spcPts val="1600"/>
              </a:spcBef>
              <a:spcAft>
                <a:spcPts val="0"/>
              </a:spcAft>
              <a:buNone/>
            </a:pPr>
            <a:r>
              <a:rPr lang="en" sz="1500" b="1" dirty="0">
                <a:solidFill>
                  <a:srgbClr val="0B5394"/>
                </a:solidFill>
              </a:rPr>
              <a:t>2- Une question est posée par l’animateur</a:t>
            </a:r>
            <a:endParaRPr sz="1500" b="1" dirty="0">
              <a:solidFill>
                <a:srgbClr val="0B5394"/>
              </a:solidFill>
            </a:endParaRPr>
          </a:p>
          <a:p>
            <a:pPr marL="0" lvl="0" indent="0" algn="l" rtl="0">
              <a:spcBef>
                <a:spcPts val="1600"/>
              </a:spcBef>
              <a:spcAft>
                <a:spcPts val="0"/>
              </a:spcAft>
              <a:buNone/>
            </a:pPr>
            <a:r>
              <a:rPr lang="en" sz="1500" b="1" dirty="0">
                <a:solidFill>
                  <a:srgbClr val="0B5394"/>
                </a:solidFill>
              </a:rPr>
              <a:t>3- Répondre en </a:t>
            </a:r>
            <a:r>
              <a:rPr lang="fr-FR" sz="1500" b="1" dirty="0" err="1">
                <a:solidFill>
                  <a:srgbClr val="0B5394"/>
                </a:solidFill>
              </a:rPr>
              <a:t>buzzant</a:t>
            </a:r>
            <a:r>
              <a:rPr lang="fr-FR" sz="1500" b="1" dirty="0">
                <a:solidFill>
                  <a:srgbClr val="0B5394"/>
                </a:solidFill>
              </a:rPr>
              <a:t> puis en donnant</a:t>
            </a:r>
            <a:r>
              <a:rPr lang="en" sz="1500" b="1" dirty="0">
                <a:solidFill>
                  <a:srgbClr val="0B5394"/>
                </a:solidFill>
              </a:rPr>
              <a:t> d’abord le n° de groupe</a:t>
            </a:r>
            <a:endParaRPr sz="1500" b="1" dirty="0">
              <a:solidFill>
                <a:srgbClr val="0B5394"/>
              </a:solidFill>
            </a:endParaRPr>
          </a:p>
          <a:p>
            <a:pPr marL="0" lvl="0" indent="0" algn="l" rtl="0">
              <a:spcBef>
                <a:spcPts val="1600"/>
              </a:spcBef>
              <a:spcAft>
                <a:spcPts val="0"/>
              </a:spcAft>
              <a:buNone/>
            </a:pPr>
            <a:r>
              <a:rPr lang="en" sz="1200" i="1" dirty="0">
                <a:solidFill>
                  <a:srgbClr val="0B5394"/>
                </a:solidFill>
              </a:rPr>
              <a:t>Ex: Question posée: “L’institut Villebon-Charpak est-il localisé à Villebon?”                                                                  Réponse d’1 étudiant du groupe 2: “2, non”</a:t>
            </a:r>
            <a:endParaRPr sz="1200" i="1" dirty="0">
              <a:solidFill>
                <a:srgbClr val="0B5394"/>
              </a:solidFill>
            </a:endParaRPr>
          </a:p>
          <a:p>
            <a:pPr marL="0" lvl="0" indent="0" algn="l" rtl="0">
              <a:lnSpc>
                <a:spcPct val="100000"/>
              </a:lnSpc>
              <a:spcBef>
                <a:spcPts val="1600"/>
              </a:spcBef>
              <a:spcAft>
                <a:spcPts val="0"/>
              </a:spcAft>
              <a:buNone/>
            </a:pPr>
            <a:r>
              <a:rPr lang="en" sz="1400" b="1" dirty="0">
                <a:solidFill>
                  <a:srgbClr val="0B5394"/>
                </a:solidFill>
              </a:rPr>
              <a:t>4- Le premier étudiant ayant répondu correctement marque 1 point pour son équipe </a:t>
            </a:r>
            <a:r>
              <a:rPr lang="en" sz="1400" b="1" i="1" dirty="0">
                <a:solidFill>
                  <a:schemeClr val="accent4">
                    <a:lumMod val="75000"/>
                  </a:schemeClr>
                </a:solidFill>
              </a:rPr>
              <a:t>s’il est capable de donner une explication correcte à l’oral</a:t>
            </a:r>
            <a:r>
              <a:rPr lang="en" sz="1400" b="1" dirty="0">
                <a:solidFill>
                  <a:srgbClr val="0B5394"/>
                </a:solidFill>
              </a:rPr>
              <a:t>.</a:t>
            </a:r>
            <a:endParaRPr sz="1400" b="1" dirty="0">
              <a:solidFill>
                <a:srgbClr val="0B5394"/>
              </a:solidFill>
            </a:endParaRPr>
          </a:p>
          <a:p>
            <a:pPr marL="0" lvl="0" indent="0" algn="l" rtl="0">
              <a:lnSpc>
                <a:spcPct val="100000"/>
              </a:lnSpc>
              <a:spcBef>
                <a:spcPts val="1600"/>
              </a:spcBef>
              <a:spcAft>
                <a:spcPts val="0"/>
              </a:spcAft>
              <a:buNone/>
            </a:pPr>
            <a:r>
              <a:rPr lang="en" sz="1400" b="1" dirty="0">
                <a:solidFill>
                  <a:srgbClr val="0B5394"/>
                </a:solidFill>
              </a:rPr>
              <a:t>5- Si l’explication n’est pas satisfaisante, la parole est donnée </a:t>
            </a:r>
            <a:r>
              <a:rPr lang="fr-FR" sz="1400" b="1" dirty="0">
                <a:solidFill>
                  <a:srgbClr val="0B5394"/>
                </a:solidFill>
              </a:rPr>
              <a:t>à un autre groupe</a:t>
            </a:r>
            <a:endParaRPr sz="1400" b="1" dirty="0">
              <a:solidFill>
                <a:srgbClr val="0B5394"/>
              </a:solidFill>
            </a:endParaRPr>
          </a:p>
          <a:p>
            <a:pPr marL="0" lvl="0" indent="0" algn="l" rtl="0">
              <a:lnSpc>
                <a:spcPct val="100000"/>
              </a:lnSpc>
              <a:spcBef>
                <a:spcPts val="1600"/>
              </a:spcBef>
              <a:spcAft>
                <a:spcPts val="0"/>
              </a:spcAft>
              <a:buNone/>
            </a:pPr>
            <a:r>
              <a:rPr lang="en" sz="1400" b="1" dirty="0">
                <a:solidFill>
                  <a:srgbClr val="0B5394"/>
                </a:solidFill>
              </a:rPr>
              <a:t>6- L’étudiant ayant apporté 1 point à son équipe ne peut plus rejouer pour cette série de questions</a:t>
            </a:r>
            <a:r>
              <a:rPr lang="fr-FR" sz="1400" b="1" dirty="0">
                <a:solidFill>
                  <a:srgbClr val="0B5394"/>
                </a:solidFill>
              </a:rPr>
              <a:t> sauf si les 3 mb de l’équipe ont obtenu 1 point.</a:t>
            </a:r>
            <a:endParaRPr sz="1400" b="1" dirty="0">
              <a:solidFill>
                <a:srgbClr val="0B5394"/>
              </a:solidFill>
            </a:endParaRPr>
          </a:p>
          <a:p>
            <a:pPr marL="0" lvl="0" indent="0" algn="l" rtl="0">
              <a:lnSpc>
                <a:spcPct val="100000"/>
              </a:lnSpc>
              <a:spcBef>
                <a:spcPts val="1600"/>
              </a:spcBef>
              <a:spcAft>
                <a:spcPts val="1600"/>
              </a:spcAft>
              <a:buNone/>
            </a:pPr>
            <a:r>
              <a:rPr lang="en" sz="1400" b="1" dirty="0">
                <a:solidFill>
                  <a:srgbClr val="0B5394"/>
                </a:solidFill>
              </a:rPr>
              <a:t>7- </a:t>
            </a:r>
            <a:r>
              <a:rPr lang="fr-FR" sz="1400" b="1" dirty="0">
                <a:solidFill>
                  <a:srgbClr val="0B5394"/>
                </a:solidFill>
              </a:rPr>
              <a:t>Si possible, l</a:t>
            </a:r>
            <a:r>
              <a:rPr lang="en" sz="1400" b="1" dirty="0">
                <a:solidFill>
                  <a:srgbClr val="0B5394"/>
                </a:solidFill>
              </a:rPr>
              <a:t>es équipes gagnantes des groupes 1 et 2 </a:t>
            </a:r>
            <a:r>
              <a:rPr lang="fr-FR" sz="1400" b="1" dirty="0">
                <a:solidFill>
                  <a:srgbClr val="0B5394"/>
                </a:solidFill>
              </a:rPr>
              <a:t>s’affronteront </a:t>
            </a:r>
            <a:r>
              <a:rPr lang="en" sz="1400" b="1" dirty="0">
                <a:solidFill>
                  <a:srgbClr val="0B5394"/>
                </a:solidFill>
              </a:rPr>
              <a:t>en finale en classe entière</a:t>
            </a:r>
            <a:endParaRPr sz="1400" b="1" dirty="0">
              <a:solidFill>
                <a:srgbClr val="0B539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5" name="Image 4" descr="Une image contenant texte, capture d’écran, nombre, ligne&#10;&#10;Description générée automatiquement">
            <a:extLst>
              <a:ext uri="{FF2B5EF4-FFF2-40B4-BE49-F238E27FC236}">
                <a16:creationId xmlns:a16="http://schemas.microsoft.com/office/drawing/2014/main" id="{5341DAE5-3AE1-2017-BF47-2E3B9308658B}"/>
              </a:ext>
            </a:extLst>
          </p:cNvPr>
          <p:cNvPicPr>
            <a:picLocks noChangeAspect="1"/>
          </p:cNvPicPr>
          <p:nvPr/>
        </p:nvPicPr>
        <p:blipFill>
          <a:blip r:embed="rId3"/>
          <a:stretch>
            <a:fillRect/>
          </a:stretch>
        </p:blipFill>
        <p:spPr>
          <a:xfrm>
            <a:off x="168983" y="1301783"/>
            <a:ext cx="8806034" cy="253993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311700" y="17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9900"/>
                </a:solidFill>
              </a:rPr>
              <a:t>Série 1 </a:t>
            </a:r>
            <a:r>
              <a:rPr lang="en" sz="2000" b="1">
                <a:solidFill>
                  <a:srgbClr val="FF9900"/>
                </a:solidFill>
                <a:highlight>
                  <a:srgbClr val="FDFDFD"/>
                </a:highlight>
              </a:rPr>
              <a:t>ARN et ARN polymérases</a:t>
            </a:r>
            <a:endParaRPr sz="3600" b="1">
              <a:solidFill>
                <a:srgbClr val="FF9900"/>
              </a:solidFill>
            </a:endParaRPr>
          </a:p>
        </p:txBody>
      </p:sp>
      <p:sp>
        <p:nvSpPr>
          <p:cNvPr id="99" name="Google Shape;9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Q1 - Enoncez 3 différences majeures entre ARN et ADN</a:t>
            </a:r>
            <a:endParaRPr b="1">
              <a:solidFill>
                <a:srgbClr val="000000"/>
              </a:solidFill>
            </a:endParaRPr>
          </a:p>
          <a:p>
            <a:pPr marL="457200" lvl="0" indent="-342900" algn="l" rtl="0">
              <a:spcBef>
                <a:spcPts val="1600"/>
              </a:spcBef>
              <a:spcAft>
                <a:spcPts val="0"/>
              </a:spcAft>
              <a:buClr>
                <a:srgbClr val="000000"/>
              </a:buClr>
              <a:buSzPts val="1800"/>
              <a:buChar char="-"/>
            </a:pPr>
            <a:endParaRPr b="1">
              <a:solidFill>
                <a:srgbClr val="000000"/>
              </a:solidFill>
            </a:endParaRPr>
          </a:p>
          <a:p>
            <a:pPr marL="457200" lvl="0" indent="-342900" algn="l" rtl="0">
              <a:spcBef>
                <a:spcPts val="0"/>
              </a:spcBef>
              <a:spcAft>
                <a:spcPts val="0"/>
              </a:spcAft>
              <a:buClr>
                <a:srgbClr val="000000"/>
              </a:buClr>
              <a:buSzPts val="1800"/>
              <a:buChar char="-"/>
            </a:pPr>
            <a:endParaRPr b="1">
              <a:solidFill>
                <a:srgbClr val="000000"/>
              </a:solidFill>
            </a:endParaRPr>
          </a:p>
          <a:p>
            <a:pPr marL="457200" lvl="0" indent="-342900" algn="l" rtl="0">
              <a:spcBef>
                <a:spcPts val="0"/>
              </a:spcBef>
              <a:spcAft>
                <a:spcPts val="0"/>
              </a:spcAft>
              <a:buClr>
                <a:srgbClr val="000000"/>
              </a:buClr>
              <a:buSzPts val="1800"/>
              <a:buChar char="-"/>
            </a:pPr>
            <a:endParaRPr>
              <a:solidFill>
                <a:srgbClr val="000000"/>
              </a:solidFill>
            </a:endParaRPr>
          </a:p>
        </p:txBody>
      </p:sp>
      <p:pic>
        <p:nvPicPr>
          <p:cNvPr id="100" name="Google Shape;100;p21"/>
          <p:cNvPicPr preferRelativeResize="0"/>
          <p:nvPr/>
        </p:nvPicPr>
        <p:blipFill rotWithShape="1">
          <a:blip r:embed="rId3">
            <a:alphaModFix/>
          </a:blip>
          <a:srcRect b="8491"/>
          <a:stretch/>
        </p:blipFill>
        <p:spPr>
          <a:xfrm>
            <a:off x="4008425" y="3955176"/>
            <a:ext cx="1055700" cy="9660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11347</TotalTime>
  <Words>2632</Words>
  <Application>Microsoft Macintosh PowerPoint</Application>
  <PresentationFormat>Affichage à l'écran (16:9)</PresentationFormat>
  <Paragraphs>239</Paragraphs>
  <Slides>52</Slides>
  <Notes>52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52</vt:i4>
      </vt:variant>
    </vt:vector>
  </HeadingPairs>
  <TitlesOfParts>
    <vt:vector size="57" baseType="lpstr">
      <vt:lpstr>Arial</vt:lpstr>
      <vt:lpstr>Caveat</vt:lpstr>
      <vt:lpstr>Times New Roman</vt:lpstr>
      <vt:lpstr>Calibri</vt:lpstr>
      <vt:lpstr>Simple Light</vt:lpstr>
      <vt:lpstr>De la réplication à la transcription ...</vt:lpstr>
      <vt:lpstr>Présentation PowerPoint</vt:lpstr>
      <vt:lpstr>Présentation PowerPoint</vt:lpstr>
      <vt:lpstr>Présentation PowerPoint</vt:lpstr>
      <vt:lpstr>Présentation PowerPoint</vt:lpstr>
      <vt:lpstr>Quelle équipe  sera championne  de la transcription ?</vt:lpstr>
      <vt:lpstr>Règles du jeu</vt:lpstr>
      <vt:lpstr>Présentation PowerPoint</vt:lpstr>
      <vt:lpstr>Série 1 ARN et ARN polymérases</vt:lpstr>
      <vt:lpstr>Série 1 ARN et ARN polymérases</vt:lpstr>
      <vt:lpstr>Série 1 ARN et ARN polymérases</vt:lpstr>
      <vt:lpstr>Série 1 ARN et ARN polymérases</vt:lpstr>
      <vt:lpstr>Série 1 ARN et ARN polymérases</vt:lpstr>
      <vt:lpstr>Série 1 ARN et ARN polymérases</vt:lpstr>
      <vt:lpstr>Série 1 ARN et ARN polymérases</vt:lpstr>
      <vt:lpstr>Série 1 ARN et ARN polymérases</vt:lpstr>
      <vt:lpstr>Série 1 ARN et ARN polymérases</vt:lpstr>
      <vt:lpstr>Série 1 ARN et ARN polymérases</vt:lpstr>
      <vt:lpstr>Série 1 ARN et ARN polymérases</vt:lpstr>
      <vt:lpstr>Série 1 ARN et ARN polymérases</vt:lpstr>
      <vt:lpstr>Série 2 Initiation de la transcription, promoteur et facteurs de transcription </vt:lpstr>
      <vt:lpstr>Série 2 Initiation de la transcription, promoteur et facteurs de transcription </vt:lpstr>
      <vt:lpstr>Série 2 Initiation de la transcription, promoteur et facteurs de transcription </vt:lpstr>
      <vt:lpstr>Série 2 Initiation de la transcription, promoteur et facteurs de transcription </vt:lpstr>
      <vt:lpstr>Série 2 Initiation de la transcription, promoteur et facteurs de transcription </vt:lpstr>
      <vt:lpstr>Série 2 Initiation de la transcription, promoteur et facteurs de transcription </vt:lpstr>
      <vt:lpstr>Série 2 Initiation de la transcription, promoteur et facteurs de transcription </vt:lpstr>
      <vt:lpstr>Série 2 Initiation de la transcription, promoteur et facteurs de transcription </vt:lpstr>
      <vt:lpstr>Série 2 Initiation de la transcription, promoteur et facteurs de transcription </vt:lpstr>
      <vt:lpstr>Série 2 Initiation de la transcription, promoteur et facteurs de transcription </vt:lpstr>
      <vt:lpstr>Série 2 Initiation de la transcription, promoteur et facteurs de transcription </vt:lpstr>
      <vt:lpstr>Série 2 Initiation de la transcription, promoteur et facteurs de transcription </vt:lpstr>
      <vt:lpstr>Série 3  Maturation des transcrits de l’ARN polII </vt:lpstr>
      <vt:lpstr>Série 3  Maturation des transcrits de l’ARN polII </vt:lpstr>
      <vt:lpstr>Série 3  Maturation des transcrits de l’ARN polII </vt:lpstr>
      <vt:lpstr>Série 3  Maturation des transcrits de l’ARN polII </vt:lpstr>
      <vt:lpstr>Série 3  Maturation des transcrits de l’ARN polII </vt:lpstr>
      <vt:lpstr>Série 3  Maturation des transcrits de l’ARN polII </vt:lpstr>
      <vt:lpstr>Série 3  Maturation des transcrits de l’ARN polII </vt:lpstr>
      <vt:lpstr>Série 3  Maturation des transcrits de l’ARN polII </vt:lpstr>
      <vt:lpstr>Série 3  Maturation des transcrits de l’ARN polII </vt:lpstr>
      <vt:lpstr>Série 3  Maturation des transcrits de l’ARN polII </vt:lpstr>
      <vt:lpstr>Présentation PowerPoint</vt:lpstr>
      <vt:lpstr>THE FINAL ROUND</vt:lpstr>
      <vt:lpstr>Règles du jeu</vt:lpstr>
      <vt:lpstr>Série 1 ARN et ARN polymérases</vt:lpstr>
      <vt:lpstr>Série 1 ARN et ARN polymérases</vt:lpstr>
      <vt:lpstr>Série 2 Initiation de la transcription, promoteur et facteurs de transcription </vt:lpstr>
      <vt:lpstr>Série 2 Initiation de la transcription, promoteur et facteurs de transcription </vt:lpstr>
      <vt:lpstr>Série 3  Maturation des transcrits de l’ARN polII </vt:lpstr>
      <vt:lpstr>Série 3  Maturation des transcrits de l’ARN polII </vt:lpstr>
      <vt:lpstr>TRANSCRIPTION CHAMPION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la réplication à la transcription ...</dc:title>
  <cp:lastModifiedBy>Martine Thomas</cp:lastModifiedBy>
  <cp:revision>13</cp:revision>
  <dcterms:modified xsi:type="dcterms:W3CDTF">2024-12-10T22:49:11Z</dcterms:modified>
</cp:coreProperties>
</file>