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317" r:id="rId2"/>
    <p:sldId id="319" r:id="rId3"/>
    <p:sldId id="321" r:id="rId4"/>
    <p:sldId id="367" r:id="rId5"/>
    <p:sldId id="377" r:id="rId6"/>
    <p:sldId id="324" r:id="rId7"/>
    <p:sldId id="325" r:id="rId8"/>
    <p:sldId id="327" r:id="rId9"/>
    <p:sldId id="369" r:id="rId10"/>
    <p:sldId id="368" r:id="rId11"/>
    <p:sldId id="337" r:id="rId12"/>
    <p:sldId id="350" r:id="rId13"/>
    <p:sldId id="351" r:id="rId14"/>
    <p:sldId id="352" r:id="rId15"/>
    <p:sldId id="353" r:id="rId16"/>
    <p:sldId id="354" r:id="rId17"/>
    <p:sldId id="355" r:id="rId18"/>
    <p:sldId id="356" r:id="rId19"/>
    <p:sldId id="357" r:id="rId20"/>
    <p:sldId id="342" r:id="rId21"/>
    <p:sldId id="344" r:id="rId22"/>
    <p:sldId id="345" r:id="rId23"/>
    <p:sldId id="346" r:id="rId24"/>
    <p:sldId id="347" r:id="rId25"/>
    <p:sldId id="348" r:id="rId26"/>
    <p:sldId id="370" r:id="rId27"/>
    <p:sldId id="371" r:id="rId28"/>
    <p:sldId id="358" r:id="rId29"/>
    <p:sldId id="359" r:id="rId30"/>
    <p:sldId id="360" r:id="rId31"/>
    <p:sldId id="361" r:id="rId32"/>
    <p:sldId id="332" r:id="rId33"/>
    <p:sldId id="372" r:id="rId34"/>
    <p:sldId id="330" r:id="rId35"/>
    <p:sldId id="333" r:id="rId36"/>
    <p:sldId id="335" r:id="rId37"/>
    <p:sldId id="334" r:id="rId38"/>
    <p:sldId id="373" r:id="rId39"/>
    <p:sldId id="326" r:id="rId40"/>
    <p:sldId id="349"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fr-FR" smtClean="0"/>
              <a:t>Modifiez le style du titre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dirty="0"/>
              <a:pPr/>
              <a:t>11/23/2023</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‹N°›</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11/23/2023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11/23/2023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11/23/2023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fr-FR" smtClean="0"/>
              <a:t>Modifiez le style du titre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dirty="0"/>
              <a:pPr/>
              <a:t>11/23/2023</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‹N°›</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11/23/2023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‹N°›</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Content Placeholder 3"/>
          <p:cNvSpPr>
            <a:spLocks noGrp="1"/>
          </p:cNvSpPr>
          <p:nvPr>
            <p:ph sz="half" idx="2"/>
          </p:nvPr>
        </p:nvSpPr>
        <p:spPr>
          <a:xfrm>
            <a:off x="1257300" y="2909102"/>
            <a:ext cx="4800600" cy="299639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Content Placeholder 5"/>
          <p:cNvSpPr>
            <a:spLocks noGrp="1"/>
          </p:cNvSpPr>
          <p:nvPr>
            <p:ph sz="quarter" idx="4"/>
          </p:nvPr>
        </p:nvSpPr>
        <p:spPr>
          <a:xfrm>
            <a:off x="6633864" y="2909102"/>
            <a:ext cx="4800600" cy="299639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11/23/2023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‹N°›</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11/23/2023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11/23/2023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fr-FR" smtClean="0"/>
              <a:t>Modifiez le style du titre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dirty="0"/>
              <a:t>11/23/2023</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t>‹N°›</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fr-FR" smtClean="0"/>
              <a:t>Modifiez le style du titre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dirty="0"/>
              <a:t>11/23/2023</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fr-FR" smtClean="0"/>
              <a:t>Modifiez le style du titre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11/23/2023</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‹N°›</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youtu.be/7LviGTHud5w" TargetMode="External"/><Relationship Id="rId2" Type="http://schemas.openxmlformats.org/officeDocument/2006/relationships/hyperlink" Target="https://youtu.be/dxTwjZTaRn8"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8.png"/><Relationship Id="rId1" Type="http://schemas.openxmlformats.org/officeDocument/2006/relationships/slideLayout" Target="../slideLayouts/slideLayout7.xml"/><Relationship Id="rId5" Type="http://schemas.microsoft.com/office/2007/relationships/hdphoto" Target="../media/hdphoto17.wdp"/><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21.png"/><Relationship Id="rId1" Type="http://schemas.openxmlformats.org/officeDocument/2006/relationships/slideLayout" Target="../slideLayouts/slideLayout7.xml"/><Relationship Id="rId5" Type="http://schemas.microsoft.com/office/2007/relationships/hdphoto" Target="../media/hdphoto20.wdp"/><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251678" y="548641"/>
            <a:ext cx="10178322" cy="5930536"/>
          </a:xfrm>
        </p:spPr>
        <p:txBody>
          <a:bodyPr>
            <a:normAutofit/>
          </a:bodyPr>
          <a:lstStyle/>
          <a:p>
            <a:pPr marL="0" indent="0">
              <a:buNone/>
            </a:pPr>
            <a:endParaRPr lang="fr-FR" dirty="0">
              <a:solidFill>
                <a:schemeClr val="bg1">
                  <a:lumMod val="50000"/>
                </a:schemeClr>
              </a:solidFill>
              <a:latin typeface="Calluna" panose="00000500000000000000" pitchFamily="50" charset="0"/>
            </a:endParaRPr>
          </a:p>
          <a:p>
            <a:pPr marL="0" indent="0">
              <a:buNone/>
            </a:pPr>
            <a:endParaRPr lang="fr-FR" sz="2200" dirty="0" smtClean="0">
              <a:solidFill>
                <a:schemeClr val="tx1"/>
              </a:solidFill>
              <a:latin typeface="Calluna" panose="00000500000000000000" pitchFamily="50" charset="0"/>
            </a:endParaRPr>
          </a:p>
          <a:p>
            <a:pPr marL="0" indent="0" algn="ctr">
              <a:buNone/>
            </a:pPr>
            <a:r>
              <a:rPr lang="fr-FR" sz="2200" b="1" dirty="0" smtClean="0">
                <a:solidFill>
                  <a:schemeClr val="tx1"/>
                </a:solidFill>
                <a:latin typeface="Calluna" panose="00000500000000000000" pitchFamily="50" charset="0"/>
              </a:rPr>
              <a:t>Le monde qu’on veut étudier, on en fait toujours partie </a:t>
            </a:r>
          </a:p>
          <a:p>
            <a:pPr marL="0" indent="0" algn="ctr">
              <a:buNone/>
            </a:pPr>
            <a:r>
              <a:rPr lang="fr-FR" sz="2200" dirty="0" smtClean="0">
                <a:solidFill>
                  <a:schemeClr val="tx1"/>
                </a:solidFill>
                <a:latin typeface="Calluna" panose="00000500000000000000" pitchFamily="50" charset="0"/>
              </a:rPr>
              <a:t>(savoirs, préjugés, opinion, position, goût, jugements).</a:t>
            </a:r>
          </a:p>
          <a:p>
            <a:pPr marL="0" indent="0" algn="ctr">
              <a:buNone/>
            </a:pPr>
            <a:endParaRPr lang="fr-FR" sz="2200" dirty="0" smtClean="0">
              <a:solidFill>
                <a:schemeClr val="tx1"/>
              </a:solidFill>
              <a:latin typeface="Calluna" panose="00000500000000000000" pitchFamily="50" charset="0"/>
            </a:endParaRPr>
          </a:p>
          <a:p>
            <a:pPr marL="0" indent="0" algn="ctr">
              <a:buNone/>
            </a:pPr>
            <a:r>
              <a:rPr lang="fr-FR" sz="2200" u="sng" dirty="0" smtClean="0">
                <a:solidFill>
                  <a:schemeClr val="tx1"/>
                </a:solidFill>
                <a:latin typeface="Calluna" panose="00000500000000000000" pitchFamily="50" charset="0"/>
              </a:rPr>
              <a:t>Mais</a:t>
            </a:r>
            <a:r>
              <a:rPr lang="fr-FR" sz="2200" dirty="0" smtClean="0">
                <a:solidFill>
                  <a:schemeClr val="tx1"/>
                </a:solidFill>
                <a:latin typeface="Calluna" panose="00000500000000000000" pitchFamily="50" charset="0"/>
              </a:rPr>
              <a:t> :</a:t>
            </a:r>
          </a:p>
          <a:p>
            <a:pPr marL="0" indent="0" algn="ctr">
              <a:buNone/>
            </a:pPr>
            <a:endParaRPr lang="fr-FR" sz="2200" dirty="0" smtClean="0">
              <a:solidFill>
                <a:schemeClr val="tx1"/>
              </a:solidFill>
              <a:latin typeface="Calluna" panose="00000500000000000000" pitchFamily="50" charset="0"/>
            </a:endParaRPr>
          </a:p>
          <a:p>
            <a:pPr marL="0" indent="0" algn="ctr">
              <a:buNone/>
            </a:pPr>
            <a:r>
              <a:rPr lang="fr-FR" sz="2200" b="1" dirty="0">
                <a:solidFill>
                  <a:srgbClr val="FF0000"/>
                </a:solidFill>
                <a:latin typeface="Calluna" panose="00000500000000000000" pitchFamily="50" charset="0"/>
              </a:rPr>
              <a:t>On ne projette pas ses propres valeurs sur </a:t>
            </a:r>
            <a:r>
              <a:rPr lang="fr-FR" sz="2200" b="1" dirty="0" smtClean="0">
                <a:solidFill>
                  <a:srgbClr val="FF0000"/>
                </a:solidFill>
                <a:latin typeface="Calluna" panose="00000500000000000000" pitchFamily="50" charset="0"/>
              </a:rPr>
              <a:t>le</a:t>
            </a:r>
          </a:p>
          <a:p>
            <a:pPr marL="0" indent="0" algn="ctr">
              <a:buNone/>
            </a:pPr>
            <a:r>
              <a:rPr lang="fr-FR" sz="2200" b="1" dirty="0" smtClean="0">
                <a:solidFill>
                  <a:srgbClr val="FF0000"/>
                </a:solidFill>
                <a:latin typeface="Calluna" panose="00000500000000000000" pitchFamily="50" charset="0"/>
              </a:rPr>
              <a:t> </a:t>
            </a:r>
            <a:r>
              <a:rPr lang="fr-FR" sz="2200" b="1" dirty="0">
                <a:solidFill>
                  <a:srgbClr val="FF0000"/>
                </a:solidFill>
                <a:latin typeface="Calluna" panose="00000500000000000000" pitchFamily="50" charset="0"/>
              </a:rPr>
              <a:t>monde qu’on veut décrire </a:t>
            </a:r>
            <a:r>
              <a:rPr lang="fr-FR" sz="2200" b="1" dirty="0" smtClean="0">
                <a:solidFill>
                  <a:srgbClr val="FF0000"/>
                </a:solidFill>
                <a:latin typeface="Calluna" panose="00000500000000000000" pitchFamily="50" charset="0"/>
              </a:rPr>
              <a:t>!</a:t>
            </a:r>
          </a:p>
          <a:p>
            <a:pPr marL="0" indent="0" algn="ctr">
              <a:buNone/>
            </a:pPr>
            <a:endParaRPr lang="fr-FR" sz="2200" b="1" dirty="0">
              <a:solidFill>
                <a:srgbClr val="FF0000"/>
              </a:solidFill>
              <a:latin typeface="Calluna" panose="00000500000000000000" pitchFamily="50" charset="0"/>
            </a:endParaRPr>
          </a:p>
          <a:p>
            <a:pPr marL="0" indent="0" algn="ctr">
              <a:buNone/>
            </a:pPr>
            <a:endParaRPr lang="fr-FR" sz="2200" b="1" dirty="0" smtClean="0">
              <a:solidFill>
                <a:srgbClr val="FF0000"/>
              </a:solidFill>
              <a:latin typeface="Calluna" panose="00000500000000000000" pitchFamily="50" charset="0"/>
            </a:endParaRPr>
          </a:p>
          <a:p>
            <a:pPr marL="0" indent="0" algn="ctr">
              <a:buNone/>
            </a:pPr>
            <a:endParaRPr lang="fr-FR" sz="2200" dirty="0">
              <a:solidFill>
                <a:srgbClr val="FF0000"/>
              </a:solidFill>
              <a:latin typeface="Calluna" panose="00000500000000000000" pitchFamily="50" charset="0"/>
            </a:endParaRPr>
          </a:p>
        </p:txBody>
      </p:sp>
    </p:spTree>
    <p:extLst>
      <p:ext uri="{BB962C8B-B14F-4D97-AF65-F5344CB8AC3E}">
        <p14:creationId xmlns:p14="http://schemas.microsoft.com/office/powerpoint/2010/main" val="22901397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99821" y="3244334"/>
            <a:ext cx="2992358" cy="646331"/>
          </a:xfrm>
          <a:prstGeom prst="rect">
            <a:avLst/>
          </a:prstGeom>
        </p:spPr>
        <p:txBody>
          <a:bodyPr wrap="none">
            <a:spAutoFit/>
          </a:bodyPr>
          <a:lstStyle/>
          <a:p>
            <a:r>
              <a:rPr lang="fr-FR" dirty="0">
                <a:hlinkClick r:id="rId2"/>
              </a:rPr>
              <a:t>https://</a:t>
            </a:r>
            <a:r>
              <a:rPr lang="fr-FR" dirty="0" smtClean="0">
                <a:hlinkClick r:id="rId2"/>
              </a:rPr>
              <a:t>youtu.be/dxTwjZTaRn8</a:t>
            </a:r>
            <a:endParaRPr lang="fr-FR" dirty="0" smtClean="0"/>
          </a:p>
          <a:p>
            <a:endParaRPr lang="fr-FR" dirty="0"/>
          </a:p>
        </p:txBody>
      </p:sp>
      <p:sp>
        <p:nvSpPr>
          <p:cNvPr id="3" name="Bouton d'action : Fin 2">
            <a:hlinkClick r:id="" action="ppaction://hlinkshowjump?jump=lastslide" highlightClick="1"/>
          </p:cNvPr>
          <p:cNvSpPr/>
          <p:nvPr/>
        </p:nvSpPr>
        <p:spPr>
          <a:xfrm>
            <a:off x="5029199" y="2223590"/>
            <a:ext cx="1711235" cy="833120"/>
          </a:xfrm>
          <a:prstGeom prst="actionButtonEnd">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5" name="Rectangle 4"/>
          <p:cNvSpPr/>
          <p:nvPr/>
        </p:nvSpPr>
        <p:spPr>
          <a:xfrm>
            <a:off x="4599821" y="4315488"/>
            <a:ext cx="3084691" cy="646331"/>
          </a:xfrm>
          <a:prstGeom prst="rect">
            <a:avLst/>
          </a:prstGeom>
        </p:spPr>
        <p:txBody>
          <a:bodyPr wrap="none">
            <a:spAutoFit/>
          </a:bodyPr>
          <a:lstStyle/>
          <a:p>
            <a:r>
              <a:rPr lang="fr-FR" dirty="0">
                <a:hlinkClick r:id="rId3"/>
              </a:rPr>
              <a:t>https://</a:t>
            </a:r>
            <a:r>
              <a:rPr lang="fr-FR" dirty="0" smtClean="0">
                <a:hlinkClick r:id="rId3"/>
              </a:rPr>
              <a:t>youtu.be/7LviGTHud5w</a:t>
            </a:r>
            <a:endParaRPr lang="fr-FR" dirty="0" smtClean="0"/>
          </a:p>
          <a:p>
            <a:endParaRPr lang="fr-FR" dirty="0"/>
          </a:p>
        </p:txBody>
      </p:sp>
    </p:spTree>
    <p:extLst>
      <p:ext uri="{BB962C8B-B14F-4D97-AF65-F5344CB8AC3E}">
        <p14:creationId xmlns:p14="http://schemas.microsoft.com/office/powerpoint/2010/main" val="39779327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99540"/>
            <a:ext cx="10541726" cy="6957540"/>
          </a:xfrm>
          <a:prstGeom prst="rect">
            <a:avLst/>
          </a:prstGeom>
        </p:spPr>
      </p:pic>
    </p:spTree>
    <p:extLst>
      <p:ext uri="{BB962C8B-B14F-4D97-AF65-F5344CB8AC3E}">
        <p14:creationId xmlns:p14="http://schemas.microsoft.com/office/powerpoint/2010/main" val="6551114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931905" y="-731519"/>
            <a:ext cx="13123905" cy="7769352"/>
          </a:xfrm>
          <a:prstGeom prst="rect">
            <a:avLst/>
          </a:prstGeom>
        </p:spPr>
      </p:pic>
    </p:spTree>
    <p:extLst>
      <p:ext uri="{BB962C8B-B14F-4D97-AF65-F5344CB8AC3E}">
        <p14:creationId xmlns:p14="http://schemas.microsoft.com/office/powerpoint/2010/main" val="26670415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79832"/>
            <a:ext cx="12192000" cy="7217664"/>
          </a:xfrm>
          <a:prstGeom prst="rect">
            <a:avLst/>
          </a:prstGeom>
        </p:spPr>
      </p:pic>
    </p:spTree>
    <p:extLst>
      <p:ext uri="{BB962C8B-B14F-4D97-AF65-F5344CB8AC3E}">
        <p14:creationId xmlns:p14="http://schemas.microsoft.com/office/powerpoint/2010/main" val="33876032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79833"/>
            <a:ext cx="12263346" cy="7259901"/>
          </a:xfrm>
          <a:prstGeom prst="rect">
            <a:avLst/>
          </a:prstGeom>
        </p:spPr>
      </p:pic>
    </p:spTree>
    <p:extLst>
      <p:ext uri="{BB962C8B-B14F-4D97-AF65-F5344CB8AC3E}">
        <p14:creationId xmlns:p14="http://schemas.microsoft.com/office/powerpoint/2010/main" val="544867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7435"/>
            <a:ext cx="11613909" cy="6875435"/>
          </a:xfrm>
          <a:prstGeom prst="rect">
            <a:avLst/>
          </a:prstGeom>
        </p:spPr>
      </p:pic>
    </p:spTree>
    <p:extLst>
      <p:ext uri="{BB962C8B-B14F-4D97-AF65-F5344CB8AC3E}">
        <p14:creationId xmlns:p14="http://schemas.microsoft.com/office/powerpoint/2010/main" val="34606592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359"/>
            <a:ext cx="11586754" cy="6859359"/>
          </a:xfrm>
          <a:prstGeom prst="rect">
            <a:avLst/>
          </a:prstGeom>
        </p:spPr>
      </p:pic>
    </p:spTree>
    <p:extLst>
      <p:ext uri="{BB962C8B-B14F-4D97-AF65-F5344CB8AC3E}">
        <p14:creationId xmlns:p14="http://schemas.microsoft.com/office/powerpoint/2010/main" val="18580070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1560629" cy="6843893"/>
          </a:xfrm>
          <a:prstGeom prst="rect">
            <a:avLst/>
          </a:prstGeom>
        </p:spPr>
      </p:pic>
    </p:spTree>
    <p:extLst>
      <p:ext uri="{BB962C8B-B14F-4D97-AF65-F5344CB8AC3E}">
        <p14:creationId xmlns:p14="http://schemas.microsoft.com/office/powerpoint/2010/main" val="37155955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076"/>
            <a:ext cx="5146764" cy="6876076"/>
          </a:xfrm>
          <a:prstGeom prst="rect">
            <a:avLst/>
          </a:prstGeom>
        </p:spPr>
      </p:pic>
    </p:spTree>
    <p:extLst>
      <p:ext uri="{BB962C8B-B14F-4D97-AF65-F5344CB8AC3E}">
        <p14:creationId xmlns:p14="http://schemas.microsoft.com/office/powerpoint/2010/main" val="19924299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172890" cy="6910980"/>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2890" y="0"/>
            <a:ext cx="5242077" cy="7003412"/>
          </a:xfrm>
          <a:prstGeom prst="rect">
            <a:avLst/>
          </a:prstGeom>
        </p:spPr>
      </p:pic>
    </p:spTree>
    <p:extLst>
      <p:ext uri="{BB962C8B-B14F-4D97-AF65-F5344CB8AC3E}">
        <p14:creationId xmlns:p14="http://schemas.microsoft.com/office/powerpoint/2010/main" val="4026763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18903" y="0"/>
            <a:ext cx="10659291" cy="6479177"/>
          </a:xfrm>
        </p:spPr>
        <p:txBody>
          <a:bodyPr>
            <a:noAutofit/>
          </a:bodyPr>
          <a:lstStyle/>
          <a:p>
            <a:pPr marL="0" indent="0">
              <a:buNone/>
            </a:pPr>
            <a:endParaRPr lang="fr-FR" sz="2300" dirty="0">
              <a:solidFill>
                <a:schemeClr val="tx1"/>
              </a:solidFill>
              <a:latin typeface="Calluna" panose="00000500000000000000" pitchFamily="50" charset="0"/>
            </a:endParaRPr>
          </a:p>
          <a:p>
            <a:pPr marL="0" indent="0">
              <a:buNone/>
            </a:pPr>
            <a:r>
              <a:rPr lang="fr-FR" sz="2300" b="1" dirty="0">
                <a:solidFill>
                  <a:srgbClr val="FF0000"/>
                </a:solidFill>
                <a:latin typeface="Calluna" panose="00000500000000000000" pitchFamily="50" charset="0"/>
              </a:rPr>
              <a:t>—&gt; </a:t>
            </a:r>
            <a:r>
              <a:rPr lang="fr-FR" sz="2300" dirty="0" smtClean="0">
                <a:solidFill>
                  <a:schemeClr val="tx1"/>
                </a:solidFill>
                <a:latin typeface="Calluna" panose="00000500000000000000" pitchFamily="50" charset="0"/>
              </a:rPr>
              <a:t>Ce </a:t>
            </a:r>
            <a:r>
              <a:rPr lang="fr-FR" sz="2300" dirty="0">
                <a:solidFill>
                  <a:schemeClr val="tx1"/>
                </a:solidFill>
                <a:latin typeface="Calluna" panose="00000500000000000000" pitchFamily="50" charset="0"/>
              </a:rPr>
              <a:t>qui veut dire aussi que </a:t>
            </a:r>
            <a:r>
              <a:rPr lang="fr-FR" sz="2300" b="1" dirty="0">
                <a:solidFill>
                  <a:srgbClr val="FF0000"/>
                </a:solidFill>
                <a:latin typeface="Calluna" panose="00000500000000000000" pitchFamily="50" charset="0"/>
              </a:rPr>
              <a:t>les sujets qu’on étudie existent déjà </a:t>
            </a:r>
            <a:r>
              <a:rPr lang="fr-FR" sz="2300" b="1" dirty="0" smtClean="0">
                <a:solidFill>
                  <a:srgbClr val="FF0000"/>
                </a:solidFill>
                <a:latin typeface="Calluna" panose="00000500000000000000" pitchFamily="50" charset="0"/>
              </a:rPr>
              <a:t>socialement quand le scientifique veut </a:t>
            </a:r>
            <a:r>
              <a:rPr lang="fr-FR" sz="2300" b="1" dirty="0">
                <a:solidFill>
                  <a:srgbClr val="FF0000"/>
                </a:solidFill>
                <a:latin typeface="Calluna" panose="00000500000000000000" pitchFamily="50" charset="0"/>
              </a:rPr>
              <a:t>les étudier</a:t>
            </a:r>
            <a:r>
              <a:rPr lang="fr-FR" sz="2300" dirty="0">
                <a:solidFill>
                  <a:schemeClr val="tx1"/>
                </a:solidFill>
                <a:latin typeface="Calluna" panose="00000500000000000000" pitchFamily="50" charset="0"/>
              </a:rPr>
              <a:t>, ils ont une histoire, une forme, des valeurs qui </a:t>
            </a:r>
            <a:r>
              <a:rPr lang="fr-FR" sz="2300" dirty="0" smtClean="0">
                <a:solidFill>
                  <a:schemeClr val="tx1"/>
                </a:solidFill>
                <a:latin typeface="Calluna" panose="00000500000000000000" pitchFamily="50" charset="0"/>
              </a:rPr>
              <a:t>les ont façonnés =&gt; il </a:t>
            </a:r>
            <a:r>
              <a:rPr lang="fr-FR" sz="2300" dirty="0">
                <a:solidFill>
                  <a:schemeClr val="tx1"/>
                </a:solidFill>
                <a:latin typeface="Calluna" panose="00000500000000000000" pitchFamily="50" charset="0"/>
              </a:rPr>
              <a:t>faut les étudier comme des morceaux de ce </a:t>
            </a:r>
            <a:r>
              <a:rPr lang="fr-FR" sz="2300" dirty="0" smtClean="0">
                <a:solidFill>
                  <a:schemeClr val="tx1"/>
                </a:solidFill>
                <a:latin typeface="Calluna" panose="00000500000000000000" pitchFamily="50" charset="0"/>
              </a:rPr>
              <a:t>qu’il y a à comprendre </a:t>
            </a:r>
            <a:r>
              <a:rPr lang="fr-FR" sz="2300" dirty="0">
                <a:solidFill>
                  <a:schemeClr val="tx1"/>
                </a:solidFill>
                <a:latin typeface="Calluna" panose="00000500000000000000" pitchFamily="50" charset="0"/>
              </a:rPr>
              <a:t>et pas comme des évidences préalables.</a:t>
            </a:r>
          </a:p>
          <a:p>
            <a:pPr marL="0" indent="0">
              <a:buNone/>
            </a:pPr>
            <a:endParaRPr lang="fr-FR" sz="2300" dirty="0" smtClean="0">
              <a:solidFill>
                <a:schemeClr val="tx1"/>
              </a:solidFill>
              <a:latin typeface="Calluna" panose="00000500000000000000" pitchFamily="50" charset="0"/>
            </a:endParaRPr>
          </a:p>
          <a:p>
            <a:pPr marL="0" indent="0">
              <a:buNone/>
            </a:pPr>
            <a:r>
              <a:rPr lang="fr-FR" sz="2300" b="1" dirty="0">
                <a:solidFill>
                  <a:srgbClr val="FF0000"/>
                </a:solidFill>
                <a:latin typeface="Calluna" panose="00000500000000000000" pitchFamily="50" charset="0"/>
              </a:rPr>
              <a:t>—&gt; </a:t>
            </a:r>
            <a:r>
              <a:rPr lang="fr-FR" sz="2300" dirty="0" smtClean="0">
                <a:solidFill>
                  <a:schemeClr val="tx1"/>
                </a:solidFill>
                <a:latin typeface="Calluna" panose="00000500000000000000" pitchFamily="50" charset="0"/>
              </a:rPr>
              <a:t>On </a:t>
            </a:r>
            <a:r>
              <a:rPr lang="fr-FR" sz="2300" dirty="0">
                <a:solidFill>
                  <a:schemeClr val="tx1"/>
                </a:solidFill>
                <a:latin typeface="Calluna" panose="00000500000000000000" pitchFamily="50" charset="0"/>
              </a:rPr>
              <a:t>peut pousser l’exercice très </a:t>
            </a:r>
            <a:r>
              <a:rPr lang="fr-FR" sz="2300" dirty="0" smtClean="0">
                <a:solidFill>
                  <a:schemeClr val="tx1"/>
                </a:solidFill>
                <a:latin typeface="Calluna" panose="00000500000000000000" pitchFamily="50" charset="0"/>
              </a:rPr>
              <a:t>loin</a:t>
            </a:r>
            <a:r>
              <a:rPr lang="fr-FR" sz="2300" dirty="0">
                <a:solidFill>
                  <a:schemeClr val="tx1"/>
                </a:solidFill>
                <a:latin typeface="Calluna" panose="00000500000000000000" pitchFamily="50" charset="0"/>
              </a:rPr>
              <a:t> </a:t>
            </a:r>
            <a:r>
              <a:rPr lang="fr-FR" sz="2300" dirty="0" smtClean="0">
                <a:solidFill>
                  <a:schemeClr val="tx1"/>
                </a:solidFill>
                <a:latin typeface="Calluna" panose="00000500000000000000" pitchFamily="50" charset="0"/>
              </a:rPr>
              <a:t>: dans </a:t>
            </a:r>
            <a:r>
              <a:rPr lang="fr-FR" sz="2300" dirty="0">
                <a:solidFill>
                  <a:schemeClr val="tx1"/>
                </a:solidFill>
                <a:latin typeface="Calluna" panose="00000500000000000000" pitchFamily="50" charset="0"/>
              </a:rPr>
              <a:t>l’idéal il faut le pousser aussi loin que </a:t>
            </a:r>
            <a:r>
              <a:rPr lang="fr-FR" sz="2300" dirty="0" smtClean="0">
                <a:solidFill>
                  <a:schemeClr val="tx1"/>
                </a:solidFill>
                <a:latin typeface="Calluna" panose="00000500000000000000" pitchFamily="50" charset="0"/>
              </a:rPr>
              <a:t>possible : demandez-vous </a:t>
            </a:r>
            <a:r>
              <a:rPr lang="fr-FR" sz="2300" b="1" dirty="0" smtClean="0">
                <a:solidFill>
                  <a:srgbClr val="FF0000"/>
                </a:solidFill>
                <a:latin typeface="Calluna" panose="00000500000000000000" pitchFamily="50" charset="0"/>
              </a:rPr>
              <a:t>à </a:t>
            </a:r>
            <a:r>
              <a:rPr lang="fr-FR" sz="2300" b="1" dirty="0">
                <a:solidFill>
                  <a:srgbClr val="FF0000"/>
                </a:solidFill>
                <a:latin typeface="Calluna" panose="00000500000000000000" pitchFamily="50" charset="0"/>
              </a:rPr>
              <a:t>chaque fois, en tant que chercheur, si ce que </a:t>
            </a:r>
            <a:r>
              <a:rPr lang="fr-FR" sz="2300" b="1" dirty="0" smtClean="0">
                <a:solidFill>
                  <a:srgbClr val="FF0000"/>
                </a:solidFill>
                <a:latin typeface="Calluna" panose="00000500000000000000" pitchFamily="50" charset="0"/>
              </a:rPr>
              <a:t>vous tenez </a:t>
            </a:r>
            <a:r>
              <a:rPr lang="fr-FR" sz="2300" b="1" dirty="0">
                <a:solidFill>
                  <a:srgbClr val="FF0000"/>
                </a:solidFill>
                <a:latin typeface="Calluna" panose="00000500000000000000" pitchFamily="50" charset="0"/>
              </a:rPr>
              <a:t>pour une propriété </a:t>
            </a:r>
            <a:r>
              <a:rPr lang="fr-FR" sz="2300" b="1" dirty="0" smtClean="0">
                <a:solidFill>
                  <a:srgbClr val="FF0000"/>
                </a:solidFill>
                <a:latin typeface="Calluna" panose="00000500000000000000" pitchFamily="50" charset="0"/>
              </a:rPr>
              <a:t>du </a:t>
            </a:r>
            <a:r>
              <a:rPr lang="fr-FR" sz="2300" b="1" dirty="0">
                <a:solidFill>
                  <a:srgbClr val="FF0000"/>
                </a:solidFill>
                <a:latin typeface="Calluna" panose="00000500000000000000" pitchFamily="50" charset="0"/>
              </a:rPr>
              <a:t>sujet que </a:t>
            </a:r>
            <a:r>
              <a:rPr lang="fr-FR" sz="2300" b="1" dirty="0" smtClean="0">
                <a:solidFill>
                  <a:srgbClr val="FF0000"/>
                </a:solidFill>
                <a:latin typeface="Calluna" panose="00000500000000000000" pitchFamily="50" charset="0"/>
              </a:rPr>
              <a:t>vous étudiez </a:t>
            </a:r>
            <a:r>
              <a:rPr lang="fr-FR" sz="2300" b="1" dirty="0">
                <a:solidFill>
                  <a:srgbClr val="FF0000"/>
                </a:solidFill>
                <a:latin typeface="Calluna" panose="00000500000000000000" pitchFamily="50" charset="0"/>
              </a:rPr>
              <a:t>ne viendrait pas d’abord de notions que </a:t>
            </a:r>
            <a:r>
              <a:rPr lang="fr-FR" sz="2300" b="1" dirty="0" smtClean="0">
                <a:solidFill>
                  <a:srgbClr val="FF0000"/>
                </a:solidFill>
                <a:latin typeface="Calluna" panose="00000500000000000000" pitchFamily="50" charset="0"/>
              </a:rPr>
              <a:t>vous y mettez vous-mêmes </a:t>
            </a:r>
            <a:r>
              <a:rPr lang="fr-FR" sz="2300" b="1" dirty="0">
                <a:solidFill>
                  <a:srgbClr val="FF0000"/>
                </a:solidFill>
                <a:latin typeface="Calluna" panose="00000500000000000000" pitchFamily="50" charset="0"/>
              </a:rPr>
              <a:t>parce qu’elles </a:t>
            </a:r>
            <a:r>
              <a:rPr lang="fr-FR" sz="2300" b="1" dirty="0" smtClean="0">
                <a:solidFill>
                  <a:srgbClr val="FF0000"/>
                </a:solidFill>
                <a:latin typeface="Calluna" panose="00000500000000000000" pitchFamily="50" charset="0"/>
              </a:rPr>
              <a:t>vous </a:t>
            </a:r>
            <a:r>
              <a:rPr lang="fr-FR" sz="2300" b="1" dirty="0">
                <a:solidFill>
                  <a:srgbClr val="FF0000"/>
                </a:solidFill>
                <a:latin typeface="Calluna" panose="00000500000000000000" pitchFamily="50" charset="0"/>
              </a:rPr>
              <a:t>viennent des représentations ou </a:t>
            </a:r>
            <a:r>
              <a:rPr lang="fr-FR" sz="2300" b="1" dirty="0" smtClean="0">
                <a:solidFill>
                  <a:srgbClr val="FF0000"/>
                </a:solidFill>
                <a:latin typeface="Calluna" panose="00000500000000000000" pitchFamily="50" charset="0"/>
              </a:rPr>
              <a:t>des expériences </a:t>
            </a:r>
            <a:r>
              <a:rPr lang="fr-FR" sz="2300" b="1" dirty="0">
                <a:solidFill>
                  <a:srgbClr val="FF0000"/>
                </a:solidFill>
                <a:latin typeface="Calluna" panose="00000500000000000000" pitchFamily="50" charset="0"/>
              </a:rPr>
              <a:t>que </a:t>
            </a:r>
            <a:r>
              <a:rPr lang="fr-FR" sz="2300" b="1" dirty="0" smtClean="0">
                <a:solidFill>
                  <a:srgbClr val="FF0000"/>
                </a:solidFill>
                <a:latin typeface="Calluna" panose="00000500000000000000" pitchFamily="50" charset="0"/>
              </a:rPr>
              <a:t>vous avez, </a:t>
            </a:r>
            <a:r>
              <a:rPr lang="fr-FR" sz="2300" b="1" dirty="0">
                <a:solidFill>
                  <a:srgbClr val="FF0000"/>
                </a:solidFill>
                <a:latin typeface="Calluna" panose="00000500000000000000" pitchFamily="50" charset="0"/>
              </a:rPr>
              <a:t>en tant qu’être social, </a:t>
            </a:r>
            <a:r>
              <a:rPr lang="fr-FR" sz="2300" b="1" dirty="0" smtClean="0">
                <a:solidFill>
                  <a:srgbClr val="FF0000"/>
                </a:solidFill>
                <a:latin typeface="Calluna" panose="00000500000000000000" pitchFamily="50" charset="0"/>
              </a:rPr>
              <a:t>de </a:t>
            </a:r>
            <a:r>
              <a:rPr lang="fr-FR" sz="2300" b="1" dirty="0">
                <a:solidFill>
                  <a:srgbClr val="FF0000"/>
                </a:solidFill>
                <a:latin typeface="Calluna" panose="00000500000000000000" pitchFamily="50" charset="0"/>
              </a:rPr>
              <a:t>ce phénomène</a:t>
            </a:r>
            <a:r>
              <a:rPr lang="fr-FR" sz="2300" b="1" dirty="0" smtClean="0">
                <a:solidFill>
                  <a:schemeClr val="tx1"/>
                </a:solidFill>
                <a:latin typeface="Calluna" panose="00000500000000000000" pitchFamily="50" charset="0"/>
              </a:rPr>
              <a:t>.</a:t>
            </a:r>
          </a:p>
          <a:p>
            <a:pPr marL="0" indent="0">
              <a:buNone/>
            </a:pPr>
            <a:endParaRPr lang="fr-FR" sz="2300" b="1" dirty="0">
              <a:solidFill>
                <a:schemeClr val="tx1"/>
              </a:solidFill>
              <a:latin typeface="Calluna" panose="00000500000000000000" pitchFamily="50" charset="0"/>
            </a:endParaRPr>
          </a:p>
          <a:p>
            <a:pPr marL="0" indent="0">
              <a:buNone/>
            </a:pPr>
            <a:r>
              <a:rPr lang="fr-FR" sz="2300" b="1" dirty="0" smtClean="0">
                <a:solidFill>
                  <a:schemeClr val="tx1"/>
                </a:solidFill>
                <a:latin typeface="Calluna" panose="00000500000000000000" pitchFamily="50" charset="0"/>
              </a:rPr>
              <a:t>= travail de réflexivité.</a:t>
            </a:r>
            <a:endParaRPr lang="fr-FR" sz="2300" b="1" dirty="0">
              <a:solidFill>
                <a:schemeClr val="tx1"/>
              </a:solidFill>
              <a:latin typeface="Calluna" panose="00000500000000000000" pitchFamily="50" charset="0"/>
            </a:endParaRPr>
          </a:p>
        </p:txBody>
      </p:sp>
    </p:spTree>
    <p:extLst>
      <p:ext uri="{BB962C8B-B14F-4D97-AF65-F5344CB8AC3E}">
        <p14:creationId xmlns:p14="http://schemas.microsoft.com/office/powerpoint/2010/main" val="34591347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1592863" cy="6858000"/>
          </a:xfrm>
          <a:prstGeom prst="rect">
            <a:avLst/>
          </a:prstGeom>
        </p:spPr>
      </p:pic>
    </p:spTree>
    <p:extLst>
      <p:ext uri="{BB962C8B-B14F-4D97-AF65-F5344CB8AC3E}">
        <p14:creationId xmlns:p14="http://schemas.microsoft.com/office/powerpoint/2010/main" val="2327897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5392039" cy="6858000"/>
          </a:xfrm>
          <a:prstGeom prst="rect">
            <a:avLst/>
          </a:prstGeom>
        </p:spPr>
      </p:pic>
    </p:spTree>
    <p:extLst>
      <p:ext uri="{BB962C8B-B14F-4D97-AF65-F5344CB8AC3E}">
        <p14:creationId xmlns:p14="http://schemas.microsoft.com/office/powerpoint/2010/main" val="34759177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8697067" cy="6858000"/>
          </a:xfrm>
          <a:prstGeom prst="rect">
            <a:avLst/>
          </a:prstGeom>
        </p:spPr>
      </p:pic>
    </p:spTree>
    <p:extLst>
      <p:ext uri="{BB962C8B-B14F-4D97-AF65-F5344CB8AC3E}">
        <p14:creationId xmlns:p14="http://schemas.microsoft.com/office/powerpoint/2010/main" val="18635699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1475362" cy="6880406"/>
          </a:xfrm>
          <a:prstGeom prst="rect">
            <a:avLst/>
          </a:prstGeom>
        </p:spPr>
      </p:pic>
    </p:spTree>
    <p:extLst>
      <p:ext uri="{BB962C8B-B14F-4D97-AF65-F5344CB8AC3E}">
        <p14:creationId xmlns:p14="http://schemas.microsoft.com/office/powerpoint/2010/main" val="25184534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9008654" cy="6888155"/>
          </a:xfrm>
          <a:prstGeom prst="rect">
            <a:avLst/>
          </a:prstGeom>
        </p:spPr>
      </p:pic>
    </p:spTree>
    <p:extLst>
      <p:ext uri="{BB962C8B-B14F-4D97-AF65-F5344CB8AC3E}">
        <p14:creationId xmlns:p14="http://schemas.microsoft.com/office/powerpoint/2010/main" val="17664100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418011"/>
            <a:ext cx="10006148" cy="7835584"/>
          </a:xfrm>
          <a:prstGeom prst="rect">
            <a:avLst/>
          </a:prstGeom>
        </p:spPr>
      </p:pic>
    </p:spTree>
    <p:extLst>
      <p:ext uri="{BB962C8B-B14F-4D97-AF65-F5344CB8AC3E}">
        <p14:creationId xmlns:p14="http://schemas.microsoft.com/office/powerpoint/2010/main" val="15212218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192696" y="119270"/>
            <a:ext cx="10237304" cy="6242341"/>
          </a:xfrm>
        </p:spPr>
        <p:txBody>
          <a:bodyPr>
            <a:noAutofit/>
          </a:bodyPr>
          <a:lstStyle/>
          <a:p>
            <a:pPr marL="0" indent="0">
              <a:buNone/>
            </a:pPr>
            <a:r>
              <a:rPr lang="fr-FR" sz="2200" dirty="0" smtClean="0">
                <a:solidFill>
                  <a:schemeClr val="tx1"/>
                </a:solidFill>
                <a:latin typeface="Calluna" panose="00000500000000000000" pitchFamily="50" charset="0"/>
              </a:rPr>
              <a:t>«</a:t>
            </a:r>
            <a:r>
              <a:rPr lang="fr-FR" sz="2200" dirty="0">
                <a:solidFill>
                  <a:srgbClr val="FF0000"/>
                </a:solidFill>
                <a:latin typeface="Calluna" panose="00000500000000000000" pitchFamily="50" charset="0"/>
              </a:rPr>
              <a:t> </a:t>
            </a:r>
            <a:r>
              <a:rPr lang="fr-FR" sz="2200" b="1" dirty="0">
                <a:solidFill>
                  <a:srgbClr val="FF0000"/>
                </a:solidFill>
                <a:latin typeface="Calluna" panose="00000500000000000000" pitchFamily="50" charset="0"/>
              </a:rPr>
              <a:t>Jour 2.</a:t>
            </a:r>
            <a:r>
              <a:rPr lang="fr-FR" sz="2200" b="1" dirty="0">
                <a:solidFill>
                  <a:schemeClr val="tx1"/>
                </a:solidFill>
                <a:latin typeface="Calluna" panose="00000500000000000000" pitchFamily="50" charset="0"/>
              </a:rPr>
              <a:t> </a:t>
            </a:r>
            <a:r>
              <a:rPr lang="fr-FR" sz="2200" dirty="0">
                <a:solidFill>
                  <a:schemeClr val="tx1"/>
                </a:solidFill>
                <a:latin typeface="Calluna" panose="00000500000000000000" pitchFamily="50" charset="0"/>
              </a:rPr>
              <a:t>A 2h. 30 du matin, les prisonniers </a:t>
            </a:r>
            <a:r>
              <a:rPr lang="fr-FR" sz="2200" dirty="0" smtClean="0">
                <a:solidFill>
                  <a:schemeClr val="tx1"/>
                </a:solidFill>
                <a:latin typeface="Calluna" panose="00000500000000000000" pitchFamily="50" charset="0"/>
              </a:rPr>
              <a:t>furent brutalement réveillés par des coups de sifflet, pour le premier d’une longue série de « comptages ». </a:t>
            </a:r>
          </a:p>
          <a:p>
            <a:pPr marL="0" indent="0">
              <a:buNone/>
            </a:pPr>
            <a:r>
              <a:rPr lang="fr-FR" sz="2200" b="1" dirty="0" smtClean="0">
                <a:solidFill>
                  <a:schemeClr val="tx1"/>
                </a:solidFill>
                <a:latin typeface="Calluna" panose="00000500000000000000" pitchFamily="50" charset="0"/>
              </a:rPr>
              <a:t>Le comptage</a:t>
            </a:r>
            <a:r>
              <a:rPr lang="fr-FR" sz="2200" dirty="0" smtClean="0">
                <a:solidFill>
                  <a:schemeClr val="tx1"/>
                </a:solidFill>
                <a:latin typeface="Calluna" panose="00000500000000000000" pitchFamily="50" charset="0"/>
              </a:rPr>
              <a:t> servait à familiariser les prisonniers avec leurs numéros et donnait l’occasion aux gardiens d’interagir avec eux en exerçant leur autorité sur eux.</a:t>
            </a:r>
          </a:p>
          <a:p>
            <a:pPr marL="0" indent="0">
              <a:buNone/>
            </a:pPr>
            <a:endParaRPr lang="fr-FR" sz="2200" dirty="0" smtClean="0">
              <a:solidFill>
                <a:schemeClr val="tx1"/>
              </a:solidFill>
              <a:latin typeface="Calluna" panose="00000500000000000000" pitchFamily="50" charset="0"/>
            </a:endParaRPr>
          </a:p>
          <a:p>
            <a:pPr marL="0" indent="0">
              <a:buNone/>
            </a:pPr>
            <a:r>
              <a:rPr lang="fr-FR" sz="2200" b="1" dirty="0" smtClean="0">
                <a:solidFill>
                  <a:schemeClr val="tx1"/>
                </a:solidFill>
                <a:latin typeface="Calluna" panose="00000500000000000000" pitchFamily="50" charset="0"/>
              </a:rPr>
              <a:t>Jour 2</a:t>
            </a:r>
            <a:r>
              <a:rPr lang="fr-FR" sz="2200" dirty="0" smtClean="0">
                <a:solidFill>
                  <a:schemeClr val="tx1"/>
                </a:solidFill>
                <a:latin typeface="Calluna" panose="00000500000000000000" pitchFamily="50" charset="0"/>
              </a:rPr>
              <a:t>, matinée : rébellion des prisonniers = retirent bonnet ; arrachent leurs numéros ; narguent les gardiens ; bloquent la porte de leur cellule avec leurs lits.</a:t>
            </a:r>
            <a:endParaRPr lang="fr-FR" sz="2200" dirty="0">
              <a:solidFill>
                <a:schemeClr val="tx1"/>
              </a:solidFill>
              <a:latin typeface="Calluna" panose="00000500000000000000" pitchFamily="50" charset="0"/>
            </a:endParaRPr>
          </a:p>
          <a:p>
            <a:pPr marL="0" indent="0">
              <a:buNone/>
            </a:pPr>
            <a:endParaRPr lang="fr-FR" sz="2200" dirty="0" smtClean="0">
              <a:solidFill>
                <a:schemeClr val="tx1"/>
              </a:solidFill>
              <a:latin typeface="Calluna" panose="00000500000000000000" pitchFamily="50" charset="0"/>
            </a:endParaRPr>
          </a:p>
          <a:p>
            <a:pPr marL="0" indent="0">
              <a:buNone/>
            </a:pPr>
            <a:r>
              <a:rPr lang="fr-FR" sz="2200" b="1" dirty="0" smtClean="0">
                <a:solidFill>
                  <a:schemeClr val="tx1"/>
                </a:solidFill>
                <a:latin typeface="Calluna" panose="00000500000000000000" pitchFamily="50" charset="0"/>
              </a:rPr>
              <a:t>Vengeance des gardiens</a:t>
            </a:r>
            <a:r>
              <a:rPr lang="fr-FR" sz="2200" dirty="0" smtClean="0">
                <a:solidFill>
                  <a:schemeClr val="tx1"/>
                </a:solidFill>
                <a:latin typeface="Calluna" panose="00000500000000000000" pitchFamily="50" charset="0"/>
              </a:rPr>
              <a:t> : se portent </a:t>
            </a:r>
            <a:r>
              <a:rPr lang="fr-FR" sz="2200" dirty="0">
                <a:solidFill>
                  <a:schemeClr val="tx1"/>
                </a:solidFill>
                <a:latin typeface="Calluna" panose="00000500000000000000" pitchFamily="50" charset="0"/>
              </a:rPr>
              <a:t>volontaires pour des heures supplémentaires et </a:t>
            </a:r>
            <a:r>
              <a:rPr lang="fr-FR" sz="2200" dirty="0" smtClean="0">
                <a:solidFill>
                  <a:schemeClr val="tx1"/>
                </a:solidFill>
                <a:latin typeface="Calluna" panose="00000500000000000000" pitchFamily="50" charset="0"/>
              </a:rPr>
              <a:t>collaborent </a:t>
            </a:r>
            <a:r>
              <a:rPr lang="fr-FR" sz="2200" dirty="0">
                <a:solidFill>
                  <a:schemeClr val="tx1"/>
                </a:solidFill>
                <a:latin typeface="Calluna" panose="00000500000000000000" pitchFamily="50" charset="0"/>
              </a:rPr>
              <a:t>pour casser la </a:t>
            </a:r>
            <a:r>
              <a:rPr lang="fr-FR" sz="2200" dirty="0" smtClean="0">
                <a:solidFill>
                  <a:schemeClr val="tx1"/>
                </a:solidFill>
                <a:latin typeface="Calluna" panose="00000500000000000000" pitchFamily="50" charset="0"/>
              </a:rPr>
              <a:t>révolte ; prisonniers mis nus ; les attaquent avec </a:t>
            </a:r>
            <a:r>
              <a:rPr lang="fr-FR" sz="2200" dirty="0">
                <a:solidFill>
                  <a:schemeClr val="tx1"/>
                </a:solidFill>
                <a:latin typeface="Calluna" panose="00000500000000000000" pitchFamily="50" charset="0"/>
              </a:rPr>
              <a:t>des </a:t>
            </a:r>
            <a:r>
              <a:rPr lang="fr-FR" sz="2200" dirty="0" smtClean="0">
                <a:solidFill>
                  <a:schemeClr val="tx1"/>
                </a:solidFill>
                <a:latin typeface="Calluna" panose="00000500000000000000" pitchFamily="50" charset="0"/>
              </a:rPr>
              <a:t>extincteurs ; confisquent leurs lits ; l’un est jeté à l’isolement ; interdiction de se laver ; privés de nourriture ;  « pour eux, tout à coup, il ne s’agissait plus d’une expérience »</a:t>
            </a:r>
          </a:p>
          <a:p>
            <a:pPr marL="0" indent="0">
              <a:buNone/>
            </a:pPr>
            <a:endParaRPr lang="fr-FR" sz="2200" dirty="0" smtClean="0">
              <a:solidFill>
                <a:schemeClr val="tx1"/>
              </a:solidFill>
              <a:latin typeface="Calluna" panose="00000500000000000000" pitchFamily="50" charset="0"/>
            </a:endParaRPr>
          </a:p>
          <a:p>
            <a:pPr marL="0" indent="0">
              <a:buNone/>
            </a:pPr>
            <a:r>
              <a:rPr lang="fr-FR" sz="2200" b="1" dirty="0" smtClean="0">
                <a:solidFill>
                  <a:schemeClr val="tx1"/>
                </a:solidFill>
                <a:latin typeface="Calluna" panose="00000500000000000000" pitchFamily="50" charset="0"/>
              </a:rPr>
              <a:t>A partir de ce moment, gardiens augmentent d’un cran leur contrôle, leur autorité et leurs agressions.</a:t>
            </a:r>
          </a:p>
        </p:txBody>
      </p:sp>
    </p:spTree>
    <p:extLst>
      <p:ext uri="{BB962C8B-B14F-4D97-AF65-F5344CB8AC3E}">
        <p14:creationId xmlns:p14="http://schemas.microsoft.com/office/powerpoint/2010/main" val="32622945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123406" y="165100"/>
            <a:ext cx="10554788" cy="6301014"/>
          </a:xfrm>
        </p:spPr>
        <p:txBody>
          <a:bodyPr>
            <a:noAutofit/>
          </a:bodyPr>
          <a:lstStyle/>
          <a:p>
            <a:pPr marL="0" indent="0">
              <a:buNone/>
            </a:pPr>
            <a:r>
              <a:rPr lang="fr-FR" sz="2200" dirty="0" smtClean="0">
                <a:solidFill>
                  <a:schemeClr val="tx1"/>
                </a:solidFill>
                <a:latin typeface="Calluna" panose="00000500000000000000" pitchFamily="50" charset="0"/>
              </a:rPr>
              <a:t>=&gt; </a:t>
            </a:r>
            <a:r>
              <a:rPr lang="fr-FR" sz="2200" b="1" dirty="0" smtClean="0">
                <a:solidFill>
                  <a:srgbClr val="FF0000"/>
                </a:solidFill>
                <a:latin typeface="Calluna" panose="00000500000000000000" pitchFamily="50" charset="0"/>
              </a:rPr>
              <a:t>Règlement</a:t>
            </a:r>
            <a:r>
              <a:rPr lang="fr-FR" sz="2200" b="1" dirty="0" smtClean="0">
                <a:solidFill>
                  <a:schemeClr val="tx1"/>
                </a:solidFill>
                <a:latin typeface="Calluna" panose="00000500000000000000" pitchFamily="50" charset="0"/>
              </a:rPr>
              <a:t> [61]</a:t>
            </a:r>
          </a:p>
          <a:p>
            <a:pPr marL="0" indent="0">
              <a:buNone/>
            </a:pPr>
            <a:r>
              <a:rPr lang="fr-FR" sz="2200" dirty="0" smtClean="0">
                <a:solidFill>
                  <a:schemeClr val="tx1"/>
                </a:solidFill>
                <a:latin typeface="Calluna" panose="00000500000000000000" pitchFamily="50" charset="0"/>
              </a:rPr>
              <a:t>=&gt; </a:t>
            </a:r>
            <a:r>
              <a:rPr lang="fr-FR" sz="2200" b="1" dirty="0" smtClean="0">
                <a:solidFill>
                  <a:schemeClr val="tx1"/>
                </a:solidFill>
                <a:latin typeface="Calluna" panose="00000500000000000000" pitchFamily="50" charset="0"/>
              </a:rPr>
              <a:t>essayent </a:t>
            </a:r>
            <a:r>
              <a:rPr lang="fr-FR" sz="2200" b="1" dirty="0">
                <a:solidFill>
                  <a:schemeClr val="tx1"/>
                </a:solidFill>
                <a:latin typeface="Calluna" panose="00000500000000000000" pitchFamily="50" charset="0"/>
              </a:rPr>
              <a:t>de diviser </a:t>
            </a:r>
            <a:r>
              <a:rPr lang="fr-FR" sz="2200" dirty="0">
                <a:solidFill>
                  <a:schemeClr val="tx1"/>
                </a:solidFill>
                <a:latin typeface="Calluna" panose="00000500000000000000" pitchFamily="50" charset="0"/>
              </a:rPr>
              <a:t>les prisonniers et de les monter les uns contre les autres en créant une « bonne » cellule et une « mauvaise » </a:t>
            </a:r>
            <a:r>
              <a:rPr lang="fr-FR" sz="2200" dirty="0" smtClean="0">
                <a:solidFill>
                  <a:schemeClr val="tx1"/>
                </a:solidFill>
                <a:latin typeface="Calluna" panose="00000500000000000000" pitchFamily="50" charset="0"/>
              </a:rPr>
              <a:t>cellule = laisser </a:t>
            </a:r>
            <a:r>
              <a:rPr lang="fr-FR" sz="2200" dirty="0">
                <a:solidFill>
                  <a:schemeClr val="tx1"/>
                </a:solidFill>
                <a:latin typeface="Calluna" panose="00000500000000000000" pitchFamily="50" charset="0"/>
              </a:rPr>
              <a:t>penser aux prisonniers qu'il y avait des « informateurs » dans leurs rangs</a:t>
            </a:r>
            <a:r>
              <a:rPr lang="fr-FR" sz="2200" dirty="0" smtClean="0">
                <a:solidFill>
                  <a:schemeClr val="tx1"/>
                </a:solidFill>
                <a:latin typeface="Calluna" panose="00000500000000000000" pitchFamily="50" charset="0"/>
              </a:rPr>
              <a:t>.</a:t>
            </a:r>
            <a:endParaRPr lang="fr-FR" sz="2200" dirty="0">
              <a:solidFill>
                <a:schemeClr val="tx1"/>
              </a:solidFill>
              <a:latin typeface="Calluna" panose="00000500000000000000" pitchFamily="50" charset="0"/>
            </a:endParaRPr>
          </a:p>
          <a:p>
            <a:pPr marL="0" indent="0">
              <a:buNone/>
            </a:pPr>
            <a:r>
              <a:rPr lang="fr-FR" sz="2200" dirty="0" smtClean="0">
                <a:solidFill>
                  <a:schemeClr val="tx1"/>
                </a:solidFill>
                <a:latin typeface="Calluna" panose="00000500000000000000" pitchFamily="50" charset="0"/>
              </a:rPr>
              <a:t>=&gt; «</a:t>
            </a:r>
            <a:r>
              <a:rPr lang="fr-FR" sz="2200" dirty="0">
                <a:solidFill>
                  <a:schemeClr val="tx1"/>
                </a:solidFill>
                <a:latin typeface="Calluna" panose="00000500000000000000" pitchFamily="50" charset="0"/>
              </a:rPr>
              <a:t> comptage de prisonniers </a:t>
            </a:r>
            <a:r>
              <a:rPr lang="fr-FR" sz="2200" dirty="0" smtClean="0">
                <a:solidFill>
                  <a:schemeClr val="tx1"/>
                </a:solidFill>
                <a:latin typeface="Calluna" panose="00000500000000000000" pitchFamily="50" charset="0"/>
              </a:rPr>
              <a:t>» devient </a:t>
            </a:r>
            <a:r>
              <a:rPr lang="fr-FR" sz="2200" dirty="0">
                <a:solidFill>
                  <a:schemeClr val="tx1"/>
                </a:solidFill>
                <a:latin typeface="Calluna" panose="00000500000000000000" pitchFamily="50" charset="0"/>
              </a:rPr>
              <a:t>une épreuve </a:t>
            </a:r>
            <a:r>
              <a:rPr lang="fr-FR" sz="2200" dirty="0" smtClean="0">
                <a:solidFill>
                  <a:schemeClr val="tx1"/>
                </a:solidFill>
                <a:latin typeface="Calluna" panose="00000500000000000000" pitchFamily="50" charset="0"/>
              </a:rPr>
              <a:t>= durant </a:t>
            </a:r>
            <a:r>
              <a:rPr lang="fr-FR" sz="2200" dirty="0">
                <a:solidFill>
                  <a:schemeClr val="tx1"/>
                </a:solidFill>
                <a:latin typeface="Calluna" panose="00000500000000000000" pitchFamily="50" charset="0"/>
              </a:rPr>
              <a:t>plusieurs heures les gardes </a:t>
            </a:r>
            <a:r>
              <a:rPr lang="fr-FR" sz="2200" dirty="0" smtClean="0">
                <a:solidFill>
                  <a:schemeClr val="tx1"/>
                </a:solidFill>
                <a:latin typeface="Calluna" panose="00000500000000000000" pitchFamily="50" charset="0"/>
              </a:rPr>
              <a:t>tourmentent </a:t>
            </a:r>
            <a:r>
              <a:rPr lang="fr-FR" sz="2200" dirty="0">
                <a:solidFill>
                  <a:schemeClr val="tx1"/>
                </a:solidFill>
                <a:latin typeface="Calluna" panose="00000500000000000000" pitchFamily="50" charset="0"/>
              </a:rPr>
              <a:t>les prisonniers et leur </a:t>
            </a:r>
            <a:r>
              <a:rPr lang="fr-FR" sz="2200" dirty="0" smtClean="0">
                <a:solidFill>
                  <a:schemeClr val="tx1"/>
                </a:solidFill>
                <a:latin typeface="Calluna" panose="00000500000000000000" pitchFamily="50" charset="0"/>
              </a:rPr>
              <a:t>imposent </a:t>
            </a:r>
            <a:r>
              <a:rPr lang="fr-FR" sz="2200" dirty="0">
                <a:solidFill>
                  <a:schemeClr val="tx1"/>
                </a:solidFill>
                <a:latin typeface="Calluna" panose="00000500000000000000" pitchFamily="50" charset="0"/>
              </a:rPr>
              <a:t>des punitions physiques, notamment de longues périodes d'exercice physique </a:t>
            </a:r>
            <a:r>
              <a:rPr lang="fr-FR" sz="2200" dirty="0" smtClean="0">
                <a:solidFill>
                  <a:schemeClr val="tx1"/>
                </a:solidFill>
                <a:latin typeface="Calluna" panose="00000500000000000000" pitchFamily="50" charset="0"/>
              </a:rPr>
              <a:t>forcé (enjeu des pompes).</a:t>
            </a:r>
          </a:p>
          <a:p>
            <a:pPr marL="0" indent="0">
              <a:buNone/>
            </a:pPr>
            <a:endParaRPr lang="fr-FR" sz="2200" dirty="0" smtClean="0">
              <a:solidFill>
                <a:schemeClr val="tx1"/>
              </a:solidFill>
              <a:latin typeface="Calluna" panose="00000500000000000000" pitchFamily="50" charset="0"/>
            </a:endParaRPr>
          </a:p>
          <a:p>
            <a:pPr marL="0" indent="0">
              <a:buNone/>
            </a:pPr>
            <a:r>
              <a:rPr lang="fr-FR" sz="2200" dirty="0" smtClean="0">
                <a:solidFill>
                  <a:schemeClr val="tx1"/>
                </a:solidFill>
                <a:latin typeface="Calluna" panose="00000500000000000000" pitchFamily="50" charset="0"/>
              </a:rPr>
              <a:t>=&gt; [</a:t>
            </a:r>
            <a:r>
              <a:rPr lang="fr-FR" sz="2200" b="1" dirty="0" smtClean="0">
                <a:solidFill>
                  <a:srgbClr val="FF0000"/>
                </a:solidFill>
                <a:latin typeface="Calluna" panose="00000500000000000000" pitchFamily="50" charset="0"/>
              </a:rPr>
              <a:t>68</a:t>
            </a:r>
            <a:r>
              <a:rPr lang="fr-FR" sz="2200" dirty="0" smtClean="0">
                <a:solidFill>
                  <a:schemeClr val="tx1"/>
                </a:solidFill>
                <a:latin typeface="Calluna" panose="00000500000000000000" pitchFamily="50" charset="0"/>
              </a:rPr>
              <a:t>] droit </a:t>
            </a:r>
            <a:r>
              <a:rPr lang="fr-FR" sz="2200" dirty="0">
                <a:solidFill>
                  <a:schemeClr val="tx1"/>
                </a:solidFill>
                <a:latin typeface="Calluna" panose="00000500000000000000" pitchFamily="50" charset="0"/>
              </a:rPr>
              <a:t>d'utiliser la salle de bain </a:t>
            </a:r>
            <a:r>
              <a:rPr lang="fr-FR" sz="2200" dirty="0" smtClean="0">
                <a:solidFill>
                  <a:schemeClr val="tx1"/>
                </a:solidFill>
                <a:latin typeface="Calluna" panose="00000500000000000000" pitchFamily="50" charset="0"/>
              </a:rPr>
              <a:t>devient </a:t>
            </a:r>
            <a:r>
              <a:rPr lang="fr-FR" sz="2200" dirty="0">
                <a:solidFill>
                  <a:schemeClr val="tx1"/>
                </a:solidFill>
                <a:latin typeface="Calluna" panose="00000500000000000000" pitchFamily="50" charset="0"/>
              </a:rPr>
              <a:t>un privilège qui </a:t>
            </a:r>
            <a:r>
              <a:rPr lang="fr-FR" sz="2200" dirty="0" smtClean="0">
                <a:solidFill>
                  <a:schemeClr val="tx1"/>
                </a:solidFill>
                <a:latin typeface="Calluna" panose="00000500000000000000" pitchFamily="50" charset="0"/>
              </a:rPr>
              <a:t>est </a:t>
            </a:r>
            <a:r>
              <a:rPr lang="fr-FR" sz="2200" dirty="0">
                <a:solidFill>
                  <a:schemeClr val="tx1"/>
                </a:solidFill>
                <a:latin typeface="Calluna" panose="00000500000000000000" pitchFamily="50" charset="0"/>
              </a:rPr>
              <a:t>souvent </a:t>
            </a:r>
            <a:r>
              <a:rPr lang="fr-FR" sz="2200" dirty="0" smtClean="0">
                <a:solidFill>
                  <a:schemeClr val="tx1"/>
                </a:solidFill>
                <a:latin typeface="Calluna" panose="00000500000000000000" pitchFamily="50" charset="0"/>
              </a:rPr>
              <a:t>refusé</a:t>
            </a:r>
            <a:r>
              <a:rPr lang="fr-FR" sz="2200" dirty="0">
                <a:solidFill>
                  <a:schemeClr val="tx1"/>
                </a:solidFill>
                <a:latin typeface="Calluna" panose="00000500000000000000" pitchFamily="50" charset="0"/>
              </a:rPr>
              <a:t>. </a:t>
            </a:r>
            <a:endParaRPr lang="fr-FR" sz="2200" dirty="0" smtClean="0">
              <a:solidFill>
                <a:schemeClr val="tx1"/>
              </a:solidFill>
              <a:latin typeface="Calluna" panose="00000500000000000000" pitchFamily="50" charset="0"/>
            </a:endParaRPr>
          </a:p>
          <a:p>
            <a:pPr marL="0" indent="0">
              <a:buNone/>
            </a:pPr>
            <a:r>
              <a:rPr lang="fr-FR" sz="2200" dirty="0">
                <a:solidFill>
                  <a:srgbClr val="FF0000"/>
                </a:solidFill>
                <a:latin typeface="Calluna" panose="00000500000000000000" pitchFamily="50" charset="0"/>
              </a:rPr>
              <a:t>—</a:t>
            </a:r>
            <a:r>
              <a:rPr lang="fr-FR" sz="2200" dirty="0">
                <a:solidFill>
                  <a:schemeClr val="tx1"/>
                </a:solidFill>
                <a:latin typeface="Calluna" panose="00000500000000000000" pitchFamily="50" charset="0"/>
              </a:rPr>
              <a:t> certains prisonniers </a:t>
            </a:r>
            <a:r>
              <a:rPr lang="fr-FR" sz="2200" dirty="0" smtClean="0">
                <a:solidFill>
                  <a:schemeClr val="tx1"/>
                </a:solidFill>
                <a:latin typeface="Calluna" panose="00000500000000000000" pitchFamily="50" charset="0"/>
              </a:rPr>
              <a:t>sont </a:t>
            </a:r>
            <a:r>
              <a:rPr lang="fr-FR" sz="2200" dirty="0">
                <a:solidFill>
                  <a:schemeClr val="tx1"/>
                </a:solidFill>
                <a:latin typeface="Calluna" panose="00000500000000000000" pitchFamily="50" charset="0"/>
              </a:rPr>
              <a:t>forcés de nettoyer les toilettes à mains nues. </a:t>
            </a:r>
            <a:endParaRPr lang="fr-FR" sz="2200" dirty="0" smtClean="0">
              <a:solidFill>
                <a:schemeClr val="tx1"/>
              </a:solidFill>
              <a:latin typeface="Calluna" panose="00000500000000000000" pitchFamily="50" charset="0"/>
            </a:endParaRPr>
          </a:p>
          <a:p>
            <a:pPr marL="0" indent="0">
              <a:buNone/>
            </a:pPr>
            <a:r>
              <a:rPr lang="fr-FR" sz="2200" dirty="0">
                <a:solidFill>
                  <a:srgbClr val="FF0000"/>
                </a:solidFill>
                <a:latin typeface="Calluna" panose="00000500000000000000" pitchFamily="50" charset="0"/>
              </a:rPr>
              <a:t>—</a:t>
            </a:r>
            <a:r>
              <a:rPr lang="fr-FR" sz="2200" dirty="0">
                <a:solidFill>
                  <a:schemeClr val="tx1"/>
                </a:solidFill>
                <a:latin typeface="Calluna" panose="00000500000000000000" pitchFamily="50" charset="0"/>
              </a:rPr>
              <a:t> </a:t>
            </a:r>
            <a:r>
              <a:rPr lang="fr-FR" sz="2200" dirty="0" smtClean="0">
                <a:solidFill>
                  <a:schemeClr val="tx1"/>
                </a:solidFill>
                <a:latin typeface="Calluna" panose="00000500000000000000" pitchFamily="50" charset="0"/>
              </a:rPr>
              <a:t>matelas </a:t>
            </a:r>
            <a:r>
              <a:rPr lang="fr-FR" sz="2200" dirty="0">
                <a:solidFill>
                  <a:schemeClr val="tx1"/>
                </a:solidFill>
                <a:latin typeface="Calluna" panose="00000500000000000000" pitchFamily="50" charset="0"/>
              </a:rPr>
              <a:t>furent retirés de la « mauvaise » cellule et les prisonniers obligés de dormir à même le sol sans aucun vêtement. </a:t>
            </a:r>
            <a:endParaRPr lang="fr-FR" sz="2200" dirty="0" smtClean="0">
              <a:solidFill>
                <a:schemeClr val="tx1"/>
              </a:solidFill>
              <a:latin typeface="Calluna" panose="00000500000000000000" pitchFamily="50" charset="0"/>
            </a:endParaRPr>
          </a:p>
          <a:p>
            <a:pPr marL="0" indent="0">
              <a:buNone/>
            </a:pPr>
            <a:r>
              <a:rPr lang="fr-FR" sz="2200" dirty="0">
                <a:solidFill>
                  <a:srgbClr val="FF0000"/>
                </a:solidFill>
                <a:latin typeface="Calluna" panose="00000500000000000000" pitchFamily="50" charset="0"/>
              </a:rPr>
              <a:t>—</a:t>
            </a:r>
            <a:r>
              <a:rPr lang="fr-FR" sz="2200" dirty="0">
                <a:solidFill>
                  <a:schemeClr val="tx1"/>
                </a:solidFill>
                <a:latin typeface="Calluna" panose="00000500000000000000" pitchFamily="50" charset="0"/>
              </a:rPr>
              <a:t> </a:t>
            </a:r>
            <a:r>
              <a:rPr lang="fr-FR" sz="2200" dirty="0" smtClean="0">
                <a:solidFill>
                  <a:schemeClr val="tx1"/>
                </a:solidFill>
                <a:latin typeface="Calluna" panose="00000500000000000000" pitchFamily="50" charset="0"/>
              </a:rPr>
              <a:t>privation </a:t>
            </a:r>
            <a:r>
              <a:rPr lang="fr-FR" sz="2200" dirty="0">
                <a:solidFill>
                  <a:schemeClr val="tx1"/>
                </a:solidFill>
                <a:latin typeface="Calluna" panose="00000500000000000000" pitchFamily="50" charset="0"/>
              </a:rPr>
              <a:t>de nourriture était également souvent utilisée comme </a:t>
            </a:r>
            <a:r>
              <a:rPr lang="fr-FR" sz="2200" dirty="0" smtClean="0">
                <a:solidFill>
                  <a:schemeClr val="tx1"/>
                </a:solidFill>
                <a:latin typeface="Calluna" panose="00000500000000000000" pitchFamily="50" charset="0"/>
              </a:rPr>
              <a:t>punition</a:t>
            </a:r>
          </a:p>
          <a:p>
            <a:pPr marL="0" indent="0">
              <a:buNone/>
            </a:pPr>
            <a:r>
              <a:rPr lang="fr-FR" sz="2200" dirty="0">
                <a:solidFill>
                  <a:srgbClr val="FF0000"/>
                </a:solidFill>
                <a:latin typeface="Calluna" panose="00000500000000000000" pitchFamily="50" charset="0"/>
              </a:rPr>
              <a:t>—</a:t>
            </a:r>
            <a:r>
              <a:rPr lang="fr-FR" sz="2200" dirty="0">
                <a:solidFill>
                  <a:schemeClr val="tx1"/>
                </a:solidFill>
                <a:latin typeface="Calluna" panose="00000500000000000000" pitchFamily="50" charset="0"/>
              </a:rPr>
              <a:t> </a:t>
            </a:r>
            <a:r>
              <a:rPr lang="fr-FR" sz="2200" dirty="0" smtClean="0">
                <a:solidFill>
                  <a:schemeClr val="tx1"/>
                </a:solidFill>
                <a:latin typeface="Calluna" panose="00000500000000000000" pitchFamily="50" charset="0"/>
              </a:rPr>
              <a:t>nudité </a:t>
            </a:r>
            <a:r>
              <a:rPr lang="fr-FR" sz="2200" dirty="0">
                <a:solidFill>
                  <a:schemeClr val="tx1"/>
                </a:solidFill>
                <a:latin typeface="Calluna" panose="00000500000000000000" pitchFamily="50" charset="0"/>
              </a:rPr>
              <a:t>forcée et </a:t>
            </a:r>
            <a:r>
              <a:rPr lang="fr-FR" sz="2200" dirty="0" smtClean="0">
                <a:solidFill>
                  <a:schemeClr val="tx1"/>
                </a:solidFill>
                <a:latin typeface="Calluna" panose="00000500000000000000" pitchFamily="50" charset="0"/>
              </a:rPr>
              <a:t>actes d’humiliation sexuelle</a:t>
            </a:r>
            <a:endParaRPr lang="fr-FR" sz="2200" dirty="0">
              <a:solidFill>
                <a:schemeClr val="tx1"/>
              </a:solidFill>
              <a:latin typeface="Calluna" panose="00000500000000000000" pitchFamily="50" charset="0"/>
            </a:endParaRPr>
          </a:p>
        </p:txBody>
      </p:sp>
    </p:spTree>
    <p:extLst>
      <p:ext uri="{BB962C8B-B14F-4D97-AF65-F5344CB8AC3E}">
        <p14:creationId xmlns:p14="http://schemas.microsoft.com/office/powerpoint/2010/main" val="37027046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35528"/>
            <a:ext cx="5159828" cy="6893528"/>
          </a:xfrm>
          <a:prstGeom prst="rect">
            <a:avLst/>
          </a:prstGeom>
        </p:spPr>
      </p:pic>
      <p:pic>
        <p:nvPicPr>
          <p:cNvPr id="3" name="Image 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7028300" y="-40702"/>
            <a:ext cx="5163700" cy="6898702"/>
          </a:xfrm>
          <a:prstGeom prst="rect">
            <a:avLst/>
          </a:prstGeom>
        </p:spPr>
      </p:pic>
    </p:spTree>
    <p:extLst>
      <p:ext uri="{BB962C8B-B14F-4D97-AF65-F5344CB8AC3E}">
        <p14:creationId xmlns:p14="http://schemas.microsoft.com/office/powerpoint/2010/main" val="38010546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5765"/>
            <a:ext cx="11574720" cy="6852235"/>
          </a:xfrm>
          <a:prstGeom prst="rect">
            <a:avLst/>
          </a:prstGeom>
        </p:spPr>
      </p:pic>
    </p:spTree>
    <p:extLst>
      <p:ext uri="{BB962C8B-B14F-4D97-AF65-F5344CB8AC3E}">
        <p14:creationId xmlns:p14="http://schemas.microsoft.com/office/powerpoint/2010/main" val="30731734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953589" y="274320"/>
            <a:ext cx="10476411" cy="6374673"/>
          </a:xfrm>
        </p:spPr>
        <p:txBody>
          <a:bodyPr>
            <a:normAutofit/>
          </a:bodyPr>
          <a:lstStyle/>
          <a:p>
            <a:pPr marL="0" indent="0">
              <a:buNone/>
            </a:pPr>
            <a:r>
              <a:rPr lang="fr-FR" sz="2400" b="1" dirty="0" smtClean="0">
                <a:solidFill>
                  <a:srgbClr val="FF0000"/>
                </a:solidFill>
                <a:latin typeface="Calluna" panose="00000500000000000000" pitchFamily="50" charset="0"/>
              </a:rPr>
              <a:t>2.3. Science et engagement : </a:t>
            </a:r>
          </a:p>
          <a:p>
            <a:pPr marL="0" indent="0">
              <a:buNone/>
            </a:pPr>
            <a:r>
              <a:rPr lang="fr-FR" sz="2400" b="1" dirty="0">
                <a:solidFill>
                  <a:srgbClr val="FF0000"/>
                </a:solidFill>
                <a:latin typeface="Calluna" panose="00000500000000000000" pitchFamily="50" charset="0"/>
              </a:rPr>
              <a:t> </a:t>
            </a:r>
            <a:r>
              <a:rPr lang="fr-FR" sz="2400" b="1" dirty="0" smtClean="0">
                <a:solidFill>
                  <a:srgbClr val="FF0000"/>
                </a:solidFill>
                <a:latin typeface="Calluna" panose="00000500000000000000" pitchFamily="50" charset="0"/>
              </a:rPr>
              <a:t>     </a:t>
            </a:r>
            <a:r>
              <a:rPr lang="fr-FR" sz="2400" b="1" dirty="0" smtClean="0">
                <a:solidFill>
                  <a:schemeClr val="tx1"/>
                </a:solidFill>
                <a:latin typeface="Calluna" panose="00000500000000000000" pitchFamily="50" charset="0"/>
              </a:rPr>
              <a:t> la fausse question de la neutralité scientifique</a:t>
            </a:r>
            <a:endParaRPr lang="fr-FR" b="1" dirty="0" smtClean="0">
              <a:solidFill>
                <a:schemeClr val="tx1"/>
              </a:solidFill>
              <a:latin typeface="Calluna" panose="00000500000000000000" pitchFamily="50" charset="0"/>
            </a:endParaRPr>
          </a:p>
          <a:p>
            <a:pPr marL="0" indent="0">
              <a:buNone/>
            </a:pPr>
            <a:endParaRPr lang="fr-FR" b="1" dirty="0" smtClean="0">
              <a:solidFill>
                <a:srgbClr val="FF0000"/>
              </a:solidFill>
              <a:latin typeface="Calluna" panose="00000500000000000000" pitchFamily="50" charset="0"/>
            </a:endParaRPr>
          </a:p>
          <a:p>
            <a:pPr marL="0" indent="0">
              <a:buNone/>
            </a:pPr>
            <a:endParaRPr lang="fr-FR" sz="2200" b="1" dirty="0" smtClean="0">
              <a:solidFill>
                <a:schemeClr val="tx1"/>
              </a:solidFill>
              <a:latin typeface="Calluna" panose="00000500000000000000" pitchFamily="50" charset="0"/>
            </a:endParaRPr>
          </a:p>
          <a:p>
            <a:pPr marL="0" indent="0">
              <a:buNone/>
            </a:pPr>
            <a:r>
              <a:rPr lang="fr-FR" sz="2200" b="1" dirty="0">
                <a:solidFill>
                  <a:schemeClr val="tx1"/>
                </a:solidFill>
                <a:latin typeface="Calluna" panose="00000500000000000000" pitchFamily="50" charset="0"/>
              </a:rPr>
              <a:t> </a:t>
            </a:r>
            <a:r>
              <a:rPr lang="fr-FR" sz="2200" b="1" dirty="0" smtClean="0">
                <a:solidFill>
                  <a:schemeClr val="tx1"/>
                </a:solidFill>
                <a:latin typeface="Calluna" panose="00000500000000000000" pitchFamily="50" charset="0"/>
              </a:rPr>
              <a:t>      Débat </a:t>
            </a:r>
            <a:r>
              <a:rPr lang="fr-FR" sz="2200" b="1" dirty="0">
                <a:solidFill>
                  <a:schemeClr val="tx1"/>
                </a:solidFill>
                <a:latin typeface="Calluna" panose="00000500000000000000" pitchFamily="50" charset="0"/>
              </a:rPr>
              <a:t>: </a:t>
            </a:r>
            <a:r>
              <a:rPr lang="fr-FR" sz="2200" b="1" dirty="0" smtClean="0">
                <a:solidFill>
                  <a:schemeClr val="tx1"/>
                </a:solidFill>
                <a:latin typeface="Calluna" panose="00000500000000000000" pitchFamily="50" charset="0"/>
              </a:rPr>
              <a:t>distanciation/engagement </a:t>
            </a:r>
            <a:r>
              <a:rPr lang="fr-FR" sz="2200" b="1" dirty="0">
                <a:solidFill>
                  <a:schemeClr val="tx1"/>
                </a:solidFill>
                <a:latin typeface="Calluna" panose="00000500000000000000" pitchFamily="50" charset="0"/>
              </a:rPr>
              <a:t>; </a:t>
            </a:r>
            <a:r>
              <a:rPr lang="fr-FR" sz="2200" b="1" dirty="0" smtClean="0">
                <a:solidFill>
                  <a:schemeClr val="tx1"/>
                </a:solidFill>
                <a:latin typeface="Calluna" panose="00000500000000000000" pitchFamily="50" charset="0"/>
              </a:rPr>
              <a:t>science/militantisme</a:t>
            </a:r>
            <a:endParaRPr lang="fr-FR" sz="2200" b="1" dirty="0">
              <a:solidFill>
                <a:schemeClr val="tx1"/>
              </a:solidFill>
              <a:latin typeface="Calluna" panose="00000500000000000000" pitchFamily="50" charset="0"/>
            </a:endParaRPr>
          </a:p>
          <a:p>
            <a:pPr marL="0" indent="0">
              <a:buNone/>
            </a:pPr>
            <a:endParaRPr lang="fr-FR" sz="2200" b="1" dirty="0" smtClean="0">
              <a:solidFill>
                <a:srgbClr val="FF0000"/>
              </a:solidFill>
              <a:latin typeface="Calluna" panose="00000500000000000000" pitchFamily="50" charset="0"/>
            </a:endParaRPr>
          </a:p>
          <a:p>
            <a:pPr marL="0" indent="0">
              <a:buNone/>
            </a:pPr>
            <a:r>
              <a:rPr lang="fr-FR" sz="2200" b="1" dirty="0">
                <a:solidFill>
                  <a:srgbClr val="FF0000"/>
                </a:solidFill>
                <a:latin typeface="Calluna" panose="00000500000000000000" pitchFamily="50" charset="0"/>
              </a:rPr>
              <a:t>	</a:t>
            </a:r>
            <a:r>
              <a:rPr lang="fr-FR" sz="2200" b="1" dirty="0" smtClean="0">
                <a:solidFill>
                  <a:srgbClr val="FF0000"/>
                </a:solidFill>
                <a:latin typeface="Calluna" panose="00000500000000000000" pitchFamily="50" charset="0"/>
              </a:rPr>
              <a:t>—&gt; Un savant ou un savoir </a:t>
            </a:r>
            <a:r>
              <a:rPr lang="fr-FR" sz="2200" b="1" dirty="0">
                <a:solidFill>
                  <a:srgbClr val="FF0000"/>
                </a:solidFill>
                <a:latin typeface="Calluna" panose="00000500000000000000" pitchFamily="50" charset="0"/>
              </a:rPr>
              <a:t>scientifique peut-il </a:t>
            </a:r>
            <a:r>
              <a:rPr lang="fr-FR" sz="2200" b="1" dirty="0" smtClean="0">
                <a:solidFill>
                  <a:srgbClr val="FF0000"/>
                </a:solidFill>
                <a:latin typeface="Calluna" panose="00000500000000000000" pitchFamily="50" charset="0"/>
              </a:rPr>
              <a:t>ou </a:t>
            </a:r>
            <a:r>
              <a:rPr lang="fr-FR" sz="2200" b="1" dirty="0">
                <a:solidFill>
                  <a:srgbClr val="FF0000"/>
                </a:solidFill>
                <a:latin typeface="Calluna" panose="00000500000000000000" pitchFamily="50" charset="0"/>
              </a:rPr>
              <a:t>doit-il être engagé ?</a:t>
            </a:r>
            <a:r>
              <a:rPr lang="fr-FR" sz="2200" dirty="0">
                <a:solidFill>
                  <a:schemeClr val="tx1"/>
                </a:solidFill>
                <a:latin typeface="Calluna" panose="00000500000000000000" pitchFamily="50" charset="0"/>
              </a:rPr>
              <a:t> </a:t>
            </a:r>
            <a:endParaRPr lang="fr-FR" sz="2200" dirty="0" smtClean="0">
              <a:solidFill>
                <a:schemeClr val="tx1"/>
              </a:solidFill>
              <a:latin typeface="Calluna" panose="00000500000000000000" pitchFamily="50" charset="0"/>
            </a:endParaRPr>
          </a:p>
        </p:txBody>
      </p:sp>
    </p:spTree>
    <p:extLst>
      <p:ext uri="{BB962C8B-B14F-4D97-AF65-F5344CB8AC3E}">
        <p14:creationId xmlns:p14="http://schemas.microsoft.com/office/powerpoint/2010/main" val="21259978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5172890" cy="6910980"/>
          </a:xfrm>
          <a:prstGeom prst="rect">
            <a:avLst/>
          </a:prstGeom>
        </p:spPr>
      </p:pic>
      <p:pic>
        <p:nvPicPr>
          <p:cNvPr id="3" name="Image 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6949923" y="0"/>
            <a:ext cx="5242077" cy="7003413"/>
          </a:xfrm>
          <a:prstGeom prst="rect">
            <a:avLst/>
          </a:prstGeom>
        </p:spPr>
      </p:pic>
    </p:spTree>
    <p:extLst>
      <p:ext uri="{BB962C8B-B14F-4D97-AF65-F5344CB8AC3E}">
        <p14:creationId xmlns:p14="http://schemas.microsoft.com/office/powerpoint/2010/main" val="26561053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1625943" cy="6882558"/>
          </a:xfrm>
          <a:prstGeom prst="rect">
            <a:avLst/>
          </a:prstGeom>
        </p:spPr>
      </p:pic>
    </p:spTree>
    <p:extLst>
      <p:ext uri="{BB962C8B-B14F-4D97-AF65-F5344CB8AC3E}">
        <p14:creationId xmlns:p14="http://schemas.microsoft.com/office/powerpoint/2010/main" val="42215001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71154" y="182881"/>
            <a:ext cx="10087176" cy="6413862"/>
          </a:xfrm>
        </p:spPr>
        <p:txBody>
          <a:bodyPr>
            <a:normAutofit/>
          </a:bodyPr>
          <a:lstStyle/>
          <a:p>
            <a:pPr marL="0" indent="0">
              <a:buNone/>
            </a:pPr>
            <a:r>
              <a:rPr lang="fr-FR" sz="2200" b="1" i="1" dirty="0" smtClean="0">
                <a:solidFill>
                  <a:srgbClr val="FF0000"/>
                </a:solidFill>
                <a:latin typeface="Calluna" panose="00000500000000000000" pitchFamily="50" charset="0"/>
              </a:rPr>
              <a:t>—&gt; Côté gardiens</a:t>
            </a:r>
            <a:r>
              <a:rPr lang="fr-FR" sz="2200" dirty="0" smtClean="0">
                <a:solidFill>
                  <a:schemeClr val="tx1"/>
                </a:solidFill>
                <a:latin typeface="Calluna" panose="00000500000000000000" pitchFamily="50" charset="0"/>
              </a:rPr>
              <a:t> </a:t>
            </a:r>
            <a:r>
              <a:rPr lang="fr-FR" sz="2200" dirty="0">
                <a:solidFill>
                  <a:schemeClr val="tx1"/>
                </a:solidFill>
                <a:latin typeface="Calluna" panose="00000500000000000000" pitchFamily="50" charset="0"/>
              </a:rPr>
              <a:t>: </a:t>
            </a:r>
          </a:p>
          <a:p>
            <a:pPr marL="0" indent="0">
              <a:buNone/>
            </a:pPr>
            <a:endParaRPr lang="fr-FR" sz="1200" dirty="0" smtClean="0">
              <a:solidFill>
                <a:schemeClr val="tx1"/>
              </a:solidFill>
              <a:latin typeface="Calluna" panose="00000500000000000000" pitchFamily="50" charset="0"/>
            </a:endParaRPr>
          </a:p>
          <a:p>
            <a:pPr marL="0" indent="0">
              <a:buNone/>
            </a:pPr>
            <a:r>
              <a:rPr lang="fr-FR" sz="2200" dirty="0" smtClean="0">
                <a:solidFill>
                  <a:schemeClr val="tx1"/>
                </a:solidFill>
                <a:latin typeface="Calluna" panose="00000500000000000000" pitchFamily="50" charset="0"/>
              </a:rPr>
              <a:t>L'expérience </a:t>
            </a:r>
            <a:r>
              <a:rPr lang="fr-FR" sz="2200" dirty="0">
                <a:solidFill>
                  <a:schemeClr val="tx1"/>
                </a:solidFill>
                <a:latin typeface="Calluna" panose="00000500000000000000" pitchFamily="50" charset="0"/>
              </a:rPr>
              <a:t>avançant, de nombreux gardes </a:t>
            </a:r>
            <a:r>
              <a:rPr lang="fr-FR" sz="2200" b="1" dirty="0" smtClean="0">
                <a:solidFill>
                  <a:schemeClr val="tx1"/>
                </a:solidFill>
                <a:latin typeface="Calluna" panose="00000500000000000000" pitchFamily="50" charset="0"/>
              </a:rPr>
              <a:t>deviennent plus « sadiques »</a:t>
            </a:r>
            <a:r>
              <a:rPr lang="fr-FR" sz="2200" dirty="0" smtClean="0">
                <a:solidFill>
                  <a:schemeClr val="tx1"/>
                </a:solidFill>
                <a:latin typeface="Calluna" panose="00000500000000000000" pitchFamily="50" charset="0"/>
              </a:rPr>
              <a:t>, </a:t>
            </a:r>
            <a:r>
              <a:rPr lang="fr-FR" sz="2200" dirty="0">
                <a:solidFill>
                  <a:schemeClr val="tx1"/>
                </a:solidFill>
                <a:latin typeface="Calluna" panose="00000500000000000000" pitchFamily="50" charset="0"/>
              </a:rPr>
              <a:t>en particulier </a:t>
            </a:r>
            <a:r>
              <a:rPr lang="fr-FR" sz="2200" b="1" dirty="0">
                <a:solidFill>
                  <a:schemeClr val="tx1"/>
                </a:solidFill>
                <a:latin typeface="Calluna" panose="00000500000000000000" pitchFamily="50" charset="0"/>
              </a:rPr>
              <a:t>la nuit</a:t>
            </a:r>
            <a:r>
              <a:rPr lang="fr-FR" sz="2200" dirty="0">
                <a:solidFill>
                  <a:schemeClr val="tx1"/>
                </a:solidFill>
                <a:latin typeface="Calluna" panose="00000500000000000000" pitchFamily="50" charset="0"/>
              </a:rPr>
              <a:t> (pensant que les caméras étaient éteintes et que l'équipe de recherche ne pouvait pas les voir</a:t>
            </a:r>
            <a:r>
              <a:rPr lang="fr-FR" sz="2200" dirty="0" smtClean="0">
                <a:solidFill>
                  <a:schemeClr val="tx1"/>
                </a:solidFill>
                <a:latin typeface="Calluna" panose="00000500000000000000" pitchFamily="50" charset="0"/>
              </a:rPr>
              <a:t>).</a:t>
            </a:r>
          </a:p>
          <a:p>
            <a:pPr marL="0" indent="0">
              <a:buNone/>
            </a:pPr>
            <a:endParaRPr lang="fr-FR" sz="2200" dirty="0" smtClean="0">
              <a:solidFill>
                <a:schemeClr val="tx1"/>
              </a:solidFill>
              <a:latin typeface="Calluna" panose="00000500000000000000" pitchFamily="50" charset="0"/>
            </a:endParaRPr>
          </a:p>
          <a:p>
            <a:pPr marL="0" indent="0">
              <a:buNone/>
            </a:pPr>
            <a:r>
              <a:rPr lang="fr-FR" sz="2200" dirty="0" smtClean="0">
                <a:solidFill>
                  <a:schemeClr val="tx1"/>
                </a:solidFill>
                <a:latin typeface="Calluna" panose="00000500000000000000" pitchFamily="50" charset="0"/>
              </a:rPr>
              <a:t>Selon les prisonniers = un </a:t>
            </a:r>
            <a:r>
              <a:rPr lang="fr-FR" sz="2200" dirty="0">
                <a:solidFill>
                  <a:schemeClr val="tx1"/>
                </a:solidFill>
                <a:latin typeface="Calluna" panose="00000500000000000000" pitchFamily="50" charset="0"/>
              </a:rPr>
              <a:t>tiers des gardes </a:t>
            </a:r>
            <a:r>
              <a:rPr lang="fr-FR" sz="2200" dirty="0" smtClean="0">
                <a:solidFill>
                  <a:schemeClr val="tx1"/>
                </a:solidFill>
                <a:latin typeface="Calluna" panose="00000500000000000000" pitchFamily="50" charset="0"/>
              </a:rPr>
              <a:t>présentent </a:t>
            </a:r>
            <a:r>
              <a:rPr lang="fr-FR" sz="2200" dirty="0">
                <a:solidFill>
                  <a:schemeClr val="tx1"/>
                </a:solidFill>
                <a:latin typeface="Calluna" panose="00000500000000000000" pitchFamily="50" charset="0"/>
              </a:rPr>
              <a:t>de vraies tendances sadiques</a:t>
            </a:r>
            <a:r>
              <a:rPr lang="fr-FR" sz="2200" dirty="0" smtClean="0">
                <a:solidFill>
                  <a:schemeClr val="tx1"/>
                </a:solidFill>
                <a:latin typeface="Calluna" panose="00000500000000000000" pitchFamily="50" charset="0"/>
              </a:rPr>
              <a:t>.</a:t>
            </a:r>
          </a:p>
          <a:p>
            <a:pPr marL="0" indent="0">
              <a:buNone/>
            </a:pPr>
            <a:endParaRPr lang="fr-FR" sz="2200" i="1" dirty="0" smtClean="0">
              <a:solidFill>
                <a:schemeClr val="tx1"/>
              </a:solidFill>
              <a:latin typeface="Calluna" panose="00000500000000000000" pitchFamily="50" charset="0"/>
            </a:endParaRPr>
          </a:p>
          <a:p>
            <a:pPr marL="0" indent="0">
              <a:buNone/>
            </a:pPr>
            <a:r>
              <a:rPr lang="fr-FR" sz="2200" b="1" i="1" dirty="0" smtClean="0">
                <a:solidFill>
                  <a:srgbClr val="FF0000"/>
                </a:solidFill>
                <a:latin typeface="Calluna" panose="00000500000000000000" pitchFamily="50" charset="0"/>
              </a:rPr>
              <a:t>Ex.</a:t>
            </a:r>
            <a:r>
              <a:rPr lang="fr-FR" sz="2200" dirty="0" smtClean="0">
                <a:solidFill>
                  <a:schemeClr val="tx1"/>
                </a:solidFill>
                <a:latin typeface="Calluna" panose="00000500000000000000" pitchFamily="50" charset="0"/>
              </a:rPr>
              <a:t> gardiens offrent </a:t>
            </a:r>
            <a:r>
              <a:rPr lang="fr-FR" sz="2200" dirty="0">
                <a:solidFill>
                  <a:schemeClr val="tx1"/>
                </a:solidFill>
                <a:latin typeface="Calluna" panose="00000500000000000000" pitchFamily="50" charset="0"/>
              </a:rPr>
              <a:t>un </a:t>
            </a:r>
            <a:r>
              <a:rPr lang="fr-FR" sz="2200" b="1" dirty="0">
                <a:solidFill>
                  <a:schemeClr val="tx1"/>
                </a:solidFill>
                <a:latin typeface="Calluna" panose="00000500000000000000" pitchFamily="50" charset="0"/>
              </a:rPr>
              <a:t>choix aux prisonniers</a:t>
            </a:r>
            <a:r>
              <a:rPr lang="fr-FR" sz="2200" dirty="0">
                <a:solidFill>
                  <a:schemeClr val="tx1"/>
                </a:solidFill>
                <a:latin typeface="Calluna" panose="00000500000000000000" pitchFamily="50" charset="0"/>
              </a:rPr>
              <a:t> : </a:t>
            </a:r>
            <a:r>
              <a:rPr lang="fr-FR" sz="2200" dirty="0" smtClean="0">
                <a:solidFill>
                  <a:schemeClr val="tx1"/>
                </a:solidFill>
                <a:latin typeface="Calluna" panose="00000500000000000000" pitchFamily="50" charset="0"/>
              </a:rPr>
              <a:t>s’ils n'abandonnent </a:t>
            </a:r>
            <a:r>
              <a:rPr lang="fr-FR" sz="2200" dirty="0">
                <a:solidFill>
                  <a:schemeClr val="tx1"/>
                </a:solidFill>
                <a:latin typeface="Calluna" panose="00000500000000000000" pitchFamily="50" charset="0"/>
              </a:rPr>
              <a:t>pas leur couverture, le prisonnier 416 </a:t>
            </a:r>
            <a:r>
              <a:rPr lang="fr-FR" sz="2200" dirty="0" smtClean="0">
                <a:solidFill>
                  <a:schemeClr val="tx1"/>
                </a:solidFill>
                <a:latin typeface="Calluna" panose="00000500000000000000" pitchFamily="50" charset="0"/>
              </a:rPr>
              <a:t>est </a:t>
            </a:r>
            <a:r>
              <a:rPr lang="fr-FR" sz="2200" dirty="0">
                <a:solidFill>
                  <a:schemeClr val="tx1"/>
                </a:solidFill>
                <a:latin typeface="Calluna" panose="00000500000000000000" pitchFamily="50" charset="0"/>
              </a:rPr>
              <a:t>laissé en isolement toute la nuit. Les prisonniers </a:t>
            </a:r>
            <a:r>
              <a:rPr lang="fr-FR" sz="2200" dirty="0" smtClean="0">
                <a:solidFill>
                  <a:schemeClr val="tx1"/>
                </a:solidFill>
                <a:latin typeface="Calluna" panose="00000500000000000000" pitchFamily="50" charset="0"/>
              </a:rPr>
              <a:t>choisissent </a:t>
            </a:r>
            <a:r>
              <a:rPr lang="fr-FR" sz="2200" dirty="0">
                <a:solidFill>
                  <a:schemeClr val="tx1"/>
                </a:solidFill>
                <a:latin typeface="Calluna" panose="00000500000000000000" pitchFamily="50" charset="0"/>
              </a:rPr>
              <a:t>de garder leur </a:t>
            </a:r>
            <a:r>
              <a:rPr lang="fr-FR" sz="2200" dirty="0" smtClean="0">
                <a:solidFill>
                  <a:schemeClr val="tx1"/>
                </a:solidFill>
                <a:latin typeface="Calluna" panose="00000500000000000000" pitchFamily="50" charset="0"/>
              </a:rPr>
              <a:t>couverture.</a:t>
            </a:r>
          </a:p>
          <a:p>
            <a:pPr marL="0" indent="0">
              <a:buNone/>
            </a:pPr>
            <a:r>
              <a:rPr lang="fr-FR" sz="2200" b="1" dirty="0" smtClean="0">
                <a:solidFill>
                  <a:schemeClr val="tx1"/>
                </a:solidFill>
                <a:latin typeface="Calluna" panose="00000500000000000000" pitchFamily="50" charset="0"/>
              </a:rPr>
              <a:t>	=&gt; traitements déshumanisants</a:t>
            </a:r>
          </a:p>
          <a:p>
            <a:pPr marL="0" indent="0">
              <a:buNone/>
            </a:pPr>
            <a:endParaRPr lang="fr-FR" sz="2200" b="1" dirty="0" smtClean="0">
              <a:solidFill>
                <a:srgbClr val="FF0000"/>
              </a:solidFill>
              <a:latin typeface="Calluna" panose="00000500000000000000" pitchFamily="50" charset="0"/>
            </a:endParaRPr>
          </a:p>
          <a:p>
            <a:pPr marL="0" indent="0" algn="ctr">
              <a:buNone/>
            </a:pPr>
            <a:r>
              <a:rPr lang="fr-FR" sz="2200" b="1" dirty="0" smtClean="0">
                <a:solidFill>
                  <a:srgbClr val="FF0000"/>
                </a:solidFill>
                <a:latin typeface="Calluna" panose="00000500000000000000" pitchFamily="50" charset="0"/>
              </a:rPr>
              <a:t>—&gt; Effet d’abdication à la domination</a:t>
            </a:r>
            <a:r>
              <a:rPr lang="fr-FR" sz="2200" b="1" dirty="0" smtClean="0">
                <a:solidFill>
                  <a:schemeClr val="tx1"/>
                </a:solidFill>
                <a:latin typeface="Calluna" panose="00000500000000000000" pitchFamily="50" charset="0"/>
              </a:rPr>
              <a:t>.</a:t>
            </a:r>
            <a:endParaRPr lang="fr-FR" sz="2200" b="1" dirty="0">
              <a:solidFill>
                <a:schemeClr val="tx1"/>
              </a:solidFill>
              <a:latin typeface="Calluna" panose="00000500000000000000" pitchFamily="50" charset="0"/>
            </a:endParaRPr>
          </a:p>
        </p:txBody>
      </p:sp>
    </p:spTree>
    <p:extLst>
      <p:ext uri="{BB962C8B-B14F-4D97-AF65-F5344CB8AC3E}">
        <p14:creationId xmlns:p14="http://schemas.microsoft.com/office/powerpoint/2010/main" val="39644698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71154" y="397565"/>
            <a:ext cx="10590759" cy="6199178"/>
          </a:xfrm>
        </p:spPr>
        <p:txBody>
          <a:bodyPr>
            <a:normAutofit/>
          </a:bodyPr>
          <a:lstStyle/>
          <a:p>
            <a:pPr marL="0" indent="0">
              <a:buNone/>
            </a:pPr>
            <a:r>
              <a:rPr lang="fr-FR" sz="2200" b="1" i="1" dirty="0" smtClean="0">
                <a:solidFill>
                  <a:srgbClr val="FF0000"/>
                </a:solidFill>
                <a:latin typeface="Calluna" panose="00000500000000000000" pitchFamily="50" charset="0"/>
              </a:rPr>
              <a:t>—&gt; Côté </a:t>
            </a:r>
            <a:r>
              <a:rPr lang="fr-FR" sz="2200" b="1" i="1" dirty="0">
                <a:solidFill>
                  <a:srgbClr val="FF0000"/>
                </a:solidFill>
                <a:latin typeface="Calluna" panose="00000500000000000000" pitchFamily="50" charset="0"/>
              </a:rPr>
              <a:t>prisonniers</a:t>
            </a:r>
            <a:r>
              <a:rPr lang="fr-FR" sz="2200" dirty="0">
                <a:solidFill>
                  <a:schemeClr val="tx1"/>
                </a:solidFill>
                <a:latin typeface="Calluna" panose="00000500000000000000" pitchFamily="50" charset="0"/>
              </a:rPr>
              <a:t> : </a:t>
            </a:r>
          </a:p>
          <a:p>
            <a:pPr marL="0" indent="0">
              <a:buNone/>
            </a:pPr>
            <a:endParaRPr lang="fr-FR" sz="1200" dirty="0" smtClean="0">
              <a:solidFill>
                <a:schemeClr val="tx1"/>
              </a:solidFill>
              <a:latin typeface="Calluna" panose="00000500000000000000" pitchFamily="50" charset="0"/>
            </a:endParaRPr>
          </a:p>
          <a:p>
            <a:pPr marL="0" indent="0">
              <a:buNone/>
            </a:pPr>
            <a:r>
              <a:rPr lang="fr-FR" sz="2200" dirty="0">
                <a:solidFill>
                  <a:schemeClr val="tx1"/>
                </a:solidFill>
                <a:latin typeface="Calluna" panose="00000500000000000000" pitchFamily="50" charset="0"/>
              </a:rPr>
              <a:t>— au bout de 36 h, un premier prisonnier « craque » : </a:t>
            </a:r>
            <a:r>
              <a:rPr lang="fr-FR" sz="2200" b="1" dirty="0">
                <a:solidFill>
                  <a:schemeClr val="tx1"/>
                </a:solidFill>
                <a:latin typeface="Calluna" panose="00000500000000000000" pitchFamily="50" charset="0"/>
              </a:rPr>
              <a:t>« </a:t>
            </a:r>
            <a:r>
              <a:rPr lang="fr-FR" sz="2200" dirty="0">
                <a:solidFill>
                  <a:schemeClr val="tx1"/>
                </a:solidFill>
                <a:latin typeface="Calluna" panose="00000500000000000000" pitchFamily="50" charset="0"/>
              </a:rPr>
              <a:t>Le prisonnier 8612 souffrait d’une perturbation émotionnelle </a:t>
            </a:r>
            <a:r>
              <a:rPr lang="fr-FR" sz="2200" dirty="0" smtClean="0">
                <a:solidFill>
                  <a:schemeClr val="tx1"/>
                </a:solidFill>
                <a:latin typeface="Calluna" panose="00000500000000000000" pitchFamily="50" charset="0"/>
              </a:rPr>
              <a:t>aiguë, </a:t>
            </a:r>
            <a:r>
              <a:rPr lang="fr-FR" sz="2200" dirty="0">
                <a:solidFill>
                  <a:schemeClr val="tx1"/>
                </a:solidFill>
                <a:latin typeface="Calluna" panose="00000500000000000000" pitchFamily="50" charset="0"/>
              </a:rPr>
              <a:t>de pensées confuses, de pleurs incontrôlables, de cris et de rage. Nous réfléchissions déjà tellement comme des administrateurs de prison que nous pensions qu’il jouait la comédie, qu’il essayait de nous </a:t>
            </a:r>
            <a:r>
              <a:rPr lang="fr-FR" sz="2200" dirty="0" smtClean="0">
                <a:solidFill>
                  <a:schemeClr val="tx1"/>
                </a:solidFill>
                <a:latin typeface="Calluna" panose="00000500000000000000" pitchFamily="50" charset="0"/>
              </a:rPr>
              <a:t>entourlouper</a:t>
            </a:r>
            <a:r>
              <a:rPr lang="fr-FR" sz="2200" dirty="0">
                <a:solidFill>
                  <a:schemeClr val="tx1"/>
                </a:solidFill>
                <a:latin typeface="Calluna" panose="00000500000000000000" pitchFamily="50" charset="0"/>
              </a:rPr>
              <a:t> ». </a:t>
            </a:r>
            <a:r>
              <a:rPr lang="fr-FR" sz="2200" dirty="0" smtClean="0">
                <a:solidFill>
                  <a:schemeClr val="tx1"/>
                </a:solidFill>
                <a:latin typeface="Calluna" panose="00000500000000000000" pitchFamily="50" charset="0"/>
              </a:rPr>
              <a:t>Il est libéré</a:t>
            </a:r>
            <a:r>
              <a:rPr lang="fr-FR" sz="2200" dirty="0">
                <a:solidFill>
                  <a:schemeClr val="tx1"/>
                </a:solidFill>
                <a:latin typeface="Calluna" panose="00000500000000000000" pitchFamily="50" charset="0"/>
              </a:rPr>
              <a:t>.</a:t>
            </a:r>
            <a:endParaRPr lang="fr-FR" sz="2200" dirty="0"/>
          </a:p>
          <a:p>
            <a:pPr marL="0" indent="0">
              <a:buNone/>
            </a:pPr>
            <a:endParaRPr lang="fr-FR" sz="2200" dirty="0" smtClean="0">
              <a:solidFill>
                <a:schemeClr val="tx1"/>
              </a:solidFill>
              <a:latin typeface="Calluna" panose="00000500000000000000" pitchFamily="50" charset="0"/>
            </a:endParaRPr>
          </a:p>
          <a:p>
            <a:pPr marL="0" indent="0">
              <a:buNone/>
            </a:pPr>
            <a:r>
              <a:rPr lang="fr-FR" sz="2200" dirty="0">
                <a:solidFill>
                  <a:schemeClr val="tx1"/>
                </a:solidFill>
                <a:latin typeface="Calluna" panose="00000500000000000000" pitchFamily="50" charset="0"/>
              </a:rPr>
              <a:t>— </a:t>
            </a:r>
            <a:r>
              <a:rPr lang="fr-FR" sz="2200" dirty="0" smtClean="0">
                <a:solidFill>
                  <a:schemeClr val="tx1"/>
                </a:solidFill>
                <a:latin typeface="Calluna" panose="00000500000000000000" pitchFamily="50" charset="0"/>
              </a:rPr>
              <a:t>symptômes </a:t>
            </a:r>
            <a:r>
              <a:rPr lang="fr-FR" sz="2200" dirty="0">
                <a:solidFill>
                  <a:schemeClr val="tx1"/>
                </a:solidFill>
                <a:latin typeface="Calluna" panose="00000500000000000000" pitchFamily="50" charset="0"/>
              </a:rPr>
              <a:t>de dérangements émotionnels aigus, et l'un d'eux </a:t>
            </a:r>
            <a:r>
              <a:rPr lang="fr-FR" sz="2200" dirty="0" smtClean="0">
                <a:solidFill>
                  <a:schemeClr val="tx1"/>
                </a:solidFill>
                <a:latin typeface="Calluna" panose="00000500000000000000" pitchFamily="50" charset="0"/>
              </a:rPr>
              <a:t>développe </a:t>
            </a:r>
            <a:r>
              <a:rPr lang="fr-FR" sz="2200" dirty="0">
                <a:solidFill>
                  <a:schemeClr val="tx1"/>
                </a:solidFill>
                <a:latin typeface="Calluna" panose="00000500000000000000" pitchFamily="50" charset="0"/>
              </a:rPr>
              <a:t>un eczéma </a:t>
            </a:r>
            <a:r>
              <a:rPr lang="fr-FR" sz="2200" dirty="0" smtClean="0">
                <a:solidFill>
                  <a:schemeClr val="tx1"/>
                </a:solidFill>
                <a:latin typeface="Calluna" panose="00000500000000000000" pitchFamily="50" charset="0"/>
              </a:rPr>
              <a:t>psychosomatique </a:t>
            </a:r>
            <a:r>
              <a:rPr lang="fr-FR" sz="2200" dirty="0">
                <a:solidFill>
                  <a:schemeClr val="tx1"/>
                </a:solidFill>
                <a:latin typeface="Calluna" panose="00000500000000000000" pitchFamily="50" charset="0"/>
              </a:rPr>
              <a:t>sur tout le </a:t>
            </a:r>
            <a:r>
              <a:rPr lang="fr-FR" sz="2200" dirty="0" smtClean="0">
                <a:solidFill>
                  <a:schemeClr val="tx1"/>
                </a:solidFill>
                <a:latin typeface="Calluna" panose="00000500000000000000" pitchFamily="50" charset="0"/>
              </a:rPr>
              <a:t>corps.</a:t>
            </a:r>
            <a:endParaRPr lang="fr-FR" sz="2200" dirty="0">
              <a:solidFill>
                <a:schemeClr val="tx1"/>
              </a:solidFill>
              <a:latin typeface="Calluna" panose="00000500000000000000" pitchFamily="50" charset="0"/>
            </a:endParaRPr>
          </a:p>
          <a:p>
            <a:pPr marL="0" indent="0">
              <a:buNone/>
            </a:pPr>
            <a:r>
              <a:rPr lang="fr-FR" sz="2200" dirty="0">
                <a:solidFill>
                  <a:schemeClr val="tx1"/>
                </a:solidFill>
                <a:latin typeface="Calluna" panose="00000500000000000000" pitchFamily="50" charset="0"/>
              </a:rPr>
              <a:t>— </a:t>
            </a:r>
            <a:r>
              <a:rPr lang="fr-FR" sz="2200" dirty="0" smtClean="0">
                <a:solidFill>
                  <a:schemeClr val="tx1"/>
                </a:solidFill>
                <a:latin typeface="Calluna" panose="00000500000000000000" pitchFamily="50" charset="0"/>
              </a:rPr>
              <a:t>lorsqu'on </a:t>
            </a:r>
            <a:r>
              <a:rPr lang="fr-FR" sz="2200" dirty="0">
                <a:solidFill>
                  <a:schemeClr val="tx1"/>
                </a:solidFill>
                <a:latin typeface="Calluna" panose="00000500000000000000" pitchFamily="50" charset="0"/>
              </a:rPr>
              <a:t>leur proposa une liberté conditionnelle en échange de la confiscation de la totalité de leur paye, la plupart des détenus </a:t>
            </a:r>
            <a:r>
              <a:rPr lang="fr-FR" sz="2200" dirty="0" smtClean="0">
                <a:solidFill>
                  <a:schemeClr val="tx1"/>
                </a:solidFill>
                <a:latin typeface="Calluna" panose="00000500000000000000" pitchFamily="50" charset="0"/>
              </a:rPr>
              <a:t>acceptèrent</a:t>
            </a:r>
          </a:p>
          <a:p>
            <a:pPr marL="0" indent="0">
              <a:buNone/>
            </a:pPr>
            <a:endParaRPr lang="fr-FR" sz="2200" b="1" dirty="0" smtClean="0">
              <a:solidFill>
                <a:srgbClr val="FF0000"/>
              </a:solidFill>
              <a:latin typeface="Calluna" panose="00000500000000000000" pitchFamily="50" charset="0"/>
            </a:endParaRPr>
          </a:p>
          <a:p>
            <a:pPr marL="0" indent="0" algn="ctr">
              <a:buNone/>
            </a:pPr>
            <a:r>
              <a:rPr lang="fr-FR" sz="2200" b="1" dirty="0" smtClean="0">
                <a:solidFill>
                  <a:srgbClr val="FF0000"/>
                </a:solidFill>
                <a:latin typeface="Calluna" panose="00000500000000000000" pitchFamily="50" charset="0"/>
              </a:rPr>
              <a:t>—&gt; Effet d’obéissance au rôle de soumission</a:t>
            </a:r>
            <a:endParaRPr lang="fr-FR" sz="2200" b="1" dirty="0">
              <a:solidFill>
                <a:srgbClr val="FF0000"/>
              </a:solidFill>
              <a:latin typeface="Calluna" panose="00000500000000000000" pitchFamily="50" charset="0"/>
            </a:endParaRPr>
          </a:p>
        </p:txBody>
      </p:sp>
    </p:spTree>
    <p:extLst>
      <p:ext uri="{BB962C8B-B14F-4D97-AF65-F5344CB8AC3E}">
        <p14:creationId xmlns:p14="http://schemas.microsoft.com/office/powerpoint/2010/main" val="37344104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126435" y="344557"/>
            <a:ext cx="10303565" cy="6017054"/>
          </a:xfrm>
        </p:spPr>
        <p:txBody>
          <a:bodyPr>
            <a:noAutofit/>
          </a:bodyPr>
          <a:lstStyle/>
          <a:p>
            <a:pPr marL="0" indent="0">
              <a:buNone/>
            </a:pPr>
            <a:r>
              <a:rPr lang="fr-FR" sz="2200" b="1" dirty="0" smtClean="0">
                <a:solidFill>
                  <a:srgbClr val="FF0000"/>
                </a:solidFill>
                <a:latin typeface="Calluna" panose="00000500000000000000" pitchFamily="50" charset="0"/>
              </a:rPr>
              <a:t>—&gt; </a:t>
            </a:r>
            <a:r>
              <a:rPr lang="fr-FR" sz="2200" dirty="0" smtClean="0">
                <a:solidFill>
                  <a:schemeClr val="tx1"/>
                </a:solidFill>
                <a:latin typeface="Calluna" panose="00000500000000000000" pitchFamily="50" charset="0"/>
              </a:rPr>
              <a:t>Expérience </a:t>
            </a:r>
            <a:r>
              <a:rPr lang="fr-FR" sz="2200" dirty="0">
                <a:solidFill>
                  <a:schemeClr val="tx1"/>
                </a:solidFill>
                <a:latin typeface="Calluna" panose="00000500000000000000" pitchFamily="50" charset="0"/>
              </a:rPr>
              <a:t>devait durer </a:t>
            </a:r>
            <a:r>
              <a:rPr lang="fr-FR" sz="2200" b="1" dirty="0">
                <a:solidFill>
                  <a:schemeClr val="tx1"/>
                </a:solidFill>
                <a:latin typeface="Calluna" panose="00000500000000000000" pitchFamily="50" charset="0"/>
              </a:rPr>
              <a:t>2 semaines</a:t>
            </a:r>
            <a:r>
              <a:rPr lang="fr-FR" sz="2200" dirty="0">
                <a:solidFill>
                  <a:schemeClr val="tx1"/>
                </a:solidFill>
                <a:latin typeface="Calluna" panose="00000500000000000000" pitchFamily="50" charset="0"/>
              </a:rPr>
              <a:t>, </a:t>
            </a:r>
            <a:r>
              <a:rPr lang="fr-FR" sz="2200" dirty="0" smtClean="0">
                <a:solidFill>
                  <a:schemeClr val="tx1"/>
                </a:solidFill>
                <a:latin typeface="Calluna" panose="00000500000000000000" pitchFamily="50" charset="0"/>
              </a:rPr>
              <a:t>elle est </a:t>
            </a:r>
            <a:r>
              <a:rPr lang="fr-FR" sz="2200" dirty="0">
                <a:solidFill>
                  <a:schemeClr val="tx1"/>
                </a:solidFill>
                <a:latin typeface="Calluna" panose="00000500000000000000" pitchFamily="50" charset="0"/>
              </a:rPr>
              <a:t>interrompue au bout de </a:t>
            </a:r>
            <a:r>
              <a:rPr lang="fr-FR" sz="2200" b="1" dirty="0">
                <a:solidFill>
                  <a:schemeClr val="tx1"/>
                </a:solidFill>
                <a:latin typeface="Calluna" panose="00000500000000000000" pitchFamily="50" charset="0"/>
              </a:rPr>
              <a:t>6 jours</a:t>
            </a:r>
            <a:r>
              <a:rPr lang="fr-FR" sz="2200" dirty="0">
                <a:solidFill>
                  <a:schemeClr val="tx1"/>
                </a:solidFill>
                <a:latin typeface="Calluna" panose="00000500000000000000" pitchFamily="50" charset="0"/>
              </a:rPr>
              <a:t>, car les gardiens se montrent </a:t>
            </a:r>
            <a:r>
              <a:rPr lang="fr-FR" sz="2200" dirty="0" smtClean="0">
                <a:solidFill>
                  <a:schemeClr val="tx1"/>
                </a:solidFill>
                <a:latin typeface="Calluna" panose="00000500000000000000" pitchFamily="50" charset="0"/>
              </a:rPr>
              <a:t>agressifs, «</a:t>
            </a:r>
            <a:r>
              <a:rPr lang="fr-FR" sz="2200" dirty="0">
                <a:solidFill>
                  <a:schemeClr val="tx1"/>
                </a:solidFill>
                <a:latin typeface="Calluna" panose="00000500000000000000" pitchFamily="50" charset="0"/>
              </a:rPr>
              <a:t> brutaux et sadiques » avec les prisonniers. </a:t>
            </a:r>
            <a:endParaRPr lang="fr-FR" sz="2200" dirty="0" smtClean="0">
              <a:solidFill>
                <a:schemeClr val="tx1"/>
              </a:solidFill>
              <a:latin typeface="Calluna" panose="00000500000000000000" pitchFamily="50" charset="0"/>
            </a:endParaRPr>
          </a:p>
          <a:p>
            <a:pPr marL="0" indent="0">
              <a:buNone/>
            </a:pPr>
            <a:r>
              <a:rPr lang="fr-FR" sz="2200" dirty="0" smtClean="0">
                <a:solidFill>
                  <a:schemeClr val="tx1"/>
                </a:solidFill>
                <a:latin typeface="Calluna" panose="00000500000000000000" pitchFamily="50" charset="0"/>
              </a:rPr>
              <a:t>Deux prisonniers sont à ce point traumatisés qu’ils doivent être « libérés » </a:t>
            </a:r>
            <a:r>
              <a:rPr lang="fr-FR" sz="2200" b="1" dirty="0" smtClean="0">
                <a:solidFill>
                  <a:schemeClr val="tx1"/>
                </a:solidFill>
                <a:latin typeface="Calluna" panose="00000500000000000000" pitchFamily="50" charset="0"/>
              </a:rPr>
              <a:t>[</a:t>
            </a:r>
            <a:r>
              <a:rPr lang="fr-FR" sz="2200" b="1" dirty="0" smtClean="0">
                <a:solidFill>
                  <a:srgbClr val="FF0000"/>
                </a:solidFill>
                <a:latin typeface="Calluna" panose="00000500000000000000" pitchFamily="50" charset="0"/>
              </a:rPr>
              <a:t>52</a:t>
            </a:r>
            <a:r>
              <a:rPr lang="fr-FR" sz="2200" b="1" dirty="0" smtClean="0">
                <a:solidFill>
                  <a:schemeClr val="tx1"/>
                </a:solidFill>
                <a:latin typeface="Calluna" panose="00000500000000000000" pitchFamily="50" charset="0"/>
              </a:rPr>
              <a:t>].</a:t>
            </a:r>
          </a:p>
          <a:p>
            <a:pPr marL="0" indent="0">
              <a:buNone/>
            </a:pPr>
            <a:endParaRPr lang="fr-FR" sz="2200" dirty="0">
              <a:solidFill>
                <a:schemeClr val="tx1"/>
              </a:solidFill>
              <a:latin typeface="Calluna" panose="00000500000000000000" pitchFamily="50" charset="0"/>
            </a:endParaRPr>
          </a:p>
          <a:p>
            <a:pPr marL="0" indent="0">
              <a:buNone/>
            </a:pPr>
            <a:r>
              <a:rPr lang="fr-FR" sz="2200" b="1" dirty="0" smtClean="0">
                <a:solidFill>
                  <a:srgbClr val="FF0000"/>
                </a:solidFill>
                <a:latin typeface="Calluna" panose="00000500000000000000" pitchFamily="50" charset="0"/>
              </a:rPr>
              <a:t>—&gt; Conclusion de l’expérience pour </a:t>
            </a:r>
            <a:r>
              <a:rPr lang="fr-FR" sz="2200" b="1" dirty="0" err="1" smtClean="0">
                <a:solidFill>
                  <a:srgbClr val="FF0000"/>
                </a:solidFill>
                <a:latin typeface="Calluna" panose="00000500000000000000" pitchFamily="50" charset="0"/>
              </a:rPr>
              <a:t>Zimbardo</a:t>
            </a:r>
            <a:r>
              <a:rPr lang="fr-FR" sz="2200" b="1" dirty="0" smtClean="0">
                <a:solidFill>
                  <a:srgbClr val="FF0000"/>
                </a:solidFill>
                <a:latin typeface="Calluna" panose="00000500000000000000" pitchFamily="50" charset="0"/>
              </a:rPr>
              <a:t> (le chercheur) :</a:t>
            </a:r>
          </a:p>
          <a:p>
            <a:r>
              <a:rPr lang="fr-FR" sz="2200" dirty="0" smtClean="0">
                <a:solidFill>
                  <a:schemeClr val="tx1"/>
                </a:solidFill>
                <a:latin typeface="Calluna" panose="00000500000000000000" pitchFamily="50" charset="0"/>
              </a:rPr>
              <a:t>démontre que, soutenu par une situation favorable, </a:t>
            </a:r>
            <a:r>
              <a:rPr lang="fr-FR" sz="2200" b="1" dirty="0" smtClean="0">
                <a:solidFill>
                  <a:schemeClr val="tx1"/>
                </a:solidFill>
                <a:latin typeface="Calluna" panose="00000500000000000000" pitchFamily="50" charset="0"/>
              </a:rPr>
              <a:t>n’importe qui peut « faire le mal »</a:t>
            </a:r>
            <a:r>
              <a:rPr lang="fr-FR" sz="2200" dirty="0" smtClean="0">
                <a:solidFill>
                  <a:schemeClr val="tx1"/>
                </a:solidFill>
                <a:latin typeface="Calluna" panose="00000500000000000000" pitchFamily="50" charset="0"/>
              </a:rPr>
              <a:t> (</a:t>
            </a:r>
            <a:r>
              <a:rPr lang="fr-FR" sz="2200" dirty="0">
                <a:solidFill>
                  <a:schemeClr val="tx1"/>
                </a:solidFill>
                <a:latin typeface="Calluna" panose="00000500000000000000" pitchFamily="50" charset="0"/>
              </a:rPr>
              <a:t>l’institution </a:t>
            </a:r>
            <a:r>
              <a:rPr lang="fr-FR" sz="2200" dirty="0" smtClean="0">
                <a:solidFill>
                  <a:schemeClr val="tx1"/>
                </a:solidFill>
                <a:latin typeface="Calluna" panose="00000500000000000000" pitchFamily="50" charset="0"/>
              </a:rPr>
              <a:t>« prison » </a:t>
            </a:r>
            <a:r>
              <a:rPr lang="fr-FR" sz="2200" dirty="0">
                <a:solidFill>
                  <a:schemeClr val="tx1"/>
                </a:solidFill>
                <a:latin typeface="Calluna" panose="00000500000000000000" pitchFamily="50" charset="0"/>
              </a:rPr>
              <a:t>détermine et impose l’action violente des </a:t>
            </a:r>
            <a:r>
              <a:rPr lang="fr-FR" sz="2200" dirty="0" smtClean="0">
                <a:solidFill>
                  <a:schemeClr val="tx1"/>
                </a:solidFill>
                <a:latin typeface="Calluna" panose="00000500000000000000" pitchFamily="50" charset="0"/>
              </a:rPr>
              <a:t>gardiens et encourage la brutalité et le sadisme)</a:t>
            </a:r>
          </a:p>
          <a:p>
            <a:r>
              <a:rPr lang="fr-FR" sz="2200" dirty="0">
                <a:solidFill>
                  <a:schemeClr val="tx1"/>
                </a:solidFill>
                <a:latin typeface="Calluna" panose="00000500000000000000" pitchFamily="50" charset="0"/>
              </a:rPr>
              <a:t>d</a:t>
            </a:r>
            <a:r>
              <a:rPr lang="fr-FR" sz="2200" dirty="0" smtClean="0">
                <a:solidFill>
                  <a:schemeClr val="tx1"/>
                </a:solidFill>
                <a:latin typeface="Calluna" panose="00000500000000000000" pitchFamily="50" charset="0"/>
              </a:rPr>
              <a:t>émontre </a:t>
            </a:r>
            <a:r>
              <a:rPr lang="fr-FR" sz="2200" b="1" dirty="0" smtClean="0">
                <a:solidFill>
                  <a:schemeClr val="tx1"/>
                </a:solidFill>
                <a:latin typeface="Calluna" panose="00000500000000000000" pitchFamily="50" charset="0"/>
              </a:rPr>
              <a:t>l’obéissance </a:t>
            </a:r>
            <a:r>
              <a:rPr lang="fr-FR" sz="2200" b="1" dirty="0">
                <a:solidFill>
                  <a:schemeClr val="tx1"/>
                </a:solidFill>
                <a:latin typeface="Calluna" panose="00000500000000000000" pitchFamily="50" charset="0"/>
              </a:rPr>
              <a:t>des gens en présence </a:t>
            </a:r>
            <a:r>
              <a:rPr lang="fr-FR" sz="2200" b="1" dirty="0" smtClean="0">
                <a:solidFill>
                  <a:schemeClr val="tx1"/>
                </a:solidFill>
                <a:latin typeface="Calluna" panose="00000500000000000000" pitchFamily="50" charset="0"/>
              </a:rPr>
              <a:t>d’une </a:t>
            </a:r>
            <a:r>
              <a:rPr lang="fr-FR" sz="2200" b="1" dirty="0">
                <a:solidFill>
                  <a:schemeClr val="tx1"/>
                </a:solidFill>
                <a:latin typeface="Calluna" panose="00000500000000000000" pitchFamily="50" charset="0"/>
              </a:rPr>
              <a:t>idéologie légitime et </a:t>
            </a:r>
            <a:r>
              <a:rPr lang="fr-FR" sz="2200" b="1" dirty="0" smtClean="0">
                <a:solidFill>
                  <a:schemeClr val="tx1"/>
                </a:solidFill>
                <a:latin typeface="Calluna" panose="00000500000000000000" pitchFamily="50" charset="0"/>
              </a:rPr>
              <a:t>d’un </a:t>
            </a:r>
            <a:r>
              <a:rPr lang="fr-FR" sz="2200" b="1" dirty="0">
                <a:solidFill>
                  <a:schemeClr val="tx1"/>
                </a:solidFill>
                <a:latin typeface="Calluna" panose="00000500000000000000" pitchFamily="50" charset="0"/>
              </a:rPr>
              <a:t>support institutionnel et </a:t>
            </a:r>
            <a:r>
              <a:rPr lang="fr-FR" sz="2200" b="1" dirty="0" smtClean="0">
                <a:solidFill>
                  <a:schemeClr val="tx1"/>
                </a:solidFill>
                <a:latin typeface="Calluna" panose="00000500000000000000" pitchFamily="50" charset="0"/>
              </a:rPr>
              <a:t>socialement admis</a:t>
            </a:r>
            <a:r>
              <a:rPr lang="fr-FR" sz="2200" dirty="0" smtClean="0">
                <a:solidFill>
                  <a:schemeClr val="tx1"/>
                </a:solidFill>
                <a:latin typeface="Calluna" panose="00000500000000000000" pitchFamily="50" charset="0"/>
              </a:rPr>
              <a:t>. </a:t>
            </a:r>
            <a:endParaRPr lang="fr-FR" sz="2200" dirty="0">
              <a:solidFill>
                <a:schemeClr val="tx1"/>
              </a:solidFill>
              <a:latin typeface="Calluna" panose="00000500000000000000" pitchFamily="50" charset="0"/>
            </a:endParaRPr>
          </a:p>
          <a:p>
            <a:r>
              <a:rPr lang="fr-FR" sz="2200" dirty="0" smtClean="0">
                <a:solidFill>
                  <a:schemeClr val="tx1"/>
                </a:solidFill>
                <a:latin typeface="Calluna" panose="00000500000000000000" pitchFamily="50" charset="0"/>
              </a:rPr>
              <a:t>étaye </a:t>
            </a:r>
            <a:r>
              <a:rPr lang="fr-FR" sz="2200" dirty="0">
                <a:solidFill>
                  <a:schemeClr val="tx1"/>
                </a:solidFill>
                <a:latin typeface="Calluna" panose="00000500000000000000" pitchFamily="50" charset="0"/>
              </a:rPr>
              <a:t>la thèse </a:t>
            </a:r>
            <a:r>
              <a:rPr lang="fr-FR" sz="2200" dirty="0" smtClean="0">
                <a:solidFill>
                  <a:schemeClr val="tx1"/>
                </a:solidFill>
                <a:latin typeface="Calluna" panose="00000500000000000000" pitchFamily="50" charset="0"/>
              </a:rPr>
              <a:t>selon laquelle la </a:t>
            </a:r>
            <a:r>
              <a:rPr lang="fr-FR" sz="2200" b="1" dirty="0" smtClean="0">
                <a:solidFill>
                  <a:schemeClr val="tx1"/>
                </a:solidFill>
                <a:latin typeface="Calluna" panose="00000500000000000000" pitchFamily="50" charset="0"/>
              </a:rPr>
              <a:t>situation détermine le comportement</a:t>
            </a:r>
            <a:r>
              <a:rPr lang="fr-FR" sz="2200" dirty="0" smtClean="0">
                <a:solidFill>
                  <a:schemeClr val="tx1"/>
                </a:solidFill>
                <a:latin typeface="Calluna" panose="00000500000000000000" pitchFamily="50" charset="0"/>
              </a:rPr>
              <a:t> (et non prédispositions ou personnalité des individus) </a:t>
            </a:r>
            <a:r>
              <a:rPr lang="fr-FR" sz="2200" b="1" dirty="0" smtClean="0">
                <a:solidFill>
                  <a:schemeClr val="tx1"/>
                </a:solidFill>
                <a:latin typeface="Calluna" panose="00000500000000000000" pitchFamily="50" charset="0"/>
              </a:rPr>
              <a:t>=&gt; rôle qu’on </a:t>
            </a:r>
            <a:r>
              <a:rPr lang="fr-FR" sz="2200" b="1" dirty="0">
                <a:solidFill>
                  <a:schemeClr val="tx1"/>
                </a:solidFill>
                <a:latin typeface="Calluna" panose="00000500000000000000" pitchFamily="50" charset="0"/>
              </a:rPr>
              <a:t>leur attribue les dépasse, conditionnant leur </a:t>
            </a:r>
            <a:r>
              <a:rPr lang="fr-FR" sz="2200" b="1" dirty="0" smtClean="0">
                <a:solidFill>
                  <a:schemeClr val="tx1"/>
                </a:solidFill>
                <a:latin typeface="Calluna" panose="00000500000000000000" pitchFamily="50" charset="0"/>
              </a:rPr>
              <a:t>comportement</a:t>
            </a:r>
            <a:endParaRPr lang="fr-FR" sz="2200" b="1" dirty="0">
              <a:solidFill>
                <a:schemeClr val="tx1"/>
              </a:solidFill>
              <a:latin typeface="Calluna" panose="00000500000000000000" pitchFamily="50" charset="0"/>
            </a:endParaRPr>
          </a:p>
          <a:p>
            <a:pPr marL="0" indent="0">
              <a:buNone/>
            </a:pPr>
            <a:endParaRPr lang="fr-FR" sz="800" dirty="0" smtClean="0">
              <a:solidFill>
                <a:schemeClr val="tx1"/>
              </a:solidFill>
              <a:latin typeface="Calluna" panose="00000500000000000000" pitchFamily="50" charset="0"/>
            </a:endParaRPr>
          </a:p>
          <a:p>
            <a:pPr marL="0" indent="0" algn="ctr">
              <a:buNone/>
            </a:pPr>
            <a:r>
              <a:rPr lang="fr-FR" sz="2400" b="1" i="1" dirty="0" smtClean="0">
                <a:solidFill>
                  <a:srgbClr val="FF0000"/>
                </a:solidFill>
                <a:latin typeface="Calluna" panose="00000500000000000000" pitchFamily="50" charset="0"/>
              </a:rPr>
              <a:t>Mais…</a:t>
            </a:r>
            <a:endParaRPr lang="fr-FR" sz="2400" b="1" i="1" dirty="0">
              <a:solidFill>
                <a:srgbClr val="FF0000"/>
              </a:solidFill>
              <a:latin typeface="Calluna" panose="00000500000000000000" pitchFamily="50" charset="0"/>
            </a:endParaRPr>
          </a:p>
        </p:txBody>
      </p:sp>
    </p:spTree>
    <p:extLst>
      <p:ext uri="{BB962C8B-B14F-4D97-AF65-F5344CB8AC3E}">
        <p14:creationId xmlns:p14="http://schemas.microsoft.com/office/powerpoint/2010/main" val="11982271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79500" y="190500"/>
            <a:ext cx="10629900" cy="6362700"/>
          </a:xfrm>
        </p:spPr>
        <p:txBody>
          <a:bodyPr>
            <a:noAutofit/>
          </a:bodyPr>
          <a:lstStyle/>
          <a:p>
            <a:pPr marL="0" indent="0">
              <a:buNone/>
            </a:pPr>
            <a:r>
              <a:rPr lang="fr-FR" sz="2200" b="1" i="1" dirty="0" smtClean="0">
                <a:solidFill>
                  <a:srgbClr val="FF0000"/>
                </a:solidFill>
                <a:latin typeface="Calluna" panose="00000500000000000000" pitchFamily="50" charset="0"/>
              </a:rPr>
              <a:t>Mais</a:t>
            </a:r>
            <a:r>
              <a:rPr lang="fr-FR" sz="2200" b="1" i="1" dirty="0" smtClean="0">
                <a:solidFill>
                  <a:schemeClr val="tx1"/>
                </a:solidFill>
                <a:latin typeface="Calluna" panose="00000500000000000000" pitchFamily="50" charset="0"/>
              </a:rPr>
              <a:t>… </a:t>
            </a:r>
            <a:r>
              <a:rPr lang="fr-FR" sz="2200" dirty="0">
                <a:solidFill>
                  <a:schemeClr val="tx1"/>
                </a:solidFill>
                <a:latin typeface="Calluna" panose="00000500000000000000" pitchFamily="50" charset="0"/>
              </a:rPr>
              <a:t>e</a:t>
            </a:r>
            <a:r>
              <a:rPr lang="fr-FR" sz="2200" dirty="0" smtClean="0">
                <a:solidFill>
                  <a:schemeClr val="tx1"/>
                </a:solidFill>
                <a:latin typeface="Calluna" panose="00000500000000000000" pitchFamily="50" charset="0"/>
              </a:rPr>
              <a:t>n réalité, il y a de grosses </a:t>
            </a:r>
            <a:r>
              <a:rPr lang="fr-FR" sz="2200" b="1" dirty="0" smtClean="0">
                <a:solidFill>
                  <a:srgbClr val="FF0000"/>
                </a:solidFill>
                <a:latin typeface="Calluna" panose="00000500000000000000" pitchFamily="50" charset="0"/>
              </a:rPr>
              <a:t>failles dans la méthodologie </a:t>
            </a:r>
            <a:r>
              <a:rPr lang="fr-FR" sz="2200" dirty="0" smtClean="0">
                <a:solidFill>
                  <a:schemeClr val="tx1"/>
                </a:solidFill>
                <a:latin typeface="Calluna" panose="00000500000000000000" pitchFamily="50" charset="0"/>
              </a:rPr>
              <a:t>de l’expérience qui </a:t>
            </a:r>
            <a:r>
              <a:rPr lang="fr-FR" sz="2200" b="1" dirty="0" smtClean="0">
                <a:solidFill>
                  <a:srgbClr val="FF0000"/>
                </a:solidFill>
                <a:latin typeface="Calluna" panose="00000500000000000000" pitchFamily="50" charset="0"/>
              </a:rPr>
              <a:t>invalident le savoir scientifique</a:t>
            </a:r>
            <a:r>
              <a:rPr lang="fr-FR" sz="2200" dirty="0" smtClean="0">
                <a:solidFill>
                  <a:srgbClr val="FF0000"/>
                </a:solidFill>
                <a:latin typeface="Calluna" panose="00000500000000000000" pitchFamily="50" charset="0"/>
              </a:rPr>
              <a:t> </a:t>
            </a:r>
            <a:r>
              <a:rPr lang="fr-FR" sz="2200" dirty="0" smtClean="0">
                <a:solidFill>
                  <a:schemeClr val="tx1"/>
                </a:solidFill>
                <a:latin typeface="Calluna" panose="00000500000000000000" pitchFamily="50" charset="0"/>
              </a:rPr>
              <a:t>qu’elle prétendait produire</a:t>
            </a:r>
            <a:endParaRPr lang="fr-FR" sz="2200" dirty="0">
              <a:solidFill>
                <a:schemeClr val="tx1"/>
              </a:solidFill>
              <a:latin typeface="Calluna" panose="00000500000000000000" pitchFamily="50" charset="0"/>
            </a:endParaRPr>
          </a:p>
          <a:p>
            <a:pPr marL="0" indent="0">
              <a:buNone/>
            </a:pPr>
            <a:r>
              <a:rPr lang="fr-FR" sz="2200" b="1" dirty="0" smtClean="0">
                <a:solidFill>
                  <a:schemeClr val="tx1"/>
                </a:solidFill>
                <a:latin typeface="Calluna" panose="00000500000000000000" pitchFamily="50" charset="0"/>
              </a:rPr>
              <a:t>—&gt; Travail épistémologique de </a:t>
            </a:r>
            <a:r>
              <a:rPr lang="fr-FR" sz="2200" b="1" dirty="0" smtClean="0">
                <a:solidFill>
                  <a:srgbClr val="FF0000"/>
                </a:solidFill>
                <a:latin typeface="Calluna" panose="00000500000000000000" pitchFamily="50" charset="0"/>
              </a:rPr>
              <a:t>Le Texier*</a:t>
            </a:r>
            <a:r>
              <a:rPr lang="fr-FR" sz="2200" dirty="0" smtClean="0">
                <a:solidFill>
                  <a:schemeClr val="tx1"/>
                </a:solidFill>
                <a:latin typeface="Calluna" panose="00000500000000000000" pitchFamily="50" charset="0"/>
              </a:rPr>
              <a:t> (</a:t>
            </a:r>
            <a:r>
              <a:rPr lang="fr-FR" sz="2200" i="1" dirty="0" smtClean="0">
                <a:solidFill>
                  <a:schemeClr val="tx1"/>
                </a:solidFill>
                <a:latin typeface="Calluna" panose="00000500000000000000" pitchFamily="50" charset="0"/>
              </a:rPr>
              <a:t>Histoire d’un mensonge. Enquête sur l’expérience de Stanford</a:t>
            </a:r>
            <a:r>
              <a:rPr lang="fr-FR" sz="2200" dirty="0" smtClean="0">
                <a:solidFill>
                  <a:schemeClr val="tx1"/>
                </a:solidFill>
                <a:latin typeface="Calluna" panose="00000500000000000000" pitchFamily="50" charset="0"/>
              </a:rPr>
              <a:t>, 2018) : montre que </a:t>
            </a:r>
            <a:r>
              <a:rPr lang="fr-FR" sz="2200" b="1" dirty="0" smtClean="0">
                <a:solidFill>
                  <a:schemeClr val="tx1"/>
                </a:solidFill>
                <a:latin typeface="Calluna" panose="00000500000000000000" pitchFamily="50" charset="0"/>
              </a:rPr>
              <a:t>le travail scientifique a été manipulé et biaisé</a:t>
            </a:r>
            <a:r>
              <a:rPr lang="fr-FR" sz="2200" dirty="0" smtClean="0">
                <a:solidFill>
                  <a:schemeClr val="tx1"/>
                </a:solidFill>
                <a:latin typeface="Calluna" panose="00000500000000000000" pitchFamily="50" charset="0"/>
              </a:rPr>
              <a:t>.</a:t>
            </a:r>
            <a:endParaRPr lang="fr-FR" sz="2200" b="1" dirty="0" smtClean="0">
              <a:solidFill>
                <a:srgbClr val="FF0000"/>
              </a:solidFill>
              <a:latin typeface="Calluna" panose="00000500000000000000" pitchFamily="50" charset="0"/>
            </a:endParaRPr>
          </a:p>
          <a:p>
            <a:pPr marL="0" indent="0">
              <a:buNone/>
            </a:pPr>
            <a:r>
              <a:rPr lang="fr-FR" sz="2200" b="1" dirty="0" smtClean="0">
                <a:solidFill>
                  <a:srgbClr val="FF0000"/>
                </a:solidFill>
                <a:latin typeface="Calluna" panose="00000500000000000000" pitchFamily="50" charset="0"/>
              </a:rPr>
              <a:t>Quatre points d’une critique de la démarche et du savoir scientifique produit </a:t>
            </a:r>
            <a:r>
              <a:rPr lang="fr-FR" sz="2200" b="1" dirty="0" smtClean="0">
                <a:solidFill>
                  <a:schemeClr val="tx1"/>
                </a:solidFill>
                <a:latin typeface="Calluna" panose="00000500000000000000" pitchFamily="50" charset="0"/>
              </a:rPr>
              <a:t>:</a:t>
            </a:r>
          </a:p>
          <a:p>
            <a:pPr marL="0" indent="0">
              <a:buNone/>
            </a:pPr>
            <a:endParaRPr lang="fr-FR" sz="1200" b="1" dirty="0">
              <a:solidFill>
                <a:schemeClr val="tx1"/>
              </a:solidFill>
              <a:latin typeface="Calluna" panose="00000500000000000000" pitchFamily="50" charset="0"/>
            </a:endParaRPr>
          </a:p>
          <a:p>
            <a:pPr marL="0" indent="0">
              <a:buNone/>
            </a:pPr>
            <a:r>
              <a:rPr lang="fr-FR" sz="2200" b="1" dirty="0" smtClean="0">
                <a:solidFill>
                  <a:srgbClr val="FF0000"/>
                </a:solidFill>
                <a:latin typeface="Calluna" panose="00000500000000000000" pitchFamily="50" charset="0"/>
              </a:rPr>
              <a:t>1/. </a:t>
            </a:r>
            <a:r>
              <a:rPr lang="fr-FR" sz="2200" b="1" dirty="0" smtClean="0">
                <a:solidFill>
                  <a:schemeClr val="tx1"/>
                </a:solidFill>
                <a:latin typeface="Calluna" panose="00000500000000000000" pitchFamily="50" charset="0"/>
              </a:rPr>
              <a:t>Hypothèse de départ est déjà inscrite dans le protocole d’expérience : </a:t>
            </a:r>
            <a:r>
              <a:rPr lang="fr-FR" sz="2200" dirty="0" smtClean="0">
                <a:solidFill>
                  <a:schemeClr val="tx1"/>
                </a:solidFill>
                <a:latin typeface="Calluna" panose="00000500000000000000" pitchFamily="50" charset="0"/>
              </a:rPr>
              <a:t>= l’attitude </a:t>
            </a:r>
            <a:r>
              <a:rPr lang="fr-FR" sz="2200" dirty="0">
                <a:solidFill>
                  <a:schemeClr val="tx1"/>
                </a:solidFill>
                <a:latin typeface="Calluna" panose="00000500000000000000" pitchFamily="50" charset="0"/>
              </a:rPr>
              <a:t>des surveillants a fait l’objet </a:t>
            </a:r>
            <a:r>
              <a:rPr lang="fr-FR" sz="2200" u="sng" dirty="0">
                <a:solidFill>
                  <a:schemeClr val="tx1"/>
                </a:solidFill>
                <a:latin typeface="Calluna" panose="00000500000000000000" pitchFamily="50" charset="0"/>
              </a:rPr>
              <a:t>d’</a:t>
            </a:r>
            <a:r>
              <a:rPr lang="fr-FR" sz="2200" b="1" u="sng" dirty="0">
                <a:solidFill>
                  <a:schemeClr val="tx1"/>
                </a:solidFill>
                <a:latin typeface="Calluna" panose="00000500000000000000" pitchFamily="50" charset="0"/>
              </a:rPr>
              <a:t>instructions</a:t>
            </a:r>
            <a:r>
              <a:rPr lang="fr-FR" sz="2200" dirty="0">
                <a:solidFill>
                  <a:schemeClr val="tx1"/>
                </a:solidFill>
                <a:latin typeface="Calluna" panose="00000500000000000000" pitchFamily="50" charset="0"/>
              </a:rPr>
              <a:t> en </a:t>
            </a:r>
            <a:r>
              <a:rPr lang="fr-FR" sz="2200" dirty="0" smtClean="0">
                <a:solidFill>
                  <a:schemeClr val="tx1"/>
                </a:solidFill>
                <a:latin typeface="Calluna" panose="00000500000000000000" pitchFamily="50" charset="0"/>
              </a:rPr>
              <a:t>amont = savent quels résultats doit produire l’expérience (cf. Journée d’intégration avec présentation des hypothèses) : </a:t>
            </a:r>
            <a:r>
              <a:rPr lang="fr-FR" sz="2200" i="1" dirty="0" smtClean="0">
                <a:solidFill>
                  <a:schemeClr val="tx1"/>
                </a:solidFill>
                <a:latin typeface="Calluna" panose="00000500000000000000" pitchFamily="50" charset="0"/>
              </a:rPr>
              <a:t>P.70</a:t>
            </a:r>
            <a:r>
              <a:rPr lang="fr-FR" sz="2200" dirty="0" smtClean="0">
                <a:solidFill>
                  <a:schemeClr val="tx1"/>
                </a:solidFill>
                <a:latin typeface="Calluna" panose="00000500000000000000" pitchFamily="50" charset="0"/>
              </a:rPr>
              <a:t> :</a:t>
            </a:r>
          </a:p>
          <a:p>
            <a:pPr marL="914400" lvl="2" indent="0">
              <a:buNone/>
            </a:pPr>
            <a:r>
              <a:rPr lang="fr-FR" sz="2200" dirty="0" smtClean="0">
                <a:solidFill>
                  <a:srgbClr val="FF0000"/>
                </a:solidFill>
                <a:latin typeface="Calluna" panose="00000500000000000000" pitchFamily="50" charset="0"/>
              </a:rPr>
              <a:t>« Je suppose que vous avez conscience qu’on fait tout ça pour trouver quelque chose sur les prisons, pour découvrir comment ça fait d’être en prison… »</a:t>
            </a:r>
          </a:p>
          <a:p>
            <a:pPr marL="914400" lvl="2" indent="0">
              <a:buNone/>
            </a:pPr>
            <a:r>
              <a:rPr lang="fr-FR" sz="2200" dirty="0" smtClean="0">
                <a:solidFill>
                  <a:srgbClr val="FF0000"/>
                </a:solidFill>
                <a:latin typeface="Calluna" panose="00000500000000000000" pitchFamily="50" charset="0"/>
              </a:rPr>
              <a:t>« une bourse pour étudier les conditions qui produisent des mouvements de foule, de la violence, une perte d’identité, un sentiment d’anonymat »</a:t>
            </a:r>
            <a:r>
              <a:rPr lang="fr-FR" sz="2200" b="1" dirty="0">
                <a:solidFill>
                  <a:schemeClr val="tx1"/>
                </a:solidFill>
                <a:latin typeface="Calluna" panose="00000500000000000000" pitchFamily="50" charset="0"/>
              </a:rPr>
              <a:t> </a:t>
            </a:r>
            <a:endParaRPr lang="fr-FR" sz="2200" b="1" dirty="0" smtClean="0">
              <a:solidFill>
                <a:schemeClr val="tx1"/>
              </a:solidFill>
              <a:latin typeface="Calluna" panose="00000500000000000000" pitchFamily="50" charset="0"/>
            </a:endParaRPr>
          </a:p>
          <a:p>
            <a:pPr marL="914400" lvl="2" indent="0">
              <a:buNone/>
            </a:pPr>
            <a:r>
              <a:rPr lang="fr-FR" sz="2200" b="1" i="1" dirty="0" smtClean="0">
                <a:solidFill>
                  <a:schemeClr val="tx1"/>
                </a:solidFill>
                <a:latin typeface="Calluna" panose="00000500000000000000" pitchFamily="50" charset="0"/>
              </a:rPr>
              <a:t>=&gt; </a:t>
            </a:r>
            <a:r>
              <a:rPr lang="fr-FR" sz="2200" b="1" i="1" dirty="0">
                <a:solidFill>
                  <a:schemeClr val="tx1"/>
                </a:solidFill>
                <a:latin typeface="Calluna" panose="00000500000000000000" pitchFamily="50" charset="0"/>
              </a:rPr>
              <a:t>Gardiens savent quel </a:t>
            </a:r>
            <a:r>
              <a:rPr lang="fr-FR" sz="2200" b="1" i="1" dirty="0" smtClean="0">
                <a:solidFill>
                  <a:schemeClr val="tx1"/>
                </a:solidFill>
                <a:latin typeface="Calluna" panose="00000500000000000000" pitchFamily="50" charset="0"/>
              </a:rPr>
              <a:t>savoir doit produire l’expérience !</a:t>
            </a:r>
            <a:endParaRPr lang="fr-FR" sz="2200" b="1" i="1" dirty="0">
              <a:solidFill>
                <a:schemeClr val="tx1"/>
              </a:solidFill>
              <a:latin typeface="Calluna" panose="00000500000000000000" pitchFamily="50" charset="0"/>
            </a:endParaRPr>
          </a:p>
          <a:p>
            <a:pPr marL="914400" lvl="2" indent="0">
              <a:buNone/>
            </a:pPr>
            <a:endParaRPr lang="fr-FR" sz="2200" i="1" dirty="0" smtClean="0">
              <a:solidFill>
                <a:srgbClr val="FF0000"/>
              </a:solidFill>
              <a:latin typeface="Calluna" panose="00000500000000000000" pitchFamily="50" charset="0"/>
            </a:endParaRPr>
          </a:p>
        </p:txBody>
      </p:sp>
    </p:spTree>
    <p:extLst>
      <p:ext uri="{BB962C8B-B14F-4D97-AF65-F5344CB8AC3E}">
        <p14:creationId xmlns:p14="http://schemas.microsoft.com/office/powerpoint/2010/main" val="36430460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27017" y="190500"/>
            <a:ext cx="11082383" cy="6362700"/>
          </a:xfrm>
        </p:spPr>
        <p:txBody>
          <a:bodyPr>
            <a:noAutofit/>
          </a:bodyPr>
          <a:lstStyle/>
          <a:p>
            <a:pPr marL="457200" lvl="1" indent="0">
              <a:lnSpc>
                <a:spcPct val="100000"/>
              </a:lnSpc>
              <a:buNone/>
            </a:pPr>
            <a:r>
              <a:rPr lang="fr-FR" sz="2200" i="1" dirty="0" smtClean="0">
                <a:solidFill>
                  <a:schemeClr val="tx1"/>
                </a:solidFill>
                <a:latin typeface="Calluna" panose="00000500000000000000" pitchFamily="50" charset="0"/>
              </a:rPr>
              <a:t>= </a:t>
            </a:r>
            <a:r>
              <a:rPr lang="fr-FR" sz="2200" i="1" dirty="0">
                <a:solidFill>
                  <a:schemeClr val="tx1"/>
                </a:solidFill>
                <a:latin typeface="Calluna" panose="00000500000000000000" pitchFamily="50" charset="0"/>
              </a:rPr>
              <a:t>règlement + mode d’emploi (P.71) =&gt; </a:t>
            </a:r>
            <a:endParaRPr lang="fr-FR" sz="2200" i="1" dirty="0" smtClean="0">
              <a:solidFill>
                <a:schemeClr val="tx1"/>
              </a:solidFill>
              <a:latin typeface="Calluna" panose="00000500000000000000" pitchFamily="50" charset="0"/>
            </a:endParaRPr>
          </a:p>
          <a:p>
            <a:pPr marL="457200" lvl="1" indent="0">
              <a:lnSpc>
                <a:spcPct val="100000"/>
              </a:lnSpc>
              <a:buNone/>
            </a:pPr>
            <a:r>
              <a:rPr lang="fr-FR" sz="2200" dirty="0" err="1" smtClean="0">
                <a:solidFill>
                  <a:schemeClr val="tx1"/>
                </a:solidFill>
                <a:latin typeface="Calluna" panose="00000500000000000000" pitchFamily="50" charset="0"/>
              </a:rPr>
              <a:t>Zimbardo</a:t>
            </a:r>
            <a:r>
              <a:rPr lang="fr-FR" sz="2200" dirty="0" smtClean="0">
                <a:solidFill>
                  <a:schemeClr val="tx1"/>
                </a:solidFill>
                <a:latin typeface="Calluna" panose="00000500000000000000" pitchFamily="50" charset="0"/>
              </a:rPr>
              <a:t> </a:t>
            </a:r>
            <a:r>
              <a:rPr lang="fr-FR" sz="2200" b="1" dirty="0">
                <a:solidFill>
                  <a:schemeClr val="tx1"/>
                </a:solidFill>
                <a:latin typeface="Calluna" panose="00000500000000000000" pitchFamily="50" charset="0"/>
              </a:rPr>
              <a:t>intervient</a:t>
            </a:r>
            <a:r>
              <a:rPr lang="fr-FR" sz="2200" dirty="0">
                <a:solidFill>
                  <a:schemeClr val="tx1"/>
                </a:solidFill>
                <a:latin typeface="Calluna" panose="00000500000000000000" pitchFamily="50" charset="0"/>
              </a:rPr>
              <a:t> en permanence, veille du premier jour, </a:t>
            </a:r>
            <a:r>
              <a:rPr lang="fr-FR" sz="2200" b="1" dirty="0">
                <a:solidFill>
                  <a:schemeClr val="tx1"/>
                </a:solidFill>
                <a:latin typeface="Calluna" panose="00000500000000000000" pitchFamily="50" charset="0"/>
              </a:rPr>
              <a:t>réunit</a:t>
            </a:r>
            <a:r>
              <a:rPr lang="fr-FR" sz="2200" dirty="0">
                <a:solidFill>
                  <a:schemeClr val="tx1"/>
                </a:solidFill>
                <a:latin typeface="Calluna" panose="00000500000000000000" pitchFamily="50" charset="0"/>
              </a:rPr>
              <a:t> les gardiens, donne un </a:t>
            </a:r>
            <a:r>
              <a:rPr lang="fr-FR" sz="2200" b="1" dirty="0">
                <a:solidFill>
                  <a:schemeClr val="tx1"/>
                </a:solidFill>
                <a:latin typeface="Calluna" panose="00000500000000000000" pitchFamily="50" charset="0"/>
              </a:rPr>
              <a:t>emploi du temps précis</a:t>
            </a:r>
            <a:r>
              <a:rPr lang="fr-FR" sz="2200" dirty="0">
                <a:solidFill>
                  <a:schemeClr val="tx1"/>
                </a:solidFill>
                <a:latin typeface="Calluna" panose="00000500000000000000" pitchFamily="50" charset="0"/>
              </a:rPr>
              <a:t>, prévoyant les </a:t>
            </a:r>
            <a:r>
              <a:rPr lang="fr-FR" sz="2200" b="1" dirty="0">
                <a:solidFill>
                  <a:schemeClr val="tx1"/>
                </a:solidFill>
                <a:latin typeface="Calluna" panose="00000500000000000000" pitchFamily="50" charset="0"/>
              </a:rPr>
              <a:t>réveils</a:t>
            </a:r>
            <a:r>
              <a:rPr lang="fr-FR" sz="2200" dirty="0">
                <a:solidFill>
                  <a:schemeClr val="tx1"/>
                </a:solidFill>
                <a:latin typeface="Calluna" panose="00000500000000000000" pitchFamily="50" charset="0"/>
              </a:rPr>
              <a:t> nocturnes des détenus, donne même des </a:t>
            </a:r>
            <a:r>
              <a:rPr lang="fr-FR" sz="2200" b="1" dirty="0">
                <a:solidFill>
                  <a:schemeClr val="tx1"/>
                </a:solidFill>
                <a:latin typeface="Calluna" panose="00000500000000000000" pitchFamily="50" charset="0"/>
              </a:rPr>
              <a:t>idées de punitions</a:t>
            </a:r>
            <a:r>
              <a:rPr lang="fr-FR" sz="2200" dirty="0">
                <a:solidFill>
                  <a:schemeClr val="tx1"/>
                </a:solidFill>
                <a:latin typeface="Calluna" panose="00000500000000000000" pitchFamily="50" charset="0"/>
              </a:rPr>
              <a:t>, comme les </a:t>
            </a:r>
            <a:r>
              <a:rPr lang="fr-FR" sz="2200" b="1" dirty="0">
                <a:solidFill>
                  <a:schemeClr val="tx1"/>
                </a:solidFill>
                <a:latin typeface="Calluna" panose="00000500000000000000" pitchFamily="50" charset="0"/>
              </a:rPr>
              <a:t>pompes</a:t>
            </a:r>
            <a:r>
              <a:rPr lang="fr-FR" sz="2200" dirty="0">
                <a:solidFill>
                  <a:schemeClr val="tx1"/>
                </a:solidFill>
                <a:latin typeface="Calluna" panose="00000500000000000000" pitchFamily="50" charset="0"/>
              </a:rPr>
              <a:t> ou les </a:t>
            </a:r>
            <a:r>
              <a:rPr lang="fr-FR" sz="2200" b="1" dirty="0">
                <a:solidFill>
                  <a:schemeClr val="tx1"/>
                </a:solidFill>
                <a:latin typeface="Calluna" panose="00000500000000000000" pitchFamily="50" charset="0"/>
              </a:rPr>
              <a:t>couvertures pleines d’épines</a:t>
            </a:r>
            <a:r>
              <a:rPr lang="fr-FR" sz="2200" dirty="0">
                <a:solidFill>
                  <a:schemeClr val="tx1"/>
                </a:solidFill>
                <a:latin typeface="Calluna" panose="00000500000000000000" pitchFamily="50" charset="0"/>
              </a:rPr>
              <a:t>. </a:t>
            </a:r>
            <a:endParaRPr lang="fr-FR" sz="2200" dirty="0" smtClean="0">
              <a:solidFill>
                <a:schemeClr val="tx1"/>
              </a:solidFill>
              <a:latin typeface="Calluna" panose="00000500000000000000" pitchFamily="50" charset="0"/>
            </a:endParaRPr>
          </a:p>
          <a:p>
            <a:pPr marL="457200" lvl="1" indent="0">
              <a:lnSpc>
                <a:spcPct val="100000"/>
              </a:lnSpc>
              <a:buNone/>
            </a:pPr>
            <a:r>
              <a:rPr lang="fr-FR" sz="2200" dirty="0" smtClean="0">
                <a:solidFill>
                  <a:schemeClr val="tx1"/>
                </a:solidFill>
                <a:latin typeface="Calluna" panose="00000500000000000000" pitchFamily="50" charset="0"/>
              </a:rPr>
              <a:t>Donc </a:t>
            </a:r>
            <a:r>
              <a:rPr lang="fr-FR" sz="2200" b="1" i="1" dirty="0">
                <a:solidFill>
                  <a:schemeClr val="tx1"/>
                </a:solidFill>
                <a:latin typeface="Calluna" panose="00000500000000000000" pitchFamily="50" charset="0"/>
              </a:rPr>
              <a:t>comportement des gardiens = induit </a:t>
            </a:r>
            <a:r>
              <a:rPr lang="fr-FR" sz="2200" dirty="0">
                <a:solidFill>
                  <a:schemeClr val="tx1"/>
                </a:solidFill>
                <a:latin typeface="Calluna" panose="00000500000000000000" pitchFamily="50" charset="0"/>
              </a:rPr>
              <a:t>+ règles modifiées au fur et à mesure de l’expérience </a:t>
            </a:r>
            <a:r>
              <a:rPr lang="fr-FR" sz="2200" b="1" dirty="0">
                <a:solidFill>
                  <a:schemeClr val="tx1"/>
                </a:solidFill>
                <a:latin typeface="Calluna" panose="00000500000000000000" pitchFamily="50" charset="0"/>
              </a:rPr>
              <a:t>pour </a:t>
            </a:r>
            <a:r>
              <a:rPr lang="fr-FR" sz="2200" b="1" dirty="0">
                <a:solidFill>
                  <a:srgbClr val="FF0000"/>
                </a:solidFill>
                <a:latin typeface="Calluna" panose="00000500000000000000" pitchFamily="50" charset="0"/>
              </a:rPr>
              <a:t>parvenir au résultat escompté</a:t>
            </a:r>
            <a:r>
              <a:rPr lang="fr-FR" sz="2200" b="1" dirty="0">
                <a:solidFill>
                  <a:schemeClr val="tx1"/>
                </a:solidFill>
                <a:latin typeface="Calluna" panose="00000500000000000000" pitchFamily="50" charset="0"/>
              </a:rPr>
              <a:t> </a:t>
            </a:r>
            <a:r>
              <a:rPr lang="fr-FR" sz="2200" dirty="0">
                <a:solidFill>
                  <a:schemeClr val="tx1"/>
                </a:solidFill>
                <a:latin typeface="Calluna" panose="00000500000000000000" pitchFamily="50" charset="0"/>
              </a:rPr>
              <a:t>: </a:t>
            </a:r>
            <a:r>
              <a:rPr lang="fr-FR" sz="2200" b="1" dirty="0" smtClean="0">
                <a:solidFill>
                  <a:schemeClr val="tx1"/>
                </a:solidFill>
                <a:latin typeface="Calluna" panose="00000500000000000000" pitchFamily="50" charset="0"/>
              </a:rPr>
              <a:t>prouver que la </a:t>
            </a:r>
            <a:r>
              <a:rPr lang="fr-FR" sz="2200" b="1" dirty="0">
                <a:solidFill>
                  <a:schemeClr val="tx1"/>
                </a:solidFill>
                <a:latin typeface="Calluna" panose="00000500000000000000" pitchFamily="50" charset="0"/>
              </a:rPr>
              <a:t>prison induit des comportements violents et </a:t>
            </a:r>
            <a:r>
              <a:rPr lang="fr-FR" sz="2200" b="1" dirty="0" smtClean="0">
                <a:solidFill>
                  <a:schemeClr val="tx1"/>
                </a:solidFill>
                <a:latin typeface="Calluna" panose="00000500000000000000" pitchFamily="50" charset="0"/>
              </a:rPr>
              <a:t>sadiques, donc qu’elle </a:t>
            </a:r>
            <a:r>
              <a:rPr lang="fr-FR" sz="2200" b="1" dirty="0">
                <a:solidFill>
                  <a:schemeClr val="tx1"/>
                </a:solidFill>
                <a:latin typeface="Calluna" panose="00000500000000000000" pitchFamily="50" charset="0"/>
              </a:rPr>
              <a:t>est intolérable</a:t>
            </a:r>
            <a:r>
              <a:rPr lang="fr-FR" sz="2200" dirty="0" smtClean="0">
                <a:solidFill>
                  <a:schemeClr val="tx1"/>
                </a:solidFill>
                <a:latin typeface="Calluna" panose="00000500000000000000" pitchFamily="50" charset="0"/>
              </a:rPr>
              <a:t>.</a:t>
            </a:r>
          </a:p>
          <a:p>
            <a:pPr marL="457200" lvl="1" indent="0">
              <a:lnSpc>
                <a:spcPct val="100000"/>
              </a:lnSpc>
              <a:buNone/>
            </a:pPr>
            <a:endParaRPr lang="fr-FR" sz="2200" i="1" dirty="0">
              <a:solidFill>
                <a:schemeClr val="tx1"/>
              </a:solidFill>
              <a:latin typeface="Calluna" panose="00000500000000000000" pitchFamily="50" charset="0"/>
            </a:endParaRPr>
          </a:p>
          <a:p>
            <a:pPr marL="457200" lvl="1" indent="0">
              <a:lnSpc>
                <a:spcPct val="100000"/>
              </a:lnSpc>
              <a:buNone/>
            </a:pPr>
            <a:r>
              <a:rPr lang="fr-FR" sz="2200" i="1" dirty="0" smtClean="0">
                <a:solidFill>
                  <a:schemeClr val="tx1"/>
                </a:solidFill>
                <a:latin typeface="Calluna" panose="00000500000000000000" pitchFamily="50" charset="0"/>
              </a:rPr>
              <a:t>Entretiens confirment : </a:t>
            </a:r>
            <a:r>
              <a:rPr lang="fr-FR" sz="2200" dirty="0" smtClean="0">
                <a:solidFill>
                  <a:schemeClr val="tx1"/>
                </a:solidFill>
                <a:latin typeface="Calluna" panose="00000500000000000000" pitchFamily="50" charset="0"/>
              </a:rPr>
              <a:t>gardiens </a:t>
            </a:r>
            <a:r>
              <a:rPr lang="fr-FR" sz="2200" dirty="0">
                <a:solidFill>
                  <a:schemeClr val="tx1"/>
                </a:solidFill>
                <a:latin typeface="Calluna" panose="00000500000000000000" pitchFamily="50" charset="0"/>
              </a:rPr>
              <a:t>jouaient un </a:t>
            </a:r>
            <a:r>
              <a:rPr lang="fr-FR" sz="2200" dirty="0" smtClean="0">
                <a:solidFill>
                  <a:schemeClr val="tx1"/>
                </a:solidFill>
                <a:latin typeface="Calluna" panose="00000500000000000000" pitchFamily="50" charset="0"/>
              </a:rPr>
              <a:t>rôle, pas </a:t>
            </a:r>
            <a:r>
              <a:rPr lang="fr-FR" sz="2200" dirty="0">
                <a:solidFill>
                  <a:schemeClr val="tx1"/>
                </a:solidFill>
                <a:latin typeface="Calluna" panose="00000500000000000000" pitchFamily="50" charset="0"/>
              </a:rPr>
              <a:t>spontanément </a:t>
            </a:r>
            <a:r>
              <a:rPr lang="fr-FR" sz="2200" dirty="0" smtClean="0">
                <a:solidFill>
                  <a:schemeClr val="tx1"/>
                </a:solidFill>
                <a:latin typeface="Calluna" panose="00000500000000000000" pitchFamily="50" charset="0"/>
              </a:rPr>
              <a:t>violents. Les </a:t>
            </a:r>
            <a:r>
              <a:rPr lang="fr-FR" sz="2200" b="1" dirty="0">
                <a:solidFill>
                  <a:schemeClr val="tx1"/>
                </a:solidFill>
                <a:latin typeface="Calluna" panose="00000500000000000000" pitchFamily="50" charset="0"/>
              </a:rPr>
              <a:t>plus mous étaient recadrés</a:t>
            </a:r>
            <a:r>
              <a:rPr lang="fr-FR" sz="2200" dirty="0">
                <a:solidFill>
                  <a:schemeClr val="tx1"/>
                </a:solidFill>
                <a:latin typeface="Calluna" panose="00000500000000000000" pitchFamily="50" charset="0"/>
              </a:rPr>
              <a:t> : </a:t>
            </a:r>
            <a:r>
              <a:rPr lang="fr-FR" sz="2200" dirty="0" smtClean="0">
                <a:solidFill>
                  <a:srgbClr val="FF0000"/>
                </a:solidFill>
                <a:latin typeface="Calluna" panose="00000500000000000000" pitchFamily="50" charset="0"/>
              </a:rPr>
              <a:t>« Si </a:t>
            </a:r>
            <a:r>
              <a:rPr lang="fr-FR" sz="2200" dirty="0">
                <a:solidFill>
                  <a:srgbClr val="FF0000"/>
                </a:solidFill>
                <a:latin typeface="Calluna" panose="00000500000000000000" pitchFamily="50" charset="0"/>
              </a:rPr>
              <a:t>tu n’es pas assez dur, tu vas faire échouer l’expérience, et on ne pourra pas aller devant les médias dénoncer les prisons</a:t>
            </a:r>
            <a:r>
              <a:rPr lang="fr-FR" sz="2200" dirty="0" smtClean="0">
                <a:solidFill>
                  <a:srgbClr val="FF0000"/>
                </a:solidFill>
                <a:latin typeface="Calluna" panose="00000500000000000000" pitchFamily="50" charset="0"/>
              </a:rPr>
              <a:t>. »</a:t>
            </a:r>
            <a:r>
              <a:rPr lang="fr-FR" sz="2200" dirty="0" smtClean="0">
                <a:solidFill>
                  <a:schemeClr val="tx1"/>
                </a:solidFill>
                <a:latin typeface="Calluna" panose="00000500000000000000" pitchFamily="50" charset="0"/>
              </a:rPr>
              <a:t> </a:t>
            </a:r>
            <a:r>
              <a:rPr lang="fr-FR" sz="2200" dirty="0">
                <a:solidFill>
                  <a:schemeClr val="tx1"/>
                </a:solidFill>
                <a:latin typeface="Calluna" panose="00000500000000000000" pitchFamily="50" charset="0"/>
              </a:rPr>
              <a:t>Les gardiens savaient </a:t>
            </a:r>
            <a:r>
              <a:rPr lang="fr-FR" sz="2200" dirty="0" smtClean="0">
                <a:solidFill>
                  <a:schemeClr val="tx1"/>
                </a:solidFill>
                <a:latin typeface="Calluna" panose="00000500000000000000" pitchFamily="50" charset="0"/>
              </a:rPr>
              <a:t>quel </a:t>
            </a:r>
            <a:r>
              <a:rPr lang="fr-FR" sz="2200" dirty="0">
                <a:solidFill>
                  <a:schemeClr val="tx1"/>
                </a:solidFill>
                <a:latin typeface="Calluna" panose="00000500000000000000" pitchFamily="50" charset="0"/>
              </a:rPr>
              <a:t>rôle ils devaient </a:t>
            </a:r>
            <a:r>
              <a:rPr lang="fr-FR" sz="2200" dirty="0" smtClean="0">
                <a:solidFill>
                  <a:schemeClr val="tx1"/>
                </a:solidFill>
                <a:latin typeface="Calluna" panose="00000500000000000000" pitchFamily="50" charset="0"/>
              </a:rPr>
              <a:t>tenir et quelle était la finalité de l’expérience. </a:t>
            </a:r>
            <a:r>
              <a:rPr lang="fr-FR" sz="2200" dirty="0">
                <a:solidFill>
                  <a:schemeClr val="tx1"/>
                </a:solidFill>
                <a:latin typeface="Calluna" panose="00000500000000000000" pitchFamily="50" charset="0"/>
              </a:rPr>
              <a:t>Et pourtant, </a:t>
            </a:r>
            <a:r>
              <a:rPr lang="fr-FR" sz="2200" dirty="0" smtClean="0">
                <a:solidFill>
                  <a:schemeClr val="tx1"/>
                </a:solidFill>
                <a:latin typeface="Calluna" panose="00000500000000000000" pitchFamily="50" charset="0"/>
              </a:rPr>
              <a:t>seul 1/3 s’est </a:t>
            </a:r>
            <a:r>
              <a:rPr lang="fr-FR" sz="2200" dirty="0">
                <a:solidFill>
                  <a:schemeClr val="tx1"/>
                </a:solidFill>
                <a:latin typeface="Calluna" panose="00000500000000000000" pitchFamily="50" charset="0"/>
              </a:rPr>
              <a:t>montré agressif</a:t>
            </a:r>
            <a:r>
              <a:rPr lang="fr-FR" sz="2200" dirty="0" smtClean="0">
                <a:solidFill>
                  <a:schemeClr val="tx1"/>
                </a:solidFill>
                <a:latin typeface="Calluna" panose="00000500000000000000" pitchFamily="50" charset="0"/>
              </a:rPr>
              <a:t>…</a:t>
            </a:r>
          </a:p>
          <a:p>
            <a:pPr marL="457200" lvl="1" indent="0">
              <a:lnSpc>
                <a:spcPct val="100000"/>
              </a:lnSpc>
              <a:buNone/>
            </a:pPr>
            <a:r>
              <a:rPr lang="fr-FR" sz="2200" dirty="0" smtClean="0">
                <a:solidFill>
                  <a:schemeClr val="tx1"/>
                </a:solidFill>
                <a:latin typeface="Calluna" panose="00000500000000000000" pitchFamily="50" charset="0"/>
              </a:rPr>
              <a:t>De </a:t>
            </a:r>
            <a:r>
              <a:rPr lang="fr-FR" sz="2200" dirty="0">
                <a:solidFill>
                  <a:schemeClr val="tx1"/>
                </a:solidFill>
                <a:latin typeface="Calluna" panose="00000500000000000000" pitchFamily="50" charset="0"/>
              </a:rPr>
              <a:t>leur côté, certains détenus </a:t>
            </a:r>
            <a:r>
              <a:rPr lang="fr-FR" sz="2200" b="1" dirty="0" smtClean="0">
                <a:solidFill>
                  <a:schemeClr val="tx1"/>
                </a:solidFill>
                <a:latin typeface="Calluna" panose="00000500000000000000" pitchFamily="50" charset="0"/>
              </a:rPr>
              <a:t>« dépressifs » </a:t>
            </a:r>
            <a:r>
              <a:rPr lang="fr-FR" sz="2200" b="1" dirty="0">
                <a:solidFill>
                  <a:schemeClr val="tx1"/>
                </a:solidFill>
                <a:latin typeface="Calluna" panose="00000500000000000000" pitchFamily="50" charset="0"/>
              </a:rPr>
              <a:t>ont été incités à jouer un rôle</a:t>
            </a:r>
            <a:r>
              <a:rPr lang="fr-FR" sz="2200" dirty="0">
                <a:solidFill>
                  <a:schemeClr val="tx1"/>
                </a:solidFill>
                <a:latin typeface="Calluna" panose="00000500000000000000" pitchFamily="50" charset="0"/>
              </a:rPr>
              <a:t>. Les archives prouvent qu’on leur avait dit qu’ils ne pourraient en aucun cas arrêter l’expérience avant la fin, </a:t>
            </a:r>
            <a:r>
              <a:rPr lang="fr-FR" sz="2200" b="1" dirty="0">
                <a:solidFill>
                  <a:schemeClr val="tx1"/>
                </a:solidFill>
                <a:latin typeface="Calluna" panose="00000500000000000000" pitchFamily="50" charset="0"/>
              </a:rPr>
              <a:t>sauf à tomber malade ou à faire une dépression</a:t>
            </a:r>
            <a:r>
              <a:rPr lang="fr-FR" sz="2200" dirty="0">
                <a:solidFill>
                  <a:schemeClr val="tx1"/>
                </a:solidFill>
                <a:latin typeface="Calluna" panose="00000500000000000000" pitchFamily="50" charset="0"/>
              </a:rPr>
              <a:t>.</a:t>
            </a:r>
            <a:endParaRPr lang="fr-FR" sz="2200" i="1" dirty="0" smtClean="0">
              <a:solidFill>
                <a:schemeClr val="tx1"/>
              </a:solidFill>
              <a:latin typeface="Calluna" panose="00000500000000000000" pitchFamily="50" charset="0"/>
            </a:endParaRPr>
          </a:p>
        </p:txBody>
      </p:sp>
    </p:spTree>
    <p:extLst>
      <p:ext uri="{BB962C8B-B14F-4D97-AF65-F5344CB8AC3E}">
        <p14:creationId xmlns:p14="http://schemas.microsoft.com/office/powerpoint/2010/main" val="1437154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97280" y="261258"/>
            <a:ext cx="10450286" cy="6479176"/>
          </a:xfrm>
        </p:spPr>
        <p:txBody>
          <a:bodyPr>
            <a:normAutofit fontScale="70000" lnSpcReduction="20000"/>
          </a:bodyPr>
          <a:lstStyle/>
          <a:p>
            <a:pPr marL="0" indent="0">
              <a:lnSpc>
                <a:spcPct val="120000"/>
              </a:lnSpc>
              <a:buNone/>
            </a:pPr>
            <a:r>
              <a:rPr lang="fr-FR" sz="3200" b="1" dirty="0" smtClean="0">
                <a:solidFill>
                  <a:srgbClr val="FF0000"/>
                </a:solidFill>
                <a:latin typeface="Calluna" panose="00000500000000000000" pitchFamily="50" charset="0"/>
              </a:rPr>
              <a:t>2/.</a:t>
            </a:r>
            <a:r>
              <a:rPr lang="fr-FR" sz="3200" b="1" dirty="0" smtClean="0">
                <a:solidFill>
                  <a:schemeClr val="tx1"/>
                </a:solidFill>
                <a:latin typeface="Calluna" panose="00000500000000000000" pitchFamily="50" charset="0"/>
              </a:rPr>
              <a:t> Engagement militant de </a:t>
            </a:r>
            <a:r>
              <a:rPr lang="fr-FR" sz="3200" b="1" dirty="0" err="1" smtClean="0">
                <a:solidFill>
                  <a:schemeClr val="tx1"/>
                </a:solidFill>
                <a:latin typeface="Calluna" panose="00000500000000000000" pitchFamily="50" charset="0"/>
              </a:rPr>
              <a:t>Zimbardo</a:t>
            </a:r>
            <a:r>
              <a:rPr lang="fr-FR" sz="3200" b="1" dirty="0" smtClean="0">
                <a:solidFill>
                  <a:schemeClr val="tx1"/>
                </a:solidFill>
                <a:latin typeface="Calluna" panose="00000500000000000000" pitchFamily="50" charset="0"/>
              </a:rPr>
              <a:t> </a:t>
            </a:r>
          </a:p>
          <a:p>
            <a:pPr marL="0" indent="0">
              <a:lnSpc>
                <a:spcPct val="120000"/>
              </a:lnSpc>
              <a:buNone/>
            </a:pPr>
            <a:r>
              <a:rPr lang="fr-FR" sz="3200" b="1" dirty="0" smtClean="0">
                <a:solidFill>
                  <a:schemeClr val="tx1"/>
                </a:solidFill>
                <a:latin typeface="Calluna" panose="00000500000000000000" pitchFamily="50" charset="0"/>
              </a:rPr>
              <a:t>= </a:t>
            </a:r>
            <a:r>
              <a:rPr lang="fr-FR" sz="3200" dirty="0" smtClean="0">
                <a:solidFill>
                  <a:schemeClr val="tx1"/>
                </a:solidFill>
                <a:latin typeface="Calluna" panose="00000500000000000000" pitchFamily="50" charset="0"/>
              </a:rPr>
              <a:t>contre </a:t>
            </a:r>
            <a:r>
              <a:rPr lang="fr-FR" sz="3200" dirty="0">
                <a:solidFill>
                  <a:schemeClr val="tx1"/>
                </a:solidFill>
                <a:latin typeface="Calluna" panose="00000500000000000000" pitchFamily="50" charset="0"/>
              </a:rPr>
              <a:t>la guerre du Vietnam, sensible à la cause des Black </a:t>
            </a:r>
            <a:r>
              <a:rPr lang="fr-FR" sz="3200" dirty="0" err="1">
                <a:solidFill>
                  <a:schemeClr val="tx1"/>
                </a:solidFill>
                <a:latin typeface="Calluna" panose="00000500000000000000" pitchFamily="50" charset="0"/>
              </a:rPr>
              <a:t>Panthers</a:t>
            </a:r>
            <a:r>
              <a:rPr lang="fr-FR" sz="3200" dirty="0">
                <a:solidFill>
                  <a:schemeClr val="tx1"/>
                </a:solidFill>
                <a:latin typeface="Calluna" panose="00000500000000000000" pitchFamily="50" charset="0"/>
              </a:rPr>
              <a:t> victimes de mauvais traitements en </a:t>
            </a:r>
            <a:r>
              <a:rPr lang="fr-FR" sz="3200" dirty="0" smtClean="0">
                <a:solidFill>
                  <a:schemeClr val="tx1"/>
                </a:solidFill>
                <a:latin typeface="Calluna" panose="00000500000000000000" pitchFamily="50" charset="0"/>
              </a:rPr>
              <a:t>détention, </a:t>
            </a:r>
            <a:r>
              <a:rPr lang="fr-FR" sz="3200" b="1" dirty="0" smtClean="0">
                <a:solidFill>
                  <a:schemeClr val="tx1"/>
                </a:solidFill>
                <a:latin typeface="Calluna" panose="00000500000000000000" pitchFamily="50" charset="0"/>
              </a:rPr>
              <a:t>contre monde carcéral et « institutions totales »</a:t>
            </a:r>
            <a:r>
              <a:rPr lang="fr-FR" sz="3200" dirty="0" smtClean="0">
                <a:solidFill>
                  <a:schemeClr val="tx1"/>
                </a:solidFill>
                <a:latin typeface="Calluna" panose="00000500000000000000" pitchFamily="50" charset="0"/>
              </a:rPr>
              <a:t> =&gt; conçoit l’expérience pour montrer que la </a:t>
            </a:r>
            <a:r>
              <a:rPr lang="fr-FR" sz="3200" dirty="0">
                <a:solidFill>
                  <a:schemeClr val="tx1"/>
                </a:solidFill>
                <a:latin typeface="Calluna" panose="00000500000000000000" pitchFamily="50" charset="0"/>
              </a:rPr>
              <a:t>prison produit plus de violence que de </a:t>
            </a:r>
            <a:r>
              <a:rPr lang="fr-FR" sz="3200" dirty="0" smtClean="0">
                <a:solidFill>
                  <a:schemeClr val="tx1"/>
                </a:solidFill>
                <a:latin typeface="Calluna" panose="00000500000000000000" pitchFamily="50" charset="0"/>
              </a:rPr>
              <a:t>bienfaits, </a:t>
            </a:r>
            <a:r>
              <a:rPr lang="fr-FR" sz="3200" dirty="0">
                <a:solidFill>
                  <a:schemeClr val="tx1"/>
                </a:solidFill>
                <a:latin typeface="Calluna" panose="00000500000000000000" pitchFamily="50" charset="0"/>
              </a:rPr>
              <a:t>etc. </a:t>
            </a:r>
            <a:r>
              <a:rPr lang="fr-FR" sz="3200" b="1" dirty="0" smtClean="0">
                <a:solidFill>
                  <a:srgbClr val="FF0000"/>
                </a:solidFill>
                <a:latin typeface="Calluna" panose="00000500000000000000" pitchFamily="50" charset="0"/>
              </a:rPr>
              <a:t>Or il n’explique pas cet ancrage dans son expérience, il ne cherche pas à le discuter.</a:t>
            </a:r>
          </a:p>
          <a:p>
            <a:pPr marL="0" indent="0">
              <a:lnSpc>
                <a:spcPct val="120000"/>
              </a:lnSpc>
              <a:buNone/>
            </a:pPr>
            <a:endParaRPr lang="fr-FR" sz="3200" dirty="0">
              <a:solidFill>
                <a:schemeClr val="tx1"/>
              </a:solidFill>
              <a:latin typeface="Calluna" panose="00000500000000000000" pitchFamily="50" charset="0"/>
            </a:endParaRPr>
          </a:p>
          <a:p>
            <a:pPr marL="0" indent="0">
              <a:lnSpc>
                <a:spcPct val="120000"/>
              </a:lnSpc>
              <a:buNone/>
            </a:pPr>
            <a:r>
              <a:rPr lang="fr-FR" sz="3200" b="1" dirty="0" smtClean="0">
                <a:solidFill>
                  <a:srgbClr val="FF0000"/>
                </a:solidFill>
                <a:latin typeface="Calluna" panose="00000500000000000000" pitchFamily="50" charset="0"/>
              </a:rPr>
              <a:t>3/.</a:t>
            </a:r>
            <a:r>
              <a:rPr lang="fr-FR" sz="3200" b="1" dirty="0" smtClean="0">
                <a:solidFill>
                  <a:schemeClr val="tx1"/>
                </a:solidFill>
                <a:latin typeface="Calluna" panose="00000500000000000000" pitchFamily="50" charset="0"/>
              </a:rPr>
              <a:t> Enjeux académiques et financiers pesant sur l’expérience :</a:t>
            </a:r>
          </a:p>
          <a:p>
            <a:pPr marL="0" indent="0">
              <a:lnSpc>
                <a:spcPct val="120000"/>
              </a:lnSpc>
              <a:buNone/>
            </a:pPr>
            <a:r>
              <a:rPr lang="fr-FR" sz="3200" dirty="0" smtClean="0">
                <a:solidFill>
                  <a:schemeClr val="tx1"/>
                </a:solidFill>
                <a:latin typeface="Calluna" panose="00000500000000000000" pitchFamily="50" charset="0"/>
              </a:rPr>
              <a:t>Années 60-70 : psychologie </a:t>
            </a:r>
            <a:r>
              <a:rPr lang="fr-FR" sz="3200" dirty="0">
                <a:solidFill>
                  <a:schemeClr val="tx1"/>
                </a:solidFill>
                <a:latin typeface="Calluna" panose="00000500000000000000" pitchFamily="50" charset="0"/>
              </a:rPr>
              <a:t>sociale </a:t>
            </a:r>
            <a:r>
              <a:rPr lang="fr-FR" sz="3200" dirty="0" smtClean="0">
                <a:solidFill>
                  <a:schemeClr val="tx1"/>
                </a:solidFill>
                <a:latin typeface="Calluna" panose="00000500000000000000" pitchFamily="50" charset="0"/>
              </a:rPr>
              <a:t>est le lieu de </a:t>
            </a:r>
            <a:r>
              <a:rPr lang="fr-FR" sz="3200" dirty="0">
                <a:solidFill>
                  <a:schemeClr val="tx1"/>
                </a:solidFill>
                <a:latin typeface="Calluna" panose="00000500000000000000" pitchFamily="50" charset="0"/>
              </a:rPr>
              <a:t>deux attentes sociales contradictoires </a:t>
            </a:r>
            <a:r>
              <a:rPr lang="fr-FR" sz="3200" dirty="0" smtClean="0">
                <a:solidFill>
                  <a:schemeClr val="tx1"/>
                </a:solidFill>
                <a:latin typeface="Calluna" panose="00000500000000000000" pitchFamily="50" charset="0"/>
              </a:rPr>
              <a:t>:</a:t>
            </a:r>
          </a:p>
          <a:p>
            <a:pPr lvl="1">
              <a:lnSpc>
                <a:spcPct val="120000"/>
              </a:lnSpc>
              <a:buFontTx/>
              <a:buChar char="-"/>
            </a:pPr>
            <a:r>
              <a:rPr lang="fr-FR" sz="3200" dirty="0" smtClean="0">
                <a:solidFill>
                  <a:schemeClr val="tx1"/>
                </a:solidFill>
                <a:latin typeface="Calluna" panose="00000500000000000000" pitchFamily="50" charset="0"/>
              </a:rPr>
              <a:t>mener </a:t>
            </a:r>
            <a:r>
              <a:rPr lang="fr-FR" sz="3200" dirty="0">
                <a:solidFill>
                  <a:schemeClr val="tx1"/>
                </a:solidFill>
                <a:latin typeface="Calluna" panose="00000500000000000000" pitchFamily="50" charset="0"/>
              </a:rPr>
              <a:t>des recherches hautement </a:t>
            </a:r>
            <a:r>
              <a:rPr lang="fr-FR" sz="3200" b="1" dirty="0">
                <a:solidFill>
                  <a:schemeClr val="tx1"/>
                </a:solidFill>
                <a:latin typeface="Calluna" panose="00000500000000000000" pitchFamily="50" charset="0"/>
              </a:rPr>
              <a:t>attrayantes</a:t>
            </a:r>
            <a:r>
              <a:rPr lang="fr-FR" sz="3200" dirty="0">
                <a:solidFill>
                  <a:schemeClr val="tx1"/>
                </a:solidFill>
                <a:latin typeface="Calluna" panose="00000500000000000000" pitchFamily="50" charset="0"/>
              </a:rPr>
              <a:t> et donc plus facilement </a:t>
            </a:r>
            <a:r>
              <a:rPr lang="fr-FR" sz="3200" b="1" dirty="0">
                <a:solidFill>
                  <a:schemeClr val="tx1"/>
                </a:solidFill>
                <a:latin typeface="Calluna" panose="00000500000000000000" pitchFamily="50" charset="0"/>
              </a:rPr>
              <a:t>finançables</a:t>
            </a:r>
            <a:r>
              <a:rPr lang="fr-FR" sz="3200" dirty="0">
                <a:solidFill>
                  <a:schemeClr val="tx1"/>
                </a:solidFill>
                <a:latin typeface="Calluna" panose="00000500000000000000" pitchFamily="50" charset="0"/>
              </a:rPr>
              <a:t> par des fondations privées mais aussi par le département de la Défense ; </a:t>
            </a:r>
            <a:r>
              <a:rPr lang="fr-FR" sz="3200" dirty="0" smtClean="0">
                <a:solidFill>
                  <a:schemeClr val="tx1"/>
                </a:solidFill>
                <a:latin typeface="Calluna" panose="00000500000000000000" pitchFamily="50" charset="0"/>
              </a:rPr>
              <a:t>=&gt; </a:t>
            </a:r>
            <a:r>
              <a:rPr lang="fr-FR" sz="3200" b="1" i="1" dirty="0" smtClean="0">
                <a:solidFill>
                  <a:schemeClr val="tx1"/>
                </a:solidFill>
                <a:latin typeface="Calluna" panose="00000500000000000000" pitchFamily="50" charset="0"/>
              </a:rPr>
              <a:t>investissement dans l’expérimentation</a:t>
            </a:r>
            <a:r>
              <a:rPr lang="fr-FR" sz="3200" i="1" dirty="0" smtClean="0">
                <a:solidFill>
                  <a:schemeClr val="tx1"/>
                </a:solidFill>
                <a:latin typeface="Calluna" panose="00000500000000000000" pitchFamily="50" charset="0"/>
              </a:rPr>
              <a:t> (</a:t>
            </a:r>
            <a:r>
              <a:rPr lang="fr-FR" sz="3200" dirty="0" smtClean="0">
                <a:solidFill>
                  <a:schemeClr val="tx1"/>
                </a:solidFill>
                <a:latin typeface="Calluna" panose="00000500000000000000" pitchFamily="50" charset="0"/>
              </a:rPr>
              <a:t>en </a:t>
            </a:r>
            <a:r>
              <a:rPr lang="fr-FR" sz="3200" dirty="0">
                <a:solidFill>
                  <a:schemeClr val="tx1"/>
                </a:solidFill>
                <a:latin typeface="Calluna" panose="00000500000000000000" pitchFamily="50" charset="0"/>
              </a:rPr>
              <a:t>1949, 30 % des articles publiés s’appuyaient sur des expérimentations, en 1969, ce chiffre est de 87 </a:t>
            </a:r>
            <a:r>
              <a:rPr lang="fr-FR" sz="3200" dirty="0" smtClean="0">
                <a:solidFill>
                  <a:schemeClr val="tx1"/>
                </a:solidFill>
                <a:latin typeface="Calluna" panose="00000500000000000000" pitchFamily="50" charset="0"/>
              </a:rPr>
              <a:t>%).</a:t>
            </a:r>
            <a:endParaRPr lang="fr-FR" sz="3200" i="1" dirty="0" smtClean="0">
              <a:solidFill>
                <a:schemeClr val="tx1"/>
              </a:solidFill>
              <a:latin typeface="Calluna" panose="00000500000000000000" pitchFamily="50" charset="0"/>
            </a:endParaRPr>
          </a:p>
          <a:p>
            <a:pPr lvl="1">
              <a:lnSpc>
                <a:spcPct val="120000"/>
              </a:lnSpc>
              <a:buFontTx/>
              <a:buChar char="-"/>
            </a:pPr>
            <a:r>
              <a:rPr lang="fr-FR" sz="3200" dirty="0" smtClean="0">
                <a:solidFill>
                  <a:schemeClr val="tx1"/>
                </a:solidFill>
                <a:latin typeface="Calluna" panose="00000500000000000000" pitchFamily="50" charset="0"/>
              </a:rPr>
              <a:t>être </a:t>
            </a:r>
            <a:r>
              <a:rPr lang="fr-FR" sz="3200" b="1" dirty="0">
                <a:solidFill>
                  <a:schemeClr val="tx1"/>
                </a:solidFill>
                <a:latin typeface="Calluna" panose="00000500000000000000" pitchFamily="50" charset="0"/>
              </a:rPr>
              <a:t>en phase avec une idéologie </a:t>
            </a:r>
            <a:r>
              <a:rPr lang="fr-FR" sz="3200" b="1" dirty="0" smtClean="0">
                <a:solidFill>
                  <a:schemeClr val="tx1"/>
                </a:solidFill>
                <a:latin typeface="Calluna" panose="00000500000000000000" pitchFamily="50" charset="0"/>
              </a:rPr>
              <a:t>contestataire</a:t>
            </a:r>
            <a:r>
              <a:rPr lang="fr-FR" sz="3200" dirty="0" smtClean="0">
                <a:solidFill>
                  <a:schemeClr val="tx1"/>
                </a:solidFill>
                <a:latin typeface="Calluna" panose="00000500000000000000" pitchFamily="50" charset="0"/>
              </a:rPr>
              <a:t> à </a:t>
            </a:r>
            <a:r>
              <a:rPr lang="fr-FR" sz="3200" dirty="0">
                <a:solidFill>
                  <a:schemeClr val="tx1"/>
                </a:solidFill>
                <a:latin typeface="Calluna" panose="00000500000000000000" pitchFamily="50" charset="0"/>
              </a:rPr>
              <a:t>l’</a:t>
            </a:r>
            <a:r>
              <a:rPr lang="fr-FR" sz="3200" b="1" dirty="0">
                <a:solidFill>
                  <a:schemeClr val="tx1"/>
                </a:solidFill>
                <a:latin typeface="Calluna" panose="00000500000000000000" pitchFamily="50" charset="0"/>
              </a:rPr>
              <a:t>opposé de celle du pouvoir</a:t>
            </a:r>
            <a:r>
              <a:rPr lang="fr-FR" sz="3200" dirty="0">
                <a:solidFill>
                  <a:schemeClr val="tx1"/>
                </a:solidFill>
                <a:latin typeface="Calluna" panose="00000500000000000000" pitchFamily="50" charset="0"/>
              </a:rPr>
              <a:t>, contestant ses fondements mêmes, critiquant son appareil d’État. </a:t>
            </a:r>
            <a:endParaRPr lang="fr-FR" sz="3200" dirty="0" smtClean="0">
              <a:solidFill>
                <a:schemeClr val="tx1"/>
              </a:solidFill>
              <a:latin typeface="Calluna" panose="00000500000000000000" pitchFamily="50" charset="0"/>
            </a:endParaRPr>
          </a:p>
        </p:txBody>
      </p:sp>
    </p:spTree>
    <p:extLst>
      <p:ext uri="{BB962C8B-B14F-4D97-AF65-F5344CB8AC3E}">
        <p14:creationId xmlns:p14="http://schemas.microsoft.com/office/powerpoint/2010/main" val="32619084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251678" y="495300"/>
            <a:ext cx="10178322" cy="5905499"/>
          </a:xfrm>
        </p:spPr>
        <p:txBody>
          <a:bodyPr>
            <a:normAutofit fontScale="92500" lnSpcReduction="20000"/>
          </a:bodyPr>
          <a:lstStyle/>
          <a:p>
            <a:pPr marL="0" indent="0">
              <a:buNone/>
            </a:pPr>
            <a:r>
              <a:rPr lang="fr-FR" sz="2400" b="1" dirty="0" smtClean="0">
                <a:solidFill>
                  <a:srgbClr val="FF0000"/>
                </a:solidFill>
                <a:latin typeface="Calluna" panose="00000500000000000000" pitchFamily="50" charset="0"/>
              </a:rPr>
              <a:t>4/.</a:t>
            </a:r>
            <a:r>
              <a:rPr lang="fr-FR" sz="2400" b="1" dirty="0" smtClean="0">
                <a:solidFill>
                  <a:schemeClr val="tx1"/>
                </a:solidFill>
                <a:latin typeface="Calluna" panose="00000500000000000000" pitchFamily="50" charset="0"/>
              </a:rPr>
              <a:t> Les signes extérieurs de scientificité</a:t>
            </a:r>
          </a:p>
          <a:p>
            <a:pPr marL="0" indent="0">
              <a:buNone/>
            </a:pPr>
            <a:endParaRPr lang="fr-FR" sz="2400" dirty="0">
              <a:solidFill>
                <a:schemeClr val="tx1"/>
              </a:solidFill>
              <a:latin typeface="Calluna" panose="00000500000000000000" pitchFamily="50" charset="0"/>
            </a:endParaRPr>
          </a:p>
          <a:p>
            <a:pPr marL="0" indent="0">
              <a:buNone/>
            </a:pPr>
            <a:r>
              <a:rPr lang="fr-FR" sz="2400" b="1" dirty="0" smtClean="0">
                <a:solidFill>
                  <a:schemeClr val="tx1"/>
                </a:solidFill>
                <a:latin typeface="Calluna" panose="00000500000000000000" pitchFamily="50" charset="0"/>
              </a:rPr>
              <a:t>L’expérience « fait science » pour ceux qui ne s’intéressent pas à la production des vérités scientifiques</a:t>
            </a:r>
            <a:r>
              <a:rPr lang="fr-FR" sz="2400" dirty="0" smtClean="0">
                <a:solidFill>
                  <a:schemeClr val="tx1"/>
                </a:solidFill>
                <a:latin typeface="Calluna" panose="00000500000000000000" pitchFamily="50" charset="0"/>
              </a:rPr>
              <a:t> : </a:t>
            </a:r>
          </a:p>
          <a:p>
            <a:pPr marL="0" indent="0">
              <a:buNone/>
            </a:pPr>
            <a:r>
              <a:rPr lang="fr-FR" sz="2400" dirty="0" smtClean="0">
                <a:solidFill>
                  <a:schemeClr val="tx1"/>
                </a:solidFill>
                <a:latin typeface="Calluna" panose="00000500000000000000" pitchFamily="50" charset="0"/>
              </a:rPr>
              <a:t>— si </a:t>
            </a:r>
            <a:r>
              <a:rPr lang="fr-FR" sz="2400" dirty="0">
                <a:solidFill>
                  <a:schemeClr val="tx1"/>
                </a:solidFill>
                <a:latin typeface="Calluna" panose="00000500000000000000" pitchFamily="50" charset="0"/>
              </a:rPr>
              <a:t>ces résultats sont repris, c’est que toute une </a:t>
            </a:r>
            <a:r>
              <a:rPr lang="fr-FR" sz="2400" b="1" dirty="0">
                <a:solidFill>
                  <a:schemeClr val="tx1"/>
                </a:solidFill>
                <a:latin typeface="Calluna" panose="00000500000000000000" pitchFamily="50" charset="0"/>
              </a:rPr>
              <a:t>politique du « spectacle » des sciences sociales expérimentales se déploie </a:t>
            </a:r>
            <a:r>
              <a:rPr lang="fr-FR" sz="2400" dirty="0" smtClean="0">
                <a:solidFill>
                  <a:schemeClr val="tx1"/>
                </a:solidFill>
                <a:latin typeface="Calluna" panose="00000500000000000000" pitchFamily="50" charset="0"/>
              </a:rPr>
              <a:t>alors.</a:t>
            </a:r>
            <a:endParaRPr lang="fr-FR" sz="2400" dirty="0">
              <a:solidFill>
                <a:schemeClr val="tx1"/>
              </a:solidFill>
              <a:latin typeface="Calluna" panose="00000500000000000000" pitchFamily="50" charset="0"/>
            </a:endParaRPr>
          </a:p>
          <a:p>
            <a:pPr marL="0" indent="0">
              <a:buNone/>
            </a:pPr>
            <a:r>
              <a:rPr lang="fr-FR" sz="2400" dirty="0" smtClean="0">
                <a:solidFill>
                  <a:schemeClr val="tx1"/>
                </a:solidFill>
                <a:latin typeface="Calluna" panose="00000500000000000000" pitchFamily="50" charset="0"/>
              </a:rPr>
              <a:t>Pouvoir de séduction social :</a:t>
            </a:r>
          </a:p>
          <a:p>
            <a:r>
              <a:rPr lang="fr-FR" sz="2400" dirty="0">
                <a:solidFill>
                  <a:schemeClr val="tx1"/>
                </a:solidFill>
                <a:latin typeface="Calluna" panose="00000500000000000000" pitchFamily="50" charset="0"/>
              </a:rPr>
              <a:t>Défend, sous </a:t>
            </a:r>
            <a:r>
              <a:rPr lang="fr-FR" sz="2400" dirty="0">
                <a:solidFill>
                  <a:srgbClr val="FF0000"/>
                </a:solidFill>
                <a:latin typeface="Calluna" panose="00000500000000000000" pitchFamily="50" charset="0"/>
              </a:rPr>
              <a:t>label « scientifiquement prouvée »</a:t>
            </a:r>
            <a:r>
              <a:rPr lang="fr-FR" sz="2400" dirty="0">
                <a:solidFill>
                  <a:schemeClr val="tx1"/>
                </a:solidFill>
                <a:latin typeface="Calluna" panose="00000500000000000000" pitchFamily="50" charset="0"/>
              </a:rPr>
              <a:t>,</a:t>
            </a:r>
            <a:r>
              <a:rPr lang="fr-FR" sz="2400" dirty="0">
                <a:solidFill>
                  <a:srgbClr val="FF0000"/>
                </a:solidFill>
                <a:latin typeface="Calluna" panose="00000500000000000000" pitchFamily="50" charset="0"/>
              </a:rPr>
              <a:t> </a:t>
            </a:r>
            <a:r>
              <a:rPr lang="fr-FR" sz="2400" dirty="0">
                <a:solidFill>
                  <a:schemeClr val="tx1"/>
                </a:solidFill>
                <a:latin typeface="Calluna" panose="00000500000000000000" pitchFamily="50" charset="0"/>
              </a:rPr>
              <a:t>une thèse qui flatte les attentes sociales :  </a:t>
            </a:r>
            <a:r>
              <a:rPr lang="fr-FR" sz="2400" i="1" dirty="0">
                <a:solidFill>
                  <a:schemeClr val="tx1"/>
                </a:solidFill>
                <a:latin typeface="Calluna" panose="00000500000000000000" pitchFamily="50" charset="0"/>
              </a:rPr>
              <a:t>« Moi aussi, je peux être un bourreau » ; on fait ce que le système veut qu’on </a:t>
            </a:r>
            <a:r>
              <a:rPr lang="fr-FR" sz="2400" i="1" dirty="0" smtClean="0">
                <a:solidFill>
                  <a:schemeClr val="tx1"/>
                </a:solidFill>
                <a:latin typeface="Calluna" panose="00000500000000000000" pitchFamily="50" charset="0"/>
              </a:rPr>
              <a:t>fasse ; on est tous conformistes…</a:t>
            </a:r>
            <a:endParaRPr lang="fr-FR" sz="2400" i="1" dirty="0">
              <a:solidFill>
                <a:schemeClr val="tx1"/>
              </a:solidFill>
              <a:latin typeface="Calluna" panose="00000500000000000000" pitchFamily="50" charset="0"/>
            </a:endParaRPr>
          </a:p>
          <a:p>
            <a:pPr marL="0" indent="0">
              <a:buNone/>
            </a:pPr>
            <a:endParaRPr lang="fr-FR" sz="2400" dirty="0">
              <a:solidFill>
                <a:schemeClr val="tx1"/>
              </a:solidFill>
              <a:latin typeface="Calluna" panose="00000500000000000000" pitchFamily="50" charset="0"/>
            </a:endParaRPr>
          </a:p>
          <a:p>
            <a:pPr marL="0" indent="0">
              <a:buNone/>
            </a:pPr>
            <a:r>
              <a:rPr lang="fr-FR" sz="2400" dirty="0" smtClean="0">
                <a:solidFill>
                  <a:schemeClr val="tx1"/>
                </a:solidFill>
                <a:latin typeface="Calluna" panose="00000500000000000000" pitchFamily="50" charset="0"/>
              </a:rPr>
              <a:t>Alors, au final : est-on </a:t>
            </a:r>
            <a:r>
              <a:rPr lang="fr-FR" sz="2400" dirty="0">
                <a:solidFill>
                  <a:schemeClr val="tx1"/>
                </a:solidFill>
                <a:latin typeface="Calluna" panose="00000500000000000000" pitchFamily="50" charset="0"/>
              </a:rPr>
              <a:t>tous des bourreaux en puissance ? On en sait rien. </a:t>
            </a:r>
          </a:p>
          <a:p>
            <a:r>
              <a:rPr lang="fr-FR" sz="2400" dirty="0">
                <a:solidFill>
                  <a:schemeClr val="tx1"/>
                </a:solidFill>
                <a:latin typeface="Calluna" panose="00000500000000000000" pitchFamily="50" charset="0"/>
              </a:rPr>
              <a:t>Le problème de l’expérimentation de </a:t>
            </a:r>
            <a:r>
              <a:rPr lang="fr-FR" sz="2400" dirty="0" err="1">
                <a:solidFill>
                  <a:schemeClr val="tx1"/>
                </a:solidFill>
                <a:latin typeface="Calluna" panose="00000500000000000000" pitchFamily="50" charset="0"/>
              </a:rPr>
              <a:t>Zimbardo</a:t>
            </a:r>
            <a:r>
              <a:rPr lang="fr-FR" sz="2400" dirty="0">
                <a:solidFill>
                  <a:schemeClr val="tx1"/>
                </a:solidFill>
                <a:latin typeface="Calluna" panose="00000500000000000000" pitchFamily="50" charset="0"/>
              </a:rPr>
              <a:t> est qu’elle </a:t>
            </a:r>
            <a:r>
              <a:rPr lang="fr-FR" sz="2400" dirty="0" smtClean="0">
                <a:solidFill>
                  <a:schemeClr val="tx1"/>
                </a:solidFill>
                <a:latin typeface="Calluna" panose="00000500000000000000" pitchFamily="50" charset="0"/>
              </a:rPr>
              <a:t>n’a, par elle-même, </a:t>
            </a:r>
            <a:r>
              <a:rPr lang="fr-FR" sz="2400" b="1" dirty="0">
                <a:solidFill>
                  <a:schemeClr val="tx1"/>
                </a:solidFill>
                <a:latin typeface="Calluna" panose="00000500000000000000" pitchFamily="50" charset="0"/>
              </a:rPr>
              <a:t>aucune valeur scientifique</a:t>
            </a:r>
            <a:r>
              <a:rPr lang="fr-FR" sz="2400" dirty="0">
                <a:solidFill>
                  <a:schemeClr val="tx1"/>
                </a:solidFill>
                <a:latin typeface="Calluna" panose="00000500000000000000" pitchFamily="50" charset="0"/>
              </a:rPr>
              <a:t>.</a:t>
            </a:r>
          </a:p>
          <a:p>
            <a:pPr marL="0" indent="0">
              <a:buNone/>
            </a:pPr>
            <a:r>
              <a:rPr lang="fr-FR" sz="2400" b="1" dirty="0" smtClean="0">
                <a:solidFill>
                  <a:srgbClr val="FF0000"/>
                </a:solidFill>
                <a:latin typeface="Calluna" panose="00000500000000000000" pitchFamily="50" charset="0"/>
              </a:rPr>
              <a:t>	= </a:t>
            </a:r>
            <a:r>
              <a:rPr lang="fr-FR" sz="2400" b="1" dirty="0">
                <a:solidFill>
                  <a:srgbClr val="FF0000"/>
                </a:solidFill>
                <a:latin typeface="Calluna" panose="00000500000000000000" pitchFamily="50" charset="0"/>
              </a:rPr>
              <a:t>Pas </a:t>
            </a:r>
            <a:r>
              <a:rPr lang="fr-FR" sz="2400" b="1" dirty="0" smtClean="0">
                <a:solidFill>
                  <a:srgbClr val="FF0000"/>
                </a:solidFill>
                <a:latin typeface="Calluna" panose="00000500000000000000" pitchFamily="50" charset="0"/>
              </a:rPr>
              <a:t>expérience scientifique, </a:t>
            </a:r>
            <a:r>
              <a:rPr lang="fr-FR" sz="2400" b="1" dirty="0">
                <a:solidFill>
                  <a:srgbClr val="FF0000"/>
                </a:solidFill>
                <a:latin typeface="Calluna" panose="00000500000000000000" pitchFamily="50" charset="0"/>
              </a:rPr>
              <a:t>mais </a:t>
            </a:r>
            <a:r>
              <a:rPr lang="fr-FR" sz="2400" b="1" dirty="0" smtClean="0">
                <a:solidFill>
                  <a:srgbClr val="FF0000"/>
                </a:solidFill>
                <a:latin typeface="Calluna" panose="00000500000000000000" pitchFamily="50" charset="0"/>
              </a:rPr>
              <a:t>soumission de la science à une idéologie</a:t>
            </a:r>
            <a:endParaRPr lang="fr-FR" sz="2400" b="1" dirty="0">
              <a:solidFill>
                <a:srgbClr val="FF0000"/>
              </a:solidFill>
              <a:latin typeface="Calluna" panose="00000500000000000000" pitchFamily="50" charset="0"/>
            </a:endParaRPr>
          </a:p>
          <a:p>
            <a:pPr marL="0" indent="0">
              <a:buNone/>
            </a:pPr>
            <a:endParaRPr lang="fr-FR" sz="2400" dirty="0" smtClean="0">
              <a:solidFill>
                <a:schemeClr val="tx1"/>
              </a:solidFill>
              <a:latin typeface="Calluna" panose="00000500000000000000" pitchFamily="50" charset="0"/>
            </a:endParaRPr>
          </a:p>
        </p:txBody>
      </p:sp>
    </p:spTree>
    <p:extLst>
      <p:ext uri="{BB962C8B-B14F-4D97-AF65-F5344CB8AC3E}">
        <p14:creationId xmlns:p14="http://schemas.microsoft.com/office/powerpoint/2010/main" val="13463138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251678" y="444137"/>
            <a:ext cx="10178322" cy="5917474"/>
          </a:xfrm>
        </p:spPr>
        <p:txBody>
          <a:bodyPr/>
          <a:lstStyle/>
          <a:p>
            <a:pPr marL="0" indent="0">
              <a:buNone/>
            </a:pPr>
            <a:endParaRPr lang="fr-FR" b="1" dirty="0" smtClean="0">
              <a:solidFill>
                <a:schemeClr val="tx1"/>
              </a:solidFill>
              <a:latin typeface="Calluna" panose="00000500000000000000" pitchFamily="50" charset="0"/>
            </a:endParaRPr>
          </a:p>
          <a:p>
            <a:pPr marL="0" indent="0">
              <a:buNone/>
            </a:pPr>
            <a:endParaRPr lang="fr-FR" b="1" dirty="0">
              <a:solidFill>
                <a:schemeClr val="tx1"/>
              </a:solidFill>
              <a:latin typeface="Calluna" panose="00000500000000000000" pitchFamily="50" charset="0"/>
            </a:endParaRPr>
          </a:p>
          <a:p>
            <a:pPr marL="0" indent="0">
              <a:buNone/>
            </a:pPr>
            <a:endParaRPr lang="fr-FR" b="1" dirty="0" smtClean="0">
              <a:solidFill>
                <a:schemeClr val="tx1"/>
              </a:solidFill>
              <a:latin typeface="Calluna" panose="00000500000000000000" pitchFamily="50" charset="0"/>
            </a:endParaRPr>
          </a:p>
          <a:p>
            <a:pPr marL="0" indent="0">
              <a:buNone/>
            </a:pPr>
            <a:endParaRPr lang="fr-FR" b="1" dirty="0">
              <a:solidFill>
                <a:schemeClr val="tx1"/>
              </a:solidFill>
              <a:latin typeface="Calluna" panose="00000500000000000000" pitchFamily="50" charset="0"/>
            </a:endParaRPr>
          </a:p>
          <a:p>
            <a:pPr marL="0" indent="0">
              <a:buNone/>
            </a:pPr>
            <a:endParaRPr lang="fr-FR" b="1" dirty="0" smtClean="0">
              <a:solidFill>
                <a:schemeClr val="tx1"/>
              </a:solidFill>
              <a:latin typeface="Calluna" panose="00000500000000000000" pitchFamily="50" charset="0"/>
            </a:endParaRPr>
          </a:p>
          <a:p>
            <a:pPr marL="0" indent="0">
              <a:buNone/>
            </a:pPr>
            <a:endParaRPr lang="fr-FR" b="1" dirty="0">
              <a:solidFill>
                <a:schemeClr val="tx1"/>
              </a:solidFill>
              <a:latin typeface="Calluna" panose="00000500000000000000" pitchFamily="50" charset="0"/>
            </a:endParaRPr>
          </a:p>
          <a:p>
            <a:pPr marL="0" indent="0" algn="ctr">
              <a:buNone/>
            </a:pPr>
            <a:r>
              <a:rPr lang="fr-FR" sz="2200" b="1" dirty="0" smtClean="0">
                <a:solidFill>
                  <a:srgbClr val="FF0000"/>
                </a:solidFill>
                <a:latin typeface="Calluna" panose="00000500000000000000" pitchFamily="50" charset="0"/>
              </a:rPr>
              <a:t>3.2</a:t>
            </a:r>
            <a:r>
              <a:rPr lang="fr-FR" sz="2200" b="1" dirty="0">
                <a:solidFill>
                  <a:srgbClr val="FF0000"/>
                </a:solidFill>
                <a:latin typeface="Calluna" panose="00000500000000000000" pitchFamily="50" charset="0"/>
              </a:rPr>
              <a:t>.</a:t>
            </a:r>
            <a:r>
              <a:rPr lang="fr-FR" sz="2200" b="1" dirty="0" smtClean="0">
                <a:solidFill>
                  <a:srgbClr val="FF0000"/>
                </a:solidFill>
                <a:latin typeface="Calluna" panose="00000500000000000000" pitchFamily="50" charset="0"/>
              </a:rPr>
              <a:t> </a:t>
            </a:r>
            <a:r>
              <a:rPr lang="fr-FR" sz="2200" b="1" smtClean="0">
                <a:solidFill>
                  <a:srgbClr val="FF0000"/>
                </a:solidFill>
                <a:latin typeface="Calluna" panose="00000500000000000000" pitchFamily="50" charset="0"/>
              </a:rPr>
              <a:t>Vos </a:t>
            </a:r>
            <a:r>
              <a:rPr lang="fr-FR" sz="2200" b="1" smtClean="0">
                <a:solidFill>
                  <a:srgbClr val="FF0000"/>
                </a:solidFill>
                <a:latin typeface="Calluna" panose="00000500000000000000" pitchFamily="50" charset="0"/>
              </a:rPr>
              <a:t>recherches </a:t>
            </a:r>
            <a:r>
              <a:rPr lang="fr-FR" sz="2200" b="1" dirty="0" smtClean="0">
                <a:solidFill>
                  <a:srgbClr val="FF0000"/>
                </a:solidFill>
                <a:latin typeface="Calluna" panose="00000500000000000000" pitchFamily="50" charset="0"/>
              </a:rPr>
              <a:t>: thèmes, enjeux, dossier</a:t>
            </a:r>
            <a:endParaRPr lang="fr-FR" sz="2200" b="1" dirty="0">
              <a:solidFill>
                <a:srgbClr val="FF0000"/>
              </a:solidFill>
              <a:latin typeface="Calluna" panose="00000500000000000000" pitchFamily="50" charset="0"/>
            </a:endParaRPr>
          </a:p>
        </p:txBody>
      </p:sp>
    </p:spTree>
    <p:extLst>
      <p:ext uri="{BB962C8B-B14F-4D97-AF65-F5344CB8AC3E}">
        <p14:creationId xmlns:p14="http://schemas.microsoft.com/office/powerpoint/2010/main" val="2367744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940527" y="0"/>
            <a:ext cx="10776856" cy="6858000"/>
          </a:xfrm>
        </p:spPr>
        <p:txBody>
          <a:bodyPr>
            <a:normAutofit/>
          </a:bodyPr>
          <a:lstStyle/>
          <a:p>
            <a:pPr>
              <a:buFont typeface="Symbol" panose="05050102010706020507" pitchFamily="18" charset="2"/>
              <a:buChar char="Þ"/>
            </a:pPr>
            <a:endParaRPr lang="fr-FR" sz="2200" b="1" dirty="0" smtClean="0">
              <a:solidFill>
                <a:srgbClr val="FF0000"/>
              </a:solidFill>
              <a:latin typeface="Calluna" panose="00000500000000000000" pitchFamily="50" charset="0"/>
            </a:endParaRPr>
          </a:p>
          <a:p>
            <a:pPr>
              <a:buFont typeface="Symbol" panose="05050102010706020507" pitchFamily="18" charset="2"/>
              <a:buChar char="Þ"/>
            </a:pPr>
            <a:r>
              <a:rPr lang="fr-FR" sz="2200" b="1" dirty="0" smtClean="0">
                <a:solidFill>
                  <a:srgbClr val="FF0000"/>
                </a:solidFill>
                <a:latin typeface="Calluna" panose="00000500000000000000" pitchFamily="50" charset="0"/>
              </a:rPr>
              <a:t>Donc </a:t>
            </a:r>
            <a:r>
              <a:rPr lang="fr-FR" sz="2200" b="1" dirty="0">
                <a:solidFill>
                  <a:srgbClr val="FF0000"/>
                </a:solidFill>
                <a:latin typeface="Calluna" panose="00000500000000000000" pitchFamily="50" charset="0"/>
              </a:rPr>
              <a:t>pas </a:t>
            </a:r>
            <a:r>
              <a:rPr lang="fr-FR" sz="2200" b="1" dirty="0" smtClean="0">
                <a:solidFill>
                  <a:srgbClr val="FF0000"/>
                </a:solidFill>
                <a:latin typeface="Calluna" panose="00000500000000000000" pitchFamily="50" charset="0"/>
              </a:rPr>
              <a:t>d’objectivité en soi, </a:t>
            </a:r>
            <a:r>
              <a:rPr lang="fr-FR" sz="2200" b="1" dirty="0">
                <a:solidFill>
                  <a:srgbClr val="FF0000"/>
                </a:solidFill>
                <a:latin typeface="Calluna" panose="00000500000000000000" pitchFamily="50" charset="0"/>
              </a:rPr>
              <a:t>mais </a:t>
            </a:r>
            <a:r>
              <a:rPr lang="fr-FR" sz="2200" b="1" dirty="0" smtClean="0">
                <a:solidFill>
                  <a:srgbClr val="FF0000"/>
                </a:solidFill>
                <a:latin typeface="Calluna" panose="00000500000000000000" pitchFamily="50" charset="0"/>
              </a:rPr>
              <a:t>:</a:t>
            </a:r>
          </a:p>
          <a:p>
            <a:pPr marL="0" indent="0">
              <a:buNone/>
            </a:pPr>
            <a:endParaRPr lang="fr-FR" sz="2200" b="1" dirty="0" smtClean="0">
              <a:solidFill>
                <a:srgbClr val="FF0000"/>
              </a:solidFill>
              <a:latin typeface="Calluna" panose="00000500000000000000" pitchFamily="50" charset="0"/>
            </a:endParaRPr>
          </a:p>
          <a:p>
            <a:pPr marL="457200" indent="-457200">
              <a:buAutoNum type="arabicPeriod"/>
            </a:pPr>
            <a:r>
              <a:rPr lang="fr-FR" sz="2200" b="1" dirty="0" smtClean="0">
                <a:solidFill>
                  <a:srgbClr val="FF0000"/>
                </a:solidFill>
                <a:latin typeface="Calluna" panose="00000500000000000000" pitchFamily="50" charset="0"/>
              </a:rPr>
              <a:t>Travail d’objectivation</a:t>
            </a:r>
            <a:r>
              <a:rPr lang="fr-FR" sz="2200" dirty="0" smtClean="0">
                <a:solidFill>
                  <a:schemeClr val="tx1"/>
                </a:solidFill>
                <a:latin typeface="Calluna" panose="00000500000000000000" pitchFamily="50" charset="0"/>
              </a:rPr>
              <a:t> </a:t>
            </a:r>
            <a:r>
              <a:rPr lang="fr-FR" sz="2200" dirty="0">
                <a:solidFill>
                  <a:schemeClr val="tx1"/>
                </a:solidFill>
                <a:latin typeface="Calluna" panose="00000500000000000000" pitchFamily="50" charset="0"/>
              </a:rPr>
              <a:t>=&gt; </a:t>
            </a:r>
            <a:r>
              <a:rPr lang="fr-FR" sz="2200" dirty="0" smtClean="0">
                <a:solidFill>
                  <a:schemeClr val="tx1"/>
                </a:solidFill>
                <a:latin typeface="Calluna" panose="00000500000000000000" pitchFamily="50" charset="0"/>
              </a:rPr>
              <a:t>inclure </a:t>
            </a:r>
            <a:r>
              <a:rPr lang="fr-FR" sz="2200" dirty="0">
                <a:solidFill>
                  <a:schemeClr val="tx1"/>
                </a:solidFill>
                <a:latin typeface="Calluna" panose="00000500000000000000" pitchFamily="50" charset="0"/>
              </a:rPr>
              <a:t>dans la réflexion une réflexion sur ce que vos engagements, ou vos croyances, font à votre travail, réfléchir au fait que vos hypothèses et vos arguments ne sont pas par avance </a:t>
            </a:r>
            <a:r>
              <a:rPr lang="fr-FR" sz="2200" dirty="0" smtClean="0">
                <a:solidFill>
                  <a:schemeClr val="tx1"/>
                </a:solidFill>
                <a:latin typeface="Calluna" panose="00000500000000000000" pitchFamily="50" charset="0"/>
              </a:rPr>
              <a:t>parasités </a:t>
            </a:r>
            <a:r>
              <a:rPr lang="fr-FR" sz="2200" dirty="0">
                <a:solidFill>
                  <a:schemeClr val="tx1"/>
                </a:solidFill>
                <a:latin typeface="Calluna" panose="00000500000000000000" pitchFamily="50" charset="0"/>
              </a:rPr>
              <a:t>par votre militantisme</a:t>
            </a:r>
            <a:r>
              <a:rPr lang="fr-FR" sz="2200" dirty="0" smtClean="0">
                <a:solidFill>
                  <a:schemeClr val="tx1"/>
                </a:solidFill>
                <a:latin typeface="Calluna" panose="00000500000000000000" pitchFamily="50" charset="0"/>
              </a:rPr>
              <a:t>.</a:t>
            </a:r>
          </a:p>
          <a:p>
            <a:pPr marL="457200" indent="-457200">
              <a:buAutoNum type="arabicPeriod"/>
            </a:pPr>
            <a:endParaRPr lang="fr-FR" sz="2200" dirty="0" smtClean="0">
              <a:solidFill>
                <a:schemeClr val="tx1"/>
              </a:solidFill>
              <a:latin typeface="Calluna" panose="00000500000000000000" pitchFamily="50" charset="0"/>
            </a:endParaRPr>
          </a:p>
          <a:p>
            <a:pPr marL="457200" indent="-457200">
              <a:buAutoNum type="arabicPeriod"/>
            </a:pPr>
            <a:r>
              <a:rPr lang="fr-FR" sz="2200" b="1" dirty="0" smtClean="0">
                <a:solidFill>
                  <a:srgbClr val="FF0000"/>
                </a:solidFill>
                <a:latin typeface="Calluna" panose="00000500000000000000" pitchFamily="50" charset="0"/>
              </a:rPr>
              <a:t>Epistémologie située </a:t>
            </a:r>
            <a:r>
              <a:rPr lang="fr-FR" sz="2200" b="1" i="1" dirty="0" smtClean="0">
                <a:solidFill>
                  <a:srgbClr val="FF0000"/>
                </a:solidFill>
                <a:latin typeface="Calluna" panose="00000500000000000000" pitchFamily="50" charset="0"/>
              </a:rPr>
              <a:t>(</a:t>
            </a:r>
            <a:r>
              <a:rPr lang="fr-FR" sz="2200" b="1" i="1" dirty="0" err="1" smtClean="0">
                <a:solidFill>
                  <a:srgbClr val="FF0000"/>
                </a:solidFill>
                <a:latin typeface="Calluna" panose="00000500000000000000" pitchFamily="50" charset="0"/>
              </a:rPr>
              <a:t>standpoint</a:t>
            </a:r>
            <a:r>
              <a:rPr lang="fr-FR" sz="2200" b="1" i="1" dirty="0" smtClean="0">
                <a:solidFill>
                  <a:srgbClr val="FF0000"/>
                </a:solidFill>
                <a:latin typeface="Calluna" panose="00000500000000000000" pitchFamily="50" charset="0"/>
              </a:rPr>
              <a:t> </a:t>
            </a:r>
            <a:r>
              <a:rPr lang="fr-FR" sz="2200" b="1" i="1" dirty="0" err="1" smtClean="0">
                <a:solidFill>
                  <a:srgbClr val="FF0000"/>
                </a:solidFill>
                <a:latin typeface="Calluna" panose="00000500000000000000" pitchFamily="50" charset="0"/>
              </a:rPr>
              <a:t>epistemology</a:t>
            </a:r>
            <a:r>
              <a:rPr lang="fr-FR" sz="2200" b="1" dirty="0" smtClean="0">
                <a:solidFill>
                  <a:srgbClr val="FF0000"/>
                </a:solidFill>
                <a:latin typeface="Calluna" panose="00000500000000000000" pitchFamily="50" charset="0"/>
              </a:rPr>
              <a:t>) </a:t>
            </a:r>
            <a:r>
              <a:rPr lang="fr-FR" sz="2200" b="1" dirty="0" smtClean="0">
                <a:solidFill>
                  <a:schemeClr val="tx1"/>
                </a:solidFill>
                <a:latin typeface="Calluna" panose="00000500000000000000" pitchFamily="50" charset="0"/>
              </a:rPr>
              <a:t>=&gt; </a:t>
            </a:r>
            <a:r>
              <a:rPr lang="fr-FR" sz="2200" dirty="0" smtClean="0">
                <a:solidFill>
                  <a:schemeClr val="tx1"/>
                </a:solidFill>
                <a:latin typeface="Calluna" panose="00000500000000000000" pitchFamily="50" charset="0"/>
              </a:rPr>
              <a:t>pourquoi vouloir neutraliser ce qui fait ma position = </a:t>
            </a:r>
            <a:r>
              <a:rPr lang="fr-FR" sz="2200" b="1" dirty="0" smtClean="0">
                <a:solidFill>
                  <a:schemeClr val="tx1"/>
                </a:solidFill>
                <a:latin typeface="Calluna" panose="00000500000000000000" pitchFamily="50" charset="0"/>
              </a:rPr>
              <a:t>l’engagement est une ressource de compréhension. </a:t>
            </a:r>
            <a:r>
              <a:rPr lang="fr-FR" sz="2200" dirty="0" smtClean="0">
                <a:solidFill>
                  <a:schemeClr val="tx1"/>
                </a:solidFill>
                <a:latin typeface="Calluna" panose="00000500000000000000" pitchFamily="50" charset="0"/>
              </a:rPr>
              <a:t>Mettre les dominés au centre du savoir (oriente la production du savoir, </a:t>
            </a:r>
            <a:r>
              <a:rPr lang="fr-FR" sz="2200" i="1" dirty="0" smtClean="0">
                <a:solidFill>
                  <a:schemeClr val="tx1"/>
                </a:solidFill>
                <a:latin typeface="Calluna" panose="00000500000000000000" pitchFamily="50" charset="0"/>
              </a:rPr>
              <a:t>cf.</a:t>
            </a:r>
            <a:r>
              <a:rPr lang="fr-FR" sz="2200" dirty="0" smtClean="0">
                <a:solidFill>
                  <a:schemeClr val="tx1"/>
                </a:solidFill>
                <a:latin typeface="Calluna" panose="00000500000000000000" pitchFamily="50" charset="0"/>
              </a:rPr>
              <a:t> mécaniciens ou ouvriers)</a:t>
            </a:r>
          </a:p>
          <a:p>
            <a:pPr marL="0" indent="0">
              <a:buNone/>
            </a:pPr>
            <a:r>
              <a:rPr lang="fr-FR" sz="2200" dirty="0" smtClean="0">
                <a:solidFill>
                  <a:schemeClr val="tx1"/>
                </a:solidFill>
                <a:latin typeface="Calluna" panose="00000500000000000000" pitchFamily="50" charset="0"/>
              </a:rPr>
              <a:t>	(</a:t>
            </a:r>
            <a:r>
              <a:rPr lang="fr-FR" sz="2200" i="1" dirty="0" smtClean="0">
                <a:solidFill>
                  <a:schemeClr val="tx1"/>
                </a:solidFill>
                <a:latin typeface="Calluna" panose="00000500000000000000" pitchFamily="50" charset="0"/>
              </a:rPr>
              <a:t>ex.</a:t>
            </a:r>
            <a:r>
              <a:rPr lang="fr-FR" sz="2200" dirty="0" smtClean="0">
                <a:solidFill>
                  <a:schemeClr val="tx1"/>
                </a:solidFill>
                <a:latin typeface="Calluna" panose="00000500000000000000" pitchFamily="50" charset="0"/>
              </a:rPr>
              <a:t> critique de la perception des [femmes] par savants-hommes)</a:t>
            </a:r>
          </a:p>
          <a:p>
            <a:pPr marL="0" indent="0">
              <a:buNone/>
            </a:pPr>
            <a:r>
              <a:rPr lang="fr-FR" sz="2200" dirty="0">
                <a:solidFill>
                  <a:schemeClr val="tx1"/>
                </a:solidFill>
                <a:latin typeface="Calluna" panose="00000500000000000000" pitchFamily="50" charset="0"/>
              </a:rPr>
              <a:t>	</a:t>
            </a:r>
            <a:r>
              <a:rPr lang="fr-FR" sz="2200" dirty="0" smtClean="0">
                <a:solidFill>
                  <a:schemeClr val="tx1"/>
                </a:solidFill>
                <a:latin typeface="Calluna" panose="00000500000000000000" pitchFamily="50" charset="0"/>
              </a:rPr>
              <a:t>=&gt; </a:t>
            </a:r>
            <a:r>
              <a:rPr lang="fr-FR" sz="2200" b="1" i="1" dirty="0" err="1" smtClean="0">
                <a:solidFill>
                  <a:schemeClr val="tx1"/>
                </a:solidFill>
                <a:latin typeface="Calluna" panose="00000500000000000000" pitchFamily="50" charset="0"/>
              </a:rPr>
              <a:t>strong</a:t>
            </a:r>
            <a:r>
              <a:rPr lang="fr-FR" sz="2200" b="1" i="1" dirty="0" smtClean="0">
                <a:solidFill>
                  <a:schemeClr val="tx1"/>
                </a:solidFill>
                <a:latin typeface="Calluna" panose="00000500000000000000" pitchFamily="50" charset="0"/>
              </a:rPr>
              <a:t> </a:t>
            </a:r>
            <a:r>
              <a:rPr lang="fr-FR" sz="2200" b="1" i="1" dirty="0" err="1" smtClean="0">
                <a:solidFill>
                  <a:schemeClr val="tx1"/>
                </a:solidFill>
                <a:latin typeface="Calluna" panose="00000500000000000000" pitchFamily="50" charset="0"/>
              </a:rPr>
              <a:t>objectivity</a:t>
            </a:r>
            <a:endParaRPr lang="fr-FR" sz="2200" b="1" i="1" dirty="0">
              <a:solidFill>
                <a:schemeClr val="tx1"/>
              </a:solidFill>
              <a:latin typeface="Calluna" panose="00000500000000000000" pitchFamily="50" charset="0"/>
            </a:endParaRPr>
          </a:p>
          <a:p>
            <a:endParaRPr lang="fr-FR" sz="2200" dirty="0">
              <a:solidFill>
                <a:schemeClr val="tx1"/>
              </a:solidFill>
              <a:latin typeface="Calluna" panose="00000500000000000000" pitchFamily="50" charset="0"/>
            </a:endParaRPr>
          </a:p>
        </p:txBody>
      </p:sp>
    </p:spTree>
    <p:extLst>
      <p:ext uri="{BB962C8B-B14F-4D97-AF65-F5344CB8AC3E}">
        <p14:creationId xmlns:p14="http://schemas.microsoft.com/office/powerpoint/2010/main" val="23681785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1404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BEBA8EAE-BF5A-486C-A8C5-ECC9F3942E4B}">
                <a14:imgProps xmlns:a14="http://schemas.microsoft.com/office/drawing/2010/main">
                  <a14:imgLayer r:embed="rId3">
                    <a14:imgEffect>
                      <a14:artisticLineDrawing/>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37736" y="0"/>
            <a:ext cx="20643996" cy="7014949"/>
          </a:xfrm>
          <a:prstGeom prst="rect">
            <a:avLst/>
          </a:prstGeom>
        </p:spPr>
      </p:pic>
      <p:sp>
        <p:nvSpPr>
          <p:cNvPr id="2" name="Titre 1"/>
          <p:cNvSpPr>
            <a:spLocks noGrp="1"/>
          </p:cNvSpPr>
          <p:nvPr>
            <p:ph type="title"/>
          </p:nvPr>
        </p:nvSpPr>
        <p:spPr>
          <a:xfrm>
            <a:off x="3931920" y="2955235"/>
            <a:ext cx="8260080" cy="2708586"/>
          </a:xfrm>
          <a:solidFill>
            <a:srgbClr val="0070C0"/>
          </a:solidFill>
          <a:ln>
            <a:noFill/>
          </a:ln>
        </p:spPr>
        <p:txBody>
          <a:bodyPr>
            <a:normAutofit fontScale="90000"/>
          </a:bodyPr>
          <a:lstStyle/>
          <a:p>
            <a:r>
              <a:rPr lang="fr-FR" sz="13300" b="1" spc="0" dirty="0" smtClean="0">
                <a:solidFill>
                  <a:srgbClr val="FFC000"/>
                </a:solidFill>
                <a:latin typeface="Bahnschrift" panose="020B0502040204020203" pitchFamily="34" charset="0"/>
              </a:rPr>
              <a:t>03.</a:t>
            </a:r>
            <a:r>
              <a:rPr lang="fr-FR" sz="3200" b="1" dirty="0" smtClean="0">
                <a:solidFill>
                  <a:srgbClr val="FFC000"/>
                </a:solidFill>
                <a:latin typeface="Bahnschrift" panose="020B0502040204020203" pitchFamily="34" charset="0"/>
              </a:rPr>
              <a:t/>
            </a:r>
            <a:br>
              <a:rPr lang="fr-FR" sz="3200" b="1" dirty="0" smtClean="0">
                <a:solidFill>
                  <a:srgbClr val="FFC000"/>
                </a:solidFill>
                <a:latin typeface="Bahnschrift" panose="020B0502040204020203" pitchFamily="34" charset="0"/>
              </a:rPr>
            </a:br>
            <a:r>
              <a:rPr lang="fr-FR" sz="4000" b="1" dirty="0" smtClean="0">
                <a:solidFill>
                  <a:srgbClr val="FFC000"/>
                </a:solidFill>
                <a:latin typeface="Bahnschrift" panose="020B0502040204020203" pitchFamily="34" charset="0"/>
              </a:rPr>
              <a:t>Argumenter, prouver, convaincre</a:t>
            </a:r>
            <a:endParaRPr lang="fr-FR" sz="4000" dirty="0">
              <a:solidFill>
                <a:srgbClr val="FFC000"/>
              </a:solidFill>
              <a:latin typeface="Bahnschrift" panose="020B0502040204020203" pitchFamily="34" charset="0"/>
            </a:endParaRPr>
          </a:p>
        </p:txBody>
      </p:sp>
    </p:spTree>
    <p:extLst>
      <p:ext uri="{BB962C8B-B14F-4D97-AF65-F5344CB8AC3E}">
        <p14:creationId xmlns:p14="http://schemas.microsoft.com/office/powerpoint/2010/main" val="26702758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251678" y="666207"/>
            <a:ext cx="10178322" cy="5695404"/>
          </a:xfrm>
        </p:spPr>
        <p:txBody>
          <a:bodyPr>
            <a:normAutofit/>
          </a:bodyPr>
          <a:lstStyle/>
          <a:p>
            <a:pPr marL="0" indent="0">
              <a:buNone/>
            </a:pPr>
            <a:r>
              <a:rPr lang="fr-FR" sz="2200" dirty="0" smtClean="0">
                <a:solidFill>
                  <a:schemeClr val="tx1"/>
                </a:solidFill>
                <a:latin typeface="Calluna" panose="00000500000000000000" pitchFamily="50" charset="0"/>
              </a:rPr>
              <a:t>&gt; De </a:t>
            </a:r>
            <a:r>
              <a:rPr lang="fr-FR" sz="2200" dirty="0">
                <a:solidFill>
                  <a:schemeClr val="tx1"/>
                </a:solidFill>
                <a:latin typeface="Calluna" panose="00000500000000000000" pitchFamily="50" charset="0"/>
              </a:rPr>
              <a:t>tout ce long parcours sur les terres, escarpées, de l’épistémologie (dont je vous rappelle qu’elle avant tout « méthode de la démarche scientifique </a:t>
            </a:r>
            <a:r>
              <a:rPr lang="fr-FR" sz="2200" dirty="0" smtClean="0">
                <a:solidFill>
                  <a:schemeClr val="tx1"/>
                </a:solidFill>
                <a:latin typeface="Calluna" panose="00000500000000000000" pitchFamily="50" charset="0"/>
              </a:rPr>
              <a:t>»), </a:t>
            </a:r>
            <a:r>
              <a:rPr lang="fr-FR" sz="2200" dirty="0">
                <a:solidFill>
                  <a:schemeClr val="tx1"/>
                </a:solidFill>
                <a:latin typeface="Calluna" panose="00000500000000000000" pitchFamily="50" charset="0"/>
              </a:rPr>
              <a:t>je voudrais tirer un </a:t>
            </a:r>
            <a:r>
              <a:rPr lang="fr-FR" sz="2200" b="1" dirty="0">
                <a:solidFill>
                  <a:schemeClr val="tx1"/>
                </a:solidFill>
                <a:latin typeface="Calluna" panose="00000500000000000000" pitchFamily="50" charset="0"/>
              </a:rPr>
              <a:t>enseignement pratique</a:t>
            </a:r>
            <a:r>
              <a:rPr lang="fr-FR" sz="2200" dirty="0">
                <a:solidFill>
                  <a:schemeClr val="tx1"/>
                </a:solidFill>
                <a:latin typeface="Calluna" panose="00000500000000000000" pitchFamily="50" charset="0"/>
              </a:rPr>
              <a:t>. L’intérêt n’est pas, encore une fois, de vous transformer en épistémologue, mais de </a:t>
            </a:r>
            <a:r>
              <a:rPr lang="fr-FR" sz="2200" b="1" u="sng" dirty="0">
                <a:solidFill>
                  <a:schemeClr val="tx1"/>
                </a:solidFill>
                <a:latin typeface="Calluna" panose="00000500000000000000" pitchFamily="50" charset="0"/>
              </a:rPr>
              <a:t>vous armer pour conduire vos </a:t>
            </a:r>
            <a:r>
              <a:rPr lang="fr-FR" sz="2200" b="1" u="sng" dirty="0" smtClean="0">
                <a:solidFill>
                  <a:schemeClr val="tx1"/>
                </a:solidFill>
                <a:latin typeface="Calluna" panose="00000500000000000000" pitchFamily="50" charset="0"/>
              </a:rPr>
              <a:t>recherches</a:t>
            </a:r>
            <a:r>
              <a:rPr lang="fr-FR" sz="2200" dirty="0" smtClean="0">
                <a:solidFill>
                  <a:schemeClr val="tx1"/>
                </a:solidFill>
                <a:latin typeface="Calluna" panose="00000500000000000000" pitchFamily="50" charset="0"/>
              </a:rPr>
              <a:t>.</a:t>
            </a:r>
          </a:p>
          <a:p>
            <a:pPr marL="0" indent="0">
              <a:buNone/>
            </a:pPr>
            <a:endParaRPr lang="fr-FR" sz="2200" dirty="0" smtClean="0">
              <a:solidFill>
                <a:schemeClr val="tx1"/>
              </a:solidFill>
              <a:latin typeface="Calluna" panose="00000500000000000000" pitchFamily="50" charset="0"/>
            </a:endParaRPr>
          </a:p>
          <a:p>
            <a:pPr marL="0" indent="0">
              <a:buNone/>
            </a:pPr>
            <a:r>
              <a:rPr lang="fr-FR" sz="2200" i="1" dirty="0" smtClean="0">
                <a:solidFill>
                  <a:schemeClr val="tx1"/>
                </a:solidFill>
                <a:latin typeface="Calluna" panose="00000500000000000000" pitchFamily="50" charset="0"/>
              </a:rPr>
              <a:t>Ex.</a:t>
            </a:r>
            <a:r>
              <a:rPr lang="fr-FR" sz="2200" dirty="0" smtClean="0">
                <a:solidFill>
                  <a:schemeClr val="tx1"/>
                </a:solidFill>
                <a:latin typeface="Calluna" panose="00000500000000000000" pitchFamily="50" charset="0"/>
              </a:rPr>
              <a:t>	&gt; RER </a:t>
            </a:r>
            <a:r>
              <a:rPr lang="fr-FR" sz="2200" dirty="0">
                <a:solidFill>
                  <a:schemeClr val="tx1"/>
                </a:solidFill>
                <a:latin typeface="Calluna" panose="00000500000000000000" pitchFamily="50" charset="0"/>
              </a:rPr>
              <a:t>D : Patrick </a:t>
            </a:r>
            <a:r>
              <a:rPr lang="fr-FR" sz="2200" dirty="0" smtClean="0">
                <a:solidFill>
                  <a:schemeClr val="tx1"/>
                </a:solidFill>
                <a:latin typeface="Calluna" panose="00000500000000000000" pitchFamily="50" charset="0"/>
              </a:rPr>
              <a:t>Champagne / Ou : faux enlèvement récent</a:t>
            </a:r>
            <a:endParaRPr lang="fr-FR" sz="2200" dirty="0">
              <a:solidFill>
                <a:schemeClr val="tx1"/>
              </a:solidFill>
              <a:latin typeface="Calluna" panose="00000500000000000000" pitchFamily="50" charset="0"/>
            </a:endParaRPr>
          </a:p>
          <a:p>
            <a:pPr marL="0" indent="0">
              <a:buNone/>
            </a:pPr>
            <a:r>
              <a:rPr lang="fr-FR" sz="2200" dirty="0" smtClean="0">
                <a:solidFill>
                  <a:schemeClr val="tx1"/>
                </a:solidFill>
                <a:latin typeface="Calluna" panose="00000500000000000000" pitchFamily="50" charset="0"/>
              </a:rPr>
              <a:t>	&gt; Comment </a:t>
            </a:r>
            <a:r>
              <a:rPr lang="fr-FR" sz="2200" dirty="0">
                <a:solidFill>
                  <a:schemeClr val="tx1"/>
                </a:solidFill>
                <a:latin typeface="Calluna" panose="00000500000000000000" pitchFamily="50" charset="0"/>
              </a:rPr>
              <a:t>devient-on boxeur ? Controverse sur une démarche scientifique</a:t>
            </a:r>
          </a:p>
          <a:p>
            <a:pPr marL="0" indent="0">
              <a:buNone/>
            </a:pPr>
            <a:r>
              <a:rPr lang="fr-FR" sz="2200" dirty="0" smtClean="0">
                <a:solidFill>
                  <a:schemeClr val="tx1"/>
                </a:solidFill>
                <a:latin typeface="Calluna" panose="00000500000000000000" pitchFamily="50" charset="0"/>
              </a:rPr>
              <a:t>	&gt; Expérience </a:t>
            </a:r>
            <a:r>
              <a:rPr lang="fr-FR" sz="2200" b="1" dirty="0" smtClean="0">
                <a:solidFill>
                  <a:schemeClr val="tx1"/>
                </a:solidFill>
                <a:latin typeface="Calluna" panose="00000500000000000000" pitchFamily="50" charset="0"/>
              </a:rPr>
              <a:t>« Brown </a:t>
            </a:r>
            <a:r>
              <a:rPr lang="fr-FR" sz="2200" b="1" dirty="0" err="1" smtClean="0">
                <a:solidFill>
                  <a:schemeClr val="tx1"/>
                </a:solidFill>
                <a:latin typeface="Calluna" panose="00000500000000000000" pitchFamily="50" charset="0"/>
              </a:rPr>
              <a:t>Eyes</a:t>
            </a:r>
            <a:r>
              <a:rPr lang="fr-FR" sz="2200" b="1" dirty="0" smtClean="0">
                <a:solidFill>
                  <a:schemeClr val="tx1"/>
                </a:solidFill>
                <a:latin typeface="Calluna" panose="00000500000000000000" pitchFamily="50" charset="0"/>
              </a:rPr>
              <a:t>, Blue </a:t>
            </a:r>
            <a:r>
              <a:rPr lang="fr-FR" sz="2200" b="1" dirty="0" err="1" smtClean="0">
                <a:solidFill>
                  <a:schemeClr val="tx1"/>
                </a:solidFill>
                <a:latin typeface="Calluna" panose="00000500000000000000" pitchFamily="50" charset="0"/>
              </a:rPr>
              <a:t>Eyes</a:t>
            </a:r>
            <a:r>
              <a:rPr lang="fr-FR" sz="2200" b="1" dirty="0" smtClean="0">
                <a:solidFill>
                  <a:schemeClr val="tx1"/>
                </a:solidFill>
                <a:latin typeface="Calluna" panose="00000500000000000000" pitchFamily="50" charset="0"/>
              </a:rPr>
              <a:t> »</a:t>
            </a:r>
            <a:r>
              <a:rPr lang="fr-FR" sz="2200" dirty="0" smtClean="0">
                <a:solidFill>
                  <a:schemeClr val="tx1"/>
                </a:solidFill>
                <a:latin typeface="Calluna" panose="00000500000000000000" pitchFamily="50" charset="0"/>
              </a:rPr>
              <a:t>, Jane Elliott, </a:t>
            </a:r>
            <a:r>
              <a:rPr lang="fr-FR" sz="2200" dirty="0" err="1" smtClean="0">
                <a:solidFill>
                  <a:schemeClr val="tx1"/>
                </a:solidFill>
                <a:latin typeface="Calluna" panose="00000500000000000000" pitchFamily="50" charset="0"/>
              </a:rPr>
              <a:t>Riceville</a:t>
            </a:r>
            <a:r>
              <a:rPr lang="fr-FR" sz="2200" dirty="0" smtClean="0">
                <a:solidFill>
                  <a:schemeClr val="tx1"/>
                </a:solidFill>
                <a:latin typeface="Calluna" panose="00000500000000000000" pitchFamily="50" charset="0"/>
              </a:rPr>
              <a:t> (Iowa), 1968 : 	montrer ce qu’est la ségrégation.</a:t>
            </a:r>
          </a:p>
          <a:p>
            <a:pPr marL="0" indent="0">
              <a:buNone/>
            </a:pPr>
            <a:r>
              <a:rPr lang="fr-FR" sz="2200" dirty="0" smtClean="0">
                <a:solidFill>
                  <a:schemeClr val="tx1"/>
                </a:solidFill>
                <a:latin typeface="Calluna" panose="00000500000000000000" pitchFamily="50" charset="0"/>
              </a:rPr>
              <a:t>	&gt; Etc.</a:t>
            </a:r>
            <a:endParaRPr lang="fr-FR" sz="2200" dirty="0">
              <a:solidFill>
                <a:schemeClr val="tx1"/>
              </a:solidFill>
              <a:latin typeface="Calluna" panose="00000500000000000000" pitchFamily="50" charset="0"/>
            </a:endParaRPr>
          </a:p>
          <a:p>
            <a:pPr marL="0" indent="0">
              <a:buNone/>
            </a:pPr>
            <a:endParaRPr lang="fr-FR" sz="2200" dirty="0" smtClean="0">
              <a:solidFill>
                <a:schemeClr val="tx1"/>
              </a:solidFill>
              <a:latin typeface="Calluna" panose="00000500000000000000" pitchFamily="50" charset="0"/>
            </a:endParaRPr>
          </a:p>
          <a:p>
            <a:pPr marL="0" indent="0">
              <a:buNone/>
            </a:pPr>
            <a:r>
              <a:rPr lang="fr-FR" sz="2200" dirty="0" smtClean="0">
                <a:solidFill>
                  <a:srgbClr val="FF0000"/>
                </a:solidFill>
                <a:latin typeface="Calluna" panose="00000500000000000000" pitchFamily="50" charset="0"/>
              </a:rPr>
              <a:t>= éthique de la recherche, biais d’analyse, résultats induits, etc.</a:t>
            </a:r>
            <a:endParaRPr lang="fr-FR" sz="2200" dirty="0">
              <a:solidFill>
                <a:srgbClr val="FF0000"/>
              </a:solidFill>
              <a:latin typeface="Calluna" panose="00000500000000000000" pitchFamily="50" charset="0"/>
            </a:endParaRPr>
          </a:p>
        </p:txBody>
      </p:sp>
    </p:spTree>
    <p:extLst>
      <p:ext uri="{BB962C8B-B14F-4D97-AF65-F5344CB8AC3E}">
        <p14:creationId xmlns:p14="http://schemas.microsoft.com/office/powerpoint/2010/main" val="27505110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71153" y="92766"/>
            <a:ext cx="10710029" cy="6268846"/>
          </a:xfrm>
        </p:spPr>
        <p:txBody>
          <a:bodyPr>
            <a:normAutofit/>
          </a:bodyPr>
          <a:lstStyle/>
          <a:p>
            <a:pPr marL="0" indent="0">
              <a:buNone/>
            </a:pPr>
            <a:r>
              <a:rPr lang="fr-FR" sz="2400" b="1" dirty="0" smtClean="0">
                <a:solidFill>
                  <a:srgbClr val="FF0000"/>
                </a:solidFill>
                <a:latin typeface="Calluna" panose="00000500000000000000" pitchFamily="50" charset="0"/>
              </a:rPr>
              <a:t>3.1</a:t>
            </a:r>
            <a:r>
              <a:rPr lang="fr-FR" sz="2400" b="1" dirty="0">
                <a:solidFill>
                  <a:srgbClr val="FF0000"/>
                </a:solidFill>
                <a:latin typeface="Calluna" panose="00000500000000000000" pitchFamily="50" charset="0"/>
              </a:rPr>
              <a:t>. L</a:t>
            </a:r>
            <a:r>
              <a:rPr lang="fr-FR" sz="2400" b="1" dirty="0" smtClean="0">
                <a:solidFill>
                  <a:srgbClr val="FF0000"/>
                </a:solidFill>
                <a:latin typeface="Calluna" panose="00000500000000000000" pitchFamily="50" charset="0"/>
              </a:rPr>
              <a:t>’«</a:t>
            </a:r>
            <a:r>
              <a:rPr lang="fr-FR" sz="2400" b="1" dirty="0">
                <a:solidFill>
                  <a:srgbClr val="FF0000"/>
                </a:solidFill>
                <a:latin typeface="Calluna" panose="00000500000000000000" pitchFamily="50" charset="0"/>
              </a:rPr>
              <a:t> effet Lucifer </a:t>
            </a:r>
            <a:r>
              <a:rPr lang="fr-FR" sz="2400" b="1" dirty="0" smtClean="0">
                <a:solidFill>
                  <a:srgbClr val="FF0000"/>
                </a:solidFill>
                <a:latin typeface="Calluna" panose="00000500000000000000" pitchFamily="50" charset="0"/>
              </a:rPr>
              <a:t>», ou l’expérience </a:t>
            </a:r>
            <a:r>
              <a:rPr lang="fr-FR" sz="2400" b="1" dirty="0">
                <a:solidFill>
                  <a:srgbClr val="FF0000"/>
                </a:solidFill>
                <a:latin typeface="Calluna" panose="00000500000000000000" pitchFamily="50" charset="0"/>
              </a:rPr>
              <a:t>de </a:t>
            </a:r>
            <a:r>
              <a:rPr lang="fr-FR" sz="2400" b="1" dirty="0" smtClean="0">
                <a:solidFill>
                  <a:srgbClr val="FF0000"/>
                </a:solidFill>
                <a:latin typeface="Calluna" panose="00000500000000000000" pitchFamily="50" charset="0"/>
              </a:rPr>
              <a:t>Stanford : un cas d’école des biais méthodologiques</a:t>
            </a:r>
            <a:endParaRPr lang="fr-FR" sz="2400" dirty="0">
              <a:solidFill>
                <a:srgbClr val="FF0000"/>
              </a:solidFill>
              <a:latin typeface="Calluna" panose="00000500000000000000" pitchFamily="50" charset="0"/>
            </a:endParaRPr>
          </a:p>
          <a:p>
            <a:pPr marL="0" indent="0">
              <a:buNone/>
            </a:pPr>
            <a:r>
              <a:rPr lang="fr-FR" b="1" dirty="0">
                <a:solidFill>
                  <a:schemeClr val="tx1"/>
                </a:solidFill>
                <a:latin typeface="Calluna" panose="00000500000000000000" pitchFamily="50" charset="0"/>
              </a:rPr>
              <a:t> </a:t>
            </a:r>
            <a:endParaRPr lang="fr-FR" dirty="0">
              <a:solidFill>
                <a:schemeClr val="tx1"/>
              </a:solidFill>
              <a:latin typeface="Calluna" panose="00000500000000000000" pitchFamily="50" charset="0"/>
            </a:endParaRPr>
          </a:p>
          <a:p>
            <a:pPr marL="0" indent="0">
              <a:buNone/>
            </a:pPr>
            <a:r>
              <a:rPr lang="fr-FR" sz="2200" b="1" i="1" dirty="0" smtClean="0">
                <a:solidFill>
                  <a:schemeClr val="tx1"/>
                </a:solidFill>
                <a:latin typeface="Calluna" panose="00000500000000000000" pitchFamily="50" charset="0"/>
              </a:rPr>
              <a:t>—&gt; Question de départ</a:t>
            </a:r>
            <a:r>
              <a:rPr lang="fr-FR" sz="2200" dirty="0">
                <a:solidFill>
                  <a:schemeClr val="tx1"/>
                </a:solidFill>
                <a:latin typeface="Calluna" panose="00000500000000000000" pitchFamily="50" charset="0"/>
              </a:rPr>
              <a:t> (dans le contexte de la critique du nazisme et des camps de concentration) : </a:t>
            </a:r>
            <a:r>
              <a:rPr lang="fr-FR" sz="2200" b="1" dirty="0">
                <a:solidFill>
                  <a:schemeClr val="tx1"/>
                </a:solidFill>
                <a:latin typeface="Calluna" panose="00000500000000000000" pitchFamily="50" charset="0"/>
              </a:rPr>
              <a:t>comment peut-on expliquer que des êtres humains en viennent à agir comme des monstres ? Et sommes-nous tous des bourreaux en puissance </a:t>
            </a:r>
            <a:r>
              <a:rPr lang="fr-FR" sz="2200" b="1" dirty="0" smtClean="0">
                <a:solidFill>
                  <a:schemeClr val="tx1"/>
                </a:solidFill>
                <a:latin typeface="Calluna" panose="00000500000000000000" pitchFamily="50" charset="0"/>
              </a:rPr>
              <a:t>? Suffirait-il de circonstances favorables ?</a:t>
            </a:r>
            <a:endParaRPr lang="fr-FR" sz="2200" b="1" dirty="0">
              <a:solidFill>
                <a:schemeClr val="tx1"/>
              </a:solidFill>
              <a:latin typeface="Calluna" panose="00000500000000000000" pitchFamily="50" charset="0"/>
            </a:endParaRPr>
          </a:p>
          <a:p>
            <a:pPr marL="0" indent="0">
              <a:buNone/>
            </a:pPr>
            <a:r>
              <a:rPr lang="fr-FR" sz="2200" dirty="0">
                <a:solidFill>
                  <a:schemeClr val="tx1"/>
                </a:solidFill>
                <a:latin typeface="Calluna" panose="00000500000000000000" pitchFamily="50" charset="0"/>
              </a:rPr>
              <a:t> </a:t>
            </a:r>
          </a:p>
          <a:p>
            <a:pPr marL="0" indent="0">
              <a:buNone/>
            </a:pPr>
            <a:r>
              <a:rPr lang="fr-FR" sz="2200" dirty="0">
                <a:solidFill>
                  <a:schemeClr val="tx1"/>
                </a:solidFill>
                <a:latin typeface="Calluna" panose="00000500000000000000" pitchFamily="50" charset="0"/>
              </a:rPr>
              <a:t>En 1971, </a:t>
            </a:r>
            <a:r>
              <a:rPr lang="fr-FR" sz="2200" b="1" dirty="0">
                <a:solidFill>
                  <a:schemeClr val="tx1"/>
                </a:solidFill>
                <a:latin typeface="Calluna" panose="00000500000000000000" pitchFamily="50" charset="0"/>
              </a:rPr>
              <a:t>Philip </a:t>
            </a:r>
            <a:r>
              <a:rPr lang="fr-FR" sz="2200" b="1" dirty="0" err="1">
                <a:solidFill>
                  <a:schemeClr val="tx1"/>
                </a:solidFill>
                <a:latin typeface="Calluna" panose="00000500000000000000" pitchFamily="50" charset="0"/>
              </a:rPr>
              <a:t>Zimbardo</a:t>
            </a:r>
            <a:r>
              <a:rPr lang="fr-FR" sz="2200" dirty="0">
                <a:solidFill>
                  <a:schemeClr val="tx1"/>
                </a:solidFill>
                <a:latin typeface="Calluna" panose="00000500000000000000" pitchFamily="50" charset="0"/>
              </a:rPr>
              <a:t>, professeur de psychologie </a:t>
            </a:r>
            <a:r>
              <a:rPr lang="fr-FR" sz="2200" dirty="0" smtClean="0">
                <a:solidFill>
                  <a:schemeClr val="tx1"/>
                </a:solidFill>
                <a:latin typeface="Calluna" panose="00000500000000000000" pitchFamily="50" charset="0"/>
              </a:rPr>
              <a:t>sociale à Stanford </a:t>
            </a:r>
            <a:r>
              <a:rPr lang="fr-FR" sz="2200" dirty="0" err="1" smtClean="0">
                <a:solidFill>
                  <a:schemeClr val="tx1"/>
                </a:solidFill>
                <a:latin typeface="Calluna" panose="00000500000000000000" pitchFamily="50" charset="0"/>
              </a:rPr>
              <a:t>University</a:t>
            </a:r>
            <a:r>
              <a:rPr lang="fr-FR" sz="2200" dirty="0" smtClean="0">
                <a:solidFill>
                  <a:schemeClr val="tx1"/>
                </a:solidFill>
                <a:latin typeface="Calluna" panose="00000500000000000000" pitchFamily="50" charset="0"/>
              </a:rPr>
              <a:t>, </a:t>
            </a:r>
            <a:r>
              <a:rPr lang="fr-FR" sz="2200" dirty="0">
                <a:solidFill>
                  <a:schemeClr val="tx1"/>
                </a:solidFill>
                <a:latin typeface="Calluna" panose="00000500000000000000" pitchFamily="50" charset="0"/>
              </a:rPr>
              <a:t>entreprend de </a:t>
            </a:r>
            <a:r>
              <a:rPr lang="fr-FR" sz="2200" b="1" dirty="0">
                <a:solidFill>
                  <a:schemeClr val="tx1"/>
                </a:solidFill>
                <a:latin typeface="Calluna" panose="00000500000000000000" pitchFamily="50" charset="0"/>
              </a:rPr>
              <a:t>prouver scientifiquement</a:t>
            </a:r>
            <a:r>
              <a:rPr lang="fr-FR" sz="2200" dirty="0">
                <a:solidFill>
                  <a:schemeClr val="tx1"/>
                </a:solidFill>
                <a:latin typeface="Calluna" panose="00000500000000000000" pitchFamily="50" charset="0"/>
              </a:rPr>
              <a:t> que tout procède, non pas de prédispositions génétiques ou d’une question de personnalité, mais d’une </a:t>
            </a:r>
            <a:r>
              <a:rPr lang="fr-FR" sz="2200" b="1" u="sng" dirty="0">
                <a:solidFill>
                  <a:schemeClr val="tx1"/>
                </a:solidFill>
                <a:latin typeface="Calluna" panose="00000500000000000000" pitchFamily="50" charset="0"/>
              </a:rPr>
              <a:t>obéissance à l’autorité induite par une situation appropriée</a:t>
            </a:r>
            <a:r>
              <a:rPr lang="fr-FR" sz="2200" dirty="0">
                <a:solidFill>
                  <a:schemeClr val="tx1"/>
                </a:solidFill>
                <a:latin typeface="Calluna" panose="00000500000000000000" pitchFamily="50" charset="0"/>
              </a:rPr>
              <a:t>.</a:t>
            </a:r>
          </a:p>
          <a:p>
            <a:pPr marL="0" indent="0">
              <a:buNone/>
            </a:pPr>
            <a:r>
              <a:rPr lang="fr-FR" sz="2200" dirty="0" smtClean="0">
                <a:solidFill>
                  <a:schemeClr val="tx1"/>
                </a:solidFill>
                <a:latin typeface="Calluna" panose="00000500000000000000" pitchFamily="50" charset="0"/>
              </a:rPr>
              <a:t>Son engagement : </a:t>
            </a:r>
            <a:r>
              <a:rPr lang="fr-FR" sz="2200" b="1" dirty="0" smtClean="0">
                <a:solidFill>
                  <a:schemeClr val="tx1"/>
                </a:solidFill>
                <a:latin typeface="Calluna" panose="00000500000000000000" pitchFamily="50" charset="0"/>
              </a:rPr>
              <a:t>dénonciation </a:t>
            </a:r>
            <a:r>
              <a:rPr lang="fr-FR" sz="2200" b="1" dirty="0">
                <a:solidFill>
                  <a:schemeClr val="tx1"/>
                </a:solidFill>
                <a:latin typeface="Calluna" panose="00000500000000000000" pitchFamily="50" charset="0"/>
              </a:rPr>
              <a:t>de la guerre du Vietnam +</a:t>
            </a:r>
            <a:r>
              <a:rPr lang="fr-FR" sz="2200" b="1" dirty="0" smtClean="0">
                <a:solidFill>
                  <a:schemeClr val="tx1"/>
                </a:solidFill>
                <a:latin typeface="Calluna" panose="00000500000000000000" pitchFamily="50" charset="0"/>
              </a:rPr>
              <a:t> critique </a:t>
            </a:r>
            <a:r>
              <a:rPr lang="fr-FR" sz="2200" b="1" dirty="0">
                <a:solidFill>
                  <a:schemeClr val="tx1"/>
                </a:solidFill>
                <a:latin typeface="Calluna" panose="00000500000000000000" pitchFamily="50" charset="0"/>
              </a:rPr>
              <a:t>plus générale des </a:t>
            </a:r>
            <a:r>
              <a:rPr lang="fr-FR" sz="2200" b="1" dirty="0" smtClean="0">
                <a:solidFill>
                  <a:schemeClr val="tx1"/>
                </a:solidFill>
                <a:latin typeface="Calluna" panose="00000500000000000000" pitchFamily="50" charset="0"/>
              </a:rPr>
              <a:t>institutions</a:t>
            </a:r>
            <a:r>
              <a:rPr lang="fr-FR" sz="2200" dirty="0" smtClean="0">
                <a:solidFill>
                  <a:schemeClr val="tx1"/>
                </a:solidFill>
                <a:latin typeface="Calluna" panose="00000500000000000000" pitchFamily="50" charset="0"/>
              </a:rPr>
              <a:t> (prisons, asiles, casernes, etc.) = « humeur anti-institutionnelle »</a:t>
            </a:r>
            <a:endParaRPr lang="fr-FR" sz="2200" dirty="0">
              <a:solidFill>
                <a:schemeClr val="tx1"/>
              </a:solidFill>
              <a:latin typeface="Calluna" panose="00000500000000000000" pitchFamily="50" charset="0"/>
            </a:endParaRPr>
          </a:p>
        </p:txBody>
      </p:sp>
    </p:spTree>
    <p:extLst>
      <p:ext uri="{BB962C8B-B14F-4D97-AF65-F5344CB8AC3E}">
        <p14:creationId xmlns:p14="http://schemas.microsoft.com/office/powerpoint/2010/main" val="36769652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992777" y="235132"/>
            <a:ext cx="10763794" cy="6296298"/>
          </a:xfrm>
        </p:spPr>
        <p:txBody>
          <a:bodyPr>
            <a:noAutofit/>
          </a:bodyPr>
          <a:lstStyle/>
          <a:p>
            <a:pPr marL="0" indent="0">
              <a:buNone/>
            </a:pPr>
            <a:r>
              <a:rPr lang="fr-FR" sz="2200" b="1" i="1" u="sng" dirty="0" smtClean="0">
                <a:solidFill>
                  <a:srgbClr val="FF0000"/>
                </a:solidFill>
                <a:latin typeface="Calluna" panose="00000500000000000000" pitchFamily="50" charset="0"/>
              </a:rPr>
              <a:t>Expérience</a:t>
            </a:r>
            <a:r>
              <a:rPr lang="fr-FR" sz="2200" dirty="0" smtClean="0">
                <a:solidFill>
                  <a:schemeClr val="tx1"/>
                </a:solidFill>
                <a:latin typeface="Calluna" panose="00000500000000000000" pitchFamily="50" charset="0"/>
              </a:rPr>
              <a:t> : </a:t>
            </a:r>
          </a:p>
          <a:p>
            <a:pPr marL="0" indent="0">
              <a:buNone/>
            </a:pPr>
            <a:endParaRPr lang="fr-FR" sz="2200" dirty="0" smtClean="0">
              <a:solidFill>
                <a:schemeClr val="tx1"/>
              </a:solidFill>
              <a:latin typeface="Calluna" panose="00000500000000000000" pitchFamily="50" charset="0"/>
            </a:endParaRPr>
          </a:p>
          <a:p>
            <a:pPr marL="0" indent="0">
              <a:buNone/>
            </a:pPr>
            <a:r>
              <a:rPr lang="fr-FR" sz="2200" dirty="0" smtClean="0">
                <a:solidFill>
                  <a:schemeClr val="tx1"/>
                </a:solidFill>
                <a:latin typeface="Calluna" panose="00000500000000000000" pitchFamily="50" charset="0"/>
              </a:rPr>
              <a:t>Annonce dans la presse : 22 </a:t>
            </a:r>
            <a:r>
              <a:rPr lang="fr-FR" sz="2200" dirty="0">
                <a:solidFill>
                  <a:schemeClr val="tx1"/>
                </a:solidFill>
                <a:latin typeface="Calluna" panose="00000500000000000000" pitchFamily="50" charset="0"/>
              </a:rPr>
              <a:t>étudiants volontaires, </a:t>
            </a:r>
            <a:r>
              <a:rPr lang="fr-FR" sz="2200" dirty="0" smtClean="0">
                <a:solidFill>
                  <a:schemeClr val="tx1"/>
                </a:solidFill>
                <a:latin typeface="Calluna" panose="00000500000000000000" pitchFamily="50" charset="0"/>
              </a:rPr>
              <a:t>contre 15 dollars par jour, sont placés </a:t>
            </a:r>
            <a:r>
              <a:rPr lang="fr-FR" sz="2200" dirty="0">
                <a:solidFill>
                  <a:schemeClr val="tx1"/>
                </a:solidFill>
                <a:latin typeface="Calluna" panose="00000500000000000000" pitchFamily="50" charset="0"/>
              </a:rPr>
              <a:t>dans une « fausse » prison </a:t>
            </a:r>
            <a:r>
              <a:rPr lang="fr-FR" sz="2200" dirty="0" smtClean="0">
                <a:solidFill>
                  <a:schemeClr val="tx1"/>
                </a:solidFill>
                <a:latin typeface="Calluna" panose="00000500000000000000" pitchFamily="50" charset="0"/>
              </a:rPr>
              <a:t>aménagée au sous-sol du département de psychologie de l’université</a:t>
            </a:r>
          </a:p>
          <a:p>
            <a:pPr marL="0" indent="0">
              <a:buNone/>
            </a:pPr>
            <a:endParaRPr lang="fr-FR" sz="2200" dirty="0" smtClean="0">
              <a:solidFill>
                <a:schemeClr val="tx1"/>
              </a:solidFill>
              <a:latin typeface="Calluna" panose="00000500000000000000" pitchFamily="50" charset="0"/>
            </a:endParaRPr>
          </a:p>
          <a:p>
            <a:pPr>
              <a:buFont typeface="Symbol" panose="05050102010706020507" pitchFamily="18" charset="2"/>
              <a:buChar char="Þ"/>
            </a:pPr>
            <a:r>
              <a:rPr lang="fr-FR" sz="2200" dirty="0" smtClean="0">
                <a:solidFill>
                  <a:schemeClr val="tx1"/>
                </a:solidFill>
                <a:latin typeface="Calluna" panose="00000500000000000000" pitchFamily="50" charset="0"/>
              </a:rPr>
              <a:t>1/2 du groupe reçoit le rôle </a:t>
            </a:r>
            <a:r>
              <a:rPr lang="fr-FR" sz="2200" dirty="0">
                <a:solidFill>
                  <a:schemeClr val="tx1"/>
                </a:solidFill>
                <a:latin typeface="Calluna" panose="00000500000000000000" pitchFamily="50" charset="0"/>
              </a:rPr>
              <a:t>de </a:t>
            </a:r>
            <a:r>
              <a:rPr lang="fr-FR" sz="2200" dirty="0" smtClean="0">
                <a:solidFill>
                  <a:schemeClr val="tx1"/>
                </a:solidFill>
                <a:latin typeface="Calluna" panose="00000500000000000000" pitchFamily="50" charset="0"/>
              </a:rPr>
              <a:t>surveillant</a:t>
            </a:r>
            <a:endParaRPr lang="fr-FR" sz="2200" dirty="0">
              <a:solidFill>
                <a:schemeClr val="tx1"/>
              </a:solidFill>
              <a:latin typeface="Calluna" panose="00000500000000000000" pitchFamily="50" charset="0"/>
            </a:endParaRPr>
          </a:p>
          <a:p>
            <a:pPr>
              <a:buFont typeface="Symbol" panose="05050102010706020507" pitchFamily="18" charset="2"/>
              <a:buChar char="Þ"/>
            </a:pPr>
            <a:r>
              <a:rPr lang="fr-FR" sz="2200" dirty="0" smtClean="0">
                <a:solidFill>
                  <a:schemeClr val="tx1"/>
                </a:solidFill>
                <a:latin typeface="Calluna" panose="00000500000000000000" pitchFamily="50" charset="0"/>
              </a:rPr>
              <a:t>1/2 a le statut </a:t>
            </a:r>
            <a:r>
              <a:rPr lang="fr-FR" sz="2200" dirty="0">
                <a:solidFill>
                  <a:schemeClr val="tx1"/>
                </a:solidFill>
                <a:latin typeface="Calluna" panose="00000500000000000000" pitchFamily="50" charset="0"/>
              </a:rPr>
              <a:t>de </a:t>
            </a:r>
            <a:r>
              <a:rPr lang="fr-FR" sz="2200" dirty="0" smtClean="0">
                <a:solidFill>
                  <a:schemeClr val="tx1"/>
                </a:solidFill>
                <a:latin typeface="Calluna" panose="00000500000000000000" pitchFamily="50" charset="0"/>
              </a:rPr>
              <a:t>prisonnier ; arrêtés avec complicité de la police locale ; commissariat : fouillés, menottés, empreintes, fichage ; transfert à la prison : </a:t>
            </a:r>
            <a:r>
              <a:rPr lang="fr-FR" sz="2200" dirty="0">
                <a:solidFill>
                  <a:schemeClr val="tx1"/>
                </a:solidFill>
                <a:latin typeface="Calluna" panose="00000500000000000000" pitchFamily="50" charset="0"/>
              </a:rPr>
              <a:t>déshabillés, </a:t>
            </a:r>
            <a:r>
              <a:rPr lang="fr-FR" sz="2200" dirty="0" smtClean="0">
                <a:solidFill>
                  <a:schemeClr val="tx1"/>
                </a:solidFill>
                <a:latin typeface="Calluna" panose="00000500000000000000" pitchFamily="50" charset="0"/>
              </a:rPr>
              <a:t>nettoyés, nouvelle identité.</a:t>
            </a:r>
          </a:p>
          <a:p>
            <a:pPr marL="0" indent="0">
              <a:buNone/>
            </a:pPr>
            <a:endParaRPr lang="fr-FR" sz="2200" dirty="0" smtClean="0">
              <a:solidFill>
                <a:schemeClr val="tx1"/>
              </a:solidFill>
              <a:latin typeface="Calluna" panose="00000500000000000000" pitchFamily="50" charset="0"/>
            </a:endParaRPr>
          </a:p>
          <a:p>
            <a:pPr marL="0" indent="0">
              <a:buNone/>
            </a:pPr>
            <a:r>
              <a:rPr lang="fr-FR" sz="2200" dirty="0" smtClean="0">
                <a:solidFill>
                  <a:schemeClr val="tx1"/>
                </a:solidFill>
                <a:latin typeface="Calluna" panose="00000500000000000000" pitchFamily="50" charset="0"/>
              </a:rPr>
              <a:t>—&gt; Un assistant de recherche joue le </a:t>
            </a:r>
            <a:r>
              <a:rPr lang="fr-FR" sz="2200" b="1" dirty="0" smtClean="0">
                <a:solidFill>
                  <a:schemeClr val="tx1"/>
                </a:solidFill>
                <a:latin typeface="Calluna" panose="00000500000000000000" pitchFamily="50" charset="0"/>
              </a:rPr>
              <a:t>rôle du directeur</a:t>
            </a:r>
            <a:r>
              <a:rPr lang="fr-FR" sz="2200" dirty="0" smtClean="0">
                <a:solidFill>
                  <a:schemeClr val="tx1"/>
                </a:solidFill>
                <a:latin typeface="Calluna" panose="00000500000000000000" pitchFamily="50" charset="0"/>
              </a:rPr>
              <a:t> de la prison et </a:t>
            </a:r>
            <a:r>
              <a:rPr lang="fr-FR" sz="2200" dirty="0" err="1" smtClean="0">
                <a:solidFill>
                  <a:schemeClr val="tx1"/>
                </a:solidFill>
                <a:latin typeface="Calluna" panose="00000500000000000000" pitchFamily="50" charset="0"/>
              </a:rPr>
              <a:t>Zimbardo</a:t>
            </a:r>
            <a:r>
              <a:rPr lang="fr-FR" sz="2200" dirty="0" smtClean="0">
                <a:solidFill>
                  <a:schemeClr val="tx1"/>
                </a:solidFill>
                <a:latin typeface="Calluna" panose="00000500000000000000" pitchFamily="50" charset="0"/>
              </a:rPr>
              <a:t> le </a:t>
            </a:r>
            <a:r>
              <a:rPr lang="fr-FR" sz="2200" b="1" dirty="0" smtClean="0">
                <a:solidFill>
                  <a:schemeClr val="tx1"/>
                </a:solidFill>
                <a:latin typeface="Calluna" panose="00000500000000000000" pitchFamily="50" charset="0"/>
              </a:rPr>
              <a:t>superviseur</a:t>
            </a:r>
            <a:r>
              <a:rPr lang="fr-FR" sz="2200" dirty="0" smtClean="0">
                <a:solidFill>
                  <a:schemeClr val="tx1"/>
                </a:solidFill>
                <a:latin typeface="Calluna" panose="00000500000000000000" pitchFamily="50" charset="0"/>
              </a:rPr>
              <a:t>.</a:t>
            </a:r>
          </a:p>
        </p:txBody>
      </p:sp>
    </p:spTree>
    <p:extLst>
      <p:ext uri="{BB962C8B-B14F-4D97-AF65-F5344CB8AC3E}">
        <p14:creationId xmlns:p14="http://schemas.microsoft.com/office/powerpoint/2010/main" val="12418246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84217" y="222069"/>
            <a:ext cx="10567852" cy="6191794"/>
          </a:xfrm>
        </p:spPr>
        <p:txBody>
          <a:bodyPr>
            <a:normAutofit/>
          </a:bodyPr>
          <a:lstStyle/>
          <a:p>
            <a:pPr marL="0" indent="0">
              <a:buNone/>
            </a:pPr>
            <a:r>
              <a:rPr lang="fr-FR" sz="2200" dirty="0" smtClean="0">
                <a:solidFill>
                  <a:schemeClr val="tx1"/>
                </a:solidFill>
                <a:latin typeface="Calluna" panose="00000500000000000000" pitchFamily="50" charset="0"/>
              </a:rPr>
              <a:t>On fournit aux gardiens une matraque en bois et un uniforme kaki + lunettes de soleil (pour éviter contacts visuels)</a:t>
            </a:r>
          </a:p>
          <a:p>
            <a:pPr marL="0" indent="0">
              <a:buNone/>
            </a:pPr>
            <a:r>
              <a:rPr lang="fr-FR" sz="2200" b="1" dirty="0" smtClean="0">
                <a:solidFill>
                  <a:schemeClr val="tx1"/>
                </a:solidFill>
                <a:latin typeface="Calluna" panose="00000500000000000000" pitchFamily="50" charset="0"/>
              </a:rPr>
              <a:t>Prisonniers</a:t>
            </a:r>
            <a:r>
              <a:rPr lang="fr-FR" sz="2200" dirty="0" smtClean="0">
                <a:solidFill>
                  <a:schemeClr val="tx1"/>
                </a:solidFill>
                <a:latin typeface="Calluna" panose="00000500000000000000" pitchFamily="50" charset="0"/>
              </a:rPr>
              <a:t> : longue blouse, pas de sous-vêtements, tongs en caoutchouc (= inconfort). </a:t>
            </a:r>
          </a:p>
          <a:p>
            <a:pPr marL="0" indent="0">
              <a:buNone/>
            </a:pPr>
            <a:r>
              <a:rPr lang="fr-FR" sz="2200" dirty="0" smtClean="0">
                <a:solidFill>
                  <a:schemeClr val="tx1"/>
                </a:solidFill>
                <a:latin typeface="Calluna" panose="00000500000000000000" pitchFamily="50" charset="0"/>
              </a:rPr>
              <a:t>+ Sont appelés par des </a:t>
            </a:r>
            <a:r>
              <a:rPr lang="fr-FR" sz="2200" b="1" dirty="0" smtClean="0">
                <a:solidFill>
                  <a:schemeClr val="tx1"/>
                </a:solidFill>
                <a:latin typeface="Calluna" panose="00000500000000000000" pitchFamily="50" charset="0"/>
              </a:rPr>
              <a:t>numéros</a:t>
            </a:r>
            <a:r>
              <a:rPr lang="fr-FR" sz="2200" dirty="0" smtClean="0">
                <a:solidFill>
                  <a:schemeClr val="tx1"/>
                </a:solidFill>
                <a:latin typeface="Calluna" panose="00000500000000000000" pitchFamily="50" charset="0"/>
              </a:rPr>
              <a:t> inscrits sur leurs uniformes + </a:t>
            </a:r>
            <a:r>
              <a:rPr lang="fr-FR" sz="2200" b="1" dirty="0" smtClean="0">
                <a:solidFill>
                  <a:schemeClr val="tx1"/>
                </a:solidFill>
                <a:latin typeface="Calluna" panose="00000500000000000000" pitchFamily="50" charset="0"/>
              </a:rPr>
              <a:t>bas de nylon</a:t>
            </a:r>
            <a:r>
              <a:rPr lang="fr-FR" sz="2200" dirty="0" smtClean="0">
                <a:solidFill>
                  <a:schemeClr val="tx1"/>
                </a:solidFill>
                <a:latin typeface="Calluna" panose="00000500000000000000" pitchFamily="50" charset="0"/>
              </a:rPr>
              <a:t> sur le haut de la tête pour simuler le crâne rasé + </a:t>
            </a:r>
            <a:r>
              <a:rPr lang="fr-FR" sz="2200" b="1" dirty="0" smtClean="0">
                <a:solidFill>
                  <a:schemeClr val="tx1"/>
                </a:solidFill>
                <a:latin typeface="Calluna" panose="00000500000000000000" pitchFamily="50" charset="0"/>
              </a:rPr>
              <a:t>chaîne aux chevilles</a:t>
            </a:r>
            <a:r>
              <a:rPr lang="fr-FR" sz="2200" dirty="0" smtClean="0">
                <a:solidFill>
                  <a:schemeClr val="tx1"/>
                </a:solidFill>
                <a:latin typeface="Calluna" panose="00000500000000000000" pitchFamily="50" charset="0"/>
              </a:rPr>
              <a:t> pour simuler sentiment d’emprisonnement + </a:t>
            </a:r>
            <a:r>
              <a:rPr lang="fr-FR" sz="2200" b="1" dirty="0" smtClean="0">
                <a:solidFill>
                  <a:schemeClr val="tx1"/>
                </a:solidFill>
                <a:latin typeface="Calluna" panose="00000500000000000000" pitchFamily="50" charset="0"/>
              </a:rPr>
              <a:t>déshumanisation :</a:t>
            </a:r>
          </a:p>
          <a:p>
            <a:pPr marL="0" indent="0">
              <a:buNone/>
            </a:pPr>
            <a:endParaRPr lang="fr-FR" sz="2200" b="1" dirty="0" smtClean="0">
              <a:solidFill>
                <a:schemeClr val="tx1"/>
              </a:solidFill>
              <a:latin typeface="Calluna" panose="00000500000000000000" pitchFamily="50" charset="0"/>
            </a:endParaRPr>
          </a:p>
          <a:p>
            <a:pPr marL="0" indent="0">
              <a:buNone/>
            </a:pPr>
            <a:r>
              <a:rPr lang="fr-FR" sz="2200" b="1" dirty="0" smtClean="0">
                <a:solidFill>
                  <a:schemeClr val="tx1"/>
                </a:solidFill>
                <a:latin typeface="Calluna" panose="00000500000000000000" pitchFamily="50" charset="0"/>
              </a:rPr>
              <a:t>—&gt; Consignes aux gardiens</a:t>
            </a:r>
            <a:r>
              <a:rPr lang="fr-FR" sz="2200" dirty="0" smtClean="0">
                <a:solidFill>
                  <a:schemeClr val="tx1"/>
                </a:solidFill>
                <a:latin typeface="Calluna" panose="00000500000000000000" pitchFamily="50" charset="0"/>
              </a:rPr>
              <a:t> : </a:t>
            </a:r>
          </a:p>
          <a:p>
            <a:pPr marL="457200" lvl="1" indent="0">
              <a:buNone/>
            </a:pPr>
            <a:r>
              <a:rPr lang="fr-FR" sz="2200" dirty="0" smtClean="0">
                <a:solidFill>
                  <a:srgbClr val="FF0000"/>
                </a:solidFill>
                <a:latin typeface="Calluna" panose="00000500000000000000" pitchFamily="50" charset="0"/>
              </a:rPr>
              <a:t>« Vous pouvez créer chez les prisonniers un sentiment d’ennui, de peur jusqu’à un certain degré, vous pouvez créer une notion d’arbitraire par le fait que leur vie soit totalement contrôlée par nous, par le système, vous, moi, et ils n’auront aucune intimité… Nous allons faire disparaître leur individualité de différentes façons. En général, tout ceci mène à un sentiment d’impuissance. Dans cette situation, nous aurons tout le pouvoir et ils n’en auront aucun ».</a:t>
            </a:r>
          </a:p>
        </p:txBody>
      </p:sp>
    </p:spTree>
    <p:extLst>
      <p:ext uri="{BB962C8B-B14F-4D97-AF65-F5344CB8AC3E}">
        <p14:creationId xmlns:p14="http://schemas.microsoft.com/office/powerpoint/2010/main" val="1022108668"/>
      </p:ext>
    </p:extLst>
  </p:cSld>
  <p:clrMapOvr>
    <a:masterClrMapping/>
  </p:clrMapOvr>
  <p:timing>
    <p:tnLst>
      <p:par>
        <p:cTn id="1" dur="indefinite" restart="never" nodeType="tmRoot"/>
      </p:par>
    </p:tnLst>
  </p:timing>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docProps/app.xml><?xml version="1.0" encoding="utf-8"?>
<Properties xmlns="http://schemas.openxmlformats.org/officeDocument/2006/extended-properties" xmlns:vt="http://schemas.openxmlformats.org/officeDocument/2006/docPropsVTypes">
  <Template>Badge</Template>
  <TotalTime>1665</TotalTime>
  <Words>739</Words>
  <Application>Microsoft Office PowerPoint</Application>
  <PresentationFormat>Grand écran</PresentationFormat>
  <Paragraphs>144</Paragraphs>
  <Slides>40</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40</vt:i4>
      </vt:variant>
    </vt:vector>
  </HeadingPairs>
  <TitlesOfParts>
    <vt:vector size="47" baseType="lpstr">
      <vt:lpstr>Arial</vt:lpstr>
      <vt:lpstr>Bahnschrift</vt:lpstr>
      <vt:lpstr>Calluna</vt:lpstr>
      <vt:lpstr>Gill Sans MT</vt:lpstr>
      <vt:lpstr>Impact</vt:lpstr>
      <vt:lpstr>Symbol</vt:lpstr>
      <vt:lpstr>Badge</vt:lpstr>
      <vt:lpstr>Présentation PowerPoint</vt:lpstr>
      <vt:lpstr>Présentation PowerPoint</vt:lpstr>
      <vt:lpstr>Présentation PowerPoint</vt:lpstr>
      <vt:lpstr>Présentation PowerPoint</vt:lpstr>
      <vt:lpstr>03. Argumenter, prouver, convaincre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épistémologie</dc:title>
  <dc:creator>Christophe</dc:creator>
  <cp:lastModifiedBy>Christophe</cp:lastModifiedBy>
  <cp:revision>120</cp:revision>
  <dcterms:created xsi:type="dcterms:W3CDTF">2020-09-29T09:31:11Z</dcterms:created>
  <dcterms:modified xsi:type="dcterms:W3CDTF">2023-11-23T17:36:56Z</dcterms:modified>
</cp:coreProperties>
</file>