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1288" r:id="rId2"/>
    <p:sldId id="1469" r:id="rId3"/>
    <p:sldId id="1501" r:id="rId4"/>
    <p:sldId id="1510" r:id="rId5"/>
    <p:sldId id="1470" r:id="rId6"/>
    <p:sldId id="1411" r:id="rId7"/>
    <p:sldId id="1471" r:id="rId8"/>
    <p:sldId id="1514" r:id="rId9"/>
    <p:sldId id="1219" r:id="rId10"/>
    <p:sldId id="1355" r:id="rId11"/>
    <p:sldId id="1220" r:id="rId12"/>
    <p:sldId id="1511" r:id="rId13"/>
    <p:sldId id="1356" r:id="rId14"/>
    <p:sldId id="1358" r:id="rId15"/>
    <p:sldId id="1414" r:id="rId16"/>
    <p:sldId id="1359" r:id="rId17"/>
    <p:sldId id="1357" r:id="rId18"/>
    <p:sldId id="1412" r:id="rId19"/>
    <p:sldId id="1416" r:id="rId20"/>
    <p:sldId id="1421" r:id="rId21"/>
    <p:sldId id="1472" r:id="rId22"/>
    <p:sldId id="1420" r:id="rId23"/>
    <p:sldId id="1499" r:id="rId24"/>
    <p:sldId id="1486" r:id="rId25"/>
    <p:sldId id="1435" r:id="rId26"/>
    <p:sldId id="1422" r:id="rId27"/>
    <p:sldId id="1487" r:id="rId28"/>
    <p:sldId id="1423" r:id="rId29"/>
    <p:sldId id="1424" r:id="rId30"/>
    <p:sldId id="1473" r:id="rId31"/>
    <p:sldId id="1477" r:id="rId32"/>
    <p:sldId id="1478" r:id="rId33"/>
    <p:sldId id="1490" r:id="rId34"/>
    <p:sldId id="1491" r:id="rId35"/>
    <p:sldId id="1476" r:id="rId36"/>
    <p:sldId id="1482" r:id="rId37"/>
    <p:sldId id="1483" r:id="rId38"/>
    <p:sldId id="1502" r:id="rId39"/>
    <p:sldId id="1430" r:id="rId40"/>
    <p:sldId id="1431" r:id="rId41"/>
    <p:sldId id="1432" r:id="rId42"/>
    <p:sldId id="1492" r:id="rId43"/>
    <p:sldId id="1505" r:id="rId44"/>
    <p:sldId id="1493" r:id="rId45"/>
    <p:sldId id="1503" r:id="rId46"/>
    <p:sldId id="1500" r:id="rId47"/>
    <p:sldId id="1467" r:id="rId48"/>
    <p:sldId id="1497" r:id="rId49"/>
    <p:sldId id="1504" r:id="rId50"/>
    <p:sldId id="1498" r:id="rId51"/>
    <p:sldId id="1440" r:id="rId52"/>
    <p:sldId id="1442" r:id="rId53"/>
    <p:sldId id="1445" r:id="rId54"/>
    <p:sldId id="1506" r:id="rId55"/>
    <p:sldId id="1507" r:id="rId56"/>
    <p:sldId id="1508" r:id="rId57"/>
    <p:sldId id="1509" r:id="rId58"/>
    <p:sldId id="1513" r:id="rId59"/>
    <p:sldId id="1512" r:id="rId60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3821F3-19DD-0124-9A98-138190FC66F1}" name="Simona Mura" initials="SM" userId="S::simona.mura@u-psud.fr::a9b96111-1c28-4fb2-8b6b-b45ea733b45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mona" initials="s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9D6"/>
    <a:srgbClr val="4472C4"/>
    <a:srgbClr val="0379AF"/>
    <a:srgbClr val="FFFFFF"/>
    <a:srgbClr val="B8D7EA"/>
    <a:srgbClr val="FBFBFB"/>
    <a:srgbClr val="00AF4D"/>
    <a:srgbClr val="FF643F"/>
    <a:srgbClr val="DEFBCC"/>
    <a:srgbClr val="EE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84520" autoAdjust="0"/>
  </p:normalViewPr>
  <p:slideViewPr>
    <p:cSldViewPr>
      <p:cViewPr>
        <p:scale>
          <a:sx n="52" d="100"/>
          <a:sy n="52" d="100"/>
        </p:scale>
        <p:origin x="1120" y="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80" d="100"/>
          <a:sy n="180" d="100"/>
        </p:scale>
        <p:origin x="-787" y="-216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68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7EFE72-3FA7-4111-BA90-1C2D52826A3D}" type="datetimeFigureOut">
              <a:rPr lang="fr-FR" smtClean="0"/>
              <a:pPr/>
              <a:t>28/11/2024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748139-2E81-404C-97F2-D305343D114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9587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5D7A61-FC6A-4AD0-BE42-59975F03879C}" type="datetimeFigureOut">
              <a:rPr lang="fr-FR" smtClean="0"/>
              <a:pPr/>
              <a:t>28/11/2024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02AABD-D7DE-4045-89D7-7698F45127D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7041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986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152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63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660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60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256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017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249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204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036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812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697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234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999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252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404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310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7072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91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747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140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98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157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068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891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264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0199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453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3430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110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9911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4970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17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3850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6805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3065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72320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1811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7430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1309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7847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4551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Specifically, polystyrene nanorods (aspect ratio ∼3) functionalized with anti-ICAM showed upward of 3-fold attachment to brain endothelial cells in static cell culture. (271) Higher association of rod-shaped particles with endothelial cells was also exhibited </a:t>
            </a:r>
            <a:r>
              <a:rPr lang="en-US" sz="1200" i="1" dirty="0"/>
              <a:t>in vivo</a:t>
            </a:r>
            <a:r>
              <a:rPr lang="en-US" sz="1200" dirty="0"/>
              <a:t> as anti-ICAM coated rods exhibited ∼2-fold higher accumulation in target tissue (lungs) than that of spheres of identical volume. This was further investigated by coating nanorods and spheres with anti-transferrin-receptor monoclonal antibody. Rods exhibited almost an order of magnitude fold enhancement in attachment to brain endothelium</a:t>
            </a:r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6266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Specifically, polystyrene nanorods (aspect ratio ∼3) functionalized with anti-ICAM showed upward of 3-fold attachment to brain endothelial cells in static cell culture. (271) Higher association of rod-shaped particles with endothelial cells was also exhibited </a:t>
            </a:r>
            <a:r>
              <a:rPr lang="en-US" sz="1200" i="1" dirty="0"/>
              <a:t>in vivo</a:t>
            </a:r>
            <a:r>
              <a:rPr lang="en-US" sz="1200" dirty="0"/>
              <a:t> as anti-ICAM coated rods exhibited ∼2-fold higher accumulation in target tissue (lungs) than that of spheres of identical volume. This was further investigated by coating nanorods and spheres with anti-transferrin-receptor monoclonal antibody. Rods exhibited almost an order of magnitude fold enhancement in attachment to brain endothelium</a:t>
            </a:r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86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3671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4378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7004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0503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5469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4881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3299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7168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667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4882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951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670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864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000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2AABD-D7DE-4045-89D7-7698F45127D2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37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4E77-B7C3-434D-A938-AD6FA465A06B}" type="datetime1">
              <a:rPr lang="fr-FR" smtClean="0"/>
              <a:t>28/11/2024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52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1DE1-325E-4181-9731-80B8A3CD73F5}" type="datetime1">
              <a:rPr lang="fr-FR" smtClean="0"/>
              <a:t>28/11/2024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56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7313-681F-4A11-8807-F4CC8EFC502D}" type="datetime1">
              <a:rPr lang="fr-FR" smtClean="0"/>
              <a:t>28/11/2024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3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30E0-F8CE-4635-B675-220C2F475BC6}" type="datetime1">
              <a:rPr lang="fr-FR" smtClean="0"/>
              <a:t>28/11/2024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044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137D6-84E4-4015-BCA6-EE9C22D3AB02}" type="datetime1">
              <a:rPr lang="fr-FR" smtClean="0"/>
              <a:t>28/11/2024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31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91F1-180D-43DC-9441-CB289EC49246}" type="datetime1">
              <a:rPr lang="fr-FR" smtClean="0"/>
              <a:t>28/11/2024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6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AEB5A-D91B-4527-A5FB-758165E01249}" type="datetime1">
              <a:rPr lang="fr-FR" smtClean="0"/>
              <a:t>28/11/2024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83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EE15-D3D4-4E00-A0B1-928D793A52F6}" type="datetime1">
              <a:rPr lang="fr-FR" smtClean="0"/>
              <a:t>28/11/2024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55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0669-4950-48D2-9791-06D323D72407}" type="datetime1">
              <a:rPr lang="fr-FR" smtClean="0"/>
              <a:t>28/11/2024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22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D1C4-EDDA-4DE7-BFEF-5071CC6C70C5}" type="datetime1">
              <a:rPr lang="fr-FR" smtClean="0"/>
              <a:t>28/11/2024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462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180A-5564-4D1F-9A3A-8B13A52D3C26}" type="datetime1">
              <a:rPr lang="fr-FR" smtClean="0"/>
              <a:t>28/11/2024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37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1BA47-6DA5-4DD2-BE22-C8185BB13373}" type="datetime1">
              <a:rPr lang="fr-FR" smtClean="0"/>
              <a:t>28/11/2024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D55B7-5429-4E31-B7C5-DAAC07C1658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76.png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tif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36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0.png"/><Relationship Id="rId5" Type="http://schemas.openxmlformats.org/officeDocument/2006/relationships/image" Target="../media/image6.emf"/><Relationship Id="rId10" Type="http://schemas.openxmlformats.org/officeDocument/2006/relationships/image" Target="../media/image13.png"/><Relationship Id="rId4" Type="http://schemas.openxmlformats.org/officeDocument/2006/relationships/image" Target="../media/image5.emf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emf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9.png"/><Relationship Id="rId4" Type="http://schemas.microsoft.com/office/2017/06/relationships/model3d" Target="../media/model3d1.glb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5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20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8.png"/><Relationship Id="rId5" Type="http://schemas.openxmlformats.org/officeDocument/2006/relationships/image" Target="../media/image116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3.png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3.png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61.png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notesSlide" Target="../notesSlides/notesSlide57.xml"/><Relationship Id="rId9" Type="http://schemas.openxmlformats.org/officeDocument/2006/relationships/image" Target="../media/image16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1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g"/><Relationship Id="rId5" Type="http://schemas.openxmlformats.org/officeDocument/2006/relationships/image" Target="../media/image177.jpeg"/><Relationship Id="rId4" Type="http://schemas.openxmlformats.org/officeDocument/2006/relationships/image" Target="../media/image1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300979" y="1556792"/>
            <a:ext cx="99221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63003C"/>
                </a:solidFill>
                <a:latin typeface="ArialMT"/>
                <a:cs typeface="Arial" panose="020B0604020202020204" pitchFamily="34" charset="0"/>
              </a:rPr>
              <a:t>Vascular targeting of nanomedicines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598AED58-53CB-48E4-9EDB-9C038DBE8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045" y="4134375"/>
            <a:ext cx="828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sz="1600" b="1" dirty="0">
                <a:solidFill>
                  <a:srgbClr val="761F54"/>
                </a:solidFill>
                <a:latin typeface="ArialMT"/>
                <a:cs typeface="Arial" panose="020B0604020202020204" pitchFamily="34" charset="0"/>
              </a:rPr>
              <a:t>Institut Galien Paris-Saclay</a:t>
            </a:r>
          </a:p>
          <a:p>
            <a:pPr algn="ctr">
              <a:spcBef>
                <a:spcPts val="0"/>
              </a:spcBef>
            </a:pPr>
            <a:r>
              <a:rPr lang="fr-FR" sz="1600" b="1" dirty="0">
                <a:solidFill>
                  <a:srgbClr val="761F54"/>
                </a:solidFill>
                <a:latin typeface="ArialMT"/>
                <a:cs typeface="Arial" panose="020B0604020202020204" pitchFamily="34" charset="0"/>
              </a:rPr>
              <a:t>UMR CNRS 8612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1E1D1CC4-C559-4CDF-863E-6B81D94B0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045" y="3495275"/>
            <a:ext cx="828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3600" b="1">
                <a:solidFill>
                  <a:srgbClr val="63003C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r-FR" sz="2000" dirty="0">
                <a:latin typeface="ArialMT"/>
              </a:rPr>
              <a:t>Simona MURA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6CE77B-4E80-43FB-AC00-2D38042050DC}"/>
              </a:ext>
            </a:extLst>
          </p:cNvPr>
          <p:cNvSpPr/>
          <p:nvPr/>
        </p:nvSpPr>
        <p:spPr>
          <a:xfrm>
            <a:off x="0" y="6303968"/>
            <a:ext cx="12216680" cy="564790"/>
          </a:xfrm>
          <a:prstGeom prst="rect">
            <a:avLst/>
          </a:prstGeom>
          <a:solidFill>
            <a:srgbClr val="761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mtClean="0">
                <a:latin typeface="ArialMT"/>
              </a:rPr>
              <a:t>														</a:t>
            </a:r>
            <a:r>
              <a:rPr lang="fr-FR" dirty="0">
                <a:latin typeface="ArialMT"/>
              </a:rPr>
              <a:t>						</a:t>
            </a:r>
            <a:r>
              <a:rPr lang="fr-FR" i="1" dirty="0">
                <a:latin typeface="ArialMT"/>
              </a:rPr>
              <a:t>28 novembre 2024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0402DE3-E293-448E-9AD5-4EA457F5C327}"/>
              </a:ext>
            </a:extLst>
          </p:cNvPr>
          <p:cNvGrpSpPr/>
          <p:nvPr/>
        </p:nvGrpSpPr>
        <p:grpSpPr>
          <a:xfrm>
            <a:off x="4793398" y="4972437"/>
            <a:ext cx="2937294" cy="757778"/>
            <a:chOff x="4592211" y="4972437"/>
            <a:chExt cx="2937294" cy="757778"/>
          </a:xfrm>
        </p:grpSpPr>
        <p:pic>
          <p:nvPicPr>
            <p:cNvPr id="9" name="Picture 153" descr="cnrslogo">
              <a:extLst>
                <a:ext uri="{FF2B5EF4-FFF2-40B4-BE49-F238E27FC236}">
                  <a16:creationId xmlns:a16="http://schemas.microsoft.com/office/drawing/2014/main" id="{CF253A03-75B9-4606-A1B2-2D225F0AB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17760" y="5045454"/>
              <a:ext cx="611745" cy="611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 10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C81B7A88-F90A-474E-9EE8-D81FDBA0E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211" y="4972437"/>
              <a:ext cx="611111" cy="757778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9253BCD-51C8-4D0A-A1FC-08E569D1E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35" t="-734" r="14387" b="15111"/>
            <a:stretch/>
          </p:blipFill>
          <p:spPr>
            <a:xfrm>
              <a:off x="5643749" y="5002951"/>
              <a:ext cx="904501" cy="69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858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10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Different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generations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of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nanomedicines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5CF0A183-1656-4463-9123-4E9B72958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3" t="12845" r="959"/>
          <a:stretch/>
        </p:blipFill>
        <p:spPr>
          <a:xfrm>
            <a:off x="8489546" y="512616"/>
            <a:ext cx="2483242" cy="24442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3C0598-63B5-4628-A270-8D45FC2CC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t="12090" r="39150" b="1247"/>
          <a:stretch/>
        </p:blipFill>
        <p:spPr>
          <a:xfrm>
            <a:off x="4813989" y="548420"/>
            <a:ext cx="2362131" cy="24305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17082C3-B244-4E55-8780-07DB30A21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16343" r="80689"/>
          <a:stretch/>
        </p:blipFill>
        <p:spPr>
          <a:xfrm>
            <a:off x="1991544" y="631131"/>
            <a:ext cx="1142979" cy="2346154"/>
          </a:xfrm>
          <a:prstGeom prst="rect">
            <a:avLst/>
          </a:prstGeom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id="{77FED298-09D4-49DB-9F01-B604E0C18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958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1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st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A386611E-76B6-4B11-BE52-9E683B3B5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58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3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rd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3CDD2FA0-2C57-460F-944B-75184EA9A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744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2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nd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751284E9-B0B6-4BE0-909B-FC2DEC8CE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149" y="1896716"/>
            <a:ext cx="12503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600" b="1" dirty="0">
                <a:solidFill>
                  <a:srgbClr val="C00000"/>
                </a:solidFill>
                <a:latin typeface="ArialMT"/>
              </a:rPr>
              <a:t>Drug</a:t>
            </a:r>
          </a:p>
        </p:txBody>
      </p:sp>
      <p:sp>
        <p:nvSpPr>
          <p:cNvPr id="29" name="Flèche : courbe vers le bas 28">
            <a:extLst>
              <a:ext uri="{FF2B5EF4-FFF2-40B4-BE49-F238E27FC236}">
                <a16:creationId xmlns:a16="http://schemas.microsoft.com/office/drawing/2014/main" id="{9EDFE092-CD12-42BF-953B-BFB837043B6F}"/>
              </a:ext>
            </a:extLst>
          </p:cNvPr>
          <p:cNvSpPr/>
          <p:nvPr/>
        </p:nvSpPr>
        <p:spPr>
          <a:xfrm rot="19742896">
            <a:off x="739211" y="1103191"/>
            <a:ext cx="1214537" cy="537179"/>
          </a:xfrm>
          <a:prstGeom prst="curvedDownArrow">
            <a:avLst>
              <a:gd name="adj1" fmla="val 25000"/>
              <a:gd name="adj2" fmla="val 143349"/>
              <a:gd name="adj3" fmla="val 4945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MT"/>
            </a:endParaRP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0C3A0CD5-E982-4171-B7BD-5B363FA8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552" y="3421510"/>
            <a:ext cx="23727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dirty="0" err="1">
                <a:solidFill>
                  <a:srgbClr val="002060"/>
                </a:solidFill>
                <a:latin typeface="ArialMT"/>
              </a:rPr>
              <a:t>Stealth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/Long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circulating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  <a:p>
            <a:pPr eaLnBrk="1" hangingPunct="1"/>
            <a:r>
              <a:rPr lang="fr-FR" sz="1600" dirty="0">
                <a:solidFill>
                  <a:srgbClr val="002060"/>
                </a:solidFill>
                <a:latin typeface="ArialMT"/>
              </a:rPr>
              <a:t>Surface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functionalized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</p:txBody>
      </p:sp>
      <p:sp>
        <p:nvSpPr>
          <p:cNvPr id="31" name="Text Box 15">
            <a:extLst>
              <a:ext uri="{FF2B5EF4-FFF2-40B4-BE49-F238E27FC236}">
                <a16:creationId xmlns:a16="http://schemas.microsoft.com/office/drawing/2014/main" id="{910DE83C-BE99-488E-8AD3-3D23F52BB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056" y="3544620"/>
            <a:ext cx="23727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dirty="0" err="1">
                <a:solidFill>
                  <a:srgbClr val="002060"/>
                </a:solidFill>
                <a:latin typeface="ArialMT"/>
              </a:rPr>
              <a:t>Stealth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/Long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circulating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</p:txBody>
      </p:sp>
      <p:pic>
        <p:nvPicPr>
          <p:cNvPr id="32" name="Image 31" descr="Une image contenant animal, invertébré&#10;&#10;Description générée automatiquement">
            <a:extLst>
              <a:ext uri="{FF2B5EF4-FFF2-40B4-BE49-F238E27FC236}">
                <a16:creationId xmlns:a16="http://schemas.microsoft.com/office/drawing/2014/main" id="{403891F5-97CE-489A-ABC4-598D4DD4A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39" y="4113335"/>
            <a:ext cx="2006126" cy="133498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A04A5B5-0EEF-4D1D-9ED9-31DA9FD6C8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1" t="933" r="22682"/>
          <a:stretch/>
        </p:blipFill>
        <p:spPr>
          <a:xfrm>
            <a:off x="5577543" y="4200357"/>
            <a:ext cx="998091" cy="2444262"/>
          </a:xfrm>
          <a:prstGeom prst="rect">
            <a:avLst/>
          </a:prstGeom>
        </p:spPr>
      </p:pic>
      <p:pic>
        <p:nvPicPr>
          <p:cNvPr id="34" name="Image 33" descr="Une image contenant ciel, intérieur, habits&#10;&#10;Description générée automatiquement">
            <a:extLst>
              <a:ext uri="{FF2B5EF4-FFF2-40B4-BE49-F238E27FC236}">
                <a16:creationId xmlns:a16="http://schemas.microsoft.com/office/drawing/2014/main" id="{AE390D4F-C4E5-4EDA-BD77-F42A129DDC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94" y="4325587"/>
            <a:ext cx="1371016" cy="224546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1E2BE71-AEC9-40BA-A824-8B2DF0B31B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55" t="5900" r="23579" b="6951"/>
          <a:stretch/>
        </p:blipFill>
        <p:spPr>
          <a:xfrm flipH="1">
            <a:off x="10344472" y="4221088"/>
            <a:ext cx="936104" cy="1080120"/>
          </a:xfrm>
          <a:prstGeom prst="rect">
            <a:avLst/>
          </a:prstGeom>
        </p:spPr>
      </p:pic>
      <p:sp>
        <p:nvSpPr>
          <p:cNvPr id="36" name="Ellipse 52">
            <a:extLst>
              <a:ext uri="{FF2B5EF4-FFF2-40B4-BE49-F238E27FC236}">
                <a16:creationId xmlns:a16="http://schemas.microsoft.com/office/drawing/2014/main" id="{55B301BE-0F02-45EA-A109-9B7C9BDC42CB}"/>
              </a:ext>
            </a:extLst>
          </p:cNvPr>
          <p:cNvSpPr/>
          <p:nvPr/>
        </p:nvSpPr>
        <p:spPr>
          <a:xfrm flipH="1">
            <a:off x="489431" y="1734747"/>
            <a:ext cx="215543" cy="21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7B5A829-2DEF-4777-B302-F4A2FE018FEB}"/>
              </a:ext>
            </a:extLst>
          </p:cNvPr>
          <p:cNvSpPr/>
          <p:nvPr/>
        </p:nvSpPr>
        <p:spPr>
          <a:xfrm>
            <a:off x="4511824" y="548560"/>
            <a:ext cx="6841976" cy="630944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69640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11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1</a:t>
            </a:r>
            <a:r>
              <a:rPr lang="fr-FR" sz="2800" b="1" baseline="30000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st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generation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5" name="Groupe 314">
            <a:extLst>
              <a:ext uri="{FF2B5EF4-FFF2-40B4-BE49-F238E27FC236}">
                <a16:creationId xmlns:a16="http://schemas.microsoft.com/office/drawing/2014/main" id="{4FBDAC4B-5116-4B6D-A4B9-F4885726B7AF}"/>
              </a:ext>
            </a:extLst>
          </p:cNvPr>
          <p:cNvGrpSpPr/>
          <p:nvPr/>
        </p:nvGrpSpPr>
        <p:grpSpPr>
          <a:xfrm>
            <a:off x="6310080" y="3452930"/>
            <a:ext cx="3886199" cy="1703809"/>
            <a:chOff x="5011573" y="3611083"/>
            <a:chExt cx="3886199" cy="1703809"/>
          </a:xfrm>
        </p:grpSpPr>
        <p:pic>
          <p:nvPicPr>
            <p:cNvPr id="316" name="Picture 3">
              <a:extLst>
                <a:ext uri="{FF2B5EF4-FFF2-40B4-BE49-F238E27FC236}">
                  <a16:creationId xmlns:a16="http://schemas.microsoft.com/office/drawing/2014/main" id="{C280BBA3-55A4-4C79-885F-6A7CB71D4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11573" y="3958373"/>
              <a:ext cx="1800200" cy="10068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7" name="Picture 4">
              <a:extLst>
                <a:ext uri="{FF2B5EF4-FFF2-40B4-BE49-F238E27FC236}">
                  <a16:creationId xmlns:a16="http://schemas.microsoft.com/office/drawing/2014/main" id="{2534AC02-72D5-46F5-9FD7-B56826393C00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81548" y="3958373"/>
              <a:ext cx="2016224" cy="10092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18" name="Groupe 35">
              <a:extLst>
                <a:ext uri="{FF2B5EF4-FFF2-40B4-BE49-F238E27FC236}">
                  <a16:creationId xmlns:a16="http://schemas.microsoft.com/office/drawing/2014/main" id="{0B3CD1F5-3B1F-487A-A9F3-E36776F53EB7}"/>
                </a:ext>
              </a:extLst>
            </p:cNvPr>
            <p:cNvGrpSpPr/>
            <p:nvPr/>
          </p:nvGrpSpPr>
          <p:grpSpPr>
            <a:xfrm rot="16726324">
              <a:off x="6651746" y="3863681"/>
              <a:ext cx="633700" cy="1766145"/>
              <a:chOff x="1270001" y="3989976"/>
              <a:chExt cx="633700" cy="1766145"/>
            </a:xfrm>
          </p:grpSpPr>
          <p:sp>
            <p:nvSpPr>
              <p:cNvPr id="324" name="Line 5">
                <a:extLst>
                  <a:ext uri="{FF2B5EF4-FFF2-40B4-BE49-F238E27FC236}">
                    <a16:creationId xmlns:a16="http://schemas.microsoft.com/office/drawing/2014/main" id="{C4510023-54B3-4143-BA82-F5053BA510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14159" y="5195578"/>
                <a:ext cx="589542" cy="56054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 type="triangle" w="med" len="med"/>
                <a:tailEnd/>
              </a:ln>
            </p:spPr>
            <p:txBody>
              <a:bodyPr wrap="none"/>
              <a:lstStyle/>
              <a:p>
                <a:endParaRPr lang="fr-FR">
                  <a:latin typeface="ArialMT"/>
                </a:endParaRPr>
              </a:p>
            </p:txBody>
          </p:sp>
          <p:sp>
            <p:nvSpPr>
              <p:cNvPr id="325" name="Line 6">
                <a:extLst>
                  <a:ext uri="{FF2B5EF4-FFF2-40B4-BE49-F238E27FC236}">
                    <a16:creationId xmlns:a16="http://schemas.microsoft.com/office/drawing/2014/main" id="{4D82C154-011E-4909-B08A-256EAEEE60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70001" y="3989976"/>
                <a:ext cx="267784" cy="91944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 type="triangle" w="med" len="med"/>
                <a:tailEnd/>
              </a:ln>
            </p:spPr>
            <p:txBody>
              <a:bodyPr wrap="none"/>
              <a:lstStyle/>
              <a:p>
                <a:endParaRPr lang="fr-FR">
                  <a:latin typeface="ArialMT"/>
                </a:endParaRPr>
              </a:p>
            </p:txBody>
          </p:sp>
        </p:grpSp>
        <p:sp>
          <p:nvSpPr>
            <p:cNvPr id="319" name="Text Box 9">
              <a:extLst>
                <a:ext uri="{FF2B5EF4-FFF2-40B4-BE49-F238E27FC236}">
                  <a16:creationId xmlns:a16="http://schemas.microsoft.com/office/drawing/2014/main" id="{044A7AF1-FC94-421B-820F-B6D17EDE3D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6106" y="3611083"/>
              <a:ext cx="77136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97CC"/>
                  </a:solidFill>
                  <a:latin typeface="ArialMT"/>
                </a:rPr>
                <a:t>Spleen</a:t>
              </a:r>
            </a:p>
          </p:txBody>
        </p:sp>
        <p:sp>
          <p:nvSpPr>
            <p:cNvPr id="320" name="Text Box 13">
              <a:extLst>
                <a:ext uri="{FF2B5EF4-FFF2-40B4-BE49-F238E27FC236}">
                  <a16:creationId xmlns:a16="http://schemas.microsoft.com/office/drawing/2014/main" id="{D8133348-C059-491D-B2E3-177F1F0BD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9887" y="3626125"/>
              <a:ext cx="8803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chemeClr val="accent5">
                      <a:lumMod val="75000"/>
                    </a:schemeClr>
                  </a:solidFill>
                  <a:latin typeface="ArialMT"/>
                </a:rPr>
                <a:t>Kidneys</a:t>
              </a:r>
              <a:endParaRPr lang="fr-FR" sz="1400" b="1" dirty="0">
                <a:solidFill>
                  <a:schemeClr val="accent5">
                    <a:lumMod val="75000"/>
                  </a:schemeClr>
                </a:solidFill>
                <a:latin typeface="ArialMT"/>
              </a:endParaRPr>
            </a:p>
          </p:txBody>
        </p:sp>
        <p:sp>
          <p:nvSpPr>
            <p:cNvPr id="321" name="Line 8">
              <a:extLst>
                <a:ext uri="{FF2B5EF4-FFF2-40B4-BE49-F238E27FC236}">
                  <a16:creationId xmlns:a16="http://schemas.microsoft.com/office/drawing/2014/main" id="{A8DBF33E-2D46-4BA2-B7BE-B826636BBA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07292" y="3958372"/>
              <a:ext cx="192900" cy="339359"/>
            </a:xfrm>
            <a:prstGeom prst="line">
              <a:avLst/>
            </a:prstGeom>
            <a:noFill/>
            <a:ln w="38100">
              <a:solidFill>
                <a:srgbClr val="2E75B6"/>
              </a:solidFill>
              <a:miter lim="800000"/>
              <a:headEnd type="stealth" w="med" len="med"/>
              <a:tailEnd/>
            </a:ln>
          </p:spPr>
          <p:txBody>
            <a:bodyPr wrap="none"/>
            <a:lstStyle/>
            <a:p>
              <a:endParaRPr lang="fr-FR">
                <a:latin typeface="ArialMT"/>
              </a:endParaRPr>
            </a:p>
          </p:txBody>
        </p:sp>
        <p:sp>
          <p:nvSpPr>
            <p:cNvPr id="322" name="Line 8">
              <a:extLst>
                <a:ext uri="{FF2B5EF4-FFF2-40B4-BE49-F238E27FC236}">
                  <a16:creationId xmlns:a16="http://schemas.microsoft.com/office/drawing/2014/main" id="{B676A42C-7ACF-4640-97A7-8647A59F9F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862201" y="3958371"/>
              <a:ext cx="192900" cy="339359"/>
            </a:xfrm>
            <a:prstGeom prst="line">
              <a:avLst/>
            </a:prstGeom>
            <a:noFill/>
            <a:ln w="38100">
              <a:solidFill>
                <a:srgbClr val="0097CC"/>
              </a:solidFill>
              <a:miter lim="800000"/>
              <a:headEnd type="stealth" w="med" len="med"/>
              <a:tailEnd/>
            </a:ln>
          </p:spPr>
          <p:txBody>
            <a:bodyPr wrap="none"/>
            <a:lstStyle/>
            <a:p>
              <a:endParaRPr lang="fr-FR">
                <a:latin typeface="ArialMT"/>
              </a:endParaRPr>
            </a:p>
          </p:txBody>
        </p:sp>
        <p:sp>
          <p:nvSpPr>
            <p:cNvPr id="323" name="Text Box 13">
              <a:extLst>
                <a:ext uri="{FF2B5EF4-FFF2-40B4-BE49-F238E27FC236}">
                  <a16:creationId xmlns:a16="http://schemas.microsoft.com/office/drawing/2014/main" id="{A51C53FF-BF8E-4971-B071-84ED84A77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4997" y="5007115"/>
              <a:ext cx="6126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rgbClr val="C00000"/>
                  </a:solidFill>
                  <a:latin typeface="ArialMT"/>
                </a:rPr>
                <a:t>Liver</a:t>
              </a:r>
              <a:endParaRPr lang="fr-FR" sz="1400" b="1" dirty="0">
                <a:solidFill>
                  <a:srgbClr val="C00000"/>
                </a:solidFill>
                <a:latin typeface="ArialMT"/>
              </a:endParaRPr>
            </a:p>
          </p:txBody>
        </p:sp>
      </p:grpSp>
      <p:sp>
        <p:nvSpPr>
          <p:cNvPr id="326" name="Rectangle 4">
            <a:extLst>
              <a:ext uri="{FF2B5EF4-FFF2-40B4-BE49-F238E27FC236}">
                <a16:creationId xmlns:a16="http://schemas.microsoft.com/office/drawing/2014/main" id="{323B8B46-EA8B-469C-A07F-E49D893C874C}"/>
              </a:ext>
            </a:extLst>
          </p:cNvPr>
          <p:cNvSpPr txBox="1">
            <a:spLocks noChangeArrowheads="1"/>
          </p:cNvSpPr>
          <p:nvPr/>
        </p:nvSpPr>
        <p:spPr>
          <a:xfrm>
            <a:off x="8245363" y="5519034"/>
            <a:ext cx="2016224" cy="5127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MT"/>
                <a:ea typeface="+mj-ea"/>
              </a:rPr>
              <a:t>Nanoparticle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  <a:latin typeface="ArialMT"/>
                <a:ea typeface="+mj-ea"/>
              </a:rPr>
              <a:t>uptake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MT"/>
                <a:ea typeface="+mj-ea"/>
              </a:rPr>
              <a:t> </a:t>
            </a:r>
          </a:p>
          <a:p>
            <a:pPr algn="ctr">
              <a:defRPr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MT"/>
                <a:ea typeface="+mj-ea"/>
              </a:rPr>
              <a:t>by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  <a:latin typeface="ArialMT"/>
                <a:ea typeface="+mj-ea"/>
              </a:rPr>
              <a:t>Kupffer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ArialMT"/>
                <a:ea typeface="+mj-ea"/>
              </a:rPr>
              <a:t>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  <a:latin typeface="ArialMT"/>
                <a:ea typeface="+mj-ea"/>
              </a:rPr>
              <a:t>cells</a:t>
            </a:r>
            <a:endParaRPr lang="fr-FR" sz="1400" dirty="0">
              <a:solidFill>
                <a:schemeClr val="accent1">
                  <a:lumMod val="50000"/>
                </a:schemeClr>
              </a:solidFill>
              <a:latin typeface="ArialMT"/>
              <a:ea typeface="+mj-ea"/>
            </a:endParaRPr>
          </a:p>
        </p:txBody>
      </p:sp>
      <p:sp>
        <p:nvSpPr>
          <p:cNvPr id="327" name="ZoneTexte 326">
            <a:extLst>
              <a:ext uri="{FF2B5EF4-FFF2-40B4-BE49-F238E27FC236}">
                <a16:creationId xmlns:a16="http://schemas.microsoft.com/office/drawing/2014/main" id="{AD84F22B-3EEF-4044-95B0-F140AAB0C58C}"/>
              </a:ext>
            </a:extLst>
          </p:cNvPr>
          <p:cNvSpPr txBox="1"/>
          <p:nvPr/>
        </p:nvSpPr>
        <p:spPr>
          <a:xfrm>
            <a:off x="10467740" y="5510696"/>
            <a:ext cx="1708658" cy="57644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fr-FR"/>
            </a:defPPr>
            <a:lvl1pPr algn="ctr" fontAlgn="auto">
              <a:spcAft>
                <a:spcPts val="0"/>
              </a:spcAft>
              <a:defRPr sz="14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defRPr>
            </a:lvl1pPr>
          </a:lstStyle>
          <a:p>
            <a:r>
              <a:rPr lang="fr-FR" b="0" dirty="0">
                <a:latin typeface="ArialMT"/>
              </a:rPr>
              <a:t>Rapid </a:t>
            </a:r>
            <a:r>
              <a:rPr lang="fr-FR" b="0" dirty="0" err="1">
                <a:latin typeface="ArialMT"/>
              </a:rPr>
              <a:t>removal</a:t>
            </a:r>
            <a:r>
              <a:rPr lang="fr-FR" b="0" dirty="0">
                <a:latin typeface="ArialMT"/>
              </a:rPr>
              <a:t> </a:t>
            </a:r>
            <a:r>
              <a:rPr lang="fr-FR" b="0" dirty="0" err="1">
                <a:latin typeface="ArialMT"/>
              </a:rPr>
              <a:t>from</a:t>
            </a:r>
            <a:r>
              <a:rPr lang="fr-FR" b="0" dirty="0">
                <a:latin typeface="ArialMT"/>
              </a:rPr>
              <a:t> the circulation </a:t>
            </a:r>
          </a:p>
        </p:txBody>
      </p:sp>
      <p:pic>
        <p:nvPicPr>
          <p:cNvPr id="328" name="Picture 2">
            <a:extLst>
              <a:ext uri="{FF2B5EF4-FFF2-40B4-BE49-F238E27FC236}">
                <a16:creationId xmlns:a16="http://schemas.microsoft.com/office/drawing/2014/main" id="{608768DA-C590-4C71-91FB-62AABC24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1250" y="5670928"/>
            <a:ext cx="1427239" cy="95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9" name="Image 328">
            <a:extLst>
              <a:ext uri="{FF2B5EF4-FFF2-40B4-BE49-F238E27FC236}">
                <a16:creationId xmlns:a16="http://schemas.microsoft.com/office/drawing/2014/main" id="{ED222B0E-694E-4DFB-8C84-5457032E5B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52" y="5156739"/>
            <a:ext cx="901529" cy="901529"/>
          </a:xfrm>
          <a:prstGeom prst="rect">
            <a:avLst/>
          </a:prstGeom>
        </p:spPr>
      </p:pic>
      <p:sp>
        <p:nvSpPr>
          <p:cNvPr id="332" name="Text Box 72">
            <a:extLst>
              <a:ext uri="{FF2B5EF4-FFF2-40B4-BE49-F238E27FC236}">
                <a16:creationId xmlns:a16="http://schemas.microsoft.com/office/drawing/2014/main" id="{CD7A47C4-465B-4412-B932-3B7C4AED3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22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ArialMT"/>
              </a:rPr>
              <a:t>Macrophage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uptake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and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liver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accumulation</a:t>
            </a:r>
            <a:endParaRPr lang="fr-FR" sz="2400" b="1" i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35" name="ZoneTexte 334">
            <a:extLst>
              <a:ext uri="{FF2B5EF4-FFF2-40B4-BE49-F238E27FC236}">
                <a16:creationId xmlns:a16="http://schemas.microsoft.com/office/drawing/2014/main" id="{2615C590-5F03-65DE-BE45-A02DC510907E}"/>
              </a:ext>
            </a:extLst>
          </p:cNvPr>
          <p:cNvSpPr txBox="1"/>
          <p:nvPr/>
        </p:nvSpPr>
        <p:spPr>
          <a:xfrm>
            <a:off x="3568894" y="3063314"/>
            <a:ext cx="1368000" cy="342000"/>
          </a:xfrm>
          <a:prstGeom prst="roundRect">
            <a:avLst>
              <a:gd name="adj" fmla="val 16360"/>
            </a:avLst>
          </a:prstGeom>
          <a:noFill/>
          <a:ln w="12700">
            <a:solidFill>
              <a:srgbClr val="BBE0E3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ArialMT"/>
                <a:cs typeface="Arial" charset="0"/>
              </a:rPr>
              <a:t>Macrophages</a:t>
            </a:r>
          </a:p>
        </p:txBody>
      </p:sp>
      <p:sp>
        <p:nvSpPr>
          <p:cNvPr id="336" name="ZoneTexte 335">
            <a:extLst>
              <a:ext uri="{FF2B5EF4-FFF2-40B4-BE49-F238E27FC236}">
                <a16:creationId xmlns:a16="http://schemas.microsoft.com/office/drawing/2014/main" id="{672BB81A-48BE-3C71-2A5A-0AE49B486EF1}"/>
              </a:ext>
            </a:extLst>
          </p:cNvPr>
          <p:cNvSpPr txBox="1"/>
          <p:nvPr/>
        </p:nvSpPr>
        <p:spPr>
          <a:xfrm>
            <a:off x="217236" y="1066152"/>
            <a:ext cx="1368152" cy="340519"/>
          </a:xfrm>
          <a:prstGeom prst="roundRect">
            <a:avLst/>
          </a:prstGeom>
          <a:noFill/>
          <a:ln>
            <a:solidFill>
              <a:srgbClr val="FF8368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 err="1">
                <a:solidFill>
                  <a:srgbClr val="FF643F"/>
                </a:solidFill>
                <a:latin typeface="ArialMT"/>
                <a:cs typeface="Arial" charset="0"/>
              </a:rPr>
              <a:t>Endothelium</a:t>
            </a:r>
            <a:endParaRPr lang="fr-FR" sz="1400" b="1" dirty="0">
              <a:solidFill>
                <a:srgbClr val="FF643F"/>
              </a:solidFill>
              <a:latin typeface="ArialMT"/>
              <a:cs typeface="Arial" charset="0"/>
            </a:endParaRPr>
          </a:p>
        </p:txBody>
      </p:sp>
      <p:sp>
        <p:nvSpPr>
          <p:cNvPr id="337" name="ZoneTexte 336">
            <a:extLst>
              <a:ext uri="{FF2B5EF4-FFF2-40B4-BE49-F238E27FC236}">
                <a16:creationId xmlns:a16="http://schemas.microsoft.com/office/drawing/2014/main" id="{7E78E91E-1E40-8B3E-1175-03DFF268DCB4}"/>
              </a:ext>
            </a:extLst>
          </p:cNvPr>
          <p:cNvSpPr txBox="1"/>
          <p:nvPr/>
        </p:nvSpPr>
        <p:spPr>
          <a:xfrm>
            <a:off x="169420" y="3064055"/>
            <a:ext cx="1659987" cy="340519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rgbClr val="FF63E0"/>
                </a:gs>
                <a:gs pos="100000">
                  <a:srgbClr val="00FF00"/>
                </a:gs>
              </a:gsLst>
              <a:lin ang="0" scaled="1"/>
              <a:tileRect/>
            </a:gra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005776"/>
                </a:solidFill>
                <a:latin typeface="ArialMT"/>
                <a:cs typeface="Arial" charset="0"/>
              </a:rPr>
              <a:t>Plasma </a:t>
            </a:r>
            <a:r>
              <a:rPr lang="fr-FR" sz="1400" b="1" dirty="0" err="1">
                <a:solidFill>
                  <a:srgbClr val="005776"/>
                </a:solidFill>
                <a:latin typeface="ArialMT"/>
                <a:cs typeface="Arial" charset="0"/>
              </a:rPr>
              <a:t>proteins</a:t>
            </a:r>
            <a:endParaRPr lang="fr-FR" sz="1400" b="1" dirty="0">
              <a:solidFill>
                <a:srgbClr val="005776"/>
              </a:solidFill>
              <a:latin typeface="ArialMT"/>
              <a:cs typeface="Arial" charset="0"/>
            </a:endParaRPr>
          </a:p>
        </p:txBody>
      </p:sp>
      <p:sp>
        <p:nvSpPr>
          <p:cNvPr id="338" name="ZoneTexte 337">
            <a:extLst>
              <a:ext uri="{FF2B5EF4-FFF2-40B4-BE49-F238E27FC236}">
                <a16:creationId xmlns:a16="http://schemas.microsoft.com/office/drawing/2014/main" id="{04FC49F1-447C-FEBB-F9E2-15D7DCF01C6D}"/>
              </a:ext>
            </a:extLst>
          </p:cNvPr>
          <p:cNvSpPr txBox="1"/>
          <p:nvPr/>
        </p:nvSpPr>
        <p:spPr>
          <a:xfrm>
            <a:off x="1470431" y="3768721"/>
            <a:ext cx="2376488" cy="36933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fr-FR"/>
            </a:defPPr>
            <a:lvl1pPr algn="ctr">
              <a:defRPr b="1">
                <a:solidFill>
                  <a:srgbClr val="C00000"/>
                </a:solidFill>
                <a:latin typeface="+mj-lt"/>
                <a:cs typeface="Arial" charset="0"/>
              </a:defRPr>
            </a:lvl1pPr>
          </a:lstStyle>
          <a:p>
            <a:r>
              <a:rPr lang="fr-FR" dirty="0" err="1">
                <a:solidFill>
                  <a:srgbClr val="002060"/>
                </a:solidFill>
                <a:latin typeface="ArialMT"/>
              </a:rPr>
              <a:t>Internalization</a:t>
            </a:r>
            <a:endParaRPr lang="fr-FR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39" name="Freeform 3172">
            <a:extLst>
              <a:ext uri="{FF2B5EF4-FFF2-40B4-BE49-F238E27FC236}">
                <a16:creationId xmlns:a16="http://schemas.microsoft.com/office/drawing/2014/main" id="{5EC6506B-4A54-17CF-6943-603BC249E7D3}"/>
              </a:ext>
            </a:extLst>
          </p:cNvPr>
          <p:cNvSpPr>
            <a:spLocks/>
          </p:cNvSpPr>
          <p:nvPr/>
        </p:nvSpPr>
        <p:spPr bwMode="auto">
          <a:xfrm rot="9380015">
            <a:off x="3010217" y="2102238"/>
            <a:ext cx="19262" cy="61391"/>
          </a:xfrm>
          <a:custGeom>
            <a:avLst/>
            <a:gdLst>
              <a:gd name="T0" fmla="*/ 0 w 22"/>
              <a:gd name="T1" fmla="*/ 827 h 44"/>
              <a:gd name="T2" fmla="*/ 0 w 22"/>
              <a:gd name="T3" fmla="*/ 375 h 44"/>
              <a:gd name="T4" fmla="*/ 345 w 22"/>
              <a:gd name="T5" fmla="*/ 0 h 44"/>
              <a:gd name="T6" fmla="*/ 50 w 22"/>
              <a:gd name="T7" fmla="*/ 417 h 44"/>
              <a:gd name="T8" fmla="*/ 0 w 22"/>
              <a:gd name="T9" fmla="*/ 82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44">
                <a:moveTo>
                  <a:pt x="0" y="44"/>
                </a:moveTo>
                <a:cubicBezTo>
                  <a:pt x="0" y="20"/>
                  <a:pt x="0" y="20"/>
                  <a:pt x="0" y="20"/>
                </a:cubicBezTo>
                <a:cubicBezTo>
                  <a:pt x="0" y="8"/>
                  <a:pt x="10" y="0"/>
                  <a:pt x="22" y="0"/>
                </a:cubicBezTo>
                <a:cubicBezTo>
                  <a:pt x="17" y="1"/>
                  <a:pt x="5" y="8"/>
                  <a:pt x="3" y="22"/>
                </a:cubicBezTo>
                <a:cubicBezTo>
                  <a:pt x="2" y="36"/>
                  <a:pt x="0" y="44"/>
                  <a:pt x="0" y="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MT"/>
            </a:endParaRPr>
          </a:p>
        </p:txBody>
      </p:sp>
      <p:grpSp>
        <p:nvGrpSpPr>
          <p:cNvPr id="340" name="Groupe 339">
            <a:extLst>
              <a:ext uri="{FF2B5EF4-FFF2-40B4-BE49-F238E27FC236}">
                <a16:creationId xmlns:a16="http://schemas.microsoft.com/office/drawing/2014/main" id="{49A94518-CC41-86AC-7370-3ECC03941379}"/>
              </a:ext>
            </a:extLst>
          </p:cNvPr>
          <p:cNvGrpSpPr/>
          <p:nvPr/>
        </p:nvGrpSpPr>
        <p:grpSpPr>
          <a:xfrm>
            <a:off x="1893767" y="1993794"/>
            <a:ext cx="703682" cy="635250"/>
            <a:chOff x="1893767" y="1870506"/>
            <a:chExt cx="703682" cy="635250"/>
          </a:xfrm>
        </p:grpSpPr>
        <p:sp>
          <p:nvSpPr>
            <p:cNvPr id="341" name="Rectangle : coins arrondis 340">
              <a:extLst>
                <a:ext uri="{FF2B5EF4-FFF2-40B4-BE49-F238E27FC236}">
                  <a16:creationId xmlns:a16="http://schemas.microsoft.com/office/drawing/2014/main" id="{B52F294E-891D-746C-6187-900B0B85A3B1}"/>
                </a:ext>
              </a:extLst>
            </p:cNvPr>
            <p:cNvSpPr/>
            <p:nvPr/>
          </p:nvSpPr>
          <p:spPr>
            <a:xfrm>
              <a:off x="2141290" y="1870506"/>
              <a:ext cx="456159" cy="6352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342" name="Rectangle : coins arrondis 341">
              <a:extLst>
                <a:ext uri="{FF2B5EF4-FFF2-40B4-BE49-F238E27FC236}">
                  <a16:creationId xmlns:a16="http://schemas.microsoft.com/office/drawing/2014/main" id="{39F9587E-D1F3-AFCC-CE71-DC204588DB99}"/>
                </a:ext>
              </a:extLst>
            </p:cNvPr>
            <p:cNvSpPr/>
            <p:nvPr/>
          </p:nvSpPr>
          <p:spPr>
            <a:xfrm>
              <a:off x="1893767" y="2345535"/>
              <a:ext cx="456159" cy="152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grpSp>
        <p:nvGrpSpPr>
          <p:cNvPr id="394" name="Group 73">
            <a:extLst>
              <a:ext uri="{FF2B5EF4-FFF2-40B4-BE49-F238E27FC236}">
                <a16:creationId xmlns:a16="http://schemas.microsoft.com/office/drawing/2014/main" id="{B18383EF-266A-8757-A9B9-F6BB04B0B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03377" y="1512567"/>
            <a:ext cx="911249" cy="267616"/>
            <a:chOff x="240" y="2640"/>
            <a:chExt cx="807" cy="237"/>
          </a:xfrm>
        </p:grpSpPr>
        <p:sp>
          <p:nvSpPr>
            <p:cNvPr id="431" name="Freeform 74">
              <a:extLst>
                <a:ext uri="{FF2B5EF4-FFF2-40B4-BE49-F238E27FC236}">
                  <a16:creationId xmlns:a16="http://schemas.microsoft.com/office/drawing/2014/main" id="{2529CD04-44F7-77F2-301E-00B8D7243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solidFill>
              <a:srgbClr val="FF4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32" name="Freeform 75">
              <a:extLst>
                <a:ext uri="{FF2B5EF4-FFF2-40B4-BE49-F238E27FC236}">
                  <a16:creationId xmlns:a16="http://schemas.microsoft.com/office/drawing/2014/main" id="{C9482811-47DE-6060-4084-F582656E2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solidFill>
              <a:srgbClr val="FF8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33" name="Oval 76">
              <a:extLst>
                <a:ext uri="{FF2B5EF4-FFF2-40B4-BE49-F238E27FC236}">
                  <a16:creationId xmlns:a16="http://schemas.microsoft.com/office/drawing/2014/main" id="{C1B940A1-A6F0-A7E8-489F-92D22B526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2731"/>
              <a:ext cx="152" cy="72"/>
            </a:xfrm>
            <a:prstGeom prst="ellipse">
              <a:avLst/>
            </a:pr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34" name="Oval 77">
              <a:extLst>
                <a:ext uri="{FF2B5EF4-FFF2-40B4-BE49-F238E27FC236}">
                  <a16:creationId xmlns:a16="http://schemas.microsoft.com/office/drawing/2014/main" id="{DEAB3BC5-C752-D63B-4868-96F1C30EE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solidFill>
              <a:srgbClr val="FF4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35" name="Freeform 78">
              <a:extLst>
                <a:ext uri="{FF2B5EF4-FFF2-40B4-BE49-F238E27FC236}">
                  <a16:creationId xmlns:a16="http://schemas.microsoft.com/office/drawing/2014/main" id="{CC21BE8C-F041-1A99-A6A9-DD5CE40B7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2717"/>
              <a:ext cx="128" cy="67"/>
            </a:xfrm>
            <a:custGeom>
              <a:avLst/>
              <a:gdLst>
                <a:gd name="T0" fmla="*/ 535 w 51"/>
                <a:gd name="T1" fmla="*/ 0 h 25"/>
                <a:gd name="T2" fmla="*/ 713 w 51"/>
                <a:gd name="T3" fmla="*/ 193 h 25"/>
                <a:gd name="T4" fmla="*/ 238 w 51"/>
                <a:gd name="T5" fmla="*/ 445 h 25"/>
                <a:gd name="T6" fmla="*/ 0 w 51"/>
                <a:gd name="T7" fmla="*/ 423 h 25"/>
                <a:gd name="T8" fmla="*/ 314 w 51"/>
                <a:gd name="T9" fmla="*/ 482 h 25"/>
                <a:gd name="T10" fmla="*/ 806 w 51"/>
                <a:gd name="T11" fmla="*/ 209 h 25"/>
                <a:gd name="T12" fmla="*/ 535 w 5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5">
                  <a:moveTo>
                    <a:pt x="34" y="0"/>
                  </a:moveTo>
                  <a:cubicBezTo>
                    <a:pt x="41" y="2"/>
                    <a:pt x="45" y="6"/>
                    <a:pt x="45" y="10"/>
                  </a:cubicBezTo>
                  <a:cubicBezTo>
                    <a:pt x="45" y="17"/>
                    <a:pt x="31" y="23"/>
                    <a:pt x="15" y="23"/>
                  </a:cubicBezTo>
                  <a:cubicBezTo>
                    <a:pt x="9" y="23"/>
                    <a:pt x="5" y="23"/>
                    <a:pt x="0" y="22"/>
                  </a:cubicBezTo>
                  <a:cubicBezTo>
                    <a:pt x="6" y="24"/>
                    <a:pt x="13" y="25"/>
                    <a:pt x="20" y="25"/>
                  </a:cubicBezTo>
                  <a:cubicBezTo>
                    <a:pt x="37" y="25"/>
                    <a:pt x="51" y="19"/>
                    <a:pt x="51" y="11"/>
                  </a:cubicBezTo>
                  <a:cubicBezTo>
                    <a:pt x="51" y="6"/>
                    <a:pt x="44" y="2"/>
                    <a:pt x="34" y="0"/>
                  </a:cubicBezTo>
                  <a:close/>
                </a:path>
              </a:pathLst>
            </a:custGeom>
            <a:solidFill>
              <a:srgbClr val="FF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36" name="Freeform 79">
              <a:extLst>
                <a:ext uri="{FF2B5EF4-FFF2-40B4-BE49-F238E27FC236}">
                  <a16:creationId xmlns:a16="http://schemas.microsoft.com/office/drawing/2014/main" id="{36A8FA5F-1465-103B-67ED-955419CAD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" y="2717"/>
              <a:ext cx="115" cy="54"/>
            </a:xfrm>
            <a:custGeom>
              <a:avLst/>
              <a:gdLst>
                <a:gd name="T0" fmla="*/ 63 w 46"/>
                <a:gd name="T1" fmla="*/ 232 h 20"/>
                <a:gd name="T2" fmla="*/ 470 w 46"/>
                <a:gd name="T3" fmla="*/ 38 h 20"/>
                <a:gd name="T4" fmla="*/ 720 w 46"/>
                <a:gd name="T5" fmla="*/ 103 h 20"/>
                <a:gd name="T6" fmla="*/ 395 w 46"/>
                <a:gd name="T7" fmla="*/ 0 h 20"/>
                <a:gd name="T8" fmla="*/ 0 w 46"/>
                <a:gd name="T9" fmla="*/ 219 h 20"/>
                <a:gd name="T10" fmla="*/ 158 w 46"/>
                <a:gd name="T11" fmla="*/ 394 h 20"/>
                <a:gd name="T12" fmla="*/ 63 w 46"/>
                <a:gd name="T13" fmla="*/ 23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37" name="Freeform 80">
              <a:extLst>
                <a:ext uri="{FF2B5EF4-FFF2-40B4-BE49-F238E27FC236}">
                  <a16:creationId xmlns:a16="http://schemas.microsoft.com/office/drawing/2014/main" id="{E2577084-7727-EA39-BC8C-9892B7C21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2664"/>
              <a:ext cx="325" cy="141"/>
            </a:xfrm>
            <a:custGeom>
              <a:avLst/>
              <a:gdLst>
                <a:gd name="T0" fmla="*/ 20 w 130"/>
                <a:gd name="T1" fmla="*/ 806 h 53"/>
                <a:gd name="T2" fmla="*/ 95 w 130"/>
                <a:gd name="T3" fmla="*/ 149 h 53"/>
                <a:gd name="T4" fmla="*/ 563 w 130"/>
                <a:gd name="T5" fmla="*/ 35 h 53"/>
                <a:gd name="T6" fmla="*/ 1345 w 130"/>
                <a:gd name="T7" fmla="*/ 35 h 53"/>
                <a:gd name="T8" fmla="*/ 1688 w 130"/>
                <a:gd name="T9" fmla="*/ 56 h 53"/>
                <a:gd name="T10" fmla="*/ 2033 w 130"/>
                <a:gd name="T11" fmla="*/ 35 h 53"/>
                <a:gd name="T12" fmla="*/ 550 w 130"/>
                <a:gd name="T13" fmla="*/ 170 h 53"/>
                <a:gd name="T14" fmla="*/ 145 w 130"/>
                <a:gd name="T15" fmla="*/ 452 h 53"/>
                <a:gd name="T16" fmla="*/ 50 w 130"/>
                <a:gd name="T17" fmla="*/ 998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53">
                  <a:moveTo>
                    <a:pt x="1" y="43"/>
                  </a:moveTo>
                  <a:cubicBezTo>
                    <a:pt x="1" y="34"/>
                    <a:pt x="0" y="16"/>
                    <a:pt x="6" y="8"/>
                  </a:cubicBezTo>
                  <a:cubicBezTo>
                    <a:pt x="12" y="0"/>
                    <a:pt x="27" y="2"/>
                    <a:pt x="36" y="2"/>
                  </a:cubicBezTo>
                  <a:cubicBezTo>
                    <a:pt x="52" y="2"/>
                    <a:pt x="69" y="2"/>
                    <a:pt x="86" y="2"/>
                  </a:cubicBezTo>
                  <a:cubicBezTo>
                    <a:pt x="93" y="2"/>
                    <a:pt x="101" y="3"/>
                    <a:pt x="108" y="3"/>
                  </a:cubicBezTo>
                  <a:cubicBezTo>
                    <a:pt x="115" y="2"/>
                    <a:pt x="123" y="1"/>
                    <a:pt x="130" y="2"/>
                  </a:cubicBezTo>
                  <a:cubicBezTo>
                    <a:pt x="100" y="12"/>
                    <a:pt x="66" y="5"/>
                    <a:pt x="35" y="9"/>
                  </a:cubicBezTo>
                  <a:cubicBezTo>
                    <a:pt x="25" y="11"/>
                    <a:pt x="14" y="13"/>
                    <a:pt x="9" y="24"/>
                  </a:cubicBezTo>
                  <a:cubicBezTo>
                    <a:pt x="5" y="33"/>
                    <a:pt x="3" y="43"/>
                    <a:pt x="3" y="53"/>
                  </a:cubicBezTo>
                </a:path>
              </a:pathLst>
            </a:cu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38" name="Freeform 81">
              <a:extLst>
                <a:ext uri="{FF2B5EF4-FFF2-40B4-BE49-F238E27FC236}">
                  <a16:creationId xmlns:a16="http://schemas.microsoft.com/office/drawing/2014/main" id="{1FC78F47-EA9F-ABBF-4E7D-EDA56B77A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704"/>
              <a:ext cx="503" cy="149"/>
            </a:xfrm>
            <a:custGeom>
              <a:avLst/>
              <a:gdLst>
                <a:gd name="T0" fmla="*/ 0 w 201"/>
                <a:gd name="T1" fmla="*/ 963 h 56"/>
                <a:gd name="T2" fmla="*/ 2305 w 201"/>
                <a:gd name="T3" fmla="*/ 942 h 56"/>
                <a:gd name="T4" fmla="*/ 3056 w 201"/>
                <a:gd name="T5" fmla="*/ 806 h 56"/>
                <a:gd name="T6" fmla="*/ 3056 w 201"/>
                <a:gd name="T7" fmla="*/ 0 h 56"/>
                <a:gd name="T8" fmla="*/ 2868 w 201"/>
                <a:gd name="T9" fmla="*/ 716 h 56"/>
                <a:gd name="T10" fmla="*/ 2442 w 201"/>
                <a:gd name="T11" fmla="*/ 793 h 56"/>
                <a:gd name="T12" fmla="*/ 1909 w 201"/>
                <a:gd name="T13" fmla="*/ 806 h 56"/>
                <a:gd name="T14" fmla="*/ 908 w 201"/>
                <a:gd name="T15" fmla="*/ 849 h 56"/>
                <a:gd name="T16" fmla="*/ 408 w 201"/>
                <a:gd name="T17" fmla="*/ 907 h 56"/>
                <a:gd name="T18" fmla="*/ 63 w 201"/>
                <a:gd name="T19" fmla="*/ 97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56">
                  <a:moveTo>
                    <a:pt x="0" y="51"/>
                  </a:moveTo>
                  <a:cubicBezTo>
                    <a:pt x="49" y="51"/>
                    <a:pt x="98" y="47"/>
                    <a:pt x="147" y="50"/>
                  </a:cubicBezTo>
                  <a:cubicBezTo>
                    <a:pt x="158" y="50"/>
                    <a:pt x="188" y="56"/>
                    <a:pt x="195" y="43"/>
                  </a:cubicBezTo>
                  <a:cubicBezTo>
                    <a:pt x="201" y="34"/>
                    <a:pt x="197" y="10"/>
                    <a:pt x="195" y="0"/>
                  </a:cubicBezTo>
                  <a:cubicBezTo>
                    <a:pt x="195" y="12"/>
                    <a:pt x="194" y="31"/>
                    <a:pt x="183" y="38"/>
                  </a:cubicBezTo>
                  <a:cubicBezTo>
                    <a:pt x="176" y="43"/>
                    <a:pt x="164" y="42"/>
                    <a:pt x="156" y="42"/>
                  </a:cubicBezTo>
                  <a:cubicBezTo>
                    <a:pt x="145" y="43"/>
                    <a:pt x="133" y="43"/>
                    <a:pt x="122" y="43"/>
                  </a:cubicBezTo>
                  <a:cubicBezTo>
                    <a:pt x="101" y="43"/>
                    <a:pt x="79" y="42"/>
                    <a:pt x="58" y="45"/>
                  </a:cubicBezTo>
                  <a:cubicBezTo>
                    <a:pt x="47" y="46"/>
                    <a:pt x="37" y="47"/>
                    <a:pt x="26" y="48"/>
                  </a:cubicBezTo>
                  <a:cubicBezTo>
                    <a:pt x="19" y="49"/>
                    <a:pt x="11" y="48"/>
                    <a:pt x="4" y="52"/>
                  </a:cubicBezTo>
                </a:path>
              </a:pathLst>
            </a:custGeom>
            <a:solidFill>
              <a:srgbClr val="FF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39" name="Freeform 82">
              <a:extLst>
                <a:ext uri="{FF2B5EF4-FFF2-40B4-BE49-F238E27FC236}">
                  <a16:creationId xmlns:a16="http://schemas.microsoft.com/office/drawing/2014/main" id="{7CEBE189-F9F6-3A6F-BA20-36BE2BA71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40" name="Oval 83">
              <a:extLst>
                <a:ext uri="{FF2B5EF4-FFF2-40B4-BE49-F238E27FC236}">
                  <a16:creationId xmlns:a16="http://schemas.microsoft.com/office/drawing/2014/main" id="{8FC076F2-2ADF-4A97-E066-AAE721941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41" name="Freeform 84">
              <a:extLst>
                <a:ext uri="{FF2B5EF4-FFF2-40B4-BE49-F238E27FC236}">
                  <a16:creationId xmlns:a16="http://schemas.microsoft.com/office/drawing/2014/main" id="{B97B07A5-8C7C-4FEE-55D6-55FB1227B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</p:grpSp>
      <p:grpSp>
        <p:nvGrpSpPr>
          <p:cNvPr id="395" name="Group 209">
            <a:extLst>
              <a:ext uri="{FF2B5EF4-FFF2-40B4-BE49-F238E27FC236}">
                <a16:creationId xmlns:a16="http://schemas.microsoft.com/office/drawing/2014/main" id="{D5E44587-91DB-C2A3-8898-B2593D5434E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17464" y="1512567"/>
            <a:ext cx="911249" cy="267616"/>
            <a:chOff x="240" y="2640"/>
            <a:chExt cx="807" cy="237"/>
          </a:xfrm>
        </p:grpSpPr>
        <p:sp>
          <p:nvSpPr>
            <p:cNvPr id="420" name="Freeform 210">
              <a:extLst>
                <a:ext uri="{FF2B5EF4-FFF2-40B4-BE49-F238E27FC236}">
                  <a16:creationId xmlns:a16="http://schemas.microsoft.com/office/drawing/2014/main" id="{ABB9BCE9-512A-2168-326C-44E6233A5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solidFill>
              <a:srgbClr val="FF4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21" name="Freeform 211">
              <a:extLst>
                <a:ext uri="{FF2B5EF4-FFF2-40B4-BE49-F238E27FC236}">
                  <a16:creationId xmlns:a16="http://schemas.microsoft.com/office/drawing/2014/main" id="{C9447836-4FAF-0AAC-FEB0-C6A9D6870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solidFill>
              <a:srgbClr val="FF8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22" name="Oval 212">
              <a:extLst>
                <a:ext uri="{FF2B5EF4-FFF2-40B4-BE49-F238E27FC236}">
                  <a16:creationId xmlns:a16="http://schemas.microsoft.com/office/drawing/2014/main" id="{9353F35E-680D-4A16-E649-3F253C551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2731"/>
              <a:ext cx="152" cy="72"/>
            </a:xfrm>
            <a:prstGeom prst="ellipse">
              <a:avLst/>
            </a:pr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23" name="Oval 213">
              <a:extLst>
                <a:ext uri="{FF2B5EF4-FFF2-40B4-BE49-F238E27FC236}">
                  <a16:creationId xmlns:a16="http://schemas.microsoft.com/office/drawing/2014/main" id="{51F4C011-DCC3-C315-4EAC-610E7A77F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solidFill>
              <a:srgbClr val="FF4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24" name="Freeform 214">
              <a:extLst>
                <a:ext uri="{FF2B5EF4-FFF2-40B4-BE49-F238E27FC236}">
                  <a16:creationId xmlns:a16="http://schemas.microsoft.com/office/drawing/2014/main" id="{DFE3A606-51E1-C2AF-B3B9-BD0668345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2717"/>
              <a:ext cx="128" cy="67"/>
            </a:xfrm>
            <a:custGeom>
              <a:avLst/>
              <a:gdLst>
                <a:gd name="T0" fmla="*/ 535 w 51"/>
                <a:gd name="T1" fmla="*/ 0 h 25"/>
                <a:gd name="T2" fmla="*/ 713 w 51"/>
                <a:gd name="T3" fmla="*/ 193 h 25"/>
                <a:gd name="T4" fmla="*/ 238 w 51"/>
                <a:gd name="T5" fmla="*/ 445 h 25"/>
                <a:gd name="T6" fmla="*/ 0 w 51"/>
                <a:gd name="T7" fmla="*/ 423 h 25"/>
                <a:gd name="T8" fmla="*/ 314 w 51"/>
                <a:gd name="T9" fmla="*/ 482 h 25"/>
                <a:gd name="T10" fmla="*/ 806 w 51"/>
                <a:gd name="T11" fmla="*/ 209 h 25"/>
                <a:gd name="T12" fmla="*/ 535 w 5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5">
                  <a:moveTo>
                    <a:pt x="34" y="0"/>
                  </a:moveTo>
                  <a:cubicBezTo>
                    <a:pt x="41" y="2"/>
                    <a:pt x="45" y="6"/>
                    <a:pt x="45" y="10"/>
                  </a:cubicBezTo>
                  <a:cubicBezTo>
                    <a:pt x="45" y="17"/>
                    <a:pt x="31" y="23"/>
                    <a:pt x="15" y="23"/>
                  </a:cubicBezTo>
                  <a:cubicBezTo>
                    <a:pt x="9" y="23"/>
                    <a:pt x="5" y="23"/>
                    <a:pt x="0" y="22"/>
                  </a:cubicBezTo>
                  <a:cubicBezTo>
                    <a:pt x="6" y="24"/>
                    <a:pt x="13" y="25"/>
                    <a:pt x="20" y="25"/>
                  </a:cubicBezTo>
                  <a:cubicBezTo>
                    <a:pt x="37" y="25"/>
                    <a:pt x="51" y="19"/>
                    <a:pt x="51" y="11"/>
                  </a:cubicBezTo>
                  <a:cubicBezTo>
                    <a:pt x="51" y="6"/>
                    <a:pt x="44" y="2"/>
                    <a:pt x="34" y="0"/>
                  </a:cubicBezTo>
                  <a:close/>
                </a:path>
              </a:pathLst>
            </a:custGeom>
            <a:solidFill>
              <a:srgbClr val="FF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25" name="Freeform 215">
              <a:extLst>
                <a:ext uri="{FF2B5EF4-FFF2-40B4-BE49-F238E27FC236}">
                  <a16:creationId xmlns:a16="http://schemas.microsoft.com/office/drawing/2014/main" id="{5F295596-3C4B-B880-2F77-2433ECC39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" y="2717"/>
              <a:ext cx="115" cy="54"/>
            </a:xfrm>
            <a:custGeom>
              <a:avLst/>
              <a:gdLst>
                <a:gd name="T0" fmla="*/ 63 w 46"/>
                <a:gd name="T1" fmla="*/ 232 h 20"/>
                <a:gd name="T2" fmla="*/ 470 w 46"/>
                <a:gd name="T3" fmla="*/ 38 h 20"/>
                <a:gd name="T4" fmla="*/ 720 w 46"/>
                <a:gd name="T5" fmla="*/ 103 h 20"/>
                <a:gd name="T6" fmla="*/ 395 w 46"/>
                <a:gd name="T7" fmla="*/ 0 h 20"/>
                <a:gd name="T8" fmla="*/ 0 w 46"/>
                <a:gd name="T9" fmla="*/ 219 h 20"/>
                <a:gd name="T10" fmla="*/ 158 w 46"/>
                <a:gd name="T11" fmla="*/ 394 h 20"/>
                <a:gd name="T12" fmla="*/ 63 w 46"/>
                <a:gd name="T13" fmla="*/ 23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26" name="Freeform 216">
              <a:extLst>
                <a:ext uri="{FF2B5EF4-FFF2-40B4-BE49-F238E27FC236}">
                  <a16:creationId xmlns:a16="http://schemas.microsoft.com/office/drawing/2014/main" id="{ECF1D6AF-3ADC-6982-BADD-106E08161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2664"/>
              <a:ext cx="325" cy="141"/>
            </a:xfrm>
            <a:custGeom>
              <a:avLst/>
              <a:gdLst>
                <a:gd name="T0" fmla="*/ 20 w 130"/>
                <a:gd name="T1" fmla="*/ 806 h 53"/>
                <a:gd name="T2" fmla="*/ 95 w 130"/>
                <a:gd name="T3" fmla="*/ 149 h 53"/>
                <a:gd name="T4" fmla="*/ 563 w 130"/>
                <a:gd name="T5" fmla="*/ 35 h 53"/>
                <a:gd name="T6" fmla="*/ 1345 w 130"/>
                <a:gd name="T7" fmla="*/ 35 h 53"/>
                <a:gd name="T8" fmla="*/ 1688 w 130"/>
                <a:gd name="T9" fmla="*/ 56 h 53"/>
                <a:gd name="T10" fmla="*/ 2033 w 130"/>
                <a:gd name="T11" fmla="*/ 35 h 53"/>
                <a:gd name="T12" fmla="*/ 550 w 130"/>
                <a:gd name="T13" fmla="*/ 170 h 53"/>
                <a:gd name="T14" fmla="*/ 145 w 130"/>
                <a:gd name="T15" fmla="*/ 452 h 53"/>
                <a:gd name="T16" fmla="*/ 50 w 130"/>
                <a:gd name="T17" fmla="*/ 998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53">
                  <a:moveTo>
                    <a:pt x="1" y="43"/>
                  </a:moveTo>
                  <a:cubicBezTo>
                    <a:pt x="1" y="34"/>
                    <a:pt x="0" y="16"/>
                    <a:pt x="6" y="8"/>
                  </a:cubicBezTo>
                  <a:cubicBezTo>
                    <a:pt x="12" y="0"/>
                    <a:pt x="27" y="2"/>
                    <a:pt x="36" y="2"/>
                  </a:cubicBezTo>
                  <a:cubicBezTo>
                    <a:pt x="52" y="2"/>
                    <a:pt x="69" y="2"/>
                    <a:pt x="86" y="2"/>
                  </a:cubicBezTo>
                  <a:cubicBezTo>
                    <a:pt x="93" y="2"/>
                    <a:pt x="101" y="3"/>
                    <a:pt x="108" y="3"/>
                  </a:cubicBezTo>
                  <a:cubicBezTo>
                    <a:pt x="115" y="2"/>
                    <a:pt x="123" y="1"/>
                    <a:pt x="130" y="2"/>
                  </a:cubicBezTo>
                  <a:cubicBezTo>
                    <a:pt x="100" y="12"/>
                    <a:pt x="66" y="5"/>
                    <a:pt x="35" y="9"/>
                  </a:cubicBezTo>
                  <a:cubicBezTo>
                    <a:pt x="25" y="11"/>
                    <a:pt x="14" y="13"/>
                    <a:pt x="9" y="24"/>
                  </a:cubicBezTo>
                  <a:cubicBezTo>
                    <a:pt x="5" y="33"/>
                    <a:pt x="3" y="43"/>
                    <a:pt x="3" y="53"/>
                  </a:cubicBezTo>
                </a:path>
              </a:pathLst>
            </a:cu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27" name="Freeform 217">
              <a:extLst>
                <a:ext uri="{FF2B5EF4-FFF2-40B4-BE49-F238E27FC236}">
                  <a16:creationId xmlns:a16="http://schemas.microsoft.com/office/drawing/2014/main" id="{E1624C3D-DA2D-96E6-BCAE-5FE643A9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704"/>
              <a:ext cx="503" cy="149"/>
            </a:xfrm>
            <a:custGeom>
              <a:avLst/>
              <a:gdLst>
                <a:gd name="T0" fmla="*/ 0 w 201"/>
                <a:gd name="T1" fmla="*/ 963 h 56"/>
                <a:gd name="T2" fmla="*/ 2305 w 201"/>
                <a:gd name="T3" fmla="*/ 942 h 56"/>
                <a:gd name="T4" fmla="*/ 3056 w 201"/>
                <a:gd name="T5" fmla="*/ 806 h 56"/>
                <a:gd name="T6" fmla="*/ 3056 w 201"/>
                <a:gd name="T7" fmla="*/ 0 h 56"/>
                <a:gd name="T8" fmla="*/ 2868 w 201"/>
                <a:gd name="T9" fmla="*/ 716 h 56"/>
                <a:gd name="T10" fmla="*/ 2442 w 201"/>
                <a:gd name="T11" fmla="*/ 793 h 56"/>
                <a:gd name="T12" fmla="*/ 1909 w 201"/>
                <a:gd name="T13" fmla="*/ 806 h 56"/>
                <a:gd name="T14" fmla="*/ 908 w 201"/>
                <a:gd name="T15" fmla="*/ 849 h 56"/>
                <a:gd name="T16" fmla="*/ 408 w 201"/>
                <a:gd name="T17" fmla="*/ 907 h 56"/>
                <a:gd name="T18" fmla="*/ 63 w 201"/>
                <a:gd name="T19" fmla="*/ 97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56">
                  <a:moveTo>
                    <a:pt x="0" y="51"/>
                  </a:moveTo>
                  <a:cubicBezTo>
                    <a:pt x="49" y="51"/>
                    <a:pt x="98" y="47"/>
                    <a:pt x="147" y="50"/>
                  </a:cubicBezTo>
                  <a:cubicBezTo>
                    <a:pt x="158" y="50"/>
                    <a:pt x="188" y="56"/>
                    <a:pt x="195" y="43"/>
                  </a:cubicBezTo>
                  <a:cubicBezTo>
                    <a:pt x="201" y="34"/>
                    <a:pt x="197" y="10"/>
                    <a:pt x="195" y="0"/>
                  </a:cubicBezTo>
                  <a:cubicBezTo>
                    <a:pt x="195" y="12"/>
                    <a:pt x="194" y="31"/>
                    <a:pt x="183" y="38"/>
                  </a:cubicBezTo>
                  <a:cubicBezTo>
                    <a:pt x="176" y="43"/>
                    <a:pt x="164" y="42"/>
                    <a:pt x="156" y="42"/>
                  </a:cubicBezTo>
                  <a:cubicBezTo>
                    <a:pt x="145" y="43"/>
                    <a:pt x="133" y="43"/>
                    <a:pt x="122" y="43"/>
                  </a:cubicBezTo>
                  <a:cubicBezTo>
                    <a:pt x="101" y="43"/>
                    <a:pt x="79" y="42"/>
                    <a:pt x="58" y="45"/>
                  </a:cubicBezTo>
                  <a:cubicBezTo>
                    <a:pt x="47" y="46"/>
                    <a:pt x="37" y="47"/>
                    <a:pt x="26" y="48"/>
                  </a:cubicBezTo>
                  <a:cubicBezTo>
                    <a:pt x="19" y="49"/>
                    <a:pt x="11" y="48"/>
                    <a:pt x="4" y="52"/>
                  </a:cubicBezTo>
                </a:path>
              </a:pathLst>
            </a:custGeom>
            <a:solidFill>
              <a:srgbClr val="FF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28" name="Freeform 218">
              <a:extLst>
                <a:ext uri="{FF2B5EF4-FFF2-40B4-BE49-F238E27FC236}">
                  <a16:creationId xmlns:a16="http://schemas.microsoft.com/office/drawing/2014/main" id="{286009B1-F4E6-6C67-5BC7-CC7941BD3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29" name="Oval 219">
              <a:extLst>
                <a:ext uri="{FF2B5EF4-FFF2-40B4-BE49-F238E27FC236}">
                  <a16:creationId xmlns:a16="http://schemas.microsoft.com/office/drawing/2014/main" id="{23DE5D08-11FE-B634-A604-7702A0761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30" name="Freeform 220">
              <a:extLst>
                <a:ext uri="{FF2B5EF4-FFF2-40B4-BE49-F238E27FC236}">
                  <a16:creationId xmlns:a16="http://schemas.microsoft.com/office/drawing/2014/main" id="{AC9F54DA-BB7F-90B2-9468-7A44D35E0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</p:grpSp>
      <p:grpSp>
        <p:nvGrpSpPr>
          <p:cNvPr id="396" name="Group 221">
            <a:extLst>
              <a:ext uri="{FF2B5EF4-FFF2-40B4-BE49-F238E27FC236}">
                <a16:creationId xmlns:a16="http://schemas.microsoft.com/office/drawing/2014/main" id="{5D5F75E3-EC94-F3B3-A1FB-A2C7E118B6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1702" y="1512567"/>
            <a:ext cx="911249" cy="267616"/>
            <a:chOff x="240" y="2640"/>
            <a:chExt cx="807" cy="237"/>
          </a:xfrm>
        </p:grpSpPr>
        <p:sp>
          <p:nvSpPr>
            <p:cNvPr id="409" name="Freeform 222">
              <a:extLst>
                <a:ext uri="{FF2B5EF4-FFF2-40B4-BE49-F238E27FC236}">
                  <a16:creationId xmlns:a16="http://schemas.microsoft.com/office/drawing/2014/main" id="{2E468566-6D4E-FE98-D24B-1B7D32E6D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solidFill>
              <a:srgbClr val="FF4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10" name="Freeform 223">
              <a:extLst>
                <a:ext uri="{FF2B5EF4-FFF2-40B4-BE49-F238E27FC236}">
                  <a16:creationId xmlns:a16="http://schemas.microsoft.com/office/drawing/2014/main" id="{2A49AE07-3D56-9F25-8A6F-C6FFE57B6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solidFill>
              <a:srgbClr val="FF8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11" name="Oval 224">
              <a:extLst>
                <a:ext uri="{FF2B5EF4-FFF2-40B4-BE49-F238E27FC236}">
                  <a16:creationId xmlns:a16="http://schemas.microsoft.com/office/drawing/2014/main" id="{6BC64A4D-42BC-076C-84A4-DD329759E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2731"/>
              <a:ext cx="152" cy="72"/>
            </a:xfrm>
            <a:prstGeom prst="ellipse">
              <a:avLst/>
            </a:pr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12" name="Oval 225">
              <a:extLst>
                <a:ext uri="{FF2B5EF4-FFF2-40B4-BE49-F238E27FC236}">
                  <a16:creationId xmlns:a16="http://schemas.microsoft.com/office/drawing/2014/main" id="{AB467D41-3EE1-4623-6542-8F3969BCB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solidFill>
              <a:srgbClr val="FF4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13" name="Freeform 226">
              <a:extLst>
                <a:ext uri="{FF2B5EF4-FFF2-40B4-BE49-F238E27FC236}">
                  <a16:creationId xmlns:a16="http://schemas.microsoft.com/office/drawing/2014/main" id="{C2CFBAA6-87FD-2C54-8AAC-64A47DCC9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2717"/>
              <a:ext cx="128" cy="67"/>
            </a:xfrm>
            <a:custGeom>
              <a:avLst/>
              <a:gdLst>
                <a:gd name="T0" fmla="*/ 535 w 51"/>
                <a:gd name="T1" fmla="*/ 0 h 25"/>
                <a:gd name="T2" fmla="*/ 713 w 51"/>
                <a:gd name="T3" fmla="*/ 193 h 25"/>
                <a:gd name="T4" fmla="*/ 238 w 51"/>
                <a:gd name="T5" fmla="*/ 445 h 25"/>
                <a:gd name="T6" fmla="*/ 0 w 51"/>
                <a:gd name="T7" fmla="*/ 423 h 25"/>
                <a:gd name="T8" fmla="*/ 314 w 51"/>
                <a:gd name="T9" fmla="*/ 482 h 25"/>
                <a:gd name="T10" fmla="*/ 806 w 51"/>
                <a:gd name="T11" fmla="*/ 209 h 25"/>
                <a:gd name="T12" fmla="*/ 535 w 5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5">
                  <a:moveTo>
                    <a:pt x="34" y="0"/>
                  </a:moveTo>
                  <a:cubicBezTo>
                    <a:pt x="41" y="2"/>
                    <a:pt x="45" y="6"/>
                    <a:pt x="45" y="10"/>
                  </a:cubicBezTo>
                  <a:cubicBezTo>
                    <a:pt x="45" y="17"/>
                    <a:pt x="31" y="23"/>
                    <a:pt x="15" y="23"/>
                  </a:cubicBezTo>
                  <a:cubicBezTo>
                    <a:pt x="9" y="23"/>
                    <a:pt x="5" y="23"/>
                    <a:pt x="0" y="22"/>
                  </a:cubicBezTo>
                  <a:cubicBezTo>
                    <a:pt x="6" y="24"/>
                    <a:pt x="13" y="25"/>
                    <a:pt x="20" y="25"/>
                  </a:cubicBezTo>
                  <a:cubicBezTo>
                    <a:pt x="37" y="25"/>
                    <a:pt x="51" y="19"/>
                    <a:pt x="51" y="11"/>
                  </a:cubicBezTo>
                  <a:cubicBezTo>
                    <a:pt x="51" y="6"/>
                    <a:pt x="44" y="2"/>
                    <a:pt x="34" y="0"/>
                  </a:cubicBezTo>
                  <a:close/>
                </a:path>
              </a:pathLst>
            </a:custGeom>
            <a:solidFill>
              <a:srgbClr val="FF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14" name="Freeform 227">
              <a:extLst>
                <a:ext uri="{FF2B5EF4-FFF2-40B4-BE49-F238E27FC236}">
                  <a16:creationId xmlns:a16="http://schemas.microsoft.com/office/drawing/2014/main" id="{5E7A54DD-75B0-1B8C-0E44-F3D391B09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" y="2717"/>
              <a:ext cx="115" cy="54"/>
            </a:xfrm>
            <a:custGeom>
              <a:avLst/>
              <a:gdLst>
                <a:gd name="T0" fmla="*/ 63 w 46"/>
                <a:gd name="T1" fmla="*/ 232 h 20"/>
                <a:gd name="T2" fmla="*/ 470 w 46"/>
                <a:gd name="T3" fmla="*/ 38 h 20"/>
                <a:gd name="T4" fmla="*/ 720 w 46"/>
                <a:gd name="T5" fmla="*/ 103 h 20"/>
                <a:gd name="T6" fmla="*/ 395 w 46"/>
                <a:gd name="T7" fmla="*/ 0 h 20"/>
                <a:gd name="T8" fmla="*/ 0 w 46"/>
                <a:gd name="T9" fmla="*/ 219 h 20"/>
                <a:gd name="T10" fmla="*/ 158 w 46"/>
                <a:gd name="T11" fmla="*/ 394 h 20"/>
                <a:gd name="T12" fmla="*/ 63 w 46"/>
                <a:gd name="T13" fmla="*/ 23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15" name="Freeform 228">
              <a:extLst>
                <a:ext uri="{FF2B5EF4-FFF2-40B4-BE49-F238E27FC236}">
                  <a16:creationId xmlns:a16="http://schemas.microsoft.com/office/drawing/2014/main" id="{03C0E24F-08B4-A257-0A12-3052C2FB1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2664"/>
              <a:ext cx="325" cy="141"/>
            </a:xfrm>
            <a:custGeom>
              <a:avLst/>
              <a:gdLst>
                <a:gd name="T0" fmla="*/ 20 w 130"/>
                <a:gd name="T1" fmla="*/ 806 h 53"/>
                <a:gd name="T2" fmla="*/ 95 w 130"/>
                <a:gd name="T3" fmla="*/ 149 h 53"/>
                <a:gd name="T4" fmla="*/ 563 w 130"/>
                <a:gd name="T5" fmla="*/ 35 h 53"/>
                <a:gd name="T6" fmla="*/ 1345 w 130"/>
                <a:gd name="T7" fmla="*/ 35 h 53"/>
                <a:gd name="T8" fmla="*/ 1688 w 130"/>
                <a:gd name="T9" fmla="*/ 56 h 53"/>
                <a:gd name="T10" fmla="*/ 2033 w 130"/>
                <a:gd name="T11" fmla="*/ 35 h 53"/>
                <a:gd name="T12" fmla="*/ 550 w 130"/>
                <a:gd name="T13" fmla="*/ 170 h 53"/>
                <a:gd name="T14" fmla="*/ 145 w 130"/>
                <a:gd name="T15" fmla="*/ 452 h 53"/>
                <a:gd name="T16" fmla="*/ 50 w 130"/>
                <a:gd name="T17" fmla="*/ 998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53">
                  <a:moveTo>
                    <a:pt x="1" y="43"/>
                  </a:moveTo>
                  <a:cubicBezTo>
                    <a:pt x="1" y="34"/>
                    <a:pt x="0" y="16"/>
                    <a:pt x="6" y="8"/>
                  </a:cubicBezTo>
                  <a:cubicBezTo>
                    <a:pt x="12" y="0"/>
                    <a:pt x="27" y="2"/>
                    <a:pt x="36" y="2"/>
                  </a:cubicBezTo>
                  <a:cubicBezTo>
                    <a:pt x="52" y="2"/>
                    <a:pt x="69" y="2"/>
                    <a:pt x="86" y="2"/>
                  </a:cubicBezTo>
                  <a:cubicBezTo>
                    <a:pt x="93" y="2"/>
                    <a:pt x="101" y="3"/>
                    <a:pt x="108" y="3"/>
                  </a:cubicBezTo>
                  <a:cubicBezTo>
                    <a:pt x="115" y="2"/>
                    <a:pt x="123" y="1"/>
                    <a:pt x="130" y="2"/>
                  </a:cubicBezTo>
                  <a:cubicBezTo>
                    <a:pt x="100" y="12"/>
                    <a:pt x="66" y="5"/>
                    <a:pt x="35" y="9"/>
                  </a:cubicBezTo>
                  <a:cubicBezTo>
                    <a:pt x="25" y="11"/>
                    <a:pt x="14" y="13"/>
                    <a:pt x="9" y="24"/>
                  </a:cubicBezTo>
                  <a:cubicBezTo>
                    <a:pt x="5" y="33"/>
                    <a:pt x="3" y="43"/>
                    <a:pt x="3" y="53"/>
                  </a:cubicBezTo>
                </a:path>
              </a:pathLst>
            </a:cu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16" name="Freeform 229">
              <a:extLst>
                <a:ext uri="{FF2B5EF4-FFF2-40B4-BE49-F238E27FC236}">
                  <a16:creationId xmlns:a16="http://schemas.microsoft.com/office/drawing/2014/main" id="{F52A1D02-9FAB-8C88-A03C-DDFF0956B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704"/>
              <a:ext cx="503" cy="149"/>
            </a:xfrm>
            <a:custGeom>
              <a:avLst/>
              <a:gdLst>
                <a:gd name="T0" fmla="*/ 0 w 201"/>
                <a:gd name="T1" fmla="*/ 963 h 56"/>
                <a:gd name="T2" fmla="*/ 2305 w 201"/>
                <a:gd name="T3" fmla="*/ 942 h 56"/>
                <a:gd name="T4" fmla="*/ 3056 w 201"/>
                <a:gd name="T5" fmla="*/ 806 h 56"/>
                <a:gd name="T6" fmla="*/ 3056 w 201"/>
                <a:gd name="T7" fmla="*/ 0 h 56"/>
                <a:gd name="T8" fmla="*/ 2868 w 201"/>
                <a:gd name="T9" fmla="*/ 716 h 56"/>
                <a:gd name="T10" fmla="*/ 2442 w 201"/>
                <a:gd name="T11" fmla="*/ 793 h 56"/>
                <a:gd name="T12" fmla="*/ 1909 w 201"/>
                <a:gd name="T13" fmla="*/ 806 h 56"/>
                <a:gd name="T14" fmla="*/ 908 w 201"/>
                <a:gd name="T15" fmla="*/ 849 h 56"/>
                <a:gd name="T16" fmla="*/ 408 w 201"/>
                <a:gd name="T17" fmla="*/ 907 h 56"/>
                <a:gd name="T18" fmla="*/ 63 w 201"/>
                <a:gd name="T19" fmla="*/ 97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56">
                  <a:moveTo>
                    <a:pt x="0" y="51"/>
                  </a:moveTo>
                  <a:cubicBezTo>
                    <a:pt x="49" y="51"/>
                    <a:pt x="98" y="47"/>
                    <a:pt x="147" y="50"/>
                  </a:cubicBezTo>
                  <a:cubicBezTo>
                    <a:pt x="158" y="50"/>
                    <a:pt x="188" y="56"/>
                    <a:pt x="195" y="43"/>
                  </a:cubicBezTo>
                  <a:cubicBezTo>
                    <a:pt x="201" y="34"/>
                    <a:pt x="197" y="10"/>
                    <a:pt x="195" y="0"/>
                  </a:cubicBezTo>
                  <a:cubicBezTo>
                    <a:pt x="195" y="12"/>
                    <a:pt x="194" y="31"/>
                    <a:pt x="183" y="38"/>
                  </a:cubicBezTo>
                  <a:cubicBezTo>
                    <a:pt x="176" y="43"/>
                    <a:pt x="164" y="42"/>
                    <a:pt x="156" y="42"/>
                  </a:cubicBezTo>
                  <a:cubicBezTo>
                    <a:pt x="145" y="43"/>
                    <a:pt x="133" y="43"/>
                    <a:pt x="122" y="43"/>
                  </a:cubicBezTo>
                  <a:cubicBezTo>
                    <a:pt x="101" y="43"/>
                    <a:pt x="79" y="42"/>
                    <a:pt x="58" y="45"/>
                  </a:cubicBezTo>
                  <a:cubicBezTo>
                    <a:pt x="47" y="46"/>
                    <a:pt x="37" y="47"/>
                    <a:pt x="26" y="48"/>
                  </a:cubicBezTo>
                  <a:cubicBezTo>
                    <a:pt x="19" y="49"/>
                    <a:pt x="11" y="48"/>
                    <a:pt x="4" y="52"/>
                  </a:cubicBezTo>
                </a:path>
              </a:pathLst>
            </a:custGeom>
            <a:solidFill>
              <a:srgbClr val="FF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17" name="Freeform 230">
              <a:extLst>
                <a:ext uri="{FF2B5EF4-FFF2-40B4-BE49-F238E27FC236}">
                  <a16:creationId xmlns:a16="http://schemas.microsoft.com/office/drawing/2014/main" id="{0FED6FBD-8413-F9F0-EB65-8FECD6D11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18" name="Oval 231">
              <a:extLst>
                <a:ext uri="{FF2B5EF4-FFF2-40B4-BE49-F238E27FC236}">
                  <a16:creationId xmlns:a16="http://schemas.microsoft.com/office/drawing/2014/main" id="{40478DBB-CD73-384F-AD6F-5BA897F64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19" name="Freeform 232">
              <a:extLst>
                <a:ext uri="{FF2B5EF4-FFF2-40B4-BE49-F238E27FC236}">
                  <a16:creationId xmlns:a16="http://schemas.microsoft.com/office/drawing/2014/main" id="{FB7E8676-784A-3413-68AB-15C51C64A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</p:grpSp>
      <p:grpSp>
        <p:nvGrpSpPr>
          <p:cNvPr id="397" name="Group 233">
            <a:extLst>
              <a:ext uri="{FF2B5EF4-FFF2-40B4-BE49-F238E27FC236}">
                <a16:creationId xmlns:a16="http://schemas.microsoft.com/office/drawing/2014/main" id="{65A500A0-8898-8325-3A7E-EB41FF8F79E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65170" y="1512567"/>
            <a:ext cx="911249" cy="267616"/>
            <a:chOff x="240" y="2640"/>
            <a:chExt cx="807" cy="237"/>
          </a:xfrm>
        </p:grpSpPr>
        <p:sp>
          <p:nvSpPr>
            <p:cNvPr id="398" name="Freeform 234">
              <a:extLst>
                <a:ext uri="{FF2B5EF4-FFF2-40B4-BE49-F238E27FC236}">
                  <a16:creationId xmlns:a16="http://schemas.microsoft.com/office/drawing/2014/main" id="{5656ED8B-AE33-956F-393C-F581C85E7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solidFill>
              <a:srgbClr val="FF4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99" name="Freeform 235">
              <a:extLst>
                <a:ext uri="{FF2B5EF4-FFF2-40B4-BE49-F238E27FC236}">
                  <a16:creationId xmlns:a16="http://schemas.microsoft.com/office/drawing/2014/main" id="{73F04D50-8B6A-CA0E-B747-6B623D10F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solidFill>
              <a:srgbClr val="FF8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00" name="Oval 236">
              <a:extLst>
                <a:ext uri="{FF2B5EF4-FFF2-40B4-BE49-F238E27FC236}">
                  <a16:creationId xmlns:a16="http://schemas.microsoft.com/office/drawing/2014/main" id="{27089694-9317-8A78-F491-C4BD456C1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2731"/>
              <a:ext cx="152" cy="72"/>
            </a:xfrm>
            <a:prstGeom prst="ellipse">
              <a:avLst/>
            </a:pr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01" name="Oval 237">
              <a:extLst>
                <a:ext uri="{FF2B5EF4-FFF2-40B4-BE49-F238E27FC236}">
                  <a16:creationId xmlns:a16="http://schemas.microsoft.com/office/drawing/2014/main" id="{07F52A66-6F91-4CAC-A753-A7212EB0B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solidFill>
              <a:srgbClr val="FF4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02" name="Freeform 238">
              <a:extLst>
                <a:ext uri="{FF2B5EF4-FFF2-40B4-BE49-F238E27FC236}">
                  <a16:creationId xmlns:a16="http://schemas.microsoft.com/office/drawing/2014/main" id="{5ED0A1EE-C8FA-9136-4616-AD6889A53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2717"/>
              <a:ext cx="128" cy="67"/>
            </a:xfrm>
            <a:custGeom>
              <a:avLst/>
              <a:gdLst>
                <a:gd name="T0" fmla="*/ 535 w 51"/>
                <a:gd name="T1" fmla="*/ 0 h 25"/>
                <a:gd name="T2" fmla="*/ 713 w 51"/>
                <a:gd name="T3" fmla="*/ 193 h 25"/>
                <a:gd name="T4" fmla="*/ 238 w 51"/>
                <a:gd name="T5" fmla="*/ 445 h 25"/>
                <a:gd name="T6" fmla="*/ 0 w 51"/>
                <a:gd name="T7" fmla="*/ 423 h 25"/>
                <a:gd name="T8" fmla="*/ 314 w 51"/>
                <a:gd name="T9" fmla="*/ 482 h 25"/>
                <a:gd name="T10" fmla="*/ 806 w 51"/>
                <a:gd name="T11" fmla="*/ 209 h 25"/>
                <a:gd name="T12" fmla="*/ 535 w 5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5">
                  <a:moveTo>
                    <a:pt x="34" y="0"/>
                  </a:moveTo>
                  <a:cubicBezTo>
                    <a:pt x="41" y="2"/>
                    <a:pt x="45" y="6"/>
                    <a:pt x="45" y="10"/>
                  </a:cubicBezTo>
                  <a:cubicBezTo>
                    <a:pt x="45" y="17"/>
                    <a:pt x="31" y="23"/>
                    <a:pt x="15" y="23"/>
                  </a:cubicBezTo>
                  <a:cubicBezTo>
                    <a:pt x="9" y="23"/>
                    <a:pt x="5" y="23"/>
                    <a:pt x="0" y="22"/>
                  </a:cubicBezTo>
                  <a:cubicBezTo>
                    <a:pt x="6" y="24"/>
                    <a:pt x="13" y="25"/>
                    <a:pt x="20" y="25"/>
                  </a:cubicBezTo>
                  <a:cubicBezTo>
                    <a:pt x="37" y="25"/>
                    <a:pt x="51" y="19"/>
                    <a:pt x="51" y="11"/>
                  </a:cubicBezTo>
                  <a:cubicBezTo>
                    <a:pt x="51" y="6"/>
                    <a:pt x="44" y="2"/>
                    <a:pt x="34" y="0"/>
                  </a:cubicBezTo>
                  <a:close/>
                </a:path>
              </a:pathLst>
            </a:custGeom>
            <a:solidFill>
              <a:srgbClr val="FF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03" name="Freeform 239">
              <a:extLst>
                <a:ext uri="{FF2B5EF4-FFF2-40B4-BE49-F238E27FC236}">
                  <a16:creationId xmlns:a16="http://schemas.microsoft.com/office/drawing/2014/main" id="{AAD415C8-4A3D-537A-8A72-B0BECDD4E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" y="2717"/>
              <a:ext cx="115" cy="54"/>
            </a:xfrm>
            <a:custGeom>
              <a:avLst/>
              <a:gdLst>
                <a:gd name="T0" fmla="*/ 63 w 46"/>
                <a:gd name="T1" fmla="*/ 232 h 20"/>
                <a:gd name="T2" fmla="*/ 470 w 46"/>
                <a:gd name="T3" fmla="*/ 38 h 20"/>
                <a:gd name="T4" fmla="*/ 720 w 46"/>
                <a:gd name="T5" fmla="*/ 103 h 20"/>
                <a:gd name="T6" fmla="*/ 395 w 46"/>
                <a:gd name="T7" fmla="*/ 0 h 20"/>
                <a:gd name="T8" fmla="*/ 0 w 46"/>
                <a:gd name="T9" fmla="*/ 219 h 20"/>
                <a:gd name="T10" fmla="*/ 158 w 46"/>
                <a:gd name="T11" fmla="*/ 394 h 20"/>
                <a:gd name="T12" fmla="*/ 63 w 46"/>
                <a:gd name="T13" fmla="*/ 23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04" name="Freeform 240">
              <a:extLst>
                <a:ext uri="{FF2B5EF4-FFF2-40B4-BE49-F238E27FC236}">
                  <a16:creationId xmlns:a16="http://schemas.microsoft.com/office/drawing/2014/main" id="{78ECA719-0271-9B40-46B0-FE398B93C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2664"/>
              <a:ext cx="325" cy="141"/>
            </a:xfrm>
            <a:custGeom>
              <a:avLst/>
              <a:gdLst>
                <a:gd name="T0" fmla="*/ 20 w 130"/>
                <a:gd name="T1" fmla="*/ 806 h 53"/>
                <a:gd name="T2" fmla="*/ 95 w 130"/>
                <a:gd name="T3" fmla="*/ 149 h 53"/>
                <a:gd name="T4" fmla="*/ 563 w 130"/>
                <a:gd name="T5" fmla="*/ 35 h 53"/>
                <a:gd name="T6" fmla="*/ 1345 w 130"/>
                <a:gd name="T7" fmla="*/ 35 h 53"/>
                <a:gd name="T8" fmla="*/ 1688 w 130"/>
                <a:gd name="T9" fmla="*/ 56 h 53"/>
                <a:gd name="T10" fmla="*/ 2033 w 130"/>
                <a:gd name="T11" fmla="*/ 35 h 53"/>
                <a:gd name="T12" fmla="*/ 550 w 130"/>
                <a:gd name="T13" fmla="*/ 170 h 53"/>
                <a:gd name="T14" fmla="*/ 145 w 130"/>
                <a:gd name="T15" fmla="*/ 452 h 53"/>
                <a:gd name="T16" fmla="*/ 50 w 130"/>
                <a:gd name="T17" fmla="*/ 998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53">
                  <a:moveTo>
                    <a:pt x="1" y="43"/>
                  </a:moveTo>
                  <a:cubicBezTo>
                    <a:pt x="1" y="34"/>
                    <a:pt x="0" y="16"/>
                    <a:pt x="6" y="8"/>
                  </a:cubicBezTo>
                  <a:cubicBezTo>
                    <a:pt x="12" y="0"/>
                    <a:pt x="27" y="2"/>
                    <a:pt x="36" y="2"/>
                  </a:cubicBezTo>
                  <a:cubicBezTo>
                    <a:pt x="52" y="2"/>
                    <a:pt x="69" y="2"/>
                    <a:pt x="86" y="2"/>
                  </a:cubicBezTo>
                  <a:cubicBezTo>
                    <a:pt x="93" y="2"/>
                    <a:pt x="101" y="3"/>
                    <a:pt x="108" y="3"/>
                  </a:cubicBezTo>
                  <a:cubicBezTo>
                    <a:pt x="115" y="2"/>
                    <a:pt x="123" y="1"/>
                    <a:pt x="130" y="2"/>
                  </a:cubicBezTo>
                  <a:cubicBezTo>
                    <a:pt x="100" y="12"/>
                    <a:pt x="66" y="5"/>
                    <a:pt x="35" y="9"/>
                  </a:cubicBezTo>
                  <a:cubicBezTo>
                    <a:pt x="25" y="11"/>
                    <a:pt x="14" y="13"/>
                    <a:pt x="9" y="24"/>
                  </a:cubicBezTo>
                  <a:cubicBezTo>
                    <a:pt x="5" y="33"/>
                    <a:pt x="3" y="43"/>
                    <a:pt x="3" y="53"/>
                  </a:cubicBezTo>
                </a:path>
              </a:pathLst>
            </a:cu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05" name="Freeform 241">
              <a:extLst>
                <a:ext uri="{FF2B5EF4-FFF2-40B4-BE49-F238E27FC236}">
                  <a16:creationId xmlns:a16="http://schemas.microsoft.com/office/drawing/2014/main" id="{CCCDB05B-52DC-D2CA-5D57-893B5CB6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704"/>
              <a:ext cx="503" cy="149"/>
            </a:xfrm>
            <a:custGeom>
              <a:avLst/>
              <a:gdLst>
                <a:gd name="T0" fmla="*/ 0 w 201"/>
                <a:gd name="T1" fmla="*/ 963 h 56"/>
                <a:gd name="T2" fmla="*/ 2305 w 201"/>
                <a:gd name="T3" fmla="*/ 942 h 56"/>
                <a:gd name="T4" fmla="*/ 3056 w 201"/>
                <a:gd name="T5" fmla="*/ 806 h 56"/>
                <a:gd name="T6" fmla="*/ 3056 w 201"/>
                <a:gd name="T7" fmla="*/ 0 h 56"/>
                <a:gd name="T8" fmla="*/ 2868 w 201"/>
                <a:gd name="T9" fmla="*/ 716 h 56"/>
                <a:gd name="T10" fmla="*/ 2442 w 201"/>
                <a:gd name="T11" fmla="*/ 793 h 56"/>
                <a:gd name="T12" fmla="*/ 1909 w 201"/>
                <a:gd name="T13" fmla="*/ 806 h 56"/>
                <a:gd name="T14" fmla="*/ 908 w 201"/>
                <a:gd name="T15" fmla="*/ 849 h 56"/>
                <a:gd name="T16" fmla="*/ 408 w 201"/>
                <a:gd name="T17" fmla="*/ 907 h 56"/>
                <a:gd name="T18" fmla="*/ 63 w 201"/>
                <a:gd name="T19" fmla="*/ 97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56">
                  <a:moveTo>
                    <a:pt x="0" y="51"/>
                  </a:moveTo>
                  <a:cubicBezTo>
                    <a:pt x="49" y="51"/>
                    <a:pt x="98" y="47"/>
                    <a:pt x="147" y="50"/>
                  </a:cubicBezTo>
                  <a:cubicBezTo>
                    <a:pt x="158" y="50"/>
                    <a:pt x="188" y="56"/>
                    <a:pt x="195" y="43"/>
                  </a:cubicBezTo>
                  <a:cubicBezTo>
                    <a:pt x="201" y="34"/>
                    <a:pt x="197" y="10"/>
                    <a:pt x="195" y="0"/>
                  </a:cubicBezTo>
                  <a:cubicBezTo>
                    <a:pt x="195" y="12"/>
                    <a:pt x="194" y="31"/>
                    <a:pt x="183" y="38"/>
                  </a:cubicBezTo>
                  <a:cubicBezTo>
                    <a:pt x="176" y="43"/>
                    <a:pt x="164" y="42"/>
                    <a:pt x="156" y="42"/>
                  </a:cubicBezTo>
                  <a:cubicBezTo>
                    <a:pt x="145" y="43"/>
                    <a:pt x="133" y="43"/>
                    <a:pt x="122" y="43"/>
                  </a:cubicBezTo>
                  <a:cubicBezTo>
                    <a:pt x="101" y="43"/>
                    <a:pt x="79" y="42"/>
                    <a:pt x="58" y="45"/>
                  </a:cubicBezTo>
                  <a:cubicBezTo>
                    <a:pt x="47" y="46"/>
                    <a:pt x="37" y="47"/>
                    <a:pt x="26" y="48"/>
                  </a:cubicBezTo>
                  <a:cubicBezTo>
                    <a:pt x="19" y="49"/>
                    <a:pt x="11" y="48"/>
                    <a:pt x="4" y="52"/>
                  </a:cubicBezTo>
                </a:path>
              </a:pathLst>
            </a:custGeom>
            <a:solidFill>
              <a:srgbClr val="FF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06" name="Freeform 242">
              <a:extLst>
                <a:ext uri="{FF2B5EF4-FFF2-40B4-BE49-F238E27FC236}">
                  <a16:creationId xmlns:a16="http://schemas.microsoft.com/office/drawing/2014/main" id="{BCFF2F79-C9E3-FE0F-F9F2-70226B244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407" name="Oval 243">
              <a:extLst>
                <a:ext uri="{FF2B5EF4-FFF2-40B4-BE49-F238E27FC236}">
                  <a16:creationId xmlns:a16="http://schemas.microsoft.com/office/drawing/2014/main" id="{E8E18D99-8665-BD30-C676-40C2A908E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408" name="Freeform 244">
              <a:extLst>
                <a:ext uri="{FF2B5EF4-FFF2-40B4-BE49-F238E27FC236}">
                  <a16:creationId xmlns:a16="http://schemas.microsoft.com/office/drawing/2014/main" id="{9A9C2B51-F0CC-BC46-EECA-9F2060C58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</p:grpSp>
      <p:grpSp>
        <p:nvGrpSpPr>
          <p:cNvPr id="346" name="Group 73">
            <a:extLst>
              <a:ext uri="{FF2B5EF4-FFF2-40B4-BE49-F238E27FC236}">
                <a16:creationId xmlns:a16="http://schemas.microsoft.com/office/drawing/2014/main" id="{702F007A-1E67-CD8E-5F56-23EDB2EEAF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1607" y="2713206"/>
            <a:ext cx="911249" cy="267616"/>
            <a:chOff x="240" y="2640"/>
            <a:chExt cx="807" cy="237"/>
          </a:xfrm>
        </p:grpSpPr>
        <p:sp>
          <p:nvSpPr>
            <p:cNvPr id="383" name="Freeform 74">
              <a:extLst>
                <a:ext uri="{FF2B5EF4-FFF2-40B4-BE49-F238E27FC236}">
                  <a16:creationId xmlns:a16="http://schemas.microsoft.com/office/drawing/2014/main" id="{06B87ACF-1EDA-8154-062F-8B6A4AFAA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solidFill>
              <a:srgbClr val="FF4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84" name="Freeform 75">
              <a:extLst>
                <a:ext uri="{FF2B5EF4-FFF2-40B4-BE49-F238E27FC236}">
                  <a16:creationId xmlns:a16="http://schemas.microsoft.com/office/drawing/2014/main" id="{33947BD3-E498-AB60-DC32-81F2A9C1B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solidFill>
              <a:srgbClr val="FF8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85" name="Oval 76">
              <a:extLst>
                <a:ext uri="{FF2B5EF4-FFF2-40B4-BE49-F238E27FC236}">
                  <a16:creationId xmlns:a16="http://schemas.microsoft.com/office/drawing/2014/main" id="{A78577AA-7498-6C14-1699-319D6B284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2731"/>
              <a:ext cx="152" cy="72"/>
            </a:xfrm>
            <a:prstGeom prst="ellipse">
              <a:avLst/>
            </a:pr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86" name="Oval 77">
              <a:extLst>
                <a:ext uri="{FF2B5EF4-FFF2-40B4-BE49-F238E27FC236}">
                  <a16:creationId xmlns:a16="http://schemas.microsoft.com/office/drawing/2014/main" id="{25ABE662-B842-1B40-A3FA-2C3F8E114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solidFill>
              <a:srgbClr val="FF4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87" name="Freeform 78">
              <a:extLst>
                <a:ext uri="{FF2B5EF4-FFF2-40B4-BE49-F238E27FC236}">
                  <a16:creationId xmlns:a16="http://schemas.microsoft.com/office/drawing/2014/main" id="{9E9E4ED2-8105-A9C5-2323-04EF1722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2717"/>
              <a:ext cx="128" cy="67"/>
            </a:xfrm>
            <a:custGeom>
              <a:avLst/>
              <a:gdLst>
                <a:gd name="T0" fmla="*/ 535 w 51"/>
                <a:gd name="T1" fmla="*/ 0 h 25"/>
                <a:gd name="T2" fmla="*/ 713 w 51"/>
                <a:gd name="T3" fmla="*/ 193 h 25"/>
                <a:gd name="T4" fmla="*/ 238 w 51"/>
                <a:gd name="T5" fmla="*/ 445 h 25"/>
                <a:gd name="T6" fmla="*/ 0 w 51"/>
                <a:gd name="T7" fmla="*/ 423 h 25"/>
                <a:gd name="T8" fmla="*/ 314 w 51"/>
                <a:gd name="T9" fmla="*/ 482 h 25"/>
                <a:gd name="T10" fmla="*/ 806 w 51"/>
                <a:gd name="T11" fmla="*/ 209 h 25"/>
                <a:gd name="T12" fmla="*/ 535 w 5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5">
                  <a:moveTo>
                    <a:pt x="34" y="0"/>
                  </a:moveTo>
                  <a:cubicBezTo>
                    <a:pt x="41" y="2"/>
                    <a:pt x="45" y="6"/>
                    <a:pt x="45" y="10"/>
                  </a:cubicBezTo>
                  <a:cubicBezTo>
                    <a:pt x="45" y="17"/>
                    <a:pt x="31" y="23"/>
                    <a:pt x="15" y="23"/>
                  </a:cubicBezTo>
                  <a:cubicBezTo>
                    <a:pt x="9" y="23"/>
                    <a:pt x="5" y="23"/>
                    <a:pt x="0" y="22"/>
                  </a:cubicBezTo>
                  <a:cubicBezTo>
                    <a:pt x="6" y="24"/>
                    <a:pt x="13" y="25"/>
                    <a:pt x="20" y="25"/>
                  </a:cubicBezTo>
                  <a:cubicBezTo>
                    <a:pt x="37" y="25"/>
                    <a:pt x="51" y="19"/>
                    <a:pt x="51" y="11"/>
                  </a:cubicBezTo>
                  <a:cubicBezTo>
                    <a:pt x="51" y="6"/>
                    <a:pt x="44" y="2"/>
                    <a:pt x="34" y="0"/>
                  </a:cubicBezTo>
                  <a:close/>
                </a:path>
              </a:pathLst>
            </a:custGeom>
            <a:solidFill>
              <a:srgbClr val="FF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88" name="Freeform 79">
              <a:extLst>
                <a:ext uri="{FF2B5EF4-FFF2-40B4-BE49-F238E27FC236}">
                  <a16:creationId xmlns:a16="http://schemas.microsoft.com/office/drawing/2014/main" id="{C4D2016A-7854-3AD0-D0DF-DFE85AAAD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" y="2717"/>
              <a:ext cx="115" cy="54"/>
            </a:xfrm>
            <a:custGeom>
              <a:avLst/>
              <a:gdLst>
                <a:gd name="T0" fmla="*/ 63 w 46"/>
                <a:gd name="T1" fmla="*/ 232 h 20"/>
                <a:gd name="T2" fmla="*/ 470 w 46"/>
                <a:gd name="T3" fmla="*/ 38 h 20"/>
                <a:gd name="T4" fmla="*/ 720 w 46"/>
                <a:gd name="T5" fmla="*/ 103 h 20"/>
                <a:gd name="T6" fmla="*/ 395 w 46"/>
                <a:gd name="T7" fmla="*/ 0 h 20"/>
                <a:gd name="T8" fmla="*/ 0 w 46"/>
                <a:gd name="T9" fmla="*/ 219 h 20"/>
                <a:gd name="T10" fmla="*/ 158 w 46"/>
                <a:gd name="T11" fmla="*/ 394 h 20"/>
                <a:gd name="T12" fmla="*/ 63 w 46"/>
                <a:gd name="T13" fmla="*/ 23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89" name="Freeform 80">
              <a:extLst>
                <a:ext uri="{FF2B5EF4-FFF2-40B4-BE49-F238E27FC236}">
                  <a16:creationId xmlns:a16="http://schemas.microsoft.com/office/drawing/2014/main" id="{0C85CC16-9A07-FB4E-26D8-2C594666B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2664"/>
              <a:ext cx="325" cy="141"/>
            </a:xfrm>
            <a:custGeom>
              <a:avLst/>
              <a:gdLst>
                <a:gd name="T0" fmla="*/ 20 w 130"/>
                <a:gd name="T1" fmla="*/ 806 h 53"/>
                <a:gd name="T2" fmla="*/ 95 w 130"/>
                <a:gd name="T3" fmla="*/ 149 h 53"/>
                <a:gd name="T4" fmla="*/ 563 w 130"/>
                <a:gd name="T5" fmla="*/ 35 h 53"/>
                <a:gd name="T6" fmla="*/ 1345 w 130"/>
                <a:gd name="T7" fmla="*/ 35 h 53"/>
                <a:gd name="T8" fmla="*/ 1688 w 130"/>
                <a:gd name="T9" fmla="*/ 56 h 53"/>
                <a:gd name="T10" fmla="*/ 2033 w 130"/>
                <a:gd name="T11" fmla="*/ 35 h 53"/>
                <a:gd name="T12" fmla="*/ 550 w 130"/>
                <a:gd name="T13" fmla="*/ 170 h 53"/>
                <a:gd name="T14" fmla="*/ 145 w 130"/>
                <a:gd name="T15" fmla="*/ 452 h 53"/>
                <a:gd name="T16" fmla="*/ 50 w 130"/>
                <a:gd name="T17" fmla="*/ 998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53">
                  <a:moveTo>
                    <a:pt x="1" y="43"/>
                  </a:moveTo>
                  <a:cubicBezTo>
                    <a:pt x="1" y="34"/>
                    <a:pt x="0" y="16"/>
                    <a:pt x="6" y="8"/>
                  </a:cubicBezTo>
                  <a:cubicBezTo>
                    <a:pt x="12" y="0"/>
                    <a:pt x="27" y="2"/>
                    <a:pt x="36" y="2"/>
                  </a:cubicBezTo>
                  <a:cubicBezTo>
                    <a:pt x="52" y="2"/>
                    <a:pt x="69" y="2"/>
                    <a:pt x="86" y="2"/>
                  </a:cubicBezTo>
                  <a:cubicBezTo>
                    <a:pt x="93" y="2"/>
                    <a:pt x="101" y="3"/>
                    <a:pt x="108" y="3"/>
                  </a:cubicBezTo>
                  <a:cubicBezTo>
                    <a:pt x="115" y="2"/>
                    <a:pt x="123" y="1"/>
                    <a:pt x="130" y="2"/>
                  </a:cubicBezTo>
                  <a:cubicBezTo>
                    <a:pt x="100" y="12"/>
                    <a:pt x="66" y="5"/>
                    <a:pt x="35" y="9"/>
                  </a:cubicBezTo>
                  <a:cubicBezTo>
                    <a:pt x="25" y="11"/>
                    <a:pt x="14" y="13"/>
                    <a:pt x="9" y="24"/>
                  </a:cubicBezTo>
                  <a:cubicBezTo>
                    <a:pt x="5" y="33"/>
                    <a:pt x="3" y="43"/>
                    <a:pt x="3" y="53"/>
                  </a:cubicBezTo>
                </a:path>
              </a:pathLst>
            </a:cu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90" name="Freeform 81">
              <a:extLst>
                <a:ext uri="{FF2B5EF4-FFF2-40B4-BE49-F238E27FC236}">
                  <a16:creationId xmlns:a16="http://schemas.microsoft.com/office/drawing/2014/main" id="{08416C31-C910-BFC3-E98A-E2858828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704"/>
              <a:ext cx="503" cy="149"/>
            </a:xfrm>
            <a:custGeom>
              <a:avLst/>
              <a:gdLst>
                <a:gd name="T0" fmla="*/ 0 w 201"/>
                <a:gd name="T1" fmla="*/ 963 h 56"/>
                <a:gd name="T2" fmla="*/ 2305 w 201"/>
                <a:gd name="T3" fmla="*/ 942 h 56"/>
                <a:gd name="T4" fmla="*/ 3056 w 201"/>
                <a:gd name="T5" fmla="*/ 806 h 56"/>
                <a:gd name="T6" fmla="*/ 3056 w 201"/>
                <a:gd name="T7" fmla="*/ 0 h 56"/>
                <a:gd name="T8" fmla="*/ 2868 w 201"/>
                <a:gd name="T9" fmla="*/ 716 h 56"/>
                <a:gd name="T10" fmla="*/ 2442 w 201"/>
                <a:gd name="T11" fmla="*/ 793 h 56"/>
                <a:gd name="T12" fmla="*/ 1909 w 201"/>
                <a:gd name="T13" fmla="*/ 806 h 56"/>
                <a:gd name="T14" fmla="*/ 908 w 201"/>
                <a:gd name="T15" fmla="*/ 849 h 56"/>
                <a:gd name="T16" fmla="*/ 408 w 201"/>
                <a:gd name="T17" fmla="*/ 907 h 56"/>
                <a:gd name="T18" fmla="*/ 63 w 201"/>
                <a:gd name="T19" fmla="*/ 97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56">
                  <a:moveTo>
                    <a:pt x="0" y="51"/>
                  </a:moveTo>
                  <a:cubicBezTo>
                    <a:pt x="49" y="51"/>
                    <a:pt x="98" y="47"/>
                    <a:pt x="147" y="50"/>
                  </a:cubicBezTo>
                  <a:cubicBezTo>
                    <a:pt x="158" y="50"/>
                    <a:pt x="188" y="56"/>
                    <a:pt x="195" y="43"/>
                  </a:cubicBezTo>
                  <a:cubicBezTo>
                    <a:pt x="201" y="34"/>
                    <a:pt x="197" y="10"/>
                    <a:pt x="195" y="0"/>
                  </a:cubicBezTo>
                  <a:cubicBezTo>
                    <a:pt x="195" y="12"/>
                    <a:pt x="194" y="31"/>
                    <a:pt x="183" y="38"/>
                  </a:cubicBezTo>
                  <a:cubicBezTo>
                    <a:pt x="176" y="43"/>
                    <a:pt x="164" y="42"/>
                    <a:pt x="156" y="42"/>
                  </a:cubicBezTo>
                  <a:cubicBezTo>
                    <a:pt x="145" y="43"/>
                    <a:pt x="133" y="43"/>
                    <a:pt x="122" y="43"/>
                  </a:cubicBezTo>
                  <a:cubicBezTo>
                    <a:pt x="101" y="43"/>
                    <a:pt x="79" y="42"/>
                    <a:pt x="58" y="45"/>
                  </a:cubicBezTo>
                  <a:cubicBezTo>
                    <a:pt x="47" y="46"/>
                    <a:pt x="37" y="47"/>
                    <a:pt x="26" y="48"/>
                  </a:cubicBezTo>
                  <a:cubicBezTo>
                    <a:pt x="19" y="49"/>
                    <a:pt x="11" y="48"/>
                    <a:pt x="4" y="52"/>
                  </a:cubicBezTo>
                </a:path>
              </a:pathLst>
            </a:custGeom>
            <a:solidFill>
              <a:srgbClr val="FF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91" name="Freeform 82">
              <a:extLst>
                <a:ext uri="{FF2B5EF4-FFF2-40B4-BE49-F238E27FC236}">
                  <a16:creationId xmlns:a16="http://schemas.microsoft.com/office/drawing/2014/main" id="{EFC6D567-212B-0C64-F185-00BD2AE1B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92" name="Oval 83">
              <a:extLst>
                <a:ext uri="{FF2B5EF4-FFF2-40B4-BE49-F238E27FC236}">
                  <a16:creationId xmlns:a16="http://schemas.microsoft.com/office/drawing/2014/main" id="{0D5E59EF-74A9-18B7-A892-E38767BE4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93" name="Freeform 84">
              <a:extLst>
                <a:ext uri="{FF2B5EF4-FFF2-40B4-BE49-F238E27FC236}">
                  <a16:creationId xmlns:a16="http://schemas.microsoft.com/office/drawing/2014/main" id="{DBFEB170-6D52-C284-C4B3-D16E83145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</p:grpSp>
      <p:grpSp>
        <p:nvGrpSpPr>
          <p:cNvPr id="347" name="Group 209">
            <a:extLst>
              <a:ext uri="{FF2B5EF4-FFF2-40B4-BE49-F238E27FC236}">
                <a16:creationId xmlns:a16="http://schemas.microsoft.com/office/drawing/2014/main" id="{F370D00B-C836-2F4B-FAB3-FE23EDE51A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45694" y="2713206"/>
            <a:ext cx="911249" cy="267616"/>
            <a:chOff x="240" y="2640"/>
            <a:chExt cx="807" cy="237"/>
          </a:xfrm>
        </p:grpSpPr>
        <p:sp>
          <p:nvSpPr>
            <p:cNvPr id="372" name="Freeform 210">
              <a:extLst>
                <a:ext uri="{FF2B5EF4-FFF2-40B4-BE49-F238E27FC236}">
                  <a16:creationId xmlns:a16="http://schemas.microsoft.com/office/drawing/2014/main" id="{3101625F-0B56-B561-49CD-30AF891E8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solidFill>
              <a:srgbClr val="FF4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73" name="Freeform 211">
              <a:extLst>
                <a:ext uri="{FF2B5EF4-FFF2-40B4-BE49-F238E27FC236}">
                  <a16:creationId xmlns:a16="http://schemas.microsoft.com/office/drawing/2014/main" id="{49B42CD7-7EA8-EDEF-39D5-4A624D4AC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solidFill>
              <a:srgbClr val="FF8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74" name="Oval 212">
              <a:extLst>
                <a:ext uri="{FF2B5EF4-FFF2-40B4-BE49-F238E27FC236}">
                  <a16:creationId xmlns:a16="http://schemas.microsoft.com/office/drawing/2014/main" id="{6CACB847-4BA1-B9F8-B67A-6EC291A31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2731"/>
              <a:ext cx="152" cy="72"/>
            </a:xfrm>
            <a:prstGeom prst="ellipse">
              <a:avLst/>
            </a:pr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75" name="Oval 213">
              <a:extLst>
                <a:ext uri="{FF2B5EF4-FFF2-40B4-BE49-F238E27FC236}">
                  <a16:creationId xmlns:a16="http://schemas.microsoft.com/office/drawing/2014/main" id="{798C51D6-EBEF-B950-6CAB-5931031E1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solidFill>
              <a:srgbClr val="FF4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76" name="Freeform 214">
              <a:extLst>
                <a:ext uri="{FF2B5EF4-FFF2-40B4-BE49-F238E27FC236}">
                  <a16:creationId xmlns:a16="http://schemas.microsoft.com/office/drawing/2014/main" id="{96E3B5FA-D0F8-F34A-DA74-A5C1177D9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2717"/>
              <a:ext cx="128" cy="67"/>
            </a:xfrm>
            <a:custGeom>
              <a:avLst/>
              <a:gdLst>
                <a:gd name="T0" fmla="*/ 535 w 51"/>
                <a:gd name="T1" fmla="*/ 0 h 25"/>
                <a:gd name="T2" fmla="*/ 713 w 51"/>
                <a:gd name="T3" fmla="*/ 193 h 25"/>
                <a:gd name="T4" fmla="*/ 238 w 51"/>
                <a:gd name="T5" fmla="*/ 445 h 25"/>
                <a:gd name="T6" fmla="*/ 0 w 51"/>
                <a:gd name="T7" fmla="*/ 423 h 25"/>
                <a:gd name="T8" fmla="*/ 314 w 51"/>
                <a:gd name="T9" fmla="*/ 482 h 25"/>
                <a:gd name="T10" fmla="*/ 806 w 51"/>
                <a:gd name="T11" fmla="*/ 209 h 25"/>
                <a:gd name="T12" fmla="*/ 535 w 5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5">
                  <a:moveTo>
                    <a:pt x="34" y="0"/>
                  </a:moveTo>
                  <a:cubicBezTo>
                    <a:pt x="41" y="2"/>
                    <a:pt x="45" y="6"/>
                    <a:pt x="45" y="10"/>
                  </a:cubicBezTo>
                  <a:cubicBezTo>
                    <a:pt x="45" y="17"/>
                    <a:pt x="31" y="23"/>
                    <a:pt x="15" y="23"/>
                  </a:cubicBezTo>
                  <a:cubicBezTo>
                    <a:pt x="9" y="23"/>
                    <a:pt x="5" y="23"/>
                    <a:pt x="0" y="22"/>
                  </a:cubicBezTo>
                  <a:cubicBezTo>
                    <a:pt x="6" y="24"/>
                    <a:pt x="13" y="25"/>
                    <a:pt x="20" y="25"/>
                  </a:cubicBezTo>
                  <a:cubicBezTo>
                    <a:pt x="37" y="25"/>
                    <a:pt x="51" y="19"/>
                    <a:pt x="51" y="11"/>
                  </a:cubicBezTo>
                  <a:cubicBezTo>
                    <a:pt x="51" y="6"/>
                    <a:pt x="44" y="2"/>
                    <a:pt x="34" y="0"/>
                  </a:cubicBezTo>
                  <a:close/>
                </a:path>
              </a:pathLst>
            </a:custGeom>
            <a:solidFill>
              <a:srgbClr val="FF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77" name="Freeform 215">
              <a:extLst>
                <a:ext uri="{FF2B5EF4-FFF2-40B4-BE49-F238E27FC236}">
                  <a16:creationId xmlns:a16="http://schemas.microsoft.com/office/drawing/2014/main" id="{5AEC5124-6027-65DB-18DD-019123524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" y="2717"/>
              <a:ext cx="115" cy="54"/>
            </a:xfrm>
            <a:custGeom>
              <a:avLst/>
              <a:gdLst>
                <a:gd name="T0" fmla="*/ 63 w 46"/>
                <a:gd name="T1" fmla="*/ 232 h 20"/>
                <a:gd name="T2" fmla="*/ 470 w 46"/>
                <a:gd name="T3" fmla="*/ 38 h 20"/>
                <a:gd name="T4" fmla="*/ 720 w 46"/>
                <a:gd name="T5" fmla="*/ 103 h 20"/>
                <a:gd name="T6" fmla="*/ 395 w 46"/>
                <a:gd name="T7" fmla="*/ 0 h 20"/>
                <a:gd name="T8" fmla="*/ 0 w 46"/>
                <a:gd name="T9" fmla="*/ 219 h 20"/>
                <a:gd name="T10" fmla="*/ 158 w 46"/>
                <a:gd name="T11" fmla="*/ 394 h 20"/>
                <a:gd name="T12" fmla="*/ 63 w 46"/>
                <a:gd name="T13" fmla="*/ 23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78" name="Freeform 216">
              <a:extLst>
                <a:ext uri="{FF2B5EF4-FFF2-40B4-BE49-F238E27FC236}">
                  <a16:creationId xmlns:a16="http://schemas.microsoft.com/office/drawing/2014/main" id="{21DAF6D9-AEC9-CDBC-D82E-4BCA3F661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2664"/>
              <a:ext cx="325" cy="141"/>
            </a:xfrm>
            <a:custGeom>
              <a:avLst/>
              <a:gdLst>
                <a:gd name="T0" fmla="*/ 20 w 130"/>
                <a:gd name="T1" fmla="*/ 806 h 53"/>
                <a:gd name="T2" fmla="*/ 95 w 130"/>
                <a:gd name="T3" fmla="*/ 149 h 53"/>
                <a:gd name="T4" fmla="*/ 563 w 130"/>
                <a:gd name="T5" fmla="*/ 35 h 53"/>
                <a:gd name="T6" fmla="*/ 1345 w 130"/>
                <a:gd name="T7" fmla="*/ 35 h 53"/>
                <a:gd name="T8" fmla="*/ 1688 w 130"/>
                <a:gd name="T9" fmla="*/ 56 h 53"/>
                <a:gd name="T10" fmla="*/ 2033 w 130"/>
                <a:gd name="T11" fmla="*/ 35 h 53"/>
                <a:gd name="T12" fmla="*/ 550 w 130"/>
                <a:gd name="T13" fmla="*/ 170 h 53"/>
                <a:gd name="T14" fmla="*/ 145 w 130"/>
                <a:gd name="T15" fmla="*/ 452 h 53"/>
                <a:gd name="T16" fmla="*/ 50 w 130"/>
                <a:gd name="T17" fmla="*/ 998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53">
                  <a:moveTo>
                    <a:pt x="1" y="43"/>
                  </a:moveTo>
                  <a:cubicBezTo>
                    <a:pt x="1" y="34"/>
                    <a:pt x="0" y="16"/>
                    <a:pt x="6" y="8"/>
                  </a:cubicBezTo>
                  <a:cubicBezTo>
                    <a:pt x="12" y="0"/>
                    <a:pt x="27" y="2"/>
                    <a:pt x="36" y="2"/>
                  </a:cubicBezTo>
                  <a:cubicBezTo>
                    <a:pt x="52" y="2"/>
                    <a:pt x="69" y="2"/>
                    <a:pt x="86" y="2"/>
                  </a:cubicBezTo>
                  <a:cubicBezTo>
                    <a:pt x="93" y="2"/>
                    <a:pt x="101" y="3"/>
                    <a:pt x="108" y="3"/>
                  </a:cubicBezTo>
                  <a:cubicBezTo>
                    <a:pt x="115" y="2"/>
                    <a:pt x="123" y="1"/>
                    <a:pt x="130" y="2"/>
                  </a:cubicBezTo>
                  <a:cubicBezTo>
                    <a:pt x="100" y="12"/>
                    <a:pt x="66" y="5"/>
                    <a:pt x="35" y="9"/>
                  </a:cubicBezTo>
                  <a:cubicBezTo>
                    <a:pt x="25" y="11"/>
                    <a:pt x="14" y="13"/>
                    <a:pt x="9" y="24"/>
                  </a:cubicBezTo>
                  <a:cubicBezTo>
                    <a:pt x="5" y="33"/>
                    <a:pt x="3" y="43"/>
                    <a:pt x="3" y="53"/>
                  </a:cubicBezTo>
                </a:path>
              </a:pathLst>
            </a:cu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79" name="Freeform 217">
              <a:extLst>
                <a:ext uri="{FF2B5EF4-FFF2-40B4-BE49-F238E27FC236}">
                  <a16:creationId xmlns:a16="http://schemas.microsoft.com/office/drawing/2014/main" id="{9E49BA2A-3CD6-CD66-9EC2-58C073FF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704"/>
              <a:ext cx="503" cy="149"/>
            </a:xfrm>
            <a:custGeom>
              <a:avLst/>
              <a:gdLst>
                <a:gd name="T0" fmla="*/ 0 w 201"/>
                <a:gd name="T1" fmla="*/ 963 h 56"/>
                <a:gd name="T2" fmla="*/ 2305 w 201"/>
                <a:gd name="T3" fmla="*/ 942 h 56"/>
                <a:gd name="T4" fmla="*/ 3056 w 201"/>
                <a:gd name="T5" fmla="*/ 806 h 56"/>
                <a:gd name="T6" fmla="*/ 3056 w 201"/>
                <a:gd name="T7" fmla="*/ 0 h 56"/>
                <a:gd name="T8" fmla="*/ 2868 w 201"/>
                <a:gd name="T9" fmla="*/ 716 h 56"/>
                <a:gd name="T10" fmla="*/ 2442 w 201"/>
                <a:gd name="T11" fmla="*/ 793 h 56"/>
                <a:gd name="T12" fmla="*/ 1909 w 201"/>
                <a:gd name="T13" fmla="*/ 806 h 56"/>
                <a:gd name="T14" fmla="*/ 908 w 201"/>
                <a:gd name="T15" fmla="*/ 849 h 56"/>
                <a:gd name="T16" fmla="*/ 408 w 201"/>
                <a:gd name="T17" fmla="*/ 907 h 56"/>
                <a:gd name="T18" fmla="*/ 63 w 201"/>
                <a:gd name="T19" fmla="*/ 97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56">
                  <a:moveTo>
                    <a:pt x="0" y="51"/>
                  </a:moveTo>
                  <a:cubicBezTo>
                    <a:pt x="49" y="51"/>
                    <a:pt x="98" y="47"/>
                    <a:pt x="147" y="50"/>
                  </a:cubicBezTo>
                  <a:cubicBezTo>
                    <a:pt x="158" y="50"/>
                    <a:pt x="188" y="56"/>
                    <a:pt x="195" y="43"/>
                  </a:cubicBezTo>
                  <a:cubicBezTo>
                    <a:pt x="201" y="34"/>
                    <a:pt x="197" y="10"/>
                    <a:pt x="195" y="0"/>
                  </a:cubicBezTo>
                  <a:cubicBezTo>
                    <a:pt x="195" y="12"/>
                    <a:pt x="194" y="31"/>
                    <a:pt x="183" y="38"/>
                  </a:cubicBezTo>
                  <a:cubicBezTo>
                    <a:pt x="176" y="43"/>
                    <a:pt x="164" y="42"/>
                    <a:pt x="156" y="42"/>
                  </a:cubicBezTo>
                  <a:cubicBezTo>
                    <a:pt x="145" y="43"/>
                    <a:pt x="133" y="43"/>
                    <a:pt x="122" y="43"/>
                  </a:cubicBezTo>
                  <a:cubicBezTo>
                    <a:pt x="101" y="43"/>
                    <a:pt x="79" y="42"/>
                    <a:pt x="58" y="45"/>
                  </a:cubicBezTo>
                  <a:cubicBezTo>
                    <a:pt x="47" y="46"/>
                    <a:pt x="37" y="47"/>
                    <a:pt x="26" y="48"/>
                  </a:cubicBezTo>
                  <a:cubicBezTo>
                    <a:pt x="19" y="49"/>
                    <a:pt x="11" y="48"/>
                    <a:pt x="4" y="52"/>
                  </a:cubicBezTo>
                </a:path>
              </a:pathLst>
            </a:custGeom>
            <a:solidFill>
              <a:srgbClr val="FF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80" name="Freeform 218">
              <a:extLst>
                <a:ext uri="{FF2B5EF4-FFF2-40B4-BE49-F238E27FC236}">
                  <a16:creationId xmlns:a16="http://schemas.microsoft.com/office/drawing/2014/main" id="{503F2316-43DE-871A-3DA7-29A63933A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81" name="Oval 219">
              <a:extLst>
                <a:ext uri="{FF2B5EF4-FFF2-40B4-BE49-F238E27FC236}">
                  <a16:creationId xmlns:a16="http://schemas.microsoft.com/office/drawing/2014/main" id="{2DCE2BC7-A980-214E-31DB-1AE58A69A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82" name="Freeform 220">
              <a:extLst>
                <a:ext uri="{FF2B5EF4-FFF2-40B4-BE49-F238E27FC236}">
                  <a16:creationId xmlns:a16="http://schemas.microsoft.com/office/drawing/2014/main" id="{DE7F6F16-1A96-B2B2-A81D-12B419AA3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</p:grpSp>
      <p:grpSp>
        <p:nvGrpSpPr>
          <p:cNvPr id="348" name="Group 221">
            <a:extLst>
              <a:ext uri="{FF2B5EF4-FFF2-40B4-BE49-F238E27FC236}">
                <a16:creationId xmlns:a16="http://schemas.microsoft.com/office/drawing/2014/main" id="{7D048986-B50A-3054-D065-A96E8F8BB3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69932" y="2713206"/>
            <a:ext cx="911249" cy="267616"/>
            <a:chOff x="240" y="2640"/>
            <a:chExt cx="807" cy="237"/>
          </a:xfrm>
        </p:grpSpPr>
        <p:sp>
          <p:nvSpPr>
            <p:cNvPr id="361" name="Freeform 222">
              <a:extLst>
                <a:ext uri="{FF2B5EF4-FFF2-40B4-BE49-F238E27FC236}">
                  <a16:creationId xmlns:a16="http://schemas.microsoft.com/office/drawing/2014/main" id="{8963A72D-D7CA-2D41-C1CF-B435A02DE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solidFill>
              <a:srgbClr val="FF4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62" name="Freeform 223">
              <a:extLst>
                <a:ext uri="{FF2B5EF4-FFF2-40B4-BE49-F238E27FC236}">
                  <a16:creationId xmlns:a16="http://schemas.microsoft.com/office/drawing/2014/main" id="{FA5E4FD6-FDE9-73BC-8399-D403E3829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solidFill>
              <a:srgbClr val="FF8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63" name="Oval 224">
              <a:extLst>
                <a:ext uri="{FF2B5EF4-FFF2-40B4-BE49-F238E27FC236}">
                  <a16:creationId xmlns:a16="http://schemas.microsoft.com/office/drawing/2014/main" id="{473B2240-CE2D-997A-EC5D-74B480CF7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2731"/>
              <a:ext cx="152" cy="72"/>
            </a:xfrm>
            <a:prstGeom prst="ellipse">
              <a:avLst/>
            </a:pr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64" name="Oval 225">
              <a:extLst>
                <a:ext uri="{FF2B5EF4-FFF2-40B4-BE49-F238E27FC236}">
                  <a16:creationId xmlns:a16="http://schemas.microsoft.com/office/drawing/2014/main" id="{A735BD6A-EFFE-E441-0CCE-FD8DCAB58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solidFill>
              <a:srgbClr val="FF4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65" name="Freeform 226">
              <a:extLst>
                <a:ext uri="{FF2B5EF4-FFF2-40B4-BE49-F238E27FC236}">
                  <a16:creationId xmlns:a16="http://schemas.microsoft.com/office/drawing/2014/main" id="{4252E514-C774-6B3C-ACE3-6FE53527C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2717"/>
              <a:ext cx="128" cy="67"/>
            </a:xfrm>
            <a:custGeom>
              <a:avLst/>
              <a:gdLst>
                <a:gd name="T0" fmla="*/ 535 w 51"/>
                <a:gd name="T1" fmla="*/ 0 h 25"/>
                <a:gd name="T2" fmla="*/ 713 w 51"/>
                <a:gd name="T3" fmla="*/ 193 h 25"/>
                <a:gd name="T4" fmla="*/ 238 w 51"/>
                <a:gd name="T5" fmla="*/ 445 h 25"/>
                <a:gd name="T6" fmla="*/ 0 w 51"/>
                <a:gd name="T7" fmla="*/ 423 h 25"/>
                <a:gd name="T8" fmla="*/ 314 w 51"/>
                <a:gd name="T9" fmla="*/ 482 h 25"/>
                <a:gd name="T10" fmla="*/ 806 w 51"/>
                <a:gd name="T11" fmla="*/ 209 h 25"/>
                <a:gd name="T12" fmla="*/ 535 w 5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5">
                  <a:moveTo>
                    <a:pt x="34" y="0"/>
                  </a:moveTo>
                  <a:cubicBezTo>
                    <a:pt x="41" y="2"/>
                    <a:pt x="45" y="6"/>
                    <a:pt x="45" y="10"/>
                  </a:cubicBezTo>
                  <a:cubicBezTo>
                    <a:pt x="45" y="17"/>
                    <a:pt x="31" y="23"/>
                    <a:pt x="15" y="23"/>
                  </a:cubicBezTo>
                  <a:cubicBezTo>
                    <a:pt x="9" y="23"/>
                    <a:pt x="5" y="23"/>
                    <a:pt x="0" y="22"/>
                  </a:cubicBezTo>
                  <a:cubicBezTo>
                    <a:pt x="6" y="24"/>
                    <a:pt x="13" y="25"/>
                    <a:pt x="20" y="25"/>
                  </a:cubicBezTo>
                  <a:cubicBezTo>
                    <a:pt x="37" y="25"/>
                    <a:pt x="51" y="19"/>
                    <a:pt x="51" y="11"/>
                  </a:cubicBezTo>
                  <a:cubicBezTo>
                    <a:pt x="51" y="6"/>
                    <a:pt x="44" y="2"/>
                    <a:pt x="34" y="0"/>
                  </a:cubicBezTo>
                  <a:close/>
                </a:path>
              </a:pathLst>
            </a:custGeom>
            <a:solidFill>
              <a:srgbClr val="FF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66" name="Freeform 227">
              <a:extLst>
                <a:ext uri="{FF2B5EF4-FFF2-40B4-BE49-F238E27FC236}">
                  <a16:creationId xmlns:a16="http://schemas.microsoft.com/office/drawing/2014/main" id="{6DFFD24B-372D-9D6D-8315-0C5603949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" y="2717"/>
              <a:ext cx="115" cy="54"/>
            </a:xfrm>
            <a:custGeom>
              <a:avLst/>
              <a:gdLst>
                <a:gd name="T0" fmla="*/ 63 w 46"/>
                <a:gd name="T1" fmla="*/ 232 h 20"/>
                <a:gd name="T2" fmla="*/ 470 w 46"/>
                <a:gd name="T3" fmla="*/ 38 h 20"/>
                <a:gd name="T4" fmla="*/ 720 w 46"/>
                <a:gd name="T5" fmla="*/ 103 h 20"/>
                <a:gd name="T6" fmla="*/ 395 w 46"/>
                <a:gd name="T7" fmla="*/ 0 h 20"/>
                <a:gd name="T8" fmla="*/ 0 w 46"/>
                <a:gd name="T9" fmla="*/ 219 h 20"/>
                <a:gd name="T10" fmla="*/ 158 w 46"/>
                <a:gd name="T11" fmla="*/ 394 h 20"/>
                <a:gd name="T12" fmla="*/ 63 w 46"/>
                <a:gd name="T13" fmla="*/ 23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67" name="Freeform 228">
              <a:extLst>
                <a:ext uri="{FF2B5EF4-FFF2-40B4-BE49-F238E27FC236}">
                  <a16:creationId xmlns:a16="http://schemas.microsoft.com/office/drawing/2014/main" id="{3EC92EF0-E9A0-6E6B-D237-5FC16741C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2664"/>
              <a:ext cx="325" cy="141"/>
            </a:xfrm>
            <a:custGeom>
              <a:avLst/>
              <a:gdLst>
                <a:gd name="T0" fmla="*/ 20 w 130"/>
                <a:gd name="T1" fmla="*/ 806 h 53"/>
                <a:gd name="T2" fmla="*/ 95 w 130"/>
                <a:gd name="T3" fmla="*/ 149 h 53"/>
                <a:gd name="T4" fmla="*/ 563 w 130"/>
                <a:gd name="T5" fmla="*/ 35 h 53"/>
                <a:gd name="T6" fmla="*/ 1345 w 130"/>
                <a:gd name="T7" fmla="*/ 35 h 53"/>
                <a:gd name="T8" fmla="*/ 1688 w 130"/>
                <a:gd name="T9" fmla="*/ 56 h 53"/>
                <a:gd name="T10" fmla="*/ 2033 w 130"/>
                <a:gd name="T11" fmla="*/ 35 h 53"/>
                <a:gd name="T12" fmla="*/ 550 w 130"/>
                <a:gd name="T13" fmla="*/ 170 h 53"/>
                <a:gd name="T14" fmla="*/ 145 w 130"/>
                <a:gd name="T15" fmla="*/ 452 h 53"/>
                <a:gd name="T16" fmla="*/ 50 w 130"/>
                <a:gd name="T17" fmla="*/ 998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53">
                  <a:moveTo>
                    <a:pt x="1" y="43"/>
                  </a:moveTo>
                  <a:cubicBezTo>
                    <a:pt x="1" y="34"/>
                    <a:pt x="0" y="16"/>
                    <a:pt x="6" y="8"/>
                  </a:cubicBezTo>
                  <a:cubicBezTo>
                    <a:pt x="12" y="0"/>
                    <a:pt x="27" y="2"/>
                    <a:pt x="36" y="2"/>
                  </a:cubicBezTo>
                  <a:cubicBezTo>
                    <a:pt x="52" y="2"/>
                    <a:pt x="69" y="2"/>
                    <a:pt x="86" y="2"/>
                  </a:cubicBezTo>
                  <a:cubicBezTo>
                    <a:pt x="93" y="2"/>
                    <a:pt x="101" y="3"/>
                    <a:pt x="108" y="3"/>
                  </a:cubicBezTo>
                  <a:cubicBezTo>
                    <a:pt x="115" y="2"/>
                    <a:pt x="123" y="1"/>
                    <a:pt x="130" y="2"/>
                  </a:cubicBezTo>
                  <a:cubicBezTo>
                    <a:pt x="100" y="12"/>
                    <a:pt x="66" y="5"/>
                    <a:pt x="35" y="9"/>
                  </a:cubicBezTo>
                  <a:cubicBezTo>
                    <a:pt x="25" y="11"/>
                    <a:pt x="14" y="13"/>
                    <a:pt x="9" y="24"/>
                  </a:cubicBezTo>
                  <a:cubicBezTo>
                    <a:pt x="5" y="33"/>
                    <a:pt x="3" y="43"/>
                    <a:pt x="3" y="53"/>
                  </a:cubicBezTo>
                </a:path>
              </a:pathLst>
            </a:cu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68" name="Freeform 229">
              <a:extLst>
                <a:ext uri="{FF2B5EF4-FFF2-40B4-BE49-F238E27FC236}">
                  <a16:creationId xmlns:a16="http://schemas.microsoft.com/office/drawing/2014/main" id="{96F05F04-2FAC-294D-4075-2A403F26E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704"/>
              <a:ext cx="503" cy="149"/>
            </a:xfrm>
            <a:custGeom>
              <a:avLst/>
              <a:gdLst>
                <a:gd name="T0" fmla="*/ 0 w 201"/>
                <a:gd name="T1" fmla="*/ 963 h 56"/>
                <a:gd name="T2" fmla="*/ 2305 w 201"/>
                <a:gd name="T3" fmla="*/ 942 h 56"/>
                <a:gd name="T4" fmla="*/ 3056 w 201"/>
                <a:gd name="T5" fmla="*/ 806 h 56"/>
                <a:gd name="T6" fmla="*/ 3056 w 201"/>
                <a:gd name="T7" fmla="*/ 0 h 56"/>
                <a:gd name="T8" fmla="*/ 2868 w 201"/>
                <a:gd name="T9" fmla="*/ 716 h 56"/>
                <a:gd name="T10" fmla="*/ 2442 w 201"/>
                <a:gd name="T11" fmla="*/ 793 h 56"/>
                <a:gd name="T12" fmla="*/ 1909 w 201"/>
                <a:gd name="T13" fmla="*/ 806 h 56"/>
                <a:gd name="T14" fmla="*/ 908 w 201"/>
                <a:gd name="T15" fmla="*/ 849 h 56"/>
                <a:gd name="T16" fmla="*/ 408 w 201"/>
                <a:gd name="T17" fmla="*/ 907 h 56"/>
                <a:gd name="T18" fmla="*/ 63 w 201"/>
                <a:gd name="T19" fmla="*/ 97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56">
                  <a:moveTo>
                    <a:pt x="0" y="51"/>
                  </a:moveTo>
                  <a:cubicBezTo>
                    <a:pt x="49" y="51"/>
                    <a:pt x="98" y="47"/>
                    <a:pt x="147" y="50"/>
                  </a:cubicBezTo>
                  <a:cubicBezTo>
                    <a:pt x="158" y="50"/>
                    <a:pt x="188" y="56"/>
                    <a:pt x="195" y="43"/>
                  </a:cubicBezTo>
                  <a:cubicBezTo>
                    <a:pt x="201" y="34"/>
                    <a:pt x="197" y="10"/>
                    <a:pt x="195" y="0"/>
                  </a:cubicBezTo>
                  <a:cubicBezTo>
                    <a:pt x="195" y="12"/>
                    <a:pt x="194" y="31"/>
                    <a:pt x="183" y="38"/>
                  </a:cubicBezTo>
                  <a:cubicBezTo>
                    <a:pt x="176" y="43"/>
                    <a:pt x="164" y="42"/>
                    <a:pt x="156" y="42"/>
                  </a:cubicBezTo>
                  <a:cubicBezTo>
                    <a:pt x="145" y="43"/>
                    <a:pt x="133" y="43"/>
                    <a:pt x="122" y="43"/>
                  </a:cubicBezTo>
                  <a:cubicBezTo>
                    <a:pt x="101" y="43"/>
                    <a:pt x="79" y="42"/>
                    <a:pt x="58" y="45"/>
                  </a:cubicBezTo>
                  <a:cubicBezTo>
                    <a:pt x="47" y="46"/>
                    <a:pt x="37" y="47"/>
                    <a:pt x="26" y="48"/>
                  </a:cubicBezTo>
                  <a:cubicBezTo>
                    <a:pt x="19" y="49"/>
                    <a:pt x="11" y="48"/>
                    <a:pt x="4" y="52"/>
                  </a:cubicBezTo>
                </a:path>
              </a:pathLst>
            </a:custGeom>
            <a:solidFill>
              <a:srgbClr val="FF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69" name="Freeform 230">
              <a:extLst>
                <a:ext uri="{FF2B5EF4-FFF2-40B4-BE49-F238E27FC236}">
                  <a16:creationId xmlns:a16="http://schemas.microsoft.com/office/drawing/2014/main" id="{780069FE-9D9C-9FB9-E15A-CD6FEA76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70" name="Oval 231">
              <a:extLst>
                <a:ext uri="{FF2B5EF4-FFF2-40B4-BE49-F238E27FC236}">
                  <a16:creationId xmlns:a16="http://schemas.microsoft.com/office/drawing/2014/main" id="{E6A5C9BC-95F0-8900-8720-FEFAF7468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71" name="Freeform 232">
              <a:extLst>
                <a:ext uri="{FF2B5EF4-FFF2-40B4-BE49-F238E27FC236}">
                  <a16:creationId xmlns:a16="http://schemas.microsoft.com/office/drawing/2014/main" id="{A76292B1-8AA6-5E27-822F-F4400B7B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</p:grpSp>
      <p:grpSp>
        <p:nvGrpSpPr>
          <p:cNvPr id="349" name="Group 233">
            <a:extLst>
              <a:ext uri="{FF2B5EF4-FFF2-40B4-BE49-F238E27FC236}">
                <a16:creationId xmlns:a16="http://schemas.microsoft.com/office/drawing/2014/main" id="{3BBCB4B5-9C16-6AFD-B4A9-716E81930DA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93400" y="2713206"/>
            <a:ext cx="911249" cy="267616"/>
            <a:chOff x="240" y="2640"/>
            <a:chExt cx="807" cy="237"/>
          </a:xfrm>
        </p:grpSpPr>
        <p:sp>
          <p:nvSpPr>
            <p:cNvPr id="350" name="Freeform 234">
              <a:extLst>
                <a:ext uri="{FF2B5EF4-FFF2-40B4-BE49-F238E27FC236}">
                  <a16:creationId xmlns:a16="http://schemas.microsoft.com/office/drawing/2014/main" id="{E4B1C546-D2F5-7677-E8AF-FA9E55A6C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solidFill>
              <a:srgbClr val="FF4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51" name="Freeform 235">
              <a:extLst>
                <a:ext uri="{FF2B5EF4-FFF2-40B4-BE49-F238E27FC236}">
                  <a16:creationId xmlns:a16="http://schemas.microsoft.com/office/drawing/2014/main" id="{678DF99C-5A36-9D67-9739-D12171FA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solidFill>
              <a:srgbClr val="FF8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52" name="Oval 236">
              <a:extLst>
                <a:ext uri="{FF2B5EF4-FFF2-40B4-BE49-F238E27FC236}">
                  <a16:creationId xmlns:a16="http://schemas.microsoft.com/office/drawing/2014/main" id="{22DC25F6-58C5-0792-B70E-06BF56D3E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2731"/>
              <a:ext cx="152" cy="72"/>
            </a:xfrm>
            <a:prstGeom prst="ellipse">
              <a:avLst/>
            </a:pr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53" name="Oval 237">
              <a:extLst>
                <a:ext uri="{FF2B5EF4-FFF2-40B4-BE49-F238E27FC236}">
                  <a16:creationId xmlns:a16="http://schemas.microsoft.com/office/drawing/2014/main" id="{BA7D5A6E-26F9-564A-2755-F9F62DA1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solidFill>
              <a:srgbClr val="FF4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54" name="Freeform 238">
              <a:extLst>
                <a:ext uri="{FF2B5EF4-FFF2-40B4-BE49-F238E27FC236}">
                  <a16:creationId xmlns:a16="http://schemas.microsoft.com/office/drawing/2014/main" id="{8BB8D9C8-C9C4-60E3-8C7F-821687F59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2717"/>
              <a:ext cx="128" cy="67"/>
            </a:xfrm>
            <a:custGeom>
              <a:avLst/>
              <a:gdLst>
                <a:gd name="T0" fmla="*/ 535 w 51"/>
                <a:gd name="T1" fmla="*/ 0 h 25"/>
                <a:gd name="T2" fmla="*/ 713 w 51"/>
                <a:gd name="T3" fmla="*/ 193 h 25"/>
                <a:gd name="T4" fmla="*/ 238 w 51"/>
                <a:gd name="T5" fmla="*/ 445 h 25"/>
                <a:gd name="T6" fmla="*/ 0 w 51"/>
                <a:gd name="T7" fmla="*/ 423 h 25"/>
                <a:gd name="T8" fmla="*/ 314 w 51"/>
                <a:gd name="T9" fmla="*/ 482 h 25"/>
                <a:gd name="T10" fmla="*/ 806 w 51"/>
                <a:gd name="T11" fmla="*/ 209 h 25"/>
                <a:gd name="T12" fmla="*/ 535 w 5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5">
                  <a:moveTo>
                    <a:pt x="34" y="0"/>
                  </a:moveTo>
                  <a:cubicBezTo>
                    <a:pt x="41" y="2"/>
                    <a:pt x="45" y="6"/>
                    <a:pt x="45" y="10"/>
                  </a:cubicBezTo>
                  <a:cubicBezTo>
                    <a:pt x="45" y="17"/>
                    <a:pt x="31" y="23"/>
                    <a:pt x="15" y="23"/>
                  </a:cubicBezTo>
                  <a:cubicBezTo>
                    <a:pt x="9" y="23"/>
                    <a:pt x="5" y="23"/>
                    <a:pt x="0" y="22"/>
                  </a:cubicBezTo>
                  <a:cubicBezTo>
                    <a:pt x="6" y="24"/>
                    <a:pt x="13" y="25"/>
                    <a:pt x="20" y="25"/>
                  </a:cubicBezTo>
                  <a:cubicBezTo>
                    <a:pt x="37" y="25"/>
                    <a:pt x="51" y="19"/>
                    <a:pt x="51" y="11"/>
                  </a:cubicBezTo>
                  <a:cubicBezTo>
                    <a:pt x="51" y="6"/>
                    <a:pt x="44" y="2"/>
                    <a:pt x="34" y="0"/>
                  </a:cubicBezTo>
                  <a:close/>
                </a:path>
              </a:pathLst>
            </a:custGeom>
            <a:solidFill>
              <a:srgbClr val="FF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55" name="Freeform 239">
              <a:extLst>
                <a:ext uri="{FF2B5EF4-FFF2-40B4-BE49-F238E27FC236}">
                  <a16:creationId xmlns:a16="http://schemas.microsoft.com/office/drawing/2014/main" id="{2E0BC65C-4DB8-72E8-7ACC-75AD7310A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" y="2717"/>
              <a:ext cx="115" cy="54"/>
            </a:xfrm>
            <a:custGeom>
              <a:avLst/>
              <a:gdLst>
                <a:gd name="T0" fmla="*/ 63 w 46"/>
                <a:gd name="T1" fmla="*/ 232 h 20"/>
                <a:gd name="T2" fmla="*/ 470 w 46"/>
                <a:gd name="T3" fmla="*/ 38 h 20"/>
                <a:gd name="T4" fmla="*/ 720 w 46"/>
                <a:gd name="T5" fmla="*/ 103 h 20"/>
                <a:gd name="T6" fmla="*/ 395 w 46"/>
                <a:gd name="T7" fmla="*/ 0 h 20"/>
                <a:gd name="T8" fmla="*/ 0 w 46"/>
                <a:gd name="T9" fmla="*/ 219 h 20"/>
                <a:gd name="T10" fmla="*/ 158 w 46"/>
                <a:gd name="T11" fmla="*/ 394 h 20"/>
                <a:gd name="T12" fmla="*/ 63 w 46"/>
                <a:gd name="T13" fmla="*/ 23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56" name="Freeform 240">
              <a:extLst>
                <a:ext uri="{FF2B5EF4-FFF2-40B4-BE49-F238E27FC236}">
                  <a16:creationId xmlns:a16="http://schemas.microsoft.com/office/drawing/2014/main" id="{1ACC5486-8844-E28A-4527-4318AE7BA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" y="2664"/>
              <a:ext cx="325" cy="141"/>
            </a:xfrm>
            <a:custGeom>
              <a:avLst/>
              <a:gdLst>
                <a:gd name="T0" fmla="*/ 20 w 130"/>
                <a:gd name="T1" fmla="*/ 806 h 53"/>
                <a:gd name="T2" fmla="*/ 95 w 130"/>
                <a:gd name="T3" fmla="*/ 149 h 53"/>
                <a:gd name="T4" fmla="*/ 563 w 130"/>
                <a:gd name="T5" fmla="*/ 35 h 53"/>
                <a:gd name="T6" fmla="*/ 1345 w 130"/>
                <a:gd name="T7" fmla="*/ 35 h 53"/>
                <a:gd name="T8" fmla="*/ 1688 w 130"/>
                <a:gd name="T9" fmla="*/ 56 h 53"/>
                <a:gd name="T10" fmla="*/ 2033 w 130"/>
                <a:gd name="T11" fmla="*/ 35 h 53"/>
                <a:gd name="T12" fmla="*/ 550 w 130"/>
                <a:gd name="T13" fmla="*/ 170 h 53"/>
                <a:gd name="T14" fmla="*/ 145 w 130"/>
                <a:gd name="T15" fmla="*/ 452 h 53"/>
                <a:gd name="T16" fmla="*/ 50 w 130"/>
                <a:gd name="T17" fmla="*/ 998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53">
                  <a:moveTo>
                    <a:pt x="1" y="43"/>
                  </a:moveTo>
                  <a:cubicBezTo>
                    <a:pt x="1" y="34"/>
                    <a:pt x="0" y="16"/>
                    <a:pt x="6" y="8"/>
                  </a:cubicBezTo>
                  <a:cubicBezTo>
                    <a:pt x="12" y="0"/>
                    <a:pt x="27" y="2"/>
                    <a:pt x="36" y="2"/>
                  </a:cubicBezTo>
                  <a:cubicBezTo>
                    <a:pt x="52" y="2"/>
                    <a:pt x="69" y="2"/>
                    <a:pt x="86" y="2"/>
                  </a:cubicBezTo>
                  <a:cubicBezTo>
                    <a:pt x="93" y="2"/>
                    <a:pt x="101" y="3"/>
                    <a:pt x="108" y="3"/>
                  </a:cubicBezTo>
                  <a:cubicBezTo>
                    <a:pt x="115" y="2"/>
                    <a:pt x="123" y="1"/>
                    <a:pt x="130" y="2"/>
                  </a:cubicBezTo>
                  <a:cubicBezTo>
                    <a:pt x="100" y="12"/>
                    <a:pt x="66" y="5"/>
                    <a:pt x="35" y="9"/>
                  </a:cubicBezTo>
                  <a:cubicBezTo>
                    <a:pt x="25" y="11"/>
                    <a:pt x="14" y="13"/>
                    <a:pt x="9" y="24"/>
                  </a:cubicBezTo>
                  <a:cubicBezTo>
                    <a:pt x="5" y="33"/>
                    <a:pt x="3" y="43"/>
                    <a:pt x="3" y="53"/>
                  </a:cubicBezTo>
                </a:path>
              </a:pathLst>
            </a:custGeom>
            <a:solidFill>
              <a:srgbClr val="FFA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57" name="Freeform 241">
              <a:extLst>
                <a:ext uri="{FF2B5EF4-FFF2-40B4-BE49-F238E27FC236}">
                  <a16:creationId xmlns:a16="http://schemas.microsoft.com/office/drawing/2014/main" id="{5F4A6FB2-5D20-1F75-FD96-9D5D2F37E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704"/>
              <a:ext cx="503" cy="149"/>
            </a:xfrm>
            <a:custGeom>
              <a:avLst/>
              <a:gdLst>
                <a:gd name="T0" fmla="*/ 0 w 201"/>
                <a:gd name="T1" fmla="*/ 963 h 56"/>
                <a:gd name="T2" fmla="*/ 2305 w 201"/>
                <a:gd name="T3" fmla="*/ 942 h 56"/>
                <a:gd name="T4" fmla="*/ 3056 w 201"/>
                <a:gd name="T5" fmla="*/ 806 h 56"/>
                <a:gd name="T6" fmla="*/ 3056 w 201"/>
                <a:gd name="T7" fmla="*/ 0 h 56"/>
                <a:gd name="T8" fmla="*/ 2868 w 201"/>
                <a:gd name="T9" fmla="*/ 716 h 56"/>
                <a:gd name="T10" fmla="*/ 2442 w 201"/>
                <a:gd name="T11" fmla="*/ 793 h 56"/>
                <a:gd name="T12" fmla="*/ 1909 w 201"/>
                <a:gd name="T13" fmla="*/ 806 h 56"/>
                <a:gd name="T14" fmla="*/ 908 w 201"/>
                <a:gd name="T15" fmla="*/ 849 h 56"/>
                <a:gd name="T16" fmla="*/ 408 w 201"/>
                <a:gd name="T17" fmla="*/ 907 h 56"/>
                <a:gd name="T18" fmla="*/ 63 w 201"/>
                <a:gd name="T19" fmla="*/ 97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56">
                  <a:moveTo>
                    <a:pt x="0" y="51"/>
                  </a:moveTo>
                  <a:cubicBezTo>
                    <a:pt x="49" y="51"/>
                    <a:pt x="98" y="47"/>
                    <a:pt x="147" y="50"/>
                  </a:cubicBezTo>
                  <a:cubicBezTo>
                    <a:pt x="158" y="50"/>
                    <a:pt x="188" y="56"/>
                    <a:pt x="195" y="43"/>
                  </a:cubicBezTo>
                  <a:cubicBezTo>
                    <a:pt x="201" y="34"/>
                    <a:pt x="197" y="10"/>
                    <a:pt x="195" y="0"/>
                  </a:cubicBezTo>
                  <a:cubicBezTo>
                    <a:pt x="195" y="12"/>
                    <a:pt x="194" y="31"/>
                    <a:pt x="183" y="38"/>
                  </a:cubicBezTo>
                  <a:cubicBezTo>
                    <a:pt x="176" y="43"/>
                    <a:pt x="164" y="42"/>
                    <a:pt x="156" y="42"/>
                  </a:cubicBezTo>
                  <a:cubicBezTo>
                    <a:pt x="145" y="43"/>
                    <a:pt x="133" y="43"/>
                    <a:pt x="122" y="43"/>
                  </a:cubicBezTo>
                  <a:cubicBezTo>
                    <a:pt x="101" y="43"/>
                    <a:pt x="79" y="42"/>
                    <a:pt x="58" y="45"/>
                  </a:cubicBezTo>
                  <a:cubicBezTo>
                    <a:pt x="47" y="46"/>
                    <a:pt x="37" y="47"/>
                    <a:pt x="26" y="48"/>
                  </a:cubicBezTo>
                  <a:cubicBezTo>
                    <a:pt x="19" y="49"/>
                    <a:pt x="11" y="48"/>
                    <a:pt x="4" y="52"/>
                  </a:cubicBezTo>
                </a:path>
              </a:pathLst>
            </a:custGeom>
            <a:solidFill>
              <a:srgbClr val="FF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58" name="Freeform 242">
              <a:extLst>
                <a:ext uri="{FF2B5EF4-FFF2-40B4-BE49-F238E27FC236}">
                  <a16:creationId xmlns:a16="http://schemas.microsoft.com/office/drawing/2014/main" id="{FFF3EA07-3F86-2EEF-DF93-FE3367CA3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640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  <p:sp>
          <p:nvSpPr>
            <p:cNvPr id="359" name="Oval 243">
              <a:extLst>
                <a:ext uri="{FF2B5EF4-FFF2-40B4-BE49-F238E27FC236}">
                  <a16:creationId xmlns:a16="http://schemas.microsoft.com/office/drawing/2014/main" id="{39738D7F-0666-43D2-EFF7-D81835BE2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" y="2712"/>
              <a:ext cx="153" cy="72"/>
            </a:xfrm>
            <a:prstGeom prst="ellipse">
              <a:avLst/>
            </a:pr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150" altLang="en-150">
                <a:latin typeface="ArialMT"/>
              </a:endParaRPr>
            </a:p>
          </p:txBody>
        </p:sp>
        <p:sp>
          <p:nvSpPr>
            <p:cNvPr id="360" name="Freeform 244">
              <a:extLst>
                <a:ext uri="{FF2B5EF4-FFF2-40B4-BE49-F238E27FC236}">
                  <a16:creationId xmlns:a16="http://schemas.microsoft.com/office/drawing/2014/main" id="{C75A0789-6B0E-11B8-3D2A-BD41A2683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" y="2651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150">
                <a:latin typeface="ArialMT"/>
              </a:endParaRPr>
            </a:p>
          </p:txBody>
        </p:sp>
      </p:grpSp>
      <p:pic>
        <p:nvPicPr>
          <p:cNvPr id="442" name="Image 441">
            <a:extLst>
              <a:ext uri="{FF2B5EF4-FFF2-40B4-BE49-F238E27FC236}">
                <a16:creationId xmlns:a16="http://schemas.microsoft.com/office/drawing/2014/main" id="{D7917293-1EA5-B206-6D03-86EC8B217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991" y="1601137"/>
            <a:ext cx="393442" cy="442869"/>
          </a:xfrm>
          <a:prstGeom prst="rect">
            <a:avLst/>
          </a:prstGeom>
        </p:spPr>
      </p:pic>
      <p:pic>
        <p:nvPicPr>
          <p:cNvPr id="443" name="Image 442">
            <a:extLst>
              <a:ext uri="{FF2B5EF4-FFF2-40B4-BE49-F238E27FC236}">
                <a16:creationId xmlns:a16="http://schemas.microsoft.com/office/drawing/2014/main" id="{7F70686E-8370-D982-3594-58FD5A6F1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5421" y="1629847"/>
            <a:ext cx="393442" cy="442869"/>
          </a:xfrm>
          <a:prstGeom prst="rect">
            <a:avLst/>
          </a:prstGeom>
        </p:spPr>
      </p:pic>
      <p:pic>
        <p:nvPicPr>
          <p:cNvPr id="444" name="Image 443">
            <a:extLst>
              <a:ext uri="{FF2B5EF4-FFF2-40B4-BE49-F238E27FC236}">
                <a16:creationId xmlns:a16="http://schemas.microsoft.com/office/drawing/2014/main" id="{684ACF55-DF07-FADA-229F-46CAE1648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8738" y="2486781"/>
            <a:ext cx="393442" cy="442869"/>
          </a:xfrm>
          <a:prstGeom prst="rect">
            <a:avLst/>
          </a:prstGeom>
        </p:spPr>
      </p:pic>
      <p:pic>
        <p:nvPicPr>
          <p:cNvPr id="445" name="Image 444">
            <a:extLst>
              <a:ext uri="{FF2B5EF4-FFF2-40B4-BE49-F238E27FC236}">
                <a16:creationId xmlns:a16="http://schemas.microsoft.com/office/drawing/2014/main" id="{F5796C07-DF33-6866-B692-72644EAB9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72778">
            <a:off x="2441344" y="2197661"/>
            <a:ext cx="193398" cy="141825"/>
          </a:xfrm>
          <a:prstGeom prst="rect">
            <a:avLst/>
          </a:prstGeom>
        </p:spPr>
      </p:pic>
      <p:pic>
        <p:nvPicPr>
          <p:cNvPr id="446" name="Image 445">
            <a:extLst>
              <a:ext uri="{FF2B5EF4-FFF2-40B4-BE49-F238E27FC236}">
                <a16:creationId xmlns:a16="http://schemas.microsoft.com/office/drawing/2014/main" id="{05304727-A15C-F19C-E094-3F0DB0276F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14223">
            <a:off x="2247746" y="2343696"/>
            <a:ext cx="96406" cy="215496"/>
          </a:xfrm>
          <a:prstGeom prst="rect">
            <a:avLst/>
          </a:prstGeom>
        </p:spPr>
      </p:pic>
      <p:pic>
        <p:nvPicPr>
          <p:cNvPr id="447" name="Image 446">
            <a:extLst>
              <a:ext uri="{FF2B5EF4-FFF2-40B4-BE49-F238E27FC236}">
                <a16:creationId xmlns:a16="http://schemas.microsoft.com/office/drawing/2014/main" id="{7BB54CA6-C89E-04FB-DDA5-0EAF72DE60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62602">
            <a:off x="2230025" y="2020360"/>
            <a:ext cx="196167" cy="143855"/>
          </a:xfrm>
          <a:prstGeom prst="rect">
            <a:avLst/>
          </a:prstGeom>
        </p:spPr>
      </p:pic>
      <p:pic>
        <p:nvPicPr>
          <p:cNvPr id="448" name="Image 447">
            <a:extLst>
              <a:ext uri="{FF2B5EF4-FFF2-40B4-BE49-F238E27FC236}">
                <a16:creationId xmlns:a16="http://schemas.microsoft.com/office/drawing/2014/main" id="{C2DC3D08-0811-0E37-3300-D7668886F3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72778">
            <a:off x="2011693" y="2288878"/>
            <a:ext cx="224492" cy="129931"/>
          </a:xfrm>
          <a:prstGeom prst="rect">
            <a:avLst/>
          </a:prstGeom>
        </p:spPr>
      </p:pic>
      <p:pic>
        <p:nvPicPr>
          <p:cNvPr id="449" name="Image 448">
            <a:extLst>
              <a:ext uri="{FF2B5EF4-FFF2-40B4-BE49-F238E27FC236}">
                <a16:creationId xmlns:a16="http://schemas.microsoft.com/office/drawing/2014/main" id="{C8C00CFD-401D-7100-BDA0-81C791600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54931">
            <a:off x="2023762" y="2016164"/>
            <a:ext cx="86562" cy="193492"/>
          </a:xfrm>
          <a:prstGeom prst="rect">
            <a:avLst/>
          </a:prstGeom>
        </p:spPr>
      </p:pic>
      <p:pic>
        <p:nvPicPr>
          <p:cNvPr id="450" name="Image 449">
            <a:extLst>
              <a:ext uri="{FF2B5EF4-FFF2-40B4-BE49-F238E27FC236}">
                <a16:creationId xmlns:a16="http://schemas.microsoft.com/office/drawing/2014/main" id="{7863B4E4-77C6-742B-A3FE-A6B442D9F4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261269">
            <a:off x="2569329" y="2386322"/>
            <a:ext cx="81074" cy="181224"/>
          </a:xfrm>
          <a:prstGeom prst="rect">
            <a:avLst/>
          </a:prstGeom>
        </p:spPr>
      </p:pic>
      <p:sp>
        <p:nvSpPr>
          <p:cNvPr id="451" name="Freeform 3172">
            <a:extLst>
              <a:ext uri="{FF2B5EF4-FFF2-40B4-BE49-F238E27FC236}">
                <a16:creationId xmlns:a16="http://schemas.microsoft.com/office/drawing/2014/main" id="{D0001607-76C9-BA98-E510-43444F376F9B}"/>
              </a:ext>
            </a:extLst>
          </p:cNvPr>
          <p:cNvSpPr>
            <a:spLocks/>
          </p:cNvSpPr>
          <p:nvPr/>
        </p:nvSpPr>
        <p:spPr bwMode="auto">
          <a:xfrm rot="9380015">
            <a:off x="3067226" y="5033689"/>
            <a:ext cx="19262" cy="61391"/>
          </a:xfrm>
          <a:custGeom>
            <a:avLst/>
            <a:gdLst>
              <a:gd name="T0" fmla="*/ 0 w 22"/>
              <a:gd name="T1" fmla="*/ 827 h 44"/>
              <a:gd name="T2" fmla="*/ 0 w 22"/>
              <a:gd name="T3" fmla="*/ 375 h 44"/>
              <a:gd name="T4" fmla="*/ 345 w 22"/>
              <a:gd name="T5" fmla="*/ 0 h 44"/>
              <a:gd name="T6" fmla="*/ 50 w 22"/>
              <a:gd name="T7" fmla="*/ 417 h 44"/>
              <a:gd name="T8" fmla="*/ 0 w 22"/>
              <a:gd name="T9" fmla="*/ 82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44">
                <a:moveTo>
                  <a:pt x="0" y="44"/>
                </a:moveTo>
                <a:cubicBezTo>
                  <a:pt x="0" y="20"/>
                  <a:pt x="0" y="20"/>
                  <a:pt x="0" y="20"/>
                </a:cubicBezTo>
                <a:cubicBezTo>
                  <a:pt x="0" y="8"/>
                  <a:pt x="10" y="0"/>
                  <a:pt x="22" y="0"/>
                </a:cubicBezTo>
                <a:cubicBezTo>
                  <a:pt x="17" y="1"/>
                  <a:pt x="5" y="8"/>
                  <a:pt x="3" y="22"/>
                </a:cubicBezTo>
                <a:cubicBezTo>
                  <a:pt x="2" y="36"/>
                  <a:pt x="0" y="44"/>
                  <a:pt x="0" y="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MT"/>
            </a:endParaRPr>
          </a:p>
        </p:txBody>
      </p:sp>
      <p:grpSp>
        <p:nvGrpSpPr>
          <p:cNvPr id="452" name="Groupe 451">
            <a:extLst>
              <a:ext uri="{FF2B5EF4-FFF2-40B4-BE49-F238E27FC236}">
                <a16:creationId xmlns:a16="http://schemas.microsoft.com/office/drawing/2014/main" id="{F3DC6917-7022-A9DF-99EF-37354207E60D}"/>
              </a:ext>
            </a:extLst>
          </p:cNvPr>
          <p:cNvGrpSpPr/>
          <p:nvPr/>
        </p:nvGrpSpPr>
        <p:grpSpPr>
          <a:xfrm>
            <a:off x="960386" y="4478843"/>
            <a:ext cx="3673042" cy="267616"/>
            <a:chOff x="492475" y="2492821"/>
            <a:chExt cx="3673042" cy="267616"/>
          </a:xfrm>
        </p:grpSpPr>
        <p:grpSp>
          <p:nvGrpSpPr>
            <p:cNvPr id="453" name="Group 73">
              <a:extLst>
                <a:ext uri="{FF2B5EF4-FFF2-40B4-BE49-F238E27FC236}">
                  <a16:creationId xmlns:a16="http://schemas.microsoft.com/office/drawing/2014/main" id="{F6630F36-5A3C-9CF9-6579-1646586DDEB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2475" y="2492821"/>
              <a:ext cx="911249" cy="267616"/>
              <a:chOff x="240" y="2640"/>
              <a:chExt cx="807" cy="237"/>
            </a:xfrm>
          </p:grpSpPr>
          <p:sp>
            <p:nvSpPr>
              <p:cNvPr id="490" name="Freeform 74">
                <a:extLst>
                  <a:ext uri="{FF2B5EF4-FFF2-40B4-BE49-F238E27FC236}">
                    <a16:creationId xmlns:a16="http://schemas.microsoft.com/office/drawing/2014/main" id="{2BA64BE1-901E-18DA-D724-C0A8E2094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91" name="Freeform 75">
                <a:extLst>
                  <a:ext uri="{FF2B5EF4-FFF2-40B4-BE49-F238E27FC236}">
                    <a16:creationId xmlns:a16="http://schemas.microsoft.com/office/drawing/2014/main" id="{2B7D9448-84A8-2E9E-4F81-62730355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92" name="Oval 76">
                <a:extLst>
                  <a:ext uri="{FF2B5EF4-FFF2-40B4-BE49-F238E27FC236}">
                    <a16:creationId xmlns:a16="http://schemas.microsoft.com/office/drawing/2014/main" id="{88A57F00-A0E6-3B5C-855E-FD1511C23F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493" name="Oval 77">
                <a:extLst>
                  <a:ext uri="{FF2B5EF4-FFF2-40B4-BE49-F238E27FC236}">
                    <a16:creationId xmlns:a16="http://schemas.microsoft.com/office/drawing/2014/main" id="{B11D08DE-706E-E026-258B-E4A808267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494" name="Freeform 78">
                <a:extLst>
                  <a:ext uri="{FF2B5EF4-FFF2-40B4-BE49-F238E27FC236}">
                    <a16:creationId xmlns:a16="http://schemas.microsoft.com/office/drawing/2014/main" id="{178329FD-5471-9299-F5FD-FD13DCFF9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95" name="Freeform 79">
                <a:extLst>
                  <a:ext uri="{FF2B5EF4-FFF2-40B4-BE49-F238E27FC236}">
                    <a16:creationId xmlns:a16="http://schemas.microsoft.com/office/drawing/2014/main" id="{D5FD952D-F8A9-406D-656B-AD21DB9A4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96" name="Freeform 80">
                <a:extLst>
                  <a:ext uri="{FF2B5EF4-FFF2-40B4-BE49-F238E27FC236}">
                    <a16:creationId xmlns:a16="http://schemas.microsoft.com/office/drawing/2014/main" id="{8B024AA7-3223-31B7-99A2-4E9B64053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97" name="Freeform 81">
                <a:extLst>
                  <a:ext uri="{FF2B5EF4-FFF2-40B4-BE49-F238E27FC236}">
                    <a16:creationId xmlns:a16="http://schemas.microsoft.com/office/drawing/2014/main" id="{DF51AAAF-5194-B077-1DB7-AF513E457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98" name="Freeform 82">
                <a:extLst>
                  <a:ext uri="{FF2B5EF4-FFF2-40B4-BE49-F238E27FC236}">
                    <a16:creationId xmlns:a16="http://schemas.microsoft.com/office/drawing/2014/main" id="{B7439252-9158-F7C6-65CF-DCCB9FD07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99" name="Oval 83">
                <a:extLst>
                  <a:ext uri="{FF2B5EF4-FFF2-40B4-BE49-F238E27FC236}">
                    <a16:creationId xmlns:a16="http://schemas.microsoft.com/office/drawing/2014/main" id="{F3F3DC2A-CD86-B1EE-F615-101B17E0F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00" name="Freeform 84">
                <a:extLst>
                  <a:ext uri="{FF2B5EF4-FFF2-40B4-BE49-F238E27FC236}">
                    <a16:creationId xmlns:a16="http://schemas.microsoft.com/office/drawing/2014/main" id="{156F9B33-6C7B-47FA-84DD-05FD0C231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454" name="Group 209">
              <a:extLst>
                <a:ext uri="{FF2B5EF4-FFF2-40B4-BE49-F238E27FC236}">
                  <a16:creationId xmlns:a16="http://schemas.microsoft.com/office/drawing/2014/main" id="{E5E5E9CF-6352-E96B-7DBB-D2D13DEA160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06562" y="2492821"/>
              <a:ext cx="911249" cy="267616"/>
              <a:chOff x="240" y="2640"/>
              <a:chExt cx="807" cy="237"/>
            </a:xfrm>
          </p:grpSpPr>
          <p:sp>
            <p:nvSpPr>
              <p:cNvPr id="479" name="Freeform 210">
                <a:extLst>
                  <a:ext uri="{FF2B5EF4-FFF2-40B4-BE49-F238E27FC236}">
                    <a16:creationId xmlns:a16="http://schemas.microsoft.com/office/drawing/2014/main" id="{D6CAF5EC-939B-EA7A-E640-8BE671CE5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80" name="Freeform 211">
                <a:extLst>
                  <a:ext uri="{FF2B5EF4-FFF2-40B4-BE49-F238E27FC236}">
                    <a16:creationId xmlns:a16="http://schemas.microsoft.com/office/drawing/2014/main" id="{FB5F5010-AD06-22BD-49FC-316CA8952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81" name="Oval 212">
                <a:extLst>
                  <a:ext uri="{FF2B5EF4-FFF2-40B4-BE49-F238E27FC236}">
                    <a16:creationId xmlns:a16="http://schemas.microsoft.com/office/drawing/2014/main" id="{3394E443-CFFF-F292-7DFF-5317A3D3A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482" name="Oval 213">
                <a:extLst>
                  <a:ext uri="{FF2B5EF4-FFF2-40B4-BE49-F238E27FC236}">
                    <a16:creationId xmlns:a16="http://schemas.microsoft.com/office/drawing/2014/main" id="{4D0C9EF9-4694-0A94-79D1-36E57D9C4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483" name="Freeform 214">
                <a:extLst>
                  <a:ext uri="{FF2B5EF4-FFF2-40B4-BE49-F238E27FC236}">
                    <a16:creationId xmlns:a16="http://schemas.microsoft.com/office/drawing/2014/main" id="{0F11CC38-085D-A53D-2ACF-2B002E4AD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84" name="Freeform 215">
                <a:extLst>
                  <a:ext uri="{FF2B5EF4-FFF2-40B4-BE49-F238E27FC236}">
                    <a16:creationId xmlns:a16="http://schemas.microsoft.com/office/drawing/2014/main" id="{82A47A48-B285-F1CE-1567-C8A5CF804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85" name="Freeform 216">
                <a:extLst>
                  <a:ext uri="{FF2B5EF4-FFF2-40B4-BE49-F238E27FC236}">
                    <a16:creationId xmlns:a16="http://schemas.microsoft.com/office/drawing/2014/main" id="{10BCA842-4D85-F1E8-42C7-A5D6E2E5A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86" name="Freeform 217">
                <a:extLst>
                  <a:ext uri="{FF2B5EF4-FFF2-40B4-BE49-F238E27FC236}">
                    <a16:creationId xmlns:a16="http://schemas.microsoft.com/office/drawing/2014/main" id="{4BCC2506-19A2-4EA0-4CBC-2D9F05780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87" name="Freeform 218">
                <a:extLst>
                  <a:ext uri="{FF2B5EF4-FFF2-40B4-BE49-F238E27FC236}">
                    <a16:creationId xmlns:a16="http://schemas.microsoft.com/office/drawing/2014/main" id="{B1C27745-54DD-C023-7B2F-134906E90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88" name="Oval 219">
                <a:extLst>
                  <a:ext uri="{FF2B5EF4-FFF2-40B4-BE49-F238E27FC236}">
                    <a16:creationId xmlns:a16="http://schemas.microsoft.com/office/drawing/2014/main" id="{83239937-C51C-54E9-0F8E-1DD780A61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489" name="Freeform 220">
                <a:extLst>
                  <a:ext uri="{FF2B5EF4-FFF2-40B4-BE49-F238E27FC236}">
                    <a16:creationId xmlns:a16="http://schemas.microsoft.com/office/drawing/2014/main" id="{CBC9EDEF-2369-E870-57AA-A6312D264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455" name="Group 221">
              <a:extLst>
                <a:ext uri="{FF2B5EF4-FFF2-40B4-BE49-F238E27FC236}">
                  <a16:creationId xmlns:a16="http://schemas.microsoft.com/office/drawing/2014/main" id="{CAE77062-25F5-3F17-ED5F-BE23CD6BBA4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30800" y="2492821"/>
              <a:ext cx="911249" cy="267616"/>
              <a:chOff x="240" y="2640"/>
              <a:chExt cx="807" cy="237"/>
            </a:xfrm>
          </p:grpSpPr>
          <p:sp>
            <p:nvSpPr>
              <p:cNvPr id="468" name="Freeform 222">
                <a:extLst>
                  <a:ext uri="{FF2B5EF4-FFF2-40B4-BE49-F238E27FC236}">
                    <a16:creationId xmlns:a16="http://schemas.microsoft.com/office/drawing/2014/main" id="{09DA2296-1C00-20D0-03ED-C721BE578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69" name="Freeform 223">
                <a:extLst>
                  <a:ext uri="{FF2B5EF4-FFF2-40B4-BE49-F238E27FC236}">
                    <a16:creationId xmlns:a16="http://schemas.microsoft.com/office/drawing/2014/main" id="{2C8C34CE-2710-F6D6-41D6-AB27FEF79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70" name="Oval 224">
                <a:extLst>
                  <a:ext uri="{FF2B5EF4-FFF2-40B4-BE49-F238E27FC236}">
                    <a16:creationId xmlns:a16="http://schemas.microsoft.com/office/drawing/2014/main" id="{529CA27C-2420-BB69-9890-1BDDB9235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471" name="Oval 225">
                <a:extLst>
                  <a:ext uri="{FF2B5EF4-FFF2-40B4-BE49-F238E27FC236}">
                    <a16:creationId xmlns:a16="http://schemas.microsoft.com/office/drawing/2014/main" id="{CEF10340-3421-78BE-AB4B-6A23B7AAD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472" name="Freeform 226">
                <a:extLst>
                  <a:ext uri="{FF2B5EF4-FFF2-40B4-BE49-F238E27FC236}">
                    <a16:creationId xmlns:a16="http://schemas.microsoft.com/office/drawing/2014/main" id="{84C92080-5F13-7F7D-1993-8E3B51908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73" name="Freeform 227">
                <a:extLst>
                  <a:ext uri="{FF2B5EF4-FFF2-40B4-BE49-F238E27FC236}">
                    <a16:creationId xmlns:a16="http://schemas.microsoft.com/office/drawing/2014/main" id="{0160AA98-1609-0D89-DA2E-2B205D2D5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74" name="Freeform 228">
                <a:extLst>
                  <a:ext uri="{FF2B5EF4-FFF2-40B4-BE49-F238E27FC236}">
                    <a16:creationId xmlns:a16="http://schemas.microsoft.com/office/drawing/2014/main" id="{94B4764E-765C-2A46-EE5C-20BE579B5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75" name="Freeform 229">
                <a:extLst>
                  <a:ext uri="{FF2B5EF4-FFF2-40B4-BE49-F238E27FC236}">
                    <a16:creationId xmlns:a16="http://schemas.microsoft.com/office/drawing/2014/main" id="{374D99C8-96AC-3B5E-073A-40F533A76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76" name="Freeform 230">
                <a:extLst>
                  <a:ext uri="{FF2B5EF4-FFF2-40B4-BE49-F238E27FC236}">
                    <a16:creationId xmlns:a16="http://schemas.microsoft.com/office/drawing/2014/main" id="{D9803453-C244-E6A2-2FB9-943E580CA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77" name="Oval 231">
                <a:extLst>
                  <a:ext uri="{FF2B5EF4-FFF2-40B4-BE49-F238E27FC236}">
                    <a16:creationId xmlns:a16="http://schemas.microsoft.com/office/drawing/2014/main" id="{0EB34436-E990-11BC-2545-F734E6ABA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478" name="Freeform 232">
                <a:extLst>
                  <a:ext uri="{FF2B5EF4-FFF2-40B4-BE49-F238E27FC236}">
                    <a16:creationId xmlns:a16="http://schemas.microsoft.com/office/drawing/2014/main" id="{066D28F5-83A4-352E-4A0D-0EE5D9A13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456" name="Group 233">
              <a:extLst>
                <a:ext uri="{FF2B5EF4-FFF2-40B4-BE49-F238E27FC236}">
                  <a16:creationId xmlns:a16="http://schemas.microsoft.com/office/drawing/2014/main" id="{CEE04068-2303-EEAA-04D0-6039625F749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54268" y="2492821"/>
              <a:ext cx="911249" cy="267616"/>
              <a:chOff x="240" y="2640"/>
              <a:chExt cx="807" cy="237"/>
            </a:xfrm>
          </p:grpSpPr>
          <p:sp>
            <p:nvSpPr>
              <p:cNvPr id="457" name="Freeform 234">
                <a:extLst>
                  <a:ext uri="{FF2B5EF4-FFF2-40B4-BE49-F238E27FC236}">
                    <a16:creationId xmlns:a16="http://schemas.microsoft.com/office/drawing/2014/main" id="{E538CF2D-8F98-F34C-BA11-29CC000C3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58" name="Freeform 235">
                <a:extLst>
                  <a:ext uri="{FF2B5EF4-FFF2-40B4-BE49-F238E27FC236}">
                    <a16:creationId xmlns:a16="http://schemas.microsoft.com/office/drawing/2014/main" id="{3D809F7F-3D8F-7597-A780-0D096B5D9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59" name="Oval 236">
                <a:extLst>
                  <a:ext uri="{FF2B5EF4-FFF2-40B4-BE49-F238E27FC236}">
                    <a16:creationId xmlns:a16="http://schemas.microsoft.com/office/drawing/2014/main" id="{1BEB1545-4C18-438E-E9AF-E3828C2E8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460" name="Oval 237">
                <a:extLst>
                  <a:ext uri="{FF2B5EF4-FFF2-40B4-BE49-F238E27FC236}">
                    <a16:creationId xmlns:a16="http://schemas.microsoft.com/office/drawing/2014/main" id="{EC334D8C-3F24-0BF0-52B9-BBC1CA67C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461" name="Freeform 238">
                <a:extLst>
                  <a:ext uri="{FF2B5EF4-FFF2-40B4-BE49-F238E27FC236}">
                    <a16:creationId xmlns:a16="http://schemas.microsoft.com/office/drawing/2014/main" id="{F39D42A9-EF40-7EE5-73ED-42FCE7725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62" name="Freeform 239">
                <a:extLst>
                  <a:ext uri="{FF2B5EF4-FFF2-40B4-BE49-F238E27FC236}">
                    <a16:creationId xmlns:a16="http://schemas.microsoft.com/office/drawing/2014/main" id="{A24BD2B7-70B6-845D-8333-ADA20B11E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63" name="Freeform 240">
                <a:extLst>
                  <a:ext uri="{FF2B5EF4-FFF2-40B4-BE49-F238E27FC236}">
                    <a16:creationId xmlns:a16="http://schemas.microsoft.com/office/drawing/2014/main" id="{06332392-DB7E-70F3-672F-50E4162F7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64" name="Freeform 241">
                <a:extLst>
                  <a:ext uri="{FF2B5EF4-FFF2-40B4-BE49-F238E27FC236}">
                    <a16:creationId xmlns:a16="http://schemas.microsoft.com/office/drawing/2014/main" id="{5E77302B-5726-D5FF-0370-399B70EF0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65" name="Freeform 242">
                <a:extLst>
                  <a:ext uri="{FF2B5EF4-FFF2-40B4-BE49-F238E27FC236}">
                    <a16:creationId xmlns:a16="http://schemas.microsoft.com/office/drawing/2014/main" id="{C052AC2B-E66F-CE07-710F-CA8798345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466" name="Oval 243">
                <a:extLst>
                  <a:ext uri="{FF2B5EF4-FFF2-40B4-BE49-F238E27FC236}">
                    <a16:creationId xmlns:a16="http://schemas.microsoft.com/office/drawing/2014/main" id="{6DE4F417-5FB4-365C-53C3-9A75939EA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467" name="Freeform 244">
                <a:extLst>
                  <a:ext uri="{FF2B5EF4-FFF2-40B4-BE49-F238E27FC236}">
                    <a16:creationId xmlns:a16="http://schemas.microsoft.com/office/drawing/2014/main" id="{F51CB413-0682-B9F8-0A8B-EF7988BD2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</p:grpSp>
      <p:grpSp>
        <p:nvGrpSpPr>
          <p:cNvPr id="501" name="Groupe 500">
            <a:extLst>
              <a:ext uri="{FF2B5EF4-FFF2-40B4-BE49-F238E27FC236}">
                <a16:creationId xmlns:a16="http://schemas.microsoft.com/office/drawing/2014/main" id="{AACB8477-7EB9-9C9A-2D47-B38DA68D3876}"/>
              </a:ext>
            </a:extLst>
          </p:cNvPr>
          <p:cNvGrpSpPr/>
          <p:nvPr/>
        </p:nvGrpSpPr>
        <p:grpSpPr>
          <a:xfrm>
            <a:off x="988616" y="5679482"/>
            <a:ext cx="3673042" cy="267616"/>
            <a:chOff x="492475" y="2492821"/>
            <a:chExt cx="3673042" cy="267616"/>
          </a:xfrm>
        </p:grpSpPr>
        <p:grpSp>
          <p:nvGrpSpPr>
            <p:cNvPr id="502" name="Group 73">
              <a:extLst>
                <a:ext uri="{FF2B5EF4-FFF2-40B4-BE49-F238E27FC236}">
                  <a16:creationId xmlns:a16="http://schemas.microsoft.com/office/drawing/2014/main" id="{7BFF245D-B57B-4410-4AC1-15583AB9361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2475" y="2492821"/>
              <a:ext cx="911249" cy="267616"/>
              <a:chOff x="240" y="2640"/>
              <a:chExt cx="807" cy="237"/>
            </a:xfrm>
          </p:grpSpPr>
          <p:sp>
            <p:nvSpPr>
              <p:cNvPr id="539" name="Freeform 74">
                <a:extLst>
                  <a:ext uri="{FF2B5EF4-FFF2-40B4-BE49-F238E27FC236}">
                    <a16:creationId xmlns:a16="http://schemas.microsoft.com/office/drawing/2014/main" id="{1736BA02-655D-137F-5B59-5205C1A03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40" name="Freeform 75">
                <a:extLst>
                  <a:ext uri="{FF2B5EF4-FFF2-40B4-BE49-F238E27FC236}">
                    <a16:creationId xmlns:a16="http://schemas.microsoft.com/office/drawing/2014/main" id="{18D310EC-9884-9A50-7080-374CE6718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41" name="Oval 76">
                <a:extLst>
                  <a:ext uri="{FF2B5EF4-FFF2-40B4-BE49-F238E27FC236}">
                    <a16:creationId xmlns:a16="http://schemas.microsoft.com/office/drawing/2014/main" id="{B5E5FB82-9FC0-CA68-5654-626FA7499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42" name="Oval 77">
                <a:extLst>
                  <a:ext uri="{FF2B5EF4-FFF2-40B4-BE49-F238E27FC236}">
                    <a16:creationId xmlns:a16="http://schemas.microsoft.com/office/drawing/2014/main" id="{0CBC0D40-CB9B-70F0-0C9B-4FF96FEBA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43" name="Freeform 78">
                <a:extLst>
                  <a:ext uri="{FF2B5EF4-FFF2-40B4-BE49-F238E27FC236}">
                    <a16:creationId xmlns:a16="http://schemas.microsoft.com/office/drawing/2014/main" id="{2A86786F-62DE-CD79-E077-2F85258F6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44" name="Freeform 79">
                <a:extLst>
                  <a:ext uri="{FF2B5EF4-FFF2-40B4-BE49-F238E27FC236}">
                    <a16:creationId xmlns:a16="http://schemas.microsoft.com/office/drawing/2014/main" id="{C4212E11-75E8-64B6-5C03-D5A2D3800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45" name="Freeform 80">
                <a:extLst>
                  <a:ext uri="{FF2B5EF4-FFF2-40B4-BE49-F238E27FC236}">
                    <a16:creationId xmlns:a16="http://schemas.microsoft.com/office/drawing/2014/main" id="{2AD10F06-3EAE-BCF5-1163-DC3861CAB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46" name="Freeform 81">
                <a:extLst>
                  <a:ext uri="{FF2B5EF4-FFF2-40B4-BE49-F238E27FC236}">
                    <a16:creationId xmlns:a16="http://schemas.microsoft.com/office/drawing/2014/main" id="{9E1631C0-2B92-FDE7-23FE-93520D9CE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47" name="Freeform 82">
                <a:extLst>
                  <a:ext uri="{FF2B5EF4-FFF2-40B4-BE49-F238E27FC236}">
                    <a16:creationId xmlns:a16="http://schemas.microsoft.com/office/drawing/2014/main" id="{2101CB25-5711-7642-2C4B-0B1ADD4D7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48" name="Oval 83">
                <a:extLst>
                  <a:ext uri="{FF2B5EF4-FFF2-40B4-BE49-F238E27FC236}">
                    <a16:creationId xmlns:a16="http://schemas.microsoft.com/office/drawing/2014/main" id="{193DF28F-A04E-FD0E-5C37-C507331C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49" name="Freeform 84">
                <a:extLst>
                  <a:ext uri="{FF2B5EF4-FFF2-40B4-BE49-F238E27FC236}">
                    <a16:creationId xmlns:a16="http://schemas.microsoft.com/office/drawing/2014/main" id="{D6015593-2CD5-B67F-3DD6-9A3883C88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503" name="Group 209">
              <a:extLst>
                <a:ext uri="{FF2B5EF4-FFF2-40B4-BE49-F238E27FC236}">
                  <a16:creationId xmlns:a16="http://schemas.microsoft.com/office/drawing/2014/main" id="{AB6EDE1E-D589-92C5-BEBD-F9019C3841E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06562" y="2492821"/>
              <a:ext cx="911249" cy="267616"/>
              <a:chOff x="240" y="2640"/>
              <a:chExt cx="807" cy="237"/>
            </a:xfrm>
          </p:grpSpPr>
          <p:sp>
            <p:nvSpPr>
              <p:cNvPr id="528" name="Freeform 210">
                <a:extLst>
                  <a:ext uri="{FF2B5EF4-FFF2-40B4-BE49-F238E27FC236}">
                    <a16:creationId xmlns:a16="http://schemas.microsoft.com/office/drawing/2014/main" id="{AAB38F86-5FEE-9B39-2D80-73753300C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29" name="Freeform 211">
                <a:extLst>
                  <a:ext uri="{FF2B5EF4-FFF2-40B4-BE49-F238E27FC236}">
                    <a16:creationId xmlns:a16="http://schemas.microsoft.com/office/drawing/2014/main" id="{EB6CAA54-771D-6BE3-252C-661C040BD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30" name="Oval 212">
                <a:extLst>
                  <a:ext uri="{FF2B5EF4-FFF2-40B4-BE49-F238E27FC236}">
                    <a16:creationId xmlns:a16="http://schemas.microsoft.com/office/drawing/2014/main" id="{CF93A6A1-FD8F-74F5-B82D-1E404416F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31" name="Oval 213">
                <a:extLst>
                  <a:ext uri="{FF2B5EF4-FFF2-40B4-BE49-F238E27FC236}">
                    <a16:creationId xmlns:a16="http://schemas.microsoft.com/office/drawing/2014/main" id="{D8D67CC1-BAB4-467E-B0DF-A36C25704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32" name="Freeform 214">
                <a:extLst>
                  <a:ext uri="{FF2B5EF4-FFF2-40B4-BE49-F238E27FC236}">
                    <a16:creationId xmlns:a16="http://schemas.microsoft.com/office/drawing/2014/main" id="{53529A0F-EA79-7F54-1482-2DDDFEAEE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33" name="Freeform 215">
                <a:extLst>
                  <a:ext uri="{FF2B5EF4-FFF2-40B4-BE49-F238E27FC236}">
                    <a16:creationId xmlns:a16="http://schemas.microsoft.com/office/drawing/2014/main" id="{5E70CC50-BCFC-48D7-A7D6-93B032B9F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34" name="Freeform 216">
                <a:extLst>
                  <a:ext uri="{FF2B5EF4-FFF2-40B4-BE49-F238E27FC236}">
                    <a16:creationId xmlns:a16="http://schemas.microsoft.com/office/drawing/2014/main" id="{BBE3D5D9-A315-4B47-7E09-287597665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35" name="Freeform 217">
                <a:extLst>
                  <a:ext uri="{FF2B5EF4-FFF2-40B4-BE49-F238E27FC236}">
                    <a16:creationId xmlns:a16="http://schemas.microsoft.com/office/drawing/2014/main" id="{46D756F7-4614-E675-46F2-91116BC36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36" name="Freeform 218">
                <a:extLst>
                  <a:ext uri="{FF2B5EF4-FFF2-40B4-BE49-F238E27FC236}">
                    <a16:creationId xmlns:a16="http://schemas.microsoft.com/office/drawing/2014/main" id="{56C35A1A-755B-790E-8996-BFFA371B3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37" name="Oval 219">
                <a:extLst>
                  <a:ext uri="{FF2B5EF4-FFF2-40B4-BE49-F238E27FC236}">
                    <a16:creationId xmlns:a16="http://schemas.microsoft.com/office/drawing/2014/main" id="{56709020-E277-6CA4-E535-D966F1ED0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38" name="Freeform 220">
                <a:extLst>
                  <a:ext uri="{FF2B5EF4-FFF2-40B4-BE49-F238E27FC236}">
                    <a16:creationId xmlns:a16="http://schemas.microsoft.com/office/drawing/2014/main" id="{733F9787-0173-A0E9-CDF7-67272753C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504" name="Group 221">
              <a:extLst>
                <a:ext uri="{FF2B5EF4-FFF2-40B4-BE49-F238E27FC236}">
                  <a16:creationId xmlns:a16="http://schemas.microsoft.com/office/drawing/2014/main" id="{1F765A05-C44C-1959-7D5E-690A796765A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30800" y="2492821"/>
              <a:ext cx="911249" cy="267616"/>
              <a:chOff x="240" y="2640"/>
              <a:chExt cx="807" cy="237"/>
            </a:xfrm>
          </p:grpSpPr>
          <p:sp>
            <p:nvSpPr>
              <p:cNvPr id="517" name="Freeform 222">
                <a:extLst>
                  <a:ext uri="{FF2B5EF4-FFF2-40B4-BE49-F238E27FC236}">
                    <a16:creationId xmlns:a16="http://schemas.microsoft.com/office/drawing/2014/main" id="{BAE997AC-CF01-3611-D7CA-4C78D9112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18" name="Freeform 223">
                <a:extLst>
                  <a:ext uri="{FF2B5EF4-FFF2-40B4-BE49-F238E27FC236}">
                    <a16:creationId xmlns:a16="http://schemas.microsoft.com/office/drawing/2014/main" id="{DFB356F7-77BD-74D4-15FE-55BE40387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19" name="Oval 224">
                <a:extLst>
                  <a:ext uri="{FF2B5EF4-FFF2-40B4-BE49-F238E27FC236}">
                    <a16:creationId xmlns:a16="http://schemas.microsoft.com/office/drawing/2014/main" id="{813FB55C-3E42-58F0-2E3B-7755B16A4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20" name="Oval 225">
                <a:extLst>
                  <a:ext uri="{FF2B5EF4-FFF2-40B4-BE49-F238E27FC236}">
                    <a16:creationId xmlns:a16="http://schemas.microsoft.com/office/drawing/2014/main" id="{BBAD41CD-57DE-25F7-83F2-60EAE3116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21" name="Freeform 226">
                <a:extLst>
                  <a:ext uri="{FF2B5EF4-FFF2-40B4-BE49-F238E27FC236}">
                    <a16:creationId xmlns:a16="http://schemas.microsoft.com/office/drawing/2014/main" id="{E2F589CD-CE6E-1B98-C371-A97C59579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22" name="Freeform 227">
                <a:extLst>
                  <a:ext uri="{FF2B5EF4-FFF2-40B4-BE49-F238E27FC236}">
                    <a16:creationId xmlns:a16="http://schemas.microsoft.com/office/drawing/2014/main" id="{7C5F2004-F488-174B-A9B6-9C8E98A10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23" name="Freeform 228">
                <a:extLst>
                  <a:ext uri="{FF2B5EF4-FFF2-40B4-BE49-F238E27FC236}">
                    <a16:creationId xmlns:a16="http://schemas.microsoft.com/office/drawing/2014/main" id="{B276CA0C-6F6A-9C1B-0BDD-99CDF26D0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24" name="Freeform 229">
                <a:extLst>
                  <a:ext uri="{FF2B5EF4-FFF2-40B4-BE49-F238E27FC236}">
                    <a16:creationId xmlns:a16="http://schemas.microsoft.com/office/drawing/2014/main" id="{E904DE26-8FB3-FB69-7A42-3D38BFE14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25" name="Freeform 230">
                <a:extLst>
                  <a:ext uri="{FF2B5EF4-FFF2-40B4-BE49-F238E27FC236}">
                    <a16:creationId xmlns:a16="http://schemas.microsoft.com/office/drawing/2014/main" id="{2C8CB026-F01F-1EF7-0EA2-2A74DB12E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26" name="Oval 231">
                <a:extLst>
                  <a:ext uri="{FF2B5EF4-FFF2-40B4-BE49-F238E27FC236}">
                    <a16:creationId xmlns:a16="http://schemas.microsoft.com/office/drawing/2014/main" id="{1782D5C0-7C88-42B5-C677-98BCCC46C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27" name="Freeform 232">
                <a:extLst>
                  <a:ext uri="{FF2B5EF4-FFF2-40B4-BE49-F238E27FC236}">
                    <a16:creationId xmlns:a16="http://schemas.microsoft.com/office/drawing/2014/main" id="{4E7D07CE-7735-798D-35C0-890A689F2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505" name="Group 233">
              <a:extLst>
                <a:ext uri="{FF2B5EF4-FFF2-40B4-BE49-F238E27FC236}">
                  <a16:creationId xmlns:a16="http://schemas.microsoft.com/office/drawing/2014/main" id="{796F1754-AF53-A369-8D0E-E889CC2C32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54268" y="2492821"/>
              <a:ext cx="911249" cy="267616"/>
              <a:chOff x="240" y="2640"/>
              <a:chExt cx="807" cy="237"/>
            </a:xfrm>
          </p:grpSpPr>
          <p:sp>
            <p:nvSpPr>
              <p:cNvPr id="506" name="Freeform 234">
                <a:extLst>
                  <a:ext uri="{FF2B5EF4-FFF2-40B4-BE49-F238E27FC236}">
                    <a16:creationId xmlns:a16="http://schemas.microsoft.com/office/drawing/2014/main" id="{60D23CE2-57BD-0609-8C43-30E09E64C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07" name="Freeform 235">
                <a:extLst>
                  <a:ext uri="{FF2B5EF4-FFF2-40B4-BE49-F238E27FC236}">
                    <a16:creationId xmlns:a16="http://schemas.microsoft.com/office/drawing/2014/main" id="{94779536-717D-D225-2354-54A285021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08" name="Oval 236">
                <a:extLst>
                  <a:ext uri="{FF2B5EF4-FFF2-40B4-BE49-F238E27FC236}">
                    <a16:creationId xmlns:a16="http://schemas.microsoft.com/office/drawing/2014/main" id="{3BC4E2A6-BDC6-5555-0478-056C5249F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09" name="Oval 237">
                <a:extLst>
                  <a:ext uri="{FF2B5EF4-FFF2-40B4-BE49-F238E27FC236}">
                    <a16:creationId xmlns:a16="http://schemas.microsoft.com/office/drawing/2014/main" id="{CE08BF1B-EDAE-6E09-365B-F3013ED14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10" name="Freeform 238">
                <a:extLst>
                  <a:ext uri="{FF2B5EF4-FFF2-40B4-BE49-F238E27FC236}">
                    <a16:creationId xmlns:a16="http://schemas.microsoft.com/office/drawing/2014/main" id="{4845FBAF-440A-84D2-D6FC-8A977D6CF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11" name="Freeform 239">
                <a:extLst>
                  <a:ext uri="{FF2B5EF4-FFF2-40B4-BE49-F238E27FC236}">
                    <a16:creationId xmlns:a16="http://schemas.microsoft.com/office/drawing/2014/main" id="{BD46CDEB-D248-14C3-2C98-66305B153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12" name="Freeform 240">
                <a:extLst>
                  <a:ext uri="{FF2B5EF4-FFF2-40B4-BE49-F238E27FC236}">
                    <a16:creationId xmlns:a16="http://schemas.microsoft.com/office/drawing/2014/main" id="{DCC80C89-BCEE-ED25-8D96-EC3F8B960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13" name="Freeform 241">
                <a:extLst>
                  <a:ext uri="{FF2B5EF4-FFF2-40B4-BE49-F238E27FC236}">
                    <a16:creationId xmlns:a16="http://schemas.microsoft.com/office/drawing/2014/main" id="{3BD9C803-A4B5-D748-E99A-F108B6C09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14" name="Freeform 242">
                <a:extLst>
                  <a:ext uri="{FF2B5EF4-FFF2-40B4-BE49-F238E27FC236}">
                    <a16:creationId xmlns:a16="http://schemas.microsoft.com/office/drawing/2014/main" id="{657D459E-D281-962C-835D-FEB0A635F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515" name="Oval 243">
                <a:extLst>
                  <a:ext uri="{FF2B5EF4-FFF2-40B4-BE49-F238E27FC236}">
                    <a16:creationId xmlns:a16="http://schemas.microsoft.com/office/drawing/2014/main" id="{36228714-8C3E-D2AF-B455-74E1232A9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516" name="Freeform 244">
                <a:extLst>
                  <a:ext uri="{FF2B5EF4-FFF2-40B4-BE49-F238E27FC236}">
                    <a16:creationId xmlns:a16="http://schemas.microsoft.com/office/drawing/2014/main" id="{4C76A436-D3BB-64B7-1513-CFF264473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</p:grpSp>
      <p:pic>
        <p:nvPicPr>
          <p:cNvPr id="550" name="Image 549">
            <a:extLst>
              <a:ext uri="{FF2B5EF4-FFF2-40B4-BE49-F238E27FC236}">
                <a16:creationId xmlns:a16="http://schemas.microsoft.com/office/drawing/2014/main" id="{58DF77DB-7C4F-41ED-2A14-1C5BBC5DD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430" y="4561298"/>
            <a:ext cx="393442" cy="442869"/>
          </a:xfrm>
          <a:prstGeom prst="rect">
            <a:avLst/>
          </a:prstGeom>
        </p:spPr>
      </p:pic>
      <p:pic>
        <p:nvPicPr>
          <p:cNvPr id="551" name="Image 550">
            <a:extLst>
              <a:ext uri="{FF2B5EF4-FFF2-40B4-BE49-F238E27FC236}">
                <a16:creationId xmlns:a16="http://schemas.microsoft.com/office/drawing/2014/main" id="{FCE5A94C-A1B5-5B3B-E9BE-9A7BE9747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747" y="5418232"/>
            <a:ext cx="393442" cy="442869"/>
          </a:xfrm>
          <a:prstGeom prst="rect">
            <a:avLst/>
          </a:prstGeom>
        </p:spPr>
      </p:pic>
      <p:pic>
        <p:nvPicPr>
          <p:cNvPr id="552" name="Image 551">
            <a:extLst>
              <a:ext uri="{FF2B5EF4-FFF2-40B4-BE49-F238E27FC236}">
                <a16:creationId xmlns:a16="http://schemas.microsoft.com/office/drawing/2014/main" id="{9AF5A25F-5D65-789C-C97C-14968C182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2000" y="4532588"/>
            <a:ext cx="393442" cy="442869"/>
          </a:xfrm>
          <a:prstGeom prst="rect">
            <a:avLst/>
          </a:prstGeom>
        </p:spPr>
      </p:pic>
      <p:pic>
        <p:nvPicPr>
          <p:cNvPr id="553" name="Image 552">
            <a:extLst>
              <a:ext uri="{FF2B5EF4-FFF2-40B4-BE49-F238E27FC236}">
                <a16:creationId xmlns:a16="http://schemas.microsoft.com/office/drawing/2014/main" id="{614C3591-1876-FDEB-96D2-A6514B6697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2311" y="1995829"/>
            <a:ext cx="247697" cy="232909"/>
          </a:xfrm>
          <a:prstGeom prst="rect">
            <a:avLst/>
          </a:prstGeom>
        </p:spPr>
      </p:pic>
      <p:pic>
        <p:nvPicPr>
          <p:cNvPr id="554" name="Image 553">
            <a:extLst>
              <a:ext uri="{FF2B5EF4-FFF2-40B4-BE49-F238E27FC236}">
                <a16:creationId xmlns:a16="http://schemas.microsoft.com/office/drawing/2014/main" id="{0E19EFC9-9D7A-CBF8-8017-013C5D0C35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875" y="2322460"/>
            <a:ext cx="247697" cy="232909"/>
          </a:xfrm>
          <a:prstGeom prst="rect">
            <a:avLst/>
          </a:prstGeom>
        </p:spPr>
      </p:pic>
      <p:pic>
        <p:nvPicPr>
          <p:cNvPr id="555" name="Image 554">
            <a:extLst>
              <a:ext uri="{FF2B5EF4-FFF2-40B4-BE49-F238E27FC236}">
                <a16:creationId xmlns:a16="http://schemas.microsoft.com/office/drawing/2014/main" id="{103270E3-9B38-7D83-BB96-A3D88ACABC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1663" y="2144506"/>
            <a:ext cx="247697" cy="232909"/>
          </a:xfrm>
          <a:prstGeom prst="rect">
            <a:avLst/>
          </a:prstGeom>
        </p:spPr>
      </p:pic>
      <p:pic>
        <p:nvPicPr>
          <p:cNvPr id="556" name="Image 555">
            <a:extLst>
              <a:ext uri="{FF2B5EF4-FFF2-40B4-BE49-F238E27FC236}">
                <a16:creationId xmlns:a16="http://schemas.microsoft.com/office/drawing/2014/main" id="{09ABE042-AB5A-0BE7-BC28-A8408B079C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6448" y="4673526"/>
            <a:ext cx="218750" cy="222015"/>
          </a:xfrm>
          <a:prstGeom prst="rect">
            <a:avLst/>
          </a:prstGeom>
        </p:spPr>
      </p:pic>
      <p:pic>
        <p:nvPicPr>
          <p:cNvPr id="557" name="Image 556">
            <a:extLst>
              <a:ext uri="{FF2B5EF4-FFF2-40B4-BE49-F238E27FC236}">
                <a16:creationId xmlns:a16="http://schemas.microsoft.com/office/drawing/2014/main" id="{11D328DB-B520-1C92-B628-444F689B30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4075" y="4704619"/>
            <a:ext cx="218750" cy="222015"/>
          </a:xfrm>
          <a:prstGeom prst="rect">
            <a:avLst/>
          </a:prstGeom>
        </p:spPr>
      </p:pic>
      <p:pic>
        <p:nvPicPr>
          <p:cNvPr id="558" name="Image 557">
            <a:extLst>
              <a:ext uri="{FF2B5EF4-FFF2-40B4-BE49-F238E27FC236}">
                <a16:creationId xmlns:a16="http://schemas.microsoft.com/office/drawing/2014/main" id="{8EF7ACEC-DE9F-48CD-C603-4C2F3E3B79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0585" y="5538250"/>
            <a:ext cx="218750" cy="222015"/>
          </a:xfrm>
          <a:prstGeom prst="rect">
            <a:avLst/>
          </a:prstGeom>
        </p:spPr>
      </p:pic>
      <p:pic>
        <p:nvPicPr>
          <p:cNvPr id="560" name="Image 559">
            <a:extLst>
              <a:ext uri="{FF2B5EF4-FFF2-40B4-BE49-F238E27FC236}">
                <a16:creationId xmlns:a16="http://schemas.microsoft.com/office/drawing/2014/main" id="{2D2C4F2A-B12D-F5B4-31E4-2708F4935C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4057" y="1993895"/>
            <a:ext cx="247697" cy="232909"/>
          </a:xfrm>
          <a:prstGeom prst="rect">
            <a:avLst/>
          </a:prstGeom>
        </p:spPr>
      </p:pic>
      <p:pic>
        <p:nvPicPr>
          <p:cNvPr id="561" name="Image 560">
            <a:extLst>
              <a:ext uri="{FF2B5EF4-FFF2-40B4-BE49-F238E27FC236}">
                <a16:creationId xmlns:a16="http://schemas.microsoft.com/office/drawing/2014/main" id="{94E2B0F6-BE4E-349A-9874-C01A64EDB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4241" y="2294964"/>
            <a:ext cx="247697" cy="232909"/>
          </a:xfrm>
          <a:prstGeom prst="rect">
            <a:avLst/>
          </a:prstGeom>
        </p:spPr>
      </p:pic>
      <p:pic>
        <p:nvPicPr>
          <p:cNvPr id="562" name="Image 561">
            <a:extLst>
              <a:ext uri="{FF2B5EF4-FFF2-40B4-BE49-F238E27FC236}">
                <a16:creationId xmlns:a16="http://schemas.microsoft.com/office/drawing/2014/main" id="{1C001141-6084-853E-0856-3EB5D82C99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5545" y="1897229"/>
            <a:ext cx="247697" cy="232909"/>
          </a:xfrm>
          <a:prstGeom prst="rect">
            <a:avLst/>
          </a:prstGeom>
        </p:spPr>
      </p:pic>
      <p:sp>
        <p:nvSpPr>
          <p:cNvPr id="563" name="ZoneTexte 562">
            <a:extLst>
              <a:ext uri="{FF2B5EF4-FFF2-40B4-BE49-F238E27FC236}">
                <a16:creationId xmlns:a16="http://schemas.microsoft.com/office/drawing/2014/main" id="{0F9ADB3F-7020-926B-BD55-8E7791988507}"/>
              </a:ext>
            </a:extLst>
          </p:cNvPr>
          <p:cNvSpPr txBox="1"/>
          <p:nvPr/>
        </p:nvSpPr>
        <p:spPr>
          <a:xfrm>
            <a:off x="6884521" y="877289"/>
            <a:ext cx="23764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 dirty="0" err="1">
                <a:solidFill>
                  <a:srgbClr val="002060"/>
                </a:solidFill>
                <a:latin typeface="ArialMT"/>
                <a:cs typeface="Arial" charset="0"/>
              </a:rPr>
              <a:t>Opsonization</a:t>
            </a:r>
            <a:r>
              <a:rPr lang="fr-FR" b="1" dirty="0">
                <a:solidFill>
                  <a:srgbClr val="002060"/>
                </a:solidFill>
                <a:latin typeface="ArialMT"/>
                <a:cs typeface="Arial" charset="0"/>
              </a:rPr>
              <a:t> </a:t>
            </a:r>
          </a:p>
        </p:txBody>
      </p:sp>
      <p:sp>
        <p:nvSpPr>
          <p:cNvPr id="564" name="Freeform 3172">
            <a:extLst>
              <a:ext uri="{FF2B5EF4-FFF2-40B4-BE49-F238E27FC236}">
                <a16:creationId xmlns:a16="http://schemas.microsoft.com/office/drawing/2014/main" id="{903F9123-96F6-F24C-E1DD-A587FEE8363D}"/>
              </a:ext>
            </a:extLst>
          </p:cNvPr>
          <p:cNvSpPr>
            <a:spLocks/>
          </p:cNvSpPr>
          <p:nvPr/>
        </p:nvSpPr>
        <p:spPr bwMode="auto">
          <a:xfrm rot="9380015">
            <a:off x="8613485" y="2032588"/>
            <a:ext cx="19262" cy="61391"/>
          </a:xfrm>
          <a:custGeom>
            <a:avLst/>
            <a:gdLst>
              <a:gd name="T0" fmla="*/ 0 w 22"/>
              <a:gd name="T1" fmla="*/ 827 h 44"/>
              <a:gd name="T2" fmla="*/ 0 w 22"/>
              <a:gd name="T3" fmla="*/ 375 h 44"/>
              <a:gd name="T4" fmla="*/ 345 w 22"/>
              <a:gd name="T5" fmla="*/ 0 h 44"/>
              <a:gd name="T6" fmla="*/ 50 w 22"/>
              <a:gd name="T7" fmla="*/ 417 h 44"/>
              <a:gd name="T8" fmla="*/ 0 w 22"/>
              <a:gd name="T9" fmla="*/ 82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44">
                <a:moveTo>
                  <a:pt x="0" y="44"/>
                </a:moveTo>
                <a:cubicBezTo>
                  <a:pt x="0" y="20"/>
                  <a:pt x="0" y="20"/>
                  <a:pt x="0" y="20"/>
                </a:cubicBezTo>
                <a:cubicBezTo>
                  <a:pt x="0" y="8"/>
                  <a:pt x="10" y="0"/>
                  <a:pt x="22" y="0"/>
                </a:cubicBezTo>
                <a:cubicBezTo>
                  <a:pt x="17" y="1"/>
                  <a:pt x="5" y="8"/>
                  <a:pt x="3" y="22"/>
                </a:cubicBezTo>
                <a:cubicBezTo>
                  <a:pt x="2" y="36"/>
                  <a:pt x="0" y="44"/>
                  <a:pt x="0" y="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MT"/>
            </a:endParaRPr>
          </a:p>
        </p:txBody>
      </p:sp>
      <p:grpSp>
        <p:nvGrpSpPr>
          <p:cNvPr id="565" name="Groupe 564">
            <a:extLst>
              <a:ext uri="{FF2B5EF4-FFF2-40B4-BE49-F238E27FC236}">
                <a16:creationId xmlns:a16="http://schemas.microsoft.com/office/drawing/2014/main" id="{3347C6AC-767B-E9C4-803A-511776CBC3E4}"/>
              </a:ext>
            </a:extLst>
          </p:cNvPr>
          <p:cNvGrpSpPr/>
          <p:nvPr/>
        </p:nvGrpSpPr>
        <p:grpSpPr>
          <a:xfrm>
            <a:off x="6506645" y="1512567"/>
            <a:ext cx="3701272" cy="1468255"/>
            <a:chOff x="6506645" y="1354454"/>
            <a:chExt cx="3701272" cy="1468255"/>
          </a:xfrm>
        </p:grpSpPr>
        <p:grpSp>
          <p:nvGrpSpPr>
            <p:cNvPr id="566" name="Groupe 565">
              <a:extLst>
                <a:ext uri="{FF2B5EF4-FFF2-40B4-BE49-F238E27FC236}">
                  <a16:creationId xmlns:a16="http://schemas.microsoft.com/office/drawing/2014/main" id="{8565A5CA-6F48-8397-7712-BBE06223CC5D}"/>
                </a:ext>
              </a:extLst>
            </p:cNvPr>
            <p:cNvGrpSpPr/>
            <p:nvPr/>
          </p:nvGrpSpPr>
          <p:grpSpPr>
            <a:xfrm>
              <a:off x="6506645" y="1354454"/>
              <a:ext cx="3673042" cy="267616"/>
              <a:chOff x="492475" y="2492821"/>
              <a:chExt cx="3673042" cy="267616"/>
            </a:xfrm>
          </p:grpSpPr>
          <p:grpSp>
            <p:nvGrpSpPr>
              <p:cNvPr id="616" name="Group 73">
                <a:extLst>
                  <a:ext uri="{FF2B5EF4-FFF2-40B4-BE49-F238E27FC236}">
                    <a16:creationId xmlns:a16="http://schemas.microsoft.com/office/drawing/2014/main" id="{56C2F3BC-A74A-2D4E-BA69-F293851340C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92475" y="2492821"/>
                <a:ext cx="911249" cy="267616"/>
                <a:chOff x="240" y="2640"/>
                <a:chExt cx="807" cy="237"/>
              </a:xfrm>
            </p:grpSpPr>
            <p:sp>
              <p:nvSpPr>
                <p:cNvPr id="653" name="Freeform 74">
                  <a:extLst>
                    <a:ext uri="{FF2B5EF4-FFF2-40B4-BE49-F238E27FC236}">
                      <a16:creationId xmlns:a16="http://schemas.microsoft.com/office/drawing/2014/main" id="{929155AB-A105-391B-C7FC-E9A583993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solidFill>
                  <a:srgbClr val="FF4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54" name="Freeform 75">
                  <a:extLst>
                    <a:ext uri="{FF2B5EF4-FFF2-40B4-BE49-F238E27FC236}">
                      <a16:creationId xmlns:a16="http://schemas.microsoft.com/office/drawing/2014/main" id="{5E64C963-C658-933D-43D3-F97D35AE26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solidFill>
                  <a:srgbClr val="FF83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55" name="Oval 76">
                  <a:extLst>
                    <a:ext uri="{FF2B5EF4-FFF2-40B4-BE49-F238E27FC236}">
                      <a16:creationId xmlns:a16="http://schemas.microsoft.com/office/drawing/2014/main" id="{A39CAF44-224D-D734-7303-81E48210BC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5" y="2731"/>
                  <a:ext cx="152" cy="72"/>
                </a:xfrm>
                <a:prstGeom prst="ellipse">
                  <a:avLst/>
                </a:pr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56" name="Oval 77">
                  <a:extLst>
                    <a:ext uri="{FF2B5EF4-FFF2-40B4-BE49-F238E27FC236}">
                      <a16:creationId xmlns:a16="http://schemas.microsoft.com/office/drawing/2014/main" id="{EA242300-EC6E-2FD3-AEF1-A0611DA0DD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solidFill>
                  <a:srgbClr val="FF4B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57" name="Freeform 78">
                  <a:extLst>
                    <a:ext uri="{FF2B5EF4-FFF2-40B4-BE49-F238E27FC236}">
                      <a16:creationId xmlns:a16="http://schemas.microsoft.com/office/drawing/2014/main" id="{6AB8E60E-4101-319B-FA2A-65D27EC019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" y="2717"/>
                  <a:ext cx="128" cy="67"/>
                </a:xfrm>
                <a:custGeom>
                  <a:avLst/>
                  <a:gdLst>
                    <a:gd name="T0" fmla="*/ 535 w 51"/>
                    <a:gd name="T1" fmla="*/ 0 h 25"/>
                    <a:gd name="T2" fmla="*/ 713 w 51"/>
                    <a:gd name="T3" fmla="*/ 193 h 25"/>
                    <a:gd name="T4" fmla="*/ 238 w 51"/>
                    <a:gd name="T5" fmla="*/ 445 h 25"/>
                    <a:gd name="T6" fmla="*/ 0 w 51"/>
                    <a:gd name="T7" fmla="*/ 423 h 25"/>
                    <a:gd name="T8" fmla="*/ 314 w 51"/>
                    <a:gd name="T9" fmla="*/ 482 h 25"/>
                    <a:gd name="T10" fmla="*/ 806 w 51"/>
                    <a:gd name="T11" fmla="*/ 209 h 25"/>
                    <a:gd name="T12" fmla="*/ 535 w 51"/>
                    <a:gd name="T13" fmla="*/ 0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" h="25">
                      <a:moveTo>
                        <a:pt x="34" y="0"/>
                      </a:moveTo>
                      <a:cubicBezTo>
                        <a:pt x="41" y="2"/>
                        <a:pt x="45" y="6"/>
                        <a:pt x="45" y="10"/>
                      </a:cubicBezTo>
                      <a:cubicBezTo>
                        <a:pt x="45" y="17"/>
                        <a:pt x="31" y="23"/>
                        <a:pt x="15" y="23"/>
                      </a:cubicBezTo>
                      <a:cubicBezTo>
                        <a:pt x="9" y="23"/>
                        <a:pt x="5" y="23"/>
                        <a:pt x="0" y="22"/>
                      </a:cubicBezTo>
                      <a:cubicBezTo>
                        <a:pt x="6" y="24"/>
                        <a:pt x="13" y="25"/>
                        <a:pt x="20" y="25"/>
                      </a:cubicBezTo>
                      <a:cubicBezTo>
                        <a:pt x="37" y="25"/>
                        <a:pt x="51" y="19"/>
                        <a:pt x="51" y="11"/>
                      </a:cubicBezTo>
                      <a:cubicBezTo>
                        <a:pt x="51" y="6"/>
                        <a:pt x="44" y="2"/>
                        <a:pt x="34" y="0"/>
                      </a:cubicBezTo>
                      <a:close/>
                    </a:path>
                  </a:pathLst>
                </a:custGeom>
                <a:solidFill>
                  <a:srgbClr val="FF2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58" name="Freeform 79">
                  <a:extLst>
                    <a:ext uri="{FF2B5EF4-FFF2-40B4-BE49-F238E27FC236}">
                      <a16:creationId xmlns:a16="http://schemas.microsoft.com/office/drawing/2014/main" id="{2C52C0A0-2661-CBE2-324B-F279B7F31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" y="2717"/>
                  <a:ext cx="115" cy="54"/>
                </a:xfrm>
                <a:custGeom>
                  <a:avLst/>
                  <a:gdLst>
                    <a:gd name="T0" fmla="*/ 63 w 46"/>
                    <a:gd name="T1" fmla="*/ 232 h 20"/>
                    <a:gd name="T2" fmla="*/ 470 w 46"/>
                    <a:gd name="T3" fmla="*/ 38 h 20"/>
                    <a:gd name="T4" fmla="*/ 720 w 46"/>
                    <a:gd name="T5" fmla="*/ 103 h 20"/>
                    <a:gd name="T6" fmla="*/ 395 w 46"/>
                    <a:gd name="T7" fmla="*/ 0 h 20"/>
                    <a:gd name="T8" fmla="*/ 0 w 46"/>
                    <a:gd name="T9" fmla="*/ 219 h 20"/>
                    <a:gd name="T10" fmla="*/ 158 w 46"/>
                    <a:gd name="T11" fmla="*/ 394 h 20"/>
                    <a:gd name="T12" fmla="*/ 63 w 46"/>
                    <a:gd name="T13" fmla="*/ 232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" h="20">
                      <a:moveTo>
                        <a:pt x="4" y="12"/>
                      </a:moveTo>
                      <a:cubicBezTo>
                        <a:pt x="4" y="6"/>
                        <a:pt x="16" y="2"/>
                        <a:pt x="30" y="2"/>
                      </a:cubicBezTo>
                      <a:cubicBezTo>
                        <a:pt x="35" y="2"/>
                        <a:pt x="42" y="3"/>
                        <a:pt x="46" y="5"/>
                      </a:cubicBezTo>
                      <a:cubicBezTo>
                        <a:pt x="42" y="2"/>
                        <a:pt x="34" y="0"/>
                        <a:pt x="25" y="0"/>
                      </a:cubicBezTo>
                      <a:cubicBezTo>
                        <a:pt x="11" y="0"/>
                        <a:pt x="0" y="5"/>
                        <a:pt x="0" y="11"/>
                      </a:cubicBezTo>
                      <a:cubicBezTo>
                        <a:pt x="0" y="15"/>
                        <a:pt x="4" y="18"/>
                        <a:pt x="10" y="20"/>
                      </a:cubicBezTo>
                      <a:cubicBezTo>
                        <a:pt x="8" y="18"/>
                        <a:pt x="4" y="16"/>
                        <a:pt x="4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59" name="Freeform 80">
                  <a:extLst>
                    <a:ext uri="{FF2B5EF4-FFF2-40B4-BE49-F238E27FC236}">
                      <a16:creationId xmlns:a16="http://schemas.microsoft.com/office/drawing/2014/main" id="{0F228EAC-D436-17C6-94DD-3EEEA821F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" y="2664"/>
                  <a:ext cx="325" cy="141"/>
                </a:xfrm>
                <a:custGeom>
                  <a:avLst/>
                  <a:gdLst>
                    <a:gd name="T0" fmla="*/ 20 w 130"/>
                    <a:gd name="T1" fmla="*/ 806 h 53"/>
                    <a:gd name="T2" fmla="*/ 95 w 130"/>
                    <a:gd name="T3" fmla="*/ 149 h 53"/>
                    <a:gd name="T4" fmla="*/ 563 w 130"/>
                    <a:gd name="T5" fmla="*/ 35 h 53"/>
                    <a:gd name="T6" fmla="*/ 1345 w 130"/>
                    <a:gd name="T7" fmla="*/ 35 h 53"/>
                    <a:gd name="T8" fmla="*/ 1688 w 130"/>
                    <a:gd name="T9" fmla="*/ 56 h 53"/>
                    <a:gd name="T10" fmla="*/ 2033 w 130"/>
                    <a:gd name="T11" fmla="*/ 35 h 53"/>
                    <a:gd name="T12" fmla="*/ 550 w 130"/>
                    <a:gd name="T13" fmla="*/ 170 h 53"/>
                    <a:gd name="T14" fmla="*/ 145 w 130"/>
                    <a:gd name="T15" fmla="*/ 452 h 53"/>
                    <a:gd name="T16" fmla="*/ 50 w 130"/>
                    <a:gd name="T17" fmla="*/ 998 h 5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" h="53">
                      <a:moveTo>
                        <a:pt x="1" y="43"/>
                      </a:moveTo>
                      <a:cubicBezTo>
                        <a:pt x="1" y="34"/>
                        <a:pt x="0" y="16"/>
                        <a:pt x="6" y="8"/>
                      </a:cubicBezTo>
                      <a:cubicBezTo>
                        <a:pt x="12" y="0"/>
                        <a:pt x="27" y="2"/>
                        <a:pt x="36" y="2"/>
                      </a:cubicBezTo>
                      <a:cubicBezTo>
                        <a:pt x="52" y="2"/>
                        <a:pt x="69" y="2"/>
                        <a:pt x="86" y="2"/>
                      </a:cubicBezTo>
                      <a:cubicBezTo>
                        <a:pt x="93" y="2"/>
                        <a:pt x="101" y="3"/>
                        <a:pt x="108" y="3"/>
                      </a:cubicBezTo>
                      <a:cubicBezTo>
                        <a:pt x="115" y="2"/>
                        <a:pt x="123" y="1"/>
                        <a:pt x="130" y="2"/>
                      </a:cubicBezTo>
                      <a:cubicBezTo>
                        <a:pt x="100" y="12"/>
                        <a:pt x="66" y="5"/>
                        <a:pt x="35" y="9"/>
                      </a:cubicBezTo>
                      <a:cubicBezTo>
                        <a:pt x="25" y="11"/>
                        <a:pt x="14" y="13"/>
                        <a:pt x="9" y="24"/>
                      </a:cubicBezTo>
                      <a:cubicBezTo>
                        <a:pt x="5" y="33"/>
                        <a:pt x="3" y="43"/>
                        <a:pt x="3" y="53"/>
                      </a:cubicBezTo>
                    </a:path>
                  </a:pathLst>
                </a:cu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60" name="Freeform 81">
                  <a:extLst>
                    <a:ext uri="{FF2B5EF4-FFF2-40B4-BE49-F238E27FC236}">
                      <a16:creationId xmlns:a16="http://schemas.microsoft.com/office/drawing/2014/main" id="{668E4A08-B754-D608-20D1-A59D6A7EB0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" y="2704"/>
                  <a:ext cx="503" cy="149"/>
                </a:xfrm>
                <a:custGeom>
                  <a:avLst/>
                  <a:gdLst>
                    <a:gd name="T0" fmla="*/ 0 w 201"/>
                    <a:gd name="T1" fmla="*/ 963 h 56"/>
                    <a:gd name="T2" fmla="*/ 2305 w 201"/>
                    <a:gd name="T3" fmla="*/ 942 h 56"/>
                    <a:gd name="T4" fmla="*/ 3056 w 201"/>
                    <a:gd name="T5" fmla="*/ 806 h 56"/>
                    <a:gd name="T6" fmla="*/ 3056 w 201"/>
                    <a:gd name="T7" fmla="*/ 0 h 56"/>
                    <a:gd name="T8" fmla="*/ 2868 w 201"/>
                    <a:gd name="T9" fmla="*/ 716 h 56"/>
                    <a:gd name="T10" fmla="*/ 2442 w 201"/>
                    <a:gd name="T11" fmla="*/ 793 h 56"/>
                    <a:gd name="T12" fmla="*/ 1909 w 201"/>
                    <a:gd name="T13" fmla="*/ 806 h 56"/>
                    <a:gd name="T14" fmla="*/ 908 w 201"/>
                    <a:gd name="T15" fmla="*/ 849 h 56"/>
                    <a:gd name="T16" fmla="*/ 408 w 201"/>
                    <a:gd name="T17" fmla="*/ 907 h 56"/>
                    <a:gd name="T18" fmla="*/ 63 w 201"/>
                    <a:gd name="T19" fmla="*/ 976 h 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1" h="56">
                      <a:moveTo>
                        <a:pt x="0" y="51"/>
                      </a:moveTo>
                      <a:cubicBezTo>
                        <a:pt x="49" y="51"/>
                        <a:pt x="98" y="47"/>
                        <a:pt x="147" y="50"/>
                      </a:cubicBezTo>
                      <a:cubicBezTo>
                        <a:pt x="158" y="50"/>
                        <a:pt x="188" y="56"/>
                        <a:pt x="195" y="43"/>
                      </a:cubicBezTo>
                      <a:cubicBezTo>
                        <a:pt x="201" y="34"/>
                        <a:pt x="197" y="10"/>
                        <a:pt x="195" y="0"/>
                      </a:cubicBezTo>
                      <a:cubicBezTo>
                        <a:pt x="195" y="12"/>
                        <a:pt x="194" y="31"/>
                        <a:pt x="183" y="38"/>
                      </a:cubicBezTo>
                      <a:cubicBezTo>
                        <a:pt x="176" y="43"/>
                        <a:pt x="164" y="42"/>
                        <a:pt x="156" y="42"/>
                      </a:cubicBezTo>
                      <a:cubicBezTo>
                        <a:pt x="145" y="43"/>
                        <a:pt x="133" y="43"/>
                        <a:pt x="122" y="43"/>
                      </a:cubicBezTo>
                      <a:cubicBezTo>
                        <a:pt x="101" y="43"/>
                        <a:pt x="79" y="42"/>
                        <a:pt x="58" y="45"/>
                      </a:cubicBezTo>
                      <a:cubicBezTo>
                        <a:pt x="47" y="46"/>
                        <a:pt x="37" y="47"/>
                        <a:pt x="26" y="48"/>
                      </a:cubicBezTo>
                      <a:cubicBezTo>
                        <a:pt x="19" y="49"/>
                        <a:pt x="11" y="48"/>
                        <a:pt x="4" y="52"/>
                      </a:cubicBezTo>
                    </a:path>
                  </a:pathLst>
                </a:custGeom>
                <a:solidFill>
                  <a:srgbClr val="FF68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61" name="Freeform 82">
                  <a:extLst>
                    <a:ext uri="{FF2B5EF4-FFF2-40B4-BE49-F238E27FC236}">
                      <a16:creationId xmlns:a16="http://schemas.microsoft.com/office/drawing/2014/main" id="{4729E09C-1AA6-30CC-A9D3-805D787BF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62" name="Oval 83">
                  <a:extLst>
                    <a:ext uri="{FF2B5EF4-FFF2-40B4-BE49-F238E27FC236}">
                      <a16:creationId xmlns:a16="http://schemas.microsoft.com/office/drawing/2014/main" id="{07A8B58D-4729-500E-C48D-3284D893BF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63" name="Freeform 84">
                  <a:extLst>
                    <a:ext uri="{FF2B5EF4-FFF2-40B4-BE49-F238E27FC236}">
                      <a16:creationId xmlns:a16="http://schemas.microsoft.com/office/drawing/2014/main" id="{3C1DD694-499E-36D7-794F-51A7738FB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</p:grpSp>
          <p:grpSp>
            <p:nvGrpSpPr>
              <p:cNvPr id="617" name="Group 209">
                <a:extLst>
                  <a:ext uri="{FF2B5EF4-FFF2-40B4-BE49-F238E27FC236}">
                    <a16:creationId xmlns:a16="http://schemas.microsoft.com/office/drawing/2014/main" id="{67B74521-A575-4671-BD0F-29A2FA19D0E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406562" y="2492821"/>
                <a:ext cx="911249" cy="267616"/>
                <a:chOff x="240" y="2640"/>
                <a:chExt cx="807" cy="237"/>
              </a:xfrm>
            </p:grpSpPr>
            <p:sp>
              <p:nvSpPr>
                <p:cNvPr id="642" name="Freeform 210">
                  <a:extLst>
                    <a:ext uri="{FF2B5EF4-FFF2-40B4-BE49-F238E27FC236}">
                      <a16:creationId xmlns:a16="http://schemas.microsoft.com/office/drawing/2014/main" id="{F8A87FC8-2352-3E5F-BE21-9347EB483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solidFill>
                  <a:srgbClr val="FF4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43" name="Freeform 211">
                  <a:extLst>
                    <a:ext uri="{FF2B5EF4-FFF2-40B4-BE49-F238E27FC236}">
                      <a16:creationId xmlns:a16="http://schemas.microsoft.com/office/drawing/2014/main" id="{982F02D2-190B-D81E-9A1A-395F8B0CD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solidFill>
                  <a:srgbClr val="FF83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44" name="Oval 212">
                  <a:extLst>
                    <a:ext uri="{FF2B5EF4-FFF2-40B4-BE49-F238E27FC236}">
                      <a16:creationId xmlns:a16="http://schemas.microsoft.com/office/drawing/2014/main" id="{D369D40D-67D6-A782-9C8C-0DD0CE69F8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5" y="2731"/>
                  <a:ext cx="152" cy="72"/>
                </a:xfrm>
                <a:prstGeom prst="ellipse">
                  <a:avLst/>
                </a:pr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45" name="Oval 213">
                  <a:extLst>
                    <a:ext uri="{FF2B5EF4-FFF2-40B4-BE49-F238E27FC236}">
                      <a16:creationId xmlns:a16="http://schemas.microsoft.com/office/drawing/2014/main" id="{7F1EB16E-24CD-DB96-AFEE-A9210C2BCB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solidFill>
                  <a:srgbClr val="FF4B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46" name="Freeform 214">
                  <a:extLst>
                    <a:ext uri="{FF2B5EF4-FFF2-40B4-BE49-F238E27FC236}">
                      <a16:creationId xmlns:a16="http://schemas.microsoft.com/office/drawing/2014/main" id="{9D1659D3-66EA-7B2D-CAA0-C0838B10F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" y="2717"/>
                  <a:ext cx="128" cy="67"/>
                </a:xfrm>
                <a:custGeom>
                  <a:avLst/>
                  <a:gdLst>
                    <a:gd name="T0" fmla="*/ 535 w 51"/>
                    <a:gd name="T1" fmla="*/ 0 h 25"/>
                    <a:gd name="T2" fmla="*/ 713 w 51"/>
                    <a:gd name="T3" fmla="*/ 193 h 25"/>
                    <a:gd name="T4" fmla="*/ 238 w 51"/>
                    <a:gd name="T5" fmla="*/ 445 h 25"/>
                    <a:gd name="T6" fmla="*/ 0 w 51"/>
                    <a:gd name="T7" fmla="*/ 423 h 25"/>
                    <a:gd name="T8" fmla="*/ 314 w 51"/>
                    <a:gd name="T9" fmla="*/ 482 h 25"/>
                    <a:gd name="T10" fmla="*/ 806 w 51"/>
                    <a:gd name="T11" fmla="*/ 209 h 25"/>
                    <a:gd name="T12" fmla="*/ 535 w 51"/>
                    <a:gd name="T13" fmla="*/ 0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" h="25">
                      <a:moveTo>
                        <a:pt x="34" y="0"/>
                      </a:moveTo>
                      <a:cubicBezTo>
                        <a:pt x="41" y="2"/>
                        <a:pt x="45" y="6"/>
                        <a:pt x="45" y="10"/>
                      </a:cubicBezTo>
                      <a:cubicBezTo>
                        <a:pt x="45" y="17"/>
                        <a:pt x="31" y="23"/>
                        <a:pt x="15" y="23"/>
                      </a:cubicBezTo>
                      <a:cubicBezTo>
                        <a:pt x="9" y="23"/>
                        <a:pt x="5" y="23"/>
                        <a:pt x="0" y="22"/>
                      </a:cubicBezTo>
                      <a:cubicBezTo>
                        <a:pt x="6" y="24"/>
                        <a:pt x="13" y="25"/>
                        <a:pt x="20" y="25"/>
                      </a:cubicBezTo>
                      <a:cubicBezTo>
                        <a:pt x="37" y="25"/>
                        <a:pt x="51" y="19"/>
                        <a:pt x="51" y="11"/>
                      </a:cubicBezTo>
                      <a:cubicBezTo>
                        <a:pt x="51" y="6"/>
                        <a:pt x="44" y="2"/>
                        <a:pt x="34" y="0"/>
                      </a:cubicBezTo>
                      <a:close/>
                    </a:path>
                  </a:pathLst>
                </a:custGeom>
                <a:solidFill>
                  <a:srgbClr val="FF2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47" name="Freeform 215">
                  <a:extLst>
                    <a:ext uri="{FF2B5EF4-FFF2-40B4-BE49-F238E27FC236}">
                      <a16:creationId xmlns:a16="http://schemas.microsoft.com/office/drawing/2014/main" id="{95485A5D-28AC-8A36-9FFF-24FFB53701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" y="2717"/>
                  <a:ext cx="115" cy="54"/>
                </a:xfrm>
                <a:custGeom>
                  <a:avLst/>
                  <a:gdLst>
                    <a:gd name="T0" fmla="*/ 63 w 46"/>
                    <a:gd name="T1" fmla="*/ 232 h 20"/>
                    <a:gd name="T2" fmla="*/ 470 w 46"/>
                    <a:gd name="T3" fmla="*/ 38 h 20"/>
                    <a:gd name="T4" fmla="*/ 720 w 46"/>
                    <a:gd name="T5" fmla="*/ 103 h 20"/>
                    <a:gd name="T6" fmla="*/ 395 w 46"/>
                    <a:gd name="T7" fmla="*/ 0 h 20"/>
                    <a:gd name="T8" fmla="*/ 0 w 46"/>
                    <a:gd name="T9" fmla="*/ 219 h 20"/>
                    <a:gd name="T10" fmla="*/ 158 w 46"/>
                    <a:gd name="T11" fmla="*/ 394 h 20"/>
                    <a:gd name="T12" fmla="*/ 63 w 46"/>
                    <a:gd name="T13" fmla="*/ 232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" h="20">
                      <a:moveTo>
                        <a:pt x="4" y="12"/>
                      </a:moveTo>
                      <a:cubicBezTo>
                        <a:pt x="4" y="6"/>
                        <a:pt x="16" y="2"/>
                        <a:pt x="30" y="2"/>
                      </a:cubicBezTo>
                      <a:cubicBezTo>
                        <a:pt x="35" y="2"/>
                        <a:pt x="42" y="3"/>
                        <a:pt x="46" y="5"/>
                      </a:cubicBezTo>
                      <a:cubicBezTo>
                        <a:pt x="42" y="2"/>
                        <a:pt x="34" y="0"/>
                        <a:pt x="25" y="0"/>
                      </a:cubicBezTo>
                      <a:cubicBezTo>
                        <a:pt x="11" y="0"/>
                        <a:pt x="0" y="5"/>
                        <a:pt x="0" y="11"/>
                      </a:cubicBezTo>
                      <a:cubicBezTo>
                        <a:pt x="0" y="15"/>
                        <a:pt x="4" y="18"/>
                        <a:pt x="10" y="20"/>
                      </a:cubicBezTo>
                      <a:cubicBezTo>
                        <a:pt x="8" y="18"/>
                        <a:pt x="4" y="16"/>
                        <a:pt x="4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48" name="Freeform 216">
                  <a:extLst>
                    <a:ext uri="{FF2B5EF4-FFF2-40B4-BE49-F238E27FC236}">
                      <a16:creationId xmlns:a16="http://schemas.microsoft.com/office/drawing/2014/main" id="{C81D08EF-FF98-36EE-AB2B-6570925A8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" y="2664"/>
                  <a:ext cx="325" cy="141"/>
                </a:xfrm>
                <a:custGeom>
                  <a:avLst/>
                  <a:gdLst>
                    <a:gd name="T0" fmla="*/ 20 w 130"/>
                    <a:gd name="T1" fmla="*/ 806 h 53"/>
                    <a:gd name="T2" fmla="*/ 95 w 130"/>
                    <a:gd name="T3" fmla="*/ 149 h 53"/>
                    <a:gd name="T4" fmla="*/ 563 w 130"/>
                    <a:gd name="T5" fmla="*/ 35 h 53"/>
                    <a:gd name="T6" fmla="*/ 1345 w 130"/>
                    <a:gd name="T7" fmla="*/ 35 h 53"/>
                    <a:gd name="T8" fmla="*/ 1688 w 130"/>
                    <a:gd name="T9" fmla="*/ 56 h 53"/>
                    <a:gd name="T10" fmla="*/ 2033 w 130"/>
                    <a:gd name="T11" fmla="*/ 35 h 53"/>
                    <a:gd name="T12" fmla="*/ 550 w 130"/>
                    <a:gd name="T13" fmla="*/ 170 h 53"/>
                    <a:gd name="T14" fmla="*/ 145 w 130"/>
                    <a:gd name="T15" fmla="*/ 452 h 53"/>
                    <a:gd name="T16" fmla="*/ 50 w 130"/>
                    <a:gd name="T17" fmla="*/ 998 h 5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" h="53">
                      <a:moveTo>
                        <a:pt x="1" y="43"/>
                      </a:moveTo>
                      <a:cubicBezTo>
                        <a:pt x="1" y="34"/>
                        <a:pt x="0" y="16"/>
                        <a:pt x="6" y="8"/>
                      </a:cubicBezTo>
                      <a:cubicBezTo>
                        <a:pt x="12" y="0"/>
                        <a:pt x="27" y="2"/>
                        <a:pt x="36" y="2"/>
                      </a:cubicBezTo>
                      <a:cubicBezTo>
                        <a:pt x="52" y="2"/>
                        <a:pt x="69" y="2"/>
                        <a:pt x="86" y="2"/>
                      </a:cubicBezTo>
                      <a:cubicBezTo>
                        <a:pt x="93" y="2"/>
                        <a:pt x="101" y="3"/>
                        <a:pt x="108" y="3"/>
                      </a:cubicBezTo>
                      <a:cubicBezTo>
                        <a:pt x="115" y="2"/>
                        <a:pt x="123" y="1"/>
                        <a:pt x="130" y="2"/>
                      </a:cubicBezTo>
                      <a:cubicBezTo>
                        <a:pt x="100" y="12"/>
                        <a:pt x="66" y="5"/>
                        <a:pt x="35" y="9"/>
                      </a:cubicBezTo>
                      <a:cubicBezTo>
                        <a:pt x="25" y="11"/>
                        <a:pt x="14" y="13"/>
                        <a:pt x="9" y="24"/>
                      </a:cubicBezTo>
                      <a:cubicBezTo>
                        <a:pt x="5" y="33"/>
                        <a:pt x="3" y="43"/>
                        <a:pt x="3" y="53"/>
                      </a:cubicBezTo>
                    </a:path>
                  </a:pathLst>
                </a:cu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49" name="Freeform 217">
                  <a:extLst>
                    <a:ext uri="{FF2B5EF4-FFF2-40B4-BE49-F238E27FC236}">
                      <a16:creationId xmlns:a16="http://schemas.microsoft.com/office/drawing/2014/main" id="{C0667FCC-A5EB-B2B8-8E03-325B8273C7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" y="2704"/>
                  <a:ext cx="503" cy="149"/>
                </a:xfrm>
                <a:custGeom>
                  <a:avLst/>
                  <a:gdLst>
                    <a:gd name="T0" fmla="*/ 0 w 201"/>
                    <a:gd name="T1" fmla="*/ 963 h 56"/>
                    <a:gd name="T2" fmla="*/ 2305 w 201"/>
                    <a:gd name="T3" fmla="*/ 942 h 56"/>
                    <a:gd name="T4" fmla="*/ 3056 w 201"/>
                    <a:gd name="T5" fmla="*/ 806 h 56"/>
                    <a:gd name="T6" fmla="*/ 3056 w 201"/>
                    <a:gd name="T7" fmla="*/ 0 h 56"/>
                    <a:gd name="T8" fmla="*/ 2868 w 201"/>
                    <a:gd name="T9" fmla="*/ 716 h 56"/>
                    <a:gd name="T10" fmla="*/ 2442 w 201"/>
                    <a:gd name="T11" fmla="*/ 793 h 56"/>
                    <a:gd name="T12" fmla="*/ 1909 w 201"/>
                    <a:gd name="T13" fmla="*/ 806 h 56"/>
                    <a:gd name="T14" fmla="*/ 908 w 201"/>
                    <a:gd name="T15" fmla="*/ 849 h 56"/>
                    <a:gd name="T16" fmla="*/ 408 w 201"/>
                    <a:gd name="T17" fmla="*/ 907 h 56"/>
                    <a:gd name="T18" fmla="*/ 63 w 201"/>
                    <a:gd name="T19" fmla="*/ 976 h 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1" h="56">
                      <a:moveTo>
                        <a:pt x="0" y="51"/>
                      </a:moveTo>
                      <a:cubicBezTo>
                        <a:pt x="49" y="51"/>
                        <a:pt x="98" y="47"/>
                        <a:pt x="147" y="50"/>
                      </a:cubicBezTo>
                      <a:cubicBezTo>
                        <a:pt x="158" y="50"/>
                        <a:pt x="188" y="56"/>
                        <a:pt x="195" y="43"/>
                      </a:cubicBezTo>
                      <a:cubicBezTo>
                        <a:pt x="201" y="34"/>
                        <a:pt x="197" y="10"/>
                        <a:pt x="195" y="0"/>
                      </a:cubicBezTo>
                      <a:cubicBezTo>
                        <a:pt x="195" y="12"/>
                        <a:pt x="194" y="31"/>
                        <a:pt x="183" y="38"/>
                      </a:cubicBezTo>
                      <a:cubicBezTo>
                        <a:pt x="176" y="43"/>
                        <a:pt x="164" y="42"/>
                        <a:pt x="156" y="42"/>
                      </a:cubicBezTo>
                      <a:cubicBezTo>
                        <a:pt x="145" y="43"/>
                        <a:pt x="133" y="43"/>
                        <a:pt x="122" y="43"/>
                      </a:cubicBezTo>
                      <a:cubicBezTo>
                        <a:pt x="101" y="43"/>
                        <a:pt x="79" y="42"/>
                        <a:pt x="58" y="45"/>
                      </a:cubicBezTo>
                      <a:cubicBezTo>
                        <a:pt x="47" y="46"/>
                        <a:pt x="37" y="47"/>
                        <a:pt x="26" y="48"/>
                      </a:cubicBezTo>
                      <a:cubicBezTo>
                        <a:pt x="19" y="49"/>
                        <a:pt x="11" y="48"/>
                        <a:pt x="4" y="52"/>
                      </a:cubicBezTo>
                    </a:path>
                  </a:pathLst>
                </a:custGeom>
                <a:solidFill>
                  <a:srgbClr val="FF68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50" name="Freeform 218">
                  <a:extLst>
                    <a:ext uri="{FF2B5EF4-FFF2-40B4-BE49-F238E27FC236}">
                      <a16:creationId xmlns:a16="http://schemas.microsoft.com/office/drawing/2014/main" id="{B54386C9-305D-DC45-62FA-0BD3B34BE4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51" name="Oval 219">
                  <a:extLst>
                    <a:ext uri="{FF2B5EF4-FFF2-40B4-BE49-F238E27FC236}">
                      <a16:creationId xmlns:a16="http://schemas.microsoft.com/office/drawing/2014/main" id="{25F3803D-B9A2-82AC-9265-24F63AC721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52" name="Freeform 220">
                  <a:extLst>
                    <a:ext uri="{FF2B5EF4-FFF2-40B4-BE49-F238E27FC236}">
                      <a16:creationId xmlns:a16="http://schemas.microsoft.com/office/drawing/2014/main" id="{6B1F182F-9D9B-D903-E790-B6C0C8BCD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</p:grpSp>
          <p:grpSp>
            <p:nvGrpSpPr>
              <p:cNvPr id="618" name="Group 221">
                <a:extLst>
                  <a:ext uri="{FF2B5EF4-FFF2-40B4-BE49-F238E27FC236}">
                    <a16:creationId xmlns:a16="http://schemas.microsoft.com/office/drawing/2014/main" id="{EFDC14F9-3A90-8940-11BA-1DC62ABDAA0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330800" y="2492821"/>
                <a:ext cx="911249" cy="267616"/>
                <a:chOff x="240" y="2640"/>
                <a:chExt cx="807" cy="237"/>
              </a:xfrm>
            </p:grpSpPr>
            <p:sp>
              <p:nvSpPr>
                <p:cNvPr id="631" name="Freeform 222">
                  <a:extLst>
                    <a:ext uri="{FF2B5EF4-FFF2-40B4-BE49-F238E27FC236}">
                      <a16:creationId xmlns:a16="http://schemas.microsoft.com/office/drawing/2014/main" id="{ED41EB97-9A69-3BF6-C6AC-1240D6221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solidFill>
                  <a:srgbClr val="FF4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32" name="Freeform 223">
                  <a:extLst>
                    <a:ext uri="{FF2B5EF4-FFF2-40B4-BE49-F238E27FC236}">
                      <a16:creationId xmlns:a16="http://schemas.microsoft.com/office/drawing/2014/main" id="{345E252F-40BC-D136-6E27-5B61E8AD9B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solidFill>
                  <a:srgbClr val="FF83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33" name="Oval 224">
                  <a:extLst>
                    <a:ext uri="{FF2B5EF4-FFF2-40B4-BE49-F238E27FC236}">
                      <a16:creationId xmlns:a16="http://schemas.microsoft.com/office/drawing/2014/main" id="{B16EB00D-2C38-BA21-0103-9C617D12D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5" y="2731"/>
                  <a:ext cx="152" cy="72"/>
                </a:xfrm>
                <a:prstGeom prst="ellipse">
                  <a:avLst/>
                </a:pr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34" name="Oval 225">
                  <a:extLst>
                    <a:ext uri="{FF2B5EF4-FFF2-40B4-BE49-F238E27FC236}">
                      <a16:creationId xmlns:a16="http://schemas.microsoft.com/office/drawing/2014/main" id="{2EBD3532-0070-FC87-2CDF-4FF5082A14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solidFill>
                  <a:srgbClr val="FF4B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35" name="Freeform 226">
                  <a:extLst>
                    <a:ext uri="{FF2B5EF4-FFF2-40B4-BE49-F238E27FC236}">
                      <a16:creationId xmlns:a16="http://schemas.microsoft.com/office/drawing/2014/main" id="{350237A8-0C80-045B-E191-C4522CCFE3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" y="2717"/>
                  <a:ext cx="128" cy="67"/>
                </a:xfrm>
                <a:custGeom>
                  <a:avLst/>
                  <a:gdLst>
                    <a:gd name="T0" fmla="*/ 535 w 51"/>
                    <a:gd name="T1" fmla="*/ 0 h 25"/>
                    <a:gd name="T2" fmla="*/ 713 w 51"/>
                    <a:gd name="T3" fmla="*/ 193 h 25"/>
                    <a:gd name="T4" fmla="*/ 238 w 51"/>
                    <a:gd name="T5" fmla="*/ 445 h 25"/>
                    <a:gd name="T6" fmla="*/ 0 w 51"/>
                    <a:gd name="T7" fmla="*/ 423 h 25"/>
                    <a:gd name="T8" fmla="*/ 314 w 51"/>
                    <a:gd name="T9" fmla="*/ 482 h 25"/>
                    <a:gd name="T10" fmla="*/ 806 w 51"/>
                    <a:gd name="T11" fmla="*/ 209 h 25"/>
                    <a:gd name="T12" fmla="*/ 535 w 51"/>
                    <a:gd name="T13" fmla="*/ 0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" h="25">
                      <a:moveTo>
                        <a:pt x="34" y="0"/>
                      </a:moveTo>
                      <a:cubicBezTo>
                        <a:pt x="41" y="2"/>
                        <a:pt x="45" y="6"/>
                        <a:pt x="45" y="10"/>
                      </a:cubicBezTo>
                      <a:cubicBezTo>
                        <a:pt x="45" y="17"/>
                        <a:pt x="31" y="23"/>
                        <a:pt x="15" y="23"/>
                      </a:cubicBezTo>
                      <a:cubicBezTo>
                        <a:pt x="9" y="23"/>
                        <a:pt x="5" y="23"/>
                        <a:pt x="0" y="22"/>
                      </a:cubicBezTo>
                      <a:cubicBezTo>
                        <a:pt x="6" y="24"/>
                        <a:pt x="13" y="25"/>
                        <a:pt x="20" y="25"/>
                      </a:cubicBezTo>
                      <a:cubicBezTo>
                        <a:pt x="37" y="25"/>
                        <a:pt x="51" y="19"/>
                        <a:pt x="51" y="11"/>
                      </a:cubicBezTo>
                      <a:cubicBezTo>
                        <a:pt x="51" y="6"/>
                        <a:pt x="44" y="2"/>
                        <a:pt x="34" y="0"/>
                      </a:cubicBezTo>
                      <a:close/>
                    </a:path>
                  </a:pathLst>
                </a:custGeom>
                <a:solidFill>
                  <a:srgbClr val="FF2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36" name="Freeform 227">
                  <a:extLst>
                    <a:ext uri="{FF2B5EF4-FFF2-40B4-BE49-F238E27FC236}">
                      <a16:creationId xmlns:a16="http://schemas.microsoft.com/office/drawing/2014/main" id="{A99831B3-D4A7-D3B6-74C2-1EC0B8708F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" y="2717"/>
                  <a:ext cx="115" cy="54"/>
                </a:xfrm>
                <a:custGeom>
                  <a:avLst/>
                  <a:gdLst>
                    <a:gd name="T0" fmla="*/ 63 w 46"/>
                    <a:gd name="T1" fmla="*/ 232 h 20"/>
                    <a:gd name="T2" fmla="*/ 470 w 46"/>
                    <a:gd name="T3" fmla="*/ 38 h 20"/>
                    <a:gd name="T4" fmla="*/ 720 w 46"/>
                    <a:gd name="T5" fmla="*/ 103 h 20"/>
                    <a:gd name="T6" fmla="*/ 395 w 46"/>
                    <a:gd name="T7" fmla="*/ 0 h 20"/>
                    <a:gd name="T8" fmla="*/ 0 w 46"/>
                    <a:gd name="T9" fmla="*/ 219 h 20"/>
                    <a:gd name="T10" fmla="*/ 158 w 46"/>
                    <a:gd name="T11" fmla="*/ 394 h 20"/>
                    <a:gd name="T12" fmla="*/ 63 w 46"/>
                    <a:gd name="T13" fmla="*/ 232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" h="20">
                      <a:moveTo>
                        <a:pt x="4" y="12"/>
                      </a:moveTo>
                      <a:cubicBezTo>
                        <a:pt x="4" y="6"/>
                        <a:pt x="16" y="2"/>
                        <a:pt x="30" y="2"/>
                      </a:cubicBezTo>
                      <a:cubicBezTo>
                        <a:pt x="35" y="2"/>
                        <a:pt x="42" y="3"/>
                        <a:pt x="46" y="5"/>
                      </a:cubicBezTo>
                      <a:cubicBezTo>
                        <a:pt x="42" y="2"/>
                        <a:pt x="34" y="0"/>
                        <a:pt x="25" y="0"/>
                      </a:cubicBezTo>
                      <a:cubicBezTo>
                        <a:pt x="11" y="0"/>
                        <a:pt x="0" y="5"/>
                        <a:pt x="0" y="11"/>
                      </a:cubicBezTo>
                      <a:cubicBezTo>
                        <a:pt x="0" y="15"/>
                        <a:pt x="4" y="18"/>
                        <a:pt x="10" y="20"/>
                      </a:cubicBezTo>
                      <a:cubicBezTo>
                        <a:pt x="8" y="18"/>
                        <a:pt x="4" y="16"/>
                        <a:pt x="4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37" name="Freeform 228">
                  <a:extLst>
                    <a:ext uri="{FF2B5EF4-FFF2-40B4-BE49-F238E27FC236}">
                      <a16:creationId xmlns:a16="http://schemas.microsoft.com/office/drawing/2014/main" id="{76C5A94F-30A8-6AD2-54AE-AA5E06B5B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" y="2664"/>
                  <a:ext cx="325" cy="141"/>
                </a:xfrm>
                <a:custGeom>
                  <a:avLst/>
                  <a:gdLst>
                    <a:gd name="T0" fmla="*/ 20 w 130"/>
                    <a:gd name="T1" fmla="*/ 806 h 53"/>
                    <a:gd name="T2" fmla="*/ 95 w 130"/>
                    <a:gd name="T3" fmla="*/ 149 h 53"/>
                    <a:gd name="T4" fmla="*/ 563 w 130"/>
                    <a:gd name="T5" fmla="*/ 35 h 53"/>
                    <a:gd name="T6" fmla="*/ 1345 w 130"/>
                    <a:gd name="T7" fmla="*/ 35 h 53"/>
                    <a:gd name="T8" fmla="*/ 1688 w 130"/>
                    <a:gd name="T9" fmla="*/ 56 h 53"/>
                    <a:gd name="T10" fmla="*/ 2033 w 130"/>
                    <a:gd name="T11" fmla="*/ 35 h 53"/>
                    <a:gd name="T12" fmla="*/ 550 w 130"/>
                    <a:gd name="T13" fmla="*/ 170 h 53"/>
                    <a:gd name="T14" fmla="*/ 145 w 130"/>
                    <a:gd name="T15" fmla="*/ 452 h 53"/>
                    <a:gd name="T16" fmla="*/ 50 w 130"/>
                    <a:gd name="T17" fmla="*/ 998 h 5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" h="53">
                      <a:moveTo>
                        <a:pt x="1" y="43"/>
                      </a:moveTo>
                      <a:cubicBezTo>
                        <a:pt x="1" y="34"/>
                        <a:pt x="0" y="16"/>
                        <a:pt x="6" y="8"/>
                      </a:cubicBezTo>
                      <a:cubicBezTo>
                        <a:pt x="12" y="0"/>
                        <a:pt x="27" y="2"/>
                        <a:pt x="36" y="2"/>
                      </a:cubicBezTo>
                      <a:cubicBezTo>
                        <a:pt x="52" y="2"/>
                        <a:pt x="69" y="2"/>
                        <a:pt x="86" y="2"/>
                      </a:cubicBezTo>
                      <a:cubicBezTo>
                        <a:pt x="93" y="2"/>
                        <a:pt x="101" y="3"/>
                        <a:pt x="108" y="3"/>
                      </a:cubicBezTo>
                      <a:cubicBezTo>
                        <a:pt x="115" y="2"/>
                        <a:pt x="123" y="1"/>
                        <a:pt x="130" y="2"/>
                      </a:cubicBezTo>
                      <a:cubicBezTo>
                        <a:pt x="100" y="12"/>
                        <a:pt x="66" y="5"/>
                        <a:pt x="35" y="9"/>
                      </a:cubicBezTo>
                      <a:cubicBezTo>
                        <a:pt x="25" y="11"/>
                        <a:pt x="14" y="13"/>
                        <a:pt x="9" y="24"/>
                      </a:cubicBezTo>
                      <a:cubicBezTo>
                        <a:pt x="5" y="33"/>
                        <a:pt x="3" y="43"/>
                        <a:pt x="3" y="53"/>
                      </a:cubicBezTo>
                    </a:path>
                  </a:pathLst>
                </a:cu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38" name="Freeform 229">
                  <a:extLst>
                    <a:ext uri="{FF2B5EF4-FFF2-40B4-BE49-F238E27FC236}">
                      <a16:creationId xmlns:a16="http://schemas.microsoft.com/office/drawing/2014/main" id="{8ABD85BF-5FAB-4125-883D-201B47C765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" y="2704"/>
                  <a:ext cx="503" cy="149"/>
                </a:xfrm>
                <a:custGeom>
                  <a:avLst/>
                  <a:gdLst>
                    <a:gd name="T0" fmla="*/ 0 w 201"/>
                    <a:gd name="T1" fmla="*/ 963 h 56"/>
                    <a:gd name="T2" fmla="*/ 2305 w 201"/>
                    <a:gd name="T3" fmla="*/ 942 h 56"/>
                    <a:gd name="T4" fmla="*/ 3056 w 201"/>
                    <a:gd name="T5" fmla="*/ 806 h 56"/>
                    <a:gd name="T6" fmla="*/ 3056 w 201"/>
                    <a:gd name="T7" fmla="*/ 0 h 56"/>
                    <a:gd name="T8" fmla="*/ 2868 w 201"/>
                    <a:gd name="T9" fmla="*/ 716 h 56"/>
                    <a:gd name="T10" fmla="*/ 2442 w 201"/>
                    <a:gd name="T11" fmla="*/ 793 h 56"/>
                    <a:gd name="T12" fmla="*/ 1909 w 201"/>
                    <a:gd name="T13" fmla="*/ 806 h 56"/>
                    <a:gd name="T14" fmla="*/ 908 w 201"/>
                    <a:gd name="T15" fmla="*/ 849 h 56"/>
                    <a:gd name="T16" fmla="*/ 408 w 201"/>
                    <a:gd name="T17" fmla="*/ 907 h 56"/>
                    <a:gd name="T18" fmla="*/ 63 w 201"/>
                    <a:gd name="T19" fmla="*/ 976 h 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1" h="56">
                      <a:moveTo>
                        <a:pt x="0" y="51"/>
                      </a:moveTo>
                      <a:cubicBezTo>
                        <a:pt x="49" y="51"/>
                        <a:pt x="98" y="47"/>
                        <a:pt x="147" y="50"/>
                      </a:cubicBezTo>
                      <a:cubicBezTo>
                        <a:pt x="158" y="50"/>
                        <a:pt x="188" y="56"/>
                        <a:pt x="195" y="43"/>
                      </a:cubicBezTo>
                      <a:cubicBezTo>
                        <a:pt x="201" y="34"/>
                        <a:pt x="197" y="10"/>
                        <a:pt x="195" y="0"/>
                      </a:cubicBezTo>
                      <a:cubicBezTo>
                        <a:pt x="195" y="12"/>
                        <a:pt x="194" y="31"/>
                        <a:pt x="183" y="38"/>
                      </a:cubicBezTo>
                      <a:cubicBezTo>
                        <a:pt x="176" y="43"/>
                        <a:pt x="164" y="42"/>
                        <a:pt x="156" y="42"/>
                      </a:cubicBezTo>
                      <a:cubicBezTo>
                        <a:pt x="145" y="43"/>
                        <a:pt x="133" y="43"/>
                        <a:pt x="122" y="43"/>
                      </a:cubicBezTo>
                      <a:cubicBezTo>
                        <a:pt x="101" y="43"/>
                        <a:pt x="79" y="42"/>
                        <a:pt x="58" y="45"/>
                      </a:cubicBezTo>
                      <a:cubicBezTo>
                        <a:pt x="47" y="46"/>
                        <a:pt x="37" y="47"/>
                        <a:pt x="26" y="48"/>
                      </a:cubicBezTo>
                      <a:cubicBezTo>
                        <a:pt x="19" y="49"/>
                        <a:pt x="11" y="48"/>
                        <a:pt x="4" y="52"/>
                      </a:cubicBezTo>
                    </a:path>
                  </a:pathLst>
                </a:custGeom>
                <a:solidFill>
                  <a:srgbClr val="FF68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39" name="Freeform 230">
                  <a:extLst>
                    <a:ext uri="{FF2B5EF4-FFF2-40B4-BE49-F238E27FC236}">
                      <a16:creationId xmlns:a16="http://schemas.microsoft.com/office/drawing/2014/main" id="{439E51E5-C2F9-A98D-5750-721A872F1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40" name="Oval 231">
                  <a:extLst>
                    <a:ext uri="{FF2B5EF4-FFF2-40B4-BE49-F238E27FC236}">
                      <a16:creationId xmlns:a16="http://schemas.microsoft.com/office/drawing/2014/main" id="{C54341F5-F541-1AC3-558A-05CA18B82D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41" name="Freeform 232">
                  <a:extLst>
                    <a:ext uri="{FF2B5EF4-FFF2-40B4-BE49-F238E27FC236}">
                      <a16:creationId xmlns:a16="http://schemas.microsoft.com/office/drawing/2014/main" id="{6A47B66E-D6E9-75E5-71B4-9DC6D2927A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</p:grpSp>
          <p:grpSp>
            <p:nvGrpSpPr>
              <p:cNvPr id="619" name="Group 233">
                <a:extLst>
                  <a:ext uri="{FF2B5EF4-FFF2-40B4-BE49-F238E27FC236}">
                    <a16:creationId xmlns:a16="http://schemas.microsoft.com/office/drawing/2014/main" id="{77DD17AE-B366-5A52-2C7D-DFD14C7A14A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254268" y="2492821"/>
                <a:ext cx="911249" cy="267616"/>
                <a:chOff x="240" y="2640"/>
                <a:chExt cx="807" cy="237"/>
              </a:xfrm>
            </p:grpSpPr>
            <p:sp>
              <p:nvSpPr>
                <p:cNvPr id="620" name="Freeform 234">
                  <a:extLst>
                    <a:ext uri="{FF2B5EF4-FFF2-40B4-BE49-F238E27FC236}">
                      <a16:creationId xmlns:a16="http://schemas.microsoft.com/office/drawing/2014/main" id="{ADCC778C-345B-82DC-3A4F-37BD3A8B9E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solidFill>
                  <a:srgbClr val="FF4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21" name="Freeform 235">
                  <a:extLst>
                    <a:ext uri="{FF2B5EF4-FFF2-40B4-BE49-F238E27FC236}">
                      <a16:creationId xmlns:a16="http://schemas.microsoft.com/office/drawing/2014/main" id="{694EF4BE-4599-993F-AB8F-B4D5DA668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solidFill>
                  <a:srgbClr val="FF83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22" name="Oval 236">
                  <a:extLst>
                    <a:ext uri="{FF2B5EF4-FFF2-40B4-BE49-F238E27FC236}">
                      <a16:creationId xmlns:a16="http://schemas.microsoft.com/office/drawing/2014/main" id="{FA93DC8A-B9D4-BA77-03E5-D71F35531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5" y="2731"/>
                  <a:ext cx="152" cy="72"/>
                </a:xfrm>
                <a:prstGeom prst="ellipse">
                  <a:avLst/>
                </a:pr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23" name="Oval 237">
                  <a:extLst>
                    <a:ext uri="{FF2B5EF4-FFF2-40B4-BE49-F238E27FC236}">
                      <a16:creationId xmlns:a16="http://schemas.microsoft.com/office/drawing/2014/main" id="{90AAEBBD-9DC5-A8A4-24AC-EC9141B5B3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solidFill>
                  <a:srgbClr val="FF4B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24" name="Freeform 238">
                  <a:extLst>
                    <a:ext uri="{FF2B5EF4-FFF2-40B4-BE49-F238E27FC236}">
                      <a16:creationId xmlns:a16="http://schemas.microsoft.com/office/drawing/2014/main" id="{77183B34-CC15-3F39-D96A-69B39D3899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" y="2717"/>
                  <a:ext cx="128" cy="67"/>
                </a:xfrm>
                <a:custGeom>
                  <a:avLst/>
                  <a:gdLst>
                    <a:gd name="T0" fmla="*/ 535 w 51"/>
                    <a:gd name="T1" fmla="*/ 0 h 25"/>
                    <a:gd name="T2" fmla="*/ 713 w 51"/>
                    <a:gd name="T3" fmla="*/ 193 h 25"/>
                    <a:gd name="T4" fmla="*/ 238 w 51"/>
                    <a:gd name="T5" fmla="*/ 445 h 25"/>
                    <a:gd name="T6" fmla="*/ 0 w 51"/>
                    <a:gd name="T7" fmla="*/ 423 h 25"/>
                    <a:gd name="T8" fmla="*/ 314 w 51"/>
                    <a:gd name="T9" fmla="*/ 482 h 25"/>
                    <a:gd name="T10" fmla="*/ 806 w 51"/>
                    <a:gd name="T11" fmla="*/ 209 h 25"/>
                    <a:gd name="T12" fmla="*/ 535 w 51"/>
                    <a:gd name="T13" fmla="*/ 0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" h="25">
                      <a:moveTo>
                        <a:pt x="34" y="0"/>
                      </a:moveTo>
                      <a:cubicBezTo>
                        <a:pt x="41" y="2"/>
                        <a:pt x="45" y="6"/>
                        <a:pt x="45" y="10"/>
                      </a:cubicBezTo>
                      <a:cubicBezTo>
                        <a:pt x="45" y="17"/>
                        <a:pt x="31" y="23"/>
                        <a:pt x="15" y="23"/>
                      </a:cubicBezTo>
                      <a:cubicBezTo>
                        <a:pt x="9" y="23"/>
                        <a:pt x="5" y="23"/>
                        <a:pt x="0" y="22"/>
                      </a:cubicBezTo>
                      <a:cubicBezTo>
                        <a:pt x="6" y="24"/>
                        <a:pt x="13" y="25"/>
                        <a:pt x="20" y="25"/>
                      </a:cubicBezTo>
                      <a:cubicBezTo>
                        <a:pt x="37" y="25"/>
                        <a:pt x="51" y="19"/>
                        <a:pt x="51" y="11"/>
                      </a:cubicBezTo>
                      <a:cubicBezTo>
                        <a:pt x="51" y="6"/>
                        <a:pt x="44" y="2"/>
                        <a:pt x="34" y="0"/>
                      </a:cubicBezTo>
                      <a:close/>
                    </a:path>
                  </a:pathLst>
                </a:custGeom>
                <a:solidFill>
                  <a:srgbClr val="FF2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25" name="Freeform 239">
                  <a:extLst>
                    <a:ext uri="{FF2B5EF4-FFF2-40B4-BE49-F238E27FC236}">
                      <a16:creationId xmlns:a16="http://schemas.microsoft.com/office/drawing/2014/main" id="{585A12F3-DE3A-5385-2315-99C32D4435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" y="2717"/>
                  <a:ext cx="115" cy="54"/>
                </a:xfrm>
                <a:custGeom>
                  <a:avLst/>
                  <a:gdLst>
                    <a:gd name="T0" fmla="*/ 63 w 46"/>
                    <a:gd name="T1" fmla="*/ 232 h 20"/>
                    <a:gd name="T2" fmla="*/ 470 w 46"/>
                    <a:gd name="T3" fmla="*/ 38 h 20"/>
                    <a:gd name="T4" fmla="*/ 720 w 46"/>
                    <a:gd name="T5" fmla="*/ 103 h 20"/>
                    <a:gd name="T6" fmla="*/ 395 w 46"/>
                    <a:gd name="T7" fmla="*/ 0 h 20"/>
                    <a:gd name="T8" fmla="*/ 0 w 46"/>
                    <a:gd name="T9" fmla="*/ 219 h 20"/>
                    <a:gd name="T10" fmla="*/ 158 w 46"/>
                    <a:gd name="T11" fmla="*/ 394 h 20"/>
                    <a:gd name="T12" fmla="*/ 63 w 46"/>
                    <a:gd name="T13" fmla="*/ 232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" h="20">
                      <a:moveTo>
                        <a:pt x="4" y="12"/>
                      </a:moveTo>
                      <a:cubicBezTo>
                        <a:pt x="4" y="6"/>
                        <a:pt x="16" y="2"/>
                        <a:pt x="30" y="2"/>
                      </a:cubicBezTo>
                      <a:cubicBezTo>
                        <a:pt x="35" y="2"/>
                        <a:pt x="42" y="3"/>
                        <a:pt x="46" y="5"/>
                      </a:cubicBezTo>
                      <a:cubicBezTo>
                        <a:pt x="42" y="2"/>
                        <a:pt x="34" y="0"/>
                        <a:pt x="25" y="0"/>
                      </a:cubicBezTo>
                      <a:cubicBezTo>
                        <a:pt x="11" y="0"/>
                        <a:pt x="0" y="5"/>
                        <a:pt x="0" y="11"/>
                      </a:cubicBezTo>
                      <a:cubicBezTo>
                        <a:pt x="0" y="15"/>
                        <a:pt x="4" y="18"/>
                        <a:pt x="10" y="20"/>
                      </a:cubicBezTo>
                      <a:cubicBezTo>
                        <a:pt x="8" y="18"/>
                        <a:pt x="4" y="16"/>
                        <a:pt x="4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26" name="Freeform 240">
                  <a:extLst>
                    <a:ext uri="{FF2B5EF4-FFF2-40B4-BE49-F238E27FC236}">
                      <a16:creationId xmlns:a16="http://schemas.microsoft.com/office/drawing/2014/main" id="{EAE59F3C-3C48-04E8-7251-3F798C59A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" y="2664"/>
                  <a:ext cx="325" cy="141"/>
                </a:xfrm>
                <a:custGeom>
                  <a:avLst/>
                  <a:gdLst>
                    <a:gd name="T0" fmla="*/ 20 w 130"/>
                    <a:gd name="T1" fmla="*/ 806 h 53"/>
                    <a:gd name="T2" fmla="*/ 95 w 130"/>
                    <a:gd name="T3" fmla="*/ 149 h 53"/>
                    <a:gd name="T4" fmla="*/ 563 w 130"/>
                    <a:gd name="T5" fmla="*/ 35 h 53"/>
                    <a:gd name="T6" fmla="*/ 1345 w 130"/>
                    <a:gd name="T7" fmla="*/ 35 h 53"/>
                    <a:gd name="T8" fmla="*/ 1688 w 130"/>
                    <a:gd name="T9" fmla="*/ 56 h 53"/>
                    <a:gd name="T10" fmla="*/ 2033 w 130"/>
                    <a:gd name="T11" fmla="*/ 35 h 53"/>
                    <a:gd name="T12" fmla="*/ 550 w 130"/>
                    <a:gd name="T13" fmla="*/ 170 h 53"/>
                    <a:gd name="T14" fmla="*/ 145 w 130"/>
                    <a:gd name="T15" fmla="*/ 452 h 53"/>
                    <a:gd name="T16" fmla="*/ 50 w 130"/>
                    <a:gd name="T17" fmla="*/ 998 h 5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" h="53">
                      <a:moveTo>
                        <a:pt x="1" y="43"/>
                      </a:moveTo>
                      <a:cubicBezTo>
                        <a:pt x="1" y="34"/>
                        <a:pt x="0" y="16"/>
                        <a:pt x="6" y="8"/>
                      </a:cubicBezTo>
                      <a:cubicBezTo>
                        <a:pt x="12" y="0"/>
                        <a:pt x="27" y="2"/>
                        <a:pt x="36" y="2"/>
                      </a:cubicBezTo>
                      <a:cubicBezTo>
                        <a:pt x="52" y="2"/>
                        <a:pt x="69" y="2"/>
                        <a:pt x="86" y="2"/>
                      </a:cubicBezTo>
                      <a:cubicBezTo>
                        <a:pt x="93" y="2"/>
                        <a:pt x="101" y="3"/>
                        <a:pt x="108" y="3"/>
                      </a:cubicBezTo>
                      <a:cubicBezTo>
                        <a:pt x="115" y="2"/>
                        <a:pt x="123" y="1"/>
                        <a:pt x="130" y="2"/>
                      </a:cubicBezTo>
                      <a:cubicBezTo>
                        <a:pt x="100" y="12"/>
                        <a:pt x="66" y="5"/>
                        <a:pt x="35" y="9"/>
                      </a:cubicBezTo>
                      <a:cubicBezTo>
                        <a:pt x="25" y="11"/>
                        <a:pt x="14" y="13"/>
                        <a:pt x="9" y="24"/>
                      </a:cubicBezTo>
                      <a:cubicBezTo>
                        <a:pt x="5" y="33"/>
                        <a:pt x="3" y="43"/>
                        <a:pt x="3" y="53"/>
                      </a:cubicBezTo>
                    </a:path>
                  </a:pathLst>
                </a:cu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27" name="Freeform 241">
                  <a:extLst>
                    <a:ext uri="{FF2B5EF4-FFF2-40B4-BE49-F238E27FC236}">
                      <a16:creationId xmlns:a16="http://schemas.microsoft.com/office/drawing/2014/main" id="{95461D4C-9AE2-4F27-27D9-68EFC05E46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" y="2704"/>
                  <a:ext cx="503" cy="149"/>
                </a:xfrm>
                <a:custGeom>
                  <a:avLst/>
                  <a:gdLst>
                    <a:gd name="T0" fmla="*/ 0 w 201"/>
                    <a:gd name="T1" fmla="*/ 963 h 56"/>
                    <a:gd name="T2" fmla="*/ 2305 w 201"/>
                    <a:gd name="T3" fmla="*/ 942 h 56"/>
                    <a:gd name="T4" fmla="*/ 3056 w 201"/>
                    <a:gd name="T5" fmla="*/ 806 h 56"/>
                    <a:gd name="T6" fmla="*/ 3056 w 201"/>
                    <a:gd name="T7" fmla="*/ 0 h 56"/>
                    <a:gd name="T8" fmla="*/ 2868 w 201"/>
                    <a:gd name="T9" fmla="*/ 716 h 56"/>
                    <a:gd name="T10" fmla="*/ 2442 w 201"/>
                    <a:gd name="T11" fmla="*/ 793 h 56"/>
                    <a:gd name="T12" fmla="*/ 1909 w 201"/>
                    <a:gd name="T13" fmla="*/ 806 h 56"/>
                    <a:gd name="T14" fmla="*/ 908 w 201"/>
                    <a:gd name="T15" fmla="*/ 849 h 56"/>
                    <a:gd name="T16" fmla="*/ 408 w 201"/>
                    <a:gd name="T17" fmla="*/ 907 h 56"/>
                    <a:gd name="T18" fmla="*/ 63 w 201"/>
                    <a:gd name="T19" fmla="*/ 976 h 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1" h="56">
                      <a:moveTo>
                        <a:pt x="0" y="51"/>
                      </a:moveTo>
                      <a:cubicBezTo>
                        <a:pt x="49" y="51"/>
                        <a:pt x="98" y="47"/>
                        <a:pt x="147" y="50"/>
                      </a:cubicBezTo>
                      <a:cubicBezTo>
                        <a:pt x="158" y="50"/>
                        <a:pt x="188" y="56"/>
                        <a:pt x="195" y="43"/>
                      </a:cubicBezTo>
                      <a:cubicBezTo>
                        <a:pt x="201" y="34"/>
                        <a:pt x="197" y="10"/>
                        <a:pt x="195" y="0"/>
                      </a:cubicBezTo>
                      <a:cubicBezTo>
                        <a:pt x="195" y="12"/>
                        <a:pt x="194" y="31"/>
                        <a:pt x="183" y="38"/>
                      </a:cubicBezTo>
                      <a:cubicBezTo>
                        <a:pt x="176" y="43"/>
                        <a:pt x="164" y="42"/>
                        <a:pt x="156" y="42"/>
                      </a:cubicBezTo>
                      <a:cubicBezTo>
                        <a:pt x="145" y="43"/>
                        <a:pt x="133" y="43"/>
                        <a:pt x="122" y="43"/>
                      </a:cubicBezTo>
                      <a:cubicBezTo>
                        <a:pt x="101" y="43"/>
                        <a:pt x="79" y="42"/>
                        <a:pt x="58" y="45"/>
                      </a:cubicBezTo>
                      <a:cubicBezTo>
                        <a:pt x="47" y="46"/>
                        <a:pt x="37" y="47"/>
                        <a:pt x="26" y="48"/>
                      </a:cubicBezTo>
                      <a:cubicBezTo>
                        <a:pt x="19" y="49"/>
                        <a:pt x="11" y="48"/>
                        <a:pt x="4" y="52"/>
                      </a:cubicBezTo>
                    </a:path>
                  </a:pathLst>
                </a:custGeom>
                <a:solidFill>
                  <a:srgbClr val="FF68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28" name="Freeform 242">
                  <a:extLst>
                    <a:ext uri="{FF2B5EF4-FFF2-40B4-BE49-F238E27FC236}">
                      <a16:creationId xmlns:a16="http://schemas.microsoft.com/office/drawing/2014/main" id="{28F84F03-8673-3715-75F2-A76DC8C544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29" name="Oval 243">
                  <a:extLst>
                    <a:ext uri="{FF2B5EF4-FFF2-40B4-BE49-F238E27FC236}">
                      <a16:creationId xmlns:a16="http://schemas.microsoft.com/office/drawing/2014/main" id="{92E6AA56-CA94-B641-1B23-A710BF6727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30" name="Freeform 244">
                  <a:extLst>
                    <a:ext uri="{FF2B5EF4-FFF2-40B4-BE49-F238E27FC236}">
                      <a16:creationId xmlns:a16="http://schemas.microsoft.com/office/drawing/2014/main" id="{BC3714CF-7C8C-1F9E-6822-5000146EB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</p:grpSp>
        </p:grpSp>
        <p:grpSp>
          <p:nvGrpSpPr>
            <p:cNvPr id="567" name="Groupe 566">
              <a:extLst>
                <a:ext uri="{FF2B5EF4-FFF2-40B4-BE49-F238E27FC236}">
                  <a16:creationId xmlns:a16="http://schemas.microsoft.com/office/drawing/2014/main" id="{9BC49DF8-055D-F3C1-398C-CFF25144A1F6}"/>
                </a:ext>
              </a:extLst>
            </p:cNvPr>
            <p:cNvGrpSpPr/>
            <p:nvPr/>
          </p:nvGrpSpPr>
          <p:grpSpPr>
            <a:xfrm>
              <a:off x="6534875" y="2555093"/>
              <a:ext cx="3673042" cy="267616"/>
              <a:chOff x="492475" y="2492821"/>
              <a:chExt cx="3673042" cy="267616"/>
            </a:xfrm>
          </p:grpSpPr>
          <p:grpSp>
            <p:nvGrpSpPr>
              <p:cNvPr id="568" name="Group 73">
                <a:extLst>
                  <a:ext uri="{FF2B5EF4-FFF2-40B4-BE49-F238E27FC236}">
                    <a16:creationId xmlns:a16="http://schemas.microsoft.com/office/drawing/2014/main" id="{5F0E4384-1E9C-F273-5028-368C71904C9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92475" y="2492821"/>
                <a:ext cx="911249" cy="267616"/>
                <a:chOff x="240" y="2640"/>
                <a:chExt cx="807" cy="237"/>
              </a:xfrm>
            </p:grpSpPr>
            <p:sp>
              <p:nvSpPr>
                <p:cNvPr id="605" name="Freeform 74">
                  <a:extLst>
                    <a:ext uri="{FF2B5EF4-FFF2-40B4-BE49-F238E27FC236}">
                      <a16:creationId xmlns:a16="http://schemas.microsoft.com/office/drawing/2014/main" id="{012721C0-B4CE-12A3-05CA-7C13EB504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solidFill>
                  <a:srgbClr val="FF4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06" name="Freeform 75">
                  <a:extLst>
                    <a:ext uri="{FF2B5EF4-FFF2-40B4-BE49-F238E27FC236}">
                      <a16:creationId xmlns:a16="http://schemas.microsoft.com/office/drawing/2014/main" id="{9B895C26-AC68-94EF-77B1-B4F02919ED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solidFill>
                  <a:srgbClr val="FF83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07" name="Oval 76">
                  <a:extLst>
                    <a:ext uri="{FF2B5EF4-FFF2-40B4-BE49-F238E27FC236}">
                      <a16:creationId xmlns:a16="http://schemas.microsoft.com/office/drawing/2014/main" id="{5CBC2DFB-6C47-EA6D-2DD0-B2445A82E4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5" y="2731"/>
                  <a:ext cx="152" cy="72"/>
                </a:xfrm>
                <a:prstGeom prst="ellipse">
                  <a:avLst/>
                </a:pr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08" name="Oval 77">
                  <a:extLst>
                    <a:ext uri="{FF2B5EF4-FFF2-40B4-BE49-F238E27FC236}">
                      <a16:creationId xmlns:a16="http://schemas.microsoft.com/office/drawing/2014/main" id="{8C3B9BC3-DD8D-1545-35C9-F92E1B6D7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solidFill>
                  <a:srgbClr val="FF4B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09" name="Freeform 78">
                  <a:extLst>
                    <a:ext uri="{FF2B5EF4-FFF2-40B4-BE49-F238E27FC236}">
                      <a16:creationId xmlns:a16="http://schemas.microsoft.com/office/drawing/2014/main" id="{C702C188-963B-3ACB-09D8-021625ADD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" y="2717"/>
                  <a:ext cx="128" cy="67"/>
                </a:xfrm>
                <a:custGeom>
                  <a:avLst/>
                  <a:gdLst>
                    <a:gd name="T0" fmla="*/ 535 w 51"/>
                    <a:gd name="T1" fmla="*/ 0 h 25"/>
                    <a:gd name="T2" fmla="*/ 713 w 51"/>
                    <a:gd name="T3" fmla="*/ 193 h 25"/>
                    <a:gd name="T4" fmla="*/ 238 w 51"/>
                    <a:gd name="T5" fmla="*/ 445 h 25"/>
                    <a:gd name="T6" fmla="*/ 0 w 51"/>
                    <a:gd name="T7" fmla="*/ 423 h 25"/>
                    <a:gd name="T8" fmla="*/ 314 w 51"/>
                    <a:gd name="T9" fmla="*/ 482 h 25"/>
                    <a:gd name="T10" fmla="*/ 806 w 51"/>
                    <a:gd name="T11" fmla="*/ 209 h 25"/>
                    <a:gd name="T12" fmla="*/ 535 w 51"/>
                    <a:gd name="T13" fmla="*/ 0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" h="25">
                      <a:moveTo>
                        <a:pt x="34" y="0"/>
                      </a:moveTo>
                      <a:cubicBezTo>
                        <a:pt x="41" y="2"/>
                        <a:pt x="45" y="6"/>
                        <a:pt x="45" y="10"/>
                      </a:cubicBezTo>
                      <a:cubicBezTo>
                        <a:pt x="45" y="17"/>
                        <a:pt x="31" y="23"/>
                        <a:pt x="15" y="23"/>
                      </a:cubicBezTo>
                      <a:cubicBezTo>
                        <a:pt x="9" y="23"/>
                        <a:pt x="5" y="23"/>
                        <a:pt x="0" y="22"/>
                      </a:cubicBezTo>
                      <a:cubicBezTo>
                        <a:pt x="6" y="24"/>
                        <a:pt x="13" y="25"/>
                        <a:pt x="20" y="25"/>
                      </a:cubicBezTo>
                      <a:cubicBezTo>
                        <a:pt x="37" y="25"/>
                        <a:pt x="51" y="19"/>
                        <a:pt x="51" y="11"/>
                      </a:cubicBezTo>
                      <a:cubicBezTo>
                        <a:pt x="51" y="6"/>
                        <a:pt x="44" y="2"/>
                        <a:pt x="34" y="0"/>
                      </a:cubicBezTo>
                      <a:close/>
                    </a:path>
                  </a:pathLst>
                </a:custGeom>
                <a:solidFill>
                  <a:srgbClr val="FF2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10" name="Freeform 79">
                  <a:extLst>
                    <a:ext uri="{FF2B5EF4-FFF2-40B4-BE49-F238E27FC236}">
                      <a16:creationId xmlns:a16="http://schemas.microsoft.com/office/drawing/2014/main" id="{3F779D4B-5F10-2369-EC2E-7B7B5E899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" y="2717"/>
                  <a:ext cx="115" cy="54"/>
                </a:xfrm>
                <a:custGeom>
                  <a:avLst/>
                  <a:gdLst>
                    <a:gd name="T0" fmla="*/ 63 w 46"/>
                    <a:gd name="T1" fmla="*/ 232 h 20"/>
                    <a:gd name="T2" fmla="*/ 470 w 46"/>
                    <a:gd name="T3" fmla="*/ 38 h 20"/>
                    <a:gd name="T4" fmla="*/ 720 w 46"/>
                    <a:gd name="T5" fmla="*/ 103 h 20"/>
                    <a:gd name="T6" fmla="*/ 395 w 46"/>
                    <a:gd name="T7" fmla="*/ 0 h 20"/>
                    <a:gd name="T8" fmla="*/ 0 w 46"/>
                    <a:gd name="T9" fmla="*/ 219 h 20"/>
                    <a:gd name="T10" fmla="*/ 158 w 46"/>
                    <a:gd name="T11" fmla="*/ 394 h 20"/>
                    <a:gd name="T12" fmla="*/ 63 w 46"/>
                    <a:gd name="T13" fmla="*/ 232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" h="20">
                      <a:moveTo>
                        <a:pt x="4" y="12"/>
                      </a:moveTo>
                      <a:cubicBezTo>
                        <a:pt x="4" y="6"/>
                        <a:pt x="16" y="2"/>
                        <a:pt x="30" y="2"/>
                      </a:cubicBezTo>
                      <a:cubicBezTo>
                        <a:pt x="35" y="2"/>
                        <a:pt x="42" y="3"/>
                        <a:pt x="46" y="5"/>
                      </a:cubicBezTo>
                      <a:cubicBezTo>
                        <a:pt x="42" y="2"/>
                        <a:pt x="34" y="0"/>
                        <a:pt x="25" y="0"/>
                      </a:cubicBezTo>
                      <a:cubicBezTo>
                        <a:pt x="11" y="0"/>
                        <a:pt x="0" y="5"/>
                        <a:pt x="0" y="11"/>
                      </a:cubicBezTo>
                      <a:cubicBezTo>
                        <a:pt x="0" y="15"/>
                        <a:pt x="4" y="18"/>
                        <a:pt x="10" y="20"/>
                      </a:cubicBezTo>
                      <a:cubicBezTo>
                        <a:pt x="8" y="18"/>
                        <a:pt x="4" y="16"/>
                        <a:pt x="4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11" name="Freeform 80">
                  <a:extLst>
                    <a:ext uri="{FF2B5EF4-FFF2-40B4-BE49-F238E27FC236}">
                      <a16:creationId xmlns:a16="http://schemas.microsoft.com/office/drawing/2014/main" id="{47B8A12A-75E0-532D-D379-FCD1D2D25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" y="2664"/>
                  <a:ext cx="325" cy="141"/>
                </a:xfrm>
                <a:custGeom>
                  <a:avLst/>
                  <a:gdLst>
                    <a:gd name="T0" fmla="*/ 20 w 130"/>
                    <a:gd name="T1" fmla="*/ 806 h 53"/>
                    <a:gd name="T2" fmla="*/ 95 w 130"/>
                    <a:gd name="T3" fmla="*/ 149 h 53"/>
                    <a:gd name="T4" fmla="*/ 563 w 130"/>
                    <a:gd name="T5" fmla="*/ 35 h 53"/>
                    <a:gd name="T6" fmla="*/ 1345 w 130"/>
                    <a:gd name="T7" fmla="*/ 35 h 53"/>
                    <a:gd name="T8" fmla="*/ 1688 w 130"/>
                    <a:gd name="T9" fmla="*/ 56 h 53"/>
                    <a:gd name="T10" fmla="*/ 2033 w 130"/>
                    <a:gd name="T11" fmla="*/ 35 h 53"/>
                    <a:gd name="T12" fmla="*/ 550 w 130"/>
                    <a:gd name="T13" fmla="*/ 170 h 53"/>
                    <a:gd name="T14" fmla="*/ 145 w 130"/>
                    <a:gd name="T15" fmla="*/ 452 h 53"/>
                    <a:gd name="T16" fmla="*/ 50 w 130"/>
                    <a:gd name="T17" fmla="*/ 998 h 5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" h="53">
                      <a:moveTo>
                        <a:pt x="1" y="43"/>
                      </a:moveTo>
                      <a:cubicBezTo>
                        <a:pt x="1" y="34"/>
                        <a:pt x="0" y="16"/>
                        <a:pt x="6" y="8"/>
                      </a:cubicBezTo>
                      <a:cubicBezTo>
                        <a:pt x="12" y="0"/>
                        <a:pt x="27" y="2"/>
                        <a:pt x="36" y="2"/>
                      </a:cubicBezTo>
                      <a:cubicBezTo>
                        <a:pt x="52" y="2"/>
                        <a:pt x="69" y="2"/>
                        <a:pt x="86" y="2"/>
                      </a:cubicBezTo>
                      <a:cubicBezTo>
                        <a:pt x="93" y="2"/>
                        <a:pt x="101" y="3"/>
                        <a:pt x="108" y="3"/>
                      </a:cubicBezTo>
                      <a:cubicBezTo>
                        <a:pt x="115" y="2"/>
                        <a:pt x="123" y="1"/>
                        <a:pt x="130" y="2"/>
                      </a:cubicBezTo>
                      <a:cubicBezTo>
                        <a:pt x="100" y="12"/>
                        <a:pt x="66" y="5"/>
                        <a:pt x="35" y="9"/>
                      </a:cubicBezTo>
                      <a:cubicBezTo>
                        <a:pt x="25" y="11"/>
                        <a:pt x="14" y="13"/>
                        <a:pt x="9" y="24"/>
                      </a:cubicBezTo>
                      <a:cubicBezTo>
                        <a:pt x="5" y="33"/>
                        <a:pt x="3" y="43"/>
                        <a:pt x="3" y="53"/>
                      </a:cubicBezTo>
                    </a:path>
                  </a:pathLst>
                </a:cu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12" name="Freeform 81">
                  <a:extLst>
                    <a:ext uri="{FF2B5EF4-FFF2-40B4-BE49-F238E27FC236}">
                      <a16:creationId xmlns:a16="http://schemas.microsoft.com/office/drawing/2014/main" id="{BF247118-69D0-1053-4879-4F4EE47872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" y="2704"/>
                  <a:ext cx="503" cy="149"/>
                </a:xfrm>
                <a:custGeom>
                  <a:avLst/>
                  <a:gdLst>
                    <a:gd name="T0" fmla="*/ 0 w 201"/>
                    <a:gd name="T1" fmla="*/ 963 h 56"/>
                    <a:gd name="T2" fmla="*/ 2305 w 201"/>
                    <a:gd name="T3" fmla="*/ 942 h 56"/>
                    <a:gd name="T4" fmla="*/ 3056 w 201"/>
                    <a:gd name="T5" fmla="*/ 806 h 56"/>
                    <a:gd name="T6" fmla="*/ 3056 w 201"/>
                    <a:gd name="T7" fmla="*/ 0 h 56"/>
                    <a:gd name="T8" fmla="*/ 2868 w 201"/>
                    <a:gd name="T9" fmla="*/ 716 h 56"/>
                    <a:gd name="T10" fmla="*/ 2442 w 201"/>
                    <a:gd name="T11" fmla="*/ 793 h 56"/>
                    <a:gd name="T12" fmla="*/ 1909 w 201"/>
                    <a:gd name="T13" fmla="*/ 806 h 56"/>
                    <a:gd name="T14" fmla="*/ 908 w 201"/>
                    <a:gd name="T15" fmla="*/ 849 h 56"/>
                    <a:gd name="T16" fmla="*/ 408 w 201"/>
                    <a:gd name="T17" fmla="*/ 907 h 56"/>
                    <a:gd name="T18" fmla="*/ 63 w 201"/>
                    <a:gd name="T19" fmla="*/ 976 h 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1" h="56">
                      <a:moveTo>
                        <a:pt x="0" y="51"/>
                      </a:moveTo>
                      <a:cubicBezTo>
                        <a:pt x="49" y="51"/>
                        <a:pt x="98" y="47"/>
                        <a:pt x="147" y="50"/>
                      </a:cubicBezTo>
                      <a:cubicBezTo>
                        <a:pt x="158" y="50"/>
                        <a:pt x="188" y="56"/>
                        <a:pt x="195" y="43"/>
                      </a:cubicBezTo>
                      <a:cubicBezTo>
                        <a:pt x="201" y="34"/>
                        <a:pt x="197" y="10"/>
                        <a:pt x="195" y="0"/>
                      </a:cubicBezTo>
                      <a:cubicBezTo>
                        <a:pt x="195" y="12"/>
                        <a:pt x="194" y="31"/>
                        <a:pt x="183" y="38"/>
                      </a:cubicBezTo>
                      <a:cubicBezTo>
                        <a:pt x="176" y="43"/>
                        <a:pt x="164" y="42"/>
                        <a:pt x="156" y="42"/>
                      </a:cubicBezTo>
                      <a:cubicBezTo>
                        <a:pt x="145" y="43"/>
                        <a:pt x="133" y="43"/>
                        <a:pt x="122" y="43"/>
                      </a:cubicBezTo>
                      <a:cubicBezTo>
                        <a:pt x="101" y="43"/>
                        <a:pt x="79" y="42"/>
                        <a:pt x="58" y="45"/>
                      </a:cubicBezTo>
                      <a:cubicBezTo>
                        <a:pt x="47" y="46"/>
                        <a:pt x="37" y="47"/>
                        <a:pt x="26" y="48"/>
                      </a:cubicBezTo>
                      <a:cubicBezTo>
                        <a:pt x="19" y="49"/>
                        <a:pt x="11" y="48"/>
                        <a:pt x="4" y="52"/>
                      </a:cubicBezTo>
                    </a:path>
                  </a:pathLst>
                </a:custGeom>
                <a:solidFill>
                  <a:srgbClr val="FF68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13" name="Freeform 82">
                  <a:extLst>
                    <a:ext uri="{FF2B5EF4-FFF2-40B4-BE49-F238E27FC236}">
                      <a16:creationId xmlns:a16="http://schemas.microsoft.com/office/drawing/2014/main" id="{F07CFB4F-FA2D-8C75-30B5-7D28B4C0F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14" name="Oval 83">
                  <a:extLst>
                    <a:ext uri="{FF2B5EF4-FFF2-40B4-BE49-F238E27FC236}">
                      <a16:creationId xmlns:a16="http://schemas.microsoft.com/office/drawing/2014/main" id="{6404BE73-6F7E-1473-2BF0-E370E2342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15" name="Freeform 84">
                  <a:extLst>
                    <a:ext uri="{FF2B5EF4-FFF2-40B4-BE49-F238E27FC236}">
                      <a16:creationId xmlns:a16="http://schemas.microsoft.com/office/drawing/2014/main" id="{F7C2049E-EEDB-7CBF-A85B-BAFFE5C06B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</p:grpSp>
          <p:grpSp>
            <p:nvGrpSpPr>
              <p:cNvPr id="569" name="Group 209">
                <a:extLst>
                  <a:ext uri="{FF2B5EF4-FFF2-40B4-BE49-F238E27FC236}">
                    <a16:creationId xmlns:a16="http://schemas.microsoft.com/office/drawing/2014/main" id="{6119D486-FDDD-CCC0-681A-5A8030B9299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406562" y="2492821"/>
                <a:ext cx="911249" cy="267616"/>
                <a:chOff x="240" y="2640"/>
                <a:chExt cx="807" cy="237"/>
              </a:xfrm>
            </p:grpSpPr>
            <p:sp>
              <p:nvSpPr>
                <p:cNvPr id="594" name="Freeform 210">
                  <a:extLst>
                    <a:ext uri="{FF2B5EF4-FFF2-40B4-BE49-F238E27FC236}">
                      <a16:creationId xmlns:a16="http://schemas.microsoft.com/office/drawing/2014/main" id="{1C3CCDC6-1A1F-DAE0-E4DA-6F802E59F2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solidFill>
                  <a:srgbClr val="FF4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95" name="Freeform 211">
                  <a:extLst>
                    <a:ext uri="{FF2B5EF4-FFF2-40B4-BE49-F238E27FC236}">
                      <a16:creationId xmlns:a16="http://schemas.microsoft.com/office/drawing/2014/main" id="{5AA28177-1D85-1E7F-6CE4-A06B240AEB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solidFill>
                  <a:srgbClr val="FF83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96" name="Oval 212">
                  <a:extLst>
                    <a:ext uri="{FF2B5EF4-FFF2-40B4-BE49-F238E27FC236}">
                      <a16:creationId xmlns:a16="http://schemas.microsoft.com/office/drawing/2014/main" id="{5B80506E-39E2-49FD-A8A4-16E1DD6E43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5" y="2731"/>
                  <a:ext cx="152" cy="72"/>
                </a:xfrm>
                <a:prstGeom prst="ellipse">
                  <a:avLst/>
                </a:pr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597" name="Oval 213">
                  <a:extLst>
                    <a:ext uri="{FF2B5EF4-FFF2-40B4-BE49-F238E27FC236}">
                      <a16:creationId xmlns:a16="http://schemas.microsoft.com/office/drawing/2014/main" id="{F4F91EC0-385F-AC8D-1459-CDABA71C57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solidFill>
                  <a:srgbClr val="FF4B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598" name="Freeform 214">
                  <a:extLst>
                    <a:ext uri="{FF2B5EF4-FFF2-40B4-BE49-F238E27FC236}">
                      <a16:creationId xmlns:a16="http://schemas.microsoft.com/office/drawing/2014/main" id="{F76BE6E8-5A49-402A-4DEE-0CAF4686E6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" y="2717"/>
                  <a:ext cx="128" cy="67"/>
                </a:xfrm>
                <a:custGeom>
                  <a:avLst/>
                  <a:gdLst>
                    <a:gd name="T0" fmla="*/ 535 w 51"/>
                    <a:gd name="T1" fmla="*/ 0 h 25"/>
                    <a:gd name="T2" fmla="*/ 713 w 51"/>
                    <a:gd name="T3" fmla="*/ 193 h 25"/>
                    <a:gd name="T4" fmla="*/ 238 w 51"/>
                    <a:gd name="T5" fmla="*/ 445 h 25"/>
                    <a:gd name="T6" fmla="*/ 0 w 51"/>
                    <a:gd name="T7" fmla="*/ 423 h 25"/>
                    <a:gd name="T8" fmla="*/ 314 w 51"/>
                    <a:gd name="T9" fmla="*/ 482 h 25"/>
                    <a:gd name="T10" fmla="*/ 806 w 51"/>
                    <a:gd name="T11" fmla="*/ 209 h 25"/>
                    <a:gd name="T12" fmla="*/ 535 w 51"/>
                    <a:gd name="T13" fmla="*/ 0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" h="25">
                      <a:moveTo>
                        <a:pt x="34" y="0"/>
                      </a:moveTo>
                      <a:cubicBezTo>
                        <a:pt x="41" y="2"/>
                        <a:pt x="45" y="6"/>
                        <a:pt x="45" y="10"/>
                      </a:cubicBezTo>
                      <a:cubicBezTo>
                        <a:pt x="45" y="17"/>
                        <a:pt x="31" y="23"/>
                        <a:pt x="15" y="23"/>
                      </a:cubicBezTo>
                      <a:cubicBezTo>
                        <a:pt x="9" y="23"/>
                        <a:pt x="5" y="23"/>
                        <a:pt x="0" y="22"/>
                      </a:cubicBezTo>
                      <a:cubicBezTo>
                        <a:pt x="6" y="24"/>
                        <a:pt x="13" y="25"/>
                        <a:pt x="20" y="25"/>
                      </a:cubicBezTo>
                      <a:cubicBezTo>
                        <a:pt x="37" y="25"/>
                        <a:pt x="51" y="19"/>
                        <a:pt x="51" y="11"/>
                      </a:cubicBezTo>
                      <a:cubicBezTo>
                        <a:pt x="51" y="6"/>
                        <a:pt x="44" y="2"/>
                        <a:pt x="34" y="0"/>
                      </a:cubicBezTo>
                      <a:close/>
                    </a:path>
                  </a:pathLst>
                </a:custGeom>
                <a:solidFill>
                  <a:srgbClr val="FF2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99" name="Freeform 215">
                  <a:extLst>
                    <a:ext uri="{FF2B5EF4-FFF2-40B4-BE49-F238E27FC236}">
                      <a16:creationId xmlns:a16="http://schemas.microsoft.com/office/drawing/2014/main" id="{888CBE3B-F2C6-A24E-5433-E7F95A6B6F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" y="2717"/>
                  <a:ext cx="115" cy="54"/>
                </a:xfrm>
                <a:custGeom>
                  <a:avLst/>
                  <a:gdLst>
                    <a:gd name="T0" fmla="*/ 63 w 46"/>
                    <a:gd name="T1" fmla="*/ 232 h 20"/>
                    <a:gd name="T2" fmla="*/ 470 w 46"/>
                    <a:gd name="T3" fmla="*/ 38 h 20"/>
                    <a:gd name="T4" fmla="*/ 720 w 46"/>
                    <a:gd name="T5" fmla="*/ 103 h 20"/>
                    <a:gd name="T6" fmla="*/ 395 w 46"/>
                    <a:gd name="T7" fmla="*/ 0 h 20"/>
                    <a:gd name="T8" fmla="*/ 0 w 46"/>
                    <a:gd name="T9" fmla="*/ 219 h 20"/>
                    <a:gd name="T10" fmla="*/ 158 w 46"/>
                    <a:gd name="T11" fmla="*/ 394 h 20"/>
                    <a:gd name="T12" fmla="*/ 63 w 46"/>
                    <a:gd name="T13" fmla="*/ 232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" h="20">
                      <a:moveTo>
                        <a:pt x="4" y="12"/>
                      </a:moveTo>
                      <a:cubicBezTo>
                        <a:pt x="4" y="6"/>
                        <a:pt x="16" y="2"/>
                        <a:pt x="30" y="2"/>
                      </a:cubicBezTo>
                      <a:cubicBezTo>
                        <a:pt x="35" y="2"/>
                        <a:pt x="42" y="3"/>
                        <a:pt x="46" y="5"/>
                      </a:cubicBezTo>
                      <a:cubicBezTo>
                        <a:pt x="42" y="2"/>
                        <a:pt x="34" y="0"/>
                        <a:pt x="25" y="0"/>
                      </a:cubicBezTo>
                      <a:cubicBezTo>
                        <a:pt x="11" y="0"/>
                        <a:pt x="0" y="5"/>
                        <a:pt x="0" y="11"/>
                      </a:cubicBezTo>
                      <a:cubicBezTo>
                        <a:pt x="0" y="15"/>
                        <a:pt x="4" y="18"/>
                        <a:pt x="10" y="20"/>
                      </a:cubicBezTo>
                      <a:cubicBezTo>
                        <a:pt x="8" y="18"/>
                        <a:pt x="4" y="16"/>
                        <a:pt x="4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00" name="Freeform 216">
                  <a:extLst>
                    <a:ext uri="{FF2B5EF4-FFF2-40B4-BE49-F238E27FC236}">
                      <a16:creationId xmlns:a16="http://schemas.microsoft.com/office/drawing/2014/main" id="{15F514E7-96E1-6525-9174-8791BA5113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" y="2664"/>
                  <a:ext cx="325" cy="141"/>
                </a:xfrm>
                <a:custGeom>
                  <a:avLst/>
                  <a:gdLst>
                    <a:gd name="T0" fmla="*/ 20 w 130"/>
                    <a:gd name="T1" fmla="*/ 806 h 53"/>
                    <a:gd name="T2" fmla="*/ 95 w 130"/>
                    <a:gd name="T3" fmla="*/ 149 h 53"/>
                    <a:gd name="T4" fmla="*/ 563 w 130"/>
                    <a:gd name="T5" fmla="*/ 35 h 53"/>
                    <a:gd name="T6" fmla="*/ 1345 w 130"/>
                    <a:gd name="T7" fmla="*/ 35 h 53"/>
                    <a:gd name="T8" fmla="*/ 1688 w 130"/>
                    <a:gd name="T9" fmla="*/ 56 h 53"/>
                    <a:gd name="T10" fmla="*/ 2033 w 130"/>
                    <a:gd name="T11" fmla="*/ 35 h 53"/>
                    <a:gd name="T12" fmla="*/ 550 w 130"/>
                    <a:gd name="T13" fmla="*/ 170 h 53"/>
                    <a:gd name="T14" fmla="*/ 145 w 130"/>
                    <a:gd name="T15" fmla="*/ 452 h 53"/>
                    <a:gd name="T16" fmla="*/ 50 w 130"/>
                    <a:gd name="T17" fmla="*/ 998 h 5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" h="53">
                      <a:moveTo>
                        <a:pt x="1" y="43"/>
                      </a:moveTo>
                      <a:cubicBezTo>
                        <a:pt x="1" y="34"/>
                        <a:pt x="0" y="16"/>
                        <a:pt x="6" y="8"/>
                      </a:cubicBezTo>
                      <a:cubicBezTo>
                        <a:pt x="12" y="0"/>
                        <a:pt x="27" y="2"/>
                        <a:pt x="36" y="2"/>
                      </a:cubicBezTo>
                      <a:cubicBezTo>
                        <a:pt x="52" y="2"/>
                        <a:pt x="69" y="2"/>
                        <a:pt x="86" y="2"/>
                      </a:cubicBezTo>
                      <a:cubicBezTo>
                        <a:pt x="93" y="2"/>
                        <a:pt x="101" y="3"/>
                        <a:pt x="108" y="3"/>
                      </a:cubicBezTo>
                      <a:cubicBezTo>
                        <a:pt x="115" y="2"/>
                        <a:pt x="123" y="1"/>
                        <a:pt x="130" y="2"/>
                      </a:cubicBezTo>
                      <a:cubicBezTo>
                        <a:pt x="100" y="12"/>
                        <a:pt x="66" y="5"/>
                        <a:pt x="35" y="9"/>
                      </a:cubicBezTo>
                      <a:cubicBezTo>
                        <a:pt x="25" y="11"/>
                        <a:pt x="14" y="13"/>
                        <a:pt x="9" y="24"/>
                      </a:cubicBezTo>
                      <a:cubicBezTo>
                        <a:pt x="5" y="33"/>
                        <a:pt x="3" y="43"/>
                        <a:pt x="3" y="53"/>
                      </a:cubicBezTo>
                    </a:path>
                  </a:pathLst>
                </a:cu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01" name="Freeform 217">
                  <a:extLst>
                    <a:ext uri="{FF2B5EF4-FFF2-40B4-BE49-F238E27FC236}">
                      <a16:creationId xmlns:a16="http://schemas.microsoft.com/office/drawing/2014/main" id="{AAD10D59-FF0A-D9E8-5E89-8A2F842FD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" y="2704"/>
                  <a:ext cx="503" cy="149"/>
                </a:xfrm>
                <a:custGeom>
                  <a:avLst/>
                  <a:gdLst>
                    <a:gd name="T0" fmla="*/ 0 w 201"/>
                    <a:gd name="T1" fmla="*/ 963 h 56"/>
                    <a:gd name="T2" fmla="*/ 2305 w 201"/>
                    <a:gd name="T3" fmla="*/ 942 h 56"/>
                    <a:gd name="T4" fmla="*/ 3056 w 201"/>
                    <a:gd name="T5" fmla="*/ 806 h 56"/>
                    <a:gd name="T6" fmla="*/ 3056 w 201"/>
                    <a:gd name="T7" fmla="*/ 0 h 56"/>
                    <a:gd name="T8" fmla="*/ 2868 w 201"/>
                    <a:gd name="T9" fmla="*/ 716 h 56"/>
                    <a:gd name="T10" fmla="*/ 2442 w 201"/>
                    <a:gd name="T11" fmla="*/ 793 h 56"/>
                    <a:gd name="T12" fmla="*/ 1909 w 201"/>
                    <a:gd name="T13" fmla="*/ 806 h 56"/>
                    <a:gd name="T14" fmla="*/ 908 w 201"/>
                    <a:gd name="T15" fmla="*/ 849 h 56"/>
                    <a:gd name="T16" fmla="*/ 408 w 201"/>
                    <a:gd name="T17" fmla="*/ 907 h 56"/>
                    <a:gd name="T18" fmla="*/ 63 w 201"/>
                    <a:gd name="T19" fmla="*/ 976 h 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1" h="56">
                      <a:moveTo>
                        <a:pt x="0" y="51"/>
                      </a:moveTo>
                      <a:cubicBezTo>
                        <a:pt x="49" y="51"/>
                        <a:pt x="98" y="47"/>
                        <a:pt x="147" y="50"/>
                      </a:cubicBezTo>
                      <a:cubicBezTo>
                        <a:pt x="158" y="50"/>
                        <a:pt x="188" y="56"/>
                        <a:pt x="195" y="43"/>
                      </a:cubicBezTo>
                      <a:cubicBezTo>
                        <a:pt x="201" y="34"/>
                        <a:pt x="197" y="10"/>
                        <a:pt x="195" y="0"/>
                      </a:cubicBezTo>
                      <a:cubicBezTo>
                        <a:pt x="195" y="12"/>
                        <a:pt x="194" y="31"/>
                        <a:pt x="183" y="38"/>
                      </a:cubicBezTo>
                      <a:cubicBezTo>
                        <a:pt x="176" y="43"/>
                        <a:pt x="164" y="42"/>
                        <a:pt x="156" y="42"/>
                      </a:cubicBezTo>
                      <a:cubicBezTo>
                        <a:pt x="145" y="43"/>
                        <a:pt x="133" y="43"/>
                        <a:pt x="122" y="43"/>
                      </a:cubicBezTo>
                      <a:cubicBezTo>
                        <a:pt x="101" y="43"/>
                        <a:pt x="79" y="42"/>
                        <a:pt x="58" y="45"/>
                      </a:cubicBezTo>
                      <a:cubicBezTo>
                        <a:pt x="47" y="46"/>
                        <a:pt x="37" y="47"/>
                        <a:pt x="26" y="48"/>
                      </a:cubicBezTo>
                      <a:cubicBezTo>
                        <a:pt x="19" y="49"/>
                        <a:pt x="11" y="48"/>
                        <a:pt x="4" y="52"/>
                      </a:cubicBezTo>
                    </a:path>
                  </a:pathLst>
                </a:custGeom>
                <a:solidFill>
                  <a:srgbClr val="FF68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02" name="Freeform 218">
                  <a:extLst>
                    <a:ext uri="{FF2B5EF4-FFF2-40B4-BE49-F238E27FC236}">
                      <a16:creationId xmlns:a16="http://schemas.microsoft.com/office/drawing/2014/main" id="{BCB27659-B932-5DA7-C3C0-F2D9C51791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603" name="Oval 219">
                  <a:extLst>
                    <a:ext uri="{FF2B5EF4-FFF2-40B4-BE49-F238E27FC236}">
                      <a16:creationId xmlns:a16="http://schemas.microsoft.com/office/drawing/2014/main" id="{A2542664-206E-2DD6-9F83-F553A10294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604" name="Freeform 220">
                  <a:extLst>
                    <a:ext uri="{FF2B5EF4-FFF2-40B4-BE49-F238E27FC236}">
                      <a16:creationId xmlns:a16="http://schemas.microsoft.com/office/drawing/2014/main" id="{F0B140D0-0137-7499-DEA7-D9754818BE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</p:grpSp>
          <p:grpSp>
            <p:nvGrpSpPr>
              <p:cNvPr id="570" name="Group 221">
                <a:extLst>
                  <a:ext uri="{FF2B5EF4-FFF2-40B4-BE49-F238E27FC236}">
                    <a16:creationId xmlns:a16="http://schemas.microsoft.com/office/drawing/2014/main" id="{5978B630-6482-BBE2-C6C3-24509CEBCD8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330800" y="2492821"/>
                <a:ext cx="911249" cy="267616"/>
                <a:chOff x="240" y="2640"/>
                <a:chExt cx="807" cy="237"/>
              </a:xfrm>
            </p:grpSpPr>
            <p:sp>
              <p:nvSpPr>
                <p:cNvPr id="583" name="Freeform 222">
                  <a:extLst>
                    <a:ext uri="{FF2B5EF4-FFF2-40B4-BE49-F238E27FC236}">
                      <a16:creationId xmlns:a16="http://schemas.microsoft.com/office/drawing/2014/main" id="{929ADD9E-57E0-84A8-9155-6DBB103634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solidFill>
                  <a:srgbClr val="FF4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84" name="Freeform 223">
                  <a:extLst>
                    <a:ext uri="{FF2B5EF4-FFF2-40B4-BE49-F238E27FC236}">
                      <a16:creationId xmlns:a16="http://schemas.microsoft.com/office/drawing/2014/main" id="{FB944F6A-9AE6-C934-3AC1-DCC31C67C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solidFill>
                  <a:srgbClr val="FF83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85" name="Oval 224">
                  <a:extLst>
                    <a:ext uri="{FF2B5EF4-FFF2-40B4-BE49-F238E27FC236}">
                      <a16:creationId xmlns:a16="http://schemas.microsoft.com/office/drawing/2014/main" id="{8073EF70-6AB3-A7E1-23EE-229EC3855A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5" y="2731"/>
                  <a:ext cx="152" cy="72"/>
                </a:xfrm>
                <a:prstGeom prst="ellipse">
                  <a:avLst/>
                </a:pr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586" name="Oval 225">
                  <a:extLst>
                    <a:ext uri="{FF2B5EF4-FFF2-40B4-BE49-F238E27FC236}">
                      <a16:creationId xmlns:a16="http://schemas.microsoft.com/office/drawing/2014/main" id="{90AF0375-D614-DD11-DF8C-4704A272A3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solidFill>
                  <a:srgbClr val="FF4B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587" name="Freeform 226">
                  <a:extLst>
                    <a:ext uri="{FF2B5EF4-FFF2-40B4-BE49-F238E27FC236}">
                      <a16:creationId xmlns:a16="http://schemas.microsoft.com/office/drawing/2014/main" id="{78633DE4-A1BE-A6B8-269E-6A6849626A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" y="2717"/>
                  <a:ext cx="128" cy="67"/>
                </a:xfrm>
                <a:custGeom>
                  <a:avLst/>
                  <a:gdLst>
                    <a:gd name="T0" fmla="*/ 535 w 51"/>
                    <a:gd name="T1" fmla="*/ 0 h 25"/>
                    <a:gd name="T2" fmla="*/ 713 w 51"/>
                    <a:gd name="T3" fmla="*/ 193 h 25"/>
                    <a:gd name="T4" fmla="*/ 238 w 51"/>
                    <a:gd name="T5" fmla="*/ 445 h 25"/>
                    <a:gd name="T6" fmla="*/ 0 w 51"/>
                    <a:gd name="T7" fmla="*/ 423 h 25"/>
                    <a:gd name="T8" fmla="*/ 314 w 51"/>
                    <a:gd name="T9" fmla="*/ 482 h 25"/>
                    <a:gd name="T10" fmla="*/ 806 w 51"/>
                    <a:gd name="T11" fmla="*/ 209 h 25"/>
                    <a:gd name="T12" fmla="*/ 535 w 51"/>
                    <a:gd name="T13" fmla="*/ 0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" h="25">
                      <a:moveTo>
                        <a:pt x="34" y="0"/>
                      </a:moveTo>
                      <a:cubicBezTo>
                        <a:pt x="41" y="2"/>
                        <a:pt x="45" y="6"/>
                        <a:pt x="45" y="10"/>
                      </a:cubicBezTo>
                      <a:cubicBezTo>
                        <a:pt x="45" y="17"/>
                        <a:pt x="31" y="23"/>
                        <a:pt x="15" y="23"/>
                      </a:cubicBezTo>
                      <a:cubicBezTo>
                        <a:pt x="9" y="23"/>
                        <a:pt x="5" y="23"/>
                        <a:pt x="0" y="22"/>
                      </a:cubicBezTo>
                      <a:cubicBezTo>
                        <a:pt x="6" y="24"/>
                        <a:pt x="13" y="25"/>
                        <a:pt x="20" y="25"/>
                      </a:cubicBezTo>
                      <a:cubicBezTo>
                        <a:pt x="37" y="25"/>
                        <a:pt x="51" y="19"/>
                        <a:pt x="51" y="11"/>
                      </a:cubicBezTo>
                      <a:cubicBezTo>
                        <a:pt x="51" y="6"/>
                        <a:pt x="44" y="2"/>
                        <a:pt x="34" y="0"/>
                      </a:cubicBezTo>
                      <a:close/>
                    </a:path>
                  </a:pathLst>
                </a:custGeom>
                <a:solidFill>
                  <a:srgbClr val="FF2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88" name="Freeform 227">
                  <a:extLst>
                    <a:ext uri="{FF2B5EF4-FFF2-40B4-BE49-F238E27FC236}">
                      <a16:creationId xmlns:a16="http://schemas.microsoft.com/office/drawing/2014/main" id="{8408B27F-9988-ED6F-A69C-B1A6A6EFD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" y="2717"/>
                  <a:ext cx="115" cy="54"/>
                </a:xfrm>
                <a:custGeom>
                  <a:avLst/>
                  <a:gdLst>
                    <a:gd name="T0" fmla="*/ 63 w 46"/>
                    <a:gd name="T1" fmla="*/ 232 h 20"/>
                    <a:gd name="T2" fmla="*/ 470 w 46"/>
                    <a:gd name="T3" fmla="*/ 38 h 20"/>
                    <a:gd name="T4" fmla="*/ 720 w 46"/>
                    <a:gd name="T5" fmla="*/ 103 h 20"/>
                    <a:gd name="T6" fmla="*/ 395 w 46"/>
                    <a:gd name="T7" fmla="*/ 0 h 20"/>
                    <a:gd name="T8" fmla="*/ 0 w 46"/>
                    <a:gd name="T9" fmla="*/ 219 h 20"/>
                    <a:gd name="T10" fmla="*/ 158 w 46"/>
                    <a:gd name="T11" fmla="*/ 394 h 20"/>
                    <a:gd name="T12" fmla="*/ 63 w 46"/>
                    <a:gd name="T13" fmla="*/ 232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" h="20">
                      <a:moveTo>
                        <a:pt x="4" y="12"/>
                      </a:moveTo>
                      <a:cubicBezTo>
                        <a:pt x="4" y="6"/>
                        <a:pt x="16" y="2"/>
                        <a:pt x="30" y="2"/>
                      </a:cubicBezTo>
                      <a:cubicBezTo>
                        <a:pt x="35" y="2"/>
                        <a:pt x="42" y="3"/>
                        <a:pt x="46" y="5"/>
                      </a:cubicBezTo>
                      <a:cubicBezTo>
                        <a:pt x="42" y="2"/>
                        <a:pt x="34" y="0"/>
                        <a:pt x="25" y="0"/>
                      </a:cubicBezTo>
                      <a:cubicBezTo>
                        <a:pt x="11" y="0"/>
                        <a:pt x="0" y="5"/>
                        <a:pt x="0" y="11"/>
                      </a:cubicBezTo>
                      <a:cubicBezTo>
                        <a:pt x="0" y="15"/>
                        <a:pt x="4" y="18"/>
                        <a:pt x="10" y="20"/>
                      </a:cubicBezTo>
                      <a:cubicBezTo>
                        <a:pt x="8" y="18"/>
                        <a:pt x="4" y="16"/>
                        <a:pt x="4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89" name="Freeform 228">
                  <a:extLst>
                    <a:ext uri="{FF2B5EF4-FFF2-40B4-BE49-F238E27FC236}">
                      <a16:creationId xmlns:a16="http://schemas.microsoft.com/office/drawing/2014/main" id="{D2CB8D87-FDD1-D929-FCA0-2E4C9F1B25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" y="2664"/>
                  <a:ext cx="325" cy="141"/>
                </a:xfrm>
                <a:custGeom>
                  <a:avLst/>
                  <a:gdLst>
                    <a:gd name="T0" fmla="*/ 20 w 130"/>
                    <a:gd name="T1" fmla="*/ 806 h 53"/>
                    <a:gd name="T2" fmla="*/ 95 w 130"/>
                    <a:gd name="T3" fmla="*/ 149 h 53"/>
                    <a:gd name="T4" fmla="*/ 563 w 130"/>
                    <a:gd name="T5" fmla="*/ 35 h 53"/>
                    <a:gd name="T6" fmla="*/ 1345 w 130"/>
                    <a:gd name="T7" fmla="*/ 35 h 53"/>
                    <a:gd name="T8" fmla="*/ 1688 w 130"/>
                    <a:gd name="T9" fmla="*/ 56 h 53"/>
                    <a:gd name="T10" fmla="*/ 2033 w 130"/>
                    <a:gd name="T11" fmla="*/ 35 h 53"/>
                    <a:gd name="T12" fmla="*/ 550 w 130"/>
                    <a:gd name="T13" fmla="*/ 170 h 53"/>
                    <a:gd name="T14" fmla="*/ 145 w 130"/>
                    <a:gd name="T15" fmla="*/ 452 h 53"/>
                    <a:gd name="T16" fmla="*/ 50 w 130"/>
                    <a:gd name="T17" fmla="*/ 998 h 5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" h="53">
                      <a:moveTo>
                        <a:pt x="1" y="43"/>
                      </a:moveTo>
                      <a:cubicBezTo>
                        <a:pt x="1" y="34"/>
                        <a:pt x="0" y="16"/>
                        <a:pt x="6" y="8"/>
                      </a:cubicBezTo>
                      <a:cubicBezTo>
                        <a:pt x="12" y="0"/>
                        <a:pt x="27" y="2"/>
                        <a:pt x="36" y="2"/>
                      </a:cubicBezTo>
                      <a:cubicBezTo>
                        <a:pt x="52" y="2"/>
                        <a:pt x="69" y="2"/>
                        <a:pt x="86" y="2"/>
                      </a:cubicBezTo>
                      <a:cubicBezTo>
                        <a:pt x="93" y="2"/>
                        <a:pt x="101" y="3"/>
                        <a:pt x="108" y="3"/>
                      </a:cubicBezTo>
                      <a:cubicBezTo>
                        <a:pt x="115" y="2"/>
                        <a:pt x="123" y="1"/>
                        <a:pt x="130" y="2"/>
                      </a:cubicBezTo>
                      <a:cubicBezTo>
                        <a:pt x="100" y="12"/>
                        <a:pt x="66" y="5"/>
                        <a:pt x="35" y="9"/>
                      </a:cubicBezTo>
                      <a:cubicBezTo>
                        <a:pt x="25" y="11"/>
                        <a:pt x="14" y="13"/>
                        <a:pt x="9" y="24"/>
                      </a:cubicBezTo>
                      <a:cubicBezTo>
                        <a:pt x="5" y="33"/>
                        <a:pt x="3" y="43"/>
                        <a:pt x="3" y="53"/>
                      </a:cubicBezTo>
                    </a:path>
                  </a:pathLst>
                </a:cu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90" name="Freeform 229">
                  <a:extLst>
                    <a:ext uri="{FF2B5EF4-FFF2-40B4-BE49-F238E27FC236}">
                      <a16:creationId xmlns:a16="http://schemas.microsoft.com/office/drawing/2014/main" id="{DA0D827C-913D-5AE2-2187-2902E4E508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" y="2704"/>
                  <a:ext cx="503" cy="149"/>
                </a:xfrm>
                <a:custGeom>
                  <a:avLst/>
                  <a:gdLst>
                    <a:gd name="T0" fmla="*/ 0 w 201"/>
                    <a:gd name="T1" fmla="*/ 963 h 56"/>
                    <a:gd name="T2" fmla="*/ 2305 w 201"/>
                    <a:gd name="T3" fmla="*/ 942 h 56"/>
                    <a:gd name="T4" fmla="*/ 3056 w 201"/>
                    <a:gd name="T5" fmla="*/ 806 h 56"/>
                    <a:gd name="T6" fmla="*/ 3056 w 201"/>
                    <a:gd name="T7" fmla="*/ 0 h 56"/>
                    <a:gd name="T8" fmla="*/ 2868 w 201"/>
                    <a:gd name="T9" fmla="*/ 716 h 56"/>
                    <a:gd name="T10" fmla="*/ 2442 w 201"/>
                    <a:gd name="T11" fmla="*/ 793 h 56"/>
                    <a:gd name="T12" fmla="*/ 1909 w 201"/>
                    <a:gd name="T13" fmla="*/ 806 h 56"/>
                    <a:gd name="T14" fmla="*/ 908 w 201"/>
                    <a:gd name="T15" fmla="*/ 849 h 56"/>
                    <a:gd name="T16" fmla="*/ 408 w 201"/>
                    <a:gd name="T17" fmla="*/ 907 h 56"/>
                    <a:gd name="T18" fmla="*/ 63 w 201"/>
                    <a:gd name="T19" fmla="*/ 976 h 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1" h="56">
                      <a:moveTo>
                        <a:pt x="0" y="51"/>
                      </a:moveTo>
                      <a:cubicBezTo>
                        <a:pt x="49" y="51"/>
                        <a:pt x="98" y="47"/>
                        <a:pt x="147" y="50"/>
                      </a:cubicBezTo>
                      <a:cubicBezTo>
                        <a:pt x="158" y="50"/>
                        <a:pt x="188" y="56"/>
                        <a:pt x="195" y="43"/>
                      </a:cubicBezTo>
                      <a:cubicBezTo>
                        <a:pt x="201" y="34"/>
                        <a:pt x="197" y="10"/>
                        <a:pt x="195" y="0"/>
                      </a:cubicBezTo>
                      <a:cubicBezTo>
                        <a:pt x="195" y="12"/>
                        <a:pt x="194" y="31"/>
                        <a:pt x="183" y="38"/>
                      </a:cubicBezTo>
                      <a:cubicBezTo>
                        <a:pt x="176" y="43"/>
                        <a:pt x="164" y="42"/>
                        <a:pt x="156" y="42"/>
                      </a:cubicBezTo>
                      <a:cubicBezTo>
                        <a:pt x="145" y="43"/>
                        <a:pt x="133" y="43"/>
                        <a:pt x="122" y="43"/>
                      </a:cubicBezTo>
                      <a:cubicBezTo>
                        <a:pt x="101" y="43"/>
                        <a:pt x="79" y="42"/>
                        <a:pt x="58" y="45"/>
                      </a:cubicBezTo>
                      <a:cubicBezTo>
                        <a:pt x="47" y="46"/>
                        <a:pt x="37" y="47"/>
                        <a:pt x="26" y="48"/>
                      </a:cubicBezTo>
                      <a:cubicBezTo>
                        <a:pt x="19" y="49"/>
                        <a:pt x="11" y="48"/>
                        <a:pt x="4" y="52"/>
                      </a:cubicBezTo>
                    </a:path>
                  </a:pathLst>
                </a:custGeom>
                <a:solidFill>
                  <a:srgbClr val="FF68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91" name="Freeform 230">
                  <a:extLst>
                    <a:ext uri="{FF2B5EF4-FFF2-40B4-BE49-F238E27FC236}">
                      <a16:creationId xmlns:a16="http://schemas.microsoft.com/office/drawing/2014/main" id="{146260E4-AF9E-CE7F-3A11-348128375F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92" name="Oval 231">
                  <a:extLst>
                    <a:ext uri="{FF2B5EF4-FFF2-40B4-BE49-F238E27FC236}">
                      <a16:creationId xmlns:a16="http://schemas.microsoft.com/office/drawing/2014/main" id="{C70E2B10-B269-5C0D-E965-B41846D2A1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593" name="Freeform 232">
                  <a:extLst>
                    <a:ext uri="{FF2B5EF4-FFF2-40B4-BE49-F238E27FC236}">
                      <a16:creationId xmlns:a16="http://schemas.microsoft.com/office/drawing/2014/main" id="{E606051E-9164-5BBA-D100-481F5C6226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</p:grpSp>
          <p:grpSp>
            <p:nvGrpSpPr>
              <p:cNvPr id="571" name="Group 233">
                <a:extLst>
                  <a:ext uri="{FF2B5EF4-FFF2-40B4-BE49-F238E27FC236}">
                    <a16:creationId xmlns:a16="http://schemas.microsoft.com/office/drawing/2014/main" id="{D86CFD27-03CD-7723-E236-78586B924DE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254268" y="2492821"/>
                <a:ext cx="911249" cy="267616"/>
                <a:chOff x="240" y="2640"/>
                <a:chExt cx="807" cy="237"/>
              </a:xfrm>
            </p:grpSpPr>
            <p:sp>
              <p:nvSpPr>
                <p:cNvPr id="572" name="Freeform 234">
                  <a:extLst>
                    <a:ext uri="{FF2B5EF4-FFF2-40B4-BE49-F238E27FC236}">
                      <a16:creationId xmlns:a16="http://schemas.microsoft.com/office/drawing/2014/main" id="{B75F991E-0E20-A18D-0B9F-7D5126CC6D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solidFill>
                  <a:srgbClr val="FF4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73" name="Freeform 235">
                  <a:extLst>
                    <a:ext uri="{FF2B5EF4-FFF2-40B4-BE49-F238E27FC236}">
                      <a16:creationId xmlns:a16="http://schemas.microsoft.com/office/drawing/2014/main" id="{110BA398-E968-6E72-27D0-428285C186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solidFill>
                  <a:srgbClr val="FF83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74" name="Oval 236">
                  <a:extLst>
                    <a:ext uri="{FF2B5EF4-FFF2-40B4-BE49-F238E27FC236}">
                      <a16:creationId xmlns:a16="http://schemas.microsoft.com/office/drawing/2014/main" id="{E96D64EE-FC3F-B41E-2AA8-CE5D30BA96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5" y="2731"/>
                  <a:ext cx="152" cy="72"/>
                </a:xfrm>
                <a:prstGeom prst="ellipse">
                  <a:avLst/>
                </a:pr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575" name="Oval 237">
                  <a:extLst>
                    <a:ext uri="{FF2B5EF4-FFF2-40B4-BE49-F238E27FC236}">
                      <a16:creationId xmlns:a16="http://schemas.microsoft.com/office/drawing/2014/main" id="{149694A2-C47B-96C4-B9C8-591ED883F1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solidFill>
                  <a:srgbClr val="FF4B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576" name="Freeform 238">
                  <a:extLst>
                    <a:ext uri="{FF2B5EF4-FFF2-40B4-BE49-F238E27FC236}">
                      <a16:creationId xmlns:a16="http://schemas.microsoft.com/office/drawing/2014/main" id="{237BBDC9-753B-BBFF-2DA4-4971968CE8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" y="2717"/>
                  <a:ext cx="128" cy="67"/>
                </a:xfrm>
                <a:custGeom>
                  <a:avLst/>
                  <a:gdLst>
                    <a:gd name="T0" fmla="*/ 535 w 51"/>
                    <a:gd name="T1" fmla="*/ 0 h 25"/>
                    <a:gd name="T2" fmla="*/ 713 w 51"/>
                    <a:gd name="T3" fmla="*/ 193 h 25"/>
                    <a:gd name="T4" fmla="*/ 238 w 51"/>
                    <a:gd name="T5" fmla="*/ 445 h 25"/>
                    <a:gd name="T6" fmla="*/ 0 w 51"/>
                    <a:gd name="T7" fmla="*/ 423 h 25"/>
                    <a:gd name="T8" fmla="*/ 314 w 51"/>
                    <a:gd name="T9" fmla="*/ 482 h 25"/>
                    <a:gd name="T10" fmla="*/ 806 w 51"/>
                    <a:gd name="T11" fmla="*/ 209 h 25"/>
                    <a:gd name="T12" fmla="*/ 535 w 51"/>
                    <a:gd name="T13" fmla="*/ 0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" h="25">
                      <a:moveTo>
                        <a:pt x="34" y="0"/>
                      </a:moveTo>
                      <a:cubicBezTo>
                        <a:pt x="41" y="2"/>
                        <a:pt x="45" y="6"/>
                        <a:pt x="45" y="10"/>
                      </a:cubicBezTo>
                      <a:cubicBezTo>
                        <a:pt x="45" y="17"/>
                        <a:pt x="31" y="23"/>
                        <a:pt x="15" y="23"/>
                      </a:cubicBezTo>
                      <a:cubicBezTo>
                        <a:pt x="9" y="23"/>
                        <a:pt x="5" y="23"/>
                        <a:pt x="0" y="22"/>
                      </a:cubicBezTo>
                      <a:cubicBezTo>
                        <a:pt x="6" y="24"/>
                        <a:pt x="13" y="25"/>
                        <a:pt x="20" y="25"/>
                      </a:cubicBezTo>
                      <a:cubicBezTo>
                        <a:pt x="37" y="25"/>
                        <a:pt x="51" y="19"/>
                        <a:pt x="51" y="11"/>
                      </a:cubicBezTo>
                      <a:cubicBezTo>
                        <a:pt x="51" y="6"/>
                        <a:pt x="44" y="2"/>
                        <a:pt x="34" y="0"/>
                      </a:cubicBezTo>
                      <a:close/>
                    </a:path>
                  </a:pathLst>
                </a:custGeom>
                <a:solidFill>
                  <a:srgbClr val="FF2F2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77" name="Freeform 239">
                  <a:extLst>
                    <a:ext uri="{FF2B5EF4-FFF2-40B4-BE49-F238E27FC236}">
                      <a16:creationId xmlns:a16="http://schemas.microsoft.com/office/drawing/2014/main" id="{56019E76-C2F5-8107-6BC1-789777C38F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" y="2717"/>
                  <a:ext cx="115" cy="54"/>
                </a:xfrm>
                <a:custGeom>
                  <a:avLst/>
                  <a:gdLst>
                    <a:gd name="T0" fmla="*/ 63 w 46"/>
                    <a:gd name="T1" fmla="*/ 232 h 20"/>
                    <a:gd name="T2" fmla="*/ 470 w 46"/>
                    <a:gd name="T3" fmla="*/ 38 h 20"/>
                    <a:gd name="T4" fmla="*/ 720 w 46"/>
                    <a:gd name="T5" fmla="*/ 103 h 20"/>
                    <a:gd name="T6" fmla="*/ 395 w 46"/>
                    <a:gd name="T7" fmla="*/ 0 h 20"/>
                    <a:gd name="T8" fmla="*/ 0 w 46"/>
                    <a:gd name="T9" fmla="*/ 219 h 20"/>
                    <a:gd name="T10" fmla="*/ 158 w 46"/>
                    <a:gd name="T11" fmla="*/ 394 h 20"/>
                    <a:gd name="T12" fmla="*/ 63 w 46"/>
                    <a:gd name="T13" fmla="*/ 232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6" h="20">
                      <a:moveTo>
                        <a:pt x="4" y="12"/>
                      </a:moveTo>
                      <a:cubicBezTo>
                        <a:pt x="4" y="6"/>
                        <a:pt x="16" y="2"/>
                        <a:pt x="30" y="2"/>
                      </a:cubicBezTo>
                      <a:cubicBezTo>
                        <a:pt x="35" y="2"/>
                        <a:pt x="42" y="3"/>
                        <a:pt x="46" y="5"/>
                      </a:cubicBezTo>
                      <a:cubicBezTo>
                        <a:pt x="42" y="2"/>
                        <a:pt x="34" y="0"/>
                        <a:pt x="25" y="0"/>
                      </a:cubicBezTo>
                      <a:cubicBezTo>
                        <a:pt x="11" y="0"/>
                        <a:pt x="0" y="5"/>
                        <a:pt x="0" y="11"/>
                      </a:cubicBezTo>
                      <a:cubicBezTo>
                        <a:pt x="0" y="15"/>
                        <a:pt x="4" y="18"/>
                        <a:pt x="10" y="20"/>
                      </a:cubicBezTo>
                      <a:cubicBezTo>
                        <a:pt x="8" y="18"/>
                        <a:pt x="4" y="16"/>
                        <a:pt x="4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78" name="Freeform 240">
                  <a:extLst>
                    <a:ext uri="{FF2B5EF4-FFF2-40B4-BE49-F238E27FC236}">
                      <a16:creationId xmlns:a16="http://schemas.microsoft.com/office/drawing/2014/main" id="{6B24E905-72F4-7EA5-31F8-6F6BA31975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" y="2664"/>
                  <a:ext cx="325" cy="141"/>
                </a:xfrm>
                <a:custGeom>
                  <a:avLst/>
                  <a:gdLst>
                    <a:gd name="T0" fmla="*/ 20 w 130"/>
                    <a:gd name="T1" fmla="*/ 806 h 53"/>
                    <a:gd name="T2" fmla="*/ 95 w 130"/>
                    <a:gd name="T3" fmla="*/ 149 h 53"/>
                    <a:gd name="T4" fmla="*/ 563 w 130"/>
                    <a:gd name="T5" fmla="*/ 35 h 53"/>
                    <a:gd name="T6" fmla="*/ 1345 w 130"/>
                    <a:gd name="T7" fmla="*/ 35 h 53"/>
                    <a:gd name="T8" fmla="*/ 1688 w 130"/>
                    <a:gd name="T9" fmla="*/ 56 h 53"/>
                    <a:gd name="T10" fmla="*/ 2033 w 130"/>
                    <a:gd name="T11" fmla="*/ 35 h 53"/>
                    <a:gd name="T12" fmla="*/ 550 w 130"/>
                    <a:gd name="T13" fmla="*/ 170 h 53"/>
                    <a:gd name="T14" fmla="*/ 145 w 130"/>
                    <a:gd name="T15" fmla="*/ 452 h 53"/>
                    <a:gd name="T16" fmla="*/ 50 w 130"/>
                    <a:gd name="T17" fmla="*/ 998 h 5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" h="53">
                      <a:moveTo>
                        <a:pt x="1" y="43"/>
                      </a:moveTo>
                      <a:cubicBezTo>
                        <a:pt x="1" y="34"/>
                        <a:pt x="0" y="16"/>
                        <a:pt x="6" y="8"/>
                      </a:cubicBezTo>
                      <a:cubicBezTo>
                        <a:pt x="12" y="0"/>
                        <a:pt x="27" y="2"/>
                        <a:pt x="36" y="2"/>
                      </a:cubicBezTo>
                      <a:cubicBezTo>
                        <a:pt x="52" y="2"/>
                        <a:pt x="69" y="2"/>
                        <a:pt x="86" y="2"/>
                      </a:cubicBezTo>
                      <a:cubicBezTo>
                        <a:pt x="93" y="2"/>
                        <a:pt x="101" y="3"/>
                        <a:pt x="108" y="3"/>
                      </a:cubicBezTo>
                      <a:cubicBezTo>
                        <a:pt x="115" y="2"/>
                        <a:pt x="123" y="1"/>
                        <a:pt x="130" y="2"/>
                      </a:cubicBezTo>
                      <a:cubicBezTo>
                        <a:pt x="100" y="12"/>
                        <a:pt x="66" y="5"/>
                        <a:pt x="35" y="9"/>
                      </a:cubicBezTo>
                      <a:cubicBezTo>
                        <a:pt x="25" y="11"/>
                        <a:pt x="14" y="13"/>
                        <a:pt x="9" y="24"/>
                      </a:cubicBezTo>
                      <a:cubicBezTo>
                        <a:pt x="5" y="33"/>
                        <a:pt x="3" y="43"/>
                        <a:pt x="3" y="53"/>
                      </a:cubicBezTo>
                    </a:path>
                  </a:pathLst>
                </a:custGeom>
                <a:solidFill>
                  <a:srgbClr val="FF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79" name="Freeform 241">
                  <a:extLst>
                    <a:ext uri="{FF2B5EF4-FFF2-40B4-BE49-F238E27FC236}">
                      <a16:creationId xmlns:a16="http://schemas.microsoft.com/office/drawing/2014/main" id="{FA996AAC-A161-BB95-C91D-38B861A8A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" y="2704"/>
                  <a:ext cx="503" cy="149"/>
                </a:xfrm>
                <a:custGeom>
                  <a:avLst/>
                  <a:gdLst>
                    <a:gd name="T0" fmla="*/ 0 w 201"/>
                    <a:gd name="T1" fmla="*/ 963 h 56"/>
                    <a:gd name="T2" fmla="*/ 2305 w 201"/>
                    <a:gd name="T3" fmla="*/ 942 h 56"/>
                    <a:gd name="T4" fmla="*/ 3056 w 201"/>
                    <a:gd name="T5" fmla="*/ 806 h 56"/>
                    <a:gd name="T6" fmla="*/ 3056 w 201"/>
                    <a:gd name="T7" fmla="*/ 0 h 56"/>
                    <a:gd name="T8" fmla="*/ 2868 w 201"/>
                    <a:gd name="T9" fmla="*/ 716 h 56"/>
                    <a:gd name="T10" fmla="*/ 2442 w 201"/>
                    <a:gd name="T11" fmla="*/ 793 h 56"/>
                    <a:gd name="T12" fmla="*/ 1909 w 201"/>
                    <a:gd name="T13" fmla="*/ 806 h 56"/>
                    <a:gd name="T14" fmla="*/ 908 w 201"/>
                    <a:gd name="T15" fmla="*/ 849 h 56"/>
                    <a:gd name="T16" fmla="*/ 408 w 201"/>
                    <a:gd name="T17" fmla="*/ 907 h 56"/>
                    <a:gd name="T18" fmla="*/ 63 w 201"/>
                    <a:gd name="T19" fmla="*/ 976 h 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1" h="56">
                      <a:moveTo>
                        <a:pt x="0" y="51"/>
                      </a:moveTo>
                      <a:cubicBezTo>
                        <a:pt x="49" y="51"/>
                        <a:pt x="98" y="47"/>
                        <a:pt x="147" y="50"/>
                      </a:cubicBezTo>
                      <a:cubicBezTo>
                        <a:pt x="158" y="50"/>
                        <a:pt x="188" y="56"/>
                        <a:pt x="195" y="43"/>
                      </a:cubicBezTo>
                      <a:cubicBezTo>
                        <a:pt x="201" y="34"/>
                        <a:pt x="197" y="10"/>
                        <a:pt x="195" y="0"/>
                      </a:cubicBezTo>
                      <a:cubicBezTo>
                        <a:pt x="195" y="12"/>
                        <a:pt x="194" y="31"/>
                        <a:pt x="183" y="38"/>
                      </a:cubicBezTo>
                      <a:cubicBezTo>
                        <a:pt x="176" y="43"/>
                        <a:pt x="164" y="42"/>
                        <a:pt x="156" y="42"/>
                      </a:cubicBezTo>
                      <a:cubicBezTo>
                        <a:pt x="145" y="43"/>
                        <a:pt x="133" y="43"/>
                        <a:pt x="122" y="43"/>
                      </a:cubicBezTo>
                      <a:cubicBezTo>
                        <a:pt x="101" y="43"/>
                        <a:pt x="79" y="42"/>
                        <a:pt x="58" y="45"/>
                      </a:cubicBezTo>
                      <a:cubicBezTo>
                        <a:pt x="47" y="46"/>
                        <a:pt x="37" y="47"/>
                        <a:pt x="26" y="48"/>
                      </a:cubicBezTo>
                      <a:cubicBezTo>
                        <a:pt x="19" y="49"/>
                        <a:pt x="11" y="48"/>
                        <a:pt x="4" y="52"/>
                      </a:cubicBezTo>
                    </a:path>
                  </a:pathLst>
                </a:custGeom>
                <a:solidFill>
                  <a:srgbClr val="FF68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80" name="Freeform 242">
                  <a:extLst>
                    <a:ext uri="{FF2B5EF4-FFF2-40B4-BE49-F238E27FC236}">
                      <a16:creationId xmlns:a16="http://schemas.microsoft.com/office/drawing/2014/main" id="{BFC93C4A-E31E-D3D2-E1A3-98088E2E5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2640"/>
                  <a:ext cx="807" cy="237"/>
                </a:xfrm>
                <a:custGeom>
                  <a:avLst/>
                  <a:gdLst>
                    <a:gd name="T0" fmla="*/ 5037 w 323"/>
                    <a:gd name="T1" fmla="*/ 1169 h 89"/>
                    <a:gd name="T2" fmla="*/ 4650 w 323"/>
                    <a:gd name="T3" fmla="*/ 1624 h 89"/>
                    <a:gd name="T4" fmla="*/ 1949 w 323"/>
                    <a:gd name="T5" fmla="*/ 1603 h 89"/>
                    <a:gd name="T6" fmla="*/ 417 w 323"/>
                    <a:gd name="T7" fmla="*/ 1680 h 89"/>
                    <a:gd name="T8" fmla="*/ 0 w 323"/>
                    <a:gd name="T9" fmla="*/ 1113 h 89"/>
                    <a:gd name="T10" fmla="*/ 0 w 323"/>
                    <a:gd name="T11" fmla="*/ 453 h 89"/>
                    <a:gd name="T12" fmla="*/ 530 w 323"/>
                    <a:gd name="T13" fmla="*/ 21 h 89"/>
                    <a:gd name="T14" fmla="*/ 3433 w 323"/>
                    <a:gd name="T15" fmla="*/ 0 h 89"/>
                    <a:gd name="T16" fmla="*/ 4525 w 323"/>
                    <a:gd name="T17" fmla="*/ 0 h 89"/>
                    <a:gd name="T18" fmla="*/ 4994 w 323"/>
                    <a:gd name="T19" fmla="*/ 397 h 89"/>
                    <a:gd name="T20" fmla="*/ 5037 w 323"/>
                    <a:gd name="T21" fmla="*/ 1169 h 8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23" h="89">
                      <a:moveTo>
                        <a:pt x="323" y="62"/>
                      </a:moveTo>
                      <a:cubicBezTo>
                        <a:pt x="323" y="77"/>
                        <a:pt x="313" y="86"/>
                        <a:pt x="298" y="86"/>
                      </a:cubicBezTo>
                      <a:cubicBezTo>
                        <a:pt x="298" y="86"/>
                        <a:pt x="164" y="85"/>
                        <a:pt x="125" y="85"/>
                      </a:cubicBezTo>
                      <a:cubicBezTo>
                        <a:pt x="87" y="85"/>
                        <a:pt x="27" y="89"/>
                        <a:pt x="27" y="89"/>
                      </a:cubicBezTo>
                      <a:cubicBezTo>
                        <a:pt x="12" y="89"/>
                        <a:pt x="0" y="80"/>
                        <a:pt x="0" y="59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0"/>
                        <a:pt x="10" y="0"/>
                        <a:pt x="34" y="1"/>
                      </a:cubicBezTo>
                      <a:cubicBezTo>
                        <a:pt x="34" y="1"/>
                        <a:pt x="172" y="0"/>
                        <a:pt x="220" y="0"/>
                      </a:cubicBezTo>
                      <a:cubicBezTo>
                        <a:pt x="267" y="0"/>
                        <a:pt x="290" y="0"/>
                        <a:pt x="290" y="0"/>
                      </a:cubicBezTo>
                      <a:cubicBezTo>
                        <a:pt x="305" y="0"/>
                        <a:pt x="320" y="6"/>
                        <a:pt x="320" y="21"/>
                      </a:cubicBezTo>
                      <a:lnTo>
                        <a:pt x="323" y="62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  <p:sp>
              <p:nvSpPr>
                <p:cNvPr id="581" name="Oval 243">
                  <a:extLst>
                    <a:ext uri="{FF2B5EF4-FFF2-40B4-BE49-F238E27FC236}">
                      <a16:creationId xmlns:a16="http://schemas.microsoft.com/office/drawing/2014/main" id="{ACB8CFE8-A2F3-D324-1B34-D629067448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2712"/>
                  <a:ext cx="153" cy="72"/>
                </a:xfrm>
                <a:prstGeom prst="ellipse">
                  <a:avLst/>
                </a:prstGeom>
                <a:noFill/>
                <a:ln w="7938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150" altLang="en-150">
                    <a:latin typeface="ArialMT"/>
                  </a:endParaRPr>
                </a:p>
              </p:txBody>
            </p:sp>
            <p:sp>
              <p:nvSpPr>
                <p:cNvPr id="582" name="Freeform 244">
                  <a:extLst>
                    <a:ext uri="{FF2B5EF4-FFF2-40B4-BE49-F238E27FC236}">
                      <a16:creationId xmlns:a16="http://schemas.microsoft.com/office/drawing/2014/main" id="{425891F3-56F7-CBB4-7542-40B7AF602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" y="2651"/>
                  <a:ext cx="785" cy="216"/>
                </a:xfrm>
                <a:custGeom>
                  <a:avLst/>
                  <a:gdLst>
                    <a:gd name="T0" fmla="*/ 470 w 314"/>
                    <a:gd name="T1" fmla="*/ 35 h 81"/>
                    <a:gd name="T2" fmla="*/ 3375 w 314"/>
                    <a:gd name="T3" fmla="*/ 0 h 81"/>
                    <a:gd name="T4" fmla="*/ 4470 w 314"/>
                    <a:gd name="T5" fmla="*/ 0 h 81"/>
                    <a:gd name="T6" fmla="*/ 4875 w 314"/>
                    <a:gd name="T7" fmla="*/ 320 h 81"/>
                    <a:gd name="T8" fmla="*/ 4908 w 314"/>
                    <a:gd name="T9" fmla="*/ 1117 h 81"/>
                    <a:gd name="T10" fmla="*/ 4595 w 314"/>
                    <a:gd name="T11" fmla="*/ 1480 h 81"/>
                    <a:gd name="T12" fmla="*/ 1895 w 314"/>
                    <a:gd name="T13" fmla="*/ 1443 h 81"/>
                    <a:gd name="T14" fmla="*/ 363 w 314"/>
                    <a:gd name="T15" fmla="*/ 1536 h 81"/>
                    <a:gd name="T16" fmla="*/ 0 w 314"/>
                    <a:gd name="T17" fmla="*/ 1045 h 81"/>
                    <a:gd name="T18" fmla="*/ 0 w 314"/>
                    <a:gd name="T19" fmla="*/ 376 h 81"/>
                    <a:gd name="T20" fmla="*/ 83 w 314"/>
                    <a:gd name="T21" fmla="*/ 136 h 81"/>
                    <a:gd name="T22" fmla="*/ 470 w 314"/>
                    <a:gd name="T23" fmla="*/ 35 h 81"/>
                    <a:gd name="T24" fmla="*/ 470 w 314"/>
                    <a:gd name="T25" fmla="*/ 35 h 8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14" h="81">
                      <a:moveTo>
                        <a:pt x="30" y="2"/>
                      </a:moveTo>
                      <a:cubicBezTo>
                        <a:pt x="32" y="2"/>
                        <a:pt x="169" y="0"/>
                        <a:pt x="216" y="0"/>
                      </a:cubicBezTo>
                      <a:cubicBezTo>
                        <a:pt x="286" y="0"/>
                        <a:pt x="286" y="0"/>
                        <a:pt x="286" y="0"/>
                      </a:cubicBezTo>
                      <a:cubicBezTo>
                        <a:pt x="298" y="0"/>
                        <a:pt x="312" y="5"/>
                        <a:pt x="312" y="17"/>
                      </a:cubicBezTo>
                      <a:cubicBezTo>
                        <a:pt x="312" y="17"/>
                        <a:pt x="314" y="58"/>
                        <a:pt x="314" y="59"/>
                      </a:cubicBezTo>
                      <a:cubicBezTo>
                        <a:pt x="314" y="71"/>
                        <a:pt x="307" y="78"/>
                        <a:pt x="294" y="78"/>
                      </a:cubicBezTo>
                      <a:cubicBezTo>
                        <a:pt x="293" y="78"/>
                        <a:pt x="160" y="76"/>
                        <a:pt x="121" y="76"/>
                      </a:cubicBezTo>
                      <a:cubicBezTo>
                        <a:pt x="84" y="76"/>
                        <a:pt x="26" y="81"/>
                        <a:pt x="23" y="81"/>
                      </a:cubicBezTo>
                      <a:cubicBezTo>
                        <a:pt x="9" y="81"/>
                        <a:pt x="0" y="71"/>
                        <a:pt x="0" y="5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15"/>
                        <a:pt x="2" y="10"/>
                        <a:pt x="5" y="7"/>
                      </a:cubicBezTo>
                      <a:cubicBezTo>
                        <a:pt x="10" y="3"/>
                        <a:pt x="18" y="1"/>
                        <a:pt x="30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fr-FR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9pPr>
                </a:lstStyle>
                <a:p>
                  <a:endParaRPr lang="en-150">
                    <a:latin typeface="ArialMT"/>
                  </a:endParaRPr>
                </a:p>
              </p:txBody>
            </p:sp>
          </p:grpSp>
        </p:grpSp>
      </p:grpSp>
      <p:pic>
        <p:nvPicPr>
          <p:cNvPr id="664" name="Image 663">
            <a:extLst>
              <a:ext uri="{FF2B5EF4-FFF2-40B4-BE49-F238E27FC236}">
                <a16:creationId xmlns:a16="http://schemas.microsoft.com/office/drawing/2014/main" id="{24DEB456-DD6E-0E47-EFFC-F3B91F1A5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8259" y="1531487"/>
            <a:ext cx="393442" cy="442869"/>
          </a:xfrm>
          <a:prstGeom prst="rect">
            <a:avLst/>
          </a:prstGeom>
        </p:spPr>
      </p:pic>
      <p:pic>
        <p:nvPicPr>
          <p:cNvPr id="665" name="Image 664">
            <a:extLst>
              <a:ext uri="{FF2B5EF4-FFF2-40B4-BE49-F238E27FC236}">
                <a16:creationId xmlns:a16="http://schemas.microsoft.com/office/drawing/2014/main" id="{6B1445FA-A3D6-4B40-E4E0-9128B4CFE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8689" y="1560197"/>
            <a:ext cx="393442" cy="442869"/>
          </a:xfrm>
          <a:prstGeom prst="rect">
            <a:avLst/>
          </a:prstGeom>
        </p:spPr>
      </p:pic>
      <p:pic>
        <p:nvPicPr>
          <p:cNvPr id="666" name="Image 665">
            <a:extLst>
              <a:ext uri="{FF2B5EF4-FFF2-40B4-BE49-F238E27FC236}">
                <a16:creationId xmlns:a16="http://schemas.microsoft.com/office/drawing/2014/main" id="{9D8CC1DE-62C7-9E24-0043-376ED42A5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2006" y="2417131"/>
            <a:ext cx="393442" cy="442869"/>
          </a:xfrm>
          <a:prstGeom prst="rect">
            <a:avLst/>
          </a:prstGeom>
        </p:spPr>
      </p:pic>
      <p:pic>
        <p:nvPicPr>
          <p:cNvPr id="667" name="Image 666">
            <a:extLst>
              <a:ext uri="{FF2B5EF4-FFF2-40B4-BE49-F238E27FC236}">
                <a16:creationId xmlns:a16="http://schemas.microsoft.com/office/drawing/2014/main" id="{FD9E9153-DF3B-8B4B-AEF1-B7670D632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37213">
            <a:off x="7223107" y="1910693"/>
            <a:ext cx="193398" cy="141825"/>
          </a:xfrm>
          <a:prstGeom prst="rect">
            <a:avLst/>
          </a:prstGeom>
        </p:spPr>
      </p:pic>
      <p:pic>
        <p:nvPicPr>
          <p:cNvPr id="668" name="Image 667">
            <a:extLst>
              <a:ext uri="{FF2B5EF4-FFF2-40B4-BE49-F238E27FC236}">
                <a16:creationId xmlns:a16="http://schemas.microsoft.com/office/drawing/2014/main" id="{149A1E52-52A5-D377-7B04-EF200DFDF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07935">
            <a:off x="7375507" y="2063093"/>
            <a:ext cx="193398" cy="141825"/>
          </a:xfrm>
          <a:prstGeom prst="rect">
            <a:avLst/>
          </a:prstGeom>
        </p:spPr>
      </p:pic>
      <p:pic>
        <p:nvPicPr>
          <p:cNvPr id="669" name="Image 668">
            <a:extLst>
              <a:ext uri="{FF2B5EF4-FFF2-40B4-BE49-F238E27FC236}">
                <a16:creationId xmlns:a16="http://schemas.microsoft.com/office/drawing/2014/main" id="{0F29D644-E944-5615-30BF-E34CD93081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37213">
            <a:off x="6842760" y="2185542"/>
            <a:ext cx="193398" cy="141825"/>
          </a:xfrm>
          <a:prstGeom prst="rect">
            <a:avLst/>
          </a:prstGeom>
        </p:spPr>
      </p:pic>
      <p:pic>
        <p:nvPicPr>
          <p:cNvPr id="670" name="Image 669">
            <a:extLst>
              <a:ext uri="{FF2B5EF4-FFF2-40B4-BE49-F238E27FC236}">
                <a16:creationId xmlns:a16="http://schemas.microsoft.com/office/drawing/2014/main" id="{2BF80AC7-C0D4-A09C-4811-753939808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07935">
            <a:off x="7021408" y="2407959"/>
            <a:ext cx="193398" cy="141825"/>
          </a:xfrm>
          <a:prstGeom prst="rect">
            <a:avLst/>
          </a:prstGeom>
        </p:spPr>
      </p:pic>
      <p:pic>
        <p:nvPicPr>
          <p:cNvPr id="671" name="Image 670">
            <a:extLst>
              <a:ext uri="{FF2B5EF4-FFF2-40B4-BE49-F238E27FC236}">
                <a16:creationId xmlns:a16="http://schemas.microsoft.com/office/drawing/2014/main" id="{B0F6E44A-838B-452D-1E92-EB725B1E9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03958">
            <a:off x="6876479" y="2338733"/>
            <a:ext cx="96406" cy="215496"/>
          </a:xfrm>
          <a:prstGeom prst="rect">
            <a:avLst/>
          </a:prstGeom>
        </p:spPr>
      </p:pic>
      <p:pic>
        <p:nvPicPr>
          <p:cNvPr id="672" name="Image 671">
            <a:extLst>
              <a:ext uri="{FF2B5EF4-FFF2-40B4-BE49-F238E27FC236}">
                <a16:creationId xmlns:a16="http://schemas.microsoft.com/office/drawing/2014/main" id="{EA4FAB1F-0E9A-C6F0-8B8D-1674F876A5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248560">
            <a:off x="7055926" y="2207583"/>
            <a:ext cx="96406" cy="215496"/>
          </a:xfrm>
          <a:prstGeom prst="rect">
            <a:avLst/>
          </a:prstGeom>
        </p:spPr>
      </p:pic>
      <p:pic>
        <p:nvPicPr>
          <p:cNvPr id="673" name="Image 672">
            <a:extLst>
              <a:ext uri="{FF2B5EF4-FFF2-40B4-BE49-F238E27FC236}">
                <a16:creationId xmlns:a16="http://schemas.microsoft.com/office/drawing/2014/main" id="{7F2D6FF7-1775-9FD7-3AA1-7376BED5B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03958">
            <a:off x="7238929" y="2029769"/>
            <a:ext cx="96406" cy="215496"/>
          </a:xfrm>
          <a:prstGeom prst="rect">
            <a:avLst/>
          </a:prstGeom>
        </p:spPr>
      </p:pic>
      <p:pic>
        <p:nvPicPr>
          <p:cNvPr id="674" name="Image 673">
            <a:extLst>
              <a:ext uri="{FF2B5EF4-FFF2-40B4-BE49-F238E27FC236}">
                <a16:creationId xmlns:a16="http://schemas.microsoft.com/office/drawing/2014/main" id="{E6B26AED-3867-5CBD-D77C-5225296B7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248560">
            <a:off x="7418376" y="1898619"/>
            <a:ext cx="96406" cy="215496"/>
          </a:xfrm>
          <a:prstGeom prst="rect">
            <a:avLst/>
          </a:prstGeom>
        </p:spPr>
      </p:pic>
      <p:pic>
        <p:nvPicPr>
          <p:cNvPr id="675" name="Image 674">
            <a:extLst>
              <a:ext uri="{FF2B5EF4-FFF2-40B4-BE49-F238E27FC236}">
                <a16:creationId xmlns:a16="http://schemas.microsoft.com/office/drawing/2014/main" id="{3791D18F-970F-B863-15EE-4EEFC9EF6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72778">
            <a:off x="6678136" y="1801473"/>
            <a:ext cx="193398" cy="141825"/>
          </a:xfrm>
          <a:prstGeom prst="rect">
            <a:avLst/>
          </a:prstGeom>
        </p:spPr>
      </p:pic>
      <p:pic>
        <p:nvPicPr>
          <p:cNvPr id="676" name="Image 675">
            <a:extLst>
              <a:ext uri="{FF2B5EF4-FFF2-40B4-BE49-F238E27FC236}">
                <a16:creationId xmlns:a16="http://schemas.microsoft.com/office/drawing/2014/main" id="{F345762E-B58E-C6B3-D11B-E9FF57112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843500">
            <a:off x="6830536" y="1953873"/>
            <a:ext cx="193398" cy="141825"/>
          </a:xfrm>
          <a:prstGeom prst="rect">
            <a:avLst/>
          </a:prstGeom>
        </p:spPr>
      </p:pic>
      <p:pic>
        <p:nvPicPr>
          <p:cNvPr id="677" name="Image 676">
            <a:extLst>
              <a:ext uri="{FF2B5EF4-FFF2-40B4-BE49-F238E27FC236}">
                <a16:creationId xmlns:a16="http://schemas.microsoft.com/office/drawing/2014/main" id="{269E5348-5723-DED0-5849-4C65E10BC1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103958">
            <a:off x="6674208" y="1938326"/>
            <a:ext cx="96406" cy="215496"/>
          </a:xfrm>
          <a:prstGeom prst="rect">
            <a:avLst/>
          </a:prstGeom>
        </p:spPr>
      </p:pic>
      <p:pic>
        <p:nvPicPr>
          <p:cNvPr id="678" name="Image 677">
            <a:extLst>
              <a:ext uri="{FF2B5EF4-FFF2-40B4-BE49-F238E27FC236}">
                <a16:creationId xmlns:a16="http://schemas.microsoft.com/office/drawing/2014/main" id="{DB50D873-4A30-8A5F-B87E-53098E092E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248560">
            <a:off x="6853655" y="1807176"/>
            <a:ext cx="96406" cy="215496"/>
          </a:xfrm>
          <a:prstGeom prst="rect">
            <a:avLst/>
          </a:prstGeom>
        </p:spPr>
      </p:pic>
      <p:sp>
        <p:nvSpPr>
          <p:cNvPr id="681" name="Flèche : droite 680">
            <a:extLst>
              <a:ext uri="{FF2B5EF4-FFF2-40B4-BE49-F238E27FC236}">
                <a16:creationId xmlns:a16="http://schemas.microsoft.com/office/drawing/2014/main" id="{8D6FAA16-D9C1-CA9C-2A95-DE0D714004D4}"/>
              </a:ext>
            </a:extLst>
          </p:cNvPr>
          <p:cNvSpPr/>
          <p:nvPr/>
        </p:nvSpPr>
        <p:spPr>
          <a:xfrm>
            <a:off x="10116434" y="5805714"/>
            <a:ext cx="496459" cy="385322"/>
          </a:xfrm>
          <a:prstGeom prst="rightArrow">
            <a:avLst/>
          </a:prstGeom>
          <a:solidFill>
            <a:srgbClr val="FFC0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MT"/>
            </a:endParaRPr>
          </a:p>
        </p:txBody>
      </p:sp>
      <p:sp>
        <p:nvSpPr>
          <p:cNvPr id="685" name="Flèche : droite 684">
            <a:extLst>
              <a:ext uri="{FF2B5EF4-FFF2-40B4-BE49-F238E27FC236}">
                <a16:creationId xmlns:a16="http://schemas.microsoft.com/office/drawing/2014/main" id="{33832294-5B7C-F52D-BACB-20E39DCF11DA}"/>
              </a:ext>
            </a:extLst>
          </p:cNvPr>
          <p:cNvSpPr/>
          <p:nvPr/>
        </p:nvSpPr>
        <p:spPr>
          <a:xfrm>
            <a:off x="5091803" y="2020414"/>
            <a:ext cx="774407" cy="385322"/>
          </a:xfrm>
          <a:prstGeom prst="rightArrow">
            <a:avLst/>
          </a:prstGeom>
          <a:solidFill>
            <a:srgbClr val="FFC0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MT"/>
            </a:endParaRPr>
          </a:p>
        </p:txBody>
      </p:sp>
      <p:sp>
        <p:nvSpPr>
          <p:cNvPr id="686" name="Flèche : droite 685">
            <a:extLst>
              <a:ext uri="{FF2B5EF4-FFF2-40B4-BE49-F238E27FC236}">
                <a16:creationId xmlns:a16="http://schemas.microsoft.com/office/drawing/2014/main" id="{89ACDF27-49BC-A149-D366-79CE461FE368}"/>
              </a:ext>
            </a:extLst>
          </p:cNvPr>
          <p:cNvSpPr/>
          <p:nvPr/>
        </p:nvSpPr>
        <p:spPr>
          <a:xfrm>
            <a:off x="10923311" y="2106326"/>
            <a:ext cx="774407" cy="385322"/>
          </a:xfrm>
          <a:prstGeom prst="rightArrow">
            <a:avLst/>
          </a:prstGeom>
          <a:solidFill>
            <a:srgbClr val="FFC0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MT"/>
            </a:endParaRPr>
          </a:p>
        </p:txBody>
      </p:sp>
      <p:sp>
        <p:nvSpPr>
          <p:cNvPr id="687" name="Flèche : droite 686">
            <a:extLst>
              <a:ext uri="{FF2B5EF4-FFF2-40B4-BE49-F238E27FC236}">
                <a16:creationId xmlns:a16="http://schemas.microsoft.com/office/drawing/2014/main" id="{97F6BDBF-6658-3BB5-A4D7-D180254A83E7}"/>
              </a:ext>
            </a:extLst>
          </p:cNvPr>
          <p:cNvSpPr/>
          <p:nvPr/>
        </p:nvSpPr>
        <p:spPr>
          <a:xfrm>
            <a:off x="242439" y="5050349"/>
            <a:ext cx="774407" cy="385322"/>
          </a:xfrm>
          <a:prstGeom prst="rightArrow">
            <a:avLst/>
          </a:prstGeom>
          <a:solidFill>
            <a:srgbClr val="FFC00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76030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Espace réservé du numéro de diapositive 1">
            <a:extLst>
              <a:ext uri="{FF2B5EF4-FFF2-40B4-BE49-F238E27FC236}">
                <a16:creationId xmlns:a16="http://schemas.microsoft.com/office/drawing/2014/main" id="{CE1357F0-E35A-4FDC-A6BF-401EE89F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54D55B7-5429-4E31-B7C5-DAAC07C16580}" type="slidenum">
              <a:rPr lang="fr-FR" smtClean="0"/>
              <a:pPr/>
              <a:t>12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C65F0D8-C179-D477-04FC-78A5614F7BE1}"/>
              </a:ext>
            </a:extLst>
          </p:cNvPr>
          <p:cNvGrpSpPr>
            <a:grpSpLocks noChangeAspect="1"/>
          </p:cNvGrpSpPr>
          <p:nvPr/>
        </p:nvGrpSpPr>
        <p:grpSpPr>
          <a:xfrm>
            <a:off x="2219990" y="2541052"/>
            <a:ext cx="2009410" cy="1379795"/>
            <a:chOff x="1511697" y="3440252"/>
            <a:chExt cx="2511831" cy="17247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F5FC887-897A-F204-5A6D-2244A76F8C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2251695" y="3440252"/>
              <a:ext cx="305174" cy="670407"/>
              <a:chOff x="1373" y="1347"/>
              <a:chExt cx="535" cy="1173"/>
            </a:xfrm>
          </p:grpSpPr>
          <p:sp>
            <p:nvSpPr>
              <p:cNvPr id="182" name="Freeform 4">
                <a:extLst>
                  <a:ext uri="{FF2B5EF4-FFF2-40B4-BE49-F238E27FC236}">
                    <a16:creationId xmlns:a16="http://schemas.microsoft.com/office/drawing/2014/main" id="{C8AAA945-033E-4DA5-4B1E-E49832E12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3" y="1347"/>
                <a:ext cx="535" cy="1173"/>
              </a:xfrm>
              <a:custGeom>
                <a:avLst/>
                <a:gdLst>
                  <a:gd name="T0" fmla="*/ 3563 w 214"/>
                  <a:gd name="T1" fmla="*/ 1117 h 440"/>
                  <a:gd name="T2" fmla="*/ 1958 w 214"/>
                  <a:gd name="T3" fmla="*/ 5700 h 440"/>
                  <a:gd name="T4" fmla="*/ 395 w 214"/>
                  <a:gd name="T5" fmla="*/ 11314 h 440"/>
                  <a:gd name="T6" fmla="*/ 1333 w 214"/>
                  <a:gd name="T7" fmla="*/ 17832 h 440"/>
                  <a:gd name="T8" fmla="*/ 2470 w 214"/>
                  <a:gd name="T9" fmla="*/ 21066 h 440"/>
                  <a:gd name="T10" fmla="*/ 5438 w 214"/>
                  <a:gd name="T11" fmla="*/ 21860 h 440"/>
                  <a:gd name="T12" fmla="*/ 7970 w 214"/>
                  <a:gd name="T13" fmla="*/ 16710 h 440"/>
                  <a:gd name="T14" fmla="*/ 7895 w 214"/>
                  <a:gd name="T15" fmla="*/ 7334 h 440"/>
                  <a:gd name="T16" fmla="*/ 3563 w 214"/>
                  <a:gd name="T17" fmla="*/ 1117 h 4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" h="440">
                    <a:moveTo>
                      <a:pt x="91" y="22"/>
                    </a:moveTo>
                    <a:cubicBezTo>
                      <a:pt x="45" y="43"/>
                      <a:pt x="52" y="93"/>
                      <a:pt x="50" y="113"/>
                    </a:cubicBezTo>
                    <a:cubicBezTo>
                      <a:pt x="46" y="154"/>
                      <a:pt x="18" y="185"/>
                      <a:pt x="10" y="224"/>
                    </a:cubicBezTo>
                    <a:cubicBezTo>
                      <a:pt x="0" y="278"/>
                      <a:pt x="21" y="305"/>
                      <a:pt x="34" y="353"/>
                    </a:cubicBezTo>
                    <a:cubicBezTo>
                      <a:pt x="40" y="374"/>
                      <a:pt x="46" y="400"/>
                      <a:pt x="63" y="417"/>
                    </a:cubicBezTo>
                    <a:cubicBezTo>
                      <a:pt x="78" y="432"/>
                      <a:pt x="101" y="440"/>
                      <a:pt x="139" y="433"/>
                    </a:cubicBezTo>
                    <a:cubicBezTo>
                      <a:pt x="182" y="426"/>
                      <a:pt x="200" y="369"/>
                      <a:pt x="204" y="331"/>
                    </a:cubicBezTo>
                    <a:cubicBezTo>
                      <a:pt x="212" y="249"/>
                      <a:pt x="194" y="203"/>
                      <a:pt x="202" y="145"/>
                    </a:cubicBezTo>
                    <a:cubicBezTo>
                      <a:pt x="214" y="54"/>
                      <a:pt x="137" y="0"/>
                      <a:pt x="91" y="22"/>
                    </a:cubicBezTo>
                    <a:close/>
                  </a:path>
                </a:pathLst>
              </a:custGeom>
              <a:solidFill>
                <a:srgbClr val="BBE2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3" name="Freeform 5">
                <a:extLst>
                  <a:ext uri="{FF2B5EF4-FFF2-40B4-BE49-F238E27FC236}">
                    <a16:creationId xmlns:a16="http://schemas.microsoft.com/office/drawing/2014/main" id="{3AA7E841-96E2-125A-D005-59DE636D9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504"/>
                <a:ext cx="328" cy="1000"/>
              </a:xfrm>
              <a:custGeom>
                <a:avLst/>
                <a:gdLst>
                  <a:gd name="T0" fmla="*/ 4757 w 131"/>
                  <a:gd name="T1" fmla="*/ 4152 h 375"/>
                  <a:gd name="T2" fmla="*/ 4049 w 131"/>
                  <a:gd name="T3" fmla="*/ 0 h 375"/>
                  <a:gd name="T4" fmla="*/ 4289 w 131"/>
                  <a:gd name="T5" fmla="*/ 4301 h 375"/>
                  <a:gd name="T6" fmla="*/ 3969 w 131"/>
                  <a:gd name="T7" fmla="*/ 13141 h 375"/>
                  <a:gd name="T8" fmla="*/ 1850 w 131"/>
                  <a:gd name="T9" fmla="*/ 18355 h 375"/>
                  <a:gd name="T10" fmla="*/ 0 w 131"/>
                  <a:gd name="T11" fmla="*/ 18296 h 375"/>
                  <a:gd name="T12" fmla="*/ 2276 w 131"/>
                  <a:gd name="T13" fmla="*/ 18752 h 375"/>
                  <a:gd name="T14" fmla="*/ 4832 w 131"/>
                  <a:gd name="T15" fmla="*/ 13560 h 375"/>
                  <a:gd name="T16" fmla="*/ 4757 w 131"/>
                  <a:gd name="T17" fmla="*/ 4152 h 3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1" h="375">
                    <a:moveTo>
                      <a:pt x="121" y="82"/>
                    </a:moveTo>
                    <a:cubicBezTo>
                      <a:pt x="126" y="48"/>
                      <a:pt x="118" y="22"/>
                      <a:pt x="103" y="0"/>
                    </a:cubicBezTo>
                    <a:cubicBezTo>
                      <a:pt x="113" y="20"/>
                      <a:pt x="113" y="54"/>
                      <a:pt x="109" y="85"/>
                    </a:cubicBezTo>
                    <a:cubicBezTo>
                      <a:pt x="100" y="144"/>
                      <a:pt x="109" y="179"/>
                      <a:pt x="101" y="260"/>
                    </a:cubicBezTo>
                    <a:cubicBezTo>
                      <a:pt x="97" y="298"/>
                      <a:pt x="90" y="356"/>
                      <a:pt x="47" y="363"/>
                    </a:cubicBezTo>
                    <a:cubicBezTo>
                      <a:pt x="29" y="366"/>
                      <a:pt x="17" y="371"/>
                      <a:pt x="0" y="362"/>
                    </a:cubicBezTo>
                    <a:cubicBezTo>
                      <a:pt x="13" y="370"/>
                      <a:pt x="33" y="375"/>
                      <a:pt x="58" y="371"/>
                    </a:cubicBezTo>
                    <a:cubicBezTo>
                      <a:pt x="101" y="364"/>
                      <a:pt x="119" y="306"/>
                      <a:pt x="123" y="268"/>
                    </a:cubicBezTo>
                    <a:cubicBezTo>
                      <a:pt x="131" y="187"/>
                      <a:pt x="113" y="141"/>
                      <a:pt x="121" y="82"/>
                    </a:cubicBezTo>
                    <a:close/>
                  </a:path>
                </a:pathLst>
              </a:custGeom>
              <a:solidFill>
                <a:srgbClr val="91C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4" name="Freeform 6">
                <a:extLst>
                  <a:ext uri="{FF2B5EF4-FFF2-40B4-BE49-F238E27FC236}">
                    <a16:creationId xmlns:a16="http://schemas.microsoft.com/office/drawing/2014/main" id="{123D58E4-F6D6-7AA5-4DB6-82F43BEC3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" y="1419"/>
                <a:ext cx="215" cy="1005"/>
              </a:xfrm>
              <a:custGeom>
                <a:avLst/>
                <a:gdLst>
                  <a:gd name="T0" fmla="*/ 1613 w 86"/>
                  <a:gd name="T1" fmla="*/ 16408 h 377"/>
                  <a:gd name="T2" fmla="*/ 1333 w 86"/>
                  <a:gd name="T3" fmla="*/ 10346 h 377"/>
                  <a:gd name="T4" fmla="*/ 2625 w 86"/>
                  <a:gd name="T5" fmla="*/ 4604 h 377"/>
                  <a:gd name="T6" fmla="*/ 3363 w 86"/>
                  <a:gd name="T7" fmla="*/ 0 h 377"/>
                  <a:gd name="T8" fmla="*/ 1958 w 86"/>
                  <a:gd name="T9" fmla="*/ 4492 h 377"/>
                  <a:gd name="T10" fmla="*/ 438 w 86"/>
                  <a:gd name="T11" fmla="*/ 10098 h 377"/>
                  <a:gd name="T12" fmla="*/ 1375 w 86"/>
                  <a:gd name="T13" fmla="*/ 16557 h 377"/>
                  <a:gd name="T14" fmla="*/ 2033 w 86"/>
                  <a:gd name="T15" fmla="*/ 19039 h 377"/>
                  <a:gd name="T16" fmla="*/ 1613 w 86"/>
                  <a:gd name="T17" fmla="*/ 16408 h 3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6" h="377">
                    <a:moveTo>
                      <a:pt x="41" y="325"/>
                    </a:moveTo>
                    <a:cubicBezTo>
                      <a:pt x="29" y="277"/>
                      <a:pt x="24" y="259"/>
                      <a:pt x="34" y="205"/>
                    </a:cubicBezTo>
                    <a:cubicBezTo>
                      <a:pt x="41" y="166"/>
                      <a:pt x="63" y="132"/>
                      <a:pt x="67" y="91"/>
                    </a:cubicBezTo>
                    <a:cubicBezTo>
                      <a:pt x="69" y="75"/>
                      <a:pt x="55" y="22"/>
                      <a:pt x="86" y="0"/>
                    </a:cubicBezTo>
                    <a:cubicBezTo>
                      <a:pt x="46" y="23"/>
                      <a:pt x="52" y="70"/>
                      <a:pt x="50" y="89"/>
                    </a:cubicBezTo>
                    <a:cubicBezTo>
                      <a:pt x="47" y="129"/>
                      <a:pt x="18" y="161"/>
                      <a:pt x="11" y="200"/>
                    </a:cubicBezTo>
                    <a:cubicBezTo>
                      <a:pt x="0" y="254"/>
                      <a:pt x="22" y="280"/>
                      <a:pt x="35" y="328"/>
                    </a:cubicBezTo>
                    <a:cubicBezTo>
                      <a:pt x="39" y="344"/>
                      <a:pt x="43" y="361"/>
                      <a:pt x="52" y="377"/>
                    </a:cubicBezTo>
                    <a:cubicBezTo>
                      <a:pt x="47" y="357"/>
                      <a:pt x="45" y="337"/>
                      <a:pt x="41" y="325"/>
                    </a:cubicBezTo>
                    <a:close/>
                  </a:path>
                </a:pathLst>
              </a:custGeom>
              <a:solidFill>
                <a:srgbClr val="E5F5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5" name="Freeform 7">
                <a:extLst>
                  <a:ext uri="{FF2B5EF4-FFF2-40B4-BE49-F238E27FC236}">
                    <a16:creationId xmlns:a16="http://schemas.microsoft.com/office/drawing/2014/main" id="{F04A3A3D-4617-7624-0F7B-3F1BBE8D9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1419"/>
                <a:ext cx="188" cy="533"/>
              </a:xfrm>
              <a:custGeom>
                <a:avLst/>
                <a:gdLst>
                  <a:gd name="T0" fmla="*/ 2915 w 75"/>
                  <a:gd name="T1" fmla="*/ 0 h 200"/>
                  <a:gd name="T2" fmla="*/ 1860 w 75"/>
                  <a:gd name="T3" fmla="*/ 4546 h 200"/>
                  <a:gd name="T4" fmla="*/ 0 w 75"/>
                  <a:gd name="T5" fmla="*/ 10084 h 200"/>
                  <a:gd name="T6" fmla="*/ 1547 w 75"/>
                  <a:gd name="T7" fmla="*/ 4488 h 200"/>
                  <a:gd name="T8" fmla="*/ 2960 w 75"/>
                  <a:gd name="T9" fmla="*/ 0 h 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200">
                    <a:moveTo>
                      <a:pt x="74" y="0"/>
                    </a:moveTo>
                    <a:cubicBezTo>
                      <a:pt x="34" y="23"/>
                      <a:pt x="49" y="77"/>
                      <a:pt x="47" y="90"/>
                    </a:cubicBezTo>
                    <a:cubicBezTo>
                      <a:pt x="41" y="130"/>
                      <a:pt x="7" y="161"/>
                      <a:pt x="0" y="200"/>
                    </a:cubicBezTo>
                    <a:cubicBezTo>
                      <a:pt x="7" y="161"/>
                      <a:pt x="36" y="129"/>
                      <a:pt x="39" y="89"/>
                    </a:cubicBezTo>
                    <a:cubicBezTo>
                      <a:pt x="41" y="70"/>
                      <a:pt x="35" y="23"/>
                      <a:pt x="7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6" name="Freeform 8">
                <a:extLst>
                  <a:ext uri="{FF2B5EF4-FFF2-40B4-BE49-F238E27FC236}">
                    <a16:creationId xmlns:a16="http://schemas.microsoft.com/office/drawing/2014/main" id="{FF17123B-DC82-32BD-425A-04A0F8016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3" y="1347"/>
                <a:ext cx="535" cy="1173"/>
              </a:xfrm>
              <a:custGeom>
                <a:avLst/>
                <a:gdLst>
                  <a:gd name="T0" fmla="*/ 3563 w 214"/>
                  <a:gd name="T1" fmla="*/ 1117 h 440"/>
                  <a:gd name="T2" fmla="*/ 1958 w 214"/>
                  <a:gd name="T3" fmla="*/ 5700 h 440"/>
                  <a:gd name="T4" fmla="*/ 395 w 214"/>
                  <a:gd name="T5" fmla="*/ 11314 h 440"/>
                  <a:gd name="T6" fmla="*/ 1333 w 214"/>
                  <a:gd name="T7" fmla="*/ 17832 h 440"/>
                  <a:gd name="T8" fmla="*/ 2470 w 214"/>
                  <a:gd name="T9" fmla="*/ 21066 h 440"/>
                  <a:gd name="T10" fmla="*/ 5438 w 214"/>
                  <a:gd name="T11" fmla="*/ 21860 h 440"/>
                  <a:gd name="T12" fmla="*/ 7970 w 214"/>
                  <a:gd name="T13" fmla="*/ 16710 h 440"/>
                  <a:gd name="T14" fmla="*/ 7895 w 214"/>
                  <a:gd name="T15" fmla="*/ 7334 h 440"/>
                  <a:gd name="T16" fmla="*/ 3563 w 214"/>
                  <a:gd name="T17" fmla="*/ 1117 h 4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" h="440">
                    <a:moveTo>
                      <a:pt x="91" y="22"/>
                    </a:moveTo>
                    <a:cubicBezTo>
                      <a:pt x="45" y="43"/>
                      <a:pt x="52" y="93"/>
                      <a:pt x="50" y="113"/>
                    </a:cubicBezTo>
                    <a:cubicBezTo>
                      <a:pt x="46" y="154"/>
                      <a:pt x="18" y="185"/>
                      <a:pt x="10" y="224"/>
                    </a:cubicBezTo>
                    <a:cubicBezTo>
                      <a:pt x="0" y="278"/>
                      <a:pt x="21" y="305"/>
                      <a:pt x="34" y="353"/>
                    </a:cubicBezTo>
                    <a:cubicBezTo>
                      <a:pt x="40" y="374"/>
                      <a:pt x="46" y="400"/>
                      <a:pt x="63" y="417"/>
                    </a:cubicBezTo>
                    <a:cubicBezTo>
                      <a:pt x="78" y="432"/>
                      <a:pt x="101" y="440"/>
                      <a:pt x="139" y="433"/>
                    </a:cubicBezTo>
                    <a:cubicBezTo>
                      <a:pt x="182" y="426"/>
                      <a:pt x="200" y="369"/>
                      <a:pt x="204" y="331"/>
                    </a:cubicBezTo>
                    <a:cubicBezTo>
                      <a:pt x="212" y="249"/>
                      <a:pt x="194" y="203"/>
                      <a:pt x="202" y="145"/>
                    </a:cubicBezTo>
                    <a:cubicBezTo>
                      <a:pt x="214" y="54"/>
                      <a:pt x="137" y="0"/>
                      <a:pt x="91" y="22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83705439-3E2E-4800-438A-C52646F638E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9867530" flipH="1">
              <a:off x="2330574" y="4306721"/>
              <a:ext cx="304672" cy="661389"/>
              <a:chOff x="1381" y="2700"/>
              <a:chExt cx="534" cy="1157"/>
            </a:xfrm>
          </p:grpSpPr>
          <p:sp>
            <p:nvSpPr>
              <p:cNvPr id="176" name="Freeform 10">
                <a:extLst>
                  <a:ext uri="{FF2B5EF4-FFF2-40B4-BE49-F238E27FC236}">
                    <a16:creationId xmlns:a16="http://schemas.microsoft.com/office/drawing/2014/main" id="{783741BE-C3EA-872D-F10A-819A6D573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2700"/>
                <a:ext cx="534" cy="1157"/>
              </a:xfrm>
              <a:custGeom>
                <a:avLst/>
                <a:gdLst>
                  <a:gd name="T0" fmla="*/ 4851 w 213"/>
                  <a:gd name="T1" fmla="*/ 248 h 434"/>
                  <a:gd name="T2" fmla="*/ 1497 w 213"/>
                  <a:gd name="T3" fmla="*/ 4791 h 434"/>
                  <a:gd name="T4" fmla="*/ 2018 w 213"/>
                  <a:gd name="T5" fmla="*/ 9155 h 434"/>
                  <a:gd name="T6" fmla="*/ 1421 w 213"/>
                  <a:gd name="T7" fmla="*/ 12671 h 434"/>
                  <a:gd name="T8" fmla="*/ 1339 w 213"/>
                  <a:gd name="T9" fmla="*/ 19800 h 434"/>
                  <a:gd name="T10" fmla="*/ 6443 w 213"/>
                  <a:gd name="T11" fmla="*/ 20653 h 434"/>
                  <a:gd name="T12" fmla="*/ 8103 w 213"/>
                  <a:gd name="T13" fmla="*/ 13524 h 434"/>
                  <a:gd name="T14" fmla="*/ 7945 w 213"/>
                  <a:gd name="T15" fmla="*/ 10405 h 434"/>
                  <a:gd name="T16" fmla="*/ 8208 w 213"/>
                  <a:gd name="T17" fmla="*/ 5401 h 434"/>
                  <a:gd name="T18" fmla="*/ 4851 w 213"/>
                  <a:gd name="T19" fmla="*/ 248 h 4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34">
                    <a:moveTo>
                      <a:pt x="123" y="5"/>
                    </a:moveTo>
                    <a:cubicBezTo>
                      <a:pt x="76" y="0"/>
                      <a:pt x="40" y="53"/>
                      <a:pt x="38" y="95"/>
                    </a:cubicBezTo>
                    <a:cubicBezTo>
                      <a:pt x="37" y="119"/>
                      <a:pt x="53" y="158"/>
                      <a:pt x="51" y="181"/>
                    </a:cubicBezTo>
                    <a:cubicBezTo>
                      <a:pt x="50" y="204"/>
                      <a:pt x="44" y="229"/>
                      <a:pt x="36" y="251"/>
                    </a:cubicBezTo>
                    <a:cubicBezTo>
                      <a:pt x="19" y="292"/>
                      <a:pt x="0" y="354"/>
                      <a:pt x="34" y="392"/>
                    </a:cubicBezTo>
                    <a:cubicBezTo>
                      <a:pt x="60" y="420"/>
                      <a:pt x="113" y="434"/>
                      <a:pt x="163" y="409"/>
                    </a:cubicBezTo>
                    <a:cubicBezTo>
                      <a:pt x="213" y="384"/>
                      <a:pt x="207" y="305"/>
                      <a:pt x="205" y="268"/>
                    </a:cubicBezTo>
                    <a:cubicBezTo>
                      <a:pt x="203" y="243"/>
                      <a:pt x="197" y="232"/>
                      <a:pt x="201" y="206"/>
                    </a:cubicBezTo>
                    <a:cubicBezTo>
                      <a:pt x="204" y="182"/>
                      <a:pt x="209" y="151"/>
                      <a:pt x="208" y="107"/>
                    </a:cubicBezTo>
                    <a:cubicBezTo>
                      <a:pt x="206" y="62"/>
                      <a:pt x="171" y="10"/>
                      <a:pt x="123" y="5"/>
                    </a:cubicBezTo>
                    <a:close/>
                  </a:path>
                </a:pathLst>
              </a:custGeom>
              <a:solidFill>
                <a:srgbClr val="B27B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77" name="Freeform 11">
                <a:extLst>
                  <a:ext uri="{FF2B5EF4-FFF2-40B4-BE49-F238E27FC236}">
                    <a16:creationId xmlns:a16="http://schemas.microsoft.com/office/drawing/2014/main" id="{3FACADE5-08B4-DE31-4802-7DC854551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" y="2737"/>
                <a:ext cx="275" cy="971"/>
              </a:xfrm>
              <a:custGeom>
                <a:avLst/>
                <a:gdLst>
                  <a:gd name="T0" fmla="*/ 4300 w 110"/>
                  <a:gd name="T1" fmla="*/ 0 h 364"/>
                  <a:gd name="T2" fmla="*/ 1488 w 110"/>
                  <a:gd name="T3" fmla="*/ 4498 h 364"/>
                  <a:gd name="T4" fmla="*/ 1800 w 110"/>
                  <a:gd name="T5" fmla="*/ 10134 h 364"/>
                  <a:gd name="T6" fmla="*/ 988 w 110"/>
                  <a:gd name="T7" fmla="*/ 18430 h 364"/>
                  <a:gd name="T8" fmla="*/ 1925 w 110"/>
                  <a:gd name="T9" fmla="*/ 12567 h 364"/>
                  <a:gd name="T10" fmla="*/ 2708 w 110"/>
                  <a:gd name="T11" fmla="*/ 4655 h 364"/>
                  <a:gd name="T12" fmla="*/ 4300 w 110"/>
                  <a:gd name="T13" fmla="*/ 0 h 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0" h="364">
                    <a:moveTo>
                      <a:pt x="110" y="0"/>
                    </a:moveTo>
                    <a:cubicBezTo>
                      <a:pt x="77" y="2"/>
                      <a:pt x="34" y="44"/>
                      <a:pt x="38" y="89"/>
                    </a:cubicBezTo>
                    <a:cubicBezTo>
                      <a:pt x="42" y="134"/>
                      <a:pt x="64" y="134"/>
                      <a:pt x="46" y="200"/>
                    </a:cubicBezTo>
                    <a:cubicBezTo>
                      <a:pt x="29" y="265"/>
                      <a:pt x="0" y="313"/>
                      <a:pt x="25" y="364"/>
                    </a:cubicBezTo>
                    <a:cubicBezTo>
                      <a:pt x="17" y="348"/>
                      <a:pt x="21" y="306"/>
                      <a:pt x="49" y="248"/>
                    </a:cubicBezTo>
                    <a:cubicBezTo>
                      <a:pt x="77" y="189"/>
                      <a:pt x="78" y="157"/>
                      <a:pt x="69" y="92"/>
                    </a:cubicBezTo>
                    <a:cubicBezTo>
                      <a:pt x="61" y="35"/>
                      <a:pt x="85" y="14"/>
                      <a:pt x="110" y="0"/>
                    </a:cubicBezTo>
                    <a:close/>
                  </a:path>
                </a:pathLst>
              </a:custGeom>
              <a:solidFill>
                <a:srgbClr val="CE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78" name="Freeform 12">
                <a:extLst>
                  <a:ext uri="{FF2B5EF4-FFF2-40B4-BE49-F238E27FC236}">
                    <a16:creationId xmlns:a16="http://schemas.microsoft.com/office/drawing/2014/main" id="{61A9105E-6D4D-7405-F320-DDB4323E0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2876"/>
                <a:ext cx="288" cy="939"/>
              </a:xfrm>
              <a:custGeom>
                <a:avLst/>
                <a:gdLst>
                  <a:gd name="T0" fmla="*/ 3927 w 115"/>
                  <a:gd name="T1" fmla="*/ 0 h 352"/>
                  <a:gd name="T2" fmla="*/ 4052 w 115"/>
                  <a:gd name="T3" fmla="*/ 7139 h 352"/>
                  <a:gd name="T4" fmla="*/ 4207 w 115"/>
                  <a:gd name="T5" fmla="*/ 10540 h 352"/>
                  <a:gd name="T6" fmla="*/ 2514 w 115"/>
                  <a:gd name="T7" fmla="*/ 17222 h 352"/>
                  <a:gd name="T8" fmla="*/ 0 w 115"/>
                  <a:gd name="T9" fmla="*/ 17676 h 352"/>
                  <a:gd name="T10" fmla="*/ 3268 w 115"/>
                  <a:gd name="T11" fmla="*/ 14482 h 352"/>
                  <a:gd name="T12" fmla="*/ 3373 w 115"/>
                  <a:gd name="T13" fmla="*/ 7045 h 352"/>
                  <a:gd name="T14" fmla="*/ 3927 w 115"/>
                  <a:gd name="T15" fmla="*/ 0 h 3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15" h="352">
                    <a:moveTo>
                      <a:pt x="100" y="0"/>
                    </a:moveTo>
                    <a:cubicBezTo>
                      <a:pt x="112" y="20"/>
                      <a:pt x="115" y="57"/>
                      <a:pt x="103" y="141"/>
                    </a:cubicBezTo>
                    <a:cubicBezTo>
                      <a:pt x="99" y="167"/>
                      <a:pt x="104" y="184"/>
                      <a:pt x="107" y="208"/>
                    </a:cubicBezTo>
                    <a:cubicBezTo>
                      <a:pt x="111" y="259"/>
                      <a:pt x="114" y="311"/>
                      <a:pt x="64" y="340"/>
                    </a:cubicBezTo>
                    <a:cubicBezTo>
                      <a:pt x="37" y="352"/>
                      <a:pt x="0" y="349"/>
                      <a:pt x="0" y="349"/>
                    </a:cubicBezTo>
                    <a:cubicBezTo>
                      <a:pt x="39" y="345"/>
                      <a:pt x="75" y="321"/>
                      <a:pt x="83" y="286"/>
                    </a:cubicBezTo>
                    <a:cubicBezTo>
                      <a:pt x="91" y="252"/>
                      <a:pt x="75" y="191"/>
                      <a:pt x="86" y="139"/>
                    </a:cubicBezTo>
                    <a:cubicBezTo>
                      <a:pt x="97" y="87"/>
                      <a:pt x="115" y="73"/>
                      <a:pt x="100" y="0"/>
                    </a:cubicBezTo>
                    <a:close/>
                  </a:path>
                </a:pathLst>
              </a:custGeom>
              <a:solidFill>
                <a:srgbClr val="9A4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79" name="Freeform 13">
                <a:extLst>
                  <a:ext uri="{FF2B5EF4-FFF2-40B4-BE49-F238E27FC236}">
                    <a16:creationId xmlns:a16="http://schemas.microsoft.com/office/drawing/2014/main" id="{7ED037E7-0B3A-CD49-7296-ADACBB6AA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4" y="2780"/>
                <a:ext cx="95" cy="459"/>
              </a:xfrm>
              <a:custGeom>
                <a:avLst/>
                <a:gdLst>
                  <a:gd name="T0" fmla="*/ 1488 w 38"/>
                  <a:gd name="T1" fmla="*/ 0 h 172"/>
                  <a:gd name="T2" fmla="*/ 238 w 38"/>
                  <a:gd name="T3" fmla="*/ 4008 h 172"/>
                  <a:gd name="T4" fmla="*/ 595 w 38"/>
                  <a:gd name="T5" fmla="*/ 8724 h 172"/>
                  <a:gd name="T6" fmla="*/ 708 w 38"/>
                  <a:gd name="T7" fmla="*/ 4614 h 172"/>
                  <a:gd name="T8" fmla="*/ 1488 w 38"/>
                  <a:gd name="T9" fmla="*/ 0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172">
                    <a:moveTo>
                      <a:pt x="38" y="0"/>
                    </a:moveTo>
                    <a:cubicBezTo>
                      <a:pt x="21" y="15"/>
                      <a:pt x="0" y="34"/>
                      <a:pt x="6" y="79"/>
                    </a:cubicBezTo>
                    <a:cubicBezTo>
                      <a:pt x="12" y="124"/>
                      <a:pt x="28" y="139"/>
                      <a:pt x="15" y="172"/>
                    </a:cubicBezTo>
                    <a:cubicBezTo>
                      <a:pt x="25" y="155"/>
                      <a:pt x="21" y="127"/>
                      <a:pt x="18" y="91"/>
                    </a:cubicBezTo>
                    <a:cubicBezTo>
                      <a:pt x="15" y="55"/>
                      <a:pt x="2" y="35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0" name="Freeform 14">
                <a:extLst>
                  <a:ext uri="{FF2B5EF4-FFF2-40B4-BE49-F238E27FC236}">
                    <a16:creationId xmlns:a16="http://schemas.microsoft.com/office/drawing/2014/main" id="{CFEDEF4B-7CA0-ACFD-D181-78AA8F09B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" y="3423"/>
                <a:ext cx="37" cy="192"/>
              </a:xfrm>
              <a:custGeom>
                <a:avLst/>
                <a:gdLst>
                  <a:gd name="T0" fmla="*/ 553 w 15"/>
                  <a:gd name="T1" fmla="*/ 0 h 72"/>
                  <a:gd name="T2" fmla="*/ 30 w 15"/>
                  <a:gd name="T3" fmla="*/ 3640 h 7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5" h="72">
                    <a:moveTo>
                      <a:pt x="15" y="0"/>
                    </a:moveTo>
                    <a:cubicBezTo>
                      <a:pt x="7" y="15"/>
                      <a:pt x="0" y="49"/>
                      <a:pt x="1" y="7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1" name="Freeform 15">
                <a:extLst>
                  <a:ext uri="{FF2B5EF4-FFF2-40B4-BE49-F238E27FC236}">
                    <a16:creationId xmlns:a16="http://schemas.microsoft.com/office/drawing/2014/main" id="{4F216AD6-3B6B-D356-BF0F-4F4FA7980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2700"/>
                <a:ext cx="534" cy="1157"/>
              </a:xfrm>
              <a:custGeom>
                <a:avLst/>
                <a:gdLst>
                  <a:gd name="T0" fmla="*/ 4851 w 213"/>
                  <a:gd name="T1" fmla="*/ 248 h 434"/>
                  <a:gd name="T2" fmla="*/ 1497 w 213"/>
                  <a:gd name="T3" fmla="*/ 4791 h 434"/>
                  <a:gd name="T4" fmla="*/ 2018 w 213"/>
                  <a:gd name="T5" fmla="*/ 9155 h 434"/>
                  <a:gd name="T6" fmla="*/ 1421 w 213"/>
                  <a:gd name="T7" fmla="*/ 12671 h 434"/>
                  <a:gd name="T8" fmla="*/ 1339 w 213"/>
                  <a:gd name="T9" fmla="*/ 19800 h 434"/>
                  <a:gd name="T10" fmla="*/ 6443 w 213"/>
                  <a:gd name="T11" fmla="*/ 20653 h 434"/>
                  <a:gd name="T12" fmla="*/ 8103 w 213"/>
                  <a:gd name="T13" fmla="*/ 13524 h 434"/>
                  <a:gd name="T14" fmla="*/ 7945 w 213"/>
                  <a:gd name="T15" fmla="*/ 10405 h 434"/>
                  <a:gd name="T16" fmla="*/ 8208 w 213"/>
                  <a:gd name="T17" fmla="*/ 5401 h 434"/>
                  <a:gd name="T18" fmla="*/ 4851 w 213"/>
                  <a:gd name="T19" fmla="*/ 248 h 4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34">
                    <a:moveTo>
                      <a:pt x="123" y="5"/>
                    </a:moveTo>
                    <a:cubicBezTo>
                      <a:pt x="76" y="0"/>
                      <a:pt x="40" y="53"/>
                      <a:pt x="38" y="95"/>
                    </a:cubicBezTo>
                    <a:cubicBezTo>
                      <a:pt x="37" y="119"/>
                      <a:pt x="53" y="158"/>
                      <a:pt x="51" y="181"/>
                    </a:cubicBezTo>
                    <a:cubicBezTo>
                      <a:pt x="50" y="204"/>
                      <a:pt x="44" y="229"/>
                      <a:pt x="36" y="251"/>
                    </a:cubicBezTo>
                    <a:cubicBezTo>
                      <a:pt x="19" y="292"/>
                      <a:pt x="0" y="354"/>
                      <a:pt x="34" y="392"/>
                    </a:cubicBezTo>
                    <a:cubicBezTo>
                      <a:pt x="60" y="420"/>
                      <a:pt x="113" y="434"/>
                      <a:pt x="163" y="409"/>
                    </a:cubicBezTo>
                    <a:cubicBezTo>
                      <a:pt x="213" y="384"/>
                      <a:pt x="207" y="305"/>
                      <a:pt x="205" y="268"/>
                    </a:cubicBezTo>
                    <a:cubicBezTo>
                      <a:pt x="203" y="243"/>
                      <a:pt x="197" y="232"/>
                      <a:pt x="201" y="206"/>
                    </a:cubicBezTo>
                    <a:cubicBezTo>
                      <a:pt x="204" y="182"/>
                      <a:pt x="209" y="151"/>
                      <a:pt x="208" y="107"/>
                    </a:cubicBezTo>
                    <a:cubicBezTo>
                      <a:pt x="206" y="62"/>
                      <a:pt x="171" y="10"/>
                      <a:pt x="123" y="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6" name="Group 23">
              <a:extLst>
                <a:ext uri="{FF2B5EF4-FFF2-40B4-BE49-F238E27FC236}">
                  <a16:creationId xmlns:a16="http://schemas.microsoft.com/office/drawing/2014/main" id="{458E7EC4-CE3D-DB47-53E3-3BA1EB29832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2801435" y="3690085"/>
              <a:ext cx="360702" cy="667901"/>
              <a:chOff x="3719" y="1321"/>
              <a:chExt cx="632" cy="1168"/>
            </a:xfrm>
          </p:grpSpPr>
          <p:sp>
            <p:nvSpPr>
              <p:cNvPr id="170" name="Freeform 24">
                <a:extLst>
                  <a:ext uri="{FF2B5EF4-FFF2-40B4-BE49-F238E27FC236}">
                    <a16:creationId xmlns:a16="http://schemas.microsoft.com/office/drawing/2014/main" id="{82EE8D15-33D4-F315-3CB4-4724E2F07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1321"/>
                <a:ext cx="632" cy="1168"/>
              </a:xfrm>
              <a:custGeom>
                <a:avLst/>
                <a:gdLst>
                  <a:gd name="T0" fmla="*/ 3153 w 253"/>
                  <a:gd name="T1" fmla="*/ 3037 h 438"/>
                  <a:gd name="T2" fmla="*/ 7826 w 253"/>
                  <a:gd name="T3" fmla="*/ 5667 h 438"/>
                  <a:gd name="T4" fmla="*/ 7949 w 253"/>
                  <a:gd name="T5" fmla="*/ 9557 h 438"/>
                  <a:gd name="T6" fmla="*/ 8836 w 253"/>
                  <a:gd name="T7" fmla="*/ 13141 h 438"/>
                  <a:gd name="T8" fmla="*/ 8918 w 253"/>
                  <a:gd name="T9" fmla="*/ 19720 h 438"/>
                  <a:gd name="T10" fmla="*/ 5066 w 253"/>
                  <a:gd name="T11" fmla="*/ 22093 h 438"/>
                  <a:gd name="T12" fmla="*/ 812 w 253"/>
                  <a:gd name="T13" fmla="*/ 18752 h 438"/>
                  <a:gd name="T14" fmla="*/ 1167 w 253"/>
                  <a:gd name="T15" fmla="*/ 11981 h 438"/>
                  <a:gd name="T16" fmla="*/ 2840 w 253"/>
                  <a:gd name="T17" fmla="*/ 7075 h 438"/>
                  <a:gd name="T18" fmla="*/ 3153 w 253"/>
                  <a:gd name="T19" fmla="*/ 3037 h 4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3" h="438">
                    <a:moveTo>
                      <a:pt x="81" y="60"/>
                    </a:moveTo>
                    <a:cubicBezTo>
                      <a:pt x="100" y="34"/>
                      <a:pt x="173" y="0"/>
                      <a:pt x="201" y="112"/>
                    </a:cubicBezTo>
                    <a:cubicBezTo>
                      <a:pt x="206" y="140"/>
                      <a:pt x="201" y="166"/>
                      <a:pt x="204" y="189"/>
                    </a:cubicBezTo>
                    <a:cubicBezTo>
                      <a:pt x="208" y="216"/>
                      <a:pt x="218" y="234"/>
                      <a:pt x="227" y="260"/>
                    </a:cubicBezTo>
                    <a:cubicBezTo>
                      <a:pt x="238" y="294"/>
                      <a:pt x="253" y="360"/>
                      <a:pt x="229" y="390"/>
                    </a:cubicBezTo>
                    <a:cubicBezTo>
                      <a:pt x="209" y="414"/>
                      <a:pt x="161" y="436"/>
                      <a:pt x="130" y="437"/>
                    </a:cubicBezTo>
                    <a:cubicBezTo>
                      <a:pt x="87" y="438"/>
                      <a:pt x="41" y="404"/>
                      <a:pt x="21" y="371"/>
                    </a:cubicBezTo>
                    <a:cubicBezTo>
                      <a:pt x="0" y="334"/>
                      <a:pt x="13" y="274"/>
                      <a:pt x="30" y="237"/>
                    </a:cubicBezTo>
                    <a:cubicBezTo>
                      <a:pt x="44" y="208"/>
                      <a:pt x="70" y="172"/>
                      <a:pt x="73" y="140"/>
                    </a:cubicBezTo>
                    <a:cubicBezTo>
                      <a:pt x="74" y="117"/>
                      <a:pt x="61" y="86"/>
                      <a:pt x="81" y="60"/>
                    </a:cubicBezTo>
                    <a:close/>
                  </a:path>
                </a:pathLst>
              </a:custGeom>
              <a:solidFill>
                <a:srgbClr val="F1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71" name="Freeform 25">
                <a:extLst>
                  <a:ext uri="{FF2B5EF4-FFF2-40B4-BE49-F238E27FC236}">
                    <a16:creationId xmlns:a16="http://schemas.microsoft.com/office/drawing/2014/main" id="{B2A0E13E-9ED1-50FC-A91C-285A07E4D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1439"/>
                <a:ext cx="317" cy="821"/>
              </a:xfrm>
              <a:custGeom>
                <a:avLst/>
                <a:gdLst>
                  <a:gd name="T0" fmla="*/ 4927 w 127"/>
                  <a:gd name="T1" fmla="*/ 0 h 308"/>
                  <a:gd name="T2" fmla="*/ 2953 w 127"/>
                  <a:gd name="T3" fmla="*/ 2479 h 308"/>
                  <a:gd name="T4" fmla="*/ 2641 w 127"/>
                  <a:gd name="T5" fmla="*/ 6915 h 308"/>
                  <a:gd name="T6" fmla="*/ 624 w 127"/>
                  <a:gd name="T7" fmla="*/ 15546 h 308"/>
                  <a:gd name="T8" fmla="*/ 2361 w 127"/>
                  <a:gd name="T9" fmla="*/ 9487 h 308"/>
                  <a:gd name="T10" fmla="*/ 4044 w 127"/>
                  <a:gd name="T11" fmla="*/ 4092 h 308"/>
                  <a:gd name="T12" fmla="*/ 4927 w 127"/>
                  <a:gd name="T13" fmla="*/ 0 h 3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308">
                    <a:moveTo>
                      <a:pt x="127" y="0"/>
                    </a:moveTo>
                    <a:cubicBezTo>
                      <a:pt x="100" y="4"/>
                      <a:pt x="76" y="21"/>
                      <a:pt x="76" y="49"/>
                    </a:cubicBezTo>
                    <a:cubicBezTo>
                      <a:pt x="76" y="77"/>
                      <a:pt x="89" y="92"/>
                      <a:pt x="68" y="137"/>
                    </a:cubicBezTo>
                    <a:cubicBezTo>
                      <a:pt x="47" y="183"/>
                      <a:pt x="0" y="241"/>
                      <a:pt x="16" y="308"/>
                    </a:cubicBezTo>
                    <a:cubicBezTo>
                      <a:pt x="19" y="247"/>
                      <a:pt x="41" y="223"/>
                      <a:pt x="61" y="188"/>
                    </a:cubicBezTo>
                    <a:cubicBezTo>
                      <a:pt x="81" y="153"/>
                      <a:pt x="101" y="117"/>
                      <a:pt x="104" y="81"/>
                    </a:cubicBezTo>
                    <a:cubicBezTo>
                      <a:pt x="107" y="45"/>
                      <a:pt x="96" y="15"/>
                      <a:pt x="127" y="0"/>
                    </a:cubicBezTo>
                    <a:close/>
                  </a:path>
                </a:pathLst>
              </a:custGeom>
              <a:solidFill>
                <a:srgbClr val="F7C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72" name="Freeform 26">
                <a:extLst>
                  <a:ext uri="{FF2B5EF4-FFF2-40B4-BE49-F238E27FC236}">
                    <a16:creationId xmlns:a16="http://schemas.microsoft.com/office/drawing/2014/main" id="{3594659B-E595-B1DB-60D0-4375069C4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1591"/>
                <a:ext cx="288" cy="880"/>
              </a:xfrm>
              <a:custGeom>
                <a:avLst/>
                <a:gdLst>
                  <a:gd name="T0" fmla="*/ 2171 w 115"/>
                  <a:gd name="T1" fmla="*/ 0 h 330"/>
                  <a:gd name="T2" fmla="*/ 2359 w 115"/>
                  <a:gd name="T3" fmla="*/ 3733 h 330"/>
                  <a:gd name="T4" fmla="*/ 2905 w 115"/>
                  <a:gd name="T5" fmla="*/ 6976 h 330"/>
                  <a:gd name="T6" fmla="*/ 3456 w 115"/>
                  <a:gd name="T7" fmla="*/ 14315 h 330"/>
                  <a:gd name="T8" fmla="*/ 0 w 115"/>
                  <a:gd name="T9" fmla="*/ 16691 h 330"/>
                  <a:gd name="T10" fmla="*/ 3060 w 115"/>
                  <a:gd name="T11" fmla="*/ 13347 h 330"/>
                  <a:gd name="T12" fmla="*/ 1963 w 115"/>
                  <a:gd name="T13" fmla="*/ 5973 h 330"/>
                  <a:gd name="T14" fmla="*/ 2171 w 115"/>
                  <a:gd name="T15" fmla="*/ 0 h 3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15" h="330">
                    <a:moveTo>
                      <a:pt x="55" y="0"/>
                    </a:moveTo>
                    <a:cubicBezTo>
                      <a:pt x="62" y="18"/>
                      <a:pt x="61" y="56"/>
                      <a:pt x="60" y="74"/>
                    </a:cubicBezTo>
                    <a:cubicBezTo>
                      <a:pt x="58" y="91"/>
                      <a:pt x="66" y="114"/>
                      <a:pt x="74" y="138"/>
                    </a:cubicBezTo>
                    <a:cubicBezTo>
                      <a:pt x="82" y="161"/>
                      <a:pt x="115" y="246"/>
                      <a:pt x="88" y="283"/>
                    </a:cubicBezTo>
                    <a:cubicBezTo>
                      <a:pt x="62" y="320"/>
                      <a:pt x="13" y="328"/>
                      <a:pt x="0" y="330"/>
                    </a:cubicBezTo>
                    <a:cubicBezTo>
                      <a:pt x="17" y="324"/>
                      <a:pt x="68" y="303"/>
                      <a:pt x="78" y="264"/>
                    </a:cubicBezTo>
                    <a:cubicBezTo>
                      <a:pt x="89" y="224"/>
                      <a:pt x="55" y="162"/>
                      <a:pt x="50" y="118"/>
                    </a:cubicBezTo>
                    <a:cubicBezTo>
                      <a:pt x="46" y="75"/>
                      <a:pt x="62" y="30"/>
                      <a:pt x="55" y="0"/>
                    </a:cubicBezTo>
                    <a:close/>
                  </a:path>
                </a:pathLst>
              </a:custGeom>
              <a:solidFill>
                <a:srgbClr val="ED73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73" name="Freeform 27">
                <a:extLst>
                  <a:ext uri="{FF2B5EF4-FFF2-40B4-BE49-F238E27FC236}">
                    <a16:creationId xmlns:a16="http://schemas.microsoft.com/office/drawing/2014/main" id="{85AB9A1D-C1F2-53B9-D5DC-6F00826D2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" y="1452"/>
                <a:ext cx="117" cy="405"/>
              </a:xfrm>
              <a:custGeom>
                <a:avLst/>
                <a:gdLst>
                  <a:gd name="T0" fmla="*/ 1802 w 47"/>
                  <a:gd name="T1" fmla="*/ 0 h 152"/>
                  <a:gd name="T2" fmla="*/ 695 w 47"/>
                  <a:gd name="T3" fmla="*/ 2931 h 152"/>
                  <a:gd name="T4" fmla="*/ 0 w 47"/>
                  <a:gd name="T5" fmla="*/ 7660 h 152"/>
                  <a:gd name="T6" fmla="*/ 1078 w 47"/>
                  <a:gd name="T7" fmla="*/ 3784 h 152"/>
                  <a:gd name="T8" fmla="*/ 1802 w 47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52">
                    <a:moveTo>
                      <a:pt x="47" y="0"/>
                    </a:moveTo>
                    <a:cubicBezTo>
                      <a:pt x="23" y="6"/>
                      <a:pt x="14" y="32"/>
                      <a:pt x="18" y="58"/>
                    </a:cubicBezTo>
                    <a:cubicBezTo>
                      <a:pt x="22" y="84"/>
                      <a:pt x="24" y="116"/>
                      <a:pt x="0" y="152"/>
                    </a:cubicBezTo>
                    <a:cubicBezTo>
                      <a:pt x="17" y="132"/>
                      <a:pt x="29" y="102"/>
                      <a:pt x="28" y="75"/>
                    </a:cubicBezTo>
                    <a:cubicBezTo>
                      <a:pt x="27" y="48"/>
                      <a:pt x="20" y="20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74" name="Freeform 28">
                <a:extLst>
                  <a:ext uri="{FF2B5EF4-FFF2-40B4-BE49-F238E27FC236}">
                    <a16:creationId xmlns:a16="http://schemas.microsoft.com/office/drawing/2014/main" id="{5D7AB875-A302-6453-1759-FCAB08B98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1972"/>
                <a:ext cx="55" cy="184"/>
              </a:xfrm>
              <a:custGeom>
                <a:avLst/>
                <a:gdLst>
                  <a:gd name="T0" fmla="*/ 863 w 22"/>
                  <a:gd name="T1" fmla="*/ 0 h 69"/>
                  <a:gd name="T2" fmla="*/ 0 w 22"/>
                  <a:gd name="T3" fmla="*/ 3491 h 6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" h="69">
                    <a:moveTo>
                      <a:pt x="22" y="0"/>
                    </a:moveTo>
                    <a:cubicBezTo>
                      <a:pt x="13" y="16"/>
                      <a:pt x="2" y="38"/>
                      <a:pt x="0" y="6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75" name="Freeform 29">
                <a:extLst>
                  <a:ext uri="{FF2B5EF4-FFF2-40B4-BE49-F238E27FC236}">
                    <a16:creationId xmlns:a16="http://schemas.microsoft.com/office/drawing/2014/main" id="{255E5243-26A4-EE4C-D790-9D8104BF2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1321"/>
                <a:ext cx="632" cy="1168"/>
              </a:xfrm>
              <a:custGeom>
                <a:avLst/>
                <a:gdLst>
                  <a:gd name="T0" fmla="*/ 3153 w 253"/>
                  <a:gd name="T1" fmla="*/ 3037 h 438"/>
                  <a:gd name="T2" fmla="*/ 7826 w 253"/>
                  <a:gd name="T3" fmla="*/ 5667 h 438"/>
                  <a:gd name="T4" fmla="*/ 7949 w 253"/>
                  <a:gd name="T5" fmla="*/ 9557 h 438"/>
                  <a:gd name="T6" fmla="*/ 8836 w 253"/>
                  <a:gd name="T7" fmla="*/ 13141 h 438"/>
                  <a:gd name="T8" fmla="*/ 8918 w 253"/>
                  <a:gd name="T9" fmla="*/ 19720 h 438"/>
                  <a:gd name="T10" fmla="*/ 5066 w 253"/>
                  <a:gd name="T11" fmla="*/ 22093 h 438"/>
                  <a:gd name="T12" fmla="*/ 812 w 253"/>
                  <a:gd name="T13" fmla="*/ 18752 h 438"/>
                  <a:gd name="T14" fmla="*/ 1167 w 253"/>
                  <a:gd name="T15" fmla="*/ 11981 h 438"/>
                  <a:gd name="T16" fmla="*/ 2840 w 253"/>
                  <a:gd name="T17" fmla="*/ 7075 h 438"/>
                  <a:gd name="T18" fmla="*/ 3153 w 253"/>
                  <a:gd name="T19" fmla="*/ 3037 h 4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3" h="438">
                    <a:moveTo>
                      <a:pt x="81" y="60"/>
                    </a:moveTo>
                    <a:cubicBezTo>
                      <a:pt x="100" y="34"/>
                      <a:pt x="173" y="0"/>
                      <a:pt x="201" y="112"/>
                    </a:cubicBezTo>
                    <a:cubicBezTo>
                      <a:pt x="206" y="140"/>
                      <a:pt x="201" y="166"/>
                      <a:pt x="204" y="189"/>
                    </a:cubicBezTo>
                    <a:cubicBezTo>
                      <a:pt x="208" y="216"/>
                      <a:pt x="218" y="234"/>
                      <a:pt x="227" y="260"/>
                    </a:cubicBezTo>
                    <a:cubicBezTo>
                      <a:pt x="238" y="294"/>
                      <a:pt x="253" y="360"/>
                      <a:pt x="229" y="390"/>
                    </a:cubicBezTo>
                    <a:cubicBezTo>
                      <a:pt x="209" y="414"/>
                      <a:pt x="161" y="436"/>
                      <a:pt x="130" y="437"/>
                    </a:cubicBezTo>
                    <a:cubicBezTo>
                      <a:pt x="87" y="438"/>
                      <a:pt x="41" y="404"/>
                      <a:pt x="21" y="371"/>
                    </a:cubicBezTo>
                    <a:cubicBezTo>
                      <a:pt x="0" y="334"/>
                      <a:pt x="13" y="274"/>
                      <a:pt x="30" y="237"/>
                    </a:cubicBezTo>
                    <a:cubicBezTo>
                      <a:pt x="44" y="208"/>
                      <a:pt x="70" y="172"/>
                      <a:pt x="73" y="140"/>
                    </a:cubicBezTo>
                    <a:cubicBezTo>
                      <a:pt x="74" y="117"/>
                      <a:pt x="61" y="86"/>
                      <a:pt x="81" y="6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7" name="Group 30">
              <a:extLst>
                <a:ext uri="{FF2B5EF4-FFF2-40B4-BE49-F238E27FC236}">
                  <a16:creationId xmlns:a16="http://schemas.microsoft.com/office/drawing/2014/main" id="{ADD4ABA3-DE28-771E-D0B5-7C998BF6B9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3672250" flipH="1">
              <a:off x="2845816" y="4680957"/>
              <a:ext cx="351738" cy="610841"/>
              <a:chOff x="2537" y="2745"/>
              <a:chExt cx="615" cy="1070"/>
            </a:xfrm>
          </p:grpSpPr>
          <p:sp>
            <p:nvSpPr>
              <p:cNvPr id="164" name="Freeform 31">
                <a:extLst>
                  <a:ext uri="{FF2B5EF4-FFF2-40B4-BE49-F238E27FC236}">
                    <a16:creationId xmlns:a16="http://schemas.microsoft.com/office/drawing/2014/main" id="{25C2F551-7191-E9EC-B1BB-35913120A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745"/>
                <a:ext cx="615" cy="1070"/>
              </a:xfrm>
              <a:custGeom>
                <a:avLst/>
                <a:gdLst>
                  <a:gd name="T0" fmla="*/ 4845 w 246"/>
                  <a:gd name="T1" fmla="*/ 248 h 401"/>
                  <a:gd name="T2" fmla="*/ 2470 w 246"/>
                  <a:gd name="T3" fmla="*/ 1460 h 401"/>
                  <a:gd name="T4" fmla="*/ 2033 w 246"/>
                  <a:gd name="T5" fmla="*/ 7960 h 401"/>
                  <a:gd name="T6" fmla="*/ 1063 w 246"/>
                  <a:gd name="T7" fmla="*/ 12424 h 401"/>
                  <a:gd name="T8" fmla="*/ 1688 w 246"/>
                  <a:gd name="T9" fmla="*/ 18961 h 401"/>
                  <a:gd name="T10" fmla="*/ 6300 w 246"/>
                  <a:gd name="T11" fmla="*/ 18710 h 401"/>
                  <a:gd name="T12" fmla="*/ 7158 w 246"/>
                  <a:gd name="T13" fmla="*/ 7503 h 401"/>
                  <a:gd name="T14" fmla="*/ 4845 w 246"/>
                  <a:gd name="T15" fmla="*/ 248 h 4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401">
                    <a:moveTo>
                      <a:pt x="124" y="5"/>
                    </a:moveTo>
                    <a:cubicBezTo>
                      <a:pt x="99" y="0"/>
                      <a:pt x="77" y="10"/>
                      <a:pt x="63" y="29"/>
                    </a:cubicBezTo>
                    <a:cubicBezTo>
                      <a:pt x="21" y="80"/>
                      <a:pt x="52" y="127"/>
                      <a:pt x="52" y="157"/>
                    </a:cubicBezTo>
                    <a:cubicBezTo>
                      <a:pt x="51" y="183"/>
                      <a:pt x="38" y="222"/>
                      <a:pt x="27" y="245"/>
                    </a:cubicBezTo>
                    <a:cubicBezTo>
                      <a:pt x="7" y="289"/>
                      <a:pt x="0" y="338"/>
                      <a:pt x="43" y="374"/>
                    </a:cubicBezTo>
                    <a:cubicBezTo>
                      <a:pt x="76" y="401"/>
                      <a:pt x="127" y="391"/>
                      <a:pt x="161" y="369"/>
                    </a:cubicBezTo>
                    <a:cubicBezTo>
                      <a:pt x="246" y="315"/>
                      <a:pt x="173" y="261"/>
                      <a:pt x="183" y="148"/>
                    </a:cubicBezTo>
                    <a:cubicBezTo>
                      <a:pt x="187" y="112"/>
                      <a:pt x="169" y="13"/>
                      <a:pt x="124" y="5"/>
                    </a:cubicBezTo>
                    <a:close/>
                  </a:path>
                </a:pathLst>
              </a:custGeom>
              <a:solidFill>
                <a:srgbClr val="EC50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65" name="Freeform 32">
                <a:extLst>
                  <a:ext uri="{FF2B5EF4-FFF2-40B4-BE49-F238E27FC236}">
                    <a16:creationId xmlns:a16="http://schemas.microsoft.com/office/drawing/2014/main" id="{03D9BE75-C528-B909-0953-ADC168C27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2772"/>
                <a:ext cx="285" cy="896"/>
              </a:xfrm>
              <a:custGeom>
                <a:avLst/>
                <a:gdLst>
                  <a:gd name="T0" fmla="*/ 4458 w 114"/>
                  <a:gd name="T1" fmla="*/ 149 h 336"/>
                  <a:gd name="T2" fmla="*/ 2113 w 114"/>
                  <a:gd name="T3" fmla="*/ 3789 h 336"/>
                  <a:gd name="T4" fmla="*/ 2188 w 114"/>
                  <a:gd name="T5" fmla="*/ 9045 h 336"/>
                  <a:gd name="T6" fmla="*/ 1175 w 114"/>
                  <a:gd name="T7" fmla="*/ 16989 h 336"/>
                  <a:gd name="T8" fmla="*/ 2425 w 114"/>
                  <a:gd name="T9" fmla="*/ 10773 h 336"/>
                  <a:gd name="T10" fmla="*/ 2895 w 114"/>
                  <a:gd name="T11" fmla="*/ 4096 h 336"/>
                  <a:gd name="T12" fmla="*/ 4458 w 114"/>
                  <a:gd name="T13" fmla="*/ 149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4" h="336">
                    <a:moveTo>
                      <a:pt x="114" y="3"/>
                    </a:moveTo>
                    <a:cubicBezTo>
                      <a:pt x="87" y="0"/>
                      <a:pt x="54" y="24"/>
                      <a:pt x="54" y="75"/>
                    </a:cubicBezTo>
                    <a:cubicBezTo>
                      <a:pt x="54" y="125"/>
                      <a:pt x="67" y="125"/>
                      <a:pt x="56" y="179"/>
                    </a:cubicBezTo>
                    <a:cubicBezTo>
                      <a:pt x="46" y="232"/>
                      <a:pt x="0" y="292"/>
                      <a:pt x="30" y="336"/>
                    </a:cubicBezTo>
                    <a:cubicBezTo>
                      <a:pt x="24" y="313"/>
                      <a:pt x="32" y="275"/>
                      <a:pt x="62" y="213"/>
                    </a:cubicBezTo>
                    <a:cubicBezTo>
                      <a:pt x="91" y="152"/>
                      <a:pt x="78" y="111"/>
                      <a:pt x="74" y="81"/>
                    </a:cubicBezTo>
                    <a:cubicBezTo>
                      <a:pt x="70" y="52"/>
                      <a:pt x="87" y="5"/>
                      <a:pt x="114" y="3"/>
                    </a:cubicBezTo>
                    <a:close/>
                  </a:path>
                </a:pathLst>
              </a:custGeom>
              <a:solidFill>
                <a:srgbClr val="F187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66" name="Freeform 33">
                <a:extLst>
                  <a:ext uri="{FF2B5EF4-FFF2-40B4-BE49-F238E27FC236}">
                    <a16:creationId xmlns:a16="http://schemas.microsoft.com/office/drawing/2014/main" id="{45451ED9-E330-DC42-BD6D-5DB2E28D6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2855"/>
                <a:ext cx="217" cy="909"/>
              </a:xfrm>
              <a:custGeom>
                <a:avLst/>
                <a:gdLst>
                  <a:gd name="T0" fmla="*/ 1581 w 87"/>
                  <a:gd name="T1" fmla="*/ 0 h 341"/>
                  <a:gd name="T2" fmla="*/ 2439 w 87"/>
                  <a:gd name="T3" fmla="*/ 5059 h 341"/>
                  <a:gd name="T4" fmla="*/ 2711 w 87"/>
                  <a:gd name="T5" fmla="*/ 10303 h 341"/>
                  <a:gd name="T6" fmla="*/ 2639 w 87"/>
                  <a:gd name="T7" fmla="*/ 15192 h 341"/>
                  <a:gd name="T8" fmla="*/ 0 w 87"/>
                  <a:gd name="T9" fmla="*/ 17218 h 341"/>
                  <a:gd name="T10" fmla="*/ 2407 w 87"/>
                  <a:gd name="T11" fmla="*/ 14547 h 341"/>
                  <a:gd name="T12" fmla="*/ 1736 w 87"/>
                  <a:gd name="T13" fmla="*/ 7880 h 341"/>
                  <a:gd name="T14" fmla="*/ 1581 w 87"/>
                  <a:gd name="T15" fmla="*/ 0 h 3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341">
                    <a:moveTo>
                      <a:pt x="41" y="0"/>
                    </a:moveTo>
                    <a:cubicBezTo>
                      <a:pt x="51" y="14"/>
                      <a:pt x="64" y="68"/>
                      <a:pt x="63" y="100"/>
                    </a:cubicBezTo>
                    <a:cubicBezTo>
                      <a:pt x="61" y="132"/>
                      <a:pt x="58" y="164"/>
                      <a:pt x="70" y="204"/>
                    </a:cubicBezTo>
                    <a:cubicBezTo>
                      <a:pt x="82" y="244"/>
                      <a:pt x="87" y="275"/>
                      <a:pt x="68" y="301"/>
                    </a:cubicBezTo>
                    <a:cubicBezTo>
                      <a:pt x="49" y="327"/>
                      <a:pt x="0" y="341"/>
                      <a:pt x="0" y="341"/>
                    </a:cubicBezTo>
                    <a:cubicBezTo>
                      <a:pt x="17" y="335"/>
                      <a:pt x="55" y="313"/>
                      <a:pt x="62" y="288"/>
                    </a:cubicBezTo>
                    <a:cubicBezTo>
                      <a:pt x="69" y="262"/>
                      <a:pt x="45" y="205"/>
                      <a:pt x="45" y="156"/>
                    </a:cubicBezTo>
                    <a:cubicBezTo>
                      <a:pt x="45" y="106"/>
                      <a:pt x="66" y="66"/>
                      <a:pt x="41" y="0"/>
                    </a:cubicBezTo>
                    <a:close/>
                  </a:path>
                </a:pathLst>
              </a:custGeom>
              <a:solidFill>
                <a:srgbClr val="E60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67" name="Freeform 34">
                <a:extLst>
                  <a:ext uri="{FF2B5EF4-FFF2-40B4-BE49-F238E27FC236}">
                    <a16:creationId xmlns:a16="http://schemas.microsoft.com/office/drawing/2014/main" id="{79263759-752D-FA71-F8DA-037833846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796"/>
                <a:ext cx="95" cy="437"/>
              </a:xfrm>
              <a:custGeom>
                <a:avLst/>
                <a:gdLst>
                  <a:gd name="T0" fmla="*/ 1488 w 38"/>
                  <a:gd name="T1" fmla="*/ 0 h 164"/>
                  <a:gd name="T2" fmla="*/ 208 w 38"/>
                  <a:gd name="T3" fmla="*/ 4181 h 164"/>
                  <a:gd name="T4" fmla="*/ 313 w 38"/>
                  <a:gd name="T5" fmla="*/ 8266 h 164"/>
                  <a:gd name="T6" fmla="*/ 520 w 38"/>
                  <a:gd name="T7" fmla="*/ 4090 h 164"/>
                  <a:gd name="T8" fmla="*/ 1488 w 38"/>
                  <a:gd name="T9" fmla="*/ 0 h 1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164">
                    <a:moveTo>
                      <a:pt x="38" y="0"/>
                    </a:moveTo>
                    <a:cubicBezTo>
                      <a:pt x="12" y="14"/>
                      <a:pt x="0" y="47"/>
                      <a:pt x="5" y="83"/>
                    </a:cubicBezTo>
                    <a:cubicBezTo>
                      <a:pt x="10" y="119"/>
                      <a:pt x="18" y="142"/>
                      <a:pt x="8" y="164"/>
                    </a:cubicBezTo>
                    <a:cubicBezTo>
                      <a:pt x="15" y="152"/>
                      <a:pt x="15" y="110"/>
                      <a:pt x="13" y="81"/>
                    </a:cubicBezTo>
                    <a:cubicBezTo>
                      <a:pt x="11" y="52"/>
                      <a:pt x="19" y="11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68" name="Freeform 35">
                <a:extLst>
                  <a:ext uri="{FF2B5EF4-FFF2-40B4-BE49-F238E27FC236}">
                    <a16:creationId xmlns:a16="http://schemas.microsoft.com/office/drawing/2014/main" id="{0BEE1D85-4C95-EC13-7377-1B1E82ACF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433"/>
                <a:ext cx="32" cy="182"/>
              </a:xfrm>
              <a:custGeom>
                <a:avLst/>
                <a:gdLst>
                  <a:gd name="T0" fmla="*/ 478 w 13"/>
                  <a:gd name="T1" fmla="*/ 0 h 68"/>
                  <a:gd name="T2" fmla="*/ 153 w 13"/>
                  <a:gd name="T3" fmla="*/ 3487 h 6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" h="68">
                    <a:moveTo>
                      <a:pt x="13" y="0"/>
                    </a:moveTo>
                    <a:cubicBezTo>
                      <a:pt x="7" y="12"/>
                      <a:pt x="0" y="49"/>
                      <a:pt x="4" y="6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69" name="Freeform 36">
                <a:extLst>
                  <a:ext uri="{FF2B5EF4-FFF2-40B4-BE49-F238E27FC236}">
                    <a16:creationId xmlns:a16="http://schemas.microsoft.com/office/drawing/2014/main" id="{E576FE71-6546-FC66-439E-0A6F2A5AF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745"/>
                <a:ext cx="615" cy="1070"/>
              </a:xfrm>
              <a:custGeom>
                <a:avLst/>
                <a:gdLst>
                  <a:gd name="T0" fmla="*/ 4845 w 246"/>
                  <a:gd name="T1" fmla="*/ 248 h 401"/>
                  <a:gd name="T2" fmla="*/ 2470 w 246"/>
                  <a:gd name="T3" fmla="*/ 1460 h 401"/>
                  <a:gd name="T4" fmla="*/ 2033 w 246"/>
                  <a:gd name="T5" fmla="*/ 7960 h 401"/>
                  <a:gd name="T6" fmla="*/ 1063 w 246"/>
                  <a:gd name="T7" fmla="*/ 12424 h 401"/>
                  <a:gd name="T8" fmla="*/ 1688 w 246"/>
                  <a:gd name="T9" fmla="*/ 18961 h 401"/>
                  <a:gd name="T10" fmla="*/ 6300 w 246"/>
                  <a:gd name="T11" fmla="*/ 18710 h 401"/>
                  <a:gd name="T12" fmla="*/ 7158 w 246"/>
                  <a:gd name="T13" fmla="*/ 7503 h 401"/>
                  <a:gd name="T14" fmla="*/ 4845 w 246"/>
                  <a:gd name="T15" fmla="*/ 248 h 4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401">
                    <a:moveTo>
                      <a:pt x="124" y="5"/>
                    </a:moveTo>
                    <a:cubicBezTo>
                      <a:pt x="99" y="0"/>
                      <a:pt x="77" y="10"/>
                      <a:pt x="63" y="29"/>
                    </a:cubicBezTo>
                    <a:cubicBezTo>
                      <a:pt x="21" y="80"/>
                      <a:pt x="52" y="127"/>
                      <a:pt x="52" y="157"/>
                    </a:cubicBezTo>
                    <a:cubicBezTo>
                      <a:pt x="51" y="183"/>
                      <a:pt x="38" y="222"/>
                      <a:pt x="27" y="245"/>
                    </a:cubicBezTo>
                    <a:cubicBezTo>
                      <a:pt x="7" y="289"/>
                      <a:pt x="0" y="338"/>
                      <a:pt x="43" y="374"/>
                    </a:cubicBezTo>
                    <a:cubicBezTo>
                      <a:pt x="76" y="401"/>
                      <a:pt x="127" y="391"/>
                      <a:pt x="161" y="369"/>
                    </a:cubicBezTo>
                    <a:cubicBezTo>
                      <a:pt x="246" y="315"/>
                      <a:pt x="173" y="261"/>
                      <a:pt x="183" y="148"/>
                    </a:cubicBezTo>
                    <a:cubicBezTo>
                      <a:pt x="187" y="112"/>
                      <a:pt x="169" y="13"/>
                      <a:pt x="124" y="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8" name="Group 58">
              <a:extLst>
                <a:ext uri="{FF2B5EF4-FFF2-40B4-BE49-F238E27FC236}">
                  <a16:creationId xmlns:a16="http://schemas.microsoft.com/office/drawing/2014/main" id="{C4A9AB9D-994C-5294-89F8-6A45199BF2B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669066" y="3818551"/>
              <a:ext cx="331368" cy="578893"/>
              <a:chOff x="190" y="1493"/>
              <a:chExt cx="538" cy="939"/>
            </a:xfrm>
          </p:grpSpPr>
          <p:sp>
            <p:nvSpPr>
              <p:cNvPr id="30" name="Freeform 59">
                <a:extLst>
                  <a:ext uri="{FF2B5EF4-FFF2-40B4-BE49-F238E27FC236}">
                    <a16:creationId xmlns:a16="http://schemas.microsoft.com/office/drawing/2014/main" id="{203125A6-6A89-1240-BF3E-20168A1D9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493"/>
                <a:ext cx="538" cy="939"/>
              </a:xfrm>
              <a:custGeom>
                <a:avLst/>
                <a:gdLst>
                  <a:gd name="T0" fmla="*/ 4622 w 215"/>
                  <a:gd name="T1" fmla="*/ 149 h 352"/>
                  <a:gd name="T2" fmla="*/ 1176 w 215"/>
                  <a:gd name="T3" fmla="*/ 3551 h 352"/>
                  <a:gd name="T4" fmla="*/ 1692 w 215"/>
                  <a:gd name="T5" fmla="*/ 7592 h 352"/>
                  <a:gd name="T6" fmla="*/ 520 w 215"/>
                  <a:gd name="T7" fmla="*/ 11906 h 352"/>
                  <a:gd name="T8" fmla="*/ 3451 w 215"/>
                  <a:gd name="T9" fmla="*/ 17222 h 352"/>
                  <a:gd name="T10" fmla="*/ 8040 w 215"/>
                  <a:gd name="T11" fmla="*/ 14184 h 352"/>
                  <a:gd name="T12" fmla="*/ 7957 w 215"/>
                  <a:gd name="T13" fmla="*/ 6930 h 352"/>
                  <a:gd name="T14" fmla="*/ 4622 w 215"/>
                  <a:gd name="T15" fmla="*/ 149 h 3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5" h="352">
                    <a:moveTo>
                      <a:pt x="118" y="3"/>
                    </a:moveTo>
                    <a:cubicBezTo>
                      <a:pt x="71" y="0"/>
                      <a:pt x="31" y="45"/>
                      <a:pt x="30" y="70"/>
                    </a:cubicBezTo>
                    <a:cubicBezTo>
                      <a:pt x="29" y="97"/>
                      <a:pt x="44" y="122"/>
                      <a:pt x="43" y="150"/>
                    </a:cubicBezTo>
                    <a:cubicBezTo>
                      <a:pt x="41" y="180"/>
                      <a:pt x="22" y="206"/>
                      <a:pt x="13" y="235"/>
                    </a:cubicBezTo>
                    <a:cubicBezTo>
                      <a:pt x="0" y="276"/>
                      <a:pt x="31" y="327"/>
                      <a:pt x="88" y="340"/>
                    </a:cubicBezTo>
                    <a:cubicBezTo>
                      <a:pt x="139" y="352"/>
                      <a:pt x="197" y="316"/>
                      <a:pt x="205" y="280"/>
                    </a:cubicBezTo>
                    <a:cubicBezTo>
                      <a:pt x="215" y="232"/>
                      <a:pt x="202" y="184"/>
                      <a:pt x="203" y="137"/>
                    </a:cubicBezTo>
                    <a:cubicBezTo>
                      <a:pt x="203" y="110"/>
                      <a:pt x="199" y="5"/>
                      <a:pt x="118" y="3"/>
                    </a:cubicBezTo>
                    <a:close/>
                  </a:path>
                </a:pathLst>
              </a:custGeom>
              <a:solidFill>
                <a:srgbClr val="488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1" name="Freeform 60">
                <a:extLst>
                  <a:ext uri="{FF2B5EF4-FFF2-40B4-BE49-F238E27FC236}">
                    <a16:creationId xmlns:a16="http://schemas.microsoft.com/office/drawing/2014/main" id="{73DA3C9B-BAD6-1872-055D-64AE04CDB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517"/>
                <a:ext cx="290" cy="803"/>
              </a:xfrm>
              <a:custGeom>
                <a:avLst/>
                <a:gdLst>
                  <a:gd name="T0" fmla="*/ 4533 w 116"/>
                  <a:gd name="T1" fmla="*/ 0 h 301"/>
                  <a:gd name="T2" fmla="*/ 1563 w 116"/>
                  <a:gd name="T3" fmla="*/ 2676 h 301"/>
                  <a:gd name="T4" fmla="*/ 1875 w 116"/>
                  <a:gd name="T5" fmla="*/ 8198 h 301"/>
                  <a:gd name="T6" fmla="*/ 1688 w 116"/>
                  <a:gd name="T7" fmla="*/ 15244 h 301"/>
                  <a:gd name="T8" fmla="*/ 2395 w 116"/>
                  <a:gd name="T9" fmla="*/ 9985 h 301"/>
                  <a:gd name="T10" fmla="*/ 3125 w 116"/>
                  <a:gd name="T11" fmla="*/ 3951 h 301"/>
                  <a:gd name="T12" fmla="*/ 4533 w 116"/>
                  <a:gd name="T13" fmla="*/ 0 h 3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6" h="301">
                    <a:moveTo>
                      <a:pt x="116" y="0"/>
                    </a:moveTo>
                    <a:cubicBezTo>
                      <a:pt x="93" y="3"/>
                      <a:pt x="53" y="20"/>
                      <a:pt x="40" y="53"/>
                    </a:cubicBezTo>
                    <a:cubicBezTo>
                      <a:pt x="28" y="86"/>
                      <a:pt x="68" y="98"/>
                      <a:pt x="48" y="162"/>
                    </a:cubicBezTo>
                    <a:cubicBezTo>
                      <a:pt x="29" y="227"/>
                      <a:pt x="0" y="250"/>
                      <a:pt x="43" y="301"/>
                    </a:cubicBezTo>
                    <a:cubicBezTo>
                      <a:pt x="33" y="285"/>
                      <a:pt x="26" y="250"/>
                      <a:pt x="61" y="197"/>
                    </a:cubicBezTo>
                    <a:cubicBezTo>
                      <a:pt x="95" y="144"/>
                      <a:pt x="89" y="106"/>
                      <a:pt x="80" y="78"/>
                    </a:cubicBezTo>
                    <a:cubicBezTo>
                      <a:pt x="72" y="51"/>
                      <a:pt x="77" y="22"/>
                      <a:pt x="116" y="0"/>
                    </a:cubicBezTo>
                    <a:close/>
                  </a:path>
                </a:pathLst>
              </a:custGeom>
              <a:solidFill>
                <a:srgbClr val="7EA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60" name="Freeform 61">
                <a:extLst>
                  <a:ext uri="{FF2B5EF4-FFF2-40B4-BE49-F238E27FC236}">
                    <a16:creationId xmlns:a16="http://schemas.microsoft.com/office/drawing/2014/main" id="{E0CD8B04-DE51-BDA2-2016-F23265478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" y="1565"/>
                <a:ext cx="205" cy="819"/>
              </a:xfrm>
              <a:custGeom>
                <a:avLst/>
                <a:gdLst>
                  <a:gd name="T0" fmla="*/ 1408 w 82"/>
                  <a:gd name="T1" fmla="*/ 0 h 307"/>
                  <a:gd name="T2" fmla="*/ 2583 w 82"/>
                  <a:gd name="T3" fmla="*/ 4314 h 307"/>
                  <a:gd name="T4" fmla="*/ 2783 w 82"/>
                  <a:gd name="T5" fmla="*/ 9572 h 307"/>
                  <a:gd name="T6" fmla="*/ 0 w 82"/>
                  <a:gd name="T7" fmla="*/ 15550 h 307"/>
                  <a:gd name="T8" fmla="*/ 2188 w 82"/>
                  <a:gd name="T9" fmla="*/ 11202 h 307"/>
                  <a:gd name="T10" fmla="*/ 1875 w 82"/>
                  <a:gd name="T11" fmla="*/ 4954 h 307"/>
                  <a:gd name="T12" fmla="*/ 1408 w 82"/>
                  <a:gd name="T13" fmla="*/ 0 h 3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307">
                    <a:moveTo>
                      <a:pt x="36" y="0"/>
                    </a:moveTo>
                    <a:cubicBezTo>
                      <a:pt x="48" y="17"/>
                      <a:pt x="62" y="30"/>
                      <a:pt x="66" y="85"/>
                    </a:cubicBezTo>
                    <a:cubicBezTo>
                      <a:pt x="70" y="139"/>
                      <a:pt x="69" y="152"/>
                      <a:pt x="71" y="189"/>
                    </a:cubicBezTo>
                    <a:cubicBezTo>
                      <a:pt x="73" y="225"/>
                      <a:pt x="82" y="284"/>
                      <a:pt x="0" y="307"/>
                    </a:cubicBezTo>
                    <a:cubicBezTo>
                      <a:pt x="21" y="297"/>
                      <a:pt x="59" y="259"/>
                      <a:pt x="56" y="221"/>
                    </a:cubicBezTo>
                    <a:cubicBezTo>
                      <a:pt x="54" y="183"/>
                      <a:pt x="46" y="142"/>
                      <a:pt x="48" y="98"/>
                    </a:cubicBezTo>
                    <a:cubicBezTo>
                      <a:pt x="50" y="54"/>
                      <a:pt x="52" y="21"/>
                      <a:pt x="36" y="0"/>
                    </a:cubicBezTo>
                    <a:close/>
                  </a:path>
                </a:pathLst>
              </a:custGeom>
              <a:solidFill>
                <a:srgbClr val="076B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61" name="Freeform 62">
                <a:extLst>
                  <a:ext uri="{FF2B5EF4-FFF2-40B4-BE49-F238E27FC236}">
                    <a16:creationId xmlns:a16="http://schemas.microsoft.com/office/drawing/2014/main" id="{0EFECD2E-0E35-1762-F8C1-54322C3EA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" y="1541"/>
                <a:ext cx="125" cy="352"/>
              </a:xfrm>
              <a:custGeom>
                <a:avLst/>
                <a:gdLst>
                  <a:gd name="T0" fmla="*/ 1958 w 50"/>
                  <a:gd name="T1" fmla="*/ 0 h 132"/>
                  <a:gd name="T2" fmla="*/ 238 w 50"/>
                  <a:gd name="T3" fmla="*/ 3549 h 132"/>
                  <a:gd name="T4" fmla="*/ 708 w 50"/>
                  <a:gd name="T5" fmla="*/ 6677 h 132"/>
                  <a:gd name="T6" fmla="*/ 550 w 50"/>
                  <a:gd name="T7" fmla="*/ 3491 h 132"/>
                  <a:gd name="T8" fmla="*/ 1958 w 50"/>
                  <a:gd name="T9" fmla="*/ 0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132">
                    <a:moveTo>
                      <a:pt x="50" y="0"/>
                    </a:moveTo>
                    <a:cubicBezTo>
                      <a:pt x="28" y="9"/>
                      <a:pt x="0" y="37"/>
                      <a:pt x="6" y="70"/>
                    </a:cubicBezTo>
                    <a:cubicBezTo>
                      <a:pt x="12" y="103"/>
                      <a:pt x="22" y="115"/>
                      <a:pt x="18" y="132"/>
                    </a:cubicBezTo>
                    <a:cubicBezTo>
                      <a:pt x="21" y="115"/>
                      <a:pt x="18" y="85"/>
                      <a:pt x="14" y="69"/>
                    </a:cubicBezTo>
                    <a:cubicBezTo>
                      <a:pt x="11" y="52"/>
                      <a:pt x="22" y="20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62" name="Freeform 63">
                <a:extLst>
                  <a:ext uri="{FF2B5EF4-FFF2-40B4-BE49-F238E27FC236}">
                    <a16:creationId xmlns:a16="http://schemas.microsoft.com/office/drawing/2014/main" id="{F911C989-9FC8-EE0E-7F5E-FACBBD192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" y="2051"/>
                <a:ext cx="55" cy="200"/>
              </a:xfrm>
              <a:custGeom>
                <a:avLst/>
                <a:gdLst>
                  <a:gd name="T0" fmla="*/ 395 w 22"/>
                  <a:gd name="T1" fmla="*/ 3789 h 75"/>
                  <a:gd name="T2" fmla="*/ 863 w 22"/>
                  <a:gd name="T3" fmla="*/ 0 h 75"/>
                  <a:gd name="T4" fmla="*/ 395 w 22"/>
                  <a:gd name="T5" fmla="*/ 3789 h 7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75">
                    <a:moveTo>
                      <a:pt x="10" y="75"/>
                    </a:moveTo>
                    <a:cubicBezTo>
                      <a:pt x="0" y="49"/>
                      <a:pt x="15" y="15"/>
                      <a:pt x="22" y="0"/>
                    </a:cubicBezTo>
                    <a:cubicBezTo>
                      <a:pt x="20" y="12"/>
                      <a:pt x="8" y="55"/>
                      <a:pt x="10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63" name="Freeform 64">
                <a:extLst>
                  <a:ext uri="{FF2B5EF4-FFF2-40B4-BE49-F238E27FC236}">
                    <a16:creationId xmlns:a16="http://schemas.microsoft.com/office/drawing/2014/main" id="{1802B667-2E83-45B1-E35D-D8F1FF9C5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493"/>
                <a:ext cx="538" cy="939"/>
              </a:xfrm>
              <a:custGeom>
                <a:avLst/>
                <a:gdLst>
                  <a:gd name="T0" fmla="*/ 4622 w 215"/>
                  <a:gd name="T1" fmla="*/ 149 h 352"/>
                  <a:gd name="T2" fmla="*/ 1176 w 215"/>
                  <a:gd name="T3" fmla="*/ 3551 h 352"/>
                  <a:gd name="T4" fmla="*/ 1692 w 215"/>
                  <a:gd name="T5" fmla="*/ 7592 h 352"/>
                  <a:gd name="T6" fmla="*/ 520 w 215"/>
                  <a:gd name="T7" fmla="*/ 11906 h 352"/>
                  <a:gd name="T8" fmla="*/ 3451 w 215"/>
                  <a:gd name="T9" fmla="*/ 17222 h 352"/>
                  <a:gd name="T10" fmla="*/ 8040 w 215"/>
                  <a:gd name="T11" fmla="*/ 14184 h 352"/>
                  <a:gd name="T12" fmla="*/ 7957 w 215"/>
                  <a:gd name="T13" fmla="*/ 6930 h 352"/>
                  <a:gd name="T14" fmla="*/ 4622 w 215"/>
                  <a:gd name="T15" fmla="*/ 149 h 3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5" h="352">
                    <a:moveTo>
                      <a:pt x="118" y="3"/>
                    </a:moveTo>
                    <a:cubicBezTo>
                      <a:pt x="71" y="0"/>
                      <a:pt x="31" y="45"/>
                      <a:pt x="30" y="70"/>
                    </a:cubicBezTo>
                    <a:cubicBezTo>
                      <a:pt x="29" y="97"/>
                      <a:pt x="44" y="122"/>
                      <a:pt x="43" y="150"/>
                    </a:cubicBezTo>
                    <a:cubicBezTo>
                      <a:pt x="41" y="180"/>
                      <a:pt x="22" y="206"/>
                      <a:pt x="13" y="235"/>
                    </a:cubicBezTo>
                    <a:cubicBezTo>
                      <a:pt x="0" y="276"/>
                      <a:pt x="31" y="327"/>
                      <a:pt x="88" y="340"/>
                    </a:cubicBezTo>
                    <a:cubicBezTo>
                      <a:pt x="139" y="352"/>
                      <a:pt x="197" y="316"/>
                      <a:pt x="205" y="280"/>
                    </a:cubicBezTo>
                    <a:cubicBezTo>
                      <a:pt x="215" y="232"/>
                      <a:pt x="202" y="184"/>
                      <a:pt x="203" y="137"/>
                    </a:cubicBezTo>
                    <a:cubicBezTo>
                      <a:pt x="203" y="110"/>
                      <a:pt x="199" y="5"/>
                      <a:pt x="118" y="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9" name="Group 66">
              <a:extLst>
                <a:ext uri="{FF2B5EF4-FFF2-40B4-BE49-F238E27FC236}">
                  <a16:creationId xmlns:a16="http://schemas.microsoft.com/office/drawing/2014/main" id="{0C93E0AC-5620-FA10-A9CD-054EA29652C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137552">
              <a:off x="1511697" y="4637559"/>
              <a:ext cx="799188" cy="527484"/>
              <a:chOff x="4305" y="1886"/>
              <a:chExt cx="1088" cy="717"/>
            </a:xfrm>
          </p:grpSpPr>
          <p:sp>
            <p:nvSpPr>
              <p:cNvPr id="22" name="Freeform 67">
                <a:extLst>
                  <a:ext uri="{FF2B5EF4-FFF2-40B4-BE49-F238E27FC236}">
                    <a16:creationId xmlns:a16="http://schemas.microsoft.com/office/drawing/2014/main" id="{0B652F12-EF4B-75E8-810F-6D7BA5A29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" y="1886"/>
                <a:ext cx="1088" cy="717"/>
              </a:xfrm>
              <a:custGeom>
                <a:avLst/>
                <a:gdLst>
                  <a:gd name="T0" fmla="*/ 1565 w 531"/>
                  <a:gd name="T1" fmla="*/ 1672 h 328"/>
                  <a:gd name="T2" fmla="*/ 1764 w 531"/>
                  <a:gd name="T3" fmla="*/ 1849 h 328"/>
                  <a:gd name="T4" fmla="*/ 2237 w 531"/>
                  <a:gd name="T5" fmla="*/ 1692 h 328"/>
                  <a:gd name="T6" fmla="*/ 3493 w 531"/>
                  <a:gd name="T7" fmla="*/ 1921 h 328"/>
                  <a:gd name="T8" fmla="*/ 5848 w 531"/>
                  <a:gd name="T9" fmla="*/ 3408 h 328"/>
                  <a:gd name="T10" fmla="*/ 8300 w 531"/>
                  <a:gd name="T11" fmla="*/ 3384 h 328"/>
                  <a:gd name="T12" fmla="*/ 9077 w 531"/>
                  <a:gd name="T13" fmla="*/ 5410 h 328"/>
                  <a:gd name="T14" fmla="*/ 8317 w 531"/>
                  <a:gd name="T15" fmla="*/ 6068 h 328"/>
                  <a:gd name="T16" fmla="*/ 7809 w 531"/>
                  <a:gd name="T17" fmla="*/ 7281 h 328"/>
                  <a:gd name="T18" fmla="*/ 7069 w 531"/>
                  <a:gd name="T19" fmla="*/ 7168 h 328"/>
                  <a:gd name="T20" fmla="*/ 6100 w 531"/>
                  <a:gd name="T21" fmla="*/ 7334 h 328"/>
                  <a:gd name="T22" fmla="*/ 4903 w 531"/>
                  <a:gd name="T23" fmla="*/ 6331 h 328"/>
                  <a:gd name="T24" fmla="*/ 3766 w 531"/>
                  <a:gd name="T25" fmla="*/ 6508 h 328"/>
                  <a:gd name="T26" fmla="*/ 2674 w 531"/>
                  <a:gd name="T27" fmla="*/ 7124 h 328"/>
                  <a:gd name="T28" fmla="*/ 1533 w 531"/>
                  <a:gd name="T29" fmla="*/ 6967 h 328"/>
                  <a:gd name="T30" fmla="*/ 584 w 531"/>
                  <a:gd name="T31" fmla="*/ 7030 h 328"/>
                  <a:gd name="T32" fmla="*/ 285 w 531"/>
                  <a:gd name="T33" fmla="*/ 5117 h 328"/>
                  <a:gd name="T34" fmla="*/ 248 w 531"/>
                  <a:gd name="T35" fmla="*/ 2289 h 328"/>
                  <a:gd name="T36" fmla="*/ 877 w 531"/>
                  <a:gd name="T37" fmla="*/ 20 h 328"/>
                  <a:gd name="T38" fmla="*/ 1565 w 531"/>
                  <a:gd name="T39" fmla="*/ 1672 h 32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31" h="328">
                    <a:moveTo>
                      <a:pt x="89" y="73"/>
                    </a:moveTo>
                    <a:cubicBezTo>
                      <a:pt x="93" y="82"/>
                      <a:pt x="97" y="81"/>
                      <a:pt x="100" y="81"/>
                    </a:cubicBezTo>
                    <a:cubicBezTo>
                      <a:pt x="109" y="79"/>
                      <a:pt x="118" y="77"/>
                      <a:pt x="127" y="74"/>
                    </a:cubicBezTo>
                    <a:cubicBezTo>
                      <a:pt x="150" y="69"/>
                      <a:pt x="176" y="76"/>
                      <a:pt x="198" y="84"/>
                    </a:cubicBezTo>
                    <a:cubicBezTo>
                      <a:pt x="244" y="101"/>
                      <a:pt x="284" y="138"/>
                      <a:pt x="332" y="149"/>
                    </a:cubicBezTo>
                    <a:cubicBezTo>
                      <a:pt x="378" y="158"/>
                      <a:pt x="425" y="136"/>
                      <a:pt x="471" y="148"/>
                    </a:cubicBezTo>
                    <a:cubicBezTo>
                      <a:pt x="516" y="160"/>
                      <a:pt x="531" y="194"/>
                      <a:pt x="515" y="237"/>
                    </a:cubicBezTo>
                    <a:cubicBezTo>
                      <a:pt x="508" y="256"/>
                      <a:pt x="483" y="252"/>
                      <a:pt x="472" y="266"/>
                    </a:cubicBezTo>
                    <a:cubicBezTo>
                      <a:pt x="459" y="280"/>
                      <a:pt x="460" y="312"/>
                      <a:pt x="443" y="319"/>
                    </a:cubicBezTo>
                    <a:cubicBezTo>
                      <a:pt x="430" y="326"/>
                      <a:pt x="417" y="313"/>
                      <a:pt x="401" y="314"/>
                    </a:cubicBezTo>
                    <a:cubicBezTo>
                      <a:pt x="384" y="314"/>
                      <a:pt x="364" y="328"/>
                      <a:pt x="346" y="321"/>
                    </a:cubicBezTo>
                    <a:cubicBezTo>
                      <a:pt x="320" y="312"/>
                      <a:pt x="302" y="292"/>
                      <a:pt x="278" y="277"/>
                    </a:cubicBezTo>
                    <a:cubicBezTo>
                      <a:pt x="253" y="262"/>
                      <a:pt x="238" y="273"/>
                      <a:pt x="214" y="285"/>
                    </a:cubicBezTo>
                    <a:cubicBezTo>
                      <a:pt x="195" y="294"/>
                      <a:pt x="174" y="309"/>
                      <a:pt x="152" y="312"/>
                    </a:cubicBezTo>
                    <a:cubicBezTo>
                      <a:pt x="130" y="314"/>
                      <a:pt x="108" y="301"/>
                      <a:pt x="87" y="305"/>
                    </a:cubicBezTo>
                    <a:cubicBezTo>
                      <a:pt x="66" y="310"/>
                      <a:pt x="56" y="322"/>
                      <a:pt x="33" y="308"/>
                    </a:cubicBezTo>
                    <a:cubicBezTo>
                      <a:pt x="0" y="287"/>
                      <a:pt x="13" y="259"/>
                      <a:pt x="16" y="224"/>
                    </a:cubicBezTo>
                    <a:cubicBezTo>
                      <a:pt x="18" y="183"/>
                      <a:pt x="23" y="141"/>
                      <a:pt x="14" y="100"/>
                    </a:cubicBezTo>
                    <a:cubicBezTo>
                      <a:pt x="6" y="69"/>
                      <a:pt x="1" y="0"/>
                      <a:pt x="50" y="1"/>
                    </a:cubicBezTo>
                    <a:cubicBezTo>
                      <a:pt x="82" y="1"/>
                      <a:pt x="83" y="49"/>
                      <a:pt x="89" y="73"/>
                    </a:cubicBezTo>
                    <a:close/>
                  </a:path>
                </a:pathLst>
              </a:custGeom>
              <a:solidFill>
                <a:srgbClr val="E9D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" name="Freeform 68">
                <a:extLst>
                  <a:ext uri="{FF2B5EF4-FFF2-40B4-BE49-F238E27FC236}">
                    <a16:creationId xmlns:a16="http://schemas.microsoft.com/office/drawing/2014/main" id="{64D7A224-DAAE-B17A-D2F6-0F74178B0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910"/>
                <a:ext cx="874" cy="481"/>
              </a:xfrm>
              <a:custGeom>
                <a:avLst/>
                <a:gdLst>
                  <a:gd name="T0" fmla="*/ 7548 w 426"/>
                  <a:gd name="T1" fmla="*/ 3356 h 220"/>
                  <a:gd name="T2" fmla="*/ 5595 w 426"/>
                  <a:gd name="T3" fmla="*/ 3452 h 220"/>
                  <a:gd name="T4" fmla="*/ 3221 w 426"/>
                  <a:gd name="T5" fmla="*/ 1966 h 220"/>
                  <a:gd name="T6" fmla="*/ 1970 w 426"/>
                  <a:gd name="T7" fmla="*/ 1753 h 220"/>
                  <a:gd name="T8" fmla="*/ 1485 w 426"/>
                  <a:gd name="T9" fmla="*/ 1893 h 220"/>
                  <a:gd name="T10" fmla="*/ 1208 w 426"/>
                  <a:gd name="T11" fmla="*/ 1716 h 220"/>
                  <a:gd name="T12" fmla="*/ 689 w 426"/>
                  <a:gd name="T13" fmla="*/ 20 h 220"/>
                  <a:gd name="T14" fmla="*/ 304 w 426"/>
                  <a:gd name="T15" fmla="*/ 2123 h 220"/>
                  <a:gd name="T16" fmla="*/ 248 w 426"/>
                  <a:gd name="T17" fmla="*/ 5029 h 220"/>
                  <a:gd name="T18" fmla="*/ 944 w 426"/>
                  <a:gd name="T19" fmla="*/ 3199 h 220"/>
                  <a:gd name="T20" fmla="*/ 2530 w 426"/>
                  <a:gd name="T21" fmla="*/ 2289 h 220"/>
                  <a:gd name="T22" fmla="*/ 4622 w 426"/>
                  <a:gd name="T23" fmla="*/ 3332 h 220"/>
                  <a:gd name="T24" fmla="*/ 7548 w 426"/>
                  <a:gd name="T25" fmla="*/ 3356 h 2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6" h="220">
                    <a:moveTo>
                      <a:pt x="426" y="147"/>
                    </a:moveTo>
                    <a:cubicBezTo>
                      <a:pt x="389" y="147"/>
                      <a:pt x="352" y="159"/>
                      <a:pt x="316" y="151"/>
                    </a:cubicBezTo>
                    <a:cubicBezTo>
                      <a:pt x="268" y="141"/>
                      <a:pt x="228" y="103"/>
                      <a:pt x="182" y="86"/>
                    </a:cubicBezTo>
                    <a:cubicBezTo>
                      <a:pt x="160" y="78"/>
                      <a:pt x="134" y="71"/>
                      <a:pt x="111" y="77"/>
                    </a:cubicBezTo>
                    <a:cubicBezTo>
                      <a:pt x="102" y="79"/>
                      <a:pt x="93" y="81"/>
                      <a:pt x="84" y="83"/>
                    </a:cubicBezTo>
                    <a:cubicBezTo>
                      <a:pt x="81" y="84"/>
                      <a:pt x="72" y="85"/>
                      <a:pt x="68" y="75"/>
                    </a:cubicBezTo>
                    <a:cubicBezTo>
                      <a:pt x="62" y="51"/>
                      <a:pt x="64" y="2"/>
                      <a:pt x="39" y="1"/>
                    </a:cubicBezTo>
                    <a:cubicBezTo>
                      <a:pt x="0" y="0"/>
                      <a:pt x="10" y="62"/>
                      <a:pt x="17" y="93"/>
                    </a:cubicBezTo>
                    <a:cubicBezTo>
                      <a:pt x="27" y="134"/>
                      <a:pt x="16" y="178"/>
                      <a:pt x="14" y="220"/>
                    </a:cubicBezTo>
                    <a:cubicBezTo>
                      <a:pt x="23" y="184"/>
                      <a:pt x="31" y="165"/>
                      <a:pt x="53" y="140"/>
                    </a:cubicBezTo>
                    <a:cubicBezTo>
                      <a:pt x="74" y="114"/>
                      <a:pt x="113" y="109"/>
                      <a:pt x="143" y="100"/>
                    </a:cubicBezTo>
                    <a:cubicBezTo>
                      <a:pt x="173" y="91"/>
                      <a:pt x="202" y="126"/>
                      <a:pt x="261" y="146"/>
                    </a:cubicBezTo>
                    <a:cubicBezTo>
                      <a:pt x="319" y="165"/>
                      <a:pt x="365" y="157"/>
                      <a:pt x="426" y="147"/>
                    </a:cubicBezTo>
                    <a:close/>
                  </a:path>
                </a:pathLst>
              </a:custGeom>
              <a:solidFill>
                <a:srgbClr val="F6F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4" name="Freeform 69">
                <a:extLst>
                  <a:ext uri="{FF2B5EF4-FFF2-40B4-BE49-F238E27FC236}">
                    <a16:creationId xmlns:a16="http://schemas.microsoft.com/office/drawing/2014/main" id="{D0CC9C71-CE7F-480D-CB94-FE71E4F05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3" y="2280"/>
                <a:ext cx="896" cy="299"/>
              </a:xfrm>
              <a:custGeom>
                <a:avLst/>
                <a:gdLst>
                  <a:gd name="T0" fmla="*/ 0 w 437"/>
                  <a:gd name="T1" fmla="*/ 2700 h 137"/>
                  <a:gd name="T2" fmla="*/ 1296 w 437"/>
                  <a:gd name="T3" fmla="*/ 2815 h 137"/>
                  <a:gd name="T4" fmla="*/ 2846 w 437"/>
                  <a:gd name="T5" fmla="*/ 1881 h 137"/>
                  <a:gd name="T6" fmla="*/ 3670 w 437"/>
                  <a:gd name="T7" fmla="*/ 2182 h 137"/>
                  <a:gd name="T8" fmla="*/ 4827 w 437"/>
                  <a:gd name="T9" fmla="*/ 3086 h 137"/>
                  <a:gd name="T10" fmla="*/ 5548 w 437"/>
                  <a:gd name="T11" fmla="*/ 2881 h 137"/>
                  <a:gd name="T12" fmla="*/ 6327 w 437"/>
                  <a:gd name="T13" fmla="*/ 2997 h 137"/>
                  <a:gd name="T14" fmla="*/ 6713 w 437"/>
                  <a:gd name="T15" fmla="*/ 1934 h 137"/>
                  <a:gd name="T16" fmla="*/ 7476 w 437"/>
                  <a:gd name="T17" fmla="*/ 1406 h 137"/>
                  <a:gd name="T18" fmla="*/ 7568 w 437"/>
                  <a:gd name="T19" fmla="*/ 0 h 137"/>
                  <a:gd name="T20" fmla="*/ 7137 w 437"/>
                  <a:gd name="T21" fmla="*/ 1152 h 137"/>
                  <a:gd name="T22" fmla="*/ 6112 w 437"/>
                  <a:gd name="T23" fmla="*/ 1768 h 137"/>
                  <a:gd name="T24" fmla="*/ 5448 w 437"/>
                  <a:gd name="T25" fmla="*/ 2204 h 137"/>
                  <a:gd name="T26" fmla="*/ 4562 w 437"/>
                  <a:gd name="T27" fmla="*/ 1901 h 137"/>
                  <a:gd name="T28" fmla="*/ 2914 w 437"/>
                  <a:gd name="T29" fmla="*/ 1406 h 137"/>
                  <a:gd name="T30" fmla="*/ 1698 w 437"/>
                  <a:gd name="T31" fmla="*/ 2340 h 137"/>
                  <a:gd name="T32" fmla="*/ 533 w 437"/>
                  <a:gd name="T33" fmla="*/ 2567 h 137"/>
                  <a:gd name="T34" fmla="*/ 0 w 437"/>
                  <a:gd name="T35" fmla="*/ 2700 h 1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37" h="137">
                    <a:moveTo>
                      <a:pt x="0" y="119"/>
                    </a:moveTo>
                    <a:cubicBezTo>
                      <a:pt x="16" y="112"/>
                      <a:pt x="58" y="130"/>
                      <a:pt x="73" y="124"/>
                    </a:cubicBezTo>
                    <a:cubicBezTo>
                      <a:pt x="89" y="118"/>
                      <a:pt x="139" y="91"/>
                      <a:pt x="161" y="83"/>
                    </a:cubicBezTo>
                    <a:cubicBezTo>
                      <a:pt x="183" y="76"/>
                      <a:pt x="188" y="81"/>
                      <a:pt x="208" y="96"/>
                    </a:cubicBezTo>
                    <a:cubicBezTo>
                      <a:pt x="229" y="110"/>
                      <a:pt x="257" y="135"/>
                      <a:pt x="273" y="136"/>
                    </a:cubicBezTo>
                    <a:cubicBezTo>
                      <a:pt x="288" y="137"/>
                      <a:pt x="297" y="131"/>
                      <a:pt x="314" y="127"/>
                    </a:cubicBezTo>
                    <a:cubicBezTo>
                      <a:pt x="331" y="124"/>
                      <a:pt x="349" y="137"/>
                      <a:pt x="358" y="132"/>
                    </a:cubicBezTo>
                    <a:cubicBezTo>
                      <a:pt x="366" y="127"/>
                      <a:pt x="370" y="98"/>
                      <a:pt x="380" y="85"/>
                    </a:cubicBezTo>
                    <a:cubicBezTo>
                      <a:pt x="389" y="72"/>
                      <a:pt x="413" y="68"/>
                      <a:pt x="423" y="62"/>
                    </a:cubicBezTo>
                    <a:cubicBezTo>
                      <a:pt x="437" y="52"/>
                      <a:pt x="436" y="7"/>
                      <a:pt x="428" y="0"/>
                    </a:cubicBezTo>
                    <a:cubicBezTo>
                      <a:pt x="430" y="20"/>
                      <a:pt x="429" y="41"/>
                      <a:pt x="404" y="51"/>
                    </a:cubicBezTo>
                    <a:cubicBezTo>
                      <a:pt x="378" y="60"/>
                      <a:pt x="354" y="57"/>
                      <a:pt x="346" y="78"/>
                    </a:cubicBezTo>
                    <a:cubicBezTo>
                      <a:pt x="337" y="99"/>
                      <a:pt x="328" y="88"/>
                      <a:pt x="308" y="97"/>
                    </a:cubicBezTo>
                    <a:cubicBezTo>
                      <a:pt x="289" y="106"/>
                      <a:pt x="284" y="105"/>
                      <a:pt x="258" y="84"/>
                    </a:cubicBezTo>
                    <a:cubicBezTo>
                      <a:pt x="232" y="64"/>
                      <a:pt x="191" y="49"/>
                      <a:pt x="165" y="62"/>
                    </a:cubicBezTo>
                    <a:cubicBezTo>
                      <a:pt x="141" y="74"/>
                      <a:pt x="120" y="91"/>
                      <a:pt x="96" y="103"/>
                    </a:cubicBezTo>
                    <a:cubicBezTo>
                      <a:pt x="74" y="115"/>
                      <a:pt x="44" y="114"/>
                      <a:pt x="30" y="113"/>
                    </a:cubicBezTo>
                    <a:cubicBezTo>
                      <a:pt x="17" y="113"/>
                      <a:pt x="0" y="119"/>
                      <a:pt x="0" y="119"/>
                    </a:cubicBezTo>
                    <a:close/>
                  </a:path>
                </a:pathLst>
              </a:custGeom>
              <a:solidFill>
                <a:srgbClr val="D4C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" name="Freeform 70">
                <a:extLst>
                  <a:ext uri="{FF2B5EF4-FFF2-40B4-BE49-F238E27FC236}">
                    <a16:creationId xmlns:a16="http://schemas.microsoft.com/office/drawing/2014/main" id="{62E5F7E4-BBF1-1AB6-41F8-BAA9F3171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2" y="1954"/>
                <a:ext cx="162" cy="265"/>
              </a:xfrm>
              <a:custGeom>
                <a:avLst/>
                <a:gdLst>
                  <a:gd name="T0" fmla="*/ 320 w 79"/>
                  <a:gd name="T1" fmla="*/ 0 h 121"/>
                  <a:gd name="T2" fmla="*/ 105 w 79"/>
                  <a:gd name="T3" fmla="*/ 1007 h 121"/>
                  <a:gd name="T4" fmla="*/ 232 w 79"/>
                  <a:gd name="T5" fmla="*/ 1608 h 121"/>
                  <a:gd name="T6" fmla="*/ 232 w 79"/>
                  <a:gd name="T7" fmla="*/ 2374 h 121"/>
                  <a:gd name="T8" fmla="*/ 285 w 79"/>
                  <a:gd name="T9" fmla="*/ 2781 h 121"/>
                  <a:gd name="T10" fmla="*/ 584 w 79"/>
                  <a:gd name="T11" fmla="*/ 2260 h 121"/>
                  <a:gd name="T12" fmla="*/ 1396 w 79"/>
                  <a:gd name="T13" fmla="*/ 1745 h 121"/>
                  <a:gd name="T14" fmla="*/ 689 w 79"/>
                  <a:gd name="T15" fmla="*/ 1660 h 121"/>
                  <a:gd name="T16" fmla="*/ 621 w 79"/>
                  <a:gd name="T17" fmla="*/ 1060 h 121"/>
                  <a:gd name="T18" fmla="*/ 492 w 79"/>
                  <a:gd name="T19" fmla="*/ 346 h 1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9" h="121">
                    <a:moveTo>
                      <a:pt x="18" y="0"/>
                    </a:moveTo>
                    <a:cubicBezTo>
                      <a:pt x="0" y="6"/>
                      <a:pt x="4" y="30"/>
                      <a:pt x="6" y="44"/>
                    </a:cubicBezTo>
                    <a:cubicBezTo>
                      <a:pt x="7" y="53"/>
                      <a:pt x="11" y="61"/>
                      <a:pt x="13" y="70"/>
                    </a:cubicBezTo>
                    <a:cubicBezTo>
                      <a:pt x="16" y="81"/>
                      <a:pt x="14" y="92"/>
                      <a:pt x="13" y="103"/>
                    </a:cubicBezTo>
                    <a:cubicBezTo>
                      <a:pt x="13" y="107"/>
                      <a:pt x="10" y="121"/>
                      <a:pt x="16" y="121"/>
                    </a:cubicBezTo>
                    <a:cubicBezTo>
                      <a:pt x="23" y="121"/>
                      <a:pt x="29" y="102"/>
                      <a:pt x="33" y="98"/>
                    </a:cubicBezTo>
                    <a:cubicBezTo>
                      <a:pt x="44" y="88"/>
                      <a:pt x="75" y="91"/>
                      <a:pt x="79" y="76"/>
                    </a:cubicBezTo>
                    <a:cubicBezTo>
                      <a:pt x="67" y="71"/>
                      <a:pt x="49" y="89"/>
                      <a:pt x="39" y="72"/>
                    </a:cubicBezTo>
                    <a:cubicBezTo>
                      <a:pt x="35" y="66"/>
                      <a:pt x="36" y="53"/>
                      <a:pt x="35" y="46"/>
                    </a:cubicBezTo>
                    <a:cubicBezTo>
                      <a:pt x="34" y="34"/>
                      <a:pt x="31" y="25"/>
                      <a:pt x="28" y="15"/>
                    </a:cubicBezTo>
                  </a:path>
                </a:pathLst>
              </a:custGeom>
              <a:solidFill>
                <a:srgbClr val="F9F6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6" name="Freeform 71">
                <a:extLst>
                  <a:ext uri="{FF2B5EF4-FFF2-40B4-BE49-F238E27FC236}">
                    <a16:creationId xmlns:a16="http://schemas.microsoft.com/office/drawing/2014/main" id="{53721956-2A69-A870-2D2B-E6FEF0CE2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7" y="2116"/>
                <a:ext cx="61" cy="74"/>
              </a:xfrm>
              <a:custGeom>
                <a:avLst/>
                <a:gdLst>
                  <a:gd name="T0" fmla="*/ 83 w 30"/>
                  <a:gd name="T1" fmla="*/ 383 h 34"/>
                  <a:gd name="T2" fmla="*/ 33 w 30"/>
                  <a:gd name="T3" fmla="*/ 762 h 34"/>
                  <a:gd name="T4" fmla="*/ 203 w 30"/>
                  <a:gd name="T5" fmla="*/ 474 h 34"/>
                  <a:gd name="T6" fmla="*/ 512 w 30"/>
                  <a:gd name="T7" fmla="*/ 270 h 34"/>
                  <a:gd name="T8" fmla="*/ 136 w 30"/>
                  <a:gd name="T9" fmla="*/ 307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34">
                    <a:moveTo>
                      <a:pt x="5" y="17"/>
                    </a:moveTo>
                    <a:cubicBezTo>
                      <a:pt x="1" y="22"/>
                      <a:pt x="0" y="29"/>
                      <a:pt x="2" y="34"/>
                    </a:cubicBezTo>
                    <a:cubicBezTo>
                      <a:pt x="7" y="33"/>
                      <a:pt x="7" y="25"/>
                      <a:pt x="12" y="21"/>
                    </a:cubicBezTo>
                    <a:cubicBezTo>
                      <a:pt x="17" y="17"/>
                      <a:pt x="25" y="18"/>
                      <a:pt x="30" y="12"/>
                    </a:cubicBezTo>
                    <a:cubicBezTo>
                      <a:pt x="27" y="0"/>
                      <a:pt x="13" y="8"/>
                      <a:pt x="8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" name="Freeform 72">
                <a:extLst>
                  <a:ext uri="{FF2B5EF4-FFF2-40B4-BE49-F238E27FC236}">
                    <a16:creationId xmlns:a16="http://schemas.microsoft.com/office/drawing/2014/main" id="{11E29F85-3D5C-6DA9-826C-01698C3F2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" y="2123"/>
                <a:ext cx="20" cy="15"/>
              </a:xfrm>
              <a:custGeom>
                <a:avLst/>
                <a:gdLst>
                  <a:gd name="T0" fmla="*/ 64 w 10"/>
                  <a:gd name="T1" fmla="*/ 41 h 7"/>
                  <a:gd name="T2" fmla="*/ 0 w 10"/>
                  <a:gd name="T3" fmla="*/ 129 h 7"/>
                  <a:gd name="T4" fmla="*/ 160 w 10"/>
                  <a:gd name="T5" fmla="*/ 41 h 7"/>
                  <a:gd name="T6" fmla="*/ 64 w 10"/>
                  <a:gd name="T7" fmla="*/ 41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4" y="2"/>
                    </a:moveTo>
                    <a:cubicBezTo>
                      <a:pt x="2" y="3"/>
                      <a:pt x="0" y="4"/>
                      <a:pt x="0" y="6"/>
                    </a:cubicBezTo>
                    <a:cubicBezTo>
                      <a:pt x="4" y="7"/>
                      <a:pt x="7" y="5"/>
                      <a:pt x="10" y="2"/>
                    </a:cubicBezTo>
                    <a:cubicBezTo>
                      <a:pt x="7" y="0"/>
                      <a:pt x="6" y="1"/>
                      <a:pt x="4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" name="Freeform 73">
                <a:extLst>
                  <a:ext uri="{FF2B5EF4-FFF2-40B4-BE49-F238E27FC236}">
                    <a16:creationId xmlns:a16="http://schemas.microsoft.com/office/drawing/2014/main" id="{0417A7E4-CF11-E13A-2FB8-82B555D40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4" y="2444"/>
                <a:ext cx="272" cy="140"/>
              </a:xfrm>
              <a:custGeom>
                <a:avLst/>
                <a:gdLst>
                  <a:gd name="T0" fmla="*/ 67 w 133"/>
                  <a:gd name="T1" fmla="*/ 1216 h 64"/>
                  <a:gd name="T2" fmla="*/ 736 w 133"/>
                  <a:gd name="T3" fmla="*/ 1216 h 64"/>
                  <a:gd name="T4" fmla="*/ 1505 w 133"/>
                  <a:gd name="T5" fmla="*/ 1192 h 64"/>
                  <a:gd name="T6" fmla="*/ 1941 w 133"/>
                  <a:gd name="T7" fmla="*/ 774 h 64"/>
                  <a:gd name="T8" fmla="*/ 2325 w 133"/>
                  <a:gd name="T9" fmla="*/ 0 h 64"/>
                  <a:gd name="T10" fmla="*/ 1806 w 133"/>
                  <a:gd name="T11" fmla="*/ 440 h 64"/>
                  <a:gd name="T12" fmla="*/ 1342 w 133"/>
                  <a:gd name="T13" fmla="*/ 987 h 64"/>
                  <a:gd name="T14" fmla="*/ 597 w 133"/>
                  <a:gd name="T15" fmla="*/ 1120 h 64"/>
                  <a:gd name="T16" fmla="*/ 0 w 133"/>
                  <a:gd name="T17" fmla="*/ 112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3" h="64">
                    <a:moveTo>
                      <a:pt x="4" y="53"/>
                    </a:moveTo>
                    <a:cubicBezTo>
                      <a:pt x="15" y="64"/>
                      <a:pt x="31" y="57"/>
                      <a:pt x="42" y="53"/>
                    </a:cubicBezTo>
                    <a:cubicBezTo>
                      <a:pt x="57" y="47"/>
                      <a:pt x="71" y="48"/>
                      <a:pt x="86" y="52"/>
                    </a:cubicBezTo>
                    <a:cubicBezTo>
                      <a:pt x="103" y="57"/>
                      <a:pt x="107" y="50"/>
                      <a:pt x="111" y="34"/>
                    </a:cubicBezTo>
                    <a:cubicBezTo>
                      <a:pt x="116" y="19"/>
                      <a:pt x="119" y="8"/>
                      <a:pt x="133" y="0"/>
                    </a:cubicBezTo>
                    <a:cubicBezTo>
                      <a:pt x="123" y="1"/>
                      <a:pt x="108" y="10"/>
                      <a:pt x="103" y="19"/>
                    </a:cubicBezTo>
                    <a:cubicBezTo>
                      <a:pt x="96" y="34"/>
                      <a:pt x="96" y="40"/>
                      <a:pt x="77" y="43"/>
                    </a:cubicBezTo>
                    <a:cubicBezTo>
                      <a:pt x="62" y="45"/>
                      <a:pt x="49" y="44"/>
                      <a:pt x="34" y="49"/>
                    </a:cubicBezTo>
                    <a:cubicBezTo>
                      <a:pt x="23" y="52"/>
                      <a:pt x="10" y="58"/>
                      <a:pt x="0" y="49"/>
                    </a:cubicBezTo>
                  </a:path>
                </a:pathLst>
              </a:custGeom>
              <a:solidFill>
                <a:srgbClr val="B7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9" name="Freeform 74">
                <a:extLst>
                  <a:ext uri="{FF2B5EF4-FFF2-40B4-BE49-F238E27FC236}">
                    <a16:creationId xmlns:a16="http://schemas.microsoft.com/office/drawing/2014/main" id="{89F2D78D-CB1A-C550-305C-205104DEA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" y="1886"/>
                <a:ext cx="1088" cy="717"/>
              </a:xfrm>
              <a:custGeom>
                <a:avLst/>
                <a:gdLst>
                  <a:gd name="T0" fmla="*/ 1565 w 531"/>
                  <a:gd name="T1" fmla="*/ 1672 h 328"/>
                  <a:gd name="T2" fmla="*/ 1764 w 531"/>
                  <a:gd name="T3" fmla="*/ 1849 h 328"/>
                  <a:gd name="T4" fmla="*/ 2237 w 531"/>
                  <a:gd name="T5" fmla="*/ 1692 h 328"/>
                  <a:gd name="T6" fmla="*/ 3493 w 531"/>
                  <a:gd name="T7" fmla="*/ 1921 h 328"/>
                  <a:gd name="T8" fmla="*/ 5848 w 531"/>
                  <a:gd name="T9" fmla="*/ 3408 h 328"/>
                  <a:gd name="T10" fmla="*/ 8300 w 531"/>
                  <a:gd name="T11" fmla="*/ 3384 h 328"/>
                  <a:gd name="T12" fmla="*/ 9077 w 531"/>
                  <a:gd name="T13" fmla="*/ 5410 h 328"/>
                  <a:gd name="T14" fmla="*/ 8317 w 531"/>
                  <a:gd name="T15" fmla="*/ 6068 h 328"/>
                  <a:gd name="T16" fmla="*/ 7809 w 531"/>
                  <a:gd name="T17" fmla="*/ 7281 h 328"/>
                  <a:gd name="T18" fmla="*/ 7069 w 531"/>
                  <a:gd name="T19" fmla="*/ 7168 h 328"/>
                  <a:gd name="T20" fmla="*/ 6100 w 531"/>
                  <a:gd name="T21" fmla="*/ 7334 h 328"/>
                  <a:gd name="T22" fmla="*/ 4903 w 531"/>
                  <a:gd name="T23" fmla="*/ 6331 h 328"/>
                  <a:gd name="T24" fmla="*/ 3766 w 531"/>
                  <a:gd name="T25" fmla="*/ 6508 h 328"/>
                  <a:gd name="T26" fmla="*/ 2674 w 531"/>
                  <a:gd name="T27" fmla="*/ 7124 h 328"/>
                  <a:gd name="T28" fmla="*/ 1533 w 531"/>
                  <a:gd name="T29" fmla="*/ 6967 h 328"/>
                  <a:gd name="T30" fmla="*/ 584 w 531"/>
                  <a:gd name="T31" fmla="*/ 7030 h 328"/>
                  <a:gd name="T32" fmla="*/ 285 w 531"/>
                  <a:gd name="T33" fmla="*/ 5117 h 328"/>
                  <a:gd name="T34" fmla="*/ 248 w 531"/>
                  <a:gd name="T35" fmla="*/ 2289 h 328"/>
                  <a:gd name="T36" fmla="*/ 877 w 531"/>
                  <a:gd name="T37" fmla="*/ 20 h 328"/>
                  <a:gd name="T38" fmla="*/ 1565 w 531"/>
                  <a:gd name="T39" fmla="*/ 1672 h 32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31" h="328">
                    <a:moveTo>
                      <a:pt x="89" y="73"/>
                    </a:moveTo>
                    <a:cubicBezTo>
                      <a:pt x="93" y="82"/>
                      <a:pt x="97" y="81"/>
                      <a:pt x="100" y="81"/>
                    </a:cubicBezTo>
                    <a:cubicBezTo>
                      <a:pt x="109" y="79"/>
                      <a:pt x="118" y="77"/>
                      <a:pt x="127" y="74"/>
                    </a:cubicBezTo>
                    <a:cubicBezTo>
                      <a:pt x="150" y="69"/>
                      <a:pt x="176" y="76"/>
                      <a:pt x="198" y="84"/>
                    </a:cubicBezTo>
                    <a:cubicBezTo>
                      <a:pt x="244" y="101"/>
                      <a:pt x="284" y="138"/>
                      <a:pt x="332" y="149"/>
                    </a:cubicBezTo>
                    <a:cubicBezTo>
                      <a:pt x="378" y="158"/>
                      <a:pt x="425" y="136"/>
                      <a:pt x="471" y="148"/>
                    </a:cubicBezTo>
                    <a:cubicBezTo>
                      <a:pt x="516" y="160"/>
                      <a:pt x="531" y="194"/>
                      <a:pt x="515" y="237"/>
                    </a:cubicBezTo>
                    <a:cubicBezTo>
                      <a:pt x="508" y="256"/>
                      <a:pt x="483" y="252"/>
                      <a:pt x="472" y="266"/>
                    </a:cubicBezTo>
                    <a:cubicBezTo>
                      <a:pt x="459" y="280"/>
                      <a:pt x="460" y="312"/>
                      <a:pt x="443" y="319"/>
                    </a:cubicBezTo>
                    <a:cubicBezTo>
                      <a:pt x="430" y="326"/>
                      <a:pt x="417" y="313"/>
                      <a:pt x="401" y="314"/>
                    </a:cubicBezTo>
                    <a:cubicBezTo>
                      <a:pt x="384" y="314"/>
                      <a:pt x="364" y="328"/>
                      <a:pt x="346" y="321"/>
                    </a:cubicBezTo>
                    <a:cubicBezTo>
                      <a:pt x="320" y="312"/>
                      <a:pt x="302" y="292"/>
                      <a:pt x="278" y="277"/>
                    </a:cubicBezTo>
                    <a:cubicBezTo>
                      <a:pt x="253" y="262"/>
                      <a:pt x="238" y="273"/>
                      <a:pt x="214" y="285"/>
                    </a:cubicBezTo>
                    <a:cubicBezTo>
                      <a:pt x="195" y="294"/>
                      <a:pt x="174" y="309"/>
                      <a:pt x="152" y="312"/>
                    </a:cubicBezTo>
                    <a:cubicBezTo>
                      <a:pt x="130" y="314"/>
                      <a:pt x="108" y="301"/>
                      <a:pt x="87" y="305"/>
                    </a:cubicBezTo>
                    <a:cubicBezTo>
                      <a:pt x="66" y="310"/>
                      <a:pt x="56" y="322"/>
                      <a:pt x="33" y="308"/>
                    </a:cubicBezTo>
                    <a:cubicBezTo>
                      <a:pt x="0" y="287"/>
                      <a:pt x="13" y="259"/>
                      <a:pt x="16" y="224"/>
                    </a:cubicBezTo>
                    <a:cubicBezTo>
                      <a:pt x="18" y="183"/>
                      <a:pt x="23" y="141"/>
                      <a:pt x="14" y="100"/>
                    </a:cubicBezTo>
                    <a:cubicBezTo>
                      <a:pt x="6" y="69"/>
                      <a:pt x="1" y="0"/>
                      <a:pt x="50" y="1"/>
                    </a:cubicBezTo>
                    <a:cubicBezTo>
                      <a:pt x="82" y="1"/>
                      <a:pt x="83" y="49"/>
                      <a:pt x="89" y="73"/>
                    </a:cubicBez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10" name="Group 87">
              <a:extLst>
                <a:ext uri="{FF2B5EF4-FFF2-40B4-BE49-F238E27FC236}">
                  <a16:creationId xmlns:a16="http://schemas.microsoft.com/office/drawing/2014/main" id="{B3CEF7F9-5FD2-6FD3-5F51-323D6CBF934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870362">
              <a:off x="3402803" y="4112074"/>
              <a:ext cx="620725" cy="535104"/>
              <a:chOff x="1778" y="2860"/>
              <a:chExt cx="1034" cy="890"/>
            </a:xfrm>
          </p:grpSpPr>
          <p:sp>
            <p:nvSpPr>
              <p:cNvPr id="11" name="Freeform 88">
                <a:extLst>
                  <a:ext uri="{FF2B5EF4-FFF2-40B4-BE49-F238E27FC236}">
                    <a16:creationId xmlns:a16="http://schemas.microsoft.com/office/drawing/2014/main" id="{78AC7D63-7CCE-F846-5CE6-88ACC1C89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860"/>
                <a:ext cx="1034" cy="890"/>
              </a:xfrm>
              <a:custGeom>
                <a:avLst/>
                <a:gdLst>
                  <a:gd name="T0" fmla="*/ 292 w 457"/>
                  <a:gd name="T1" fmla="*/ 7004 h 369"/>
                  <a:gd name="T2" fmla="*/ 163 w 457"/>
                  <a:gd name="T3" fmla="*/ 8080 h 369"/>
                  <a:gd name="T4" fmla="*/ 25 w 457"/>
                  <a:gd name="T5" fmla="*/ 8965 h 369"/>
                  <a:gd name="T6" fmla="*/ 661 w 457"/>
                  <a:gd name="T7" fmla="*/ 9877 h 369"/>
                  <a:gd name="T8" fmla="*/ 1204 w 457"/>
                  <a:gd name="T9" fmla="*/ 11240 h 369"/>
                  <a:gd name="T10" fmla="*/ 3926 w 457"/>
                  <a:gd name="T11" fmla="*/ 11536 h 369"/>
                  <a:gd name="T12" fmla="*/ 6102 w 457"/>
                  <a:gd name="T13" fmla="*/ 8767 h 369"/>
                  <a:gd name="T14" fmla="*/ 9277 w 457"/>
                  <a:gd name="T15" fmla="*/ 8220 h 369"/>
                  <a:gd name="T16" fmla="*/ 10980 w 457"/>
                  <a:gd name="T17" fmla="*/ 2781 h 369"/>
                  <a:gd name="T18" fmla="*/ 7910 w 457"/>
                  <a:gd name="T19" fmla="*/ 338 h 369"/>
                  <a:gd name="T20" fmla="*/ 7469 w 457"/>
                  <a:gd name="T21" fmla="*/ 815 h 369"/>
                  <a:gd name="T22" fmla="*/ 6917 w 457"/>
                  <a:gd name="T23" fmla="*/ 885 h 369"/>
                  <a:gd name="T24" fmla="*/ 6604 w 457"/>
                  <a:gd name="T25" fmla="*/ 1389 h 369"/>
                  <a:gd name="T26" fmla="*/ 6025 w 457"/>
                  <a:gd name="T27" fmla="*/ 1459 h 369"/>
                  <a:gd name="T28" fmla="*/ 3855 w 457"/>
                  <a:gd name="T29" fmla="*/ 955 h 369"/>
                  <a:gd name="T30" fmla="*/ 1889 w 457"/>
                  <a:gd name="T31" fmla="*/ 3997 h 369"/>
                  <a:gd name="T32" fmla="*/ 1781 w 457"/>
                  <a:gd name="T33" fmla="*/ 6131 h 369"/>
                  <a:gd name="T34" fmla="*/ 1367 w 457"/>
                  <a:gd name="T35" fmla="*/ 6469 h 369"/>
                  <a:gd name="T36" fmla="*/ 1122 w 457"/>
                  <a:gd name="T37" fmla="*/ 6975 h 369"/>
                  <a:gd name="T38" fmla="*/ 292 w 457"/>
                  <a:gd name="T39" fmla="*/ 7004 h 36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57" h="369">
                    <a:moveTo>
                      <a:pt x="11" y="207"/>
                    </a:moveTo>
                    <a:cubicBezTo>
                      <a:pt x="3" y="213"/>
                      <a:pt x="11" y="231"/>
                      <a:pt x="6" y="239"/>
                    </a:cubicBezTo>
                    <a:cubicBezTo>
                      <a:pt x="3" y="246"/>
                      <a:pt x="1" y="254"/>
                      <a:pt x="1" y="265"/>
                    </a:cubicBezTo>
                    <a:cubicBezTo>
                      <a:pt x="0" y="277"/>
                      <a:pt x="18" y="282"/>
                      <a:pt x="25" y="292"/>
                    </a:cubicBezTo>
                    <a:cubicBezTo>
                      <a:pt x="35" y="306"/>
                      <a:pt x="37" y="325"/>
                      <a:pt x="46" y="332"/>
                    </a:cubicBezTo>
                    <a:cubicBezTo>
                      <a:pt x="79" y="360"/>
                      <a:pt x="114" y="369"/>
                      <a:pt x="150" y="341"/>
                    </a:cubicBezTo>
                    <a:cubicBezTo>
                      <a:pt x="181" y="316"/>
                      <a:pt x="197" y="279"/>
                      <a:pt x="233" y="259"/>
                    </a:cubicBezTo>
                    <a:cubicBezTo>
                      <a:pt x="272" y="237"/>
                      <a:pt x="312" y="247"/>
                      <a:pt x="354" y="243"/>
                    </a:cubicBezTo>
                    <a:cubicBezTo>
                      <a:pt x="440" y="236"/>
                      <a:pt x="457" y="147"/>
                      <a:pt x="419" y="82"/>
                    </a:cubicBezTo>
                    <a:cubicBezTo>
                      <a:pt x="397" y="44"/>
                      <a:pt x="350" y="0"/>
                      <a:pt x="302" y="10"/>
                    </a:cubicBezTo>
                    <a:cubicBezTo>
                      <a:pt x="295" y="11"/>
                      <a:pt x="292" y="21"/>
                      <a:pt x="285" y="24"/>
                    </a:cubicBezTo>
                    <a:cubicBezTo>
                      <a:pt x="279" y="27"/>
                      <a:pt x="270" y="23"/>
                      <a:pt x="264" y="26"/>
                    </a:cubicBezTo>
                    <a:cubicBezTo>
                      <a:pt x="259" y="30"/>
                      <a:pt x="257" y="39"/>
                      <a:pt x="252" y="41"/>
                    </a:cubicBezTo>
                    <a:cubicBezTo>
                      <a:pt x="246" y="44"/>
                      <a:pt x="236" y="41"/>
                      <a:pt x="230" y="43"/>
                    </a:cubicBezTo>
                    <a:cubicBezTo>
                      <a:pt x="199" y="53"/>
                      <a:pt x="176" y="35"/>
                      <a:pt x="147" y="28"/>
                    </a:cubicBezTo>
                    <a:cubicBezTo>
                      <a:pt x="84" y="13"/>
                      <a:pt x="58" y="63"/>
                      <a:pt x="72" y="118"/>
                    </a:cubicBezTo>
                    <a:cubicBezTo>
                      <a:pt x="78" y="142"/>
                      <a:pt x="78" y="163"/>
                      <a:pt x="68" y="181"/>
                    </a:cubicBezTo>
                    <a:cubicBezTo>
                      <a:pt x="66" y="186"/>
                      <a:pt x="57" y="186"/>
                      <a:pt x="52" y="191"/>
                    </a:cubicBezTo>
                    <a:cubicBezTo>
                      <a:pt x="49" y="195"/>
                      <a:pt x="49" y="203"/>
                      <a:pt x="43" y="206"/>
                    </a:cubicBezTo>
                    <a:cubicBezTo>
                      <a:pt x="33" y="214"/>
                      <a:pt x="16" y="203"/>
                      <a:pt x="11" y="207"/>
                    </a:cubicBezTo>
                    <a:close/>
                  </a:path>
                </a:pathLst>
              </a:custGeom>
              <a:solidFill>
                <a:srgbClr val="DB8B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2" name="Freeform 89">
                <a:extLst>
                  <a:ext uri="{FF2B5EF4-FFF2-40B4-BE49-F238E27FC236}">
                    <a16:creationId xmlns:a16="http://schemas.microsoft.com/office/drawing/2014/main" id="{58141284-B006-6142-3483-B83C66563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0" y="2975"/>
                <a:ext cx="742" cy="717"/>
              </a:xfrm>
              <a:custGeom>
                <a:avLst/>
                <a:gdLst>
                  <a:gd name="T0" fmla="*/ 6658 w 328"/>
                  <a:gd name="T1" fmla="*/ 5135 h 297"/>
                  <a:gd name="T2" fmla="*/ 3090 w 328"/>
                  <a:gd name="T3" fmla="*/ 5980 h 297"/>
                  <a:gd name="T4" fmla="*/ 1156 w 328"/>
                  <a:gd name="T5" fmla="*/ 8795 h 297"/>
                  <a:gd name="T6" fmla="*/ 0 w 328"/>
                  <a:gd name="T7" fmla="*/ 10089 h 297"/>
                  <a:gd name="T8" fmla="*/ 871 w 328"/>
                  <a:gd name="T9" fmla="*/ 9541 h 297"/>
                  <a:gd name="T10" fmla="*/ 2882 w 328"/>
                  <a:gd name="T11" fmla="*/ 6866 h 297"/>
                  <a:gd name="T12" fmla="*/ 6207 w 328"/>
                  <a:gd name="T13" fmla="*/ 6318 h 297"/>
                  <a:gd name="T14" fmla="*/ 7651 w 328"/>
                  <a:gd name="T15" fmla="*/ 1055 h 297"/>
                  <a:gd name="T16" fmla="*/ 7015 w 328"/>
                  <a:gd name="T17" fmla="*/ 0 h 297"/>
                  <a:gd name="T18" fmla="*/ 6658 w 328"/>
                  <a:gd name="T19" fmla="*/ 5135 h 2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8" h="297">
                    <a:moveTo>
                      <a:pt x="254" y="151"/>
                    </a:moveTo>
                    <a:cubicBezTo>
                      <a:pt x="227" y="172"/>
                      <a:pt x="155" y="159"/>
                      <a:pt x="118" y="176"/>
                    </a:cubicBezTo>
                    <a:cubicBezTo>
                      <a:pt x="81" y="193"/>
                      <a:pt x="61" y="236"/>
                      <a:pt x="44" y="259"/>
                    </a:cubicBezTo>
                    <a:cubicBezTo>
                      <a:pt x="27" y="282"/>
                      <a:pt x="22" y="289"/>
                      <a:pt x="0" y="297"/>
                    </a:cubicBezTo>
                    <a:cubicBezTo>
                      <a:pt x="11" y="295"/>
                      <a:pt x="22" y="290"/>
                      <a:pt x="33" y="281"/>
                    </a:cubicBezTo>
                    <a:cubicBezTo>
                      <a:pt x="62" y="258"/>
                      <a:pt x="77" y="221"/>
                      <a:pt x="110" y="202"/>
                    </a:cubicBezTo>
                    <a:cubicBezTo>
                      <a:pt x="147" y="181"/>
                      <a:pt x="197" y="190"/>
                      <a:pt x="237" y="186"/>
                    </a:cubicBezTo>
                    <a:cubicBezTo>
                      <a:pt x="317" y="179"/>
                      <a:pt x="328" y="92"/>
                      <a:pt x="292" y="31"/>
                    </a:cubicBezTo>
                    <a:cubicBezTo>
                      <a:pt x="286" y="21"/>
                      <a:pt x="278" y="10"/>
                      <a:pt x="268" y="0"/>
                    </a:cubicBezTo>
                    <a:cubicBezTo>
                      <a:pt x="288" y="40"/>
                      <a:pt x="305" y="110"/>
                      <a:pt x="254" y="151"/>
                    </a:cubicBezTo>
                    <a:close/>
                  </a:path>
                </a:pathLst>
              </a:custGeom>
              <a:solidFill>
                <a:srgbClr val="CD4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3" name="Freeform 90">
                <a:extLst>
                  <a:ext uri="{FF2B5EF4-FFF2-40B4-BE49-F238E27FC236}">
                    <a16:creationId xmlns:a16="http://schemas.microsoft.com/office/drawing/2014/main" id="{EFC5FCF6-1D2B-D6AC-ED10-C10127EDF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" y="2886"/>
                <a:ext cx="826" cy="801"/>
              </a:xfrm>
              <a:custGeom>
                <a:avLst/>
                <a:gdLst>
                  <a:gd name="T0" fmla="*/ 937 w 365"/>
                  <a:gd name="T1" fmla="*/ 9214 h 332"/>
                  <a:gd name="T2" fmla="*/ 1204 w 365"/>
                  <a:gd name="T3" fmla="*/ 7289 h 332"/>
                  <a:gd name="T4" fmla="*/ 2652 w 365"/>
                  <a:gd name="T5" fmla="*/ 5559 h 332"/>
                  <a:gd name="T6" fmla="*/ 3304 w 365"/>
                  <a:gd name="T7" fmla="*/ 2782 h 332"/>
                  <a:gd name="T8" fmla="*/ 5669 w 365"/>
                  <a:gd name="T9" fmla="*/ 1998 h 332"/>
                  <a:gd name="T10" fmla="*/ 7635 w 365"/>
                  <a:gd name="T11" fmla="*/ 914 h 332"/>
                  <a:gd name="T12" fmla="*/ 9573 w 365"/>
                  <a:gd name="T13" fmla="*/ 1013 h 332"/>
                  <a:gd name="T14" fmla="*/ 7660 w 365"/>
                  <a:gd name="T15" fmla="*/ 198 h 332"/>
                  <a:gd name="T16" fmla="*/ 7242 w 365"/>
                  <a:gd name="T17" fmla="*/ 676 h 332"/>
                  <a:gd name="T18" fmla="*/ 6710 w 365"/>
                  <a:gd name="T19" fmla="*/ 746 h 332"/>
                  <a:gd name="T20" fmla="*/ 6422 w 365"/>
                  <a:gd name="T21" fmla="*/ 1223 h 332"/>
                  <a:gd name="T22" fmla="*/ 5644 w 365"/>
                  <a:gd name="T23" fmla="*/ 1392 h 332"/>
                  <a:gd name="T24" fmla="*/ 3596 w 365"/>
                  <a:gd name="T25" fmla="*/ 885 h 332"/>
                  <a:gd name="T26" fmla="*/ 1761 w 365"/>
                  <a:gd name="T27" fmla="*/ 3766 h 332"/>
                  <a:gd name="T28" fmla="*/ 1659 w 365"/>
                  <a:gd name="T29" fmla="*/ 5897 h 332"/>
                  <a:gd name="T30" fmla="*/ 1265 w 365"/>
                  <a:gd name="T31" fmla="*/ 6205 h 332"/>
                  <a:gd name="T32" fmla="*/ 1018 w 365"/>
                  <a:gd name="T33" fmla="*/ 6910 h 332"/>
                  <a:gd name="T34" fmla="*/ 210 w 365"/>
                  <a:gd name="T35" fmla="*/ 6951 h 332"/>
                  <a:gd name="T36" fmla="*/ 163 w 365"/>
                  <a:gd name="T37" fmla="*/ 7626 h 332"/>
                  <a:gd name="T38" fmla="*/ 0 w 365"/>
                  <a:gd name="T39" fmla="*/ 8439 h 332"/>
                  <a:gd name="T40" fmla="*/ 625 w 365"/>
                  <a:gd name="T41" fmla="*/ 9284 h 332"/>
                  <a:gd name="T42" fmla="*/ 1127 w 365"/>
                  <a:gd name="T43" fmla="*/ 10577 h 332"/>
                  <a:gd name="T44" fmla="*/ 1991 w 365"/>
                  <a:gd name="T45" fmla="*/ 11253 h 332"/>
                  <a:gd name="T46" fmla="*/ 937 w 365"/>
                  <a:gd name="T47" fmla="*/ 9214 h 3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65" h="332">
                    <a:moveTo>
                      <a:pt x="36" y="272"/>
                    </a:moveTo>
                    <a:cubicBezTo>
                      <a:pt x="36" y="262"/>
                      <a:pt x="29" y="227"/>
                      <a:pt x="46" y="215"/>
                    </a:cubicBezTo>
                    <a:cubicBezTo>
                      <a:pt x="49" y="212"/>
                      <a:pt x="80" y="192"/>
                      <a:pt x="101" y="164"/>
                    </a:cubicBezTo>
                    <a:cubicBezTo>
                      <a:pt x="118" y="142"/>
                      <a:pt x="109" y="98"/>
                      <a:pt x="126" y="82"/>
                    </a:cubicBezTo>
                    <a:cubicBezTo>
                      <a:pt x="138" y="70"/>
                      <a:pt x="184" y="75"/>
                      <a:pt x="216" y="59"/>
                    </a:cubicBezTo>
                    <a:cubicBezTo>
                      <a:pt x="241" y="46"/>
                      <a:pt x="268" y="34"/>
                      <a:pt x="291" y="27"/>
                    </a:cubicBezTo>
                    <a:cubicBezTo>
                      <a:pt x="331" y="14"/>
                      <a:pt x="353" y="23"/>
                      <a:pt x="365" y="30"/>
                    </a:cubicBezTo>
                    <a:cubicBezTo>
                      <a:pt x="343" y="10"/>
                      <a:pt x="320" y="0"/>
                      <a:pt x="292" y="6"/>
                    </a:cubicBezTo>
                    <a:cubicBezTo>
                      <a:pt x="286" y="8"/>
                      <a:pt x="282" y="17"/>
                      <a:pt x="276" y="20"/>
                    </a:cubicBezTo>
                    <a:cubicBezTo>
                      <a:pt x="271" y="23"/>
                      <a:pt x="262" y="19"/>
                      <a:pt x="256" y="22"/>
                    </a:cubicBezTo>
                    <a:cubicBezTo>
                      <a:pt x="251" y="25"/>
                      <a:pt x="250" y="33"/>
                      <a:pt x="245" y="36"/>
                    </a:cubicBezTo>
                    <a:cubicBezTo>
                      <a:pt x="239" y="39"/>
                      <a:pt x="221" y="39"/>
                      <a:pt x="215" y="41"/>
                    </a:cubicBezTo>
                    <a:cubicBezTo>
                      <a:pt x="186" y="50"/>
                      <a:pt x="165" y="33"/>
                      <a:pt x="137" y="26"/>
                    </a:cubicBezTo>
                    <a:cubicBezTo>
                      <a:pt x="79" y="12"/>
                      <a:pt x="54" y="59"/>
                      <a:pt x="67" y="111"/>
                    </a:cubicBezTo>
                    <a:cubicBezTo>
                      <a:pt x="73" y="133"/>
                      <a:pt x="72" y="157"/>
                      <a:pt x="63" y="174"/>
                    </a:cubicBezTo>
                    <a:cubicBezTo>
                      <a:pt x="60" y="179"/>
                      <a:pt x="52" y="179"/>
                      <a:pt x="48" y="183"/>
                    </a:cubicBezTo>
                    <a:cubicBezTo>
                      <a:pt x="44" y="187"/>
                      <a:pt x="44" y="201"/>
                      <a:pt x="39" y="204"/>
                    </a:cubicBezTo>
                    <a:cubicBezTo>
                      <a:pt x="29" y="211"/>
                      <a:pt x="14" y="201"/>
                      <a:pt x="8" y="205"/>
                    </a:cubicBezTo>
                    <a:cubicBezTo>
                      <a:pt x="1" y="210"/>
                      <a:pt x="10" y="217"/>
                      <a:pt x="6" y="225"/>
                    </a:cubicBezTo>
                    <a:cubicBezTo>
                      <a:pt x="3" y="231"/>
                      <a:pt x="1" y="239"/>
                      <a:pt x="0" y="249"/>
                    </a:cubicBezTo>
                    <a:cubicBezTo>
                      <a:pt x="0" y="260"/>
                      <a:pt x="17" y="264"/>
                      <a:pt x="24" y="274"/>
                    </a:cubicBezTo>
                    <a:cubicBezTo>
                      <a:pt x="33" y="287"/>
                      <a:pt x="35" y="305"/>
                      <a:pt x="43" y="312"/>
                    </a:cubicBezTo>
                    <a:cubicBezTo>
                      <a:pt x="54" y="321"/>
                      <a:pt x="65" y="328"/>
                      <a:pt x="76" y="332"/>
                    </a:cubicBezTo>
                    <a:cubicBezTo>
                      <a:pt x="38" y="306"/>
                      <a:pt x="36" y="283"/>
                      <a:pt x="36" y="272"/>
                    </a:cubicBezTo>
                    <a:close/>
                  </a:path>
                </a:pathLst>
              </a:custGeom>
              <a:solidFill>
                <a:srgbClr val="E9B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4" name="Freeform 91">
                <a:extLst>
                  <a:ext uri="{FF2B5EF4-FFF2-40B4-BE49-F238E27FC236}">
                    <a16:creationId xmlns:a16="http://schemas.microsoft.com/office/drawing/2014/main" id="{36C64263-1612-B760-8C10-C821C28F9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9" y="2966"/>
                <a:ext cx="280" cy="354"/>
              </a:xfrm>
              <a:custGeom>
                <a:avLst/>
                <a:gdLst>
                  <a:gd name="T0" fmla="*/ 806 w 124"/>
                  <a:gd name="T1" fmla="*/ 140 h 147"/>
                  <a:gd name="T2" fmla="*/ 285 w 124"/>
                  <a:gd name="T3" fmla="*/ 2360 h 147"/>
                  <a:gd name="T4" fmla="*/ 312 w 124"/>
                  <a:gd name="T5" fmla="*/ 3632 h 147"/>
                  <a:gd name="T6" fmla="*/ 0 w 124"/>
                  <a:gd name="T7" fmla="*/ 4942 h 147"/>
                  <a:gd name="T8" fmla="*/ 677 w 124"/>
                  <a:gd name="T9" fmla="*/ 3463 h 147"/>
                  <a:gd name="T10" fmla="*/ 786 w 124"/>
                  <a:gd name="T11" fmla="*/ 1409 h 147"/>
                  <a:gd name="T12" fmla="*/ 1820 w 124"/>
                  <a:gd name="T13" fmla="*/ 766 h 147"/>
                  <a:gd name="T14" fmla="*/ 3222 w 124"/>
                  <a:gd name="T15" fmla="*/ 506 h 147"/>
                  <a:gd name="T16" fmla="*/ 2233 w 124"/>
                  <a:gd name="T17" fmla="*/ 267 h 147"/>
                  <a:gd name="T18" fmla="*/ 1118 w 124"/>
                  <a:gd name="T19" fmla="*/ 0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4" h="147">
                    <a:moveTo>
                      <a:pt x="31" y="4"/>
                    </a:moveTo>
                    <a:cubicBezTo>
                      <a:pt x="4" y="10"/>
                      <a:pt x="7" y="50"/>
                      <a:pt x="11" y="70"/>
                    </a:cubicBezTo>
                    <a:cubicBezTo>
                      <a:pt x="13" y="83"/>
                      <a:pt x="14" y="94"/>
                      <a:pt x="12" y="108"/>
                    </a:cubicBezTo>
                    <a:cubicBezTo>
                      <a:pt x="11" y="122"/>
                      <a:pt x="3" y="133"/>
                      <a:pt x="0" y="147"/>
                    </a:cubicBezTo>
                    <a:cubicBezTo>
                      <a:pt x="13" y="134"/>
                      <a:pt x="24" y="122"/>
                      <a:pt x="26" y="103"/>
                    </a:cubicBezTo>
                    <a:cubicBezTo>
                      <a:pt x="29" y="83"/>
                      <a:pt x="24" y="60"/>
                      <a:pt x="30" y="42"/>
                    </a:cubicBezTo>
                    <a:cubicBezTo>
                      <a:pt x="37" y="24"/>
                      <a:pt x="54" y="23"/>
                      <a:pt x="70" y="23"/>
                    </a:cubicBezTo>
                    <a:cubicBezTo>
                      <a:pt x="89" y="22"/>
                      <a:pt x="106" y="17"/>
                      <a:pt x="124" y="15"/>
                    </a:cubicBezTo>
                    <a:cubicBezTo>
                      <a:pt x="109" y="15"/>
                      <a:pt x="99" y="14"/>
                      <a:pt x="86" y="8"/>
                    </a:cubicBezTo>
                    <a:cubicBezTo>
                      <a:pt x="71" y="2"/>
                      <a:pt x="59" y="0"/>
                      <a:pt x="43" y="0"/>
                    </a:cubicBezTo>
                  </a:path>
                </a:pathLst>
              </a:custGeom>
              <a:solidFill>
                <a:srgbClr val="F6E7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5" name="Freeform 92">
                <a:extLst>
                  <a:ext uri="{FF2B5EF4-FFF2-40B4-BE49-F238E27FC236}">
                    <a16:creationId xmlns:a16="http://schemas.microsoft.com/office/drawing/2014/main" id="{A7387388-E93C-08B7-796D-4A1BEE9ED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5" y="2990"/>
                <a:ext cx="61" cy="104"/>
              </a:xfrm>
              <a:custGeom>
                <a:avLst/>
                <a:gdLst>
                  <a:gd name="T0" fmla="*/ 474 w 27"/>
                  <a:gd name="T1" fmla="*/ 0 h 43"/>
                  <a:gd name="T2" fmla="*/ 102 w 27"/>
                  <a:gd name="T3" fmla="*/ 1473 h 43"/>
                  <a:gd name="T4" fmla="*/ 287 w 27"/>
                  <a:gd name="T5" fmla="*/ 508 h 43"/>
                  <a:gd name="T6" fmla="*/ 705 w 27"/>
                  <a:gd name="T7" fmla="*/ 169 h 43"/>
                  <a:gd name="T8" fmla="*/ 596 w 27"/>
                  <a:gd name="T9" fmla="*/ 29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43">
                    <a:moveTo>
                      <a:pt x="18" y="0"/>
                    </a:moveTo>
                    <a:cubicBezTo>
                      <a:pt x="0" y="9"/>
                      <a:pt x="1" y="25"/>
                      <a:pt x="4" y="43"/>
                    </a:cubicBezTo>
                    <a:cubicBezTo>
                      <a:pt x="7" y="34"/>
                      <a:pt x="5" y="23"/>
                      <a:pt x="11" y="15"/>
                    </a:cubicBezTo>
                    <a:cubicBezTo>
                      <a:pt x="15" y="10"/>
                      <a:pt x="22" y="10"/>
                      <a:pt x="27" y="5"/>
                    </a:cubicBezTo>
                    <a:cubicBezTo>
                      <a:pt x="26" y="3"/>
                      <a:pt x="25" y="2"/>
                      <a:pt x="23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6" name="Freeform 93">
                <a:extLst>
                  <a:ext uri="{FF2B5EF4-FFF2-40B4-BE49-F238E27FC236}">
                    <a16:creationId xmlns:a16="http://schemas.microsoft.com/office/drawing/2014/main" id="{BD24C337-9EFC-9608-265B-0BF1AC0B8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983"/>
                <a:ext cx="32" cy="21"/>
              </a:xfrm>
              <a:custGeom>
                <a:avLst/>
                <a:gdLst>
                  <a:gd name="T0" fmla="*/ 325 w 14"/>
                  <a:gd name="T1" fmla="*/ 65 h 9"/>
                  <a:gd name="T2" fmla="*/ 57 w 14"/>
                  <a:gd name="T3" fmla="*/ 266 h 9"/>
                  <a:gd name="T4" fmla="*/ 382 w 14"/>
                  <a:gd name="T5" fmla="*/ 180 h 9"/>
                  <a:gd name="T6" fmla="*/ 325 w 14"/>
                  <a:gd name="T7" fmla="*/ 86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2" y="2"/>
                    </a:moveTo>
                    <a:cubicBezTo>
                      <a:pt x="6" y="0"/>
                      <a:pt x="0" y="3"/>
                      <a:pt x="2" y="9"/>
                    </a:cubicBezTo>
                    <a:cubicBezTo>
                      <a:pt x="7" y="9"/>
                      <a:pt x="11" y="8"/>
                      <a:pt x="14" y="6"/>
                    </a:cubicBezTo>
                    <a:cubicBezTo>
                      <a:pt x="14" y="4"/>
                      <a:pt x="13" y="4"/>
                      <a:pt x="12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7" name="Freeform 94">
                <a:extLst>
                  <a:ext uri="{FF2B5EF4-FFF2-40B4-BE49-F238E27FC236}">
                    <a16:creationId xmlns:a16="http://schemas.microsoft.com/office/drawing/2014/main" id="{91BF400C-2FCA-89FC-5725-8B71D6BD0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9" y="3106"/>
                <a:ext cx="14" cy="26"/>
              </a:xfrm>
              <a:custGeom>
                <a:avLst/>
                <a:gdLst>
                  <a:gd name="T0" fmla="*/ 28 w 6"/>
                  <a:gd name="T1" fmla="*/ 28 h 11"/>
                  <a:gd name="T2" fmla="*/ 114 w 6"/>
                  <a:gd name="T3" fmla="*/ 340 h 11"/>
                  <a:gd name="T4" fmla="*/ 152 w 6"/>
                  <a:gd name="T5" fmla="*/ 28 h 11"/>
                  <a:gd name="T6" fmla="*/ 86 w 6"/>
                  <a:gd name="T7" fmla="*/ 66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1" y="1"/>
                    </a:moveTo>
                    <a:cubicBezTo>
                      <a:pt x="0" y="5"/>
                      <a:pt x="1" y="9"/>
                      <a:pt x="4" y="11"/>
                    </a:cubicBezTo>
                    <a:cubicBezTo>
                      <a:pt x="6" y="8"/>
                      <a:pt x="6" y="4"/>
                      <a:pt x="5" y="1"/>
                    </a:cubicBezTo>
                    <a:cubicBezTo>
                      <a:pt x="3" y="0"/>
                      <a:pt x="3" y="2"/>
                      <a:pt x="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8" name="Freeform 95">
                <a:extLst>
                  <a:ext uri="{FF2B5EF4-FFF2-40B4-BE49-F238E27FC236}">
                    <a16:creationId xmlns:a16="http://schemas.microsoft.com/office/drawing/2014/main" id="{3CE94DA0-2D1C-B63D-3B0F-0AAD70083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4" y="3419"/>
                <a:ext cx="39" cy="58"/>
              </a:xfrm>
              <a:custGeom>
                <a:avLst/>
                <a:gdLst>
                  <a:gd name="T0" fmla="*/ 167 w 17"/>
                  <a:gd name="T1" fmla="*/ 29 h 24"/>
                  <a:gd name="T2" fmla="*/ 110 w 17"/>
                  <a:gd name="T3" fmla="*/ 817 h 24"/>
                  <a:gd name="T4" fmla="*/ 280 w 17"/>
                  <a:gd name="T5" fmla="*/ 210 h 24"/>
                  <a:gd name="T6" fmla="*/ 216 w 17"/>
                  <a:gd name="T7" fmla="*/ 29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24">
                    <a:moveTo>
                      <a:pt x="6" y="1"/>
                    </a:moveTo>
                    <a:cubicBezTo>
                      <a:pt x="2" y="7"/>
                      <a:pt x="0" y="18"/>
                      <a:pt x="4" y="24"/>
                    </a:cubicBezTo>
                    <a:cubicBezTo>
                      <a:pt x="7" y="21"/>
                      <a:pt x="9" y="10"/>
                      <a:pt x="10" y="6"/>
                    </a:cubicBezTo>
                    <a:cubicBezTo>
                      <a:pt x="10" y="3"/>
                      <a:pt x="17" y="0"/>
                      <a:pt x="8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9" name="Freeform 96">
                <a:extLst>
                  <a:ext uri="{FF2B5EF4-FFF2-40B4-BE49-F238E27FC236}">
                    <a16:creationId xmlns:a16="http://schemas.microsoft.com/office/drawing/2014/main" id="{A89B9934-50F1-E79A-DE2D-B8A974D02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5" y="3400"/>
                <a:ext cx="11" cy="12"/>
              </a:xfrm>
              <a:custGeom>
                <a:avLst/>
                <a:gdLst>
                  <a:gd name="T0" fmla="*/ 73 w 5"/>
                  <a:gd name="T1" fmla="*/ 29 h 5"/>
                  <a:gd name="T2" fmla="*/ 0 w 5"/>
                  <a:gd name="T3" fmla="*/ 168 h 5"/>
                  <a:gd name="T4" fmla="*/ 117 w 5"/>
                  <a:gd name="T5" fmla="*/ 29 h 5"/>
                  <a:gd name="T6" fmla="*/ 73 w 5"/>
                  <a:gd name="T7" fmla="*/ 70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3" y="1"/>
                    </a:moveTo>
                    <a:cubicBezTo>
                      <a:pt x="1" y="3"/>
                      <a:pt x="0" y="3"/>
                      <a:pt x="0" y="5"/>
                    </a:cubicBezTo>
                    <a:cubicBezTo>
                      <a:pt x="2" y="4"/>
                      <a:pt x="3" y="3"/>
                      <a:pt x="5" y="1"/>
                    </a:cubicBezTo>
                    <a:cubicBezTo>
                      <a:pt x="3" y="0"/>
                      <a:pt x="3" y="2"/>
                      <a:pt x="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0" name="Freeform 97">
                <a:extLst>
                  <a:ext uri="{FF2B5EF4-FFF2-40B4-BE49-F238E27FC236}">
                    <a16:creationId xmlns:a16="http://schemas.microsoft.com/office/drawing/2014/main" id="{9A8ADBE9-91E0-FC77-4A86-0F9DB069B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8" y="3118"/>
                <a:ext cx="331" cy="330"/>
              </a:xfrm>
              <a:custGeom>
                <a:avLst/>
                <a:gdLst>
                  <a:gd name="T0" fmla="*/ 0 w 146"/>
                  <a:gd name="T1" fmla="*/ 4345 h 137"/>
                  <a:gd name="T2" fmla="*/ 3192 w 146"/>
                  <a:gd name="T3" fmla="*/ 3064 h 137"/>
                  <a:gd name="T4" fmla="*/ 3330 w 146"/>
                  <a:gd name="T5" fmla="*/ 0 h 137"/>
                  <a:gd name="T6" fmla="*/ 2585 w 146"/>
                  <a:gd name="T7" fmla="*/ 3440 h 137"/>
                  <a:gd name="T8" fmla="*/ 0 w 146"/>
                  <a:gd name="T9" fmla="*/ 4345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6" h="137">
                    <a:moveTo>
                      <a:pt x="0" y="129"/>
                    </a:moveTo>
                    <a:cubicBezTo>
                      <a:pt x="25" y="129"/>
                      <a:pt x="95" y="137"/>
                      <a:pt x="121" y="91"/>
                    </a:cubicBezTo>
                    <a:cubicBezTo>
                      <a:pt x="146" y="45"/>
                      <a:pt x="126" y="0"/>
                      <a:pt x="126" y="0"/>
                    </a:cubicBezTo>
                    <a:cubicBezTo>
                      <a:pt x="130" y="34"/>
                      <a:pt x="123" y="78"/>
                      <a:pt x="98" y="102"/>
                    </a:cubicBezTo>
                    <a:cubicBezTo>
                      <a:pt x="71" y="129"/>
                      <a:pt x="11" y="130"/>
                      <a:pt x="0" y="129"/>
                    </a:cubicBezTo>
                    <a:close/>
                  </a:path>
                </a:pathLst>
              </a:custGeom>
              <a:solidFill>
                <a:srgbClr val="B9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1" name="Freeform 98">
                <a:extLst>
                  <a:ext uri="{FF2B5EF4-FFF2-40B4-BE49-F238E27FC236}">
                    <a16:creationId xmlns:a16="http://schemas.microsoft.com/office/drawing/2014/main" id="{3CC1D788-11CA-C8D2-E23D-4901BD5F0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860"/>
                <a:ext cx="1034" cy="890"/>
              </a:xfrm>
              <a:custGeom>
                <a:avLst/>
                <a:gdLst>
                  <a:gd name="T0" fmla="*/ 292 w 457"/>
                  <a:gd name="T1" fmla="*/ 7004 h 369"/>
                  <a:gd name="T2" fmla="*/ 163 w 457"/>
                  <a:gd name="T3" fmla="*/ 8080 h 369"/>
                  <a:gd name="T4" fmla="*/ 25 w 457"/>
                  <a:gd name="T5" fmla="*/ 8965 h 369"/>
                  <a:gd name="T6" fmla="*/ 661 w 457"/>
                  <a:gd name="T7" fmla="*/ 9877 h 369"/>
                  <a:gd name="T8" fmla="*/ 1204 w 457"/>
                  <a:gd name="T9" fmla="*/ 11240 h 369"/>
                  <a:gd name="T10" fmla="*/ 3926 w 457"/>
                  <a:gd name="T11" fmla="*/ 11536 h 369"/>
                  <a:gd name="T12" fmla="*/ 6102 w 457"/>
                  <a:gd name="T13" fmla="*/ 8767 h 369"/>
                  <a:gd name="T14" fmla="*/ 9277 w 457"/>
                  <a:gd name="T15" fmla="*/ 8220 h 369"/>
                  <a:gd name="T16" fmla="*/ 10980 w 457"/>
                  <a:gd name="T17" fmla="*/ 2781 h 369"/>
                  <a:gd name="T18" fmla="*/ 7910 w 457"/>
                  <a:gd name="T19" fmla="*/ 338 h 369"/>
                  <a:gd name="T20" fmla="*/ 7469 w 457"/>
                  <a:gd name="T21" fmla="*/ 815 h 369"/>
                  <a:gd name="T22" fmla="*/ 6917 w 457"/>
                  <a:gd name="T23" fmla="*/ 885 h 369"/>
                  <a:gd name="T24" fmla="*/ 6604 w 457"/>
                  <a:gd name="T25" fmla="*/ 1389 h 369"/>
                  <a:gd name="T26" fmla="*/ 6025 w 457"/>
                  <a:gd name="T27" fmla="*/ 1459 h 369"/>
                  <a:gd name="T28" fmla="*/ 3855 w 457"/>
                  <a:gd name="T29" fmla="*/ 955 h 369"/>
                  <a:gd name="T30" fmla="*/ 1889 w 457"/>
                  <a:gd name="T31" fmla="*/ 3997 h 369"/>
                  <a:gd name="T32" fmla="*/ 1781 w 457"/>
                  <a:gd name="T33" fmla="*/ 6131 h 369"/>
                  <a:gd name="T34" fmla="*/ 1367 w 457"/>
                  <a:gd name="T35" fmla="*/ 6469 h 369"/>
                  <a:gd name="T36" fmla="*/ 1122 w 457"/>
                  <a:gd name="T37" fmla="*/ 6975 h 369"/>
                  <a:gd name="T38" fmla="*/ 292 w 457"/>
                  <a:gd name="T39" fmla="*/ 7004 h 36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57" h="369">
                    <a:moveTo>
                      <a:pt x="11" y="207"/>
                    </a:moveTo>
                    <a:cubicBezTo>
                      <a:pt x="3" y="213"/>
                      <a:pt x="11" y="231"/>
                      <a:pt x="6" y="239"/>
                    </a:cubicBezTo>
                    <a:cubicBezTo>
                      <a:pt x="3" y="246"/>
                      <a:pt x="1" y="254"/>
                      <a:pt x="1" y="265"/>
                    </a:cubicBezTo>
                    <a:cubicBezTo>
                      <a:pt x="0" y="277"/>
                      <a:pt x="18" y="282"/>
                      <a:pt x="25" y="292"/>
                    </a:cubicBezTo>
                    <a:cubicBezTo>
                      <a:pt x="35" y="306"/>
                      <a:pt x="37" y="325"/>
                      <a:pt x="46" y="332"/>
                    </a:cubicBezTo>
                    <a:cubicBezTo>
                      <a:pt x="79" y="360"/>
                      <a:pt x="114" y="369"/>
                      <a:pt x="150" y="341"/>
                    </a:cubicBezTo>
                    <a:cubicBezTo>
                      <a:pt x="181" y="316"/>
                      <a:pt x="197" y="279"/>
                      <a:pt x="233" y="259"/>
                    </a:cubicBezTo>
                    <a:cubicBezTo>
                      <a:pt x="272" y="237"/>
                      <a:pt x="312" y="247"/>
                      <a:pt x="354" y="243"/>
                    </a:cubicBezTo>
                    <a:cubicBezTo>
                      <a:pt x="440" y="236"/>
                      <a:pt x="457" y="147"/>
                      <a:pt x="419" y="82"/>
                    </a:cubicBezTo>
                    <a:cubicBezTo>
                      <a:pt x="397" y="44"/>
                      <a:pt x="350" y="0"/>
                      <a:pt x="302" y="10"/>
                    </a:cubicBezTo>
                    <a:cubicBezTo>
                      <a:pt x="295" y="11"/>
                      <a:pt x="292" y="21"/>
                      <a:pt x="285" y="24"/>
                    </a:cubicBezTo>
                    <a:cubicBezTo>
                      <a:pt x="279" y="27"/>
                      <a:pt x="270" y="23"/>
                      <a:pt x="264" y="26"/>
                    </a:cubicBezTo>
                    <a:cubicBezTo>
                      <a:pt x="259" y="30"/>
                      <a:pt x="257" y="39"/>
                      <a:pt x="252" y="41"/>
                    </a:cubicBezTo>
                    <a:cubicBezTo>
                      <a:pt x="246" y="44"/>
                      <a:pt x="236" y="41"/>
                      <a:pt x="230" y="43"/>
                    </a:cubicBezTo>
                    <a:cubicBezTo>
                      <a:pt x="199" y="53"/>
                      <a:pt x="176" y="35"/>
                      <a:pt x="147" y="28"/>
                    </a:cubicBezTo>
                    <a:cubicBezTo>
                      <a:pt x="84" y="13"/>
                      <a:pt x="58" y="63"/>
                      <a:pt x="72" y="118"/>
                    </a:cubicBezTo>
                    <a:cubicBezTo>
                      <a:pt x="78" y="142"/>
                      <a:pt x="78" y="163"/>
                      <a:pt x="68" y="181"/>
                    </a:cubicBezTo>
                    <a:cubicBezTo>
                      <a:pt x="66" y="186"/>
                      <a:pt x="57" y="186"/>
                      <a:pt x="52" y="191"/>
                    </a:cubicBezTo>
                    <a:cubicBezTo>
                      <a:pt x="49" y="195"/>
                      <a:pt x="49" y="203"/>
                      <a:pt x="43" y="206"/>
                    </a:cubicBezTo>
                    <a:cubicBezTo>
                      <a:pt x="33" y="214"/>
                      <a:pt x="16" y="203"/>
                      <a:pt x="11" y="20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187" name="Rectangle 2">
            <a:extLst>
              <a:ext uri="{FF2B5EF4-FFF2-40B4-BE49-F238E27FC236}">
                <a16:creationId xmlns:a16="http://schemas.microsoft.com/office/drawing/2014/main" id="{71419BA2-CE67-91F6-FF81-F1D825FDA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299" y="1931502"/>
            <a:ext cx="33131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MT"/>
              </a:rPr>
              <a:t>Hydrogen bonds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MT"/>
              </a:rPr>
              <a:t>Electrostatic interactions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MT"/>
              </a:rPr>
              <a:t>Hydrophobic interactions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MT"/>
              </a:rPr>
              <a:t>Acid-base interactions</a:t>
            </a:r>
          </a:p>
        </p:txBody>
      </p:sp>
      <p:sp>
        <p:nvSpPr>
          <p:cNvPr id="188" name="Flèche vers le bas 11">
            <a:extLst>
              <a:ext uri="{FF2B5EF4-FFF2-40B4-BE49-F238E27FC236}">
                <a16:creationId xmlns:a16="http://schemas.microsoft.com/office/drawing/2014/main" id="{5AEDC042-A2DA-FD1C-42E5-F1813AA6F559}"/>
              </a:ext>
            </a:extLst>
          </p:cNvPr>
          <p:cNvSpPr/>
          <p:nvPr/>
        </p:nvSpPr>
        <p:spPr>
          <a:xfrm rot="5400000">
            <a:off x="5835557" y="2567427"/>
            <a:ext cx="504825" cy="2519362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  <a:latin typeface="Arial MT"/>
            </a:endParaRPr>
          </a:p>
        </p:txBody>
      </p:sp>
      <p:sp>
        <p:nvSpPr>
          <p:cNvPr id="189" name="Flèche vers le bas 12">
            <a:extLst>
              <a:ext uri="{FF2B5EF4-FFF2-40B4-BE49-F238E27FC236}">
                <a16:creationId xmlns:a16="http://schemas.microsoft.com/office/drawing/2014/main" id="{B9BD2E55-7BF8-B360-93AE-CC6B1CA040B9}"/>
              </a:ext>
            </a:extLst>
          </p:cNvPr>
          <p:cNvSpPr/>
          <p:nvPr/>
        </p:nvSpPr>
        <p:spPr>
          <a:xfrm rot="16200000">
            <a:off x="5979101" y="1980677"/>
            <a:ext cx="503238" cy="2520950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tx1"/>
              </a:solidFill>
              <a:latin typeface="Arial MT"/>
            </a:endParaRPr>
          </a:p>
        </p:txBody>
      </p:sp>
      <p:sp>
        <p:nvSpPr>
          <p:cNvPr id="193" name="Rectangle 2">
            <a:extLst>
              <a:ext uri="{FF2B5EF4-FFF2-40B4-BE49-F238E27FC236}">
                <a16:creationId xmlns:a16="http://schemas.microsoft.com/office/drawing/2014/main" id="{E9FC6663-D8B3-A274-2DCD-2D6A9902D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253" y="4025946"/>
            <a:ext cx="265727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MT"/>
              </a:rPr>
              <a:t>Hydration/</a:t>
            </a:r>
            <a:r>
              <a:rPr lang="en-US" sz="1600" dirty="0" err="1">
                <a:latin typeface="Arial MT"/>
              </a:rPr>
              <a:t>solvation</a:t>
            </a:r>
            <a:r>
              <a:rPr lang="en-US" sz="1600" dirty="0">
                <a:latin typeface="Arial MT"/>
              </a:rPr>
              <a:t> forces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latin typeface="Arial MT"/>
              </a:rPr>
              <a:t>Steric</a:t>
            </a:r>
            <a:r>
              <a:rPr lang="en-US" sz="1600" dirty="0">
                <a:latin typeface="Arial MT"/>
              </a:rPr>
              <a:t> hindrance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MT"/>
              </a:rPr>
              <a:t>Electrostatic repulsion </a:t>
            </a:r>
          </a:p>
        </p:txBody>
      </p:sp>
      <p:pic>
        <p:nvPicPr>
          <p:cNvPr id="194" name="Picture 10" descr="C:\Users\simona\Documents\Chaire\Draw\3Dmax\nps2.png">
            <a:extLst>
              <a:ext uri="{FF2B5EF4-FFF2-40B4-BE49-F238E27FC236}">
                <a16:creationId xmlns:a16="http://schemas.microsoft.com/office/drawing/2014/main" id="{D70C05EE-ECC5-7F51-BEB2-05E07E163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t="16527" r="27098" b="35161"/>
          <a:stretch/>
        </p:blipFill>
        <p:spPr bwMode="auto">
          <a:xfrm>
            <a:off x="253131" y="2625014"/>
            <a:ext cx="975720" cy="96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10" descr="C:\Users\simona\Documents\Chaire\Draw\3Dmax\nps2.png">
            <a:extLst>
              <a:ext uri="{FF2B5EF4-FFF2-40B4-BE49-F238E27FC236}">
                <a16:creationId xmlns:a16="http://schemas.microsoft.com/office/drawing/2014/main" id="{BFCAF72C-116C-1F51-0306-1E9096402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t="16527" r="27098" b="35161"/>
          <a:stretch/>
        </p:blipFill>
        <p:spPr bwMode="auto">
          <a:xfrm>
            <a:off x="765988" y="3509679"/>
            <a:ext cx="975720" cy="96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0" descr="C:\Users\simona\Documents\Chaire\Draw\3Dmax\nps2.png">
            <a:extLst>
              <a:ext uri="{FF2B5EF4-FFF2-40B4-BE49-F238E27FC236}">
                <a16:creationId xmlns:a16="http://schemas.microsoft.com/office/drawing/2014/main" id="{04C31FF2-F44C-18C2-E3F8-4E26F1DDE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t="16527" r="27098" b="35161"/>
          <a:stretch/>
        </p:blipFill>
        <p:spPr bwMode="auto">
          <a:xfrm>
            <a:off x="1220873" y="2272534"/>
            <a:ext cx="975720" cy="96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7" name="Groupe 196">
            <a:extLst>
              <a:ext uri="{FF2B5EF4-FFF2-40B4-BE49-F238E27FC236}">
                <a16:creationId xmlns:a16="http://schemas.microsoft.com/office/drawing/2014/main" id="{A9E94089-3DD7-F377-F157-B1DC77A56540}"/>
              </a:ext>
            </a:extLst>
          </p:cNvPr>
          <p:cNvGrpSpPr>
            <a:grpSpLocks noChangeAspect="1"/>
          </p:cNvGrpSpPr>
          <p:nvPr/>
        </p:nvGrpSpPr>
        <p:grpSpPr>
          <a:xfrm>
            <a:off x="8863900" y="2246898"/>
            <a:ext cx="2195410" cy="2241328"/>
            <a:chOff x="10342958" y="4608524"/>
            <a:chExt cx="1728000" cy="1764142"/>
          </a:xfrm>
        </p:grpSpPr>
        <p:pic>
          <p:nvPicPr>
            <p:cNvPr id="198" name="Picture 10" descr="C:\Users\simona\Documents\Chaire\Draw\3Dmax\nps2.png">
              <a:extLst>
                <a:ext uri="{FF2B5EF4-FFF2-40B4-BE49-F238E27FC236}">
                  <a16:creationId xmlns:a16="http://schemas.microsoft.com/office/drawing/2014/main" id="{D8400340-3755-56EF-32BF-A136854B4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1" t="16527" r="27098" b="35161"/>
            <a:stretch/>
          </p:blipFill>
          <p:spPr bwMode="auto">
            <a:xfrm>
              <a:off x="10342958" y="4654972"/>
              <a:ext cx="1728000" cy="171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9" name="Group 9">
              <a:extLst>
                <a:ext uri="{FF2B5EF4-FFF2-40B4-BE49-F238E27FC236}">
                  <a16:creationId xmlns:a16="http://schemas.microsoft.com/office/drawing/2014/main" id="{9D7940F5-D7DC-7289-6E5A-D8DCA354A52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9867530" flipV="1">
              <a:off x="11146874" y="5029392"/>
              <a:ext cx="146223" cy="316936"/>
              <a:chOff x="1381" y="2700"/>
              <a:chExt cx="534" cy="1157"/>
            </a:xfrm>
          </p:grpSpPr>
          <p:sp>
            <p:nvSpPr>
              <p:cNvPr id="297" name="Freeform 10">
                <a:extLst>
                  <a:ext uri="{FF2B5EF4-FFF2-40B4-BE49-F238E27FC236}">
                    <a16:creationId xmlns:a16="http://schemas.microsoft.com/office/drawing/2014/main" id="{A898F897-5139-F7B5-BB97-83D37ECE5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2700"/>
                <a:ext cx="534" cy="1157"/>
              </a:xfrm>
              <a:custGeom>
                <a:avLst/>
                <a:gdLst>
                  <a:gd name="T0" fmla="*/ 4851 w 213"/>
                  <a:gd name="T1" fmla="*/ 248 h 434"/>
                  <a:gd name="T2" fmla="*/ 1497 w 213"/>
                  <a:gd name="T3" fmla="*/ 4791 h 434"/>
                  <a:gd name="T4" fmla="*/ 2018 w 213"/>
                  <a:gd name="T5" fmla="*/ 9155 h 434"/>
                  <a:gd name="T6" fmla="*/ 1421 w 213"/>
                  <a:gd name="T7" fmla="*/ 12671 h 434"/>
                  <a:gd name="T8" fmla="*/ 1339 w 213"/>
                  <a:gd name="T9" fmla="*/ 19800 h 434"/>
                  <a:gd name="T10" fmla="*/ 6443 w 213"/>
                  <a:gd name="T11" fmla="*/ 20653 h 434"/>
                  <a:gd name="T12" fmla="*/ 8103 w 213"/>
                  <a:gd name="T13" fmla="*/ 13524 h 434"/>
                  <a:gd name="T14" fmla="*/ 7945 w 213"/>
                  <a:gd name="T15" fmla="*/ 10405 h 434"/>
                  <a:gd name="T16" fmla="*/ 8208 w 213"/>
                  <a:gd name="T17" fmla="*/ 5401 h 434"/>
                  <a:gd name="T18" fmla="*/ 4851 w 213"/>
                  <a:gd name="T19" fmla="*/ 248 h 4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34">
                    <a:moveTo>
                      <a:pt x="123" y="5"/>
                    </a:moveTo>
                    <a:cubicBezTo>
                      <a:pt x="76" y="0"/>
                      <a:pt x="40" y="53"/>
                      <a:pt x="38" y="95"/>
                    </a:cubicBezTo>
                    <a:cubicBezTo>
                      <a:pt x="37" y="119"/>
                      <a:pt x="53" y="158"/>
                      <a:pt x="51" y="181"/>
                    </a:cubicBezTo>
                    <a:cubicBezTo>
                      <a:pt x="50" y="204"/>
                      <a:pt x="44" y="229"/>
                      <a:pt x="36" y="251"/>
                    </a:cubicBezTo>
                    <a:cubicBezTo>
                      <a:pt x="19" y="292"/>
                      <a:pt x="0" y="354"/>
                      <a:pt x="34" y="392"/>
                    </a:cubicBezTo>
                    <a:cubicBezTo>
                      <a:pt x="60" y="420"/>
                      <a:pt x="113" y="434"/>
                      <a:pt x="163" y="409"/>
                    </a:cubicBezTo>
                    <a:cubicBezTo>
                      <a:pt x="213" y="384"/>
                      <a:pt x="207" y="305"/>
                      <a:pt x="205" y="268"/>
                    </a:cubicBezTo>
                    <a:cubicBezTo>
                      <a:pt x="203" y="243"/>
                      <a:pt x="197" y="232"/>
                      <a:pt x="201" y="206"/>
                    </a:cubicBezTo>
                    <a:cubicBezTo>
                      <a:pt x="204" y="182"/>
                      <a:pt x="209" y="151"/>
                      <a:pt x="208" y="107"/>
                    </a:cubicBezTo>
                    <a:cubicBezTo>
                      <a:pt x="206" y="62"/>
                      <a:pt x="171" y="10"/>
                      <a:pt x="123" y="5"/>
                    </a:cubicBezTo>
                    <a:close/>
                  </a:path>
                </a:pathLst>
              </a:custGeom>
              <a:solidFill>
                <a:srgbClr val="B27B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98" name="Freeform 11">
                <a:extLst>
                  <a:ext uri="{FF2B5EF4-FFF2-40B4-BE49-F238E27FC236}">
                    <a16:creationId xmlns:a16="http://schemas.microsoft.com/office/drawing/2014/main" id="{C530D2C6-0ABC-B8AA-A0D0-A18065BF2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" y="2737"/>
                <a:ext cx="275" cy="971"/>
              </a:xfrm>
              <a:custGeom>
                <a:avLst/>
                <a:gdLst>
                  <a:gd name="T0" fmla="*/ 4300 w 110"/>
                  <a:gd name="T1" fmla="*/ 0 h 364"/>
                  <a:gd name="T2" fmla="*/ 1488 w 110"/>
                  <a:gd name="T3" fmla="*/ 4498 h 364"/>
                  <a:gd name="T4" fmla="*/ 1800 w 110"/>
                  <a:gd name="T5" fmla="*/ 10134 h 364"/>
                  <a:gd name="T6" fmla="*/ 988 w 110"/>
                  <a:gd name="T7" fmla="*/ 18430 h 364"/>
                  <a:gd name="T8" fmla="*/ 1925 w 110"/>
                  <a:gd name="T9" fmla="*/ 12567 h 364"/>
                  <a:gd name="T10" fmla="*/ 2708 w 110"/>
                  <a:gd name="T11" fmla="*/ 4655 h 364"/>
                  <a:gd name="T12" fmla="*/ 4300 w 110"/>
                  <a:gd name="T13" fmla="*/ 0 h 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0" h="364">
                    <a:moveTo>
                      <a:pt x="110" y="0"/>
                    </a:moveTo>
                    <a:cubicBezTo>
                      <a:pt x="77" y="2"/>
                      <a:pt x="34" y="44"/>
                      <a:pt x="38" y="89"/>
                    </a:cubicBezTo>
                    <a:cubicBezTo>
                      <a:pt x="42" y="134"/>
                      <a:pt x="64" y="134"/>
                      <a:pt x="46" y="200"/>
                    </a:cubicBezTo>
                    <a:cubicBezTo>
                      <a:pt x="29" y="265"/>
                      <a:pt x="0" y="313"/>
                      <a:pt x="25" y="364"/>
                    </a:cubicBezTo>
                    <a:cubicBezTo>
                      <a:pt x="17" y="348"/>
                      <a:pt x="21" y="306"/>
                      <a:pt x="49" y="248"/>
                    </a:cubicBezTo>
                    <a:cubicBezTo>
                      <a:pt x="77" y="189"/>
                      <a:pt x="78" y="157"/>
                      <a:pt x="69" y="92"/>
                    </a:cubicBezTo>
                    <a:cubicBezTo>
                      <a:pt x="61" y="35"/>
                      <a:pt x="85" y="14"/>
                      <a:pt x="110" y="0"/>
                    </a:cubicBezTo>
                    <a:close/>
                  </a:path>
                </a:pathLst>
              </a:custGeom>
              <a:solidFill>
                <a:srgbClr val="CE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99" name="Freeform 12">
                <a:extLst>
                  <a:ext uri="{FF2B5EF4-FFF2-40B4-BE49-F238E27FC236}">
                    <a16:creationId xmlns:a16="http://schemas.microsoft.com/office/drawing/2014/main" id="{47AE5A95-20E4-0945-DA81-E702755AA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2876"/>
                <a:ext cx="288" cy="939"/>
              </a:xfrm>
              <a:custGeom>
                <a:avLst/>
                <a:gdLst>
                  <a:gd name="T0" fmla="*/ 3927 w 115"/>
                  <a:gd name="T1" fmla="*/ 0 h 352"/>
                  <a:gd name="T2" fmla="*/ 4052 w 115"/>
                  <a:gd name="T3" fmla="*/ 7139 h 352"/>
                  <a:gd name="T4" fmla="*/ 4207 w 115"/>
                  <a:gd name="T5" fmla="*/ 10540 h 352"/>
                  <a:gd name="T6" fmla="*/ 2514 w 115"/>
                  <a:gd name="T7" fmla="*/ 17222 h 352"/>
                  <a:gd name="T8" fmla="*/ 0 w 115"/>
                  <a:gd name="T9" fmla="*/ 17676 h 352"/>
                  <a:gd name="T10" fmla="*/ 3268 w 115"/>
                  <a:gd name="T11" fmla="*/ 14482 h 352"/>
                  <a:gd name="T12" fmla="*/ 3373 w 115"/>
                  <a:gd name="T13" fmla="*/ 7045 h 352"/>
                  <a:gd name="T14" fmla="*/ 3927 w 115"/>
                  <a:gd name="T15" fmla="*/ 0 h 3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15" h="352">
                    <a:moveTo>
                      <a:pt x="100" y="0"/>
                    </a:moveTo>
                    <a:cubicBezTo>
                      <a:pt x="112" y="20"/>
                      <a:pt x="115" y="57"/>
                      <a:pt x="103" y="141"/>
                    </a:cubicBezTo>
                    <a:cubicBezTo>
                      <a:pt x="99" y="167"/>
                      <a:pt x="104" y="184"/>
                      <a:pt x="107" y="208"/>
                    </a:cubicBezTo>
                    <a:cubicBezTo>
                      <a:pt x="111" y="259"/>
                      <a:pt x="114" y="311"/>
                      <a:pt x="64" y="340"/>
                    </a:cubicBezTo>
                    <a:cubicBezTo>
                      <a:pt x="37" y="352"/>
                      <a:pt x="0" y="349"/>
                      <a:pt x="0" y="349"/>
                    </a:cubicBezTo>
                    <a:cubicBezTo>
                      <a:pt x="39" y="345"/>
                      <a:pt x="75" y="321"/>
                      <a:pt x="83" y="286"/>
                    </a:cubicBezTo>
                    <a:cubicBezTo>
                      <a:pt x="91" y="252"/>
                      <a:pt x="75" y="191"/>
                      <a:pt x="86" y="139"/>
                    </a:cubicBezTo>
                    <a:cubicBezTo>
                      <a:pt x="97" y="87"/>
                      <a:pt x="115" y="73"/>
                      <a:pt x="100" y="0"/>
                    </a:cubicBezTo>
                    <a:close/>
                  </a:path>
                </a:pathLst>
              </a:custGeom>
              <a:solidFill>
                <a:srgbClr val="9A4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00" name="Freeform 13">
                <a:extLst>
                  <a:ext uri="{FF2B5EF4-FFF2-40B4-BE49-F238E27FC236}">
                    <a16:creationId xmlns:a16="http://schemas.microsoft.com/office/drawing/2014/main" id="{01C70E3D-E42C-A1A6-14B0-5F92E9D73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4" y="2780"/>
                <a:ext cx="95" cy="459"/>
              </a:xfrm>
              <a:custGeom>
                <a:avLst/>
                <a:gdLst>
                  <a:gd name="T0" fmla="*/ 1488 w 38"/>
                  <a:gd name="T1" fmla="*/ 0 h 172"/>
                  <a:gd name="T2" fmla="*/ 238 w 38"/>
                  <a:gd name="T3" fmla="*/ 4008 h 172"/>
                  <a:gd name="T4" fmla="*/ 595 w 38"/>
                  <a:gd name="T5" fmla="*/ 8724 h 172"/>
                  <a:gd name="T6" fmla="*/ 708 w 38"/>
                  <a:gd name="T7" fmla="*/ 4614 h 172"/>
                  <a:gd name="T8" fmla="*/ 1488 w 38"/>
                  <a:gd name="T9" fmla="*/ 0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172">
                    <a:moveTo>
                      <a:pt x="38" y="0"/>
                    </a:moveTo>
                    <a:cubicBezTo>
                      <a:pt x="21" y="15"/>
                      <a:pt x="0" y="34"/>
                      <a:pt x="6" y="79"/>
                    </a:cubicBezTo>
                    <a:cubicBezTo>
                      <a:pt x="12" y="124"/>
                      <a:pt x="28" y="139"/>
                      <a:pt x="15" y="172"/>
                    </a:cubicBezTo>
                    <a:cubicBezTo>
                      <a:pt x="25" y="155"/>
                      <a:pt x="21" y="127"/>
                      <a:pt x="18" y="91"/>
                    </a:cubicBezTo>
                    <a:cubicBezTo>
                      <a:pt x="15" y="55"/>
                      <a:pt x="2" y="35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01" name="Freeform 14">
                <a:extLst>
                  <a:ext uri="{FF2B5EF4-FFF2-40B4-BE49-F238E27FC236}">
                    <a16:creationId xmlns:a16="http://schemas.microsoft.com/office/drawing/2014/main" id="{3964F4C4-436A-8325-7F74-262E2BABC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" y="3423"/>
                <a:ext cx="37" cy="192"/>
              </a:xfrm>
              <a:custGeom>
                <a:avLst/>
                <a:gdLst>
                  <a:gd name="T0" fmla="*/ 553 w 15"/>
                  <a:gd name="T1" fmla="*/ 0 h 72"/>
                  <a:gd name="T2" fmla="*/ 30 w 15"/>
                  <a:gd name="T3" fmla="*/ 3640 h 7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5" h="72">
                    <a:moveTo>
                      <a:pt x="15" y="0"/>
                    </a:moveTo>
                    <a:cubicBezTo>
                      <a:pt x="7" y="15"/>
                      <a:pt x="0" y="49"/>
                      <a:pt x="1" y="7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02" name="Freeform 15">
                <a:extLst>
                  <a:ext uri="{FF2B5EF4-FFF2-40B4-BE49-F238E27FC236}">
                    <a16:creationId xmlns:a16="http://schemas.microsoft.com/office/drawing/2014/main" id="{37EFD21A-0D62-A310-263B-F36997615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2700"/>
                <a:ext cx="534" cy="1157"/>
              </a:xfrm>
              <a:custGeom>
                <a:avLst/>
                <a:gdLst>
                  <a:gd name="T0" fmla="*/ 4851 w 213"/>
                  <a:gd name="T1" fmla="*/ 248 h 434"/>
                  <a:gd name="T2" fmla="*/ 1497 w 213"/>
                  <a:gd name="T3" fmla="*/ 4791 h 434"/>
                  <a:gd name="T4" fmla="*/ 2018 w 213"/>
                  <a:gd name="T5" fmla="*/ 9155 h 434"/>
                  <a:gd name="T6" fmla="*/ 1421 w 213"/>
                  <a:gd name="T7" fmla="*/ 12671 h 434"/>
                  <a:gd name="T8" fmla="*/ 1339 w 213"/>
                  <a:gd name="T9" fmla="*/ 19800 h 434"/>
                  <a:gd name="T10" fmla="*/ 6443 w 213"/>
                  <a:gd name="T11" fmla="*/ 20653 h 434"/>
                  <a:gd name="T12" fmla="*/ 8103 w 213"/>
                  <a:gd name="T13" fmla="*/ 13524 h 434"/>
                  <a:gd name="T14" fmla="*/ 7945 w 213"/>
                  <a:gd name="T15" fmla="*/ 10405 h 434"/>
                  <a:gd name="T16" fmla="*/ 8208 w 213"/>
                  <a:gd name="T17" fmla="*/ 5401 h 434"/>
                  <a:gd name="T18" fmla="*/ 4851 w 213"/>
                  <a:gd name="T19" fmla="*/ 248 h 4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34">
                    <a:moveTo>
                      <a:pt x="123" y="5"/>
                    </a:moveTo>
                    <a:cubicBezTo>
                      <a:pt x="76" y="0"/>
                      <a:pt x="40" y="53"/>
                      <a:pt x="38" y="95"/>
                    </a:cubicBezTo>
                    <a:cubicBezTo>
                      <a:pt x="37" y="119"/>
                      <a:pt x="53" y="158"/>
                      <a:pt x="51" y="181"/>
                    </a:cubicBezTo>
                    <a:cubicBezTo>
                      <a:pt x="50" y="204"/>
                      <a:pt x="44" y="229"/>
                      <a:pt x="36" y="251"/>
                    </a:cubicBezTo>
                    <a:cubicBezTo>
                      <a:pt x="19" y="292"/>
                      <a:pt x="0" y="354"/>
                      <a:pt x="34" y="392"/>
                    </a:cubicBezTo>
                    <a:cubicBezTo>
                      <a:pt x="60" y="420"/>
                      <a:pt x="113" y="434"/>
                      <a:pt x="163" y="409"/>
                    </a:cubicBezTo>
                    <a:cubicBezTo>
                      <a:pt x="213" y="384"/>
                      <a:pt x="207" y="305"/>
                      <a:pt x="205" y="268"/>
                    </a:cubicBezTo>
                    <a:cubicBezTo>
                      <a:pt x="203" y="243"/>
                      <a:pt x="197" y="232"/>
                      <a:pt x="201" y="206"/>
                    </a:cubicBezTo>
                    <a:cubicBezTo>
                      <a:pt x="204" y="182"/>
                      <a:pt x="209" y="151"/>
                      <a:pt x="208" y="107"/>
                    </a:cubicBezTo>
                    <a:cubicBezTo>
                      <a:pt x="206" y="62"/>
                      <a:pt x="171" y="10"/>
                      <a:pt x="123" y="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00" name="Group 23">
              <a:extLst>
                <a:ext uri="{FF2B5EF4-FFF2-40B4-BE49-F238E27FC236}">
                  <a16:creationId xmlns:a16="http://schemas.microsoft.com/office/drawing/2014/main" id="{95496607-1E81-4B63-1A59-80D686194B1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V="1">
              <a:off x="11762381" y="5229808"/>
              <a:ext cx="173113" cy="320056"/>
              <a:chOff x="3719" y="1321"/>
              <a:chExt cx="632" cy="1168"/>
            </a:xfrm>
          </p:grpSpPr>
          <p:sp>
            <p:nvSpPr>
              <p:cNvPr id="291" name="Freeform 24">
                <a:extLst>
                  <a:ext uri="{FF2B5EF4-FFF2-40B4-BE49-F238E27FC236}">
                    <a16:creationId xmlns:a16="http://schemas.microsoft.com/office/drawing/2014/main" id="{209BD85E-2B4E-1B26-8641-9B50F1D98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1321"/>
                <a:ext cx="632" cy="1168"/>
              </a:xfrm>
              <a:custGeom>
                <a:avLst/>
                <a:gdLst>
                  <a:gd name="T0" fmla="*/ 3153 w 253"/>
                  <a:gd name="T1" fmla="*/ 3037 h 438"/>
                  <a:gd name="T2" fmla="*/ 7826 w 253"/>
                  <a:gd name="T3" fmla="*/ 5667 h 438"/>
                  <a:gd name="T4" fmla="*/ 7949 w 253"/>
                  <a:gd name="T5" fmla="*/ 9557 h 438"/>
                  <a:gd name="T6" fmla="*/ 8836 w 253"/>
                  <a:gd name="T7" fmla="*/ 13141 h 438"/>
                  <a:gd name="T8" fmla="*/ 8918 w 253"/>
                  <a:gd name="T9" fmla="*/ 19720 h 438"/>
                  <a:gd name="T10" fmla="*/ 5066 w 253"/>
                  <a:gd name="T11" fmla="*/ 22093 h 438"/>
                  <a:gd name="T12" fmla="*/ 812 w 253"/>
                  <a:gd name="T13" fmla="*/ 18752 h 438"/>
                  <a:gd name="T14" fmla="*/ 1167 w 253"/>
                  <a:gd name="T15" fmla="*/ 11981 h 438"/>
                  <a:gd name="T16" fmla="*/ 2840 w 253"/>
                  <a:gd name="T17" fmla="*/ 7075 h 438"/>
                  <a:gd name="T18" fmla="*/ 3153 w 253"/>
                  <a:gd name="T19" fmla="*/ 3037 h 4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3" h="438">
                    <a:moveTo>
                      <a:pt x="81" y="60"/>
                    </a:moveTo>
                    <a:cubicBezTo>
                      <a:pt x="100" y="34"/>
                      <a:pt x="173" y="0"/>
                      <a:pt x="201" y="112"/>
                    </a:cubicBezTo>
                    <a:cubicBezTo>
                      <a:pt x="206" y="140"/>
                      <a:pt x="201" y="166"/>
                      <a:pt x="204" y="189"/>
                    </a:cubicBezTo>
                    <a:cubicBezTo>
                      <a:pt x="208" y="216"/>
                      <a:pt x="218" y="234"/>
                      <a:pt x="227" y="260"/>
                    </a:cubicBezTo>
                    <a:cubicBezTo>
                      <a:pt x="238" y="294"/>
                      <a:pt x="253" y="360"/>
                      <a:pt x="229" y="390"/>
                    </a:cubicBezTo>
                    <a:cubicBezTo>
                      <a:pt x="209" y="414"/>
                      <a:pt x="161" y="436"/>
                      <a:pt x="130" y="437"/>
                    </a:cubicBezTo>
                    <a:cubicBezTo>
                      <a:pt x="87" y="438"/>
                      <a:pt x="41" y="404"/>
                      <a:pt x="21" y="371"/>
                    </a:cubicBezTo>
                    <a:cubicBezTo>
                      <a:pt x="0" y="334"/>
                      <a:pt x="13" y="274"/>
                      <a:pt x="30" y="237"/>
                    </a:cubicBezTo>
                    <a:cubicBezTo>
                      <a:pt x="44" y="208"/>
                      <a:pt x="70" y="172"/>
                      <a:pt x="73" y="140"/>
                    </a:cubicBezTo>
                    <a:cubicBezTo>
                      <a:pt x="74" y="117"/>
                      <a:pt x="61" y="86"/>
                      <a:pt x="81" y="60"/>
                    </a:cubicBezTo>
                    <a:close/>
                  </a:path>
                </a:pathLst>
              </a:custGeom>
              <a:solidFill>
                <a:srgbClr val="F1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92" name="Freeform 25">
                <a:extLst>
                  <a:ext uri="{FF2B5EF4-FFF2-40B4-BE49-F238E27FC236}">
                    <a16:creationId xmlns:a16="http://schemas.microsoft.com/office/drawing/2014/main" id="{812AB53E-83B5-58E6-8BC0-77F6EBCA3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1439"/>
                <a:ext cx="317" cy="821"/>
              </a:xfrm>
              <a:custGeom>
                <a:avLst/>
                <a:gdLst>
                  <a:gd name="T0" fmla="*/ 4927 w 127"/>
                  <a:gd name="T1" fmla="*/ 0 h 308"/>
                  <a:gd name="T2" fmla="*/ 2953 w 127"/>
                  <a:gd name="T3" fmla="*/ 2479 h 308"/>
                  <a:gd name="T4" fmla="*/ 2641 w 127"/>
                  <a:gd name="T5" fmla="*/ 6915 h 308"/>
                  <a:gd name="T6" fmla="*/ 624 w 127"/>
                  <a:gd name="T7" fmla="*/ 15546 h 308"/>
                  <a:gd name="T8" fmla="*/ 2361 w 127"/>
                  <a:gd name="T9" fmla="*/ 9487 h 308"/>
                  <a:gd name="T10" fmla="*/ 4044 w 127"/>
                  <a:gd name="T11" fmla="*/ 4092 h 308"/>
                  <a:gd name="T12" fmla="*/ 4927 w 127"/>
                  <a:gd name="T13" fmla="*/ 0 h 3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308">
                    <a:moveTo>
                      <a:pt x="127" y="0"/>
                    </a:moveTo>
                    <a:cubicBezTo>
                      <a:pt x="100" y="4"/>
                      <a:pt x="76" y="21"/>
                      <a:pt x="76" y="49"/>
                    </a:cubicBezTo>
                    <a:cubicBezTo>
                      <a:pt x="76" y="77"/>
                      <a:pt x="89" y="92"/>
                      <a:pt x="68" y="137"/>
                    </a:cubicBezTo>
                    <a:cubicBezTo>
                      <a:pt x="47" y="183"/>
                      <a:pt x="0" y="241"/>
                      <a:pt x="16" y="308"/>
                    </a:cubicBezTo>
                    <a:cubicBezTo>
                      <a:pt x="19" y="247"/>
                      <a:pt x="41" y="223"/>
                      <a:pt x="61" y="188"/>
                    </a:cubicBezTo>
                    <a:cubicBezTo>
                      <a:pt x="81" y="153"/>
                      <a:pt x="101" y="117"/>
                      <a:pt x="104" y="81"/>
                    </a:cubicBezTo>
                    <a:cubicBezTo>
                      <a:pt x="107" y="45"/>
                      <a:pt x="96" y="15"/>
                      <a:pt x="127" y="0"/>
                    </a:cubicBezTo>
                    <a:close/>
                  </a:path>
                </a:pathLst>
              </a:custGeom>
              <a:solidFill>
                <a:srgbClr val="F7C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93" name="Freeform 26">
                <a:extLst>
                  <a:ext uri="{FF2B5EF4-FFF2-40B4-BE49-F238E27FC236}">
                    <a16:creationId xmlns:a16="http://schemas.microsoft.com/office/drawing/2014/main" id="{710BAA3C-1918-0039-DCA5-6B7BC96AE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1591"/>
                <a:ext cx="288" cy="880"/>
              </a:xfrm>
              <a:custGeom>
                <a:avLst/>
                <a:gdLst>
                  <a:gd name="T0" fmla="*/ 2171 w 115"/>
                  <a:gd name="T1" fmla="*/ 0 h 330"/>
                  <a:gd name="T2" fmla="*/ 2359 w 115"/>
                  <a:gd name="T3" fmla="*/ 3733 h 330"/>
                  <a:gd name="T4" fmla="*/ 2905 w 115"/>
                  <a:gd name="T5" fmla="*/ 6976 h 330"/>
                  <a:gd name="T6" fmla="*/ 3456 w 115"/>
                  <a:gd name="T7" fmla="*/ 14315 h 330"/>
                  <a:gd name="T8" fmla="*/ 0 w 115"/>
                  <a:gd name="T9" fmla="*/ 16691 h 330"/>
                  <a:gd name="T10" fmla="*/ 3060 w 115"/>
                  <a:gd name="T11" fmla="*/ 13347 h 330"/>
                  <a:gd name="T12" fmla="*/ 1963 w 115"/>
                  <a:gd name="T13" fmla="*/ 5973 h 330"/>
                  <a:gd name="T14" fmla="*/ 2171 w 115"/>
                  <a:gd name="T15" fmla="*/ 0 h 3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15" h="330">
                    <a:moveTo>
                      <a:pt x="55" y="0"/>
                    </a:moveTo>
                    <a:cubicBezTo>
                      <a:pt x="62" y="18"/>
                      <a:pt x="61" y="56"/>
                      <a:pt x="60" y="74"/>
                    </a:cubicBezTo>
                    <a:cubicBezTo>
                      <a:pt x="58" y="91"/>
                      <a:pt x="66" y="114"/>
                      <a:pt x="74" y="138"/>
                    </a:cubicBezTo>
                    <a:cubicBezTo>
                      <a:pt x="82" y="161"/>
                      <a:pt x="115" y="246"/>
                      <a:pt x="88" y="283"/>
                    </a:cubicBezTo>
                    <a:cubicBezTo>
                      <a:pt x="62" y="320"/>
                      <a:pt x="13" y="328"/>
                      <a:pt x="0" y="330"/>
                    </a:cubicBezTo>
                    <a:cubicBezTo>
                      <a:pt x="17" y="324"/>
                      <a:pt x="68" y="303"/>
                      <a:pt x="78" y="264"/>
                    </a:cubicBezTo>
                    <a:cubicBezTo>
                      <a:pt x="89" y="224"/>
                      <a:pt x="55" y="162"/>
                      <a:pt x="50" y="118"/>
                    </a:cubicBezTo>
                    <a:cubicBezTo>
                      <a:pt x="46" y="75"/>
                      <a:pt x="62" y="30"/>
                      <a:pt x="55" y="0"/>
                    </a:cubicBezTo>
                    <a:close/>
                  </a:path>
                </a:pathLst>
              </a:custGeom>
              <a:solidFill>
                <a:srgbClr val="ED73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94" name="Freeform 27">
                <a:extLst>
                  <a:ext uri="{FF2B5EF4-FFF2-40B4-BE49-F238E27FC236}">
                    <a16:creationId xmlns:a16="http://schemas.microsoft.com/office/drawing/2014/main" id="{D78816D4-64E4-0134-C033-5A3595EB3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" y="1452"/>
                <a:ext cx="117" cy="405"/>
              </a:xfrm>
              <a:custGeom>
                <a:avLst/>
                <a:gdLst>
                  <a:gd name="T0" fmla="*/ 1802 w 47"/>
                  <a:gd name="T1" fmla="*/ 0 h 152"/>
                  <a:gd name="T2" fmla="*/ 695 w 47"/>
                  <a:gd name="T3" fmla="*/ 2931 h 152"/>
                  <a:gd name="T4" fmla="*/ 0 w 47"/>
                  <a:gd name="T5" fmla="*/ 7660 h 152"/>
                  <a:gd name="T6" fmla="*/ 1078 w 47"/>
                  <a:gd name="T7" fmla="*/ 3784 h 152"/>
                  <a:gd name="T8" fmla="*/ 1802 w 47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52">
                    <a:moveTo>
                      <a:pt x="47" y="0"/>
                    </a:moveTo>
                    <a:cubicBezTo>
                      <a:pt x="23" y="6"/>
                      <a:pt x="14" y="32"/>
                      <a:pt x="18" y="58"/>
                    </a:cubicBezTo>
                    <a:cubicBezTo>
                      <a:pt x="22" y="84"/>
                      <a:pt x="24" y="116"/>
                      <a:pt x="0" y="152"/>
                    </a:cubicBezTo>
                    <a:cubicBezTo>
                      <a:pt x="17" y="132"/>
                      <a:pt x="29" y="102"/>
                      <a:pt x="28" y="75"/>
                    </a:cubicBezTo>
                    <a:cubicBezTo>
                      <a:pt x="27" y="48"/>
                      <a:pt x="20" y="20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95" name="Freeform 28">
                <a:extLst>
                  <a:ext uri="{FF2B5EF4-FFF2-40B4-BE49-F238E27FC236}">
                    <a16:creationId xmlns:a16="http://schemas.microsoft.com/office/drawing/2014/main" id="{D61D9AEA-054A-97D0-9F18-CF16F160D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1972"/>
                <a:ext cx="55" cy="184"/>
              </a:xfrm>
              <a:custGeom>
                <a:avLst/>
                <a:gdLst>
                  <a:gd name="T0" fmla="*/ 863 w 22"/>
                  <a:gd name="T1" fmla="*/ 0 h 69"/>
                  <a:gd name="T2" fmla="*/ 0 w 22"/>
                  <a:gd name="T3" fmla="*/ 3491 h 6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" h="69">
                    <a:moveTo>
                      <a:pt x="22" y="0"/>
                    </a:moveTo>
                    <a:cubicBezTo>
                      <a:pt x="13" y="16"/>
                      <a:pt x="2" y="38"/>
                      <a:pt x="0" y="6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96" name="Freeform 29">
                <a:extLst>
                  <a:ext uri="{FF2B5EF4-FFF2-40B4-BE49-F238E27FC236}">
                    <a16:creationId xmlns:a16="http://schemas.microsoft.com/office/drawing/2014/main" id="{000FF2AA-8FE8-75DC-B17F-633108DC1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1321"/>
                <a:ext cx="632" cy="1168"/>
              </a:xfrm>
              <a:custGeom>
                <a:avLst/>
                <a:gdLst>
                  <a:gd name="T0" fmla="*/ 3153 w 253"/>
                  <a:gd name="T1" fmla="*/ 3037 h 438"/>
                  <a:gd name="T2" fmla="*/ 7826 w 253"/>
                  <a:gd name="T3" fmla="*/ 5667 h 438"/>
                  <a:gd name="T4" fmla="*/ 7949 w 253"/>
                  <a:gd name="T5" fmla="*/ 9557 h 438"/>
                  <a:gd name="T6" fmla="*/ 8836 w 253"/>
                  <a:gd name="T7" fmla="*/ 13141 h 438"/>
                  <a:gd name="T8" fmla="*/ 8918 w 253"/>
                  <a:gd name="T9" fmla="*/ 19720 h 438"/>
                  <a:gd name="T10" fmla="*/ 5066 w 253"/>
                  <a:gd name="T11" fmla="*/ 22093 h 438"/>
                  <a:gd name="T12" fmla="*/ 812 w 253"/>
                  <a:gd name="T13" fmla="*/ 18752 h 438"/>
                  <a:gd name="T14" fmla="*/ 1167 w 253"/>
                  <a:gd name="T15" fmla="*/ 11981 h 438"/>
                  <a:gd name="T16" fmla="*/ 2840 w 253"/>
                  <a:gd name="T17" fmla="*/ 7075 h 438"/>
                  <a:gd name="T18" fmla="*/ 3153 w 253"/>
                  <a:gd name="T19" fmla="*/ 3037 h 4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3" h="438">
                    <a:moveTo>
                      <a:pt x="81" y="60"/>
                    </a:moveTo>
                    <a:cubicBezTo>
                      <a:pt x="100" y="34"/>
                      <a:pt x="173" y="0"/>
                      <a:pt x="201" y="112"/>
                    </a:cubicBezTo>
                    <a:cubicBezTo>
                      <a:pt x="206" y="140"/>
                      <a:pt x="201" y="166"/>
                      <a:pt x="204" y="189"/>
                    </a:cubicBezTo>
                    <a:cubicBezTo>
                      <a:pt x="208" y="216"/>
                      <a:pt x="218" y="234"/>
                      <a:pt x="227" y="260"/>
                    </a:cubicBezTo>
                    <a:cubicBezTo>
                      <a:pt x="238" y="294"/>
                      <a:pt x="253" y="360"/>
                      <a:pt x="229" y="390"/>
                    </a:cubicBezTo>
                    <a:cubicBezTo>
                      <a:pt x="209" y="414"/>
                      <a:pt x="161" y="436"/>
                      <a:pt x="130" y="437"/>
                    </a:cubicBezTo>
                    <a:cubicBezTo>
                      <a:pt x="87" y="438"/>
                      <a:pt x="41" y="404"/>
                      <a:pt x="21" y="371"/>
                    </a:cubicBezTo>
                    <a:cubicBezTo>
                      <a:pt x="0" y="334"/>
                      <a:pt x="13" y="274"/>
                      <a:pt x="30" y="237"/>
                    </a:cubicBezTo>
                    <a:cubicBezTo>
                      <a:pt x="44" y="208"/>
                      <a:pt x="70" y="172"/>
                      <a:pt x="73" y="140"/>
                    </a:cubicBezTo>
                    <a:cubicBezTo>
                      <a:pt x="74" y="117"/>
                      <a:pt x="61" y="86"/>
                      <a:pt x="81" y="6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01" name="Group 30">
              <a:extLst>
                <a:ext uri="{FF2B5EF4-FFF2-40B4-BE49-F238E27FC236}">
                  <a16:creationId xmlns:a16="http://schemas.microsoft.com/office/drawing/2014/main" id="{7B3926A4-574F-2B38-A7D5-3C9739A8613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3672250" flipV="1">
              <a:off x="10720802" y="4726656"/>
              <a:ext cx="168551" cy="293163"/>
              <a:chOff x="2537" y="2745"/>
              <a:chExt cx="615" cy="1070"/>
            </a:xfrm>
          </p:grpSpPr>
          <p:sp>
            <p:nvSpPr>
              <p:cNvPr id="285" name="Freeform 31">
                <a:extLst>
                  <a:ext uri="{FF2B5EF4-FFF2-40B4-BE49-F238E27FC236}">
                    <a16:creationId xmlns:a16="http://schemas.microsoft.com/office/drawing/2014/main" id="{999AB1AF-BA2A-7546-E1D3-C78DB7E48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745"/>
                <a:ext cx="615" cy="1070"/>
              </a:xfrm>
              <a:custGeom>
                <a:avLst/>
                <a:gdLst>
                  <a:gd name="T0" fmla="*/ 4845 w 246"/>
                  <a:gd name="T1" fmla="*/ 248 h 401"/>
                  <a:gd name="T2" fmla="*/ 2470 w 246"/>
                  <a:gd name="T3" fmla="*/ 1460 h 401"/>
                  <a:gd name="T4" fmla="*/ 2033 w 246"/>
                  <a:gd name="T5" fmla="*/ 7960 h 401"/>
                  <a:gd name="T6" fmla="*/ 1063 w 246"/>
                  <a:gd name="T7" fmla="*/ 12424 h 401"/>
                  <a:gd name="T8" fmla="*/ 1688 w 246"/>
                  <a:gd name="T9" fmla="*/ 18961 h 401"/>
                  <a:gd name="T10" fmla="*/ 6300 w 246"/>
                  <a:gd name="T11" fmla="*/ 18710 h 401"/>
                  <a:gd name="T12" fmla="*/ 7158 w 246"/>
                  <a:gd name="T13" fmla="*/ 7503 h 401"/>
                  <a:gd name="T14" fmla="*/ 4845 w 246"/>
                  <a:gd name="T15" fmla="*/ 248 h 4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401">
                    <a:moveTo>
                      <a:pt x="124" y="5"/>
                    </a:moveTo>
                    <a:cubicBezTo>
                      <a:pt x="99" y="0"/>
                      <a:pt x="77" y="10"/>
                      <a:pt x="63" y="29"/>
                    </a:cubicBezTo>
                    <a:cubicBezTo>
                      <a:pt x="21" y="80"/>
                      <a:pt x="52" y="127"/>
                      <a:pt x="52" y="157"/>
                    </a:cubicBezTo>
                    <a:cubicBezTo>
                      <a:pt x="51" y="183"/>
                      <a:pt x="38" y="222"/>
                      <a:pt x="27" y="245"/>
                    </a:cubicBezTo>
                    <a:cubicBezTo>
                      <a:pt x="7" y="289"/>
                      <a:pt x="0" y="338"/>
                      <a:pt x="43" y="374"/>
                    </a:cubicBezTo>
                    <a:cubicBezTo>
                      <a:pt x="76" y="401"/>
                      <a:pt x="127" y="391"/>
                      <a:pt x="161" y="369"/>
                    </a:cubicBezTo>
                    <a:cubicBezTo>
                      <a:pt x="246" y="315"/>
                      <a:pt x="173" y="261"/>
                      <a:pt x="183" y="148"/>
                    </a:cubicBezTo>
                    <a:cubicBezTo>
                      <a:pt x="187" y="112"/>
                      <a:pt x="169" y="13"/>
                      <a:pt x="124" y="5"/>
                    </a:cubicBezTo>
                    <a:close/>
                  </a:path>
                </a:pathLst>
              </a:custGeom>
              <a:solidFill>
                <a:srgbClr val="EC50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6" name="Freeform 32">
                <a:extLst>
                  <a:ext uri="{FF2B5EF4-FFF2-40B4-BE49-F238E27FC236}">
                    <a16:creationId xmlns:a16="http://schemas.microsoft.com/office/drawing/2014/main" id="{B4D73ED8-B1CB-F37E-E558-CEB14F708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2772"/>
                <a:ext cx="285" cy="896"/>
              </a:xfrm>
              <a:custGeom>
                <a:avLst/>
                <a:gdLst>
                  <a:gd name="T0" fmla="*/ 4458 w 114"/>
                  <a:gd name="T1" fmla="*/ 149 h 336"/>
                  <a:gd name="T2" fmla="*/ 2113 w 114"/>
                  <a:gd name="T3" fmla="*/ 3789 h 336"/>
                  <a:gd name="T4" fmla="*/ 2188 w 114"/>
                  <a:gd name="T5" fmla="*/ 9045 h 336"/>
                  <a:gd name="T6" fmla="*/ 1175 w 114"/>
                  <a:gd name="T7" fmla="*/ 16989 h 336"/>
                  <a:gd name="T8" fmla="*/ 2425 w 114"/>
                  <a:gd name="T9" fmla="*/ 10773 h 336"/>
                  <a:gd name="T10" fmla="*/ 2895 w 114"/>
                  <a:gd name="T11" fmla="*/ 4096 h 336"/>
                  <a:gd name="T12" fmla="*/ 4458 w 114"/>
                  <a:gd name="T13" fmla="*/ 149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4" h="336">
                    <a:moveTo>
                      <a:pt x="114" y="3"/>
                    </a:moveTo>
                    <a:cubicBezTo>
                      <a:pt x="87" y="0"/>
                      <a:pt x="54" y="24"/>
                      <a:pt x="54" y="75"/>
                    </a:cubicBezTo>
                    <a:cubicBezTo>
                      <a:pt x="54" y="125"/>
                      <a:pt x="67" y="125"/>
                      <a:pt x="56" y="179"/>
                    </a:cubicBezTo>
                    <a:cubicBezTo>
                      <a:pt x="46" y="232"/>
                      <a:pt x="0" y="292"/>
                      <a:pt x="30" y="336"/>
                    </a:cubicBezTo>
                    <a:cubicBezTo>
                      <a:pt x="24" y="313"/>
                      <a:pt x="32" y="275"/>
                      <a:pt x="62" y="213"/>
                    </a:cubicBezTo>
                    <a:cubicBezTo>
                      <a:pt x="91" y="152"/>
                      <a:pt x="78" y="111"/>
                      <a:pt x="74" y="81"/>
                    </a:cubicBezTo>
                    <a:cubicBezTo>
                      <a:pt x="70" y="52"/>
                      <a:pt x="87" y="5"/>
                      <a:pt x="114" y="3"/>
                    </a:cubicBezTo>
                    <a:close/>
                  </a:path>
                </a:pathLst>
              </a:custGeom>
              <a:solidFill>
                <a:srgbClr val="F187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7" name="Freeform 33">
                <a:extLst>
                  <a:ext uri="{FF2B5EF4-FFF2-40B4-BE49-F238E27FC236}">
                    <a16:creationId xmlns:a16="http://schemas.microsoft.com/office/drawing/2014/main" id="{5A5807C4-8D0C-1B18-6931-F4521E8DD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2855"/>
                <a:ext cx="217" cy="909"/>
              </a:xfrm>
              <a:custGeom>
                <a:avLst/>
                <a:gdLst>
                  <a:gd name="T0" fmla="*/ 1581 w 87"/>
                  <a:gd name="T1" fmla="*/ 0 h 341"/>
                  <a:gd name="T2" fmla="*/ 2439 w 87"/>
                  <a:gd name="T3" fmla="*/ 5059 h 341"/>
                  <a:gd name="T4" fmla="*/ 2711 w 87"/>
                  <a:gd name="T5" fmla="*/ 10303 h 341"/>
                  <a:gd name="T6" fmla="*/ 2639 w 87"/>
                  <a:gd name="T7" fmla="*/ 15192 h 341"/>
                  <a:gd name="T8" fmla="*/ 0 w 87"/>
                  <a:gd name="T9" fmla="*/ 17218 h 341"/>
                  <a:gd name="T10" fmla="*/ 2407 w 87"/>
                  <a:gd name="T11" fmla="*/ 14547 h 341"/>
                  <a:gd name="T12" fmla="*/ 1736 w 87"/>
                  <a:gd name="T13" fmla="*/ 7880 h 341"/>
                  <a:gd name="T14" fmla="*/ 1581 w 87"/>
                  <a:gd name="T15" fmla="*/ 0 h 3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341">
                    <a:moveTo>
                      <a:pt x="41" y="0"/>
                    </a:moveTo>
                    <a:cubicBezTo>
                      <a:pt x="51" y="14"/>
                      <a:pt x="64" y="68"/>
                      <a:pt x="63" y="100"/>
                    </a:cubicBezTo>
                    <a:cubicBezTo>
                      <a:pt x="61" y="132"/>
                      <a:pt x="58" y="164"/>
                      <a:pt x="70" y="204"/>
                    </a:cubicBezTo>
                    <a:cubicBezTo>
                      <a:pt x="82" y="244"/>
                      <a:pt x="87" y="275"/>
                      <a:pt x="68" y="301"/>
                    </a:cubicBezTo>
                    <a:cubicBezTo>
                      <a:pt x="49" y="327"/>
                      <a:pt x="0" y="341"/>
                      <a:pt x="0" y="341"/>
                    </a:cubicBezTo>
                    <a:cubicBezTo>
                      <a:pt x="17" y="335"/>
                      <a:pt x="55" y="313"/>
                      <a:pt x="62" y="288"/>
                    </a:cubicBezTo>
                    <a:cubicBezTo>
                      <a:pt x="69" y="262"/>
                      <a:pt x="45" y="205"/>
                      <a:pt x="45" y="156"/>
                    </a:cubicBezTo>
                    <a:cubicBezTo>
                      <a:pt x="45" y="106"/>
                      <a:pt x="66" y="66"/>
                      <a:pt x="41" y="0"/>
                    </a:cubicBezTo>
                    <a:close/>
                  </a:path>
                </a:pathLst>
              </a:custGeom>
              <a:solidFill>
                <a:srgbClr val="E60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8" name="Freeform 34">
                <a:extLst>
                  <a:ext uri="{FF2B5EF4-FFF2-40B4-BE49-F238E27FC236}">
                    <a16:creationId xmlns:a16="http://schemas.microsoft.com/office/drawing/2014/main" id="{C646F549-4C61-7BAA-1D32-0668F83A1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796"/>
                <a:ext cx="95" cy="437"/>
              </a:xfrm>
              <a:custGeom>
                <a:avLst/>
                <a:gdLst>
                  <a:gd name="T0" fmla="*/ 1488 w 38"/>
                  <a:gd name="T1" fmla="*/ 0 h 164"/>
                  <a:gd name="T2" fmla="*/ 208 w 38"/>
                  <a:gd name="T3" fmla="*/ 4181 h 164"/>
                  <a:gd name="T4" fmla="*/ 313 w 38"/>
                  <a:gd name="T5" fmla="*/ 8266 h 164"/>
                  <a:gd name="T6" fmla="*/ 520 w 38"/>
                  <a:gd name="T7" fmla="*/ 4090 h 164"/>
                  <a:gd name="T8" fmla="*/ 1488 w 38"/>
                  <a:gd name="T9" fmla="*/ 0 h 1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164">
                    <a:moveTo>
                      <a:pt x="38" y="0"/>
                    </a:moveTo>
                    <a:cubicBezTo>
                      <a:pt x="12" y="14"/>
                      <a:pt x="0" y="47"/>
                      <a:pt x="5" y="83"/>
                    </a:cubicBezTo>
                    <a:cubicBezTo>
                      <a:pt x="10" y="119"/>
                      <a:pt x="18" y="142"/>
                      <a:pt x="8" y="164"/>
                    </a:cubicBezTo>
                    <a:cubicBezTo>
                      <a:pt x="15" y="152"/>
                      <a:pt x="15" y="110"/>
                      <a:pt x="13" y="81"/>
                    </a:cubicBezTo>
                    <a:cubicBezTo>
                      <a:pt x="11" y="52"/>
                      <a:pt x="19" y="11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9" name="Freeform 35">
                <a:extLst>
                  <a:ext uri="{FF2B5EF4-FFF2-40B4-BE49-F238E27FC236}">
                    <a16:creationId xmlns:a16="http://schemas.microsoft.com/office/drawing/2014/main" id="{92E96162-49B8-9E87-3510-AA33658AD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433"/>
                <a:ext cx="32" cy="182"/>
              </a:xfrm>
              <a:custGeom>
                <a:avLst/>
                <a:gdLst>
                  <a:gd name="T0" fmla="*/ 478 w 13"/>
                  <a:gd name="T1" fmla="*/ 0 h 68"/>
                  <a:gd name="T2" fmla="*/ 153 w 13"/>
                  <a:gd name="T3" fmla="*/ 3487 h 6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" h="68">
                    <a:moveTo>
                      <a:pt x="13" y="0"/>
                    </a:moveTo>
                    <a:cubicBezTo>
                      <a:pt x="7" y="12"/>
                      <a:pt x="0" y="49"/>
                      <a:pt x="4" y="6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90" name="Freeform 36">
                <a:extLst>
                  <a:ext uri="{FF2B5EF4-FFF2-40B4-BE49-F238E27FC236}">
                    <a16:creationId xmlns:a16="http://schemas.microsoft.com/office/drawing/2014/main" id="{62E74D01-B9C3-2C9A-D818-E35DC193E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745"/>
                <a:ext cx="615" cy="1070"/>
              </a:xfrm>
              <a:custGeom>
                <a:avLst/>
                <a:gdLst>
                  <a:gd name="T0" fmla="*/ 4845 w 246"/>
                  <a:gd name="T1" fmla="*/ 248 h 401"/>
                  <a:gd name="T2" fmla="*/ 2470 w 246"/>
                  <a:gd name="T3" fmla="*/ 1460 h 401"/>
                  <a:gd name="T4" fmla="*/ 2033 w 246"/>
                  <a:gd name="T5" fmla="*/ 7960 h 401"/>
                  <a:gd name="T6" fmla="*/ 1063 w 246"/>
                  <a:gd name="T7" fmla="*/ 12424 h 401"/>
                  <a:gd name="T8" fmla="*/ 1688 w 246"/>
                  <a:gd name="T9" fmla="*/ 18961 h 401"/>
                  <a:gd name="T10" fmla="*/ 6300 w 246"/>
                  <a:gd name="T11" fmla="*/ 18710 h 401"/>
                  <a:gd name="T12" fmla="*/ 7158 w 246"/>
                  <a:gd name="T13" fmla="*/ 7503 h 401"/>
                  <a:gd name="T14" fmla="*/ 4845 w 246"/>
                  <a:gd name="T15" fmla="*/ 248 h 4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401">
                    <a:moveTo>
                      <a:pt x="124" y="5"/>
                    </a:moveTo>
                    <a:cubicBezTo>
                      <a:pt x="99" y="0"/>
                      <a:pt x="77" y="10"/>
                      <a:pt x="63" y="29"/>
                    </a:cubicBezTo>
                    <a:cubicBezTo>
                      <a:pt x="21" y="80"/>
                      <a:pt x="52" y="127"/>
                      <a:pt x="52" y="157"/>
                    </a:cubicBezTo>
                    <a:cubicBezTo>
                      <a:pt x="51" y="183"/>
                      <a:pt x="38" y="222"/>
                      <a:pt x="27" y="245"/>
                    </a:cubicBezTo>
                    <a:cubicBezTo>
                      <a:pt x="7" y="289"/>
                      <a:pt x="0" y="338"/>
                      <a:pt x="43" y="374"/>
                    </a:cubicBezTo>
                    <a:cubicBezTo>
                      <a:pt x="76" y="401"/>
                      <a:pt x="127" y="391"/>
                      <a:pt x="161" y="369"/>
                    </a:cubicBezTo>
                    <a:cubicBezTo>
                      <a:pt x="246" y="315"/>
                      <a:pt x="173" y="261"/>
                      <a:pt x="183" y="148"/>
                    </a:cubicBezTo>
                    <a:cubicBezTo>
                      <a:pt x="187" y="112"/>
                      <a:pt x="169" y="13"/>
                      <a:pt x="124" y="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02" name="Group 58">
              <a:extLst>
                <a:ext uri="{FF2B5EF4-FFF2-40B4-BE49-F238E27FC236}">
                  <a16:creationId xmlns:a16="http://schemas.microsoft.com/office/drawing/2014/main" id="{DDF23C13-6C2C-8A7E-6CAF-D5F5E9C40FA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 flipV="1">
              <a:off x="10538769" y="5084530"/>
              <a:ext cx="159035" cy="277403"/>
              <a:chOff x="190" y="1493"/>
              <a:chExt cx="538" cy="939"/>
            </a:xfrm>
          </p:grpSpPr>
          <p:sp>
            <p:nvSpPr>
              <p:cNvPr id="279" name="Freeform 59">
                <a:extLst>
                  <a:ext uri="{FF2B5EF4-FFF2-40B4-BE49-F238E27FC236}">
                    <a16:creationId xmlns:a16="http://schemas.microsoft.com/office/drawing/2014/main" id="{C2E95A15-4AE1-0318-A614-AB6113DA7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493"/>
                <a:ext cx="538" cy="939"/>
              </a:xfrm>
              <a:custGeom>
                <a:avLst/>
                <a:gdLst>
                  <a:gd name="T0" fmla="*/ 4622 w 215"/>
                  <a:gd name="T1" fmla="*/ 149 h 352"/>
                  <a:gd name="T2" fmla="*/ 1176 w 215"/>
                  <a:gd name="T3" fmla="*/ 3551 h 352"/>
                  <a:gd name="T4" fmla="*/ 1692 w 215"/>
                  <a:gd name="T5" fmla="*/ 7592 h 352"/>
                  <a:gd name="T6" fmla="*/ 520 w 215"/>
                  <a:gd name="T7" fmla="*/ 11906 h 352"/>
                  <a:gd name="T8" fmla="*/ 3451 w 215"/>
                  <a:gd name="T9" fmla="*/ 17222 h 352"/>
                  <a:gd name="T10" fmla="*/ 8040 w 215"/>
                  <a:gd name="T11" fmla="*/ 14184 h 352"/>
                  <a:gd name="T12" fmla="*/ 7957 w 215"/>
                  <a:gd name="T13" fmla="*/ 6930 h 352"/>
                  <a:gd name="T14" fmla="*/ 4622 w 215"/>
                  <a:gd name="T15" fmla="*/ 149 h 3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5" h="352">
                    <a:moveTo>
                      <a:pt x="118" y="3"/>
                    </a:moveTo>
                    <a:cubicBezTo>
                      <a:pt x="71" y="0"/>
                      <a:pt x="31" y="45"/>
                      <a:pt x="30" y="70"/>
                    </a:cubicBezTo>
                    <a:cubicBezTo>
                      <a:pt x="29" y="97"/>
                      <a:pt x="44" y="122"/>
                      <a:pt x="43" y="150"/>
                    </a:cubicBezTo>
                    <a:cubicBezTo>
                      <a:pt x="41" y="180"/>
                      <a:pt x="22" y="206"/>
                      <a:pt x="13" y="235"/>
                    </a:cubicBezTo>
                    <a:cubicBezTo>
                      <a:pt x="0" y="276"/>
                      <a:pt x="31" y="327"/>
                      <a:pt x="88" y="340"/>
                    </a:cubicBezTo>
                    <a:cubicBezTo>
                      <a:pt x="139" y="352"/>
                      <a:pt x="197" y="316"/>
                      <a:pt x="205" y="280"/>
                    </a:cubicBezTo>
                    <a:cubicBezTo>
                      <a:pt x="215" y="232"/>
                      <a:pt x="202" y="184"/>
                      <a:pt x="203" y="137"/>
                    </a:cubicBezTo>
                    <a:cubicBezTo>
                      <a:pt x="203" y="110"/>
                      <a:pt x="199" y="5"/>
                      <a:pt x="118" y="3"/>
                    </a:cubicBezTo>
                    <a:close/>
                  </a:path>
                </a:pathLst>
              </a:custGeom>
              <a:solidFill>
                <a:srgbClr val="488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0" name="Freeform 60">
                <a:extLst>
                  <a:ext uri="{FF2B5EF4-FFF2-40B4-BE49-F238E27FC236}">
                    <a16:creationId xmlns:a16="http://schemas.microsoft.com/office/drawing/2014/main" id="{CB14E5A6-612C-968B-9D18-E5D800C89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517"/>
                <a:ext cx="290" cy="803"/>
              </a:xfrm>
              <a:custGeom>
                <a:avLst/>
                <a:gdLst>
                  <a:gd name="T0" fmla="*/ 4533 w 116"/>
                  <a:gd name="T1" fmla="*/ 0 h 301"/>
                  <a:gd name="T2" fmla="*/ 1563 w 116"/>
                  <a:gd name="T3" fmla="*/ 2676 h 301"/>
                  <a:gd name="T4" fmla="*/ 1875 w 116"/>
                  <a:gd name="T5" fmla="*/ 8198 h 301"/>
                  <a:gd name="T6" fmla="*/ 1688 w 116"/>
                  <a:gd name="T7" fmla="*/ 15244 h 301"/>
                  <a:gd name="T8" fmla="*/ 2395 w 116"/>
                  <a:gd name="T9" fmla="*/ 9985 h 301"/>
                  <a:gd name="T10" fmla="*/ 3125 w 116"/>
                  <a:gd name="T11" fmla="*/ 3951 h 301"/>
                  <a:gd name="T12" fmla="*/ 4533 w 116"/>
                  <a:gd name="T13" fmla="*/ 0 h 3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6" h="301">
                    <a:moveTo>
                      <a:pt x="116" y="0"/>
                    </a:moveTo>
                    <a:cubicBezTo>
                      <a:pt x="93" y="3"/>
                      <a:pt x="53" y="20"/>
                      <a:pt x="40" y="53"/>
                    </a:cubicBezTo>
                    <a:cubicBezTo>
                      <a:pt x="28" y="86"/>
                      <a:pt x="68" y="98"/>
                      <a:pt x="48" y="162"/>
                    </a:cubicBezTo>
                    <a:cubicBezTo>
                      <a:pt x="29" y="227"/>
                      <a:pt x="0" y="250"/>
                      <a:pt x="43" y="301"/>
                    </a:cubicBezTo>
                    <a:cubicBezTo>
                      <a:pt x="33" y="285"/>
                      <a:pt x="26" y="250"/>
                      <a:pt x="61" y="197"/>
                    </a:cubicBezTo>
                    <a:cubicBezTo>
                      <a:pt x="95" y="144"/>
                      <a:pt x="89" y="106"/>
                      <a:pt x="80" y="78"/>
                    </a:cubicBezTo>
                    <a:cubicBezTo>
                      <a:pt x="72" y="51"/>
                      <a:pt x="77" y="22"/>
                      <a:pt x="116" y="0"/>
                    </a:cubicBezTo>
                    <a:close/>
                  </a:path>
                </a:pathLst>
              </a:custGeom>
              <a:solidFill>
                <a:srgbClr val="7EA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1" name="Freeform 61">
                <a:extLst>
                  <a:ext uri="{FF2B5EF4-FFF2-40B4-BE49-F238E27FC236}">
                    <a16:creationId xmlns:a16="http://schemas.microsoft.com/office/drawing/2014/main" id="{E1C416AC-9710-1715-6E99-F258B65BA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" y="1565"/>
                <a:ext cx="205" cy="819"/>
              </a:xfrm>
              <a:custGeom>
                <a:avLst/>
                <a:gdLst>
                  <a:gd name="T0" fmla="*/ 1408 w 82"/>
                  <a:gd name="T1" fmla="*/ 0 h 307"/>
                  <a:gd name="T2" fmla="*/ 2583 w 82"/>
                  <a:gd name="T3" fmla="*/ 4314 h 307"/>
                  <a:gd name="T4" fmla="*/ 2783 w 82"/>
                  <a:gd name="T5" fmla="*/ 9572 h 307"/>
                  <a:gd name="T6" fmla="*/ 0 w 82"/>
                  <a:gd name="T7" fmla="*/ 15550 h 307"/>
                  <a:gd name="T8" fmla="*/ 2188 w 82"/>
                  <a:gd name="T9" fmla="*/ 11202 h 307"/>
                  <a:gd name="T10" fmla="*/ 1875 w 82"/>
                  <a:gd name="T11" fmla="*/ 4954 h 307"/>
                  <a:gd name="T12" fmla="*/ 1408 w 82"/>
                  <a:gd name="T13" fmla="*/ 0 h 3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307">
                    <a:moveTo>
                      <a:pt x="36" y="0"/>
                    </a:moveTo>
                    <a:cubicBezTo>
                      <a:pt x="48" y="17"/>
                      <a:pt x="62" y="30"/>
                      <a:pt x="66" y="85"/>
                    </a:cubicBezTo>
                    <a:cubicBezTo>
                      <a:pt x="70" y="139"/>
                      <a:pt x="69" y="152"/>
                      <a:pt x="71" y="189"/>
                    </a:cubicBezTo>
                    <a:cubicBezTo>
                      <a:pt x="73" y="225"/>
                      <a:pt x="82" y="284"/>
                      <a:pt x="0" y="307"/>
                    </a:cubicBezTo>
                    <a:cubicBezTo>
                      <a:pt x="21" y="297"/>
                      <a:pt x="59" y="259"/>
                      <a:pt x="56" y="221"/>
                    </a:cubicBezTo>
                    <a:cubicBezTo>
                      <a:pt x="54" y="183"/>
                      <a:pt x="46" y="142"/>
                      <a:pt x="48" y="98"/>
                    </a:cubicBezTo>
                    <a:cubicBezTo>
                      <a:pt x="50" y="54"/>
                      <a:pt x="52" y="21"/>
                      <a:pt x="36" y="0"/>
                    </a:cubicBezTo>
                    <a:close/>
                  </a:path>
                </a:pathLst>
              </a:custGeom>
              <a:solidFill>
                <a:srgbClr val="076B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2" name="Freeform 62">
                <a:extLst>
                  <a:ext uri="{FF2B5EF4-FFF2-40B4-BE49-F238E27FC236}">
                    <a16:creationId xmlns:a16="http://schemas.microsoft.com/office/drawing/2014/main" id="{9C8A3DB7-29E9-01B2-07CF-6E89D1F33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" y="1541"/>
                <a:ext cx="125" cy="352"/>
              </a:xfrm>
              <a:custGeom>
                <a:avLst/>
                <a:gdLst>
                  <a:gd name="T0" fmla="*/ 1958 w 50"/>
                  <a:gd name="T1" fmla="*/ 0 h 132"/>
                  <a:gd name="T2" fmla="*/ 238 w 50"/>
                  <a:gd name="T3" fmla="*/ 3549 h 132"/>
                  <a:gd name="T4" fmla="*/ 708 w 50"/>
                  <a:gd name="T5" fmla="*/ 6677 h 132"/>
                  <a:gd name="T6" fmla="*/ 550 w 50"/>
                  <a:gd name="T7" fmla="*/ 3491 h 132"/>
                  <a:gd name="T8" fmla="*/ 1958 w 50"/>
                  <a:gd name="T9" fmla="*/ 0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132">
                    <a:moveTo>
                      <a:pt x="50" y="0"/>
                    </a:moveTo>
                    <a:cubicBezTo>
                      <a:pt x="28" y="9"/>
                      <a:pt x="0" y="37"/>
                      <a:pt x="6" y="70"/>
                    </a:cubicBezTo>
                    <a:cubicBezTo>
                      <a:pt x="12" y="103"/>
                      <a:pt x="22" y="115"/>
                      <a:pt x="18" y="132"/>
                    </a:cubicBezTo>
                    <a:cubicBezTo>
                      <a:pt x="21" y="115"/>
                      <a:pt x="18" y="85"/>
                      <a:pt x="14" y="69"/>
                    </a:cubicBezTo>
                    <a:cubicBezTo>
                      <a:pt x="11" y="52"/>
                      <a:pt x="22" y="20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3" name="Freeform 63">
                <a:extLst>
                  <a:ext uri="{FF2B5EF4-FFF2-40B4-BE49-F238E27FC236}">
                    <a16:creationId xmlns:a16="http://schemas.microsoft.com/office/drawing/2014/main" id="{EA4A425B-2868-9937-7D57-3F0F0EC7C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" y="2051"/>
                <a:ext cx="55" cy="200"/>
              </a:xfrm>
              <a:custGeom>
                <a:avLst/>
                <a:gdLst>
                  <a:gd name="T0" fmla="*/ 395 w 22"/>
                  <a:gd name="T1" fmla="*/ 3789 h 75"/>
                  <a:gd name="T2" fmla="*/ 863 w 22"/>
                  <a:gd name="T3" fmla="*/ 0 h 75"/>
                  <a:gd name="T4" fmla="*/ 395 w 22"/>
                  <a:gd name="T5" fmla="*/ 3789 h 7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75">
                    <a:moveTo>
                      <a:pt x="10" y="75"/>
                    </a:moveTo>
                    <a:cubicBezTo>
                      <a:pt x="0" y="49"/>
                      <a:pt x="15" y="15"/>
                      <a:pt x="22" y="0"/>
                    </a:cubicBezTo>
                    <a:cubicBezTo>
                      <a:pt x="20" y="12"/>
                      <a:pt x="8" y="55"/>
                      <a:pt x="10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4" name="Freeform 64">
                <a:extLst>
                  <a:ext uri="{FF2B5EF4-FFF2-40B4-BE49-F238E27FC236}">
                    <a16:creationId xmlns:a16="http://schemas.microsoft.com/office/drawing/2014/main" id="{B137F970-8FFF-B1E8-FDC6-C24374E73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493"/>
                <a:ext cx="538" cy="939"/>
              </a:xfrm>
              <a:custGeom>
                <a:avLst/>
                <a:gdLst>
                  <a:gd name="T0" fmla="*/ 4622 w 215"/>
                  <a:gd name="T1" fmla="*/ 149 h 352"/>
                  <a:gd name="T2" fmla="*/ 1176 w 215"/>
                  <a:gd name="T3" fmla="*/ 3551 h 352"/>
                  <a:gd name="T4" fmla="*/ 1692 w 215"/>
                  <a:gd name="T5" fmla="*/ 7592 h 352"/>
                  <a:gd name="T6" fmla="*/ 520 w 215"/>
                  <a:gd name="T7" fmla="*/ 11906 h 352"/>
                  <a:gd name="T8" fmla="*/ 3451 w 215"/>
                  <a:gd name="T9" fmla="*/ 17222 h 352"/>
                  <a:gd name="T10" fmla="*/ 8040 w 215"/>
                  <a:gd name="T11" fmla="*/ 14184 h 352"/>
                  <a:gd name="T12" fmla="*/ 7957 w 215"/>
                  <a:gd name="T13" fmla="*/ 6930 h 352"/>
                  <a:gd name="T14" fmla="*/ 4622 w 215"/>
                  <a:gd name="T15" fmla="*/ 149 h 3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5" h="352">
                    <a:moveTo>
                      <a:pt x="118" y="3"/>
                    </a:moveTo>
                    <a:cubicBezTo>
                      <a:pt x="71" y="0"/>
                      <a:pt x="31" y="45"/>
                      <a:pt x="30" y="70"/>
                    </a:cubicBezTo>
                    <a:cubicBezTo>
                      <a:pt x="29" y="97"/>
                      <a:pt x="44" y="122"/>
                      <a:pt x="43" y="150"/>
                    </a:cubicBezTo>
                    <a:cubicBezTo>
                      <a:pt x="41" y="180"/>
                      <a:pt x="22" y="206"/>
                      <a:pt x="13" y="235"/>
                    </a:cubicBezTo>
                    <a:cubicBezTo>
                      <a:pt x="0" y="276"/>
                      <a:pt x="31" y="327"/>
                      <a:pt x="88" y="340"/>
                    </a:cubicBezTo>
                    <a:cubicBezTo>
                      <a:pt x="139" y="352"/>
                      <a:pt x="197" y="316"/>
                      <a:pt x="205" y="280"/>
                    </a:cubicBezTo>
                    <a:cubicBezTo>
                      <a:pt x="215" y="232"/>
                      <a:pt x="202" y="184"/>
                      <a:pt x="203" y="137"/>
                    </a:cubicBezTo>
                    <a:cubicBezTo>
                      <a:pt x="203" y="110"/>
                      <a:pt x="199" y="5"/>
                      <a:pt x="118" y="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03" name="Group 66">
              <a:extLst>
                <a:ext uri="{FF2B5EF4-FFF2-40B4-BE49-F238E27FC236}">
                  <a16:creationId xmlns:a16="http://schemas.microsoft.com/office/drawing/2014/main" id="{E16A374F-1B16-181B-3F98-A7E12A33EA7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137552" flipH="1" flipV="1">
              <a:off x="11339873" y="4895346"/>
              <a:ext cx="383555" cy="252767"/>
              <a:chOff x="4305" y="1886"/>
              <a:chExt cx="1088" cy="717"/>
            </a:xfrm>
          </p:grpSpPr>
          <p:sp>
            <p:nvSpPr>
              <p:cNvPr id="271" name="Freeform 67">
                <a:extLst>
                  <a:ext uri="{FF2B5EF4-FFF2-40B4-BE49-F238E27FC236}">
                    <a16:creationId xmlns:a16="http://schemas.microsoft.com/office/drawing/2014/main" id="{316349E1-2F68-D01F-0292-6B6470907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" y="1886"/>
                <a:ext cx="1088" cy="717"/>
              </a:xfrm>
              <a:custGeom>
                <a:avLst/>
                <a:gdLst>
                  <a:gd name="T0" fmla="*/ 1565 w 531"/>
                  <a:gd name="T1" fmla="*/ 1672 h 328"/>
                  <a:gd name="T2" fmla="*/ 1764 w 531"/>
                  <a:gd name="T3" fmla="*/ 1849 h 328"/>
                  <a:gd name="T4" fmla="*/ 2237 w 531"/>
                  <a:gd name="T5" fmla="*/ 1692 h 328"/>
                  <a:gd name="T6" fmla="*/ 3493 w 531"/>
                  <a:gd name="T7" fmla="*/ 1921 h 328"/>
                  <a:gd name="T8" fmla="*/ 5848 w 531"/>
                  <a:gd name="T9" fmla="*/ 3408 h 328"/>
                  <a:gd name="T10" fmla="*/ 8300 w 531"/>
                  <a:gd name="T11" fmla="*/ 3384 h 328"/>
                  <a:gd name="T12" fmla="*/ 9077 w 531"/>
                  <a:gd name="T13" fmla="*/ 5410 h 328"/>
                  <a:gd name="T14" fmla="*/ 8317 w 531"/>
                  <a:gd name="T15" fmla="*/ 6068 h 328"/>
                  <a:gd name="T16" fmla="*/ 7809 w 531"/>
                  <a:gd name="T17" fmla="*/ 7281 h 328"/>
                  <a:gd name="T18" fmla="*/ 7069 w 531"/>
                  <a:gd name="T19" fmla="*/ 7168 h 328"/>
                  <a:gd name="T20" fmla="*/ 6100 w 531"/>
                  <a:gd name="T21" fmla="*/ 7334 h 328"/>
                  <a:gd name="T22" fmla="*/ 4903 w 531"/>
                  <a:gd name="T23" fmla="*/ 6331 h 328"/>
                  <a:gd name="T24" fmla="*/ 3766 w 531"/>
                  <a:gd name="T25" fmla="*/ 6508 h 328"/>
                  <a:gd name="T26" fmla="*/ 2674 w 531"/>
                  <a:gd name="T27" fmla="*/ 7124 h 328"/>
                  <a:gd name="T28" fmla="*/ 1533 w 531"/>
                  <a:gd name="T29" fmla="*/ 6967 h 328"/>
                  <a:gd name="T30" fmla="*/ 584 w 531"/>
                  <a:gd name="T31" fmla="*/ 7030 h 328"/>
                  <a:gd name="T32" fmla="*/ 285 w 531"/>
                  <a:gd name="T33" fmla="*/ 5117 h 328"/>
                  <a:gd name="T34" fmla="*/ 248 w 531"/>
                  <a:gd name="T35" fmla="*/ 2289 h 328"/>
                  <a:gd name="T36" fmla="*/ 877 w 531"/>
                  <a:gd name="T37" fmla="*/ 20 h 328"/>
                  <a:gd name="T38" fmla="*/ 1565 w 531"/>
                  <a:gd name="T39" fmla="*/ 1672 h 32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31" h="328">
                    <a:moveTo>
                      <a:pt x="89" y="73"/>
                    </a:moveTo>
                    <a:cubicBezTo>
                      <a:pt x="93" y="82"/>
                      <a:pt x="97" y="81"/>
                      <a:pt x="100" y="81"/>
                    </a:cubicBezTo>
                    <a:cubicBezTo>
                      <a:pt x="109" y="79"/>
                      <a:pt x="118" y="77"/>
                      <a:pt x="127" y="74"/>
                    </a:cubicBezTo>
                    <a:cubicBezTo>
                      <a:pt x="150" y="69"/>
                      <a:pt x="176" y="76"/>
                      <a:pt x="198" y="84"/>
                    </a:cubicBezTo>
                    <a:cubicBezTo>
                      <a:pt x="244" y="101"/>
                      <a:pt x="284" y="138"/>
                      <a:pt x="332" y="149"/>
                    </a:cubicBezTo>
                    <a:cubicBezTo>
                      <a:pt x="378" y="158"/>
                      <a:pt x="425" y="136"/>
                      <a:pt x="471" y="148"/>
                    </a:cubicBezTo>
                    <a:cubicBezTo>
                      <a:pt x="516" y="160"/>
                      <a:pt x="531" y="194"/>
                      <a:pt x="515" y="237"/>
                    </a:cubicBezTo>
                    <a:cubicBezTo>
                      <a:pt x="508" y="256"/>
                      <a:pt x="483" y="252"/>
                      <a:pt x="472" y="266"/>
                    </a:cubicBezTo>
                    <a:cubicBezTo>
                      <a:pt x="459" y="280"/>
                      <a:pt x="460" y="312"/>
                      <a:pt x="443" y="319"/>
                    </a:cubicBezTo>
                    <a:cubicBezTo>
                      <a:pt x="430" y="326"/>
                      <a:pt x="417" y="313"/>
                      <a:pt x="401" y="314"/>
                    </a:cubicBezTo>
                    <a:cubicBezTo>
                      <a:pt x="384" y="314"/>
                      <a:pt x="364" y="328"/>
                      <a:pt x="346" y="321"/>
                    </a:cubicBezTo>
                    <a:cubicBezTo>
                      <a:pt x="320" y="312"/>
                      <a:pt x="302" y="292"/>
                      <a:pt x="278" y="277"/>
                    </a:cubicBezTo>
                    <a:cubicBezTo>
                      <a:pt x="253" y="262"/>
                      <a:pt x="238" y="273"/>
                      <a:pt x="214" y="285"/>
                    </a:cubicBezTo>
                    <a:cubicBezTo>
                      <a:pt x="195" y="294"/>
                      <a:pt x="174" y="309"/>
                      <a:pt x="152" y="312"/>
                    </a:cubicBezTo>
                    <a:cubicBezTo>
                      <a:pt x="130" y="314"/>
                      <a:pt x="108" y="301"/>
                      <a:pt x="87" y="305"/>
                    </a:cubicBezTo>
                    <a:cubicBezTo>
                      <a:pt x="66" y="310"/>
                      <a:pt x="56" y="322"/>
                      <a:pt x="33" y="308"/>
                    </a:cubicBezTo>
                    <a:cubicBezTo>
                      <a:pt x="0" y="287"/>
                      <a:pt x="13" y="259"/>
                      <a:pt x="16" y="224"/>
                    </a:cubicBezTo>
                    <a:cubicBezTo>
                      <a:pt x="18" y="183"/>
                      <a:pt x="23" y="141"/>
                      <a:pt x="14" y="100"/>
                    </a:cubicBezTo>
                    <a:cubicBezTo>
                      <a:pt x="6" y="69"/>
                      <a:pt x="1" y="0"/>
                      <a:pt x="50" y="1"/>
                    </a:cubicBezTo>
                    <a:cubicBezTo>
                      <a:pt x="82" y="1"/>
                      <a:pt x="83" y="49"/>
                      <a:pt x="89" y="73"/>
                    </a:cubicBezTo>
                    <a:close/>
                  </a:path>
                </a:pathLst>
              </a:custGeom>
              <a:solidFill>
                <a:srgbClr val="E9D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2" name="Freeform 68">
                <a:extLst>
                  <a:ext uri="{FF2B5EF4-FFF2-40B4-BE49-F238E27FC236}">
                    <a16:creationId xmlns:a16="http://schemas.microsoft.com/office/drawing/2014/main" id="{D0635FF7-36C3-9BF1-489C-66991429C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910"/>
                <a:ext cx="874" cy="481"/>
              </a:xfrm>
              <a:custGeom>
                <a:avLst/>
                <a:gdLst>
                  <a:gd name="T0" fmla="*/ 7548 w 426"/>
                  <a:gd name="T1" fmla="*/ 3356 h 220"/>
                  <a:gd name="T2" fmla="*/ 5595 w 426"/>
                  <a:gd name="T3" fmla="*/ 3452 h 220"/>
                  <a:gd name="T4" fmla="*/ 3221 w 426"/>
                  <a:gd name="T5" fmla="*/ 1966 h 220"/>
                  <a:gd name="T6" fmla="*/ 1970 w 426"/>
                  <a:gd name="T7" fmla="*/ 1753 h 220"/>
                  <a:gd name="T8" fmla="*/ 1485 w 426"/>
                  <a:gd name="T9" fmla="*/ 1893 h 220"/>
                  <a:gd name="T10" fmla="*/ 1208 w 426"/>
                  <a:gd name="T11" fmla="*/ 1716 h 220"/>
                  <a:gd name="T12" fmla="*/ 689 w 426"/>
                  <a:gd name="T13" fmla="*/ 20 h 220"/>
                  <a:gd name="T14" fmla="*/ 304 w 426"/>
                  <a:gd name="T15" fmla="*/ 2123 h 220"/>
                  <a:gd name="T16" fmla="*/ 248 w 426"/>
                  <a:gd name="T17" fmla="*/ 5029 h 220"/>
                  <a:gd name="T18" fmla="*/ 944 w 426"/>
                  <a:gd name="T19" fmla="*/ 3199 h 220"/>
                  <a:gd name="T20" fmla="*/ 2530 w 426"/>
                  <a:gd name="T21" fmla="*/ 2289 h 220"/>
                  <a:gd name="T22" fmla="*/ 4622 w 426"/>
                  <a:gd name="T23" fmla="*/ 3332 h 220"/>
                  <a:gd name="T24" fmla="*/ 7548 w 426"/>
                  <a:gd name="T25" fmla="*/ 3356 h 2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6" h="220">
                    <a:moveTo>
                      <a:pt x="426" y="147"/>
                    </a:moveTo>
                    <a:cubicBezTo>
                      <a:pt x="389" y="147"/>
                      <a:pt x="352" y="159"/>
                      <a:pt x="316" y="151"/>
                    </a:cubicBezTo>
                    <a:cubicBezTo>
                      <a:pt x="268" y="141"/>
                      <a:pt x="228" y="103"/>
                      <a:pt x="182" y="86"/>
                    </a:cubicBezTo>
                    <a:cubicBezTo>
                      <a:pt x="160" y="78"/>
                      <a:pt x="134" y="71"/>
                      <a:pt x="111" y="77"/>
                    </a:cubicBezTo>
                    <a:cubicBezTo>
                      <a:pt x="102" y="79"/>
                      <a:pt x="93" y="81"/>
                      <a:pt x="84" y="83"/>
                    </a:cubicBezTo>
                    <a:cubicBezTo>
                      <a:pt x="81" y="84"/>
                      <a:pt x="72" y="85"/>
                      <a:pt x="68" y="75"/>
                    </a:cubicBezTo>
                    <a:cubicBezTo>
                      <a:pt x="62" y="51"/>
                      <a:pt x="64" y="2"/>
                      <a:pt x="39" y="1"/>
                    </a:cubicBezTo>
                    <a:cubicBezTo>
                      <a:pt x="0" y="0"/>
                      <a:pt x="10" y="62"/>
                      <a:pt x="17" y="93"/>
                    </a:cubicBezTo>
                    <a:cubicBezTo>
                      <a:pt x="27" y="134"/>
                      <a:pt x="16" y="178"/>
                      <a:pt x="14" y="220"/>
                    </a:cubicBezTo>
                    <a:cubicBezTo>
                      <a:pt x="23" y="184"/>
                      <a:pt x="31" y="165"/>
                      <a:pt x="53" y="140"/>
                    </a:cubicBezTo>
                    <a:cubicBezTo>
                      <a:pt x="74" y="114"/>
                      <a:pt x="113" y="109"/>
                      <a:pt x="143" y="100"/>
                    </a:cubicBezTo>
                    <a:cubicBezTo>
                      <a:pt x="173" y="91"/>
                      <a:pt x="202" y="126"/>
                      <a:pt x="261" y="146"/>
                    </a:cubicBezTo>
                    <a:cubicBezTo>
                      <a:pt x="319" y="165"/>
                      <a:pt x="365" y="157"/>
                      <a:pt x="426" y="147"/>
                    </a:cubicBezTo>
                    <a:close/>
                  </a:path>
                </a:pathLst>
              </a:custGeom>
              <a:solidFill>
                <a:srgbClr val="F6F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3" name="Freeform 69">
                <a:extLst>
                  <a:ext uri="{FF2B5EF4-FFF2-40B4-BE49-F238E27FC236}">
                    <a16:creationId xmlns:a16="http://schemas.microsoft.com/office/drawing/2014/main" id="{BAA94FC3-757B-E99E-02C6-8F984FDBC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3" y="2280"/>
                <a:ext cx="896" cy="299"/>
              </a:xfrm>
              <a:custGeom>
                <a:avLst/>
                <a:gdLst>
                  <a:gd name="T0" fmla="*/ 0 w 437"/>
                  <a:gd name="T1" fmla="*/ 2700 h 137"/>
                  <a:gd name="T2" fmla="*/ 1296 w 437"/>
                  <a:gd name="T3" fmla="*/ 2815 h 137"/>
                  <a:gd name="T4" fmla="*/ 2846 w 437"/>
                  <a:gd name="T5" fmla="*/ 1881 h 137"/>
                  <a:gd name="T6" fmla="*/ 3670 w 437"/>
                  <a:gd name="T7" fmla="*/ 2182 h 137"/>
                  <a:gd name="T8" fmla="*/ 4827 w 437"/>
                  <a:gd name="T9" fmla="*/ 3086 h 137"/>
                  <a:gd name="T10" fmla="*/ 5548 w 437"/>
                  <a:gd name="T11" fmla="*/ 2881 h 137"/>
                  <a:gd name="T12" fmla="*/ 6327 w 437"/>
                  <a:gd name="T13" fmla="*/ 2997 h 137"/>
                  <a:gd name="T14" fmla="*/ 6713 w 437"/>
                  <a:gd name="T15" fmla="*/ 1934 h 137"/>
                  <a:gd name="T16" fmla="*/ 7476 w 437"/>
                  <a:gd name="T17" fmla="*/ 1406 h 137"/>
                  <a:gd name="T18" fmla="*/ 7568 w 437"/>
                  <a:gd name="T19" fmla="*/ 0 h 137"/>
                  <a:gd name="T20" fmla="*/ 7137 w 437"/>
                  <a:gd name="T21" fmla="*/ 1152 h 137"/>
                  <a:gd name="T22" fmla="*/ 6112 w 437"/>
                  <a:gd name="T23" fmla="*/ 1768 h 137"/>
                  <a:gd name="T24" fmla="*/ 5448 w 437"/>
                  <a:gd name="T25" fmla="*/ 2204 h 137"/>
                  <a:gd name="T26" fmla="*/ 4562 w 437"/>
                  <a:gd name="T27" fmla="*/ 1901 h 137"/>
                  <a:gd name="T28" fmla="*/ 2914 w 437"/>
                  <a:gd name="T29" fmla="*/ 1406 h 137"/>
                  <a:gd name="T30" fmla="*/ 1698 w 437"/>
                  <a:gd name="T31" fmla="*/ 2340 h 137"/>
                  <a:gd name="T32" fmla="*/ 533 w 437"/>
                  <a:gd name="T33" fmla="*/ 2567 h 137"/>
                  <a:gd name="T34" fmla="*/ 0 w 437"/>
                  <a:gd name="T35" fmla="*/ 2700 h 1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37" h="137">
                    <a:moveTo>
                      <a:pt x="0" y="119"/>
                    </a:moveTo>
                    <a:cubicBezTo>
                      <a:pt x="16" y="112"/>
                      <a:pt x="58" y="130"/>
                      <a:pt x="73" y="124"/>
                    </a:cubicBezTo>
                    <a:cubicBezTo>
                      <a:pt x="89" y="118"/>
                      <a:pt x="139" y="91"/>
                      <a:pt x="161" y="83"/>
                    </a:cubicBezTo>
                    <a:cubicBezTo>
                      <a:pt x="183" y="76"/>
                      <a:pt x="188" y="81"/>
                      <a:pt x="208" y="96"/>
                    </a:cubicBezTo>
                    <a:cubicBezTo>
                      <a:pt x="229" y="110"/>
                      <a:pt x="257" y="135"/>
                      <a:pt x="273" y="136"/>
                    </a:cubicBezTo>
                    <a:cubicBezTo>
                      <a:pt x="288" y="137"/>
                      <a:pt x="297" y="131"/>
                      <a:pt x="314" y="127"/>
                    </a:cubicBezTo>
                    <a:cubicBezTo>
                      <a:pt x="331" y="124"/>
                      <a:pt x="349" y="137"/>
                      <a:pt x="358" y="132"/>
                    </a:cubicBezTo>
                    <a:cubicBezTo>
                      <a:pt x="366" y="127"/>
                      <a:pt x="370" y="98"/>
                      <a:pt x="380" y="85"/>
                    </a:cubicBezTo>
                    <a:cubicBezTo>
                      <a:pt x="389" y="72"/>
                      <a:pt x="413" y="68"/>
                      <a:pt x="423" y="62"/>
                    </a:cubicBezTo>
                    <a:cubicBezTo>
                      <a:pt x="437" y="52"/>
                      <a:pt x="436" y="7"/>
                      <a:pt x="428" y="0"/>
                    </a:cubicBezTo>
                    <a:cubicBezTo>
                      <a:pt x="430" y="20"/>
                      <a:pt x="429" y="41"/>
                      <a:pt x="404" y="51"/>
                    </a:cubicBezTo>
                    <a:cubicBezTo>
                      <a:pt x="378" y="60"/>
                      <a:pt x="354" y="57"/>
                      <a:pt x="346" y="78"/>
                    </a:cubicBezTo>
                    <a:cubicBezTo>
                      <a:pt x="337" y="99"/>
                      <a:pt x="328" y="88"/>
                      <a:pt x="308" y="97"/>
                    </a:cubicBezTo>
                    <a:cubicBezTo>
                      <a:pt x="289" y="106"/>
                      <a:pt x="284" y="105"/>
                      <a:pt x="258" y="84"/>
                    </a:cubicBezTo>
                    <a:cubicBezTo>
                      <a:pt x="232" y="64"/>
                      <a:pt x="191" y="49"/>
                      <a:pt x="165" y="62"/>
                    </a:cubicBezTo>
                    <a:cubicBezTo>
                      <a:pt x="141" y="74"/>
                      <a:pt x="120" y="91"/>
                      <a:pt x="96" y="103"/>
                    </a:cubicBezTo>
                    <a:cubicBezTo>
                      <a:pt x="74" y="115"/>
                      <a:pt x="44" y="114"/>
                      <a:pt x="30" y="113"/>
                    </a:cubicBezTo>
                    <a:cubicBezTo>
                      <a:pt x="17" y="113"/>
                      <a:pt x="0" y="119"/>
                      <a:pt x="0" y="119"/>
                    </a:cubicBezTo>
                    <a:close/>
                  </a:path>
                </a:pathLst>
              </a:custGeom>
              <a:solidFill>
                <a:srgbClr val="D4C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4" name="Freeform 70">
                <a:extLst>
                  <a:ext uri="{FF2B5EF4-FFF2-40B4-BE49-F238E27FC236}">
                    <a16:creationId xmlns:a16="http://schemas.microsoft.com/office/drawing/2014/main" id="{CDCE0AF8-E893-FFFF-54E6-95D4D813B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2" y="1954"/>
                <a:ext cx="162" cy="265"/>
              </a:xfrm>
              <a:custGeom>
                <a:avLst/>
                <a:gdLst>
                  <a:gd name="T0" fmla="*/ 320 w 79"/>
                  <a:gd name="T1" fmla="*/ 0 h 121"/>
                  <a:gd name="T2" fmla="*/ 105 w 79"/>
                  <a:gd name="T3" fmla="*/ 1007 h 121"/>
                  <a:gd name="T4" fmla="*/ 232 w 79"/>
                  <a:gd name="T5" fmla="*/ 1608 h 121"/>
                  <a:gd name="T6" fmla="*/ 232 w 79"/>
                  <a:gd name="T7" fmla="*/ 2374 h 121"/>
                  <a:gd name="T8" fmla="*/ 285 w 79"/>
                  <a:gd name="T9" fmla="*/ 2781 h 121"/>
                  <a:gd name="T10" fmla="*/ 584 w 79"/>
                  <a:gd name="T11" fmla="*/ 2260 h 121"/>
                  <a:gd name="T12" fmla="*/ 1396 w 79"/>
                  <a:gd name="T13" fmla="*/ 1745 h 121"/>
                  <a:gd name="T14" fmla="*/ 689 w 79"/>
                  <a:gd name="T15" fmla="*/ 1660 h 121"/>
                  <a:gd name="T16" fmla="*/ 621 w 79"/>
                  <a:gd name="T17" fmla="*/ 1060 h 121"/>
                  <a:gd name="T18" fmla="*/ 492 w 79"/>
                  <a:gd name="T19" fmla="*/ 346 h 1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9" h="121">
                    <a:moveTo>
                      <a:pt x="18" y="0"/>
                    </a:moveTo>
                    <a:cubicBezTo>
                      <a:pt x="0" y="6"/>
                      <a:pt x="4" y="30"/>
                      <a:pt x="6" y="44"/>
                    </a:cubicBezTo>
                    <a:cubicBezTo>
                      <a:pt x="7" y="53"/>
                      <a:pt x="11" y="61"/>
                      <a:pt x="13" y="70"/>
                    </a:cubicBezTo>
                    <a:cubicBezTo>
                      <a:pt x="16" y="81"/>
                      <a:pt x="14" y="92"/>
                      <a:pt x="13" y="103"/>
                    </a:cubicBezTo>
                    <a:cubicBezTo>
                      <a:pt x="13" y="107"/>
                      <a:pt x="10" y="121"/>
                      <a:pt x="16" y="121"/>
                    </a:cubicBezTo>
                    <a:cubicBezTo>
                      <a:pt x="23" y="121"/>
                      <a:pt x="29" y="102"/>
                      <a:pt x="33" y="98"/>
                    </a:cubicBezTo>
                    <a:cubicBezTo>
                      <a:pt x="44" y="88"/>
                      <a:pt x="75" y="91"/>
                      <a:pt x="79" y="76"/>
                    </a:cubicBezTo>
                    <a:cubicBezTo>
                      <a:pt x="67" y="71"/>
                      <a:pt x="49" y="89"/>
                      <a:pt x="39" y="72"/>
                    </a:cubicBezTo>
                    <a:cubicBezTo>
                      <a:pt x="35" y="66"/>
                      <a:pt x="36" y="53"/>
                      <a:pt x="35" y="46"/>
                    </a:cubicBezTo>
                    <a:cubicBezTo>
                      <a:pt x="34" y="34"/>
                      <a:pt x="31" y="25"/>
                      <a:pt x="28" y="15"/>
                    </a:cubicBezTo>
                  </a:path>
                </a:pathLst>
              </a:custGeom>
              <a:solidFill>
                <a:srgbClr val="F9F6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5" name="Freeform 71">
                <a:extLst>
                  <a:ext uri="{FF2B5EF4-FFF2-40B4-BE49-F238E27FC236}">
                    <a16:creationId xmlns:a16="http://schemas.microsoft.com/office/drawing/2014/main" id="{FA33FD41-0D58-4E7D-723B-5B5015B62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7" y="2116"/>
                <a:ext cx="61" cy="74"/>
              </a:xfrm>
              <a:custGeom>
                <a:avLst/>
                <a:gdLst>
                  <a:gd name="T0" fmla="*/ 83 w 30"/>
                  <a:gd name="T1" fmla="*/ 383 h 34"/>
                  <a:gd name="T2" fmla="*/ 33 w 30"/>
                  <a:gd name="T3" fmla="*/ 762 h 34"/>
                  <a:gd name="T4" fmla="*/ 203 w 30"/>
                  <a:gd name="T5" fmla="*/ 474 h 34"/>
                  <a:gd name="T6" fmla="*/ 512 w 30"/>
                  <a:gd name="T7" fmla="*/ 270 h 34"/>
                  <a:gd name="T8" fmla="*/ 136 w 30"/>
                  <a:gd name="T9" fmla="*/ 307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34">
                    <a:moveTo>
                      <a:pt x="5" y="17"/>
                    </a:moveTo>
                    <a:cubicBezTo>
                      <a:pt x="1" y="22"/>
                      <a:pt x="0" y="29"/>
                      <a:pt x="2" y="34"/>
                    </a:cubicBezTo>
                    <a:cubicBezTo>
                      <a:pt x="7" y="33"/>
                      <a:pt x="7" y="25"/>
                      <a:pt x="12" y="21"/>
                    </a:cubicBezTo>
                    <a:cubicBezTo>
                      <a:pt x="17" y="17"/>
                      <a:pt x="25" y="18"/>
                      <a:pt x="30" y="12"/>
                    </a:cubicBezTo>
                    <a:cubicBezTo>
                      <a:pt x="27" y="0"/>
                      <a:pt x="13" y="8"/>
                      <a:pt x="8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6" name="Freeform 72">
                <a:extLst>
                  <a:ext uri="{FF2B5EF4-FFF2-40B4-BE49-F238E27FC236}">
                    <a16:creationId xmlns:a16="http://schemas.microsoft.com/office/drawing/2014/main" id="{16BE982B-7F86-F222-23CD-E1288D7EB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" y="2123"/>
                <a:ext cx="20" cy="15"/>
              </a:xfrm>
              <a:custGeom>
                <a:avLst/>
                <a:gdLst>
                  <a:gd name="T0" fmla="*/ 64 w 10"/>
                  <a:gd name="T1" fmla="*/ 41 h 7"/>
                  <a:gd name="T2" fmla="*/ 0 w 10"/>
                  <a:gd name="T3" fmla="*/ 129 h 7"/>
                  <a:gd name="T4" fmla="*/ 160 w 10"/>
                  <a:gd name="T5" fmla="*/ 41 h 7"/>
                  <a:gd name="T6" fmla="*/ 64 w 10"/>
                  <a:gd name="T7" fmla="*/ 41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4" y="2"/>
                    </a:moveTo>
                    <a:cubicBezTo>
                      <a:pt x="2" y="3"/>
                      <a:pt x="0" y="4"/>
                      <a:pt x="0" y="6"/>
                    </a:cubicBezTo>
                    <a:cubicBezTo>
                      <a:pt x="4" y="7"/>
                      <a:pt x="7" y="5"/>
                      <a:pt x="10" y="2"/>
                    </a:cubicBezTo>
                    <a:cubicBezTo>
                      <a:pt x="7" y="0"/>
                      <a:pt x="6" y="1"/>
                      <a:pt x="4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7" name="Freeform 73">
                <a:extLst>
                  <a:ext uri="{FF2B5EF4-FFF2-40B4-BE49-F238E27FC236}">
                    <a16:creationId xmlns:a16="http://schemas.microsoft.com/office/drawing/2014/main" id="{2640596A-5220-D515-4081-44AA33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4" y="2444"/>
                <a:ext cx="272" cy="140"/>
              </a:xfrm>
              <a:custGeom>
                <a:avLst/>
                <a:gdLst>
                  <a:gd name="T0" fmla="*/ 67 w 133"/>
                  <a:gd name="T1" fmla="*/ 1216 h 64"/>
                  <a:gd name="T2" fmla="*/ 736 w 133"/>
                  <a:gd name="T3" fmla="*/ 1216 h 64"/>
                  <a:gd name="T4" fmla="*/ 1505 w 133"/>
                  <a:gd name="T5" fmla="*/ 1192 h 64"/>
                  <a:gd name="T6" fmla="*/ 1941 w 133"/>
                  <a:gd name="T7" fmla="*/ 774 h 64"/>
                  <a:gd name="T8" fmla="*/ 2325 w 133"/>
                  <a:gd name="T9" fmla="*/ 0 h 64"/>
                  <a:gd name="T10" fmla="*/ 1806 w 133"/>
                  <a:gd name="T11" fmla="*/ 440 h 64"/>
                  <a:gd name="T12" fmla="*/ 1342 w 133"/>
                  <a:gd name="T13" fmla="*/ 987 h 64"/>
                  <a:gd name="T14" fmla="*/ 597 w 133"/>
                  <a:gd name="T15" fmla="*/ 1120 h 64"/>
                  <a:gd name="T16" fmla="*/ 0 w 133"/>
                  <a:gd name="T17" fmla="*/ 112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3" h="64">
                    <a:moveTo>
                      <a:pt x="4" y="53"/>
                    </a:moveTo>
                    <a:cubicBezTo>
                      <a:pt x="15" y="64"/>
                      <a:pt x="31" y="57"/>
                      <a:pt x="42" y="53"/>
                    </a:cubicBezTo>
                    <a:cubicBezTo>
                      <a:pt x="57" y="47"/>
                      <a:pt x="71" y="48"/>
                      <a:pt x="86" y="52"/>
                    </a:cubicBezTo>
                    <a:cubicBezTo>
                      <a:pt x="103" y="57"/>
                      <a:pt x="107" y="50"/>
                      <a:pt x="111" y="34"/>
                    </a:cubicBezTo>
                    <a:cubicBezTo>
                      <a:pt x="116" y="19"/>
                      <a:pt x="119" y="8"/>
                      <a:pt x="133" y="0"/>
                    </a:cubicBezTo>
                    <a:cubicBezTo>
                      <a:pt x="123" y="1"/>
                      <a:pt x="108" y="10"/>
                      <a:pt x="103" y="19"/>
                    </a:cubicBezTo>
                    <a:cubicBezTo>
                      <a:pt x="96" y="34"/>
                      <a:pt x="96" y="40"/>
                      <a:pt x="77" y="43"/>
                    </a:cubicBezTo>
                    <a:cubicBezTo>
                      <a:pt x="62" y="45"/>
                      <a:pt x="49" y="44"/>
                      <a:pt x="34" y="49"/>
                    </a:cubicBezTo>
                    <a:cubicBezTo>
                      <a:pt x="23" y="52"/>
                      <a:pt x="10" y="58"/>
                      <a:pt x="0" y="49"/>
                    </a:cubicBezTo>
                  </a:path>
                </a:pathLst>
              </a:custGeom>
              <a:solidFill>
                <a:srgbClr val="B7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8" name="Freeform 74">
                <a:extLst>
                  <a:ext uri="{FF2B5EF4-FFF2-40B4-BE49-F238E27FC236}">
                    <a16:creationId xmlns:a16="http://schemas.microsoft.com/office/drawing/2014/main" id="{6DDA3CD9-E79A-46B5-B5A1-5A904A085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" y="1886"/>
                <a:ext cx="1088" cy="717"/>
              </a:xfrm>
              <a:custGeom>
                <a:avLst/>
                <a:gdLst>
                  <a:gd name="T0" fmla="*/ 1565 w 531"/>
                  <a:gd name="T1" fmla="*/ 1672 h 328"/>
                  <a:gd name="T2" fmla="*/ 1764 w 531"/>
                  <a:gd name="T3" fmla="*/ 1849 h 328"/>
                  <a:gd name="T4" fmla="*/ 2237 w 531"/>
                  <a:gd name="T5" fmla="*/ 1692 h 328"/>
                  <a:gd name="T6" fmla="*/ 3493 w 531"/>
                  <a:gd name="T7" fmla="*/ 1921 h 328"/>
                  <a:gd name="T8" fmla="*/ 5848 w 531"/>
                  <a:gd name="T9" fmla="*/ 3408 h 328"/>
                  <a:gd name="T10" fmla="*/ 8300 w 531"/>
                  <a:gd name="T11" fmla="*/ 3384 h 328"/>
                  <a:gd name="T12" fmla="*/ 9077 w 531"/>
                  <a:gd name="T13" fmla="*/ 5410 h 328"/>
                  <a:gd name="T14" fmla="*/ 8317 w 531"/>
                  <a:gd name="T15" fmla="*/ 6068 h 328"/>
                  <a:gd name="T16" fmla="*/ 7809 w 531"/>
                  <a:gd name="T17" fmla="*/ 7281 h 328"/>
                  <a:gd name="T18" fmla="*/ 7069 w 531"/>
                  <a:gd name="T19" fmla="*/ 7168 h 328"/>
                  <a:gd name="T20" fmla="*/ 6100 w 531"/>
                  <a:gd name="T21" fmla="*/ 7334 h 328"/>
                  <a:gd name="T22" fmla="*/ 4903 w 531"/>
                  <a:gd name="T23" fmla="*/ 6331 h 328"/>
                  <a:gd name="T24" fmla="*/ 3766 w 531"/>
                  <a:gd name="T25" fmla="*/ 6508 h 328"/>
                  <a:gd name="T26" fmla="*/ 2674 w 531"/>
                  <a:gd name="T27" fmla="*/ 7124 h 328"/>
                  <a:gd name="T28" fmla="*/ 1533 w 531"/>
                  <a:gd name="T29" fmla="*/ 6967 h 328"/>
                  <a:gd name="T30" fmla="*/ 584 w 531"/>
                  <a:gd name="T31" fmla="*/ 7030 h 328"/>
                  <a:gd name="T32" fmla="*/ 285 w 531"/>
                  <a:gd name="T33" fmla="*/ 5117 h 328"/>
                  <a:gd name="T34" fmla="*/ 248 w 531"/>
                  <a:gd name="T35" fmla="*/ 2289 h 328"/>
                  <a:gd name="T36" fmla="*/ 877 w 531"/>
                  <a:gd name="T37" fmla="*/ 20 h 328"/>
                  <a:gd name="T38" fmla="*/ 1565 w 531"/>
                  <a:gd name="T39" fmla="*/ 1672 h 32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31" h="328">
                    <a:moveTo>
                      <a:pt x="89" y="73"/>
                    </a:moveTo>
                    <a:cubicBezTo>
                      <a:pt x="93" y="82"/>
                      <a:pt x="97" y="81"/>
                      <a:pt x="100" y="81"/>
                    </a:cubicBezTo>
                    <a:cubicBezTo>
                      <a:pt x="109" y="79"/>
                      <a:pt x="118" y="77"/>
                      <a:pt x="127" y="74"/>
                    </a:cubicBezTo>
                    <a:cubicBezTo>
                      <a:pt x="150" y="69"/>
                      <a:pt x="176" y="76"/>
                      <a:pt x="198" y="84"/>
                    </a:cubicBezTo>
                    <a:cubicBezTo>
                      <a:pt x="244" y="101"/>
                      <a:pt x="284" y="138"/>
                      <a:pt x="332" y="149"/>
                    </a:cubicBezTo>
                    <a:cubicBezTo>
                      <a:pt x="378" y="158"/>
                      <a:pt x="425" y="136"/>
                      <a:pt x="471" y="148"/>
                    </a:cubicBezTo>
                    <a:cubicBezTo>
                      <a:pt x="516" y="160"/>
                      <a:pt x="531" y="194"/>
                      <a:pt x="515" y="237"/>
                    </a:cubicBezTo>
                    <a:cubicBezTo>
                      <a:pt x="508" y="256"/>
                      <a:pt x="483" y="252"/>
                      <a:pt x="472" y="266"/>
                    </a:cubicBezTo>
                    <a:cubicBezTo>
                      <a:pt x="459" y="280"/>
                      <a:pt x="460" y="312"/>
                      <a:pt x="443" y="319"/>
                    </a:cubicBezTo>
                    <a:cubicBezTo>
                      <a:pt x="430" y="326"/>
                      <a:pt x="417" y="313"/>
                      <a:pt x="401" y="314"/>
                    </a:cubicBezTo>
                    <a:cubicBezTo>
                      <a:pt x="384" y="314"/>
                      <a:pt x="364" y="328"/>
                      <a:pt x="346" y="321"/>
                    </a:cubicBezTo>
                    <a:cubicBezTo>
                      <a:pt x="320" y="312"/>
                      <a:pt x="302" y="292"/>
                      <a:pt x="278" y="277"/>
                    </a:cubicBezTo>
                    <a:cubicBezTo>
                      <a:pt x="253" y="262"/>
                      <a:pt x="238" y="273"/>
                      <a:pt x="214" y="285"/>
                    </a:cubicBezTo>
                    <a:cubicBezTo>
                      <a:pt x="195" y="294"/>
                      <a:pt x="174" y="309"/>
                      <a:pt x="152" y="312"/>
                    </a:cubicBezTo>
                    <a:cubicBezTo>
                      <a:pt x="130" y="314"/>
                      <a:pt x="108" y="301"/>
                      <a:pt x="87" y="305"/>
                    </a:cubicBezTo>
                    <a:cubicBezTo>
                      <a:pt x="66" y="310"/>
                      <a:pt x="56" y="322"/>
                      <a:pt x="33" y="308"/>
                    </a:cubicBezTo>
                    <a:cubicBezTo>
                      <a:pt x="0" y="287"/>
                      <a:pt x="13" y="259"/>
                      <a:pt x="16" y="224"/>
                    </a:cubicBezTo>
                    <a:cubicBezTo>
                      <a:pt x="18" y="183"/>
                      <a:pt x="23" y="141"/>
                      <a:pt x="14" y="100"/>
                    </a:cubicBezTo>
                    <a:cubicBezTo>
                      <a:pt x="6" y="69"/>
                      <a:pt x="1" y="0"/>
                      <a:pt x="50" y="1"/>
                    </a:cubicBezTo>
                    <a:cubicBezTo>
                      <a:pt x="82" y="1"/>
                      <a:pt x="83" y="49"/>
                      <a:pt x="89" y="73"/>
                    </a:cubicBez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04" name="Group 87">
              <a:extLst>
                <a:ext uri="{FF2B5EF4-FFF2-40B4-BE49-F238E27FC236}">
                  <a16:creationId xmlns:a16="http://schemas.microsoft.com/office/drawing/2014/main" id="{92DDD16E-6D5F-E7FE-028D-4FB8158097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870362" flipH="1" flipV="1">
              <a:off x="11041982" y="4608524"/>
              <a:ext cx="297907" cy="256420"/>
              <a:chOff x="1778" y="2860"/>
              <a:chExt cx="1034" cy="890"/>
            </a:xfrm>
          </p:grpSpPr>
          <p:sp>
            <p:nvSpPr>
              <p:cNvPr id="260" name="Freeform 88">
                <a:extLst>
                  <a:ext uri="{FF2B5EF4-FFF2-40B4-BE49-F238E27FC236}">
                    <a16:creationId xmlns:a16="http://schemas.microsoft.com/office/drawing/2014/main" id="{0C8F7846-E547-3342-E630-FFA304EEB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860"/>
                <a:ext cx="1034" cy="890"/>
              </a:xfrm>
              <a:custGeom>
                <a:avLst/>
                <a:gdLst>
                  <a:gd name="T0" fmla="*/ 292 w 457"/>
                  <a:gd name="T1" fmla="*/ 7004 h 369"/>
                  <a:gd name="T2" fmla="*/ 163 w 457"/>
                  <a:gd name="T3" fmla="*/ 8080 h 369"/>
                  <a:gd name="T4" fmla="*/ 25 w 457"/>
                  <a:gd name="T5" fmla="*/ 8965 h 369"/>
                  <a:gd name="T6" fmla="*/ 661 w 457"/>
                  <a:gd name="T7" fmla="*/ 9877 h 369"/>
                  <a:gd name="T8" fmla="*/ 1204 w 457"/>
                  <a:gd name="T9" fmla="*/ 11240 h 369"/>
                  <a:gd name="T10" fmla="*/ 3926 w 457"/>
                  <a:gd name="T11" fmla="*/ 11536 h 369"/>
                  <a:gd name="T12" fmla="*/ 6102 w 457"/>
                  <a:gd name="T13" fmla="*/ 8767 h 369"/>
                  <a:gd name="T14" fmla="*/ 9277 w 457"/>
                  <a:gd name="T15" fmla="*/ 8220 h 369"/>
                  <a:gd name="T16" fmla="*/ 10980 w 457"/>
                  <a:gd name="T17" fmla="*/ 2781 h 369"/>
                  <a:gd name="T18" fmla="*/ 7910 w 457"/>
                  <a:gd name="T19" fmla="*/ 338 h 369"/>
                  <a:gd name="T20" fmla="*/ 7469 w 457"/>
                  <a:gd name="T21" fmla="*/ 815 h 369"/>
                  <a:gd name="T22" fmla="*/ 6917 w 457"/>
                  <a:gd name="T23" fmla="*/ 885 h 369"/>
                  <a:gd name="T24" fmla="*/ 6604 w 457"/>
                  <a:gd name="T25" fmla="*/ 1389 h 369"/>
                  <a:gd name="T26" fmla="*/ 6025 w 457"/>
                  <a:gd name="T27" fmla="*/ 1459 h 369"/>
                  <a:gd name="T28" fmla="*/ 3855 w 457"/>
                  <a:gd name="T29" fmla="*/ 955 h 369"/>
                  <a:gd name="T30" fmla="*/ 1889 w 457"/>
                  <a:gd name="T31" fmla="*/ 3997 h 369"/>
                  <a:gd name="T32" fmla="*/ 1781 w 457"/>
                  <a:gd name="T33" fmla="*/ 6131 h 369"/>
                  <a:gd name="T34" fmla="*/ 1367 w 457"/>
                  <a:gd name="T35" fmla="*/ 6469 h 369"/>
                  <a:gd name="T36" fmla="*/ 1122 w 457"/>
                  <a:gd name="T37" fmla="*/ 6975 h 369"/>
                  <a:gd name="T38" fmla="*/ 292 w 457"/>
                  <a:gd name="T39" fmla="*/ 7004 h 36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57" h="369">
                    <a:moveTo>
                      <a:pt x="11" y="207"/>
                    </a:moveTo>
                    <a:cubicBezTo>
                      <a:pt x="3" y="213"/>
                      <a:pt x="11" y="231"/>
                      <a:pt x="6" y="239"/>
                    </a:cubicBezTo>
                    <a:cubicBezTo>
                      <a:pt x="3" y="246"/>
                      <a:pt x="1" y="254"/>
                      <a:pt x="1" y="265"/>
                    </a:cubicBezTo>
                    <a:cubicBezTo>
                      <a:pt x="0" y="277"/>
                      <a:pt x="18" y="282"/>
                      <a:pt x="25" y="292"/>
                    </a:cubicBezTo>
                    <a:cubicBezTo>
                      <a:pt x="35" y="306"/>
                      <a:pt x="37" y="325"/>
                      <a:pt x="46" y="332"/>
                    </a:cubicBezTo>
                    <a:cubicBezTo>
                      <a:pt x="79" y="360"/>
                      <a:pt x="114" y="369"/>
                      <a:pt x="150" y="341"/>
                    </a:cubicBezTo>
                    <a:cubicBezTo>
                      <a:pt x="181" y="316"/>
                      <a:pt x="197" y="279"/>
                      <a:pt x="233" y="259"/>
                    </a:cubicBezTo>
                    <a:cubicBezTo>
                      <a:pt x="272" y="237"/>
                      <a:pt x="312" y="247"/>
                      <a:pt x="354" y="243"/>
                    </a:cubicBezTo>
                    <a:cubicBezTo>
                      <a:pt x="440" y="236"/>
                      <a:pt x="457" y="147"/>
                      <a:pt x="419" y="82"/>
                    </a:cubicBezTo>
                    <a:cubicBezTo>
                      <a:pt x="397" y="44"/>
                      <a:pt x="350" y="0"/>
                      <a:pt x="302" y="10"/>
                    </a:cubicBezTo>
                    <a:cubicBezTo>
                      <a:pt x="295" y="11"/>
                      <a:pt x="292" y="21"/>
                      <a:pt x="285" y="24"/>
                    </a:cubicBezTo>
                    <a:cubicBezTo>
                      <a:pt x="279" y="27"/>
                      <a:pt x="270" y="23"/>
                      <a:pt x="264" y="26"/>
                    </a:cubicBezTo>
                    <a:cubicBezTo>
                      <a:pt x="259" y="30"/>
                      <a:pt x="257" y="39"/>
                      <a:pt x="252" y="41"/>
                    </a:cubicBezTo>
                    <a:cubicBezTo>
                      <a:pt x="246" y="44"/>
                      <a:pt x="236" y="41"/>
                      <a:pt x="230" y="43"/>
                    </a:cubicBezTo>
                    <a:cubicBezTo>
                      <a:pt x="199" y="53"/>
                      <a:pt x="176" y="35"/>
                      <a:pt x="147" y="28"/>
                    </a:cubicBezTo>
                    <a:cubicBezTo>
                      <a:pt x="84" y="13"/>
                      <a:pt x="58" y="63"/>
                      <a:pt x="72" y="118"/>
                    </a:cubicBezTo>
                    <a:cubicBezTo>
                      <a:pt x="78" y="142"/>
                      <a:pt x="78" y="163"/>
                      <a:pt x="68" y="181"/>
                    </a:cubicBezTo>
                    <a:cubicBezTo>
                      <a:pt x="66" y="186"/>
                      <a:pt x="57" y="186"/>
                      <a:pt x="52" y="191"/>
                    </a:cubicBezTo>
                    <a:cubicBezTo>
                      <a:pt x="49" y="195"/>
                      <a:pt x="49" y="203"/>
                      <a:pt x="43" y="206"/>
                    </a:cubicBezTo>
                    <a:cubicBezTo>
                      <a:pt x="33" y="214"/>
                      <a:pt x="16" y="203"/>
                      <a:pt x="11" y="207"/>
                    </a:cubicBezTo>
                    <a:close/>
                  </a:path>
                </a:pathLst>
              </a:custGeom>
              <a:solidFill>
                <a:srgbClr val="DB8B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61" name="Freeform 89">
                <a:extLst>
                  <a:ext uri="{FF2B5EF4-FFF2-40B4-BE49-F238E27FC236}">
                    <a16:creationId xmlns:a16="http://schemas.microsoft.com/office/drawing/2014/main" id="{3BEFB794-69A3-63A8-B600-E5A003FDA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0" y="2975"/>
                <a:ext cx="742" cy="717"/>
              </a:xfrm>
              <a:custGeom>
                <a:avLst/>
                <a:gdLst>
                  <a:gd name="T0" fmla="*/ 6658 w 328"/>
                  <a:gd name="T1" fmla="*/ 5135 h 297"/>
                  <a:gd name="T2" fmla="*/ 3090 w 328"/>
                  <a:gd name="T3" fmla="*/ 5980 h 297"/>
                  <a:gd name="T4" fmla="*/ 1156 w 328"/>
                  <a:gd name="T5" fmla="*/ 8795 h 297"/>
                  <a:gd name="T6" fmla="*/ 0 w 328"/>
                  <a:gd name="T7" fmla="*/ 10089 h 297"/>
                  <a:gd name="T8" fmla="*/ 871 w 328"/>
                  <a:gd name="T9" fmla="*/ 9541 h 297"/>
                  <a:gd name="T10" fmla="*/ 2882 w 328"/>
                  <a:gd name="T11" fmla="*/ 6866 h 297"/>
                  <a:gd name="T12" fmla="*/ 6207 w 328"/>
                  <a:gd name="T13" fmla="*/ 6318 h 297"/>
                  <a:gd name="T14" fmla="*/ 7651 w 328"/>
                  <a:gd name="T15" fmla="*/ 1055 h 297"/>
                  <a:gd name="T16" fmla="*/ 7015 w 328"/>
                  <a:gd name="T17" fmla="*/ 0 h 297"/>
                  <a:gd name="T18" fmla="*/ 6658 w 328"/>
                  <a:gd name="T19" fmla="*/ 5135 h 2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8" h="297">
                    <a:moveTo>
                      <a:pt x="254" y="151"/>
                    </a:moveTo>
                    <a:cubicBezTo>
                      <a:pt x="227" y="172"/>
                      <a:pt x="155" y="159"/>
                      <a:pt x="118" y="176"/>
                    </a:cubicBezTo>
                    <a:cubicBezTo>
                      <a:pt x="81" y="193"/>
                      <a:pt x="61" y="236"/>
                      <a:pt x="44" y="259"/>
                    </a:cubicBezTo>
                    <a:cubicBezTo>
                      <a:pt x="27" y="282"/>
                      <a:pt x="22" y="289"/>
                      <a:pt x="0" y="297"/>
                    </a:cubicBezTo>
                    <a:cubicBezTo>
                      <a:pt x="11" y="295"/>
                      <a:pt x="22" y="290"/>
                      <a:pt x="33" y="281"/>
                    </a:cubicBezTo>
                    <a:cubicBezTo>
                      <a:pt x="62" y="258"/>
                      <a:pt x="77" y="221"/>
                      <a:pt x="110" y="202"/>
                    </a:cubicBezTo>
                    <a:cubicBezTo>
                      <a:pt x="147" y="181"/>
                      <a:pt x="197" y="190"/>
                      <a:pt x="237" y="186"/>
                    </a:cubicBezTo>
                    <a:cubicBezTo>
                      <a:pt x="317" y="179"/>
                      <a:pt x="328" y="92"/>
                      <a:pt x="292" y="31"/>
                    </a:cubicBezTo>
                    <a:cubicBezTo>
                      <a:pt x="286" y="21"/>
                      <a:pt x="278" y="10"/>
                      <a:pt x="268" y="0"/>
                    </a:cubicBezTo>
                    <a:cubicBezTo>
                      <a:pt x="288" y="40"/>
                      <a:pt x="305" y="110"/>
                      <a:pt x="254" y="151"/>
                    </a:cubicBezTo>
                    <a:close/>
                  </a:path>
                </a:pathLst>
              </a:custGeom>
              <a:solidFill>
                <a:srgbClr val="CD4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62" name="Freeform 90">
                <a:extLst>
                  <a:ext uri="{FF2B5EF4-FFF2-40B4-BE49-F238E27FC236}">
                    <a16:creationId xmlns:a16="http://schemas.microsoft.com/office/drawing/2014/main" id="{5911687E-5DC7-7531-5457-118BE140B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" y="2886"/>
                <a:ext cx="826" cy="801"/>
              </a:xfrm>
              <a:custGeom>
                <a:avLst/>
                <a:gdLst>
                  <a:gd name="T0" fmla="*/ 937 w 365"/>
                  <a:gd name="T1" fmla="*/ 9214 h 332"/>
                  <a:gd name="T2" fmla="*/ 1204 w 365"/>
                  <a:gd name="T3" fmla="*/ 7289 h 332"/>
                  <a:gd name="T4" fmla="*/ 2652 w 365"/>
                  <a:gd name="T5" fmla="*/ 5559 h 332"/>
                  <a:gd name="T6" fmla="*/ 3304 w 365"/>
                  <a:gd name="T7" fmla="*/ 2782 h 332"/>
                  <a:gd name="T8" fmla="*/ 5669 w 365"/>
                  <a:gd name="T9" fmla="*/ 1998 h 332"/>
                  <a:gd name="T10" fmla="*/ 7635 w 365"/>
                  <a:gd name="T11" fmla="*/ 914 h 332"/>
                  <a:gd name="T12" fmla="*/ 9573 w 365"/>
                  <a:gd name="T13" fmla="*/ 1013 h 332"/>
                  <a:gd name="T14" fmla="*/ 7660 w 365"/>
                  <a:gd name="T15" fmla="*/ 198 h 332"/>
                  <a:gd name="T16" fmla="*/ 7242 w 365"/>
                  <a:gd name="T17" fmla="*/ 676 h 332"/>
                  <a:gd name="T18" fmla="*/ 6710 w 365"/>
                  <a:gd name="T19" fmla="*/ 746 h 332"/>
                  <a:gd name="T20" fmla="*/ 6422 w 365"/>
                  <a:gd name="T21" fmla="*/ 1223 h 332"/>
                  <a:gd name="T22" fmla="*/ 5644 w 365"/>
                  <a:gd name="T23" fmla="*/ 1392 h 332"/>
                  <a:gd name="T24" fmla="*/ 3596 w 365"/>
                  <a:gd name="T25" fmla="*/ 885 h 332"/>
                  <a:gd name="T26" fmla="*/ 1761 w 365"/>
                  <a:gd name="T27" fmla="*/ 3766 h 332"/>
                  <a:gd name="T28" fmla="*/ 1659 w 365"/>
                  <a:gd name="T29" fmla="*/ 5897 h 332"/>
                  <a:gd name="T30" fmla="*/ 1265 w 365"/>
                  <a:gd name="T31" fmla="*/ 6205 h 332"/>
                  <a:gd name="T32" fmla="*/ 1018 w 365"/>
                  <a:gd name="T33" fmla="*/ 6910 h 332"/>
                  <a:gd name="T34" fmla="*/ 210 w 365"/>
                  <a:gd name="T35" fmla="*/ 6951 h 332"/>
                  <a:gd name="T36" fmla="*/ 163 w 365"/>
                  <a:gd name="T37" fmla="*/ 7626 h 332"/>
                  <a:gd name="T38" fmla="*/ 0 w 365"/>
                  <a:gd name="T39" fmla="*/ 8439 h 332"/>
                  <a:gd name="T40" fmla="*/ 625 w 365"/>
                  <a:gd name="T41" fmla="*/ 9284 h 332"/>
                  <a:gd name="T42" fmla="*/ 1127 w 365"/>
                  <a:gd name="T43" fmla="*/ 10577 h 332"/>
                  <a:gd name="T44" fmla="*/ 1991 w 365"/>
                  <a:gd name="T45" fmla="*/ 11253 h 332"/>
                  <a:gd name="T46" fmla="*/ 937 w 365"/>
                  <a:gd name="T47" fmla="*/ 9214 h 3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65" h="332">
                    <a:moveTo>
                      <a:pt x="36" y="272"/>
                    </a:moveTo>
                    <a:cubicBezTo>
                      <a:pt x="36" y="262"/>
                      <a:pt x="29" y="227"/>
                      <a:pt x="46" y="215"/>
                    </a:cubicBezTo>
                    <a:cubicBezTo>
                      <a:pt x="49" y="212"/>
                      <a:pt x="80" y="192"/>
                      <a:pt x="101" y="164"/>
                    </a:cubicBezTo>
                    <a:cubicBezTo>
                      <a:pt x="118" y="142"/>
                      <a:pt x="109" y="98"/>
                      <a:pt x="126" y="82"/>
                    </a:cubicBezTo>
                    <a:cubicBezTo>
                      <a:pt x="138" y="70"/>
                      <a:pt x="184" y="75"/>
                      <a:pt x="216" y="59"/>
                    </a:cubicBezTo>
                    <a:cubicBezTo>
                      <a:pt x="241" y="46"/>
                      <a:pt x="268" y="34"/>
                      <a:pt x="291" y="27"/>
                    </a:cubicBezTo>
                    <a:cubicBezTo>
                      <a:pt x="331" y="14"/>
                      <a:pt x="353" y="23"/>
                      <a:pt x="365" y="30"/>
                    </a:cubicBezTo>
                    <a:cubicBezTo>
                      <a:pt x="343" y="10"/>
                      <a:pt x="320" y="0"/>
                      <a:pt x="292" y="6"/>
                    </a:cubicBezTo>
                    <a:cubicBezTo>
                      <a:pt x="286" y="8"/>
                      <a:pt x="282" y="17"/>
                      <a:pt x="276" y="20"/>
                    </a:cubicBezTo>
                    <a:cubicBezTo>
                      <a:pt x="271" y="23"/>
                      <a:pt x="262" y="19"/>
                      <a:pt x="256" y="22"/>
                    </a:cubicBezTo>
                    <a:cubicBezTo>
                      <a:pt x="251" y="25"/>
                      <a:pt x="250" y="33"/>
                      <a:pt x="245" y="36"/>
                    </a:cubicBezTo>
                    <a:cubicBezTo>
                      <a:pt x="239" y="39"/>
                      <a:pt x="221" y="39"/>
                      <a:pt x="215" y="41"/>
                    </a:cubicBezTo>
                    <a:cubicBezTo>
                      <a:pt x="186" y="50"/>
                      <a:pt x="165" y="33"/>
                      <a:pt x="137" y="26"/>
                    </a:cubicBezTo>
                    <a:cubicBezTo>
                      <a:pt x="79" y="12"/>
                      <a:pt x="54" y="59"/>
                      <a:pt x="67" y="111"/>
                    </a:cubicBezTo>
                    <a:cubicBezTo>
                      <a:pt x="73" y="133"/>
                      <a:pt x="72" y="157"/>
                      <a:pt x="63" y="174"/>
                    </a:cubicBezTo>
                    <a:cubicBezTo>
                      <a:pt x="60" y="179"/>
                      <a:pt x="52" y="179"/>
                      <a:pt x="48" y="183"/>
                    </a:cubicBezTo>
                    <a:cubicBezTo>
                      <a:pt x="44" y="187"/>
                      <a:pt x="44" y="201"/>
                      <a:pt x="39" y="204"/>
                    </a:cubicBezTo>
                    <a:cubicBezTo>
                      <a:pt x="29" y="211"/>
                      <a:pt x="14" y="201"/>
                      <a:pt x="8" y="205"/>
                    </a:cubicBezTo>
                    <a:cubicBezTo>
                      <a:pt x="1" y="210"/>
                      <a:pt x="10" y="217"/>
                      <a:pt x="6" y="225"/>
                    </a:cubicBezTo>
                    <a:cubicBezTo>
                      <a:pt x="3" y="231"/>
                      <a:pt x="1" y="239"/>
                      <a:pt x="0" y="249"/>
                    </a:cubicBezTo>
                    <a:cubicBezTo>
                      <a:pt x="0" y="260"/>
                      <a:pt x="17" y="264"/>
                      <a:pt x="24" y="274"/>
                    </a:cubicBezTo>
                    <a:cubicBezTo>
                      <a:pt x="33" y="287"/>
                      <a:pt x="35" y="305"/>
                      <a:pt x="43" y="312"/>
                    </a:cubicBezTo>
                    <a:cubicBezTo>
                      <a:pt x="54" y="321"/>
                      <a:pt x="65" y="328"/>
                      <a:pt x="76" y="332"/>
                    </a:cubicBezTo>
                    <a:cubicBezTo>
                      <a:pt x="38" y="306"/>
                      <a:pt x="36" y="283"/>
                      <a:pt x="36" y="272"/>
                    </a:cubicBezTo>
                    <a:close/>
                  </a:path>
                </a:pathLst>
              </a:custGeom>
              <a:solidFill>
                <a:srgbClr val="E9B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63" name="Freeform 91">
                <a:extLst>
                  <a:ext uri="{FF2B5EF4-FFF2-40B4-BE49-F238E27FC236}">
                    <a16:creationId xmlns:a16="http://schemas.microsoft.com/office/drawing/2014/main" id="{9D619547-A856-6F2F-A5CD-70A32A1E8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9" y="2966"/>
                <a:ext cx="280" cy="354"/>
              </a:xfrm>
              <a:custGeom>
                <a:avLst/>
                <a:gdLst>
                  <a:gd name="T0" fmla="*/ 806 w 124"/>
                  <a:gd name="T1" fmla="*/ 140 h 147"/>
                  <a:gd name="T2" fmla="*/ 285 w 124"/>
                  <a:gd name="T3" fmla="*/ 2360 h 147"/>
                  <a:gd name="T4" fmla="*/ 312 w 124"/>
                  <a:gd name="T5" fmla="*/ 3632 h 147"/>
                  <a:gd name="T6" fmla="*/ 0 w 124"/>
                  <a:gd name="T7" fmla="*/ 4942 h 147"/>
                  <a:gd name="T8" fmla="*/ 677 w 124"/>
                  <a:gd name="T9" fmla="*/ 3463 h 147"/>
                  <a:gd name="T10" fmla="*/ 786 w 124"/>
                  <a:gd name="T11" fmla="*/ 1409 h 147"/>
                  <a:gd name="T12" fmla="*/ 1820 w 124"/>
                  <a:gd name="T13" fmla="*/ 766 h 147"/>
                  <a:gd name="T14" fmla="*/ 3222 w 124"/>
                  <a:gd name="T15" fmla="*/ 506 h 147"/>
                  <a:gd name="T16" fmla="*/ 2233 w 124"/>
                  <a:gd name="T17" fmla="*/ 267 h 147"/>
                  <a:gd name="T18" fmla="*/ 1118 w 124"/>
                  <a:gd name="T19" fmla="*/ 0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4" h="147">
                    <a:moveTo>
                      <a:pt x="31" y="4"/>
                    </a:moveTo>
                    <a:cubicBezTo>
                      <a:pt x="4" y="10"/>
                      <a:pt x="7" y="50"/>
                      <a:pt x="11" y="70"/>
                    </a:cubicBezTo>
                    <a:cubicBezTo>
                      <a:pt x="13" y="83"/>
                      <a:pt x="14" y="94"/>
                      <a:pt x="12" y="108"/>
                    </a:cubicBezTo>
                    <a:cubicBezTo>
                      <a:pt x="11" y="122"/>
                      <a:pt x="3" y="133"/>
                      <a:pt x="0" y="147"/>
                    </a:cubicBezTo>
                    <a:cubicBezTo>
                      <a:pt x="13" y="134"/>
                      <a:pt x="24" y="122"/>
                      <a:pt x="26" y="103"/>
                    </a:cubicBezTo>
                    <a:cubicBezTo>
                      <a:pt x="29" y="83"/>
                      <a:pt x="24" y="60"/>
                      <a:pt x="30" y="42"/>
                    </a:cubicBezTo>
                    <a:cubicBezTo>
                      <a:pt x="37" y="24"/>
                      <a:pt x="54" y="23"/>
                      <a:pt x="70" y="23"/>
                    </a:cubicBezTo>
                    <a:cubicBezTo>
                      <a:pt x="89" y="22"/>
                      <a:pt x="106" y="17"/>
                      <a:pt x="124" y="15"/>
                    </a:cubicBezTo>
                    <a:cubicBezTo>
                      <a:pt x="109" y="15"/>
                      <a:pt x="99" y="14"/>
                      <a:pt x="86" y="8"/>
                    </a:cubicBezTo>
                    <a:cubicBezTo>
                      <a:pt x="71" y="2"/>
                      <a:pt x="59" y="0"/>
                      <a:pt x="43" y="0"/>
                    </a:cubicBezTo>
                  </a:path>
                </a:pathLst>
              </a:custGeom>
              <a:solidFill>
                <a:srgbClr val="F6E7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64" name="Freeform 92">
                <a:extLst>
                  <a:ext uri="{FF2B5EF4-FFF2-40B4-BE49-F238E27FC236}">
                    <a16:creationId xmlns:a16="http://schemas.microsoft.com/office/drawing/2014/main" id="{293E9EFC-2562-3529-8339-F0695AEC0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5" y="2990"/>
                <a:ext cx="61" cy="104"/>
              </a:xfrm>
              <a:custGeom>
                <a:avLst/>
                <a:gdLst>
                  <a:gd name="T0" fmla="*/ 474 w 27"/>
                  <a:gd name="T1" fmla="*/ 0 h 43"/>
                  <a:gd name="T2" fmla="*/ 102 w 27"/>
                  <a:gd name="T3" fmla="*/ 1473 h 43"/>
                  <a:gd name="T4" fmla="*/ 287 w 27"/>
                  <a:gd name="T5" fmla="*/ 508 h 43"/>
                  <a:gd name="T6" fmla="*/ 705 w 27"/>
                  <a:gd name="T7" fmla="*/ 169 h 43"/>
                  <a:gd name="T8" fmla="*/ 596 w 27"/>
                  <a:gd name="T9" fmla="*/ 29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43">
                    <a:moveTo>
                      <a:pt x="18" y="0"/>
                    </a:moveTo>
                    <a:cubicBezTo>
                      <a:pt x="0" y="9"/>
                      <a:pt x="1" y="25"/>
                      <a:pt x="4" y="43"/>
                    </a:cubicBezTo>
                    <a:cubicBezTo>
                      <a:pt x="7" y="34"/>
                      <a:pt x="5" y="23"/>
                      <a:pt x="11" y="15"/>
                    </a:cubicBezTo>
                    <a:cubicBezTo>
                      <a:pt x="15" y="10"/>
                      <a:pt x="22" y="10"/>
                      <a:pt x="27" y="5"/>
                    </a:cubicBezTo>
                    <a:cubicBezTo>
                      <a:pt x="26" y="3"/>
                      <a:pt x="25" y="2"/>
                      <a:pt x="23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65" name="Freeform 93">
                <a:extLst>
                  <a:ext uri="{FF2B5EF4-FFF2-40B4-BE49-F238E27FC236}">
                    <a16:creationId xmlns:a16="http://schemas.microsoft.com/office/drawing/2014/main" id="{6473EAA7-3C09-277C-9C31-47CDC9A0BB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983"/>
                <a:ext cx="32" cy="21"/>
              </a:xfrm>
              <a:custGeom>
                <a:avLst/>
                <a:gdLst>
                  <a:gd name="T0" fmla="*/ 325 w 14"/>
                  <a:gd name="T1" fmla="*/ 65 h 9"/>
                  <a:gd name="T2" fmla="*/ 57 w 14"/>
                  <a:gd name="T3" fmla="*/ 266 h 9"/>
                  <a:gd name="T4" fmla="*/ 382 w 14"/>
                  <a:gd name="T5" fmla="*/ 180 h 9"/>
                  <a:gd name="T6" fmla="*/ 325 w 14"/>
                  <a:gd name="T7" fmla="*/ 86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2" y="2"/>
                    </a:moveTo>
                    <a:cubicBezTo>
                      <a:pt x="6" y="0"/>
                      <a:pt x="0" y="3"/>
                      <a:pt x="2" y="9"/>
                    </a:cubicBezTo>
                    <a:cubicBezTo>
                      <a:pt x="7" y="9"/>
                      <a:pt x="11" y="8"/>
                      <a:pt x="14" y="6"/>
                    </a:cubicBezTo>
                    <a:cubicBezTo>
                      <a:pt x="14" y="4"/>
                      <a:pt x="13" y="4"/>
                      <a:pt x="12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66" name="Freeform 94">
                <a:extLst>
                  <a:ext uri="{FF2B5EF4-FFF2-40B4-BE49-F238E27FC236}">
                    <a16:creationId xmlns:a16="http://schemas.microsoft.com/office/drawing/2014/main" id="{14C69273-9ADE-A8DC-622B-0E4E62127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9" y="3106"/>
                <a:ext cx="14" cy="26"/>
              </a:xfrm>
              <a:custGeom>
                <a:avLst/>
                <a:gdLst>
                  <a:gd name="T0" fmla="*/ 28 w 6"/>
                  <a:gd name="T1" fmla="*/ 28 h 11"/>
                  <a:gd name="T2" fmla="*/ 114 w 6"/>
                  <a:gd name="T3" fmla="*/ 340 h 11"/>
                  <a:gd name="T4" fmla="*/ 152 w 6"/>
                  <a:gd name="T5" fmla="*/ 28 h 11"/>
                  <a:gd name="T6" fmla="*/ 86 w 6"/>
                  <a:gd name="T7" fmla="*/ 66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1" y="1"/>
                    </a:moveTo>
                    <a:cubicBezTo>
                      <a:pt x="0" y="5"/>
                      <a:pt x="1" y="9"/>
                      <a:pt x="4" y="11"/>
                    </a:cubicBezTo>
                    <a:cubicBezTo>
                      <a:pt x="6" y="8"/>
                      <a:pt x="6" y="4"/>
                      <a:pt x="5" y="1"/>
                    </a:cubicBezTo>
                    <a:cubicBezTo>
                      <a:pt x="3" y="0"/>
                      <a:pt x="3" y="2"/>
                      <a:pt x="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67" name="Freeform 95">
                <a:extLst>
                  <a:ext uri="{FF2B5EF4-FFF2-40B4-BE49-F238E27FC236}">
                    <a16:creationId xmlns:a16="http://schemas.microsoft.com/office/drawing/2014/main" id="{C9C79A9C-E3FF-39C9-CED9-5D7ACF7E0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4" y="3419"/>
                <a:ext cx="39" cy="58"/>
              </a:xfrm>
              <a:custGeom>
                <a:avLst/>
                <a:gdLst>
                  <a:gd name="T0" fmla="*/ 167 w 17"/>
                  <a:gd name="T1" fmla="*/ 29 h 24"/>
                  <a:gd name="T2" fmla="*/ 110 w 17"/>
                  <a:gd name="T3" fmla="*/ 817 h 24"/>
                  <a:gd name="T4" fmla="*/ 280 w 17"/>
                  <a:gd name="T5" fmla="*/ 210 h 24"/>
                  <a:gd name="T6" fmla="*/ 216 w 17"/>
                  <a:gd name="T7" fmla="*/ 29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24">
                    <a:moveTo>
                      <a:pt x="6" y="1"/>
                    </a:moveTo>
                    <a:cubicBezTo>
                      <a:pt x="2" y="7"/>
                      <a:pt x="0" y="18"/>
                      <a:pt x="4" y="24"/>
                    </a:cubicBezTo>
                    <a:cubicBezTo>
                      <a:pt x="7" y="21"/>
                      <a:pt x="9" y="10"/>
                      <a:pt x="10" y="6"/>
                    </a:cubicBezTo>
                    <a:cubicBezTo>
                      <a:pt x="10" y="3"/>
                      <a:pt x="17" y="0"/>
                      <a:pt x="8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68" name="Freeform 96">
                <a:extLst>
                  <a:ext uri="{FF2B5EF4-FFF2-40B4-BE49-F238E27FC236}">
                    <a16:creationId xmlns:a16="http://schemas.microsoft.com/office/drawing/2014/main" id="{CE776946-4EE1-9057-E7FC-0B0B816F8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5" y="3400"/>
                <a:ext cx="11" cy="12"/>
              </a:xfrm>
              <a:custGeom>
                <a:avLst/>
                <a:gdLst>
                  <a:gd name="T0" fmla="*/ 73 w 5"/>
                  <a:gd name="T1" fmla="*/ 29 h 5"/>
                  <a:gd name="T2" fmla="*/ 0 w 5"/>
                  <a:gd name="T3" fmla="*/ 168 h 5"/>
                  <a:gd name="T4" fmla="*/ 117 w 5"/>
                  <a:gd name="T5" fmla="*/ 29 h 5"/>
                  <a:gd name="T6" fmla="*/ 73 w 5"/>
                  <a:gd name="T7" fmla="*/ 70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3" y="1"/>
                    </a:moveTo>
                    <a:cubicBezTo>
                      <a:pt x="1" y="3"/>
                      <a:pt x="0" y="3"/>
                      <a:pt x="0" y="5"/>
                    </a:cubicBezTo>
                    <a:cubicBezTo>
                      <a:pt x="2" y="4"/>
                      <a:pt x="3" y="3"/>
                      <a:pt x="5" y="1"/>
                    </a:cubicBezTo>
                    <a:cubicBezTo>
                      <a:pt x="3" y="0"/>
                      <a:pt x="3" y="2"/>
                      <a:pt x="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69" name="Freeform 97">
                <a:extLst>
                  <a:ext uri="{FF2B5EF4-FFF2-40B4-BE49-F238E27FC236}">
                    <a16:creationId xmlns:a16="http://schemas.microsoft.com/office/drawing/2014/main" id="{6C4FF630-D074-B088-F97D-7502E8665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8" y="3118"/>
                <a:ext cx="331" cy="330"/>
              </a:xfrm>
              <a:custGeom>
                <a:avLst/>
                <a:gdLst>
                  <a:gd name="T0" fmla="*/ 0 w 146"/>
                  <a:gd name="T1" fmla="*/ 4345 h 137"/>
                  <a:gd name="T2" fmla="*/ 3192 w 146"/>
                  <a:gd name="T3" fmla="*/ 3064 h 137"/>
                  <a:gd name="T4" fmla="*/ 3330 w 146"/>
                  <a:gd name="T5" fmla="*/ 0 h 137"/>
                  <a:gd name="T6" fmla="*/ 2585 w 146"/>
                  <a:gd name="T7" fmla="*/ 3440 h 137"/>
                  <a:gd name="T8" fmla="*/ 0 w 146"/>
                  <a:gd name="T9" fmla="*/ 4345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6" h="137">
                    <a:moveTo>
                      <a:pt x="0" y="129"/>
                    </a:moveTo>
                    <a:cubicBezTo>
                      <a:pt x="25" y="129"/>
                      <a:pt x="95" y="137"/>
                      <a:pt x="121" y="91"/>
                    </a:cubicBezTo>
                    <a:cubicBezTo>
                      <a:pt x="146" y="45"/>
                      <a:pt x="126" y="0"/>
                      <a:pt x="126" y="0"/>
                    </a:cubicBezTo>
                    <a:cubicBezTo>
                      <a:pt x="130" y="34"/>
                      <a:pt x="123" y="78"/>
                      <a:pt x="98" y="102"/>
                    </a:cubicBezTo>
                    <a:cubicBezTo>
                      <a:pt x="71" y="129"/>
                      <a:pt x="11" y="130"/>
                      <a:pt x="0" y="129"/>
                    </a:cubicBezTo>
                    <a:close/>
                  </a:path>
                </a:pathLst>
              </a:custGeom>
              <a:solidFill>
                <a:srgbClr val="B9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0" name="Freeform 98">
                <a:extLst>
                  <a:ext uri="{FF2B5EF4-FFF2-40B4-BE49-F238E27FC236}">
                    <a16:creationId xmlns:a16="http://schemas.microsoft.com/office/drawing/2014/main" id="{B313D69B-E443-B8D8-BCFE-416840798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860"/>
                <a:ext cx="1034" cy="890"/>
              </a:xfrm>
              <a:custGeom>
                <a:avLst/>
                <a:gdLst>
                  <a:gd name="T0" fmla="*/ 292 w 457"/>
                  <a:gd name="T1" fmla="*/ 7004 h 369"/>
                  <a:gd name="T2" fmla="*/ 163 w 457"/>
                  <a:gd name="T3" fmla="*/ 8080 h 369"/>
                  <a:gd name="T4" fmla="*/ 25 w 457"/>
                  <a:gd name="T5" fmla="*/ 8965 h 369"/>
                  <a:gd name="T6" fmla="*/ 661 w 457"/>
                  <a:gd name="T7" fmla="*/ 9877 h 369"/>
                  <a:gd name="T8" fmla="*/ 1204 w 457"/>
                  <a:gd name="T9" fmla="*/ 11240 h 369"/>
                  <a:gd name="T10" fmla="*/ 3926 w 457"/>
                  <a:gd name="T11" fmla="*/ 11536 h 369"/>
                  <a:gd name="T12" fmla="*/ 6102 w 457"/>
                  <a:gd name="T13" fmla="*/ 8767 h 369"/>
                  <a:gd name="T14" fmla="*/ 9277 w 457"/>
                  <a:gd name="T15" fmla="*/ 8220 h 369"/>
                  <a:gd name="T16" fmla="*/ 10980 w 457"/>
                  <a:gd name="T17" fmla="*/ 2781 h 369"/>
                  <a:gd name="T18" fmla="*/ 7910 w 457"/>
                  <a:gd name="T19" fmla="*/ 338 h 369"/>
                  <a:gd name="T20" fmla="*/ 7469 w 457"/>
                  <a:gd name="T21" fmla="*/ 815 h 369"/>
                  <a:gd name="T22" fmla="*/ 6917 w 457"/>
                  <a:gd name="T23" fmla="*/ 885 h 369"/>
                  <a:gd name="T24" fmla="*/ 6604 w 457"/>
                  <a:gd name="T25" fmla="*/ 1389 h 369"/>
                  <a:gd name="T26" fmla="*/ 6025 w 457"/>
                  <a:gd name="T27" fmla="*/ 1459 h 369"/>
                  <a:gd name="T28" fmla="*/ 3855 w 457"/>
                  <a:gd name="T29" fmla="*/ 955 h 369"/>
                  <a:gd name="T30" fmla="*/ 1889 w 457"/>
                  <a:gd name="T31" fmla="*/ 3997 h 369"/>
                  <a:gd name="T32" fmla="*/ 1781 w 457"/>
                  <a:gd name="T33" fmla="*/ 6131 h 369"/>
                  <a:gd name="T34" fmla="*/ 1367 w 457"/>
                  <a:gd name="T35" fmla="*/ 6469 h 369"/>
                  <a:gd name="T36" fmla="*/ 1122 w 457"/>
                  <a:gd name="T37" fmla="*/ 6975 h 369"/>
                  <a:gd name="T38" fmla="*/ 292 w 457"/>
                  <a:gd name="T39" fmla="*/ 7004 h 36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57" h="369">
                    <a:moveTo>
                      <a:pt x="11" y="207"/>
                    </a:moveTo>
                    <a:cubicBezTo>
                      <a:pt x="3" y="213"/>
                      <a:pt x="11" y="231"/>
                      <a:pt x="6" y="239"/>
                    </a:cubicBezTo>
                    <a:cubicBezTo>
                      <a:pt x="3" y="246"/>
                      <a:pt x="1" y="254"/>
                      <a:pt x="1" y="265"/>
                    </a:cubicBezTo>
                    <a:cubicBezTo>
                      <a:pt x="0" y="277"/>
                      <a:pt x="18" y="282"/>
                      <a:pt x="25" y="292"/>
                    </a:cubicBezTo>
                    <a:cubicBezTo>
                      <a:pt x="35" y="306"/>
                      <a:pt x="37" y="325"/>
                      <a:pt x="46" y="332"/>
                    </a:cubicBezTo>
                    <a:cubicBezTo>
                      <a:pt x="79" y="360"/>
                      <a:pt x="114" y="369"/>
                      <a:pt x="150" y="341"/>
                    </a:cubicBezTo>
                    <a:cubicBezTo>
                      <a:pt x="181" y="316"/>
                      <a:pt x="197" y="279"/>
                      <a:pt x="233" y="259"/>
                    </a:cubicBezTo>
                    <a:cubicBezTo>
                      <a:pt x="272" y="237"/>
                      <a:pt x="312" y="247"/>
                      <a:pt x="354" y="243"/>
                    </a:cubicBezTo>
                    <a:cubicBezTo>
                      <a:pt x="440" y="236"/>
                      <a:pt x="457" y="147"/>
                      <a:pt x="419" y="82"/>
                    </a:cubicBezTo>
                    <a:cubicBezTo>
                      <a:pt x="397" y="44"/>
                      <a:pt x="350" y="0"/>
                      <a:pt x="302" y="10"/>
                    </a:cubicBezTo>
                    <a:cubicBezTo>
                      <a:pt x="295" y="11"/>
                      <a:pt x="292" y="21"/>
                      <a:pt x="285" y="24"/>
                    </a:cubicBezTo>
                    <a:cubicBezTo>
                      <a:pt x="279" y="27"/>
                      <a:pt x="270" y="23"/>
                      <a:pt x="264" y="26"/>
                    </a:cubicBezTo>
                    <a:cubicBezTo>
                      <a:pt x="259" y="30"/>
                      <a:pt x="257" y="39"/>
                      <a:pt x="252" y="41"/>
                    </a:cubicBezTo>
                    <a:cubicBezTo>
                      <a:pt x="246" y="44"/>
                      <a:pt x="236" y="41"/>
                      <a:pt x="230" y="43"/>
                    </a:cubicBezTo>
                    <a:cubicBezTo>
                      <a:pt x="199" y="53"/>
                      <a:pt x="176" y="35"/>
                      <a:pt x="147" y="28"/>
                    </a:cubicBezTo>
                    <a:cubicBezTo>
                      <a:pt x="84" y="13"/>
                      <a:pt x="58" y="63"/>
                      <a:pt x="72" y="118"/>
                    </a:cubicBezTo>
                    <a:cubicBezTo>
                      <a:pt x="78" y="142"/>
                      <a:pt x="78" y="163"/>
                      <a:pt x="68" y="181"/>
                    </a:cubicBezTo>
                    <a:cubicBezTo>
                      <a:pt x="66" y="186"/>
                      <a:pt x="57" y="186"/>
                      <a:pt x="52" y="191"/>
                    </a:cubicBezTo>
                    <a:cubicBezTo>
                      <a:pt x="49" y="195"/>
                      <a:pt x="49" y="203"/>
                      <a:pt x="43" y="206"/>
                    </a:cubicBezTo>
                    <a:cubicBezTo>
                      <a:pt x="33" y="214"/>
                      <a:pt x="16" y="203"/>
                      <a:pt x="11" y="20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05" name="Group 9">
              <a:extLst>
                <a:ext uri="{FF2B5EF4-FFF2-40B4-BE49-F238E27FC236}">
                  <a16:creationId xmlns:a16="http://schemas.microsoft.com/office/drawing/2014/main" id="{0BDBCE77-C960-0CE3-639B-DA2D3190168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6200000" flipV="1">
              <a:off x="11166715" y="5964001"/>
              <a:ext cx="146223" cy="316936"/>
              <a:chOff x="1381" y="2700"/>
              <a:chExt cx="534" cy="1157"/>
            </a:xfrm>
          </p:grpSpPr>
          <p:sp>
            <p:nvSpPr>
              <p:cNvPr id="254" name="Freeform 10">
                <a:extLst>
                  <a:ext uri="{FF2B5EF4-FFF2-40B4-BE49-F238E27FC236}">
                    <a16:creationId xmlns:a16="http://schemas.microsoft.com/office/drawing/2014/main" id="{9D104BBB-1AAB-DA43-4457-B392E651A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2700"/>
                <a:ext cx="534" cy="1157"/>
              </a:xfrm>
              <a:custGeom>
                <a:avLst/>
                <a:gdLst>
                  <a:gd name="T0" fmla="*/ 4851 w 213"/>
                  <a:gd name="T1" fmla="*/ 248 h 434"/>
                  <a:gd name="T2" fmla="*/ 1497 w 213"/>
                  <a:gd name="T3" fmla="*/ 4791 h 434"/>
                  <a:gd name="T4" fmla="*/ 2018 w 213"/>
                  <a:gd name="T5" fmla="*/ 9155 h 434"/>
                  <a:gd name="T6" fmla="*/ 1421 w 213"/>
                  <a:gd name="T7" fmla="*/ 12671 h 434"/>
                  <a:gd name="T8" fmla="*/ 1339 w 213"/>
                  <a:gd name="T9" fmla="*/ 19800 h 434"/>
                  <a:gd name="T10" fmla="*/ 6443 w 213"/>
                  <a:gd name="T11" fmla="*/ 20653 h 434"/>
                  <a:gd name="T12" fmla="*/ 8103 w 213"/>
                  <a:gd name="T13" fmla="*/ 13524 h 434"/>
                  <a:gd name="T14" fmla="*/ 7945 w 213"/>
                  <a:gd name="T15" fmla="*/ 10405 h 434"/>
                  <a:gd name="T16" fmla="*/ 8208 w 213"/>
                  <a:gd name="T17" fmla="*/ 5401 h 434"/>
                  <a:gd name="T18" fmla="*/ 4851 w 213"/>
                  <a:gd name="T19" fmla="*/ 248 h 4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34">
                    <a:moveTo>
                      <a:pt x="123" y="5"/>
                    </a:moveTo>
                    <a:cubicBezTo>
                      <a:pt x="76" y="0"/>
                      <a:pt x="40" y="53"/>
                      <a:pt x="38" y="95"/>
                    </a:cubicBezTo>
                    <a:cubicBezTo>
                      <a:pt x="37" y="119"/>
                      <a:pt x="53" y="158"/>
                      <a:pt x="51" y="181"/>
                    </a:cubicBezTo>
                    <a:cubicBezTo>
                      <a:pt x="50" y="204"/>
                      <a:pt x="44" y="229"/>
                      <a:pt x="36" y="251"/>
                    </a:cubicBezTo>
                    <a:cubicBezTo>
                      <a:pt x="19" y="292"/>
                      <a:pt x="0" y="354"/>
                      <a:pt x="34" y="392"/>
                    </a:cubicBezTo>
                    <a:cubicBezTo>
                      <a:pt x="60" y="420"/>
                      <a:pt x="113" y="434"/>
                      <a:pt x="163" y="409"/>
                    </a:cubicBezTo>
                    <a:cubicBezTo>
                      <a:pt x="213" y="384"/>
                      <a:pt x="207" y="305"/>
                      <a:pt x="205" y="268"/>
                    </a:cubicBezTo>
                    <a:cubicBezTo>
                      <a:pt x="203" y="243"/>
                      <a:pt x="197" y="232"/>
                      <a:pt x="201" y="206"/>
                    </a:cubicBezTo>
                    <a:cubicBezTo>
                      <a:pt x="204" y="182"/>
                      <a:pt x="209" y="151"/>
                      <a:pt x="208" y="107"/>
                    </a:cubicBezTo>
                    <a:cubicBezTo>
                      <a:pt x="206" y="62"/>
                      <a:pt x="171" y="10"/>
                      <a:pt x="123" y="5"/>
                    </a:cubicBezTo>
                    <a:close/>
                  </a:path>
                </a:pathLst>
              </a:custGeom>
              <a:solidFill>
                <a:srgbClr val="B27B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5" name="Freeform 11">
                <a:extLst>
                  <a:ext uri="{FF2B5EF4-FFF2-40B4-BE49-F238E27FC236}">
                    <a16:creationId xmlns:a16="http://schemas.microsoft.com/office/drawing/2014/main" id="{DFB39A36-2972-8B33-AA73-B1593524E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" y="2737"/>
                <a:ext cx="275" cy="971"/>
              </a:xfrm>
              <a:custGeom>
                <a:avLst/>
                <a:gdLst>
                  <a:gd name="T0" fmla="*/ 4300 w 110"/>
                  <a:gd name="T1" fmla="*/ 0 h 364"/>
                  <a:gd name="T2" fmla="*/ 1488 w 110"/>
                  <a:gd name="T3" fmla="*/ 4498 h 364"/>
                  <a:gd name="T4" fmla="*/ 1800 w 110"/>
                  <a:gd name="T5" fmla="*/ 10134 h 364"/>
                  <a:gd name="T6" fmla="*/ 988 w 110"/>
                  <a:gd name="T7" fmla="*/ 18430 h 364"/>
                  <a:gd name="T8" fmla="*/ 1925 w 110"/>
                  <a:gd name="T9" fmla="*/ 12567 h 364"/>
                  <a:gd name="T10" fmla="*/ 2708 w 110"/>
                  <a:gd name="T11" fmla="*/ 4655 h 364"/>
                  <a:gd name="T12" fmla="*/ 4300 w 110"/>
                  <a:gd name="T13" fmla="*/ 0 h 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0" h="364">
                    <a:moveTo>
                      <a:pt x="110" y="0"/>
                    </a:moveTo>
                    <a:cubicBezTo>
                      <a:pt x="77" y="2"/>
                      <a:pt x="34" y="44"/>
                      <a:pt x="38" y="89"/>
                    </a:cubicBezTo>
                    <a:cubicBezTo>
                      <a:pt x="42" y="134"/>
                      <a:pt x="64" y="134"/>
                      <a:pt x="46" y="200"/>
                    </a:cubicBezTo>
                    <a:cubicBezTo>
                      <a:pt x="29" y="265"/>
                      <a:pt x="0" y="313"/>
                      <a:pt x="25" y="364"/>
                    </a:cubicBezTo>
                    <a:cubicBezTo>
                      <a:pt x="17" y="348"/>
                      <a:pt x="21" y="306"/>
                      <a:pt x="49" y="248"/>
                    </a:cubicBezTo>
                    <a:cubicBezTo>
                      <a:pt x="77" y="189"/>
                      <a:pt x="78" y="157"/>
                      <a:pt x="69" y="92"/>
                    </a:cubicBezTo>
                    <a:cubicBezTo>
                      <a:pt x="61" y="35"/>
                      <a:pt x="85" y="14"/>
                      <a:pt x="110" y="0"/>
                    </a:cubicBezTo>
                    <a:close/>
                  </a:path>
                </a:pathLst>
              </a:custGeom>
              <a:solidFill>
                <a:srgbClr val="CEAA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6" name="Freeform 12">
                <a:extLst>
                  <a:ext uri="{FF2B5EF4-FFF2-40B4-BE49-F238E27FC236}">
                    <a16:creationId xmlns:a16="http://schemas.microsoft.com/office/drawing/2014/main" id="{159C57EC-A8CC-8082-CF7F-9080D1F25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2876"/>
                <a:ext cx="288" cy="939"/>
              </a:xfrm>
              <a:custGeom>
                <a:avLst/>
                <a:gdLst>
                  <a:gd name="T0" fmla="*/ 3927 w 115"/>
                  <a:gd name="T1" fmla="*/ 0 h 352"/>
                  <a:gd name="T2" fmla="*/ 4052 w 115"/>
                  <a:gd name="T3" fmla="*/ 7139 h 352"/>
                  <a:gd name="T4" fmla="*/ 4207 w 115"/>
                  <a:gd name="T5" fmla="*/ 10540 h 352"/>
                  <a:gd name="T6" fmla="*/ 2514 w 115"/>
                  <a:gd name="T7" fmla="*/ 17222 h 352"/>
                  <a:gd name="T8" fmla="*/ 0 w 115"/>
                  <a:gd name="T9" fmla="*/ 17676 h 352"/>
                  <a:gd name="T10" fmla="*/ 3268 w 115"/>
                  <a:gd name="T11" fmla="*/ 14482 h 352"/>
                  <a:gd name="T12" fmla="*/ 3373 w 115"/>
                  <a:gd name="T13" fmla="*/ 7045 h 352"/>
                  <a:gd name="T14" fmla="*/ 3927 w 115"/>
                  <a:gd name="T15" fmla="*/ 0 h 3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15" h="352">
                    <a:moveTo>
                      <a:pt x="100" y="0"/>
                    </a:moveTo>
                    <a:cubicBezTo>
                      <a:pt x="112" y="20"/>
                      <a:pt x="115" y="57"/>
                      <a:pt x="103" y="141"/>
                    </a:cubicBezTo>
                    <a:cubicBezTo>
                      <a:pt x="99" y="167"/>
                      <a:pt x="104" y="184"/>
                      <a:pt x="107" y="208"/>
                    </a:cubicBezTo>
                    <a:cubicBezTo>
                      <a:pt x="111" y="259"/>
                      <a:pt x="114" y="311"/>
                      <a:pt x="64" y="340"/>
                    </a:cubicBezTo>
                    <a:cubicBezTo>
                      <a:pt x="37" y="352"/>
                      <a:pt x="0" y="349"/>
                      <a:pt x="0" y="349"/>
                    </a:cubicBezTo>
                    <a:cubicBezTo>
                      <a:pt x="39" y="345"/>
                      <a:pt x="75" y="321"/>
                      <a:pt x="83" y="286"/>
                    </a:cubicBezTo>
                    <a:cubicBezTo>
                      <a:pt x="91" y="252"/>
                      <a:pt x="75" y="191"/>
                      <a:pt x="86" y="139"/>
                    </a:cubicBezTo>
                    <a:cubicBezTo>
                      <a:pt x="97" y="87"/>
                      <a:pt x="115" y="73"/>
                      <a:pt x="100" y="0"/>
                    </a:cubicBezTo>
                    <a:close/>
                  </a:path>
                </a:pathLst>
              </a:custGeom>
              <a:solidFill>
                <a:srgbClr val="9A4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7" name="Freeform 13">
                <a:extLst>
                  <a:ext uri="{FF2B5EF4-FFF2-40B4-BE49-F238E27FC236}">
                    <a16:creationId xmlns:a16="http://schemas.microsoft.com/office/drawing/2014/main" id="{62D9BE88-550C-4B64-9C05-77EEC5D68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4" y="2780"/>
                <a:ext cx="95" cy="459"/>
              </a:xfrm>
              <a:custGeom>
                <a:avLst/>
                <a:gdLst>
                  <a:gd name="T0" fmla="*/ 1488 w 38"/>
                  <a:gd name="T1" fmla="*/ 0 h 172"/>
                  <a:gd name="T2" fmla="*/ 238 w 38"/>
                  <a:gd name="T3" fmla="*/ 4008 h 172"/>
                  <a:gd name="T4" fmla="*/ 595 w 38"/>
                  <a:gd name="T5" fmla="*/ 8724 h 172"/>
                  <a:gd name="T6" fmla="*/ 708 w 38"/>
                  <a:gd name="T7" fmla="*/ 4614 h 172"/>
                  <a:gd name="T8" fmla="*/ 1488 w 38"/>
                  <a:gd name="T9" fmla="*/ 0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172">
                    <a:moveTo>
                      <a:pt x="38" y="0"/>
                    </a:moveTo>
                    <a:cubicBezTo>
                      <a:pt x="21" y="15"/>
                      <a:pt x="0" y="34"/>
                      <a:pt x="6" y="79"/>
                    </a:cubicBezTo>
                    <a:cubicBezTo>
                      <a:pt x="12" y="124"/>
                      <a:pt x="28" y="139"/>
                      <a:pt x="15" y="172"/>
                    </a:cubicBezTo>
                    <a:cubicBezTo>
                      <a:pt x="25" y="155"/>
                      <a:pt x="21" y="127"/>
                      <a:pt x="18" y="91"/>
                    </a:cubicBezTo>
                    <a:cubicBezTo>
                      <a:pt x="15" y="55"/>
                      <a:pt x="2" y="35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8" name="Freeform 14">
                <a:extLst>
                  <a:ext uri="{FF2B5EF4-FFF2-40B4-BE49-F238E27FC236}">
                    <a16:creationId xmlns:a16="http://schemas.microsoft.com/office/drawing/2014/main" id="{FD923EFA-63CF-2089-CD9F-18E7EF127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" y="3423"/>
                <a:ext cx="37" cy="192"/>
              </a:xfrm>
              <a:custGeom>
                <a:avLst/>
                <a:gdLst>
                  <a:gd name="T0" fmla="*/ 553 w 15"/>
                  <a:gd name="T1" fmla="*/ 0 h 72"/>
                  <a:gd name="T2" fmla="*/ 30 w 15"/>
                  <a:gd name="T3" fmla="*/ 3640 h 7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5" h="72">
                    <a:moveTo>
                      <a:pt x="15" y="0"/>
                    </a:moveTo>
                    <a:cubicBezTo>
                      <a:pt x="7" y="15"/>
                      <a:pt x="0" y="49"/>
                      <a:pt x="1" y="7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9" name="Freeform 15">
                <a:extLst>
                  <a:ext uri="{FF2B5EF4-FFF2-40B4-BE49-F238E27FC236}">
                    <a16:creationId xmlns:a16="http://schemas.microsoft.com/office/drawing/2014/main" id="{8FBCCE60-7470-B6AD-C23E-86BEB5E08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2700"/>
                <a:ext cx="534" cy="1157"/>
              </a:xfrm>
              <a:custGeom>
                <a:avLst/>
                <a:gdLst>
                  <a:gd name="T0" fmla="*/ 4851 w 213"/>
                  <a:gd name="T1" fmla="*/ 248 h 434"/>
                  <a:gd name="T2" fmla="*/ 1497 w 213"/>
                  <a:gd name="T3" fmla="*/ 4791 h 434"/>
                  <a:gd name="T4" fmla="*/ 2018 w 213"/>
                  <a:gd name="T5" fmla="*/ 9155 h 434"/>
                  <a:gd name="T6" fmla="*/ 1421 w 213"/>
                  <a:gd name="T7" fmla="*/ 12671 h 434"/>
                  <a:gd name="T8" fmla="*/ 1339 w 213"/>
                  <a:gd name="T9" fmla="*/ 19800 h 434"/>
                  <a:gd name="T10" fmla="*/ 6443 w 213"/>
                  <a:gd name="T11" fmla="*/ 20653 h 434"/>
                  <a:gd name="T12" fmla="*/ 8103 w 213"/>
                  <a:gd name="T13" fmla="*/ 13524 h 434"/>
                  <a:gd name="T14" fmla="*/ 7945 w 213"/>
                  <a:gd name="T15" fmla="*/ 10405 h 434"/>
                  <a:gd name="T16" fmla="*/ 8208 w 213"/>
                  <a:gd name="T17" fmla="*/ 5401 h 434"/>
                  <a:gd name="T18" fmla="*/ 4851 w 213"/>
                  <a:gd name="T19" fmla="*/ 248 h 4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34">
                    <a:moveTo>
                      <a:pt x="123" y="5"/>
                    </a:moveTo>
                    <a:cubicBezTo>
                      <a:pt x="76" y="0"/>
                      <a:pt x="40" y="53"/>
                      <a:pt x="38" y="95"/>
                    </a:cubicBezTo>
                    <a:cubicBezTo>
                      <a:pt x="37" y="119"/>
                      <a:pt x="53" y="158"/>
                      <a:pt x="51" y="181"/>
                    </a:cubicBezTo>
                    <a:cubicBezTo>
                      <a:pt x="50" y="204"/>
                      <a:pt x="44" y="229"/>
                      <a:pt x="36" y="251"/>
                    </a:cubicBezTo>
                    <a:cubicBezTo>
                      <a:pt x="19" y="292"/>
                      <a:pt x="0" y="354"/>
                      <a:pt x="34" y="392"/>
                    </a:cubicBezTo>
                    <a:cubicBezTo>
                      <a:pt x="60" y="420"/>
                      <a:pt x="113" y="434"/>
                      <a:pt x="163" y="409"/>
                    </a:cubicBezTo>
                    <a:cubicBezTo>
                      <a:pt x="213" y="384"/>
                      <a:pt x="207" y="305"/>
                      <a:pt x="205" y="268"/>
                    </a:cubicBezTo>
                    <a:cubicBezTo>
                      <a:pt x="203" y="243"/>
                      <a:pt x="197" y="232"/>
                      <a:pt x="201" y="206"/>
                    </a:cubicBezTo>
                    <a:cubicBezTo>
                      <a:pt x="204" y="182"/>
                      <a:pt x="209" y="151"/>
                      <a:pt x="208" y="107"/>
                    </a:cubicBezTo>
                    <a:cubicBezTo>
                      <a:pt x="206" y="62"/>
                      <a:pt x="171" y="10"/>
                      <a:pt x="123" y="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06" name="Group 23">
              <a:extLst>
                <a:ext uri="{FF2B5EF4-FFF2-40B4-BE49-F238E27FC236}">
                  <a16:creationId xmlns:a16="http://schemas.microsoft.com/office/drawing/2014/main" id="{9231B853-8EC4-C5E6-BF8E-8C2FDED5CA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5775348" flipV="1">
              <a:off x="11169993" y="5623209"/>
              <a:ext cx="173113" cy="320056"/>
              <a:chOff x="3719" y="1321"/>
              <a:chExt cx="632" cy="1168"/>
            </a:xfrm>
          </p:grpSpPr>
          <p:sp>
            <p:nvSpPr>
              <p:cNvPr id="248" name="Freeform 24">
                <a:extLst>
                  <a:ext uri="{FF2B5EF4-FFF2-40B4-BE49-F238E27FC236}">
                    <a16:creationId xmlns:a16="http://schemas.microsoft.com/office/drawing/2014/main" id="{E062F514-78DF-2102-BE00-D96F24CF4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1321"/>
                <a:ext cx="632" cy="1168"/>
              </a:xfrm>
              <a:custGeom>
                <a:avLst/>
                <a:gdLst>
                  <a:gd name="T0" fmla="*/ 3153 w 253"/>
                  <a:gd name="T1" fmla="*/ 3037 h 438"/>
                  <a:gd name="T2" fmla="*/ 7826 w 253"/>
                  <a:gd name="T3" fmla="*/ 5667 h 438"/>
                  <a:gd name="T4" fmla="*/ 7949 w 253"/>
                  <a:gd name="T5" fmla="*/ 9557 h 438"/>
                  <a:gd name="T6" fmla="*/ 8836 w 253"/>
                  <a:gd name="T7" fmla="*/ 13141 h 438"/>
                  <a:gd name="T8" fmla="*/ 8918 w 253"/>
                  <a:gd name="T9" fmla="*/ 19720 h 438"/>
                  <a:gd name="T10" fmla="*/ 5066 w 253"/>
                  <a:gd name="T11" fmla="*/ 22093 h 438"/>
                  <a:gd name="T12" fmla="*/ 812 w 253"/>
                  <a:gd name="T13" fmla="*/ 18752 h 438"/>
                  <a:gd name="T14" fmla="*/ 1167 w 253"/>
                  <a:gd name="T15" fmla="*/ 11981 h 438"/>
                  <a:gd name="T16" fmla="*/ 2840 w 253"/>
                  <a:gd name="T17" fmla="*/ 7075 h 438"/>
                  <a:gd name="T18" fmla="*/ 3153 w 253"/>
                  <a:gd name="T19" fmla="*/ 3037 h 4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3" h="438">
                    <a:moveTo>
                      <a:pt x="81" y="60"/>
                    </a:moveTo>
                    <a:cubicBezTo>
                      <a:pt x="100" y="34"/>
                      <a:pt x="173" y="0"/>
                      <a:pt x="201" y="112"/>
                    </a:cubicBezTo>
                    <a:cubicBezTo>
                      <a:pt x="206" y="140"/>
                      <a:pt x="201" y="166"/>
                      <a:pt x="204" y="189"/>
                    </a:cubicBezTo>
                    <a:cubicBezTo>
                      <a:pt x="208" y="216"/>
                      <a:pt x="218" y="234"/>
                      <a:pt x="227" y="260"/>
                    </a:cubicBezTo>
                    <a:cubicBezTo>
                      <a:pt x="238" y="294"/>
                      <a:pt x="253" y="360"/>
                      <a:pt x="229" y="390"/>
                    </a:cubicBezTo>
                    <a:cubicBezTo>
                      <a:pt x="209" y="414"/>
                      <a:pt x="161" y="436"/>
                      <a:pt x="130" y="437"/>
                    </a:cubicBezTo>
                    <a:cubicBezTo>
                      <a:pt x="87" y="438"/>
                      <a:pt x="41" y="404"/>
                      <a:pt x="21" y="371"/>
                    </a:cubicBezTo>
                    <a:cubicBezTo>
                      <a:pt x="0" y="334"/>
                      <a:pt x="13" y="274"/>
                      <a:pt x="30" y="237"/>
                    </a:cubicBezTo>
                    <a:cubicBezTo>
                      <a:pt x="44" y="208"/>
                      <a:pt x="70" y="172"/>
                      <a:pt x="73" y="140"/>
                    </a:cubicBezTo>
                    <a:cubicBezTo>
                      <a:pt x="74" y="117"/>
                      <a:pt x="61" y="86"/>
                      <a:pt x="81" y="60"/>
                    </a:cubicBezTo>
                    <a:close/>
                  </a:path>
                </a:pathLst>
              </a:custGeom>
              <a:solidFill>
                <a:srgbClr val="F1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49" name="Freeform 25">
                <a:extLst>
                  <a:ext uri="{FF2B5EF4-FFF2-40B4-BE49-F238E27FC236}">
                    <a16:creationId xmlns:a16="http://schemas.microsoft.com/office/drawing/2014/main" id="{B51B06D0-2B9D-06F0-4010-B554D6220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1439"/>
                <a:ext cx="317" cy="821"/>
              </a:xfrm>
              <a:custGeom>
                <a:avLst/>
                <a:gdLst>
                  <a:gd name="T0" fmla="*/ 4927 w 127"/>
                  <a:gd name="T1" fmla="*/ 0 h 308"/>
                  <a:gd name="T2" fmla="*/ 2953 w 127"/>
                  <a:gd name="T3" fmla="*/ 2479 h 308"/>
                  <a:gd name="T4" fmla="*/ 2641 w 127"/>
                  <a:gd name="T5" fmla="*/ 6915 h 308"/>
                  <a:gd name="T6" fmla="*/ 624 w 127"/>
                  <a:gd name="T7" fmla="*/ 15546 h 308"/>
                  <a:gd name="T8" fmla="*/ 2361 w 127"/>
                  <a:gd name="T9" fmla="*/ 9487 h 308"/>
                  <a:gd name="T10" fmla="*/ 4044 w 127"/>
                  <a:gd name="T11" fmla="*/ 4092 h 308"/>
                  <a:gd name="T12" fmla="*/ 4927 w 127"/>
                  <a:gd name="T13" fmla="*/ 0 h 3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308">
                    <a:moveTo>
                      <a:pt x="127" y="0"/>
                    </a:moveTo>
                    <a:cubicBezTo>
                      <a:pt x="100" y="4"/>
                      <a:pt x="76" y="21"/>
                      <a:pt x="76" y="49"/>
                    </a:cubicBezTo>
                    <a:cubicBezTo>
                      <a:pt x="76" y="77"/>
                      <a:pt x="89" y="92"/>
                      <a:pt x="68" y="137"/>
                    </a:cubicBezTo>
                    <a:cubicBezTo>
                      <a:pt x="47" y="183"/>
                      <a:pt x="0" y="241"/>
                      <a:pt x="16" y="308"/>
                    </a:cubicBezTo>
                    <a:cubicBezTo>
                      <a:pt x="19" y="247"/>
                      <a:pt x="41" y="223"/>
                      <a:pt x="61" y="188"/>
                    </a:cubicBezTo>
                    <a:cubicBezTo>
                      <a:pt x="81" y="153"/>
                      <a:pt x="101" y="117"/>
                      <a:pt x="104" y="81"/>
                    </a:cubicBezTo>
                    <a:cubicBezTo>
                      <a:pt x="107" y="45"/>
                      <a:pt x="96" y="15"/>
                      <a:pt x="127" y="0"/>
                    </a:cubicBezTo>
                    <a:close/>
                  </a:path>
                </a:pathLst>
              </a:custGeom>
              <a:solidFill>
                <a:srgbClr val="F7C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0" name="Freeform 26">
                <a:extLst>
                  <a:ext uri="{FF2B5EF4-FFF2-40B4-BE49-F238E27FC236}">
                    <a16:creationId xmlns:a16="http://schemas.microsoft.com/office/drawing/2014/main" id="{29FA724B-9CBE-5972-0BBF-5E1127522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1591"/>
                <a:ext cx="288" cy="880"/>
              </a:xfrm>
              <a:custGeom>
                <a:avLst/>
                <a:gdLst>
                  <a:gd name="T0" fmla="*/ 2171 w 115"/>
                  <a:gd name="T1" fmla="*/ 0 h 330"/>
                  <a:gd name="T2" fmla="*/ 2359 w 115"/>
                  <a:gd name="T3" fmla="*/ 3733 h 330"/>
                  <a:gd name="T4" fmla="*/ 2905 w 115"/>
                  <a:gd name="T5" fmla="*/ 6976 h 330"/>
                  <a:gd name="T6" fmla="*/ 3456 w 115"/>
                  <a:gd name="T7" fmla="*/ 14315 h 330"/>
                  <a:gd name="T8" fmla="*/ 0 w 115"/>
                  <a:gd name="T9" fmla="*/ 16691 h 330"/>
                  <a:gd name="T10" fmla="*/ 3060 w 115"/>
                  <a:gd name="T11" fmla="*/ 13347 h 330"/>
                  <a:gd name="T12" fmla="*/ 1963 w 115"/>
                  <a:gd name="T13" fmla="*/ 5973 h 330"/>
                  <a:gd name="T14" fmla="*/ 2171 w 115"/>
                  <a:gd name="T15" fmla="*/ 0 h 3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15" h="330">
                    <a:moveTo>
                      <a:pt x="55" y="0"/>
                    </a:moveTo>
                    <a:cubicBezTo>
                      <a:pt x="62" y="18"/>
                      <a:pt x="61" y="56"/>
                      <a:pt x="60" y="74"/>
                    </a:cubicBezTo>
                    <a:cubicBezTo>
                      <a:pt x="58" y="91"/>
                      <a:pt x="66" y="114"/>
                      <a:pt x="74" y="138"/>
                    </a:cubicBezTo>
                    <a:cubicBezTo>
                      <a:pt x="82" y="161"/>
                      <a:pt x="115" y="246"/>
                      <a:pt x="88" y="283"/>
                    </a:cubicBezTo>
                    <a:cubicBezTo>
                      <a:pt x="62" y="320"/>
                      <a:pt x="13" y="328"/>
                      <a:pt x="0" y="330"/>
                    </a:cubicBezTo>
                    <a:cubicBezTo>
                      <a:pt x="17" y="324"/>
                      <a:pt x="68" y="303"/>
                      <a:pt x="78" y="264"/>
                    </a:cubicBezTo>
                    <a:cubicBezTo>
                      <a:pt x="89" y="224"/>
                      <a:pt x="55" y="162"/>
                      <a:pt x="50" y="118"/>
                    </a:cubicBezTo>
                    <a:cubicBezTo>
                      <a:pt x="46" y="75"/>
                      <a:pt x="62" y="30"/>
                      <a:pt x="55" y="0"/>
                    </a:cubicBezTo>
                    <a:close/>
                  </a:path>
                </a:pathLst>
              </a:custGeom>
              <a:solidFill>
                <a:srgbClr val="ED73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1" name="Freeform 27">
                <a:extLst>
                  <a:ext uri="{FF2B5EF4-FFF2-40B4-BE49-F238E27FC236}">
                    <a16:creationId xmlns:a16="http://schemas.microsoft.com/office/drawing/2014/main" id="{8C526D21-6635-5221-4B91-EF0676B40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" y="1452"/>
                <a:ext cx="117" cy="405"/>
              </a:xfrm>
              <a:custGeom>
                <a:avLst/>
                <a:gdLst>
                  <a:gd name="T0" fmla="*/ 1802 w 47"/>
                  <a:gd name="T1" fmla="*/ 0 h 152"/>
                  <a:gd name="T2" fmla="*/ 695 w 47"/>
                  <a:gd name="T3" fmla="*/ 2931 h 152"/>
                  <a:gd name="T4" fmla="*/ 0 w 47"/>
                  <a:gd name="T5" fmla="*/ 7660 h 152"/>
                  <a:gd name="T6" fmla="*/ 1078 w 47"/>
                  <a:gd name="T7" fmla="*/ 3784 h 152"/>
                  <a:gd name="T8" fmla="*/ 1802 w 47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52">
                    <a:moveTo>
                      <a:pt x="47" y="0"/>
                    </a:moveTo>
                    <a:cubicBezTo>
                      <a:pt x="23" y="6"/>
                      <a:pt x="14" y="32"/>
                      <a:pt x="18" y="58"/>
                    </a:cubicBezTo>
                    <a:cubicBezTo>
                      <a:pt x="22" y="84"/>
                      <a:pt x="24" y="116"/>
                      <a:pt x="0" y="152"/>
                    </a:cubicBezTo>
                    <a:cubicBezTo>
                      <a:pt x="17" y="132"/>
                      <a:pt x="29" y="102"/>
                      <a:pt x="28" y="75"/>
                    </a:cubicBezTo>
                    <a:cubicBezTo>
                      <a:pt x="27" y="48"/>
                      <a:pt x="20" y="20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2" name="Freeform 28">
                <a:extLst>
                  <a:ext uri="{FF2B5EF4-FFF2-40B4-BE49-F238E27FC236}">
                    <a16:creationId xmlns:a16="http://schemas.microsoft.com/office/drawing/2014/main" id="{3754D3F8-EF09-C7A5-48C7-AB7BA0EDE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1972"/>
                <a:ext cx="55" cy="184"/>
              </a:xfrm>
              <a:custGeom>
                <a:avLst/>
                <a:gdLst>
                  <a:gd name="T0" fmla="*/ 863 w 22"/>
                  <a:gd name="T1" fmla="*/ 0 h 69"/>
                  <a:gd name="T2" fmla="*/ 0 w 22"/>
                  <a:gd name="T3" fmla="*/ 3491 h 6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" h="69">
                    <a:moveTo>
                      <a:pt x="22" y="0"/>
                    </a:moveTo>
                    <a:cubicBezTo>
                      <a:pt x="13" y="16"/>
                      <a:pt x="2" y="38"/>
                      <a:pt x="0" y="6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3" name="Freeform 29">
                <a:extLst>
                  <a:ext uri="{FF2B5EF4-FFF2-40B4-BE49-F238E27FC236}">
                    <a16:creationId xmlns:a16="http://schemas.microsoft.com/office/drawing/2014/main" id="{BF6EA2F3-61DB-E1B5-1198-68C10F16C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1321"/>
                <a:ext cx="632" cy="1168"/>
              </a:xfrm>
              <a:custGeom>
                <a:avLst/>
                <a:gdLst>
                  <a:gd name="T0" fmla="*/ 3153 w 253"/>
                  <a:gd name="T1" fmla="*/ 3037 h 438"/>
                  <a:gd name="T2" fmla="*/ 7826 w 253"/>
                  <a:gd name="T3" fmla="*/ 5667 h 438"/>
                  <a:gd name="T4" fmla="*/ 7949 w 253"/>
                  <a:gd name="T5" fmla="*/ 9557 h 438"/>
                  <a:gd name="T6" fmla="*/ 8836 w 253"/>
                  <a:gd name="T7" fmla="*/ 13141 h 438"/>
                  <a:gd name="T8" fmla="*/ 8918 w 253"/>
                  <a:gd name="T9" fmla="*/ 19720 h 438"/>
                  <a:gd name="T10" fmla="*/ 5066 w 253"/>
                  <a:gd name="T11" fmla="*/ 22093 h 438"/>
                  <a:gd name="T12" fmla="*/ 812 w 253"/>
                  <a:gd name="T13" fmla="*/ 18752 h 438"/>
                  <a:gd name="T14" fmla="*/ 1167 w 253"/>
                  <a:gd name="T15" fmla="*/ 11981 h 438"/>
                  <a:gd name="T16" fmla="*/ 2840 w 253"/>
                  <a:gd name="T17" fmla="*/ 7075 h 438"/>
                  <a:gd name="T18" fmla="*/ 3153 w 253"/>
                  <a:gd name="T19" fmla="*/ 3037 h 4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3" h="438">
                    <a:moveTo>
                      <a:pt x="81" y="60"/>
                    </a:moveTo>
                    <a:cubicBezTo>
                      <a:pt x="100" y="34"/>
                      <a:pt x="173" y="0"/>
                      <a:pt x="201" y="112"/>
                    </a:cubicBezTo>
                    <a:cubicBezTo>
                      <a:pt x="206" y="140"/>
                      <a:pt x="201" y="166"/>
                      <a:pt x="204" y="189"/>
                    </a:cubicBezTo>
                    <a:cubicBezTo>
                      <a:pt x="208" y="216"/>
                      <a:pt x="218" y="234"/>
                      <a:pt x="227" y="260"/>
                    </a:cubicBezTo>
                    <a:cubicBezTo>
                      <a:pt x="238" y="294"/>
                      <a:pt x="253" y="360"/>
                      <a:pt x="229" y="390"/>
                    </a:cubicBezTo>
                    <a:cubicBezTo>
                      <a:pt x="209" y="414"/>
                      <a:pt x="161" y="436"/>
                      <a:pt x="130" y="437"/>
                    </a:cubicBezTo>
                    <a:cubicBezTo>
                      <a:pt x="87" y="438"/>
                      <a:pt x="41" y="404"/>
                      <a:pt x="21" y="371"/>
                    </a:cubicBezTo>
                    <a:cubicBezTo>
                      <a:pt x="0" y="334"/>
                      <a:pt x="13" y="274"/>
                      <a:pt x="30" y="237"/>
                    </a:cubicBezTo>
                    <a:cubicBezTo>
                      <a:pt x="44" y="208"/>
                      <a:pt x="70" y="172"/>
                      <a:pt x="73" y="140"/>
                    </a:cubicBezTo>
                    <a:cubicBezTo>
                      <a:pt x="74" y="117"/>
                      <a:pt x="61" y="86"/>
                      <a:pt x="81" y="6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07" name="Group 30">
              <a:extLst>
                <a:ext uri="{FF2B5EF4-FFF2-40B4-BE49-F238E27FC236}">
                  <a16:creationId xmlns:a16="http://schemas.microsoft.com/office/drawing/2014/main" id="{531040AE-F275-9684-EB1F-1200A39B9E1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7847598" flipV="1">
              <a:off x="10537538" y="5601188"/>
              <a:ext cx="168551" cy="293163"/>
              <a:chOff x="2537" y="2745"/>
              <a:chExt cx="615" cy="1070"/>
            </a:xfrm>
          </p:grpSpPr>
          <p:sp>
            <p:nvSpPr>
              <p:cNvPr id="242" name="Freeform 31">
                <a:extLst>
                  <a:ext uri="{FF2B5EF4-FFF2-40B4-BE49-F238E27FC236}">
                    <a16:creationId xmlns:a16="http://schemas.microsoft.com/office/drawing/2014/main" id="{D1FE6C3F-D21B-4141-138A-A61D8163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745"/>
                <a:ext cx="615" cy="1070"/>
              </a:xfrm>
              <a:custGeom>
                <a:avLst/>
                <a:gdLst>
                  <a:gd name="T0" fmla="*/ 4845 w 246"/>
                  <a:gd name="T1" fmla="*/ 248 h 401"/>
                  <a:gd name="T2" fmla="*/ 2470 w 246"/>
                  <a:gd name="T3" fmla="*/ 1460 h 401"/>
                  <a:gd name="T4" fmla="*/ 2033 w 246"/>
                  <a:gd name="T5" fmla="*/ 7960 h 401"/>
                  <a:gd name="T6" fmla="*/ 1063 w 246"/>
                  <a:gd name="T7" fmla="*/ 12424 h 401"/>
                  <a:gd name="T8" fmla="*/ 1688 w 246"/>
                  <a:gd name="T9" fmla="*/ 18961 h 401"/>
                  <a:gd name="T10" fmla="*/ 6300 w 246"/>
                  <a:gd name="T11" fmla="*/ 18710 h 401"/>
                  <a:gd name="T12" fmla="*/ 7158 w 246"/>
                  <a:gd name="T13" fmla="*/ 7503 h 401"/>
                  <a:gd name="T14" fmla="*/ 4845 w 246"/>
                  <a:gd name="T15" fmla="*/ 248 h 4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401">
                    <a:moveTo>
                      <a:pt x="124" y="5"/>
                    </a:moveTo>
                    <a:cubicBezTo>
                      <a:pt x="99" y="0"/>
                      <a:pt x="77" y="10"/>
                      <a:pt x="63" y="29"/>
                    </a:cubicBezTo>
                    <a:cubicBezTo>
                      <a:pt x="21" y="80"/>
                      <a:pt x="52" y="127"/>
                      <a:pt x="52" y="157"/>
                    </a:cubicBezTo>
                    <a:cubicBezTo>
                      <a:pt x="51" y="183"/>
                      <a:pt x="38" y="222"/>
                      <a:pt x="27" y="245"/>
                    </a:cubicBezTo>
                    <a:cubicBezTo>
                      <a:pt x="7" y="289"/>
                      <a:pt x="0" y="338"/>
                      <a:pt x="43" y="374"/>
                    </a:cubicBezTo>
                    <a:cubicBezTo>
                      <a:pt x="76" y="401"/>
                      <a:pt x="127" y="391"/>
                      <a:pt x="161" y="369"/>
                    </a:cubicBezTo>
                    <a:cubicBezTo>
                      <a:pt x="246" y="315"/>
                      <a:pt x="173" y="261"/>
                      <a:pt x="183" y="148"/>
                    </a:cubicBezTo>
                    <a:cubicBezTo>
                      <a:pt x="187" y="112"/>
                      <a:pt x="169" y="13"/>
                      <a:pt x="124" y="5"/>
                    </a:cubicBezTo>
                    <a:close/>
                  </a:path>
                </a:pathLst>
              </a:custGeom>
              <a:solidFill>
                <a:srgbClr val="EC50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43" name="Freeform 32">
                <a:extLst>
                  <a:ext uri="{FF2B5EF4-FFF2-40B4-BE49-F238E27FC236}">
                    <a16:creationId xmlns:a16="http://schemas.microsoft.com/office/drawing/2014/main" id="{66CF35D1-6A54-B100-2179-6EDEFB90C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2772"/>
                <a:ext cx="285" cy="896"/>
              </a:xfrm>
              <a:custGeom>
                <a:avLst/>
                <a:gdLst>
                  <a:gd name="T0" fmla="*/ 4458 w 114"/>
                  <a:gd name="T1" fmla="*/ 149 h 336"/>
                  <a:gd name="T2" fmla="*/ 2113 w 114"/>
                  <a:gd name="T3" fmla="*/ 3789 h 336"/>
                  <a:gd name="T4" fmla="*/ 2188 w 114"/>
                  <a:gd name="T5" fmla="*/ 9045 h 336"/>
                  <a:gd name="T6" fmla="*/ 1175 w 114"/>
                  <a:gd name="T7" fmla="*/ 16989 h 336"/>
                  <a:gd name="T8" fmla="*/ 2425 w 114"/>
                  <a:gd name="T9" fmla="*/ 10773 h 336"/>
                  <a:gd name="T10" fmla="*/ 2895 w 114"/>
                  <a:gd name="T11" fmla="*/ 4096 h 336"/>
                  <a:gd name="T12" fmla="*/ 4458 w 114"/>
                  <a:gd name="T13" fmla="*/ 149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4" h="336">
                    <a:moveTo>
                      <a:pt x="114" y="3"/>
                    </a:moveTo>
                    <a:cubicBezTo>
                      <a:pt x="87" y="0"/>
                      <a:pt x="54" y="24"/>
                      <a:pt x="54" y="75"/>
                    </a:cubicBezTo>
                    <a:cubicBezTo>
                      <a:pt x="54" y="125"/>
                      <a:pt x="67" y="125"/>
                      <a:pt x="56" y="179"/>
                    </a:cubicBezTo>
                    <a:cubicBezTo>
                      <a:pt x="46" y="232"/>
                      <a:pt x="0" y="292"/>
                      <a:pt x="30" y="336"/>
                    </a:cubicBezTo>
                    <a:cubicBezTo>
                      <a:pt x="24" y="313"/>
                      <a:pt x="32" y="275"/>
                      <a:pt x="62" y="213"/>
                    </a:cubicBezTo>
                    <a:cubicBezTo>
                      <a:pt x="91" y="152"/>
                      <a:pt x="78" y="111"/>
                      <a:pt x="74" y="81"/>
                    </a:cubicBezTo>
                    <a:cubicBezTo>
                      <a:pt x="70" y="52"/>
                      <a:pt x="87" y="5"/>
                      <a:pt x="114" y="3"/>
                    </a:cubicBezTo>
                    <a:close/>
                  </a:path>
                </a:pathLst>
              </a:custGeom>
              <a:solidFill>
                <a:srgbClr val="F187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44" name="Freeform 33">
                <a:extLst>
                  <a:ext uri="{FF2B5EF4-FFF2-40B4-BE49-F238E27FC236}">
                    <a16:creationId xmlns:a16="http://schemas.microsoft.com/office/drawing/2014/main" id="{34FB3F12-A019-876A-24B3-BEF098DE1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2855"/>
                <a:ext cx="217" cy="909"/>
              </a:xfrm>
              <a:custGeom>
                <a:avLst/>
                <a:gdLst>
                  <a:gd name="T0" fmla="*/ 1581 w 87"/>
                  <a:gd name="T1" fmla="*/ 0 h 341"/>
                  <a:gd name="T2" fmla="*/ 2439 w 87"/>
                  <a:gd name="T3" fmla="*/ 5059 h 341"/>
                  <a:gd name="T4" fmla="*/ 2711 w 87"/>
                  <a:gd name="T5" fmla="*/ 10303 h 341"/>
                  <a:gd name="T6" fmla="*/ 2639 w 87"/>
                  <a:gd name="T7" fmla="*/ 15192 h 341"/>
                  <a:gd name="T8" fmla="*/ 0 w 87"/>
                  <a:gd name="T9" fmla="*/ 17218 h 341"/>
                  <a:gd name="T10" fmla="*/ 2407 w 87"/>
                  <a:gd name="T11" fmla="*/ 14547 h 341"/>
                  <a:gd name="T12" fmla="*/ 1736 w 87"/>
                  <a:gd name="T13" fmla="*/ 7880 h 341"/>
                  <a:gd name="T14" fmla="*/ 1581 w 87"/>
                  <a:gd name="T15" fmla="*/ 0 h 3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341">
                    <a:moveTo>
                      <a:pt x="41" y="0"/>
                    </a:moveTo>
                    <a:cubicBezTo>
                      <a:pt x="51" y="14"/>
                      <a:pt x="64" y="68"/>
                      <a:pt x="63" y="100"/>
                    </a:cubicBezTo>
                    <a:cubicBezTo>
                      <a:pt x="61" y="132"/>
                      <a:pt x="58" y="164"/>
                      <a:pt x="70" y="204"/>
                    </a:cubicBezTo>
                    <a:cubicBezTo>
                      <a:pt x="82" y="244"/>
                      <a:pt x="87" y="275"/>
                      <a:pt x="68" y="301"/>
                    </a:cubicBezTo>
                    <a:cubicBezTo>
                      <a:pt x="49" y="327"/>
                      <a:pt x="0" y="341"/>
                      <a:pt x="0" y="341"/>
                    </a:cubicBezTo>
                    <a:cubicBezTo>
                      <a:pt x="17" y="335"/>
                      <a:pt x="55" y="313"/>
                      <a:pt x="62" y="288"/>
                    </a:cubicBezTo>
                    <a:cubicBezTo>
                      <a:pt x="69" y="262"/>
                      <a:pt x="45" y="205"/>
                      <a:pt x="45" y="156"/>
                    </a:cubicBezTo>
                    <a:cubicBezTo>
                      <a:pt x="45" y="106"/>
                      <a:pt x="66" y="66"/>
                      <a:pt x="41" y="0"/>
                    </a:cubicBezTo>
                    <a:close/>
                  </a:path>
                </a:pathLst>
              </a:custGeom>
              <a:solidFill>
                <a:srgbClr val="E60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45" name="Freeform 34">
                <a:extLst>
                  <a:ext uri="{FF2B5EF4-FFF2-40B4-BE49-F238E27FC236}">
                    <a16:creationId xmlns:a16="http://schemas.microsoft.com/office/drawing/2014/main" id="{8421458B-AF7A-F804-64BE-51F9D39E6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2796"/>
                <a:ext cx="95" cy="437"/>
              </a:xfrm>
              <a:custGeom>
                <a:avLst/>
                <a:gdLst>
                  <a:gd name="T0" fmla="*/ 1488 w 38"/>
                  <a:gd name="T1" fmla="*/ 0 h 164"/>
                  <a:gd name="T2" fmla="*/ 208 w 38"/>
                  <a:gd name="T3" fmla="*/ 4181 h 164"/>
                  <a:gd name="T4" fmla="*/ 313 w 38"/>
                  <a:gd name="T5" fmla="*/ 8266 h 164"/>
                  <a:gd name="T6" fmla="*/ 520 w 38"/>
                  <a:gd name="T7" fmla="*/ 4090 h 164"/>
                  <a:gd name="T8" fmla="*/ 1488 w 38"/>
                  <a:gd name="T9" fmla="*/ 0 h 1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164">
                    <a:moveTo>
                      <a:pt x="38" y="0"/>
                    </a:moveTo>
                    <a:cubicBezTo>
                      <a:pt x="12" y="14"/>
                      <a:pt x="0" y="47"/>
                      <a:pt x="5" y="83"/>
                    </a:cubicBezTo>
                    <a:cubicBezTo>
                      <a:pt x="10" y="119"/>
                      <a:pt x="18" y="142"/>
                      <a:pt x="8" y="164"/>
                    </a:cubicBezTo>
                    <a:cubicBezTo>
                      <a:pt x="15" y="152"/>
                      <a:pt x="15" y="110"/>
                      <a:pt x="13" y="81"/>
                    </a:cubicBezTo>
                    <a:cubicBezTo>
                      <a:pt x="11" y="52"/>
                      <a:pt x="19" y="11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46" name="Freeform 35">
                <a:extLst>
                  <a:ext uri="{FF2B5EF4-FFF2-40B4-BE49-F238E27FC236}">
                    <a16:creationId xmlns:a16="http://schemas.microsoft.com/office/drawing/2014/main" id="{6A10A6D4-5227-7249-8270-571E7BA6D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433"/>
                <a:ext cx="32" cy="182"/>
              </a:xfrm>
              <a:custGeom>
                <a:avLst/>
                <a:gdLst>
                  <a:gd name="T0" fmla="*/ 478 w 13"/>
                  <a:gd name="T1" fmla="*/ 0 h 68"/>
                  <a:gd name="T2" fmla="*/ 153 w 13"/>
                  <a:gd name="T3" fmla="*/ 3487 h 6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" h="68">
                    <a:moveTo>
                      <a:pt x="13" y="0"/>
                    </a:moveTo>
                    <a:cubicBezTo>
                      <a:pt x="7" y="12"/>
                      <a:pt x="0" y="49"/>
                      <a:pt x="4" y="6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47" name="Freeform 36">
                <a:extLst>
                  <a:ext uri="{FF2B5EF4-FFF2-40B4-BE49-F238E27FC236}">
                    <a16:creationId xmlns:a16="http://schemas.microsoft.com/office/drawing/2014/main" id="{453E0DD7-06AE-B97E-0F8C-89453ED4D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2745"/>
                <a:ext cx="615" cy="1070"/>
              </a:xfrm>
              <a:custGeom>
                <a:avLst/>
                <a:gdLst>
                  <a:gd name="T0" fmla="*/ 4845 w 246"/>
                  <a:gd name="T1" fmla="*/ 248 h 401"/>
                  <a:gd name="T2" fmla="*/ 2470 w 246"/>
                  <a:gd name="T3" fmla="*/ 1460 h 401"/>
                  <a:gd name="T4" fmla="*/ 2033 w 246"/>
                  <a:gd name="T5" fmla="*/ 7960 h 401"/>
                  <a:gd name="T6" fmla="*/ 1063 w 246"/>
                  <a:gd name="T7" fmla="*/ 12424 h 401"/>
                  <a:gd name="T8" fmla="*/ 1688 w 246"/>
                  <a:gd name="T9" fmla="*/ 18961 h 401"/>
                  <a:gd name="T10" fmla="*/ 6300 w 246"/>
                  <a:gd name="T11" fmla="*/ 18710 h 401"/>
                  <a:gd name="T12" fmla="*/ 7158 w 246"/>
                  <a:gd name="T13" fmla="*/ 7503 h 401"/>
                  <a:gd name="T14" fmla="*/ 4845 w 246"/>
                  <a:gd name="T15" fmla="*/ 248 h 4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401">
                    <a:moveTo>
                      <a:pt x="124" y="5"/>
                    </a:moveTo>
                    <a:cubicBezTo>
                      <a:pt x="99" y="0"/>
                      <a:pt x="77" y="10"/>
                      <a:pt x="63" y="29"/>
                    </a:cubicBezTo>
                    <a:cubicBezTo>
                      <a:pt x="21" y="80"/>
                      <a:pt x="52" y="127"/>
                      <a:pt x="52" y="157"/>
                    </a:cubicBezTo>
                    <a:cubicBezTo>
                      <a:pt x="51" y="183"/>
                      <a:pt x="38" y="222"/>
                      <a:pt x="27" y="245"/>
                    </a:cubicBezTo>
                    <a:cubicBezTo>
                      <a:pt x="7" y="289"/>
                      <a:pt x="0" y="338"/>
                      <a:pt x="43" y="374"/>
                    </a:cubicBezTo>
                    <a:cubicBezTo>
                      <a:pt x="76" y="401"/>
                      <a:pt x="127" y="391"/>
                      <a:pt x="161" y="369"/>
                    </a:cubicBezTo>
                    <a:cubicBezTo>
                      <a:pt x="246" y="315"/>
                      <a:pt x="173" y="261"/>
                      <a:pt x="183" y="148"/>
                    </a:cubicBezTo>
                    <a:cubicBezTo>
                      <a:pt x="187" y="112"/>
                      <a:pt x="169" y="13"/>
                      <a:pt x="124" y="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08" name="Group 58">
              <a:extLst>
                <a:ext uri="{FF2B5EF4-FFF2-40B4-BE49-F238E27FC236}">
                  <a16:creationId xmlns:a16="http://schemas.microsoft.com/office/drawing/2014/main" id="{DF272CA9-3D33-C384-8DCE-405A4EAB3CE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8405867" flipH="1" flipV="1">
              <a:off x="10644671" y="5839185"/>
              <a:ext cx="159035" cy="277403"/>
              <a:chOff x="190" y="1493"/>
              <a:chExt cx="538" cy="939"/>
            </a:xfrm>
          </p:grpSpPr>
          <p:sp>
            <p:nvSpPr>
              <p:cNvPr id="236" name="Freeform 59">
                <a:extLst>
                  <a:ext uri="{FF2B5EF4-FFF2-40B4-BE49-F238E27FC236}">
                    <a16:creationId xmlns:a16="http://schemas.microsoft.com/office/drawing/2014/main" id="{14868449-09B2-E01E-43BD-054195CC3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493"/>
                <a:ext cx="538" cy="939"/>
              </a:xfrm>
              <a:custGeom>
                <a:avLst/>
                <a:gdLst>
                  <a:gd name="T0" fmla="*/ 4622 w 215"/>
                  <a:gd name="T1" fmla="*/ 149 h 352"/>
                  <a:gd name="T2" fmla="*/ 1176 w 215"/>
                  <a:gd name="T3" fmla="*/ 3551 h 352"/>
                  <a:gd name="T4" fmla="*/ 1692 w 215"/>
                  <a:gd name="T5" fmla="*/ 7592 h 352"/>
                  <a:gd name="T6" fmla="*/ 520 w 215"/>
                  <a:gd name="T7" fmla="*/ 11906 h 352"/>
                  <a:gd name="T8" fmla="*/ 3451 w 215"/>
                  <a:gd name="T9" fmla="*/ 17222 h 352"/>
                  <a:gd name="T10" fmla="*/ 8040 w 215"/>
                  <a:gd name="T11" fmla="*/ 14184 h 352"/>
                  <a:gd name="T12" fmla="*/ 7957 w 215"/>
                  <a:gd name="T13" fmla="*/ 6930 h 352"/>
                  <a:gd name="T14" fmla="*/ 4622 w 215"/>
                  <a:gd name="T15" fmla="*/ 149 h 3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5" h="352">
                    <a:moveTo>
                      <a:pt x="118" y="3"/>
                    </a:moveTo>
                    <a:cubicBezTo>
                      <a:pt x="71" y="0"/>
                      <a:pt x="31" y="45"/>
                      <a:pt x="30" y="70"/>
                    </a:cubicBezTo>
                    <a:cubicBezTo>
                      <a:pt x="29" y="97"/>
                      <a:pt x="44" y="122"/>
                      <a:pt x="43" y="150"/>
                    </a:cubicBezTo>
                    <a:cubicBezTo>
                      <a:pt x="41" y="180"/>
                      <a:pt x="22" y="206"/>
                      <a:pt x="13" y="235"/>
                    </a:cubicBezTo>
                    <a:cubicBezTo>
                      <a:pt x="0" y="276"/>
                      <a:pt x="31" y="327"/>
                      <a:pt x="88" y="340"/>
                    </a:cubicBezTo>
                    <a:cubicBezTo>
                      <a:pt x="139" y="352"/>
                      <a:pt x="197" y="316"/>
                      <a:pt x="205" y="280"/>
                    </a:cubicBezTo>
                    <a:cubicBezTo>
                      <a:pt x="215" y="232"/>
                      <a:pt x="202" y="184"/>
                      <a:pt x="203" y="137"/>
                    </a:cubicBezTo>
                    <a:cubicBezTo>
                      <a:pt x="203" y="110"/>
                      <a:pt x="199" y="5"/>
                      <a:pt x="118" y="3"/>
                    </a:cubicBezTo>
                    <a:close/>
                  </a:path>
                </a:pathLst>
              </a:custGeom>
              <a:solidFill>
                <a:srgbClr val="488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7" name="Freeform 60">
                <a:extLst>
                  <a:ext uri="{FF2B5EF4-FFF2-40B4-BE49-F238E27FC236}">
                    <a16:creationId xmlns:a16="http://schemas.microsoft.com/office/drawing/2014/main" id="{1A5799F7-FCC7-78D3-0FB7-5FD623F33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517"/>
                <a:ext cx="290" cy="803"/>
              </a:xfrm>
              <a:custGeom>
                <a:avLst/>
                <a:gdLst>
                  <a:gd name="T0" fmla="*/ 4533 w 116"/>
                  <a:gd name="T1" fmla="*/ 0 h 301"/>
                  <a:gd name="T2" fmla="*/ 1563 w 116"/>
                  <a:gd name="T3" fmla="*/ 2676 h 301"/>
                  <a:gd name="T4" fmla="*/ 1875 w 116"/>
                  <a:gd name="T5" fmla="*/ 8198 h 301"/>
                  <a:gd name="T6" fmla="*/ 1688 w 116"/>
                  <a:gd name="T7" fmla="*/ 15244 h 301"/>
                  <a:gd name="T8" fmla="*/ 2395 w 116"/>
                  <a:gd name="T9" fmla="*/ 9985 h 301"/>
                  <a:gd name="T10" fmla="*/ 3125 w 116"/>
                  <a:gd name="T11" fmla="*/ 3951 h 301"/>
                  <a:gd name="T12" fmla="*/ 4533 w 116"/>
                  <a:gd name="T13" fmla="*/ 0 h 3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6" h="301">
                    <a:moveTo>
                      <a:pt x="116" y="0"/>
                    </a:moveTo>
                    <a:cubicBezTo>
                      <a:pt x="93" y="3"/>
                      <a:pt x="53" y="20"/>
                      <a:pt x="40" y="53"/>
                    </a:cubicBezTo>
                    <a:cubicBezTo>
                      <a:pt x="28" y="86"/>
                      <a:pt x="68" y="98"/>
                      <a:pt x="48" y="162"/>
                    </a:cubicBezTo>
                    <a:cubicBezTo>
                      <a:pt x="29" y="227"/>
                      <a:pt x="0" y="250"/>
                      <a:pt x="43" y="301"/>
                    </a:cubicBezTo>
                    <a:cubicBezTo>
                      <a:pt x="33" y="285"/>
                      <a:pt x="26" y="250"/>
                      <a:pt x="61" y="197"/>
                    </a:cubicBezTo>
                    <a:cubicBezTo>
                      <a:pt x="95" y="144"/>
                      <a:pt x="89" y="106"/>
                      <a:pt x="80" y="78"/>
                    </a:cubicBezTo>
                    <a:cubicBezTo>
                      <a:pt x="72" y="51"/>
                      <a:pt x="77" y="22"/>
                      <a:pt x="116" y="0"/>
                    </a:cubicBezTo>
                    <a:close/>
                  </a:path>
                </a:pathLst>
              </a:custGeom>
              <a:solidFill>
                <a:srgbClr val="7EAC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8" name="Freeform 61">
                <a:extLst>
                  <a:ext uri="{FF2B5EF4-FFF2-40B4-BE49-F238E27FC236}">
                    <a16:creationId xmlns:a16="http://schemas.microsoft.com/office/drawing/2014/main" id="{28B53096-34EE-8907-4EBF-99E25FCB1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" y="1565"/>
                <a:ext cx="205" cy="819"/>
              </a:xfrm>
              <a:custGeom>
                <a:avLst/>
                <a:gdLst>
                  <a:gd name="T0" fmla="*/ 1408 w 82"/>
                  <a:gd name="T1" fmla="*/ 0 h 307"/>
                  <a:gd name="T2" fmla="*/ 2583 w 82"/>
                  <a:gd name="T3" fmla="*/ 4314 h 307"/>
                  <a:gd name="T4" fmla="*/ 2783 w 82"/>
                  <a:gd name="T5" fmla="*/ 9572 h 307"/>
                  <a:gd name="T6" fmla="*/ 0 w 82"/>
                  <a:gd name="T7" fmla="*/ 15550 h 307"/>
                  <a:gd name="T8" fmla="*/ 2188 w 82"/>
                  <a:gd name="T9" fmla="*/ 11202 h 307"/>
                  <a:gd name="T10" fmla="*/ 1875 w 82"/>
                  <a:gd name="T11" fmla="*/ 4954 h 307"/>
                  <a:gd name="T12" fmla="*/ 1408 w 82"/>
                  <a:gd name="T13" fmla="*/ 0 h 3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307">
                    <a:moveTo>
                      <a:pt x="36" y="0"/>
                    </a:moveTo>
                    <a:cubicBezTo>
                      <a:pt x="48" y="17"/>
                      <a:pt x="62" y="30"/>
                      <a:pt x="66" y="85"/>
                    </a:cubicBezTo>
                    <a:cubicBezTo>
                      <a:pt x="70" y="139"/>
                      <a:pt x="69" y="152"/>
                      <a:pt x="71" y="189"/>
                    </a:cubicBezTo>
                    <a:cubicBezTo>
                      <a:pt x="73" y="225"/>
                      <a:pt x="82" y="284"/>
                      <a:pt x="0" y="307"/>
                    </a:cubicBezTo>
                    <a:cubicBezTo>
                      <a:pt x="21" y="297"/>
                      <a:pt x="59" y="259"/>
                      <a:pt x="56" y="221"/>
                    </a:cubicBezTo>
                    <a:cubicBezTo>
                      <a:pt x="54" y="183"/>
                      <a:pt x="46" y="142"/>
                      <a:pt x="48" y="98"/>
                    </a:cubicBezTo>
                    <a:cubicBezTo>
                      <a:pt x="50" y="54"/>
                      <a:pt x="52" y="21"/>
                      <a:pt x="36" y="0"/>
                    </a:cubicBezTo>
                    <a:close/>
                  </a:path>
                </a:pathLst>
              </a:custGeom>
              <a:solidFill>
                <a:srgbClr val="076B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9" name="Freeform 62">
                <a:extLst>
                  <a:ext uri="{FF2B5EF4-FFF2-40B4-BE49-F238E27FC236}">
                    <a16:creationId xmlns:a16="http://schemas.microsoft.com/office/drawing/2014/main" id="{658E8CB7-E270-2BFD-7874-CF31C5FD2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" y="1541"/>
                <a:ext cx="125" cy="352"/>
              </a:xfrm>
              <a:custGeom>
                <a:avLst/>
                <a:gdLst>
                  <a:gd name="T0" fmla="*/ 1958 w 50"/>
                  <a:gd name="T1" fmla="*/ 0 h 132"/>
                  <a:gd name="T2" fmla="*/ 238 w 50"/>
                  <a:gd name="T3" fmla="*/ 3549 h 132"/>
                  <a:gd name="T4" fmla="*/ 708 w 50"/>
                  <a:gd name="T5" fmla="*/ 6677 h 132"/>
                  <a:gd name="T6" fmla="*/ 550 w 50"/>
                  <a:gd name="T7" fmla="*/ 3491 h 132"/>
                  <a:gd name="T8" fmla="*/ 1958 w 50"/>
                  <a:gd name="T9" fmla="*/ 0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132">
                    <a:moveTo>
                      <a:pt x="50" y="0"/>
                    </a:moveTo>
                    <a:cubicBezTo>
                      <a:pt x="28" y="9"/>
                      <a:pt x="0" y="37"/>
                      <a:pt x="6" y="70"/>
                    </a:cubicBezTo>
                    <a:cubicBezTo>
                      <a:pt x="12" y="103"/>
                      <a:pt x="22" y="115"/>
                      <a:pt x="18" y="132"/>
                    </a:cubicBezTo>
                    <a:cubicBezTo>
                      <a:pt x="21" y="115"/>
                      <a:pt x="18" y="85"/>
                      <a:pt x="14" y="69"/>
                    </a:cubicBezTo>
                    <a:cubicBezTo>
                      <a:pt x="11" y="52"/>
                      <a:pt x="22" y="20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40" name="Freeform 63">
                <a:extLst>
                  <a:ext uri="{FF2B5EF4-FFF2-40B4-BE49-F238E27FC236}">
                    <a16:creationId xmlns:a16="http://schemas.microsoft.com/office/drawing/2014/main" id="{30CD6DF4-4C51-0348-CCC2-1B1B2407B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" y="2051"/>
                <a:ext cx="55" cy="200"/>
              </a:xfrm>
              <a:custGeom>
                <a:avLst/>
                <a:gdLst>
                  <a:gd name="T0" fmla="*/ 395 w 22"/>
                  <a:gd name="T1" fmla="*/ 3789 h 75"/>
                  <a:gd name="T2" fmla="*/ 863 w 22"/>
                  <a:gd name="T3" fmla="*/ 0 h 75"/>
                  <a:gd name="T4" fmla="*/ 395 w 22"/>
                  <a:gd name="T5" fmla="*/ 3789 h 7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" h="75">
                    <a:moveTo>
                      <a:pt x="10" y="75"/>
                    </a:moveTo>
                    <a:cubicBezTo>
                      <a:pt x="0" y="49"/>
                      <a:pt x="15" y="15"/>
                      <a:pt x="22" y="0"/>
                    </a:cubicBezTo>
                    <a:cubicBezTo>
                      <a:pt x="20" y="12"/>
                      <a:pt x="8" y="55"/>
                      <a:pt x="10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41" name="Freeform 64">
                <a:extLst>
                  <a:ext uri="{FF2B5EF4-FFF2-40B4-BE49-F238E27FC236}">
                    <a16:creationId xmlns:a16="http://schemas.microsoft.com/office/drawing/2014/main" id="{23548BE1-94A8-CDE1-F611-1918F77B5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493"/>
                <a:ext cx="538" cy="939"/>
              </a:xfrm>
              <a:custGeom>
                <a:avLst/>
                <a:gdLst>
                  <a:gd name="T0" fmla="*/ 4622 w 215"/>
                  <a:gd name="T1" fmla="*/ 149 h 352"/>
                  <a:gd name="T2" fmla="*/ 1176 w 215"/>
                  <a:gd name="T3" fmla="*/ 3551 h 352"/>
                  <a:gd name="T4" fmla="*/ 1692 w 215"/>
                  <a:gd name="T5" fmla="*/ 7592 h 352"/>
                  <a:gd name="T6" fmla="*/ 520 w 215"/>
                  <a:gd name="T7" fmla="*/ 11906 h 352"/>
                  <a:gd name="T8" fmla="*/ 3451 w 215"/>
                  <a:gd name="T9" fmla="*/ 17222 h 352"/>
                  <a:gd name="T10" fmla="*/ 8040 w 215"/>
                  <a:gd name="T11" fmla="*/ 14184 h 352"/>
                  <a:gd name="T12" fmla="*/ 7957 w 215"/>
                  <a:gd name="T13" fmla="*/ 6930 h 352"/>
                  <a:gd name="T14" fmla="*/ 4622 w 215"/>
                  <a:gd name="T15" fmla="*/ 149 h 3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5" h="352">
                    <a:moveTo>
                      <a:pt x="118" y="3"/>
                    </a:moveTo>
                    <a:cubicBezTo>
                      <a:pt x="71" y="0"/>
                      <a:pt x="31" y="45"/>
                      <a:pt x="30" y="70"/>
                    </a:cubicBezTo>
                    <a:cubicBezTo>
                      <a:pt x="29" y="97"/>
                      <a:pt x="44" y="122"/>
                      <a:pt x="43" y="150"/>
                    </a:cubicBezTo>
                    <a:cubicBezTo>
                      <a:pt x="41" y="180"/>
                      <a:pt x="22" y="206"/>
                      <a:pt x="13" y="235"/>
                    </a:cubicBezTo>
                    <a:cubicBezTo>
                      <a:pt x="0" y="276"/>
                      <a:pt x="31" y="327"/>
                      <a:pt x="88" y="340"/>
                    </a:cubicBezTo>
                    <a:cubicBezTo>
                      <a:pt x="139" y="352"/>
                      <a:pt x="197" y="316"/>
                      <a:pt x="205" y="280"/>
                    </a:cubicBezTo>
                    <a:cubicBezTo>
                      <a:pt x="215" y="232"/>
                      <a:pt x="202" y="184"/>
                      <a:pt x="203" y="137"/>
                    </a:cubicBezTo>
                    <a:cubicBezTo>
                      <a:pt x="203" y="110"/>
                      <a:pt x="199" y="5"/>
                      <a:pt x="118" y="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09" name="Group 66">
              <a:extLst>
                <a:ext uri="{FF2B5EF4-FFF2-40B4-BE49-F238E27FC236}">
                  <a16:creationId xmlns:a16="http://schemas.microsoft.com/office/drawing/2014/main" id="{25DC4BBC-9B06-9213-AFFA-B5150C3637D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6912900" flipH="1" flipV="1">
              <a:off x="11436005" y="5675507"/>
              <a:ext cx="383555" cy="252767"/>
              <a:chOff x="4305" y="1886"/>
              <a:chExt cx="1088" cy="717"/>
            </a:xfrm>
          </p:grpSpPr>
          <p:sp>
            <p:nvSpPr>
              <p:cNvPr id="228" name="Freeform 67">
                <a:extLst>
                  <a:ext uri="{FF2B5EF4-FFF2-40B4-BE49-F238E27FC236}">
                    <a16:creationId xmlns:a16="http://schemas.microsoft.com/office/drawing/2014/main" id="{96D5B8C0-A52D-04A7-1CC8-1DC9D683A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" y="1886"/>
                <a:ext cx="1088" cy="717"/>
              </a:xfrm>
              <a:custGeom>
                <a:avLst/>
                <a:gdLst>
                  <a:gd name="T0" fmla="*/ 1565 w 531"/>
                  <a:gd name="T1" fmla="*/ 1672 h 328"/>
                  <a:gd name="T2" fmla="*/ 1764 w 531"/>
                  <a:gd name="T3" fmla="*/ 1849 h 328"/>
                  <a:gd name="T4" fmla="*/ 2237 w 531"/>
                  <a:gd name="T5" fmla="*/ 1692 h 328"/>
                  <a:gd name="T6" fmla="*/ 3493 w 531"/>
                  <a:gd name="T7" fmla="*/ 1921 h 328"/>
                  <a:gd name="T8" fmla="*/ 5848 w 531"/>
                  <a:gd name="T9" fmla="*/ 3408 h 328"/>
                  <a:gd name="T10" fmla="*/ 8300 w 531"/>
                  <a:gd name="T11" fmla="*/ 3384 h 328"/>
                  <a:gd name="T12" fmla="*/ 9077 w 531"/>
                  <a:gd name="T13" fmla="*/ 5410 h 328"/>
                  <a:gd name="T14" fmla="*/ 8317 w 531"/>
                  <a:gd name="T15" fmla="*/ 6068 h 328"/>
                  <a:gd name="T16" fmla="*/ 7809 w 531"/>
                  <a:gd name="T17" fmla="*/ 7281 h 328"/>
                  <a:gd name="T18" fmla="*/ 7069 w 531"/>
                  <a:gd name="T19" fmla="*/ 7168 h 328"/>
                  <a:gd name="T20" fmla="*/ 6100 w 531"/>
                  <a:gd name="T21" fmla="*/ 7334 h 328"/>
                  <a:gd name="T22" fmla="*/ 4903 w 531"/>
                  <a:gd name="T23" fmla="*/ 6331 h 328"/>
                  <a:gd name="T24" fmla="*/ 3766 w 531"/>
                  <a:gd name="T25" fmla="*/ 6508 h 328"/>
                  <a:gd name="T26" fmla="*/ 2674 w 531"/>
                  <a:gd name="T27" fmla="*/ 7124 h 328"/>
                  <a:gd name="T28" fmla="*/ 1533 w 531"/>
                  <a:gd name="T29" fmla="*/ 6967 h 328"/>
                  <a:gd name="T30" fmla="*/ 584 w 531"/>
                  <a:gd name="T31" fmla="*/ 7030 h 328"/>
                  <a:gd name="T32" fmla="*/ 285 w 531"/>
                  <a:gd name="T33" fmla="*/ 5117 h 328"/>
                  <a:gd name="T34" fmla="*/ 248 w 531"/>
                  <a:gd name="T35" fmla="*/ 2289 h 328"/>
                  <a:gd name="T36" fmla="*/ 877 w 531"/>
                  <a:gd name="T37" fmla="*/ 20 h 328"/>
                  <a:gd name="T38" fmla="*/ 1565 w 531"/>
                  <a:gd name="T39" fmla="*/ 1672 h 32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31" h="328">
                    <a:moveTo>
                      <a:pt x="89" y="73"/>
                    </a:moveTo>
                    <a:cubicBezTo>
                      <a:pt x="93" y="82"/>
                      <a:pt x="97" y="81"/>
                      <a:pt x="100" y="81"/>
                    </a:cubicBezTo>
                    <a:cubicBezTo>
                      <a:pt x="109" y="79"/>
                      <a:pt x="118" y="77"/>
                      <a:pt x="127" y="74"/>
                    </a:cubicBezTo>
                    <a:cubicBezTo>
                      <a:pt x="150" y="69"/>
                      <a:pt x="176" y="76"/>
                      <a:pt x="198" y="84"/>
                    </a:cubicBezTo>
                    <a:cubicBezTo>
                      <a:pt x="244" y="101"/>
                      <a:pt x="284" y="138"/>
                      <a:pt x="332" y="149"/>
                    </a:cubicBezTo>
                    <a:cubicBezTo>
                      <a:pt x="378" y="158"/>
                      <a:pt x="425" y="136"/>
                      <a:pt x="471" y="148"/>
                    </a:cubicBezTo>
                    <a:cubicBezTo>
                      <a:pt x="516" y="160"/>
                      <a:pt x="531" y="194"/>
                      <a:pt x="515" y="237"/>
                    </a:cubicBezTo>
                    <a:cubicBezTo>
                      <a:pt x="508" y="256"/>
                      <a:pt x="483" y="252"/>
                      <a:pt x="472" y="266"/>
                    </a:cubicBezTo>
                    <a:cubicBezTo>
                      <a:pt x="459" y="280"/>
                      <a:pt x="460" y="312"/>
                      <a:pt x="443" y="319"/>
                    </a:cubicBezTo>
                    <a:cubicBezTo>
                      <a:pt x="430" y="326"/>
                      <a:pt x="417" y="313"/>
                      <a:pt x="401" y="314"/>
                    </a:cubicBezTo>
                    <a:cubicBezTo>
                      <a:pt x="384" y="314"/>
                      <a:pt x="364" y="328"/>
                      <a:pt x="346" y="321"/>
                    </a:cubicBezTo>
                    <a:cubicBezTo>
                      <a:pt x="320" y="312"/>
                      <a:pt x="302" y="292"/>
                      <a:pt x="278" y="277"/>
                    </a:cubicBezTo>
                    <a:cubicBezTo>
                      <a:pt x="253" y="262"/>
                      <a:pt x="238" y="273"/>
                      <a:pt x="214" y="285"/>
                    </a:cubicBezTo>
                    <a:cubicBezTo>
                      <a:pt x="195" y="294"/>
                      <a:pt x="174" y="309"/>
                      <a:pt x="152" y="312"/>
                    </a:cubicBezTo>
                    <a:cubicBezTo>
                      <a:pt x="130" y="314"/>
                      <a:pt x="108" y="301"/>
                      <a:pt x="87" y="305"/>
                    </a:cubicBezTo>
                    <a:cubicBezTo>
                      <a:pt x="66" y="310"/>
                      <a:pt x="56" y="322"/>
                      <a:pt x="33" y="308"/>
                    </a:cubicBezTo>
                    <a:cubicBezTo>
                      <a:pt x="0" y="287"/>
                      <a:pt x="13" y="259"/>
                      <a:pt x="16" y="224"/>
                    </a:cubicBezTo>
                    <a:cubicBezTo>
                      <a:pt x="18" y="183"/>
                      <a:pt x="23" y="141"/>
                      <a:pt x="14" y="100"/>
                    </a:cubicBezTo>
                    <a:cubicBezTo>
                      <a:pt x="6" y="69"/>
                      <a:pt x="1" y="0"/>
                      <a:pt x="50" y="1"/>
                    </a:cubicBezTo>
                    <a:cubicBezTo>
                      <a:pt x="82" y="1"/>
                      <a:pt x="83" y="49"/>
                      <a:pt x="89" y="73"/>
                    </a:cubicBezTo>
                    <a:close/>
                  </a:path>
                </a:pathLst>
              </a:custGeom>
              <a:solidFill>
                <a:srgbClr val="E9DD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9" name="Freeform 68">
                <a:extLst>
                  <a:ext uri="{FF2B5EF4-FFF2-40B4-BE49-F238E27FC236}">
                    <a16:creationId xmlns:a16="http://schemas.microsoft.com/office/drawing/2014/main" id="{13E8E3A0-1289-02D4-DB1D-A6746EEAB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910"/>
                <a:ext cx="874" cy="481"/>
              </a:xfrm>
              <a:custGeom>
                <a:avLst/>
                <a:gdLst>
                  <a:gd name="T0" fmla="*/ 7548 w 426"/>
                  <a:gd name="T1" fmla="*/ 3356 h 220"/>
                  <a:gd name="T2" fmla="*/ 5595 w 426"/>
                  <a:gd name="T3" fmla="*/ 3452 h 220"/>
                  <a:gd name="T4" fmla="*/ 3221 w 426"/>
                  <a:gd name="T5" fmla="*/ 1966 h 220"/>
                  <a:gd name="T6" fmla="*/ 1970 w 426"/>
                  <a:gd name="T7" fmla="*/ 1753 h 220"/>
                  <a:gd name="T8" fmla="*/ 1485 w 426"/>
                  <a:gd name="T9" fmla="*/ 1893 h 220"/>
                  <a:gd name="T10" fmla="*/ 1208 w 426"/>
                  <a:gd name="T11" fmla="*/ 1716 h 220"/>
                  <a:gd name="T12" fmla="*/ 689 w 426"/>
                  <a:gd name="T13" fmla="*/ 20 h 220"/>
                  <a:gd name="T14" fmla="*/ 304 w 426"/>
                  <a:gd name="T15" fmla="*/ 2123 h 220"/>
                  <a:gd name="T16" fmla="*/ 248 w 426"/>
                  <a:gd name="T17" fmla="*/ 5029 h 220"/>
                  <a:gd name="T18" fmla="*/ 944 w 426"/>
                  <a:gd name="T19" fmla="*/ 3199 h 220"/>
                  <a:gd name="T20" fmla="*/ 2530 w 426"/>
                  <a:gd name="T21" fmla="*/ 2289 h 220"/>
                  <a:gd name="T22" fmla="*/ 4622 w 426"/>
                  <a:gd name="T23" fmla="*/ 3332 h 220"/>
                  <a:gd name="T24" fmla="*/ 7548 w 426"/>
                  <a:gd name="T25" fmla="*/ 3356 h 2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6" h="220">
                    <a:moveTo>
                      <a:pt x="426" y="147"/>
                    </a:moveTo>
                    <a:cubicBezTo>
                      <a:pt x="389" y="147"/>
                      <a:pt x="352" y="159"/>
                      <a:pt x="316" y="151"/>
                    </a:cubicBezTo>
                    <a:cubicBezTo>
                      <a:pt x="268" y="141"/>
                      <a:pt x="228" y="103"/>
                      <a:pt x="182" y="86"/>
                    </a:cubicBezTo>
                    <a:cubicBezTo>
                      <a:pt x="160" y="78"/>
                      <a:pt x="134" y="71"/>
                      <a:pt x="111" y="77"/>
                    </a:cubicBezTo>
                    <a:cubicBezTo>
                      <a:pt x="102" y="79"/>
                      <a:pt x="93" y="81"/>
                      <a:pt x="84" y="83"/>
                    </a:cubicBezTo>
                    <a:cubicBezTo>
                      <a:pt x="81" y="84"/>
                      <a:pt x="72" y="85"/>
                      <a:pt x="68" y="75"/>
                    </a:cubicBezTo>
                    <a:cubicBezTo>
                      <a:pt x="62" y="51"/>
                      <a:pt x="64" y="2"/>
                      <a:pt x="39" y="1"/>
                    </a:cubicBezTo>
                    <a:cubicBezTo>
                      <a:pt x="0" y="0"/>
                      <a:pt x="10" y="62"/>
                      <a:pt x="17" y="93"/>
                    </a:cubicBezTo>
                    <a:cubicBezTo>
                      <a:pt x="27" y="134"/>
                      <a:pt x="16" y="178"/>
                      <a:pt x="14" y="220"/>
                    </a:cubicBezTo>
                    <a:cubicBezTo>
                      <a:pt x="23" y="184"/>
                      <a:pt x="31" y="165"/>
                      <a:pt x="53" y="140"/>
                    </a:cubicBezTo>
                    <a:cubicBezTo>
                      <a:pt x="74" y="114"/>
                      <a:pt x="113" y="109"/>
                      <a:pt x="143" y="100"/>
                    </a:cubicBezTo>
                    <a:cubicBezTo>
                      <a:pt x="173" y="91"/>
                      <a:pt x="202" y="126"/>
                      <a:pt x="261" y="146"/>
                    </a:cubicBezTo>
                    <a:cubicBezTo>
                      <a:pt x="319" y="165"/>
                      <a:pt x="365" y="157"/>
                      <a:pt x="426" y="147"/>
                    </a:cubicBezTo>
                    <a:close/>
                  </a:path>
                </a:pathLst>
              </a:custGeom>
              <a:solidFill>
                <a:srgbClr val="F6F0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0" name="Freeform 69">
                <a:extLst>
                  <a:ext uri="{FF2B5EF4-FFF2-40B4-BE49-F238E27FC236}">
                    <a16:creationId xmlns:a16="http://schemas.microsoft.com/office/drawing/2014/main" id="{377B56EF-9FFB-2295-8DF5-B839DBB67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3" y="2280"/>
                <a:ext cx="896" cy="299"/>
              </a:xfrm>
              <a:custGeom>
                <a:avLst/>
                <a:gdLst>
                  <a:gd name="T0" fmla="*/ 0 w 437"/>
                  <a:gd name="T1" fmla="*/ 2700 h 137"/>
                  <a:gd name="T2" fmla="*/ 1296 w 437"/>
                  <a:gd name="T3" fmla="*/ 2815 h 137"/>
                  <a:gd name="T4" fmla="*/ 2846 w 437"/>
                  <a:gd name="T5" fmla="*/ 1881 h 137"/>
                  <a:gd name="T6" fmla="*/ 3670 w 437"/>
                  <a:gd name="T7" fmla="*/ 2182 h 137"/>
                  <a:gd name="T8" fmla="*/ 4827 w 437"/>
                  <a:gd name="T9" fmla="*/ 3086 h 137"/>
                  <a:gd name="T10" fmla="*/ 5548 w 437"/>
                  <a:gd name="T11" fmla="*/ 2881 h 137"/>
                  <a:gd name="T12" fmla="*/ 6327 w 437"/>
                  <a:gd name="T13" fmla="*/ 2997 h 137"/>
                  <a:gd name="T14" fmla="*/ 6713 w 437"/>
                  <a:gd name="T15" fmla="*/ 1934 h 137"/>
                  <a:gd name="T16" fmla="*/ 7476 w 437"/>
                  <a:gd name="T17" fmla="*/ 1406 h 137"/>
                  <a:gd name="T18" fmla="*/ 7568 w 437"/>
                  <a:gd name="T19" fmla="*/ 0 h 137"/>
                  <a:gd name="T20" fmla="*/ 7137 w 437"/>
                  <a:gd name="T21" fmla="*/ 1152 h 137"/>
                  <a:gd name="T22" fmla="*/ 6112 w 437"/>
                  <a:gd name="T23" fmla="*/ 1768 h 137"/>
                  <a:gd name="T24" fmla="*/ 5448 w 437"/>
                  <a:gd name="T25" fmla="*/ 2204 h 137"/>
                  <a:gd name="T26" fmla="*/ 4562 w 437"/>
                  <a:gd name="T27" fmla="*/ 1901 h 137"/>
                  <a:gd name="T28" fmla="*/ 2914 w 437"/>
                  <a:gd name="T29" fmla="*/ 1406 h 137"/>
                  <a:gd name="T30" fmla="*/ 1698 w 437"/>
                  <a:gd name="T31" fmla="*/ 2340 h 137"/>
                  <a:gd name="T32" fmla="*/ 533 w 437"/>
                  <a:gd name="T33" fmla="*/ 2567 h 137"/>
                  <a:gd name="T34" fmla="*/ 0 w 437"/>
                  <a:gd name="T35" fmla="*/ 2700 h 1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37" h="137">
                    <a:moveTo>
                      <a:pt x="0" y="119"/>
                    </a:moveTo>
                    <a:cubicBezTo>
                      <a:pt x="16" y="112"/>
                      <a:pt x="58" y="130"/>
                      <a:pt x="73" y="124"/>
                    </a:cubicBezTo>
                    <a:cubicBezTo>
                      <a:pt x="89" y="118"/>
                      <a:pt x="139" y="91"/>
                      <a:pt x="161" y="83"/>
                    </a:cubicBezTo>
                    <a:cubicBezTo>
                      <a:pt x="183" y="76"/>
                      <a:pt x="188" y="81"/>
                      <a:pt x="208" y="96"/>
                    </a:cubicBezTo>
                    <a:cubicBezTo>
                      <a:pt x="229" y="110"/>
                      <a:pt x="257" y="135"/>
                      <a:pt x="273" y="136"/>
                    </a:cubicBezTo>
                    <a:cubicBezTo>
                      <a:pt x="288" y="137"/>
                      <a:pt x="297" y="131"/>
                      <a:pt x="314" y="127"/>
                    </a:cubicBezTo>
                    <a:cubicBezTo>
                      <a:pt x="331" y="124"/>
                      <a:pt x="349" y="137"/>
                      <a:pt x="358" y="132"/>
                    </a:cubicBezTo>
                    <a:cubicBezTo>
                      <a:pt x="366" y="127"/>
                      <a:pt x="370" y="98"/>
                      <a:pt x="380" y="85"/>
                    </a:cubicBezTo>
                    <a:cubicBezTo>
                      <a:pt x="389" y="72"/>
                      <a:pt x="413" y="68"/>
                      <a:pt x="423" y="62"/>
                    </a:cubicBezTo>
                    <a:cubicBezTo>
                      <a:pt x="437" y="52"/>
                      <a:pt x="436" y="7"/>
                      <a:pt x="428" y="0"/>
                    </a:cubicBezTo>
                    <a:cubicBezTo>
                      <a:pt x="430" y="20"/>
                      <a:pt x="429" y="41"/>
                      <a:pt x="404" y="51"/>
                    </a:cubicBezTo>
                    <a:cubicBezTo>
                      <a:pt x="378" y="60"/>
                      <a:pt x="354" y="57"/>
                      <a:pt x="346" y="78"/>
                    </a:cubicBezTo>
                    <a:cubicBezTo>
                      <a:pt x="337" y="99"/>
                      <a:pt x="328" y="88"/>
                      <a:pt x="308" y="97"/>
                    </a:cubicBezTo>
                    <a:cubicBezTo>
                      <a:pt x="289" y="106"/>
                      <a:pt x="284" y="105"/>
                      <a:pt x="258" y="84"/>
                    </a:cubicBezTo>
                    <a:cubicBezTo>
                      <a:pt x="232" y="64"/>
                      <a:pt x="191" y="49"/>
                      <a:pt x="165" y="62"/>
                    </a:cubicBezTo>
                    <a:cubicBezTo>
                      <a:pt x="141" y="74"/>
                      <a:pt x="120" y="91"/>
                      <a:pt x="96" y="103"/>
                    </a:cubicBezTo>
                    <a:cubicBezTo>
                      <a:pt x="74" y="115"/>
                      <a:pt x="44" y="114"/>
                      <a:pt x="30" y="113"/>
                    </a:cubicBezTo>
                    <a:cubicBezTo>
                      <a:pt x="17" y="113"/>
                      <a:pt x="0" y="119"/>
                      <a:pt x="0" y="119"/>
                    </a:cubicBezTo>
                    <a:close/>
                  </a:path>
                </a:pathLst>
              </a:custGeom>
              <a:solidFill>
                <a:srgbClr val="D4C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1" name="Freeform 70">
                <a:extLst>
                  <a:ext uri="{FF2B5EF4-FFF2-40B4-BE49-F238E27FC236}">
                    <a16:creationId xmlns:a16="http://schemas.microsoft.com/office/drawing/2014/main" id="{63B7DC26-3FD5-977F-1D60-D1D071D9B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2" y="1954"/>
                <a:ext cx="162" cy="265"/>
              </a:xfrm>
              <a:custGeom>
                <a:avLst/>
                <a:gdLst>
                  <a:gd name="T0" fmla="*/ 320 w 79"/>
                  <a:gd name="T1" fmla="*/ 0 h 121"/>
                  <a:gd name="T2" fmla="*/ 105 w 79"/>
                  <a:gd name="T3" fmla="*/ 1007 h 121"/>
                  <a:gd name="T4" fmla="*/ 232 w 79"/>
                  <a:gd name="T5" fmla="*/ 1608 h 121"/>
                  <a:gd name="T6" fmla="*/ 232 w 79"/>
                  <a:gd name="T7" fmla="*/ 2374 h 121"/>
                  <a:gd name="T8" fmla="*/ 285 w 79"/>
                  <a:gd name="T9" fmla="*/ 2781 h 121"/>
                  <a:gd name="T10" fmla="*/ 584 w 79"/>
                  <a:gd name="T11" fmla="*/ 2260 h 121"/>
                  <a:gd name="T12" fmla="*/ 1396 w 79"/>
                  <a:gd name="T13" fmla="*/ 1745 h 121"/>
                  <a:gd name="T14" fmla="*/ 689 w 79"/>
                  <a:gd name="T15" fmla="*/ 1660 h 121"/>
                  <a:gd name="T16" fmla="*/ 621 w 79"/>
                  <a:gd name="T17" fmla="*/ 1060 h 121"/>
                  <a:gd name="T18" fmla="*/ 492 w 79"/>
                  <a:gd name="T19" fmla="*/ 346 h 1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9" h="121">
                    <a:moveTo>
                      <a:pt x="18" y="0"/>
                    </a:moveTo>
                    <a:cubicBezTo>
                      <a:pt x="0" y="6"/>
                      <a:pt x="4" y="30"/>
                      <a:pt x="6" y="44"/>
                    </a:cubicBezTo>
                    <a:cubicBezTo>
                      <a:pt x="7" y="53"/>
                      <a:pt x="11" y="61"/>
                      <a:pt x="13" y="70"/>
                    </a:cubicBezTo>
                    <a:cubicBezTo>
                      <a:pt x="16" y="81"/>
                      <a:pt x="14" y="92"/>
                      <a:pt x="13" y="103"/>
                    </a:cubicBezTo>
                    <a:cubicBezTo>
                      <a:pt x="13" y="107"/>
                      <a:pt x="10" y="121"/>
                      <a:pt x="16" y="121"/>
                    </a:cubicBezTo>
                    <a:cubicBezTo>
                      <a:pt x="23" y="121"/>
                      <a:pt x="29" y="102"/>
                      <a:pt x="33" y="98"/>
                    </a:cubicBezTo>
                    <a:cubicBezTo>
                      <a:pt x="44" y="88"/>
                      <a:pt x="75" y="91"/>
                      <a:pt x="79" y="76"/>
                    </a:cubicBezTo>
                    <a:cubicBezTo>
                      <a:pt x="67" y="71"/>
                      <a:pt x="49" y="89"/>
                      <a:pt x="39" y="72"/>
                    </a:cubicBezTo>
                    <a:cubicBezTo>
                      <a:pt x="35" y="66"/>
                      <a:pt x="36" y="53"/>
                      <a:pt x="35" y="46"/>
                    </a:cubicBezTo>
                    <a:cubicBezTo>
                      <a:pt x="34" y="34"/>
                      <a:pt x="31" y="25"/>
                      <a:pt x="28" y="15"/>
                    </a:cubicBezTo>
                  </a:path>
                </a:pathLst>
              </a:custGeom>
              <a:solidFill>
                <a:srgbClr val="F9F6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2" name="Freeform 71">
                <a:extLst>
                  <a:ext uri="{FF2B5EF4-FFF2-40B4-BE49-F238E27FC236}">
                    <a16:creationId xmlns:a16="http://schemas.microsoft.com/office/drawing/2014/main" id="{FB8C3D25-5557-6E4C-1206-AADA86108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7" y="2116"/>
                <a:ext cx="61" cy="74"/>
              </a:xfrm>
              <a:custGeom>
                <a:avLst/>
                <a:gdLst>
                  <a:gd name="T0" fmla="*/ 83 w 30"/>
                  <a:gd name="T1" fmla="*/ 383 h 34"/>
                  <a:gd name="T2" fmla="*/ 33 w 30"/>
                  <a:gd name="T3" fmla="*/ 762 h 34"/>
                  <a:gd name="T4" fmla="*/ 203 w 30"/>
                  <a:gd name="T5" fmla="*/ 474 h 34"/>
                  <a:gd name="T6" fmla="*/ 512 w 30"/>
                  <a:gd name="T7" fmla="*/ 270 h 34"/>
                  <a:gd name="T8" fmla="*/ 136 w 30"/>
                  <a:gd name="T9" fmla="*/ 307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34">
                    <a:moveTo>
                      <a:pt x="5" y="17"/>
                    </a:moveTo>
                    <a:cubicBezTo>
                      <a:pt x="1" y="22"/>
                      <a:pt x="0" y="29"/>
                      <a:pt x="2" y="34"/>
                    </a:cubicBezTo>
                    <a:cubicBezTo>
                      <a:pt x="7" y="33"/>
                      <a:pt x="7" y="25"/>
                      <a:pt x="12" y="21"/>
                    </a:cubicBezTo>
                    <a:cubicBezTo>
                      <a:pt x="17" y="17"/>
                      <a:pt x="25" y="18"/>
                      <a:pt x="30" y="12"/>
                    </a:cubicBezTo>
                    <a:cubicBezTo>
                      <a:pt x="27" y="0"/>
                      <a:pt x="13" y="8"/>
                      <a:pt x="8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3" name="Freeform 72">
                <a:extLst>
                  <a:ext uri="{FF2B5EF4-FFF2-40B4-BE49-F238E27FC236}">
                    <a16:creationId xmlns:a16="http://schemas.microsoft.com/office/drawing/2014/main" id="{A46F2A5F-18BD-CBDF-3527-1A400B4BC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" y="2123"/>
                <a:ext cx="20" cy="15"/>
              </a:xfrm>
              <a:custGeom>
                <a:avLst/>
                <a:gdLst>
                  <a:gd name="T0" fmla="*/ 64 w 10"/>
                  <a:gd name="T1" fmla="*/ 41 h 7"/>
                  <a:gd name="T2" fmla="*/ 0 w 10"/>
                  <a:gd name="T3" fmla="*/ 129 h 7"/>
                  <a:gd name="T4" fmla="*/ 160 w 10"/>
                  <a:gd name="T5" fmla="*/ 41 h 7"/>
                  <a:gd name="T6" fmla="*/ 64 w 10"/>
                  <a:gd name="T7" fmla="*/ 41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4" y="2"/>
                    </a:moveTo>
                    <a:cubicBezTo>
                      <a:pt x="2" y="3"/>
                      <a:pt x="0" y="4"/>
                      <a:pt x="0" y="6"/>
                    </a:cubicBezTo>
                    <a:cubicBezTo>
                      <a:pt x="4" y="7"/>
                      <a:pt x="7" y="5"/>
                      <a:pt x="10" y="2"/>
                    </a:cubicBezTo>
                    <a:cubicBezTo>
                      <a:pt x="7" y="0"/>
                      <a:pt x="6" y="1"/>
                      <a:pt x="4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4" name="Freeform 73">
                <a:extLst>
                  <a:ext uri="{FF2B5EF4-FFF2-40B4-BE49-F238E27FC236}">
                    <a16:creationId xmlns:a16="http://schemas.microsoft.com/office/drawing/2014/main" id="{B44EBF4D-F7F1-0F21-C163-ECA3D8BCF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4" y="2444"/>
                <a:ext cx="272" cy="140"/>
              </a:xfrm>
              <a:custGeom>
                <a:avLst/>
                <a:gdLst>
                  <a:gd name="T0" fmla="*/ 67 w 133"/>
                  <a:gd name="T1" fmla="*/ 1216 h 64"/>
                  <a:gd name="T2" fmla="*/ 736 w 133"/>
                  <a:gd name="T3" fmla="*/ 1216 h 64"/>
                  <a:gd name="T4" fmla="*/ 1505 w 133"/>
                  <a:gd name="T5" fmla="*/ 1192 h 64"/>
                  <a:gd name="T6" fmla="*/ 1941 w 133"/>
                  <a:gd name="T7" fmla="*/ 774 h 64"/>
                  <a:gd name="T8" fmla="*/ 2325 w 133"/>
                  <a:gd name="T9" fmla="*/ 0 h 64"/>
                  <a:gd name="T10" fmla="*/ 1806 w 133"/>
                  <a:gd name="T11" fmla="*/ 440 h 64"/>
                  <a:gd name="T12" fmla="*/ 1342 w 133"/>
                  <a:gd name="T13" fmla="*/ 987 h 64"/>
                  <a:gd name="T14" fmla="*/ 597 w 133"/>
                  <a:gd name="T15" fmla="*/ 1120 h 64"/>
                  <a:gd name="T16" fmla="*/ 0 w 133"/>
                  <a:gd name="T17" fmla="*/ 112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3" h="64">
                    <a:moveTo>
                      <a:pt x="4" y="53"/>
                    </a:moveTo>
                    <a:cubicBezTo>
                      <a:pt x="15" y="64"/>
                      <a:pt x="31" y="57"/>
                      <a:pt x="42" y="53"/>
                    </a:cubicBezTo>
                    <a:cubicBezTo>
                      <a:pt x="57" y="47"/>
                      <a:pt x="71" y="48"/>
                      <a:pt x="86" y="52"/>
                    </a:cubicBezTo>
                    <a:cubicBezTo>
                      <a:pt x="103" y="57"/>
                      <a:pt x="107" y="50"/>
                      <a:pt x="111" y="34"/>
                    </a:cubicBezTo>
                    <a:cubicBezTo>
                      <a:pt x="116" y="19"/>
                      <a:pt x="119" y="8"/>
                      <a:pt x="133" y="0"/>
                    </a:cubicBezTo>
                    <a:cubicBezTo>
                      <a:pt x="123" y="1"/>
                      <a:pt x="108" y="10"/>
                      <a:pt x="103" y="19"/>
                    </a:cubicBezTo>
                    <a:cubicBezTo>
                      <a:pt x="96" y="34"/>
                      <a:pt x="96" y="40"/>
                      <a:pt x="77" y="43"/>
                    </a:cubicBezTo>
                    <a:cubicBezTo>
                      <a:pt x="62" y="45"/>
                      <a:pt x="49" y="44"/>
                      <a:pt x="34" y="49"/>
                    </a:cubicBezTo>
                    <a:cubicBezTo>
                      <a:pt x="23" y="52"/>
                      <a:pt x="10" y="58"/>
                      <a:pt x="0" y="49"/>
                    </a:cubicBezTo>
                  </a:path>
                </a:pathLst>
              </a:custGeom>
              <a:solidFill>
                <a:srgbClr val="B7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35" name="Freeform 74">
                <a:extLst>
                  <a:ext uri="{FF2B5EF4-FFF2-40B4-BE49-F238E27FC236}">
                    <a16:creationId xmlns:a16="http://schemas.microsoft.com/office/drawing/2014/main" id="{0FF7BB9E-BA80-442D-2CA4-EF6E3D78E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" y="1886"/>
                <a:ext cx="1088" cy="717"/>
              </a:xfrm>
              <a:custGeom>
                <a:avLst/>
                <a:gdLst>
                  <a:gd name="T0" fmla="*/ 1565 w 531"/>
                  <a:gd name="T1" fmla="*/ 1672 h 328"/>
                  <a:gd name="T2" fmla="*/ 1764 w 531"/>
                  <a:gd name="T3" fmla="*/ 1849 h 328"/>
                  <a:gd name="T4" fmla="*/ 2237 w 531"/>
                  <a:gd name="T5" fmla="*/ 1692 h 328"/>
                  <a:gd name="T6" fmla="*/ 3493 w 531"/>
                  <a:gd name="T7" fmla="*/ 1921 h 328"/>
                  <a:gd name="T8" fmla="*/ 5848 w 531"/>
                  <a:gd name="T9" fmla="*/ 3408 h 328"/>
                  <a:gd name="T10" fmla="*/ 8300 w 531"/>
                  <a:gd name="T11" fmla="*/ 3384 h 328"/>
                  <a:gd name="T12" fmla="*/ 9077 w 531"/>
                  <a:gd name="T13" fmla="*/ 5410 h 328"/>
                  <a:gd name="T14" fmla="*/ 8317 w 531"/>
                  <a:gd name="T15" fmla="*/ 6068 h 328"/>
                  <a:gd name="T16" fmla="*/ 7809 w 531"/>
                  <a:gd name="T17" fmla="*/ 7281 h 328"/>
                  <a:gd name="T18" fmla="*/ 7069 w 531"/>
                  <a:gd name="T19" fmla="*/ 7168 h 328"/>
                  <a:gd name="T20" fmla="*/ 6100 w 531"/>
                  <a:gd name="T21" fmla="*/ 7334 h 328"/>
                  <a:gd name="T22" fmla="*/ 4903 w 531"/>
                  <a:gd name="T23" fmla="*/ 6331 h 328"/>
                  <a:gd name="T24" fmla="*/ 3766 w 531"/>
                  <a:gd name="T25" fmla="*/ 6508 h 328"/>
                  <a:gd name="T26" fmla="*/ 2674 w 531"/>
                  <a:gd name="T27" fmla="*/ 7124 h 328"/>
                  <a:gd name="T28" fmla="*/ 1533 w 531"/>
                  <a:gd name="T29" fmla="*/ 6967 h 328"/>
                  <a:gd name="T30" fmla="*/ 584 w 531"/>
                  <a:gd name="T31" fmla="*/ 7030 h 328"/>
                  <a:gd name="T32" fmla="*/ 285 w 531"/>
                  <a:gd name="T33" fmla="*/ 5117 h 328"/>
                  <a:gd name="T34" fmla="*/ 248 w 531"/>
                  <a:gd name="T35" fmla="*/ 2289 h 328"/>
                  <a:gd name="T36" fmla="*/ 877 w 531"/>
                  <a:gd name="T37" fmla="*/ 20 h 328"/>
                  <a:gd name="T38" fmla="*/ 1565 w 531"/>
                  <a:gd name="T39" fmla="*/ 1672 h 32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31" h="328">
                    <a:moveTo>
                      <a:pt x="89" y="73"/>
                    </a:moveTo>
                    <a:cubicBezTo>
                      <a:pt x="93" y="82"/>
                      <a:pt x="97" y="81"/>
                      <a:pt x="100" y="81"/>
                    </a:cubicBezTo>
                    <a:cubicBezTo>
                      <a:pt x="109" y="79"/>
                      <a:pt x="118" y="77"/>
                      <a:pt x="127" y="74"/>
                    </a:cubicBezTo>
                    <a:cubicBezTo>
                      <a:pt x="150" y="69"/>
                      <a:pt x="176" y="76"/>
                      <a:pt x="198" y="84"/>
                    </a:cubicBezTo>
                    <a:cubicBezTo>
                      <a:pt x="244" y="101"/>
                      <a:pt x="284" y="138"/>
                      <a:pt x="332" y="149"/>
                    </a:cubicBezTo>
                    <a:cubicBezTo>
                      <a:pt x="378" y="158"/>
                      <a:pt x="425" y="136"/>
                      <a:pt x="471" y="148"/>
                    </a:cubicBezTo>
                    <a:cubicBezTo>
                      <a:pt x="516" y="160"/>
                      <a:pt x="531" y="194"/>
                      <a:pt x="515" y="237"/>
                    </a:cubicBezTo>
                    <a:cubicBezTo>
                      <a:pt x="508" y="256"/>
                      <a:pt x="483" y="252"/>
                      <a:pt x="472" y="266"/>
                    </a:cubicBezTo>
                    <a:cubicBezTo>
                      <a:pt x="459" y="280"/>
                      <a:pt x="460" y="312"/>
                      <a:pt x="443" y="319"/>
                    </a:cubicBezTo>
                    <a:cubicBezTo>
                      <a:pt x="430" y="326"/>
                      <a:pt x="417" y="313"/>
                      <a:pt x="401" y="314"/>
                    </a:cubicBezTo>
                    <a:cubicBezTo>
                      <a:pt x="384" y="314"/>
                      <a:pt x="364" y="328"/>
                      <a:pt x="346" y="321"/>
                    </a:cubicBezTo>
                    <a:cubicBezTo>
                      <a:pt x="320" y="312"/>
                      <a:pt x="302" y="292"/>
                      <a:pt x="278" y="277"/>
                    </a:cubicBezTo>
                    <a:cubicBezTo>
                      <a:pt x="253" y="262"/>
                      <a:pt x="238" y="273"/>
                      <a:pt x="214" y="285"/>
                    </a:cubicBezTo>
                    <a:cubicBezTo>
                      <a:pt x="195" y="294"/>
                      <a:pt x="174" y="309"/>
                      <a:pt x="152" y="312"/>
                    </a:cubicBezTo>
                    <a:cubicBezTo>
                      <a:pt x="130" y="314"/>
                      <a:pt x="108" y="301"/>
                      <a:pt x="87" y="305"/>
                    </a:cubicBezTo>
                    <a:cubicBezTo>
                      <a:pt x="66" y="310"/>
                      <a:pt x="56" y="322"/>
                      <a:pt x="33" y="308"/>
                    </a:cubicBezTo>
                    <a:cubicBezTo>
                      <a:pt x="0" y="287"/>
                      <a:pt x="13" y="259"/>
                      <a:pt x="16" y="224"/>
                    </a:cubicBezTo>
                    <a:cubicBezTo>
                      <a:pt x="18" y="183"/>
                      <a:pt x="23" y="141"/>
                      <a:pt x="14" y="100"/>
                    </a:cubicBezTo>
                    <a:cubicBezTo>
                      <a:pt x="6" y="69"/>
                      <a:pt x="1" y="0"/>
                      <a:pt x="50" y="1"/>
                    </a:cubicBezTo>
                    <a:cubicBezTo>
                      <a:pt x="82" y="1"/>
                      <a:pt x="83" y="49"/>
                      <a:pt x="89" y="73"/>
                    </a:cubicBezTo>
                    <a:close/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10" name="Group 87">
              <a:extLst>
                <a:ext uri="{FF2B5EF4-FFF2-40B4-BE49-F238E27FC236}">
                  <a16:creationId xmlns:a16="http://schemas.microsoft.com/office/drawing/2014/main" id="{A0EFA0A9-CCDB-3224-A287-9BC328E2503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7645710" flipH="1" flipV="1">
              <a:off x="10797973" y="5276306"/>
              <a:ext cx="297907" cy="256420"/>
              <a:chOff x="1778" y="2860"/>
              <a:chExt cx="1034" cy="890"/>
            </a:xfrm>
          </p:grpSpPr>
          <p:sp>
            <p:nvSpPr>
              <p:cNvPr id="217" name="Freeform 88">
                <a:extLst>
                  <a:ext uri="{FF2B5EF4-FFF2-40B4-BE49-F238E27FC236}">
                    <a16:creationId xmlns:a16="http://schemas.microsoft.com/office/drawing/2014/main" id="{9F3CD7B2-6F8B-CB5D-4E74-79BB90A09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860"/>
                <a:ext cx="1034" cy="890"/>
              </a:xfrm>
              <a:custGeom>
                <a:avLst/>
                <a:gdLst>
                  <a:gd name="T0" fmla="*/ 292 w 457"/>
                  <a:gd name="T1" fmla="*/ 7004 h 369"/>
                  <a:gd name="T2" fmla="*/ 163 w 457"/>
                  <a:gd name="T3" fmla="*/ 8080 h 369"/>
                  <a:gd name="T4" fmla="*/ 25 w 457"/>
                  <a:gd name="T5" fmla="*/ 8965 h 369"/>
                  <a:gd name="T6" fmla="*/ 661 w 457"/>
                  <a:gd name="T7" fmla="*/ 9877 h 369"/>
                  <a:gd name="T8" fmla="*/ 1204 w 457"/>
                  <a:gd name="T9" fmla="*/ 11240 h 369"/>
                  <a:gd name="T10" fmla="*/ 3926 w 457"/>
                  <a:gd name="T11" fmla="*/ 11536 h 369"/>
                  <a:gd name="T12" fmla="*/ 6102 w 457"/>
                  <a:gd name="T13" fmla="*/ 8767 h 369"/>
                  <a:gd name="T14" fmla="*/ 9277 w 457"/>
                  <a:gd name="T15" fmla="*/ 8220 h 369"/>
                  <a:gd name="T16" fmla="*/ 10980 w 457"/>
                  <a:gd name="T17" fmla="*/ 2781 h 369"/>
                  <a:gd name="T18" fmla="*/ 7910 w 457"/>
                  <a:gd name="T19" fmla="*/ 338 h 369"/>
                  <a:gd name="T20" fmla="*/ 7469 w 457"/>
                  <a:gd name="T21" fmla="*/ 815 h 369"/>
                  <a:gd name="T22" fmla="*/ 6917 w 457"/>
                  <a:gd name="T23" fmla="*/ 885 h 369"/>
                  <a:gd name="T24" fmla="*/ 6604 w 457"/>
                  <a:gd name="T25" fmla="*/ 1389 h 369"/>
                  <a:gd name="T26" fmla="*/ 6025 w 457"/>
                  <a:gd name="T27" fmla="*/ 1459 h 369"/>
                  <a:gd name="T28" fmla="*/ 3855 w 457"/>
                  <a:gd name="T29" fmla="*/ 955 h 369"/>
                  <a:gd name="T30" fmla="*/ 1889 w 457"/>
                  <a:gd name="T31" fmla="*/ 3997 h 369"/>
                  <a:gd name="T32" fmla="*/ 1781 w 457"/>
                  <a:gd name="T33" fmla="*/ 6131 h 369"/>
                  <a:gd name="T34" fmla="*/ 1367 w 457"/>
                  <a:gd name="T35" fmla="*/ 6469 h 369"/>
                  <a:gd name="T36" fmla="*/ 1122 w 457"/>
                  <a:gd name="T37" fmla="*/ 6975 h 369"/>
                  <a:gd name="T38" fmla="*/ 292 w 457"/>
                  <a:gd name="T39" fmla="*/ 7004 h 36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57" h="369">
                    <a:moveTo>
                      <a:pt x="11" y="207"/>
                    </a:moveTo>
                    <a:cubicBezTo>
                      <a:pt x="3" y="213"/>
                      <a:pt x="11" y="231"/>
                      <a:pt x="6" y="239"/>
                    </a:cubicBezTo>
                    <a:cubicBezTo>
                      <a:pt x="3" y="246"/>
                      <a:pt x="1" y="254"/>
                      <a:pt x="1" y="265"/>
                    </a:cubicBezTo>
                    <a:cubicBezTo>
                      <a:pt x="0" y="277"/>
                      <a:pt x="18" y="282"/>
                      <a:pt x="25" y="292"/>
                    </a:cubicBezTo>
                    <a:cubicBezTo>
                      <a:pt x="35" y="306"/>
                      <a:pt x="37" y="325"/>
                      <a:pt x="46" y="332"/>
                    </a:cubicBezTo>
                    <a:cubicBezTo>
                      <a:pt x="79" y="360"/>
                      <a:pt x="114" y="369"/>
                      <a:pt x="150" y="341"/>
                    </a:cubicBezTo>
                    <a:cubicBezTo>
                      <a:pt x="181" y="316"/>
                      <a:pt x="197" y="279"/>
                      <a:pt x="233" y="259"/>
                    </a:cubicBezTo>
                    <a:cubicBezTo>
                      <a:pt x="272" y="237"/>
                      <a:pt x="312" y="247"/>
                      <a:pt x="354" y="243"/>
                    </a:cubicBezTo>
                    <a:cubicBezTo>
                      <a:pt x="440" y="236"/>
                      <a:pt x="457" y="147"/>
                      <a:pt x="419" y="82"/>
                    </a:cubicBezTo>
                    <a:cubicBezTo>
                      <a:pt x="397" y="44"/>
                      <a:pt x="350" y="0"/>
                      <a:pt x="302" y="10"/>
                    </a:cubicBezTo>
                    <a:cubicBezTo>
                      <a:pt x="295" y="11"/>
                      <a:pt x="292" y="21"/>
                      <a:pt x="285" y="24"/>
                    </a:cubicBezTo>
                    <a:cubicBezTo>
                      <a:pt x="279" y="27"/>
                      <a:pt x="270" y="23"/>
                      <a:pt x="264" y="26"/>
                    </a:cubicBezTo>
                    <a:cubicBezTo>
                      <a:pt x="259" y="30"/>
                      <a:pt x="257" y="39"/>
                      <a:pt x="252" y="41"/>
                    </a:cubicBezTo>
                    <a:cubicBezTo>
                      <a:pt x="246" y="44"/>
                      <a:pt x="236" y="41"/>
                      <a:pt x="230" y="43"/>
                    </a:cubicBezTo>
                    <a:cubicBezTo>
                      <a:pt x="199" y="53"/>
                      <a:pt x="176" y="35"/>
                      <a:pt x="147" y="28"/>
                    </a:cubicBezTo>
                    <a:cubicBezTo>
                      <a:pt x="84" y="13"/>
                      <a:pt x="58" y="63"/>
                      <a:pt x="72" y="118"/>
                    </a:cubicBezTo>
                    <a:cubicBezTo>
                      <a:pt x="78" y="142"/>
                      <a:pt x="78" y="163"/>
                      <a:pt x="68" y="181"/>
                    </a:cubicBezTo>
                    <a:cubicBezTo>
                      <a:pt x="66" y="186"/>
                      <a:pt x="57" y="186"/>
                      <a:pt x="52" y="191"/>
                    </a:cubicBezTo>
                    <a:cubicBezTo>
                      <a:pt x="49" y="195"/>
                      <a:pt x="49" y="203"/>
                      <a:pt x="43" y="206"/>
                    </a:cubicBezTo>
                    <a:cubicBezTo>
                      <a:pt x="33" y="214"/>
                      <a:pt x="16" y="203"/>
                      <a:pt x="11" y="207"/>
                    </a:cubicBezTo>
                    <a:close/>
                  </a:path>
                </a:pathLst>
              </a:custGeom>
              <a:solidFill>
                <a:srgbClr val="DB8B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18" name="Freeform 89">
                <a:extLst>
                  <a:ext uri="{FF2B5EF4-FFF2-40B4-BE49-F238E27FC236}">
                    <a16:creationId xmlns:a16="http://schemas.microsoft.com/office/drawing/2014/main" id="{99C01CE9-0780-831E-6941-46B414D9F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0" y="2975"/>
                <a:ext cx="742" cy="717"/>
              </a:xfrm>
              <a:custGeom>
                <a:avLst/>
                <a:gdLst>
                  <a:gd name="T0" fmla="*/ 6658 w 328"/>
                  <a:gd name="T1" fmla="*/ 5135 h 297"/>
                  <a:gd name="T2" fmla="*/ 3090 w 328"/>
                  <a:gd name="T3" fmla="*/ 5980 h 297"/>
                  <a:gd name="T4" fmla="*/ 1156 w 328"/>
                  <a:gd name="T5" fmla="*/ 8795 h 297"/>
                  <a:gd name="T6" fmla="*/ 0 w 328"/>
                  <a:gd name="T7" fmla="*/ 10089 h 297"/>
                  <a:gd name="T8" fmla="*/ 871 w 328"/>
                  <a:gd name="T9" fmla="*/ 9541 h 297"/>
                  <a:gd name="T10" fmla="*/ 2882 w 328"/>
                  <a:gd name="T11" fmla="*/ 6866 h 297"/>
                  <a:gd name="T12" fmla="*/ 6207 w 328"/>
                  <a:gd name="T13" fmla="*/ 6318 h 297"/>
                  <a:gd name="T14" fmla="*/ 7651 w 328"/>
                  <a:gd name="T15" fmla="*/ 1055 h 297"/>
                  <a:gd name="T16" fmla="*/ 7015 w 328"/>
                  <a:gd name="T17" fmla="*/ 0 h 297"/>
                  <a:gd name="T18" fmla="*/ 6658 w 328"/>
                  <a:gd name="T19" fmla="*/ 5135 h 2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8" h="297">
                    <a:moveTo>
                      <a:pt x="254" y="151"/>
                    </a:moveTo>
                    <a:cubicBezTo>
                      <a:pt x="227" y="172"/>
                      <a:pt x="155" y="159"/>
                      <a:pt x="118" y="176"/>
                    </a:cubicBezTo>
                    <a:cubicBezTo>
                      <a:pt x="81" y="193"/>
                      <a:pt x="61" y="236"/>
                      <a:pt x="44" y="259"/>
                    </a:cubicBezTo>
                    <a:cubicBezTo>
                      <a:pt x="27" y="282"/>
                      <a:pt x="22" y="289"/>
                      <a:pt x="0" y="297"/>
                    </a:cubicBezTo>
                    <a:cubicBezTo>
                      <a:pt x="11" y="295"/>
                      <a:pt x="22" y="290"/>
                      <a:pt x="33" y="281"/>
                    </a:cubicBezTo>
                    <a:cubicBezTo>
                      <a:pt x="62" y="258"/>
                      <a:pt x="77" y="221"/>
                      <a:pt x="110" y="202"/>
                    </a:cubicBezTo>
                    <a:cubicBezTo>
                      <a:pt x="147" y="181"/>
                      <a:pt x="197" y="190"/>
                      <a:pt x="237" y="186"/>
                    </a:cubicBezTo>
                    <a:cubicBezTo>
                      <a:pt x="317" y="179"/>
                      <a:pt x="328" y="92"/>
                      <a:pt x="292" y="31"/>
                    </a:cubicBezTo>
                    <a:cubicBezTo>
                      <a:pt x="286" y="21"/>
                      <a:pt x="278" y="10"/>
                      <a:pt x="268" y="0"/>
                    </a:cubicBezTo>
                    <a:cubicBezTo>
                      <a:pt x="288" y="40"/>
                      <a:pt x="305" y="110"/>
                      <a:pt x="254" y="151"/>
                    </a:cubicBezTo>
                    <a:close/>
                  </a:path>
                </a:pathLst>
              </a:custGeom>
              <a:solidFill>
                <a:srgbClr val="CD4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19" name="Freeform 90">
                <a:extLst>
                  <a:ext uri="{FF2B5EF4-FFF2-40B4-BE49-F238E27FC236}">
                    <a16:creationId xmlns:a16="http://schemas.microsoft.com/office/drawing/2014/main" id="{02C25C54-8D0E-CB26-FC8C-6CD1292EF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" y="2886"/>
                <a:ext cx="826" cy="801"/>
              </a:xfrm>
              <a:custGeom>
                <a:avLst/>
                <a:gdLst>
                  <a:gd name="T0" fmla="*/ 937 w 365"/>
                  <a:gd name="T1" fmla="*/ 9214 h 332"/>
                  <a:gd name="T2" fmla="*/ 1204 w 365"/>
                  <a:gd name="T3" fmla="*/ 7289 h 332"/>
                  <a:gd name="T4" fmla="*/ 2652 w 365"/>
                  <a:gd name="T5" fmla="*/ 5559 h 332"/>
                  <a:gd name="T6" fmla="*/ 3304 w 365"/>
                  <a:gd name="T7" fmla="*/ 2782 h 332"/>
                  <a:gd name="T8" fmla="*/ 5669 w 365"/>
                  <a:gd name="T9" fmla="*/ 1998 h 332"/>
                  <a:gd name="T10" fmla="*/ 7635 w 365"/>
                  <a:gd name="T11" fmla="*/ 914 h 332"/>
                  <a:gd name="T12" fmla="*/ 9573 w 365"/>
                  <a:gd name="T13" fmla="*/ 1013 h 332"/>
                  <a:gd name="T14" fmla="*/ 7660 w 365"/>
                  <a:gd name="T15" fmla="*/ 198 h 332"/>
                  <a:gd name="T16" fmla="*/ 7242 w 365"/>
                  <a:gd name="T17" fmla="*/ 676 h 332"/>
                  <a:gd name="T18" fmla="*/ 6710 w 365"/>
                  <a:gd name="T19" fmla="*/ 746 h 332"/>
                  <a:gd name="T20" fmla="*/ 6422 w 365"/>
                  <a:gd name="T21" fmla="*/ 1223 h 332"/>
                  <a:gd name="T22" fmla="*/ 5644 w 365"/>
                  <a:gd name="T23" fmla="*/ 1392 h 332"/>
                  <a:gd name="T24" fmla="*/ 3596 w 365"/>
                  <a:gd name="T25" fmla="*/ 885 h 332"/>
                  <a:gd name="T26" fmla="*/ 1761 w 365"/>
                  <a:gd name="T27" fmla="*/ 3766 h 332"/>
                  <a:gd name="T28" fmla="*/ 1659 w 365"/>
                  <a:gd name="T29" fmla="*/ 5897 h 332"/>
                  <a:gd name="T30" fmla="*/ 1265 w 365"/>
                  <a:gd name="T31" fmla="*/ 6205 h 332"/>
                  <a:gd name="T32" fmla="*/ 1018 w 365"/>
                  <a:gd name="T33" fmla="*/ 6910 h 332"/>
                  <a:gd name="T34" fmla="*/ 210 w 365"/>
                  <a:gd name="T35" fmla="*/ 6951 h 332"/>
                  <a:gd name="T36" fmla="*/ 163 w 365"/>
                  <a:gd name="T37" fmla="*/ 7626 h 332"/>
                  <a:gd name="T38" fmla="*/ 0 w 365"/>
                  <a:gd name="T39" fmla="*/ 8439 h 332"/>
                  <a:gd name="T40" fmla="*/ 625 w 365"/>
                  <a:gd name="T41" fmla="*/ 9284 h 332"/>
                  <a:gd name="T42" fmla="*/ 1127 w 365"/>
                  <a:gd name="T43" fmla="*/ 10577 h 332"/>
                  <a:gd name="T44" fmla="*/ 1991 w 365"/>
                  <a:gd name="T45" fmla="*/ 11253 h 332"/>
                  <a:gd name="T46" fmla="*/ 937 w 365"/>
                  <a:gd name="T47" fmla="*/ 9214 h 3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65" h="332">
                    <a:moveTo>
                      <a:pt x="36" y="272"/>
                    </a:moveTo>
                    <a:cubicBezTo>
                      <a:pt x="36" y="262"/>
                      <a:pt x="29" y="227"/>
                      <a:pt x="46" y="215"/>
                    </a:cubicBezTo>
                    <a:cubicBezTo>
                      <a:pt x="49" y="212"/>
                      <a:pt x="80" y="192"/>
                      <a:pt x="101" y="164"/>
                    </a:cubicBezTo>
                    <a:cubicBezTo>
                      <a:pt x="118" y="142"/>
                      <a:pt x="109" y="98"/>
                      <a:pt x="126" y="82"/>
                    </a:cubicBezTo>
                    <a:cubicBezTo>
                      <a:pt x="138" y="70"/>
                      <a:pt x="184" y="75"/>
                      <a:pt x="216" y="59"/>
                    </a:cubicBezTo>
                    <a:cubicBezTo>
                      <a:pt x="241" y="46"/>
                      <a:pt x="268" y="34"/>
                      <a:pt x="291" y="27"/>
                    </a:cubicBezTo>
                    <a:cubicBezTo>
                      <a:pt x="331" y="14"/>
                      <a:pt x="353" y="23"/>
                      <a:pt x="365" y="30"/>
                    </a:cubicBezTo>
                    <a:cubicBezTo>
                      <a:pt x="343" y="10"/>
                      <a:pt x="320" y="0"/>
                      <a:pt x="292" y="6"/>
                    </a:cubicBezTo>
                    <a:cubicBezTo>
                      <a:pt x="286" y="8"/>
                      <a:pt x="282" y="17"/>
                      <a:pt x="276" y="20"/>
                    </a:cubicBezTo>
                    <a:cubicBezTo>
                      <a:pt x="271" y="23"/>
                      <a:pt x="262" y="19"/>
                      <a:pt x="256" y="22"/>
                    </a:cubicBezTo>
                    <a:cubicBezTo>
                      <a:pt x="251" y="25"/>
                      <a:pt x="250" y="33"/>
                      <a:pt x="245" y="36"/>
                    </a:cubicBezTo>
                    <a:cubicBezTo>
                      <a:pt x="239" y="39"/>
                      <a:pt x="221" y="39"/>
                      <a:pt x="215" y="41"/>
                    </a:cubicBezTo>
                    <a:cubicBezTo>
                      <a:pt x="186" y="50"/>
                      <a:pt x="165" y="33"/>
                      <a:pt x="137" y="26"/>
                    </a:cubicBezTo>
                    <a:cubicBezTo>
                      <a:pt x="79" y="12"/>
                      <a:pt x="54" y="59"/>
                      <a:pt x="67" y="111"/>
                    </a:cubicBezTo>
                    <a:cubicBezTo>
                      <a:pt x="73" y="133"/>
                      <a:pt x="72" y="157"/>
                      <a:pt x="63" y="174"/>
                    </a:cubicBezTo>
                    <a:cubicBezTo>
                      <a:pt x="60" y="179"/>
                      <a:pt x="52" y="179"/>
                      <a:pt x="48" y="183"/>
                    </a:cubicBezTo>
                    <a:cubicBezTo>
                      <a:pt x="44" y="187"/>
                      <a:pt x="44" y="201"/>
                      <a:pt x="39" y="204"/>
                    </a:cubicBezTo>
                    <a:cubicBezTo>
                      <a:pt x="29" y="211"/>
                      <a:pt x="14" y="201"/>
                      <a:pt x="8" y="205"/>
                    </a:cubicBezTo>
                    <a:cubicBezTo>
                      <a:pt x="1" y="210"/>
                      <a:pt x="10" y="217"/>
                      <a:pt x="6" y="225"/>
                    </a:cubicBezTo>
                    <a:cubicBezTo>
                      <a:pt x="3" y="231"/>
                      <a:pt x="1" y="239"/>
                      <a:pt x="0" y="249"/>
                    </a:cubicBezTo>
                    <a:cubicBezTo>
                      <a:pt x="0" y="260"/>
                      <a:pt x="17" y="264"/>
                      <a:pt x="24" y="274"/>
                    </a:cubicBezTo>
                    <a:cubicBezTo>
                      <a:pt x="33" y="287"/>
                      <a:pt x="35" y="305"/>
                      <a:pt x="43" y="312"/>
                    </a:cubicBezTo>
                    <a:cubicBezTo>
                      <a:pt x="54" y="321"/>
                      <a:pt x="65" y="328"/>
                      <a:pt x="76" y="332"/>
                    </a:cubicBezTo>
                    <a:cubicBezTo>
                      <a:pt x="38" y="306"/>
                      <a:pt x="36" y="283"/>
                      <a:pt x="36" y="272"/>
                    </a:cubicBezTo>
                    <a:close/>
                  </a:path>
                </a:pathLst>
              </a:custGeom>
              <a:solidFill>
                <a:srgbClr val="E9B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0" name="Freeform 91">
                <a:extLst>
                  <a:ext uri="{FF2B5EF4-FFF2-40B4-BE49-F238E27FC236}">
                    <a16:creationId xmlns:a16="http://schemas.microsoft.com/office/drawing/2014/main" id="{7BA05FF2-484A-3C65-7954-985730372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9" y="2966"/>
                <a:ext cx="280" cy="354"/>
              </a:xfrm>
              <a:custGeom>
                <a:avLst/>
                <a:gdLst>
                  <a:gd name="T0" fmla="*/ 806 w 124"/>
                  <a:gd name="T1" fmla="*/ 140 h 147"/>
                  <a:gd name="T2" fmla="*/ 285 w 124"/>
                  <a:gd name="T3" fmla="*/ 2360 h 147"/>
                  <a:gd name="T4" fmla="*/ 312 w 124"/>
                  <a:gd name="T5" fmla="*/ 3632 h 147"/>
                  <a:gd name="T6" fmla="*/ 0 w 124"/>
                  <a:gd name="T7" fmla="*/ 4942 h 147"/>
                  <a:gd name="T8" fmla="*/ 677 w 124"/>
                  <a:gd name="T9" fmla="*/ 3463 h 147"/>
                  <a:gd name="T10" fmla="*/ 786 w 124"/>
                  <a:gd name="T11" fmla="*/ 1409 h 147"/>
                  <a:gd name="T12" fmla="*/ 1820 w 124"/>
                  <a:gd name="T13" fmla="*/ 766 h 147"/>
                  <a:gd name="T14" fmla="*/ 3222 w 124"/>
                  <a:gd name="T15" fmla="*/ 506 h 147"/>
                  <a:gd name="T16" fmla="*/ 2233 w 124"/>
                  <a:gd name="T17" fmla="*/ 267 h 147"/>
                  <a:gd name="T18" fmla="*/ 1118 w 124"/>
                  <a:gd name="T19" fmla="*/ 0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4" h="147">
                    <a:moveTo>
                      <a:pt x="31" y="4"/>
                    </a:moveTo>
                    <a:cubicBezTo>
                      <a:pt x="4" y="10"/>
                      <a:pt x="7" y="50"/>
                      <a:pt x="11" y="70"/>
                    </a:cubicBezTo>
                    <a:cubicBezTo>
                      <a:pt x="13" y="83"/>
                      <a:pt x="14" y="94"/>
                      <a:pt x="12" y="108"/>
                    </a:cubicBezTo>
                    <a:cubicBezTo>
                      <a:pt x="11" y="122"/>
                      <a:pt x="3" y="133"/>
                      <a:pt x="0" y="147"/>
                    </a:cubicBezTo>
                    <a:cubicBezTo>
                      <a:pt x="13" y="134"/>
                      <a:pt x="24" y="122"/>
                      <a:pt x="26" y="103"/>
                    </a:cubicBezTo>
                    <a:cubicBezTo>
                      <a:pt x="29" y="83"/>
                      <a:pt x="24" y="60"/>
                      <a:pt x="30" y="42"/>
                    </a:cubicBezTo>
                    <a:cubicBezTo>
                      <a:pt x="37" y="24"/>
                      <a:pt x="54" y="23"/>
                      <a:pt x="70" y="23"/>
                    </a:cubicBezTo>
                    <a:cubicBezTo>
                      <a:pt x="89" y="22"/>
                      <a:pt x="106" y="17"/>
                      <a:pt x="124" y="15"/>
                    </a:cubicBezTo>
                    <a:cubicBezTo>
                      <a:pt x="109" y="15"/>
                      <a:pt x="99" y="14"/>
                      <a:pt x="86" y="8"/>
                    </a:cubicBezTo>
                    <a:cubicBezTo>
                      <a:pt x="71" y="2"/>
                      <a:pt x="59" y="0"/>
                      <a:pt x="43" y="0"/>
                    </a:cubicBezTo>
                  </a:path>
                </a:pathLst>
              </a:custGeom>
              <a:solidFill>
                <a:srgbClr val="F6E7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1" name="Freeform 92">
                <a:extLst>
                  <a:ext uri="{FF2B5EF4-FFF2-40B4-BE49-F238E27FC236}">
                    <a16:creationId xmlns:a16="http://schemas.microsoft.com/office/drawing/2014/main" id="{76CC0009-4110-8BAA-F8F7-C2183FD96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5" y="2990"/>
                <a:ext cx="61" cy="104"/>
              </a:xfrm>
              <a:custGeom>
                <a:avLst/>
                <a:gdLst>
                  <a:gd name="T0" fmla="*/ 474 w 27"/>
                  <a:gd name="T1" fmla="*/ 0 h 43"/>
                  <a:gd name="T2" fmla="*/ 102 w 27"/>
                  <a:gd name="T3" fmla="*/ 1473 h 43"/>
                  <a:gd name="T4" fmla="*/ 287 w 27"/>
                  <a:gd name="T5" fmla="*/ 508 h 43"/>
                  <a:gd name="T6" fmla="*/ 705 w 27"/>
                  <a:gd name="T7" fmla="*/ 169 h 43"/>
                  <a:gd name="T8" fmla="*/ 596 w 27"/>
                  <a:gd name="T9" fmla="*/ 29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43">
                    <a:moveTo>
                      <a:pt x="18" y="0"/>
                    </a:moveTo>
                    <a:cubicBezTo>
                      <a:pt x="0" y="9"/>
                      <a:pt x="1" y="25"/>
                      <a:pt x="4" y="43"/>
                    </a:cubicBezTo>
                    <a:cubicBezTo>
                      <a:pt x="7" y="34"/>
                      <a:pt x="5" y="23"/>
                      <a:pt x="11" y="15"/>
                    </a:cubicBezTo>
                    <a:cubicBezTo>
                      <a:pt x="15" y="10"/>
                      <a:pt x="22" y="10"/>
                      <a:pt x="27" y="5"/>
                    </a:cubicBezTo>
                    <a:cubicBezTo>
                      <a:pt x="26" y="3"/>
                      <a:pt x="25" y="2"/>
                      <a:pt x="23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2" name="Freeform 93">
                <a:extLst>
                  <a:ext uri="{FF2B5EF4-FFF2-40B4-BE49-F238E27FC236}">
                    <a16:creationId xmlns:a16="http://schemas.microsoft.com/office/drawing/2014/main" id="{AE2F285C-568A-1D55-3869-CE17F8341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983"/>
                <a:ext cx="32" cy="21"/>
              </a:xfrm>
              <a:custGeom>
                <a:avLst/>
                <a:gdLst>
                  <a:gd name="T0" fmla="*/ 325 w 14"/>
                  <a:gd name="T1" fmla="*/ 65 h 9"/>
                  <a:gd name="T2" fmla="*/ 57 w 14"/>
                  <a:gd name="T3" fmla="*/ 266 h 9"/>
                  <a:gd name="T4" fmla="*/ 382 w 14"/>
                  <a:gd name="T5" fmla="*/ 180 h 9"/>
                  <a:gd name="T6" fmla="*/ 325 w 14"/>
                  <a:gd name="T7" fmla="*/ 86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12" y="2"/>
                    </a:moveTo>
                    <a:cubicBezTo>
                      <a:pt x="6" y="0"/>
                      <a:pt x="0" y="3"/>
                      <a:pt x="2" y="9"/>
                    </a:cubicBezTo>
                    <a:cubicBezTo>
                      <a:pt x="7" y="9"/>
                      <a:pt x="11" y="8"/>
                      <a:pt x="14" y="6"/>
                    </a:cubicBezTo>
                    <a:cubicBezTo>
                      <a:pt x="14" y="4"/>
                      <a:pt x="13" y="4"/>
                      <a:pt x="12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3" name="Freeform 94">
                <a:extLst>
                  <a:ext uri="{FF2B5EF4-FFF2-40B4-BE49-F238E27FC236}">
                    <a16:creationId xmlns:a16="http://schemas.microsoft.com/office/drawing/2014/main" id="{3753F894-6CE6-5152-0BA0-CD444B165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9" y="3106"/>
                <a:ext cx="14" cy="26"/>
              </a:xfrm>
              <a:custGeom>
                <a:avLst/>
                <a:gdLst>
                  <a:gd name="T0" fmla="*/ 28 w 6"/>
                  <a:gd name="T1" fmla="*/ 28 h 11"/>
                  <a:gd name="T2" fmla="*/ 114 w 6"/>
                  <a:gd name="T3" fmla="*/ 340 h 11"/>
                  <a:gd name="T4" fmla="*/ 152 w 6"/>
                  <a:gd name="T5" fmla="*/ 28 h 11"/>
                  <a:gd name="T6" fmla="*/ 86 w 6"/>
                  <a:gd name="T7" fmla="*/ 66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1" y="1"/>
                    </a:moveTo>
                    <a:cubicBezTo>
                      <a:pt x="0" y="5"/>
                      <a:pt x="1" y="9"/>
                      <a:pt x="4" y="11"/>
                    </a:cubicBezTo>
                    <a:cubicBezTo>
                      <a:pt x="6" y="8"/>
                      <a:pt x="6" y="4"/>
                      <a:pt x="5" y="1"/>
                    </a:cubicBezTo>
                    <a:cubicBezTo>
                      <a:pt x="3" y="0"/>
                      <a:pt x="3" y="2"/>
                      <a:pt x="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4" name="Freeform 95">
                <a:extLst>
                  <a:ext uri="{FF2B5EF4-FFF2-40B4-BE49-F238E27FC236}">
                    <a16:creationId xmlns:a16="http://schemas.microsoft.com/office/drawing/2014/main" id="{3F656132-FA2A-6E19-ECF6-969CD1E9D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4" y="3419"/>
                <a:ext cx="39" cy="58"/>
              </a:xfrm>
              <a:custGeom>
                <a:avLst/>
                <a:gdLst>
                  <a:gd name="T0" fmla="*/ 167 w 17"/>
                  <a:gd name="T1" fmla="*/ 29 h 24"/>
                  <a:gd name="T2" fmla="*/ 110 w 17"/>
                  <a:gd name="T3" fmla="*/ 817 h 24"/>
                  <a:gd name="T4" fmla="*/ 280 w 17"/>
                  <a:gd name="T5" fmla="*/ 210 h 24"/>
                  <a:gd name="T6" fmla="*/ 216 w 17"/>
                  <a:gd name="T7" fmla="*/ 29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24">
                    <a:moveTo>
                      <a:pt x="6" y="1"/>
                    </a:moveTo>
                    <a:cubicBezTo>
                      <a:pt x="2" y="7"/>
                      <a:pt x="0" y="18"/>
                      <a:pt x="4" y="24"/>
                    </a:cubicBezTo>
                    <a:cubicBezTo>
                      <a:pt x="7" y="21"/>
                      <a:pt x="9" y="10"/>
                      <a:pt x="10" y="6"/>
                    </a:cubicBezTo>
                    <a:cubicBezTo>
                      <a:pt x="10" y="3"/>
                      <a:pt x="17" y="0"/>
                      <a:pt x="8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5" name="Freeform 96">
                <a:extLst>
                  <a:ext uri="{FF2B5EF4-FFF2-40B4-BE49-F238E27FC236}">
                    <a16:creationId xmlns:a16="http://schemas.microsoft.com/office/drawing/2014/main" id="{43CB6968-4D4B-D4A2-E87D-1032327FA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5" y="3400"/>
                <a:ext cx="11" cy="12"/>
              </a:xfrm>
              <a:custGeom>
                <a:avLst/>
                <a:gdLst>
                  <a:gd name="T0" fmla="*/ 73 w 5"/>
                  <a:gd name="T1" fmla="*/ 29 h 5"/>
                  <a:gd name="T2" fmla="*/ 0 w 5"/>
                  <a:gd name="T3" fmla="*/ 168 h 5"/>
                  <a:gd name="T4" fmla="*/ 117 w 5"/>
                  <a:gd name="T5" fmla="*/ 29 h 5"/>
                  <a:gd name="T6" fmla="*/ 73 w 5"/>
                  <a:gd name="T7" fmla="*/ 70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3" y="1"/>
                    </a:moveTo>
                    <a:cubicBezTo>
                      <a:pt x="1" y="3"/>
                      <a:pt x="0" y="3"/>
                      <a:pt x="0" y="5"/>
                    </a:cubicBezTo>
                    <a:cubicBezTo>
                      <a:pt x="2" y="4"/>
                      <a:pt x="3" y="3"/>
                      <a:pt x="5" y="1"/>
                    </a:cubicBezTo>
                    <a:cubicBezTo>
                      <a:pt x="3" y="0"/>
                      <a:pt x="3" y="2"/>
                      <a:pt x="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6" name="Freeform 97">
                <a:extLst>
                  <a:ext uri="{FF2B5EF4-FFF2-40B4-BE49-F238E27FC236}">
                    <a16:creationId xmlns:a16="http://schemas.microsoft.com/office/drawing/2014/main" id="{F430EE28-635D-F69F-1562-1AB6D179D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8" y="3118"/>
                <a:ext cx="331" cy="330"/>
              </a:xfrm>
              <a:custGeom>
                <a:avLst/>
                <a:gdLst>
                  <a:gd name="T0" fmla="*/ 0 w 146"/>
                  <a:gd name="T1" fmla="*/ 4345 h 137"/>
                  <a:gd name="T2" fmla="*/ 3192 w 146"/>
                  <a:gd name="T3" fmla="*/ 3064 h 137"/>
                  <a:gd name="T4" fmla="*/ 3330 w 146"/>
                  <a:gd name="T5" fmla="*/ 0 h 137"/>
                  <a:gd name="T6" fmla="*/ 2585 w 146"/>
                  <a:gd name="T7" fmla="*/ 3440 h 137"/>
                  <a:gd name="T8" fmla="*/ 0 w 146"/>
                  <a:gd name="T9" fmla="*/ 4345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6" h="137">
                    <a:moveTo>
                      <a:pt x="0" y="129"/>
                    </a:moveTo>
                    <a:cubicBezTo>
                      <a:pt x="25" y="129"/>
                      <a:pt x="95" y="137"/>
                      <a:pt x="121" y="91"/>
                    </a:cubicBezTo>
                    <a:cubicBezTo>
                      <a:pt x="146" y="45"/>
                      <a:pt x="126" y="0"/>
                      <a:pt x="126" y="0"/>
                    </a:cubicBezTo>
                    <a:cubicBezTo>
                      <a:pt x="130" y="34"/>
                      <a:pt x="123" y="78"/>
                      <a:pt x="98" y="102"/>
                    </a:cubicBezTo>
                    <a:cubicBezTo>
                      <a:pt x="71" y="129"/>
                      <a:pt x="11" y="130"/>
                      <a:pt x="0" y="129"/>
                    </a:cubicBezTo>
                    <a:close/>
                  </a:path>
                </a:pathLst>
              </a:custGeom>
              <a:solidFill>
                <a:srgbClr val="B9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7" name="Freeform 98">
                <a:extLst>
                  <a:ext uri="{FF2B5EF4-FFF2-40B4-BE49-F238E27FC236}">
                    <a16:creationId xmlns:a16="http://schemas.microsoft.com/office/drawing/2014/main" id="{3D08A17D-300C-CF53-927E-3C9B6F041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860"/>
                <a:ext cx="1034" cy="890"/>
              </a:xfrm>
              <a:custGeom>
                <a:avLst/>
                <a:gdLst>
                  <a:gd name="T0" fmla="*/ 292 w 457"/>
                  <a:gd name="T1" fmla="*/ 7004 h 369"/>
                  <a:gd name="T2" fmla="*/ 163 w 457"/>
                  <a:gd name="T3" fmla="*/ 8080 h 369"/>
                  <a:gd name="T4" fmla="*/ 25 w 457"/>
                  <a:gd name="T5" fmla="*/ 8965 h 369"/>
                  <a:gd name="T6" fmla="*/ 661 w 457"/>
                  <a:gd name="T7" fmla="*/ 9877 h 369"/>
                  <a:gd name="T8" fmla="*/ 1204 w 457"/>
                  <a:gd name="T9" fmla="*/ 11240 h 369"/>
                  <a:gd name="T10" fmla="*/ 3926 w 457"/>
                  <a:gd name="T11" fmla="*/ 11536 h 369"/>
                  <a:gd name="T12" fmla="*/ 6102 w 457"/>
                  <a:gd name="T13" fmla="*/ 8767 h 369"/>
                  <a:gd name="T14" fmla="*/ 9277 w 457"/>
                  <a:gd name="T15" fmla="*/ 8220 h 369"/>
                  <a:gd name="T16" fmla="*/ 10980 w 457"/>
                  <a:gd name="T17" fmla="*/ 2781 h 369"/>
                  <a:gd name="T18" fmla="*/ 7910 w 457"/>
                  <a:gd name="T19" fmla="*/ 338 h 369"/>
                  <a:gd name="T20" fmla="*/ 7469 w 457"/>
                  <a:gd name="T21" fmla="*/ 815 h 369"/>
                  <a:gd name="T22" fmla="*/ 6917 w 457"/>
                  <a:gd name="T23" fmla="*/ 885 h 369"/>
                  <a:gd name="T24" fmla="*/ 6604 w 457"/>
                  <a:gd name="T25" fmla="*/ 1389 h 369"/>
                  <a:gd name="T26" fmla="*/ 6025 w 457"/>
                  <a:gd name="T27" fmla="*/ 1459 h 369"/>
                  <a:gd name="T28" fmla="*/ 3855 w 457"/>
                  <a:gd name="T29" fmla="*/ 955 h 369"/>
                  <a:gd name="T30" fmla="*/ 1889 w 457"/>
                  <a:gd name="T31" fmla="*/ 3997 h 369"/>
                  <a:gd name="T32" fmla="*/ 1781 w 457"/>
                  <a:gd name="T33" fmla="*/ 6131 h 369"/>
                  <a:gd name="T34" fmla="*/ 1367 w 457"/>
                  <a:gd name="T35" fmla="*/ 6469 h 369"/>
                  <a:gd name="T36" fmla="*/ 1122 w 457"/>
                  <a:gd name="T37" fmla="*/ 6975 h 369"/>
                  <a:gd name="T38" fmla="*/ 292 w 457"/>
                  <a:gd name="T39" fmla="*/ 7004 h 36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57" h="369">
                    <a:moveTo>
                      <a:pt x="11" y="207"/>
                    </a:moveTo>
                    <a:cubicBezTo>
                      <a:pt x="3" y="213"/>
                      <a:pt x="11" y="231"/>
                      <a:pt x="6" y="239"/>
                    </a:cubicBezTo>
                    <a:cubicBezTo>
                      <a:pt x="3" y="246"/>
                      <a:pt x="1" y="254"/>
                      <a:pt x="1" y="265"/>
                    </a:cubicBezTo>
                    <a:cubicBezTo>
                      <a:pt x="0" y="277"/>
                      <a:pt x="18" y="282"/>
                      <a:pt x="25" y="292"/>
                    </a:cubicBezTo>
                    <a:cubicBezTo>
                      <a:pt x="35" y="306"/>
                      <a:pt x="37" y="325"/>
                      <a:pt x="46" y="332"/>
                    </a:cubicBezTo>
                    <a:cubicBezTo>
                      <a:pt x="79" y="360"/>
                      <a:pt x="114" y="369"/>
                      <a:pt x="150" y="341"/>
                    </a:cubicBezTo>
                    <a:cubicBezTo>
                      <a:pt x="181" y="316"/>
                      <a:pt x="197" y="279"/>
                      <a:pt x="233" y="259"/>
                    </a:cubicBezTo>
                    <a:cubicBezTo>
                      <a:pt x="272" y="237"/>
                      <a:pt x="312" y="247"/>
                      <a:pt x="354" y="243"/>
                    </a:cubicBezTo>
                    <a:cubicBezTo>
                      <a:pt x="440" y="236"/>
                      <a:pt x="457" y="147"/>
                      <a:pt x="419" y="82"/>
                    </a:cubicBezTo>
                    <a:cubicBezTo>
                      <a:pt x="397" y="44"/>
                      <a:pt x="350" y="0"/>
                      <a:pt x="302" y="10"/>
                    </a:cubicBezTo>
                    <a:cubicBezTo>
                      <a:pt x="295" y="11"/>
                      <a:pt x="292" y="21"/>
                      <a:pt x="285" y="24"/>
                    </a:cubicBezTo>
                    <a:cubicBezTo>
                      <a:pt x="279" y="27"/>
                      <a:pt x="270" y="23"/>
                      <a:pt x="264" y="26"/>
                    </a:cubicBezTo>
                    <a:cubicBezTo>
                      <a:pt x="259" y="30"/>
                      <a:pt x="257" y="39"/>
                      <a:pt x="252" y="41"/>
                    </a:cubicBezTo>
                    <a:cubicBezTo>
                      <a:pt x="246" y="44"/>
                      <a:pt x="236" y="41"/>
                      <a:pt x="230" y="43"/>
                    </a:cubicBezTo>
                    <a:cubicBezTo>
                      <a:pt x="199" y="53"/>
                      <a:pt x="176" y="35"/>
                      <a:pt x="147" y="28"/>
                    </a:cubicBezTo>
                    <a:cubicBezTo>
                      <a:pt x="84" y="13"/>
                      <a:pt x="58" y="63"/>
                      <a:pt x="72" y="118"/>
                    </a:cubicBezTo>
                    <a:cubicBezTo>
                      <a:pt x="78" y="142"/>
                      <a:pt x="78" y="163"/>
                      <a:pt x="68" y="181"/>
                    </a:cubicBezTo>
                    <a:cubicBezTo>
                      <a:pt x="66" y="186"/>
                      <a:pt x="57" y="186"/>
                      <a:pt x="52" y="191"/>
                    </a:cubicBezTo>
                    <a:cubicBezTo>
                      <a:pt x="49" y="195"/>
                      <a:pt x="49" y="203"/>
                      <a:pt x="43" y="206"/>
                    </a:cubicBezTo>
                    <a:cubicBezTo>
                      <a:pt x="33" y="214"/>
                      <a:pt x="16" y="203"/>
                      <a:pt x="11" y="20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11" name="Group 3">
              <a:extLst>
                <a:ext uri="{FF2B5EF4-FFF2-40B4-BE49-F238E27FC236}">
                  <a16:creationId xmlns:a16="http://schemas.microsoft.com/office/drawing/2014/main" id="{87EBF9EF-FA07-6532-7B34-6FD573D40B9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4799970" flipH="1">
              <a:off x="11324557" y="5258222"/>
              <a:ext cx="184081" cy="403769"/>
              <a:chOff x="1373" y="1347"/>
              <a:chExt cx="535" cy="1173"/>
            </a:xfrm>
          </p:grpSpPr>
          <p:sp>
            <p:nvSpPr>
              <p:cNvPr id="212" name="Freeform 4">
                <a:extLst>
                  <a:ext uri="{FF2B5EF4-FFF2-40B4-BE49-F238E27FC236}">
                    <a16:creationId xmlns:a16="http://schemas.microsoft.com/office/drawing/2014/main" id="{E6F4C035-CC24-4942-0773-D75E277AC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3" y="1347"/>
                <a:ext cx="535" cy="1173"/>
              </a:xfrm>
              <a:custGeom>
                <a:avLst/>
                <a:gdLst>
                  <a:gd name="T0" fmla="*/ 3563 w 214"/>
                  <a:gd name="T1" fmla="*/ 1117 h 440"/>
                  <a:gd name="T2" fmla="*/ 1958 w 214"/>
                  <a:gd name="T3" fmla="*/ 5700 h 440"/>
                  <a:gd name="T4" fmla="*/ 395 w 214"/>
                  <a:gd name="T5" fmla="*/ 11314 h 440"/>
                  <a:gd name="T6" fmla="*/ 1333 w 214"/>
                  <a:gd name="T7" fmla="*/ 17832 h 440"/>
                  <a:gd name="T8" fmla="*/ 2470 w 214"/>
                  <a:gd name="T9" fmla="*/ 21066 h 440"/>
                  <a:gd name="T10" fmla="*/ 5438 w 214"/>
                  <a:gd name="T11" fmla="*/ 21860 h 440"/>
                  <a:gd name="T12" fmla="*/ 7970 w 214"/>
                  <a:gd name="T13" fmla="*/ 16710 h 440"/>
                  <a:gd name="T14" fmla="*/ 7895 w 214"/>
                  <a:gd name="T15" fmla="*/ 7334 h 440"/>
                  <a:gd name="T16" fmla="*/ 3563 w 214"/>
                  <a:gd name="T17" fmla="*/ 1117 h 4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" h="440">
                    <a:moveTo>
                      <a:pt x="91" y="22"/>
                    </a:moveTo>
                    <a:cubicBezTo>
                      <a:pt x="45" y="43"/>
                      <a:pt x="52" y="93"/>
                      <a:pt x="50" y="113"/>
                    </a:cubicBezTo>
                    <a:cubicBezTo>
                      <a:pt x="46" y="154"/>
                      <a:pt x="18" y="185"/>
                      <a:pt x="10" y="224"/>
                    </a:cubicBezTo>
                    <a:cubicBezTo>
                      <a:pt x="0" y="278"/>
                      <a:pt x="21" y="305"/>
                      <a:pt x="34" y="353"/>
                    </a:cubicBezTo>
                    <a:cubicBezTo>
                      <a:pt x="40" y="374"/>
                      <a:pt x="46" y="400"/>
                      <a:pt x="63" y="417"/>
                    </a:cubicBezTo>
                    <a:cubicBezTo>
                      <a:pt x="78" y="432"/>
                      <a:pt x="101" y="440"/>
                      <a:pt x="139" y="433"/>
                    </a:cubicBezTo>
                    <a:cubicBezTo>
                      <a:pt x="182" y="426"/>
                      <a:pt x="200" y="369"/>
                      <a:pt x="204" y="331"/>
                    </a:cubicBezTo>
                    <a:cubicBezTo>
                      <a:pt x="212" y="249"/>
                      <a:pt x="194" y="203"/>
                      <a:pt x="202" y="145"/>
                    </a:cubicBezTo>
                    <a:cubicBezTo>
                      <a:pt x="214" y="54"/>
                      <a:pt x="137" y="0"/>
                      <a:pt x="91" y="22"/>
                    </a:cubicBezTo>
                    <a:close/>
                  </a:path>
                </a:pathLst>
              </a:custGeom>
              <a:solidFill>
                <a:srgbClr val="BBE2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13" name="Freeform 5">
                <a:extLst>
                  <a:ext uri="{FF2B5EF4-FFF2-40B4-BE49-F238E27FC236}">
                    <a16:creationId xmlns:a16="http://schemas.microsoft.com/office/drawing/2014/main" id="{2E424765-2BD8-A298-41F3-13360E755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504"/>
                <a:ext cx="328" cy="1000"/>
              </a:xfrm>
              <a:custGeom>
                <a:avLst/>
                <a:gdLst>
                  <a:gd name="T0" fmla="*/ 4757 w 131"/>
                  <a:gd name="T1" fmla="*/ 4152 h 375"/>
                  <a:gd name="T2" fmla="*/ 4049 w 131"/>
                  <a:gd name="T3" fmla="*/ 0 h 375"/>
                  <a:gd name="T4" fmla="*/ 4289 w 131"/>
                  <a:gd name="T5" fmla="*/ 4301 h 375"/>
                  <a:gd name="T6" fmla="*/ 3969 w 131"/>
                  <a:gd name="T7" fmla="*/ 13141 h 375"/>
                  <a:gd name="T8" fmla="*/ 1850 w 131"/>
                  <a:gd name="T9" fmla="*/ 18355 h 375"/>
                  <a:gd name="T10" fmla="*/ 0 w 131"/>
                  <a:gd name="T11" fmla="*/ 18296 h 375"/>
                  <a:gd name="T12" fmla="*/ 2276 w 131"/>
                  <a:gd name="T13" fmla="*/ 18752 h 375"/>
                  <a:gd name="T14" fmla="*/ 4832 w 131"/>
                  <a:gd name="T15" fmla="*/ 13560 h 375"/>
                  <a:gd name="T16" fmla="*/ 4757 w 131"/>
                  <a:gd name="T17" fmla="*/ 4152 h 3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1" h="375">
                    <a:moveTo>
                      <a:pt x="121" y="82"/>
                    </a:moveTo>
                    <a:cubicBezTo>
                      <a:pt x="126" y="48"/>
                      <a:pt x="118" y="22"/>
                      <a:pt x="103" y="0"/>
                    </a:cubicBezTo>
                    <a:cubicBezTo>
                      <a:pt x="113" y="20"/>
                      <a:pt x="113" y="54"/>
                      <a:pt x="109" y="85"/>
                    </a:cubicBezTo>
                    <a:cubicBezTo>
                      <a:pt x="100" y="144"/>
                      <a:pt x="109" y="179"/>
                      <a:pt x="101" y="260"/>
                    </a:cubicBezTo>
                    <a:cubicBezTo>
                      <a:pt x="97" y="298"/>
                      <a:pt x="90" y="356"/>
                      <a:pt x="47" y="363"/>
                    </a:cubicBezTo>
                    <a:cubicBezTo>
                      <a:pt x="29" y="366"/>
                      <a:pt x="17" y="371"/>
                      <a:pt x="0" y="362"/>
                    </a:cubicBezTo>
                    <a:cubicBezTo>
                      <a:pt x="13" y="370"/>
                      <a:pt x="33" y="375"/>
                      <a:pt x="58" y="371"/>
                    </a:cubicBezTo>
                    <a:cubicBezTo>
                      <a:pt x="101" y="364"/>
                      <a:pt x="119" y="306"/>
                      <a:pt x="123" y="268"/>
                    </a:cubicBezTo>
                    <a:cubicBezTo>
                      <a:pt x="131" y="187"/>
                      <a:pt x="113" y="141"/>
                      <a:pt x="121" y="82"/>
                    </a:cubicBezTo>
                    <a:close/>
                  </a:path>
                </a:pathLst>
              </a:custGeom>
              <a:solidFill>
                <a:srgbClr val="91CD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14" name="Freeform 6">
                <a:extLst>
                  <a:ext uri="{FF2B5EF4-FFF2-40B4-BE49-F238E27FC236}">
                    <a16:creationId xmlns:a16="http://schemas.microsoft.com/office/drawing/2014/main" id="{02FEFE4A-B6B3-36AE-BBCF-273140E5B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" y="1419"/>
                <a:ext cx="215" cy="1005"/>
              </a:xfrm>
              <a:custGeom>
                <a:avLst/>
                <a:gdLst>
                  <a:gd name="T0" fmla="*/ 1613 w 86"/>
                  <a:gd name="T1" fmla="*/ 16408 h 377"/>
                  <a:gd name="T2" fmla="*/ 1333 w 86"/>
                  <a:gd name="T3" fmla="*/ 10346 h 377"/>
                  <a:gd name="T4" fmla="*/ 2625 w 86"/>
                  <a:gd name="T5" fmla="*/ 4604 h 377"/>
                  <a:gd name="T6" fmla="*/ 3363 w 86"/>
                  <a:gd name="T7" fmla="*/ 0 h 377"/>
                  <a:gd name="T8" fmla="*/ 1958 w 86"/>
                  <a:gd name="T9" fmla="*/ 4492 h 377"/>
                  <a:gd name="T10" fmla="*/ 438 w 86"/>
                  <a:gd name="T11" fmla="*/ 10098 h 377"/>
                  <a:gd name="T12" fmla="*/ 1375 w 86"/>
                  <a:gd name="T13" fmla="*/ 16557 h 377"/>
                  <a:gd name="T14" fmla="*/ 2033 w 86"/>
                  <a:gd name="T15" fmla="*/ 19039 h 377"/>
                  <a:gd name="T16" fmla="*/ 1613 w 86"/>
                  <a:gd name="T17" fmla="*/ 16408 h 3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6" h="377">
                    <a:moveTo>
                      <a:pt x="41" y="325"/>
                    </a:moveTo>
                    <a:cubicBezTo>
                      <a:pt x="29" y="277"/>
                      <a:pt x="24" y="259"/>
                      <a:pt x="34" y="205"/>
                    </a:cubicBezTo>
                    <a:cubicBezTo>
                      <a:pt x="41" y="166"/>
                      <a:pt x="63" y="132"/>
                      <a:pt x="67" y="91"/>
                    </a:cubicBezTo>
                    <a:cubicBezTo>
                      <a:pt x="69" y="75"/>
                      <a:pt x="55" y="22"/>
                      <a:pt x="86" y="0"/>
                    </a:cubicBezTo>
                    <a:cubicBezTo>
                      <a:pt x="46" y="23"/>
                      <a:pt x="52" y="70"/>
                      <a:pt x="50" y="89"/>
                    </a:cubicBezTo>
                    <a:cubicBezTo>
                      <a:pt x="47" y="129"/>
                      <a:pt x="18" y="161"/>
                      <a:pt x="11" y="200"/>
                    </a:cubicBezTo>
                    <a:cubicBezTo>
                      <a:pt x="0" y="254"/>
                      <a:pt x="22" y="280"/>
                      <a:pt x="35" y="328"/>
                    </a:cubicBezTo>
                    <a:cubicBezTo>
                      <a:pt x="39" y="344"/>
                      <a:pt x="43" y="361"/>
                      <a:pt x="52" y="377"/>
                    </a:cubicBezTo>
                    <a:cubicBezTo>
                      <a:pt x="47" y="357"/>
                      <a:pt x="45" y="337"/>
                      <a:pt x="41" y="325"/>
                    </a:cubicBezTo>
                    <a:close/>
                  </a:path>
                </a:pathLst>
              </a:custGeom>
              <a:solidFill>
                <a:srgbClr val="E5F5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15" name="Freeform 7">
                <a:extLst>
                  <a:ext uri="{FF2B5EF4-FFF2-40B4-BE49-F238E27FC236}">
                    <a16:creationId xmlns:a16="http://schemas.microsoft.com/office/drawing/2014/main" id="{9DFB6EA8-2B17-471D-C2D6-E1D4B88B0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1419"/>
                <a:ext cx="188" cy="533"/>
              </a:xfrm>
              <a:custGeom>
                <a:avLst/>
                <a:gdLst>
                  <a:gd name="T0" fmla="*/ 2915 w 75"/>
                  <a:gd name="T1" fmla="*/ 0 h 200"/>
                  <a:gd name="T2" fmla="*/ 1860 w 75"/>
                  <a:gd name="T3" fmla="*/ 4546 h 200"/>
                  <a:gd name="T4" fmla="*/ 0 w 75"/>
                  <a:gd name="T5" fmla="*/ 10084 h 200"/>
                  <a:gd name="T6" fmla="*/ 1547 w 75"/>
                  <a:gd name="T7" fmla="*/ 4488 h 200"/>
                  <a:gd name="T8" fmla="*/ 2960 w 75"/>
                  <a:gd name="T9" fmla="*/ 0 h 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200">
                    <a:moveTo>
                      <a:pt x="74" y="0"/>
                    </a:moveTo>
                    <a:cubicBezTo>
                      <a:pt x="34" y="23"/>
                      <a:pt x="49" y="77"/>
                      <a:pt x="47" y="90"/>
                    </a:cubicBezTo>
                    <a:cubicBezTo>
                      <a:pt x="41" y="130"/>
                      <a:pt x="7" y="161"/>
                      <a:pt x="0" y="200"/>
                    </a:cubicBezTo>
                    <a:cubicBezTo>
                      <a:pt x="7" y="161"/>
                      <a:pt x="36" y="129"/>
                      <a:pt x="39" y="89"/>
                    </a:cubicBezTo>
                    <a:cubicBezTo>
                      <a:pt x="41" y="70"/>
                      <a:pt x="35" y="23"/>
                      <a:pt x="7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16" name="Freeform 8">
                <a:extLst>
                  <a:ext uri="{FF2B5EF4-FFF2-40B4-BE49-F238E27FC236}">
                    <a16:creationId xmlns:a16="http://schemas.microsoft.com/office/drawing/2014/main" id="{30AF6E0D-8624-5B97-82F7-A31BC2E75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3" y="1347"/>
                <a:ext cx="535" cy="1173"/>
              </a:xfrm>
              <a:custGeom>
                <a:avLst/>
                <a:gdLst>
                  <a:gd name="T0" fmla="*/ 3563 w 214"/>
                  <a:gd name="T1" fmla="*/ 1117 h 440"/>
                  <a:gd name="T2" fmla="*/ 1958 w 214"/>
                  <a:gd name="T3" fmla="*/ 5700 h 440"/>
                  <a:gd name="T4" fmla="*/ 395 w 214"/>
                  <a:gd name="T5" fmla="*/ 11314 h 440"/>
                  <a:gd name="T6" fmla="*/ 1333 w 214"/>
                  <a:gd name="T7" fmla="*/ 17832 h 440"/>
                  <a:gd name="T8" fmla="*/ 2470 w 214"/>
                  <a:gd name="T9" fmla="*/ 21066 h 440"/>
                  <a:gd name="T10" fmla="*/ 5438 w 214"/>
                  <a:gd name="T11" fmla="*/ 21860 h 440"/>
                  <a:gd name="T12" fmla="*/ 7970 w 214"/>
                  <a:gd name="T13" fmla="*/ 16710 h 440"/>
                  <a:gd name="T14" fmla="*/ 7895 w 214"/>
                  <a:gd name="T15" fmla="*/ 7334 h 440"/>
                  <a:gd name="T16" fmla="*/ 3563 w 214"/>
                  <a:gd name="T17" fmla="*/ 1117 h 4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" h="440">
                    <a:moveTo>
                      <a:pt x="91" y="22"/>
                    </a:moveTo>
                    <a:cubicBezTo>
                      <a:pt x="45" y="43"/>
                      <a:pt x="52" y="93"/>
                      <a:pt x="50" y="113"/>
                    </a:cubicBezTo>
                    <a:cubicBezTo>
                      <a:pt x="46" y="154"/>
                      <a:pt x="18" y="185"/>
                      <a:pt x="10" y="224"/>
                    </a:cubicBezTo>
                    <a:cubicBezTo>
                      <a:pt x="0" y="278"/>
                      <a:pt x="21" y="305"/>
                      <a:pt x="34" y="353"/>
                    </a:cubicBezTo>
                    <a:cubicBezTo>
                      <a:pt x="40" y="374"/>
                      <a:pt x="46" y="400"/>
                      <a:pt x="63" y="417"/>
                    </a:cubicBezTo>
                    <a:cubicBezTo>
                      <a:pt x="78" y="432"/>
                      <a:pt x="101" y="440"/>
                      <a:pt x="139" y="433"/>
                    </a:cubicBezTo>
                    <a:cubicBezTo>
                      <a:pt x="182" y="426"/>
                      <a:pt x="200" y="369"/>
                      <a:pt x="204" y="331"/>
                    </a:cubicBezTo>
                    <a:cubicBezTo>
                      <a:pt x="212" y="249"/>
                      <a:pt x="194" y="203"/>
                      <a:pt x="202" y="145"/>
                    </a:cubicBezTo>
                    <a:cubicBezTo>
                      <a:pt x="214" y="54"/>
                      <a:pt x="137" y="0"/>
                      <a:pt x="91" y="22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  <p:cxnSp>
        <p:nvCxnSpPr>
          <p:cNvPr id="303" name="Connecteur droit 302">
            <a:extLst>
              <a:ext uri="{FF2B5EF4-FFF2-40B4-BE49-F238E27FC236}">
                <a16:creationId xmlns:a16="http://schemas.microsoft.com/office/drawing/2014/main" id="{A40CFFA4-E1F7-036B-90FE-EF25318EEB1B}"/>
              </a:ext>
            </a:extLst>
          </p:cNvPr>
          <p:cNvCxnSpPr>
            <a:cxnSpLocks/>
          </p:cNvCxnSpPr>
          <p:nvPr/>
        </p:nvCxnSpPr>
        <p:spPr>
          <a:xfrm>
            <a:off x="608418" y="1247775"/>
            <a:ext cx="1102478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4" name="object 2">
            <a:extLst>
              <a:ext uri="{FF2B5EF4-FFF2-40B4-BE49-F238E27FC236}">
                <a16:creationId xmlns:a16="http://schemas.microsoft.com/office/drawing/2014/main" id="{AE033A77-A842-A381-6A21-6A7A7C241DB9}"/>
              </a:ext>
            </a:extLst>
          </p:cNvPr>
          <p:cNvSpPr txBox="1">
            <a:spLocks/>
          </p:cNvSpPr>
          <p:nvPr/>
        </p:nvSpPr>
        <p:spPr>
          <a:xfrm>
            <a:off x="550675" y="185017"/>
            <a:ext cx="11261580" cy="992922"/>
          </a:xfrm>
          <a:prstGeom prst="rect">
            <a:avLst/>
          </a:prstGeom>
        </p:spPr>
        <p:txBody>
          <a:bodyPr vert="horz" wrap="square" lIns="0" tIns="195919" rIns="0" bIns="0" rtlCol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59263" defTabSz="1219110">
              <a:lnSpc>
                <a:spcPts val="3813"/>
              </a:lnSpc>
              <a:spcBef>
                <a:spcPts val="153"/>
              </a:spcBef>
              <a:defRPr/>
            </a:pPr>
            <a:r>
              <a:rPr lang="en-US" sz="3200" kern="0" spc="-87" dirty="0">
                <a:solidFill>
                  <a:sysClr val="windowText" lastClr="000000"/>
                </a:solidFill>
              </a:rPr>
              <a:t>In vivo fate</a:t>
            </a:r>
          </a:p>
          <a:p>
            <a:pPr marL="59263" defTabSz="1219110">
              <a:lnSpc>
                <a:spcPts val="2213"/>
              </a:lnSpc>
              <a:spcBef>
                <a:spcPts val="153"/>
              </a:spcBef>
              <a:defRPr/>
            </a:pPr>
            <a:r>
              <a:rPr lang="en-US" sz="1867" b="1" kern="0" dirty="0">
                <a:solidFill>
                  <a:srgbClr val="045FA9"/>
                </a:solidFill>
                <a:latin typeface="Arial MT"/>
                <a:cs typeface="Arial MT"/>
              </a:rPr>
              <a:t>Interactions in the biological </a:t>
            </a:r>
            <a:r>
              <a:rPr lang="en-US" sz="1867" b="1" kern="0" dirty="0" err="1">
                <a:solidFill>
                  <a:srgbClr val="045FA9"/>
                </a:solidFill>
                <a:latin typeface="Arial MT"/>
                <a:cs typeface="Arial MT"/>
              </a:rPr>
              <a:t>medium_the</a:t>
            </a:r>
            <a:r>
              <a:rPr lang="en-US" sz="1867" b="1" kern="0" dirty="0">
                <a:solidFill>
                  <a:srgbClr val="045FA9"/>
                </a:solidFill>
                <a:latin typeface="Arial MT"/>
                <a:cs typeface="Arial MT"/>
              </a:rPr>
              <a:t> protein corona </a:t>
            </a:r>
          </a:p>
        </p:txBody>
      </p:sp>
    </p:spTree>
    <p:extLst>
      <p:ext uri="{BB962C8B-B14F-4D97-AF65-F5344CB8AC3E}">
        <p14:creationId xmlns:p14="http://schemas.microsoft.com/office/powerpoint/2010/main" val="1177556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13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Different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generations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of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nanomedicines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5CF0A183-1656-4463-9123-4E9B72958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3" t="12845" r="959"/>
          <a:stretch/>
        </p:blipFill>
        <p:spPr>
          <a:xfrm>
            <a:off x="8489546" y="512616"/>
            <a:ext cx="2483242" cy="24442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3C0598-63B5-4628-A270-8D45FC2CC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t="12090" r="39150" b="1247"/>
          <a:stretch/>
        </p:blipFill>
        <p:spPr>
          <a:xfrm>
            <a:off x="4813989" y="548420"/>
            <a:ext cx="2362131" cy="24305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17082C3-B244-4E55-8780-07DB30A21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16343" r="80689"/>
          <a:stretch/>
        </p:blipFill>
        <p:spPr>
          <a:xfrm>
            <a:off x="1991544" y="631131"/>
            <a:ext cx="1142979" cy="2346154"/>
          </a:xfrm>
          <a:prstGeom prst="rect">
            <a:avLst/>
          </a:prstGeom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id="{77FED298-09D4-49DB-9F01-B604E0C18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958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1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st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A386611E-76B6-4B11-BE52-9E683B3B5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58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3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rd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3CDD2FA0-2C57-460F-944B-75184EA9A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744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2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nd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751284E9-B0B6-4BE0-909B-FC2DEC8CE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149" y="1896716"/>
            <a:ext cx="12503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600" b="1" dirty="0">
                <a:solidFill>
                  <a:srgbClr val="C00000"/>
                </a:solidFill>
                <a:latin typeface="ArialMT"/>
              </a:rPr>
              <a:t>Drug</a:t>
            </a:r>
          </a:p>
        </p:txBody>
      </p:sp>
      <p:sp>
        <p:nvSpPr>
          <p:cNvPr id="29" name="Flèche : courbe vers le bas 28">
            <a:extLst>
              <a:ext uri="{FF2B5EF4-FFF2-40B4-BE49-F238E27FC236}">
                <a16:creationId xmlns:a16="http://schemas.microsoft.com/office/drawing/2014/main" id="{9EDFE092-CD12-42BF-953B-BFB837043B6F}"/>
              </a:ext>
            </a:extLst>
          </p:cNvPr>
          <p:cNvSpPr/>
          <p:nvPr/>
        </p:nvSpPr>
        <p:spPr>
          <a:xfrm rot="19742896">
            <a:off x="739211" y="1103191"/>
            <a:ext cx="1214537" cy="537179"/>
          </a:xfrm>
          <a:prstGeom prst="curvedDownArrow">
            <a:avLst>
              <a:gd name="adj1" fmla="val 25000"/>
              <a:gd name="adj2" fmla="val 143349"/>
              <a:gd name="adj3" fmla="val 4945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MT"/>
            </a:endParaRP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0C3A0CD5-E982-4171-B7BD-5B363FA8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552" y="3421510"/>
            <a:ext cx="23727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dirty="0" err="1">
                <a:solidFill>
                  <a:srgbClr val="002060"/>
                </a:solidFill>
                <a:latin typeface="ArialMT"/>
              </a:rPr>
              <a:t>Stealth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/Long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circulating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  <a:p>
            <a:pPr eaLnBrk="1" hangingPunct="1"/>
            <a:r>
              <a:rPr lang="fr-FR" sz="1600" dirty="0">
                <a:solidFill>
                  <a:srgbClr val="002060"/>
                </a:solidFill>
                <a:latin typeface="ArialMT"/>
              </a:rPr>
              <a:t>Surface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functionalized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</p:txBody>
      </p:sp>
      <p:sp>
        <p:nvSpPr>
          <p:cNvPr id="31" name="Text Box 15">
            <a:extLst>
              <a:ext uri="{FF2B5EF4-FFF2-40B4-BE49-F238E27FC236}">
                <a16:creationId xmlns:a16="http://schemas.microsoft.com/office/drawing/2014/main" id="{910DE83C-BE99-488E-8AD3-3D23F52BB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056" y="3544620"/>
            <a:ext cx="23727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dirty="0" err="1">
                <a:solidFill>
                  <a:srgbClr val="002060"/>
                </a:solidFill>
                <a:latin typeface="ArialMT"/>
              </a:rPr>
              <a:t>Stealth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/Long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circulating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</p:txBody>
      </p:sp>
      <p:pic>
        <p:nvPicPr>
          <p:cNvPr id="32" name="Image 31" descr="Une image contenant animal, invertébré&#10;&#10;Description générée automatiquement">
            <a:extLst>
              <a:ext uri="{FF2B5EF4-FFF2-40B4-BE49-F238E27FC236}">
                <a16:creationId xmlns:a16="http://schemas.microsoft.com/office/drawing/2014/main" id="{403891F5-97CE-489A-ABC4-598D4DD4A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39" y="4113335"/>
            <a:ext cx="2006126" cy="133498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A04A5B5-0EEF-4D1D-9ED9-31DA9FD6C8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1" t="933" r="22682"/>
          <a:stretch/>
        </p:blipFill>
        <p:spPr>
          <a:xfrm>
            <a:off x="5577543" y="4200357"/>
            <a:ext cx="998091" cy="2444262"/>
          </a:xfrm>
          <a:prstGeom prst="rect">
            <a:avLst/>
          </a:prstGeom>
        </p:spPr>
      </p:pic>
      <p:pic>
        <p:nvPicPr>
          <p:cNvPr id="34" name="Image 33" descr="Une image contenant ciel, intérieur, habits&#10;&#10;Description générée automatiquement">
            <a:extLst>
              <a:ext uri="{FF2B5EF4-FFF2-40B4-BE49-F238E27FC236}">
                <a16:creationId xmlns:a16="http://schemas.microsoft.com/office/drawing/2014/main" id="{AE390D4F-C4E5-4EDA-BD77-F42A129DDC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94" y="4325587"/>
            <a:ext cx="1371016" cy="224546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1E2BE71-AEC9-40BA-A824-8B2DF0B31B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55" t="5900" r="23579" b="6951"/>
          <a:stretch/>
        </p:blipFill>
        <p:spPr>
          <a:xfrm flipH="1">
            <a:off x="10344472" y="4221088"/>
            <a:ext cx="936104" cy="1080120"/>
          </a:xfrm>
          <a:prstGeom prst="rect">
            <a:avLst/>
          </a:prstGeom>
        </p:spPr>
      </p:pic>
      <p:sp>
        <p:nvSpPr>
          <p:cNvPr id="36" name="Ellipse 52">
            <a:extLst>
              <a:ext uri="{FF2B5EF4-FFF2-40B4-BE49-F238E27FC236}">
                <a16:creationId xmlns:a16="http://schemas.microsoft.com/office/drawing/2014/main" id="{55B301BE-0F02-45EA-A109-9B7C9BDC42CB}"/>
              </a:ext>
            </a:extLst>
          </p:cNvPr>
          <p:cNvSpPr/>
          <p:nvPr/>
        </p:nvSpPr>
        <p:spPr>
          <a:xfrm flipH="1">
            <a:off x="489431" y="1734747"/>
            <a:ext cx="215543" cy="21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7B5A829-2DEF-4777-B302-F4A2FE018FEB}"/>
              </a:ext>
            </a:extLst>
          </p:cNvPr>
          <p:cNvSpPr/>
          <p:nvPr/>
        </p:nvSpPr>
        <p:spPr>
          <a:xfrm>
            <a:off x="7794436" y="548560"/>
            <a:ext cx="3559363" cy="630944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latin typeface="ArialMT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2668C364-752F-42D9-BE37-765F3342ECE9}"/>
              </a:ext>
            </a:extLst>
          </p:cNvPr>
          <p:cNvSpPr/>
          <p:nvPr/>
        </p:nvSpPr>
        <p:spPr>
          <a:xfrm>
            <a:off x="92138" y="570696"/>
            <a:ext cx="3559362" cy="630944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47713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14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 descr="Figures.jpg">
            <a:extLst>
              <a:ext uri="{FF2B5EF4-FFF2-40B4-BE49-F238E27FC236}">
                <a16:creationId xmlns:a16="http://schemas.microsoft.com/office/drawing/2014/main" id="{F0B13062-6171-461B-A2A9-9DEFE8ADA20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5560" y="1223343"/>
            <a:ext cx="3528392" cy="4886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0D0AE46-F652-49EC-8C8A-1FCF634DC904}"/>
              </a:ext>
            </a:extLst>
          </p:cNvPr>
          <p:cNvSpPr/>
          <p:nvPr/>
        </p:nvSpPr>
        <p:spPr>
          <a:xfrm>
            <a:off x="6530739" y="1223343"/>
            <a:ext cx="510987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C00000"/>
                </a:solidFill>
                <a:latin typeface="ArialMT"/>
              </a:rPr>
              <a:t>Enhanced</a:t>
            </a:r>
            <a:r>
              <a:rPr lang="fr-FR" sz="2000" b="1" dirty="0">
                <a:solidFill>
                  <a:srgbClr val="C00000"/>
                </a:solidFill>
                <a:latin typeface="ArialMT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latin typeface="ArialMT"/>
              </a:rPr>
              <a:t>permeability</a:t>
            </a:r>
            <a:endParaRPr lang="fr-FR" sz="2000" b="1" dirty="0">
              <a:solidFill>
                <a:srgbClr val="C00000"/>
              </a:solidFill>
              <a:latin typeface="ArialMT"/>
            </a:endParaRPr>
          </a:p>
          <a:p>
            <a:pPr marL="1809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 Stimulation of the blood vessel production</a:t>
            </a:r>
          </a:p>
          <a:p>
            <a:pPr marL="1809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 Important vascularization (blood supply)</a:t>
            </a:r>
          </a:p>
          <a:p>
            <a:pPr marL="1809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 Wide fenestrations, abnormal architectures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A0476951-8B5E-4595-B592-B0ACB9ADDD1D}"/>
              </a:ext>
            </a:extLst>
          </p:cNvPr>
          <p:cNvSpPr/>
          <p:nvPr/>
        </p:nvSpPr>
        <p:spPr>
          <a:xfrm>
            <a:off x="6745370" y="4933260"/>
            <a:ext cx="4679222" cy="715089"/>
          </a:xfrm>
          <a:prstGeom prst="roundRect">
            <a:avLst/>
          </a:prstGeom>
          <a:solidFill>
            <a:srgbClr val="FCBBB2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ArialMT"/>
              </a:rPr>
              <a:t>Accumulation of </a:t>
            </a:r>
            <a:r>
              <a:rPr lang="fr-FR" b="1" dirty="0" err="1">
                <a:solidFill>
                  <a:srgbClr val="002060"/>
                </a:solidFill>
                <a:latin typeface="ArialMT"/>
              </a:rPr>
              <a:t>nanoparticles</a:t>
            </a:r>
            <a:r>
              <a:rPr lang="fr-FR" b="1" dirty="0">
                <a:solidFill>
                  <a:srgbClr val="002060"/>
                </a:solidFill>
                <a:latin typeface="ArialMT"/>
              </a:rPr>
              <a:t> in  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ArialMT"/>
              </a:rPr>
              <a:t>tumor and </a:t>
            </a:r>
            <a:r>
              <a:rPr lang="fr-FR" b="1" dirty="0" err="1">
                <a:solidFill>
                  <a:srgbClr val="002060"/>
                </a:solidFill>
                <a:latin typeface="ArialMT"/>
              </a:rPr>
              <a:t>inflammed</a:t>
            </a:r>
            <a:r>
              <a:rPr lang="fr-FR" b="1" dirty="0">
                <a:solidFill>
                  <a:srgbClr val="002060"/>
                </a:solidFill>
                <a:latin typeface="ArialMT"/>
              </a:rPr>
              <a:t> tissues</a:t>
            </a:r>
            <a:endParaRPr lang="fr-FR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8" name="Text Box 72">
            <a:extLst>
              <a:ext uri="{FF2B5EF4-FFF2-40B4-BE49-F238E27FC236}">
                <a16:creationId xmlns:a16="http://schemas.microsoft.com/office/drawing/2014/main" id="{F6CFE4C2-4B46-4F07-B2DD-5CD814F65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45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ArialMT"/>
              </a:rPr>
              <a:t>The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enhanced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permeability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and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retention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effect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(EPR)</a:t>
            </a:r>
            <a:endParaRPr lang="en-US" sz="24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312FA58-E745-4742-920C-B4E45DDA34E3}"/>
              </a:ext>
            </a:extLst>
          </p:cNvPr>
          <p:cNvSpPr/>
          <p:nvPr/>
        </p:nvSpPr>
        <p:spPr>
          <a:xfrm>
            <a:off x="6530739" y="2852936"/>
            <a:ext cx="41017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C00000"/>
                </a:solidFill>
                <a:latin typeface="ArialMT"/>
              </a:rPr>
              <a:t>Enhanced</a:t>
            </a:r>
            <a:r>
              <a:rPr lang="fr-FR" sz="2000" b="1" dirty="0">
                <a:solidFill>
                  <a:srgbClr val="C00000"/>
                </a:solidFill>
                <a:latin typeface="ArialMT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latin typeface="ArialMT"/>
              </a:rPr>
              <a:t>retention</a:t>
            </a:r>
            <a:endParaRPr lang="fr-FR" sz="2000" b="1" dirty="0">
              <a:solidFill>
                <a:srgbClr val="C00000"/>
              </a:solidFill>
              <a:latin typeface="ArialMT"/>
            </a:endParaRPr>
          </a:p>
          <a:p>
            <a:pPr marL="180975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 Inefficient lymphatic drainage</a:t>
            </a:r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2A043F35-1D5E-48C0-87B9-4094F2A6ECAB}"/>
              </a:ext>
            </a:extLst>
          </p:cNvPr>
          <p:cNvSpPr/>
          <p:nvPr/>
        </p:nvSpPr>
        <p:spPr>
          <a:xfrm rot="5400000">
            <a:off x="8384901" y="4017576"/>
            <a:ext cx="393441" cy="38532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M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2</a:t>
            </a:r>
            <a:r>
              <a:rPr lang="fr-FR" sz="2800" b="1" baseline="30000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nd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generation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: long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circulating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79A8316-5EBF-F5F5-80DA-3E8C79C43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212" y="4043"/>
            <a:ext cx="3264702" cy="82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263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15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72">
            <a:extLst>
              <a:ext uri="{FF2B5EF4-FFF2-40B4-BE49-F238E27FC236}">
                <a16:creationId xmlns:a16="http://schemas.microsoft.com/office/drawing/2014/main" id="{F6CFE4C2-4B46-4F07-B2DD-5CD814F65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45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ArialMT"/>
              </a:rPr>
              <a:t>The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enhanced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permeability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and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retention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effect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(EPR)</a:t>
            </a:r>
            <a:endParaRPr lang="en-US" sz="24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2</a:t>
            </a:r>
            <a:r>
              <a:rPr lang="fr-FR" sz="2800" b="1" baseline="30000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nd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generation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: long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circulating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429ACAD-B8F3-44A3-82DC-CF13E03B52E6}"/>
              </a:ext>
            </a:extLst>
          </p:cNvPr>
          <p:cNvSpPr txBox="1"/>
          <p:nvPr/>
        </p:nvSpPr>
        <p:spPr>
          <a:xfrm>
            <a:off x="9499468" y="3023628"/>
            <a:ext cx="17873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fr-FR" b="1" kern="0" dirty="0" err="1">
                <a:solidFill>
                  <a:srgbClr val="002060"/>
                </a:solidFill>
                <a:latin typeface="ArialMT"/>
                <a:cs typeface="Calibri Light" panose="020F0302020204030204" pitchFamily="34" charset="0"/>
              </a:rPr>
              <a:t>Opsonization</a:t>
            </a:r>
            <a:endParaRPr lang="fr-FR" sz="1200" b="1" kern="0" dirty="0">
              <a:solidFill>
                <a:srgbClr val="002060"/>
              </a:solidFill>
              <a:latin typeface="ArialMT"/>
              <a:cs typeface="Calibri Light" panose="020F03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84C6FF3-D7CE-694B-E4AF-F9EDA9E89664}"/>
              </a:ext>
            </a:extLst>
          </p:cNvPr>
          <p:cNvSpPr txBox="1"/>
          <p:nvPr/>
        </p:nvSpPr>
        <p:spPr>
          <a:xfrm>
            <a:off x="9849472" y="3646764"/>
            <a:ext cx="188765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150"/>
            </a:defPPr>
            <a:lvl1pPr defTabSz="514350">
              <a:defRPr sz="1200" b="1" ker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fr-FR" sz="1800" dirty="0" err="1">
                <a:solidFill>
                  <a:srgbClr val="C00000"/>
                </a:solidFill>
                <a:latin typeface="ArialMT"/>
              </a:rPr>
              <a:t>Prolonged</a:t>
            </a:r>
            <a:r>
              <a:rPr lang="fr-FR" sz="1800" dirty="0">
                <a:solidFill>
                  <a:srgbClr val="C00000"/>
                </a:solidFill>
                <a:latin typeface="ArialMT"/>
              </a:rPr>
              <a:t> </a:t>
            </a:r>
            <a:r>
              <a:rPr lang="fr-FR" sz="1800" dirty="0" err="1">
                <a:solidFill>
                  <a:srgbClr val="C00000"/>
                </a:solidFill>
                <a:latin typeface="ArialMT"/>
              </a:rPr>
              <a:t>blood</a:t>
            </a:r>
            <a:r>
              <a:rPr lang="fr-FR" sz="1800" dirty="0">
                <a:solidFill>
                  <a:srgbClr val="C00000"/>
                </a:solidFill>
                <a:latin typeface="ArialMT"/>
              </a:rPr>
              <a:t> circulation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0C97CD9-0FE7-7E79-0133-D79393CBAD72}"/>
              </a:ext>
            </a:extLst>
          </p:cNvPr>
          <p:cNvSpPr txBox="1"/>
          <p:nvPr/>
        </p:nvSpPr>
        <p:spPr>
          <a:xfrm>
            <a:off x="1345906" y="2729265"/>
            <a:ext cx="144193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514350">
              <a:defRPr b="1" kern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>
                <a:latin typeface="ArialMT"/>
              </a:rPr>
              <a:t>Non </a:t>
            </a:r>
            <a:r>
              <a:rPr lang="fr-FR" dirty="0" err="1">
                <a:latin typeface="ArialMT"/>
              </a:rPr>
              <a:t>stealth</a:t>
            </a:r>
            <a:r>
              <a:rPr lang="fr-FR" dirty="0">
                <a:latin typeface="ArialMT"/>
              </a:rPr>
              <a:t> NPs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7BEF131-2025-CAB2-4DBA-A289BF279176}"/>
              </a:ext>
            </a:extLst>
          </p:cNvPr>
          <p:cNvSpPr txBox="1"/>
          <p:nvPr/>
        </p:nvSpPr>
        <p:spPr>
          <a:xfrm>
            <a:off x="2583274" y="1398414"/>
            <a:ext cx="903920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C00000"/>
                </a:solidFill>
                <a:latin typeface="ArialMT"/>
                <a:cs typeface="Calibri Light" panose="020F0302020204030204" pitchFamily="34" charset="0"/>
              </a:rPr>
              <a:t>Tumor</a:t>
            </a:r>
            <a:endParaRPr lang="fr-FR" b="1" dirty="0">
              <a:solidFill>
                <a:srgbClr val="C00000"/>
              </a:solidFill>
              <a:latin typeface="ArialMT"/>
              <a:cs typeface="Calibri Light" panose="020F03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45A9B3F-3508-DD77-5D10-D02FCFA4C4DA}"/>
              </a:ext>
            </a:extLst>
          </p:cNvPr>
          <p:cNvSpPr txBox="1"/>
          <p:nvPr/>
        </p:nvSpPr>
        <p:spPr>
          <a:xfrm>
            <a:off x="2204607" y="5380451"/>
            <a:ext cx="1661254" cy="4086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ArialMT"/>
                <a:cs typeface="Calibri Light" panose="020F0302020204030204" pitchFamily="34" charset="0"/>
              </a:rPr>
              <a:t>Inflammation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5F4D96-413B-F610-9712-DFE51E115CDF}"/>
              </a:ext>
            </a:extLst>
          </p:cNvPr>
          <p:cNvSpPr txBox="1"/>
          <p:nvPr/>
        </p:nvSpPr>
        <p:spPr>
          <a:xfrm>
            <a:off x="1345906" y="3785264"/>
            <a:ext cx="144193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514350">
              <a:defRPr b="1" ker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 err="1">
                <a:latin typeface="ArialMT"/>
              </a:rPr>
              <a:t>Stealth</a:t>
            </a:r>
            <a:r>
              <a:rPr lang="fr-FR" dirty="0">
                <a:latin typeface="ArialMT"/>
              </a:rPr>
              <a:t> NPs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E69EFEC-C976-6231-5400-CF3FDFC99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066" y="1653485"/>
            <a:ext cx="5675868" cy="3676207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2CAF40E-2694-E48E-D5C3-372D8ABBE3A8}"/>
              </a:ext>
            </a:extLst>
          </p:cNvPr>
          <p:cNvCxnSpPr>
            <a:cxnSpLocks/>
          </p:cNvCxnSpPr>
          <p:nvPr/>
        </p:nvCxnSpPr>
        <p:spPr>
          <a:xfrm>
            <a:off x="8226762" y="3284984"/>
            <a:ext cx="1236976" cy="0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ADE0352-A32C-440E-96D9-5F2700C3F50E}"/>
              </a:ext>
            </a:extLst>
          </p:cNvPr>
          <p:cNvCxnSpPr>
            <a:cxnSpLocks/>
          </p:cNvCxnSpPr>
          <p:nvPr/>
        </p:nvCxnSpPr>
        <p:spPr>
          <a:xfrm>
            <a:off x="8370012" y="3946492"/>
            <a:ext cx="1279305" cy="0"/>
          </a:xfrm>
          <a:prstGeom prst="straightConnector1">
            <a:avLst/>
          </a:prstGeom>
          <a:ln w="2222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3547700-5648-4C0B-B408-EF66B9C020F2}"/>
              </a:ext>
            </a:extLst>
          </p:cNvPr>
          <p:cNvCxnSpPr>
            <a:cxnSpLocks/>
          </p:cNvCxnSpPr>
          <p:nvPr/>
        </p:nvCxnSpPr>
        <p:spPr>
          <a:xfrm>
            <a:off x="2826080" y="3969930"/>
            <a:ext cx="431986" cy="0"/>
          </a:xfrm>
          <a:prstGeom prst="straightConnector1">
            <a:avLst/>
          </a:prstGeom>
          <a:ln w="2222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05FEAFD-96C4-CE26-0AC3-17E58DCFA421}"/>
              </a:ext>
            </a:extLst>
          </p:cNvPr>
          <p:cNvCxnSpPr>
            <a:cxnSpLocks/>
          </p:cNvCxnSpPr>
          <p:nvPr/>
        </p:nvCxnSpPr>
        <p:spPr>
          <a:xfrm>
            <a:off x="2826080" y="3028062"/>
            <a:ext cx="431986" cy="0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346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16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EPR1.png">
            <a:extLst>
              <a:ext uri="{FF2B5EF4-FFF2-40B4-BE49-F238E27FC236}">
                <a16:creationId xmlns:a16="http://schemas.microsoft.com/office/drawing/2014/main" id="{3A68BCD4-E178-4662-952A-60F2CE3E04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8163" t="3081"/>
          <a:stretch>
            <a:fillRect/>
          </a:stretch>
        </p:blipFill>
        <p:spPr>
          <a:xfrm>
            <a:off x="2423592" y="1268760"/>
            <a:ext cx="3240360" cy="2264978"/>
          </a:xfrm>
          <a:prstGeom prst="rect">
            <a:avLst/>
          </a:prstGeom>
        </p:spPr>
      </p:pic>
      <p:pic>
        <p:nvPicPr>
          <p:cNvPr id="13" name="Image 12" descr="EPR2.png">
            <a:extLst>
              <a:ext uri="{FF2B5EF4-FFF2-40B4-BE49-F238E27FC236}">
                <a16:creationId xmlns:a16="http://schemas.microsoft.com/office/drawing/2014/main" id="{CD6DB1B5-3505-4916-B702-165188769BD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8163" t="3125" r="3908"/>
          <a:stretch>
            <a:fillRect/>
          </a:stretch>
        </p:blipFill>
        <p:spPr>
          <a:xfrm>
            <a:off x="2423592" y="3645024"/>
            <a:ext cx="3240360" cy="2232248"/>
          </a:xfrm>
          <a:prstGeom prst="rect">
            <a:avLst/>
          </a:prstGeom>
        </p:spPr>
      </p:pic>
      <p:pic>
        <p:nvPicPr>
          <p:cNvPr id="14" name="Image 13" descr="EPR3.png">
            <a:extLst>
              <a:ext uri="{FF2B5EF4-FFF2-40B4-BE49-F238E27FC236}">
                <a16:creationId xmlns:a16="http://schemas.microsoft.com/office/drawing/2014/main" id="{BC7F1B42-8AC0-49B2-848F-A9A8766DA5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8218" t="3125" r="1384"/>
          <a:stretch>
            <a:fillRect/>
          </a:stretch>
        </p:blipFill>
        <p:spPr>
          <a:xfrm>
            <a:off x="6384032" y="3645024"/>
            <a:ext cx="3168352" cy="223224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B7738DD-925F-4D67-8EBA-F2277F621E3C}"/>
              </a:ext>
            </a:extLst>
          </p:cNvPr>
          <p:cNvSpPr txBox="1"/>
          <p:nvPr/>
        </p:nvSpPr>
        <p:spPr>
          <a:xfrm>
            <a:off x="2927648" y="62068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C00000"/>
                </a:solidFill>
                <a:latin typeface="ArialMT"/>
              </a:rPr>
              <a:t>Healthy</a:t>
            </a:r>
            <a:r>
              <a:rPr lang="fr-FR" sz="2000" b="1" dirty="0">
                <a:solidFill>
                  <a:srgbClr val="C00000"/>
                </a:solidFill>
                <a:latin typeface="ArialMT"/>
              </a:rPr>
              <a:t> tissue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B0C2FCA-C0A9-41E8-81B7-E88A59D3A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8062"/>
          <a:stretch>
            <a:fillRect/>
          </a:stretch>
        </p:blipFill>
        <p:spPr bwMode="auto">
          <a:xfrm>
            <a:off x="6384032" y="1268760"/>
            <a:ext cx="3168352" cy="227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43CB4D9-E07A-4E93-9255-5DDDB16669AB}"/>
              </a:ext>
            </a:extLst>
          </p:cNvPr>
          <p:cNvSpPr txBox="1"/>
          <p:nvPr/>
        </p:nvSpPr>
        <p:spPr>
          <a:xfrm>
            <a:off x="6960096" y="62068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C00000"/>
                </a:solidFill>
                <a:latin typeface="ArialMT"/>
              </a:rPr>
              <a:t>Tumor</a:t>
            </a:r>
            <a:r>
              <a:rPr lang="fr-FR" sz="2000" b="1" dirty="0">
                <a:solidFill>
                  <a:srgbClr val="C00000"/>
                </a:solidFill>
                <a:latin typeface="ArialMT"/>
              </a:rPr>
              <a:t> tissue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FD01F0-5EA2-48B9-88EE-B6A4D3BE5470}"/>
              </a:ext>
            </a:extLst>
          </p:cNvPr>
          <p:cNvSpPr/>
          <p:nvPr/>
        </p:nvSpPr>
        <p:spPr>
          <a:xfrm>
            <a:off x="3072680" y="661510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rgbClr val="002060"/>
                </a:solidFill>
                <a:latin typeface="ArialMT"/>
              </a:rPr>
              <a:t>S. </a:t>
            </a:r>
            <a:r>
              <a:rPr lang="en-US" sz="1000" dirty="0" err="1">
                <a:solidFill>
                  <a:srgbClr val="002060"/>
                </a:solidFill>
                <a:latin typeface="ArialMT"/>
              </a:rPr>
              <a:t>Unezaki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International Journal of Pharmaceutics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1996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144, 11</a:t>
            </a:r>
            <a:endParaRPr lang="fr-FR" sz="10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53C2B19-FB24-4BAE-935F-93B7A6620450}"/>
              </a:ext>
            </a:extLst>
          </p:cNvPr>
          <p:cNvSpPr txBox="1"/>
          <p:nvPr/>
        </p:nvSpPr>
        <p:spPr>
          <a:xfrm>
            <a:off x="1469740" y="212942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  <a:latin typeface="ArialMT"/>
              </a:rPr>
              <a:t>@24h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ECE8B78-4CC5-424F-BF8B-F8D6C538CAAD}"/>
              </a:ext>
            </a:extLst>
          </p:cNvPr>
          <p:cNvSpPr txBox="1"/>
          <p:nvPr/>
        </p:nvSpPr>
        <p:spPr>
          <a:xfrm>
            <a:off x="9601418" y="465343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  <a:latin typeface="ArialMT"/>
              </a:rPr>
              <a:t>@ 24h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5985926-04A0-4DF3-AA9A-7D47180C4E89}"/>
              </a:ext>
            </a:extLst>
          </p:cNvPr>
          <p:cNvSpPr txBox="1"/>
          <p:nvPr/>
        </p:nvSpPr>
        <p:spPr>
          <a:xfrm>
            <a:off x="1469740" y="465343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  <a:latin typeface="ArialMT"/>
              </a:rPr>
              <a:t>@ 48h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EE38320-0C80-4804-BF9B-4075ED2FE01B}"/>
              </a:ext>
            </a:extLst>
          </p:cNvPr>
          <p:cNvSpPr txBox="1"/>
          <p:nvPr/>
        </p:nvSpPr>
        <p:spPr>
          <a:xfrm>
            <a:off x="9601418" y="212942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  <a:latin typeface="ArialMT"/>
              </a:rPr>
              <a:t>@ 30’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D05602-1591-8032-3CB5-4A826C524FDA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2</a:t>
            </a:r>
            <a:r>
              <a:rPr lang="fr-FR" sz="2800" b="1" baseline="30000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nd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generation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: long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circulating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E1FE11-4D34-9E4A-52BD-D19149755216}"/>
              </a:ext>
            </a:extLst>
          </p:cNvPr>
          <p:cNvSpPr/>
          <p:nvPr/>
        </p:nvSpPr>
        <p:spPr>
          <a:xfrm>
            <a:off x="0" y="6615101"/>
            <a:ext cx="122166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ArialMT"/>
                <a:cs typeface="Calibri Light" panose="020F0302020204030204" pitchFamily="34" charset="0"/>
              </a:rPr>
              <a:t>S. </a:t>
            </a:r>
            <a:r>
              <a:rPr lang="en-US" sz="1000" dirty="0" err="1">
                <a:solidFill>
                  <a:srgbClr val="002060"/>
                </a:solidFill>
                <a:latin typeface="ArialMT"/>
                <a:cs typeface="Calibri Light" panose="020F0302020204030204" pitchFamily="34" charset="0"/>
              </a:rPr>
              <a:t>Unezaki</a:t>
            </a:r>
            <a:r>
              <a:rPr lang="en-US" sz="1000" dirty="0">
                <a:solidFill>
                  <a:srgbClr val="002060"/>
                </a:solidFill>
                <a:latin typeface="ArialMT"/>
                <a:cs typeface="Calibri Light" panose="020F0302020204030204" pitchFamily="34" charset="0"/>
              </a:rPr>
              <a:t> </a:t>
            </a:r>
            <a:r>
              <a:rPr lang="en-US" sz="1000" i="1" dirty="0">
                <a:solidFill>
                  <a:srgbClr val="002060"/>
                </a:solidFill>
                <a:latin typeface="ArialMT"/>
                <a:cs typeface="Calibri Light" panose="020F0302020204030204" pitchFamily="34" charset="0"/>
              </a:rPr>
              <a:t>et al., International Journal of Pharmaceutics </a:t>
            </a:r>
            <a:r>
              <a:rPr lang="en-US" sz="1000" b="1" dirty="0">
                <a:solidFill>
                  <a:srgbClr val="002060"/>
                </a:solidFill>
                <a:latin typeface="ArialMT"/>
                <a:cs typeface="Calibri Light" panose="020F0302020204030204" pitchFamily="34" charset="0"/>
              </a:rPr>
              <a:t>1996</a:t>
            </a:r>
            <a:r>
              <a:rPr lang="en-US" sz="1000" dirty="0">
                <a:solidFill>
                  <a:srgbClr val="002060"/>
                </a:solidFill>
                <a:latin typeface="ArialMT"/>
                <a:cs typeface="Calibri Light" panose="020F0302020204030204" pitchFamily="34" charset="0"/>
              </a:rPr>
              <a:t>, 144, 11</a:t>
            </a:r>
            <a:endParaRPr lang="fr-FR" sz="1000" dirty="0">
              <a:solidFill>
                <a:srgbClr val="002060"/>
              </a:solidFill>
              <a:latin typeface="ArialM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57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17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Different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generations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of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nanomedicines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5CF0A183-1656-4463-9123-4E9B72958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3" t="12845" r="959"/>
          <a:stretch/>
        </p:blipFill>
        <p:spPr>
          <a:xfrm>
            <a:off x="8489546" y="512616"/>
            <a:ext cx="2483242" cy="24442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3C0598-63B5-4628-A270-8D45FC2CC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t="12090" r="39150" b="1247"/>
          <a:stretch/>
        </p:blipFill>
        <p:spPr>
          <a:xfrm>
            <a:off x="4813989" y="548420"/>
            <a:ext cx="2362131" cy="24305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17082C3-B244-4E55-8780-07DB30A21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16343" r="80689"/>
          <a:stretch/>
        </p:blipFill>
        <p:spPr>
          <a:xfrm>
            <a:off x="1991544" y="631131"/>
            <a:ext cx="1142979" cy="2346154"/>
          </a:xfrm>
          <a:prstGeom prst="rect">
            <a:avLst/>
          </a:prstGeom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id="{77FED298-09D4-49DB-9F01-B604E0C18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958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1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st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A386611E-76B6-4B11-BE52-9E683B3B5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58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3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rd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3CDD2FA0-2C57-460F-944B-75184EA9A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744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2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nd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751284E9-B0B6-4BE0-909B-FC2DEC8CE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149" y="1896716"/>
            <a:ext cx="12503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600" b="1" dirty="0">
                <a:solidFill>
                  <a:srgbClr val="C00000"/>
                </a:solidFill>
                <a:latin typeface="ArialMT"/>
              </a:rPr>
              <a:t>Drug</a:t>
            </a:r>
          </a:p>
        </p:txBody>
      </p:sp>
      <p:sp>
        <p:nvSpPr>
          <p:cNvPr id="29" name="Flèche : courbe vers le bas 28">
            <a:extLst>
              <a:ext uri="{FF2B5EF4-FFF2-40B4-BE49-F238E27FC236}">
                <a16:creationId xmlns:a16="http://schemas.microsoft.com/office/drawing/2014/main" id="{9EDFE092-CD12-42BF-953B-BFB837043B6F}"/>
              </a:ext>
            </a:extLst>
          </p:cNvPr>
          <p:cNvSpPr/>
          <p:nvPr/>
        </p:nvSpPr>
        <p:spPr>
          <a:xfrm rot="19742896">
            <a:off x="739211" y="1103191"/>
            <a:ext cx="1214537" cy="537179"/>
          </a:xfrm>
          <a:prstGeom prst="curvedDownArrow">
            <a:avLst>
              <a:gd name="adj1" fmla="val 25000"/>
              <a:gd name="adj2" fmla="val 143349"/>
              <a:gd name="adj3" fmla="val 4945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MT"/>
            </a:endParaRP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0C3A0CD5-E982-4171-B7BD-5B363FA8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552" y="3421510"/>
            <a:ext cx="23727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dirty="0" err="1">
                <a:solidFill>
                  <a:srgbClr val="002060"/>
                </a:solidFill>
                <a:latin typeface="ArialMT"/>
              </a:rPr>
              <a:t>Stealth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/Long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circulating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  <a:p>
            <a:pPr eaLnBrk="1" hangingPunct="1"/>
            <a:r>
              <a:rPr lang="fr-FR" sz="1600" dirty="0">
                <a:solidFill>
                  <a:srgbClr val="002060"/>
                </a:solidFill>
                <a:latin typeface="ArialMT"/>
              </a:rPr>
              <a:t>Surface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functionalized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</p:txBody>
      </p:sp>
      <p:sp>
        <p:nvSpPr>
          <p:cNvPr id="31" name="Text Box 15">
            <a:extLst>
              <a:ext uri="{FF2B5EF4-FFF2-40B4-BE49-F238E27FC236}">
                <a16:creationId xmlns:a16="http://schemas.microsoft.com/office/drawing/2014/main" id="{910DE83C-BE99-488E-8AD3-3D23F52BB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056" y="3544620"/>
            <a:ext cx="23727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dirty="0" err="1">
                <a:solidFill>
                  <a:srgbClr val="002060"/>
                </a:solidFill>
                <a:latin typeface="ArialMT"/>
              </a:rPr>
              <a:t>Stealth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/Long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circulating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</p:txBody>
      </p:sp>
      <p:pic>
        <p:nvPicPr>
          <p:cNvPr id="32" name="Image 31" descr="Une image contenant animal, invertébré&#10;&#10;Description générée automatiquement">
            <a:extLst>
              <a:ext uri="{FF2B5EF4-FFF2-40B4-BE49-F238E27FC236}">
                <a16:creationId xmlns:a16="http://schemas.microsoft.com/office/drawing/2014/main" id="{403891F5-97CE-489A-ABC4-598D4DD4A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39" y="4113335"/>
            <a:ext cx="2006126" cy="133498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A04A5B5-0EEF-4D1D-9ED9-31DA9FD6C8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1" t="933" r="22682"/>
          <a:stretch/>
        </p:blipFill>
        <p:spPr>
          <a:xfrm>
            <a:off x="5577543" y="4200357"/>
            <a:ext cx="998091" cy="2444262"/>
          </a:xfrm>
          <a:prstGeom prst="rect">
            <a:avLst/>
          </a:prstGeom>
        </p:spPr>
      </p:pic>
      <p:pic>
        <p:nvPicPr>
          <p:cNvPr id="34" name="Image 33" descr="Une image contenant ciel, intérieur, habits&#10;&#10;Description générée automatiquement">
            <a:extLst>
              <a:ext uri="{FF2B5EF4-FFF2-40B4-BE49-F238E27FC236}">
                <a16:creationId xmlns:a16="http://schemas.microsoft.com/office/drawing/2014/main" id="{AE390D4F-C4E5-4EDA-BD77-F42A129DDC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94" y="4325587"/>
            <a:ext cx="1371016" cy="224546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1E2BE71-AEC9-40BA-A824-8B2DF0B31B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55" t="5900" r="23579" b="6951"/>
          <a:stretch/>
        </p:blipFill>
        <p:spPr>
          <a:xfrm flipH="1">
            <a:off x="10344472" y="4221088"/>
            <a:ext cx="936104" cy="1080120"/>
          </a:xfrm>
          <a:prstGeom prst="rect">
            <a:avLst/>
          </a:prstGeom>
        </p:spPr>
      </p:pic>
      <p:sp>
        <p:nvSpPr>
          <p:cNvPr id="36" name="Ellipse 52">
            <a:extLst>
              <a:ext uri="{FF2B5EF4-FFF2-40B4-BE49-F238E27FC236}">
                <a16:creationId xmlns:a16="http://schemas.microsoft.com/office/drawing/2014/main" id="{55B301BE-0F02-45EA-A109-9B7C9BDC42CB}"/>
              </a:ext>
            </a:extLst>
          </p:cNvPr>
          <p:cNvSpPr/>
          <p:nvPr/>
        </p:nvSpPr>
        <p:spPr>
          <a:xfrm flipH="1">
            <a:off x="489431" y="1734747"/>
            <a:ext cx="215543" cy="21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7B5A829-2DEF-4777-B302-F4A2FE018FEB}"/>
              </a:ext>
            </a:extLst>
          </p:cNvPr>
          <p:cNvSpPr/>
          <p:nvPr/>
        </p:nvSpPr>
        <p:spPr>
          <a:xfrm>
            <a:off x="335360" y="548560"/>
            <a:ext cx="7446820" cy="630944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11829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F0AC944-F4F2-40E4-5855-0E413A78E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42" y="839818"/>
            <a:ext cx="8964488" cy="53224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18</a:t>
            </a:fld>
            <a:endParaRPr lang="fr-FR">
              <a:latin typeface="ArialMT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F5421A4A-871A-1364-CA3B-CA6845543CC5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Nanocarrier Behavior in the Circulation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cxnSp>
        <p:nvCxnSpPr>
          <p:cNvPr id="313" name="Connecteur droit 312">
            <a:extLst>
              <a:ext uri="{FF2B5EF4-FFF2-40B4-BE49-F238E27FC236}">
                <a16:creationId xmlns:a16="http://schemas.microsoft.com/office/drawing/2014/main" id="{6B5D98F6-B89A-06E0-9535-74BB49D42EC2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9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2B58101A-8253-F3D8-6D76-A2328E57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1849290" y="1777148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089E4F16-8265-0320-5890-C3E50A00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2508853" y="1777148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F0B33DC3-86EE-CFA6-A48D-69E9C248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3106030" y="1955605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7F08514A-8376-2C7F-3681-F64445555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3953120" y="1731705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BCCA9EE6-7DE6-4770-746D-DDCA45C2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6961856" y="883157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B37AE7CB-CB87-6E9F-B233-BFFBD1CEB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8330009" y="1143212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815A2867-7742-1B5E-E149-9B63DE35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9846417" y="1752433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A0404A77-E4B1-A598-7C39-864C66C36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9410299" y="2568133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6964B852-8609-81D5-05E7-D729FBF97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7085579" y="2415731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C0790D2C-796C-4CB9-A49E-30F6D1E7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6715658" y="1661359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474D1DDC-BE19-545F-1B4D-E15AF07EF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8330008" y="1917802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6519D867-2CBF-CF1F-1E23-A685FF4F9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4342506" y="4255858"/>
            <a:ext cx="1009719" cy="101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90CEA2E0-5B29-CD15-B025-A5DFDFE5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3161345" y="4380502"/>
            <a:ext cx="827335" cy="83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7D989647-74EB-2184-3372-A120DA0E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1770663" y="4277773"/>
            <a:ext cx="966111" cy="97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BE4F5186-DD26-6369-E70C-8BB6957EE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3341" flipH="1">
            <a:off x="6631947" y="4543597"/>
            <a:ext cx="607213" cy="61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7A97B4A1-5135-52D7-1BC6-7D7DE21E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3341" flipH="1">
            <a:off x="7696319" y="4525196"/>
            <a:ext cx="607213" cy="61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B8DF4C4F-0DD2-AACE-FE17-46B272EC3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3341" flipH="1">
            <a:off x="8707027" y="4584103"/>
            <a:ext cx="607213" cy="61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0A3BBBB-B16A-F5F6-08D8-CCBF3F2813DC}"/>
              </a:ext>
            </a:extLst>
          </p:cNvPr>
          <p:cNvSpPr txBox="1"/>
          <p:nvPr/>
        </p:nvSpPr>
        <p:spPr>
          <a:xfrm>
            <a:off x="232240" y="4596864"/>
            <a:ext cx="1227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ArialMT"/>
              </a:rPr>
              <a:t>diameter 10–50 </a:t>
            </a:r>
            <a:r>
              <a:rPr lang="el-GR" sz="1600" dirty="0">
                <a:solidFill>
                  <a:srgbClr val="002060"/>
                </a:solidFill>
                <a:latin typeface="ArialMT"/>
              </a:rPr>
              <a:t>μ</a:t>
            </a:r>
            <a:r>
              <a:rPr lang="en-GB" sz="1600" dirty="0">
                <a:solidFill>
                  <a:srgbClr val="002060"/>
                </a:solidFill>
                <a:latin typeface="ArialMT"/>
              </a:rPr>
              <a:t>m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82CC7E-0FCC-7BF4-0561-5DBE2861313F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</p:spTree>
    <p:extLst>
      <p:ext uri="{BB962C8B-B14F-4D97-AF65-F5344CB8AC3E}">
        <p14:creationId xmlns:p14="http://schemas.microsoft.com/office/powerpoint/2010/main" val="549434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19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Nanocarrier Behavior in the Circulation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D414ADD5-A1E7-CE04-BFC5-CCA75A097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50" y="1653153"/>
            <a:ext cx="2915969" cy="2176542"/>
          </a:xfrm>
          <a:prstGeom prst="rect">
            <a:avLst/>
          </a:prstGeom>
        </p:spPr>
      </p:pic>
      <p:sp>
        <p:nvSpPr>
          <p:cNvPr id="230" name="ZoneTexte 229">
            <a:extLst>
              <a:ext uri="{FF2B5EF4-FFF2-40B4-BE49-F238E27FC236}">
                <a16:creationId xmlns:a16="http://schemas.microsoft.com/office/drawing/2014/main" id="{974EB46F-6929-5836-D035-C166E5859AA8}"/>
              </a:ext>
            </a:extLst>
          </p:cNvPr>
          <p:cNvSpPr txBox="1"/>
          <p:nvPr/>
        </p:nvSpPr>
        <p:spPr>
          <a:xfrm>
            <a:off x="199344" y="792063"/>
            <a:ext cx="6310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  <a:latin typeface="ArialMT"/>
              </a:rPr>
              <a:t>Microvasculature</a:t>
            </a:r>
            <a:endParaRPr lang="en-150" sz="24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32" name="ZoneTexte 231">
            <a:extLst>
              <a:ext uri="{FF2B5EF4-FFF2-40B4-BE49-F238E27FC236}">
                <a16:creationId xmlns:a16="http://schemas.microsoft.com/office/drawing/2014/main" id="{54003620-237C-326E-1190-CC4B48A3B6CB}"/>
              </a:ext>
            </a:extLst>
          </p:cNvPr>
          <p:cNvSpPr txBox="1"/>
          <p:nvPr/>
        </p:nvSpPr>
        <p:spPr>
          <a:xfrm>
            <a:off x="103968" y="5166519"/>
            <a:ext cx="4911911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Extended luminal surface area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Micrometer-scale vessel caliber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Low flow rate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6A4482F-E4C6-0FA8-BE41-2DEA6C7DC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159" y="1040492"/>
            <a:ext cx="3085374" cy="14424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5C7E954-C619-0819-27B7-3231D932C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264" y="1022895"/>
            <a:ext cx="2970676" cy="144244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F2C682-DA65-75BC-51CF-BCAFF7C45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455" y="3582935"/>
            <a:ext cx="3783686" cy="217654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8E5C16-FA30-BCC6-095A-B912772115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46" t="55914" r="1000"/>
          <a:stretch/>
        </p:blipFill>
        <p:spPr>
          <a:xfrm>
            <a:off x="8502141" y="3422156"/>
            <a:ext cx="3562735" cy="219982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4ABB0AB-6BCC-97D5-ED67-91554AE3C0E0}"/>
              </a:ext>
            </a:extLst>
          </p:cNvPr>
          <p:cNvSpPr txBox="1"/>
          <p:nvPr/>
        </p:nvSpPr>
        <p:spPr>
          <a:xfrm>
            <a:off x="0" y="4777951"/>
            <a:ext cx="5256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Preferable target for endothelial nanomedicine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C7E14E-8177-6658-F917-F553C5D3E1EC}"/>
              </a:ext>
            </a:extLst>
          </p:cNvPr>
          <p:cNvSpPr/>
          <p:nvPr/>
        </p:nvSpPr>
        <p:spPr>
          <a:xfrm>
            <a:off x="5015880" y="6612004"/>
            <a:ext cx="7444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002060"/>
                </a:solidFill>
                <a:latin typeface="ArialMT"/>
              </a:rPr>
              <a:t>Tian GE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et al., World J Stem </a:t>
            </a:r>
            <a:r>
              <a:rPr lang="fr-FR" sz="1000" i="1" dirty="0" err="1">
                <a:solidFill>
                  <a:srgbClr val="002060"/>
                </a:solidFill>
                <a:latin typeface="ArialMT"/>
              </a:rPr>
              <a:t>Cells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2019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; 11(12): 1104-1114 ;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Jebari-Benslaiman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S et al.,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Int. J. Mol. Sci.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2022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23(6), 3346</a:t>
            </a:r>
            <a:endParaRPr lang="fr-FR" sz="10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70195F2-57C1-5913-D37D-E595B2E86CF9}"/>
              </a:ext>
            </a:extLst>
          </p:cNvPr>
          <p:cNvSpPr txBox="1"/>
          <p:nvPr/>
        </p:nvSpPr>
        <p:spPr>
          <a:xfrm>
            <a:off x="5597464" y="2975005"/>
            <a:ext cx="1721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GB" dirty="0">
                <a:latin typeface="ArialMT"/>
              </a:rPr>
              <a:t>Physiological </a:t>
            </a:r>
            <a:endParaRPr lang="en-150" dirty="0">
              <a:latin typeface="ArialM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CED8D0E-1941-D02A-0981-98446CF753F1}"/>
              </a:ext>
            </a:extLst>
          </p:cNvPr>
          <p:cNvSpPr txBox="1"/>
          <p:nvPr/>
        </p:nvSpPr>
        <p:spPr>
          <a:xfrm>
            <a:off x="9166337" y="2975005"/>
            <a:ext cx="1721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GB" dirty="0">
                <a:latin typeface="ArialMT"/>
              </a:rPr>
              <a:t>Pathological </a:t>
            </a:r>
            <a:endParaRPr lang="en-150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829597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2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The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scale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of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objects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2BE0E344-504C-4E1D-9E31-D5526E6959B2}"/>
              </a:ext>
            </a:extLst>
          </p:cNvPr>
          <p:cNvGrpSpPr/>
          <p:nvPr/>
        </p:nvGrpSpPr>
        <p:grpSpPr>
          <a:xfrm>
            <a:off x="429997" y="1384208"/>
            <a:ext cx="9737167" cy="3916505"/>
            <a:chOff x="1326233" y="1439356"/>
            <a:chExt cx="9737167" cy="3916505"/>
          </a:xfrm>
        </p:grpSpPr>
        <p:pic>
          <p:nvPicPr>
            <p:cNvPr id="64" name="Image 6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46B7715E-084D-438D-ABC6-97ECDF243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233" y="1439356"/>
              <a:ext cx="9737167" cy="3916505"/>
            </a:xfrm>
            <a:prstGeom prst="rect">
              <a:avLst/>
            </a:prstGeom>
          </p:spPr>
        </p:pic>
        <p:sp>
          <p:nvSpPr>
            <p:cNvPr id="67" name="Triangle isocèle 66">
              <a:extLst>
                <a:ext uri="{FF2B5EF4-FFF2-40B4-BE49-F238E27FC236}">
                  <a16:creationId xmlns:a16="http://schemas.microsoft.com/office/drawing/2014/main" id="{2BC61606-1AE9-4DC4-BEFA-21E5AB52FA6B}"/>
                </a:ext>
              </a:extLst>
            </p:cNvPr>
            <p:cNvSpPr/>
            <p:nvPr/>
          </p:nvSpPr>
          <p:spPr>
            <a:xfrm rot="5400000">
              <a:off x="5588963" y="-1374130"/>
              <a:ext cx="721816" cy="9247276"/>
            </a:xfrm>
            <a:prstGeom prst="triangle">
              <a:avLst>
                <a:gd name="adj" fmla="val 48314"/>
              </a:avLst>
            </a:prstGeom>
            <a:gradFill flip="none" rotWithShape="1">
              <a:gsLst>
                <a:gs pos="37000">
                  <a:srgbClr val="ECF5F8"/>
                </a:gs>
                <a:gs pos="95000">
                  <a:schemeClr val="bg1"/>
                </a:gs>
              </a:gsLst>
              <a:lin ang="16200000" scaled="1"/>
              <a:tileRect/>
            </a:gradFill>
            <a:ln>
              <a:solidFill>
                <a:srgbClr val="ECF5F8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sz="1600" b="1">
                <a:solidFill>
                  <a:srgbClr val="002060"/>
                </a:solidFill>
                <a:latin typeface="ArialMT"/>
              </a:endParaRPr>
            </a:p>
          </p:txBody>
        </p:sp>
      </p:grpSp>
      <p:sp>
        <p:nvSpPr>
          <p:cNvPr id="76" name="Espace réservé du numéro de diapositive 1">
            <a:extLst>
              <a:ext uri="{FF2B5EF4-FFF2-40B4-BE49-F238E27FC236}">
                <a16:creationId xmlns:a16="http://schemas.microsoft.com/office/drawing/2014/main" id="{808B5A6A-DBBA-4D8D-83DB-473A7EF6C46E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 sz="1600" b="1">
                <a:solidFill>
                  <a:srgbClr val="002060"/>
                </a:solidFill>
                <a:latin typeface="ArialMT"/>
              </a:rPr>
              <a:pPr/>
              <a:t>2</a:t>
            </a:fld>
            <a:endParaRPr lang="fr-FR" sz="1600" b="1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79369348-8B64-4F3E-8019-5ACC9803B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7342" y="1209950"/>
            <a:ext cx="804598" cy="817437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A16490AF-6770-4756-BD36-956B2819F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059" y="1291138"/>
            <a:ext cx="880754" cy="655060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DECDBE60-4E0C-4F79-9A16-1199B7BD5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821" y="1290190"/>
            <a:ext cx="880754" cy="656956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8C9A8A5A-AEC1-452F-B0B2-70EAA0A30E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93" t="1393" r="38910" b="57015"/>
          <a:stretch/>
        </p:blipFill>
        <p:spPr>
          <a:xfrm>
            <a:off x="7433194" y="1259420"/>
            <a:ext cx="742611" cy="718497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144FA1C1-2AD8-4B9D-8185-DB3EBE11587E}"/>
              </a:ext>
            </a:extLst>
          </p:cNvPr>
          <p:cNvSpPr txBox="1"/>
          <p:nvPr/>
        </p:nvSpPr>
        <p:spPr>
          <a:xfrm>
            <a:off x="10750635" y="624658"/>
            <a:ext cx="11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Molecule </a:t>
            </a:r>
          </a:p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&lt; 10 nm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E16FF7EB-FF36-4C6D-8E53-15B3E355175E}"/>
              </a:ext>
            </a:extLst>
          </p:cNvPr>
          <p:cNvSpPr txBox="1"/>
          <p:nvPr/>
        </p:nvSpPr>
        <p:spPr>
          <a:xfrm>
            <a:off x="6979518" y="624658"/>
            <a:ext cx="1649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Virus</a:t>
            </a:r>
          </a:p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20 -400 nm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F6D61B30-EE8C-41D7-82F1-906938355AC5}"/>
              </a:ext>
            </a:extLst>
          </p:cNvPr>
          <p:cNvSpPr txBox="1"/>
          <p:nvPr/>
        </p:nvSpPr>
        <p:spPr>
          <a:xfrm>
            <a:off x="9007992" y="624658"/>
            <a:ext cx="1092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Protein </a:t>
            </a:r>
          </a:p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10 -20 nm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0B43AFBA-C1B1-4DD5-9C52-9E32BBCD463B}"/>
              </a:ext>
            </a:extLst>
          </p:cNvPr>
          <p:cNvSpPr txBox="1"/>
          <p:nvPr/>
        </p:nvSpPr>
        <p:spPr>
          <a:xfrm>
            <a:off x="4763451" y="624658"/>
            <a:ext cx="1549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ArialMT"/>
              </a:rPr>
              <a:t>Red blood cells</a:t>
            </a:r>
          </a:p>
          <a:p>
            <a:pPr algn="ctr"/>
            <a:r>
              <a:rPr lang="en-GB" sz="1600" dirty="0">
                <a:solidFill>
                  <a:srgbClr val="002060"/>
                </a:solidFill>
                <a:latin typeface="ArialMT"/>
              </a:rPr>
              <a:t>7 µm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BA5B748F-48E5-46B0-9AEC-3EC0BE2C55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1783" y="1216369"/>
            <a:ext cx="804598" cy="804598"/>
          </a:xfrm>
          <a:prstGeom prst="rect">
            <a:avLst/>
          </a:prstGeom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C5696189-0770-4DB1-802D-2F07CB3799B7}"/>
              </a:ext>
            </a:extLst>
          </p:cNvPr>
          <p:cNvSpPr txBox="1"/>
          <p:nvPr/>
        </p:nvSpPr>
        <p:spPr>
          <a:xfrm>
            <a:off x="2037819" y="624658"/>
            <a:ext cx="1762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Sand </a:t>
            </a:r>
          </a:p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100 </a:t>
            </a:r>
            <a:r>
              <a:rPr lang="el-GR" sz="1600" i="0" u="none" strike="noStrike" baseline="0" dirty="0">
                <a:solidFill>
                  <a:srgbClr val="002060"/>
                </a:solidFill>
                <a:latin typeface="ArialMT"/>
              </a:rPr>
              <a:t>μ</a:t>
            </a:r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m - 5 mm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FA6F76C8-95C2-4AF5-97EA-80C2E5614061}"/>
              </a:ext>
            </a:extLst>
          </p:cNvPr>
          <p:cNvSpPr txBox="1"/>
          <p:nvPr/>
        </p:nvSpPr>
        <p:spPr>
          <a:xfrm>
            <a:off x="8742008" y="3467462"/>
            <a:ext cx="1548138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Nanometer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C00000"/>
                </a:solidFill>
                <a:latin typeface="ArialMT"/>
              </a:rPr>
              <a:t>(10</a:t>
            </a:r>
            <a:r>
              <a:rPr lang="fr-FR" sz="1600" b="1" baseline="30000" dirty="0">
                <a:solidFill>
                  <a:srgbClr val="C00000"/>
                </a:solidFill>
                <a:latin typeface="ArialMT"/>
              </a:rPr>
              <a:t>-9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)</a:t>
            </a:r>
            <a:endParaRPr lang="en-150" sz="1600" b="1" dirty="0">
              <a:solidFill>
                <a:srgbClr val="C00000"/>
              </a:solidFill>
              <a:latin typeface="ArialMT"/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60B9A3B4-C312-4D59-B6F9-F287B3ACE516}"/>
              </a:ext>
            </a:extLst>
          </p:cNvPr>
          <p:cNvSpPr txBox="1"/>
          <p:nvPr/>
        </p:nvSpPr>
        <p:spPr>
          <a:xfrm>
            <a:off x="5614127" y="3467462"/>
            <a:ext cx="1554647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Micrometer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C00000"/>
                </a:solidFill>
                <a:latin typeface="ArialMT"/>
              </a:rPr>
              <a:t>(10</a:t>
            </a:r>
            <a:r>
              <a:rPr lang="fr-FR" sz="1600" b="1" baseline="30000" dirty="0">
                <a:solidFill>
                  <a:srgbClr val="C00000"/>
                </a:solidFill>
                <a:latin typeface="ArialMT"/>
              </a:rPr>
              <a:t>-6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)</a:t>
            </a:r>
            <a:endParaRPr lang="en-150" sz="1600" b="1" dirty="0">
              <a:solidFill>
                <a:srgbClr val="C00000"/>
              </a:solidFill>
              <a:latin typeface="ArialMT"/>
            </a:endParaRP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A4091051-C4AA-46E1-998E-CCAF30CFF8DA}"/>
              </a:ext>
            </a:extLst>
          </p:cNvPr>
          <p:cNvSpPr txBox="1"/>
          <p:nvPr/>
        </p:nvSpPr>
        <p:spPr>
          <a:xfrm>
            <a:off x="3055453" y="3467462"/>
            <a:ext cx="1554647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Millimeter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C00000"/>
                </a:solidFill>
                <a:latin typeface="ArialMT"/>
              </a:rPr>
              <a:t>(10</a:t>
            </a:r>
            <a:r>
              <a:rPr lang="fr-FR" sz="1600" b="1" baseline="30000" dirty="0">
                <a:solidFill>
                  <a:srgbClr val="C00000"/>
                </a:solidFill>
                <a:latin typeface="ArialMT"/>
              </a:rPr>
              <a:t>- 3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)</a:t>
            </a:r>
            <a:endParaRPr lang="en-150" sz="1600" b="1" dirty="0">
              <a:solidFill>
                <a:srgbClr val="C00000"/>
              </a:solidFill>
              <a:latin typeface="ArialMT"/>
            </a:endParaRP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E7AC0B34-0F5B-4A58-A8E4-506C614FD692}"/>
              </a:ext>
            </a:extLst>
          </p:cNvPr>
          <p:cNvCxnSpPr>
            <a:cxnSpLocks/>
          </p:cNvCxnSpPr>
          <p:nvPr/>
        </p:nvCxnSpPr>
        <p:spPr>
          <a:xfrm>
            <a:off x="9652623" y="2827369"/>
            <a:ext cx="0" cy="59554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BFCF0C95-DEEA-49B2-9417-38935F018BC0}"/>
              </a:ext>
            </a:extLst>
          </p:cNvPr>
          <p:cNvCxnSpPr>
            <a:cxnSpLocks/>
          </p:cNvCxnSpPr>
          <p:nvPr/>
        </p:nvCxnSpPr>
        <p:spPr>
          <a:xfrm>
            <a:off x="8235840" y="2827369"/>
            <a:ext cx="0" cy="59554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52B57940-53F5-4340-8415-BAE1B0288347}"/>
              </a:ext>
            </a:extLst>
          </p:cNvPr>
          <p:cNvCxnSpPr>
            <a:cxnSpLocks/>
          </p:cNvCxnSpPr>
          <p:nvPr/>
        </p:nvCxnSpPr>
        <p:spPr>
          <a:xfrm>
            <a:off x="6480044" y="2827369"/>
            <a:ext cx="0" cy="59554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1F1D6B92-AB75-4F67-BE7D-8F72C17584B5}"/>
              </a:ext>
            </a:extLst>
          </p:cNvPr>
          <p:cNvSpPr txBox="1"/>
          <p:nvPr/>
        </p:nvSpPr>
        <p:spPr>
          <a:xfrm>
            <a:off x="7967978" y="240588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MT"/>
              </a:rPr>
              <a:t>100 nm</a:t>
            </a:r>
            <a:endParaRPr lang="en-150" dirty="0">
              <a:latin typeface="ArialMT"/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E557759F-221B-4EEB-A41E-EDB5E082A72A}"/>
              </a:ext>
            </a:extLst>
          </p:cNvPr>
          <p:cNvSpPr txBox="1"/>
          <p:nvPr/>
        </p:nvSpPr>
        <p:spPr>
          <a:xfrm>
            <a:off x="9501780" y="24058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MT"/>
              </a:rPr>
              <a:t>1 nm</a:t>
            </a:r>
            <a:endParaRPr lang="en-150" dirty="0">
              <a:latin typeface="ArialMT"/>
            </a:endParaRP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C2FF9AD7-B86A-42B8-AF3A-FDA3F6DFBB77}"/>
              </a:ext>
            </a:extLst>
          </p:cNvPr>
          <p:cNvSpPr txBox="1"/>
          <p:nvPr/>
        </p:nvSpPr>
        <p:spPr>
          <a:xfrm>
            <a:off x="6153673" y="240588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MT"/>
              </a:rPr>
              <a:t>1000 nm</a:t>
            </a:r>
            <a:endParaRPr lang="en-150" dirty="0">
              <a:latin typeface="ArialMT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3167819-ACA3-4CC6-906E-DB870C2A7C77}"/>
              </a:ext>
            </a:extLst>
          </p:cNvPr>
          <p:cNvSpPr/>
          <p:nvPr/>
        </p:nvSpPr>
        <p:spPr>
          <a:xfrm>
            <a:off x="8227632" y="3053345"/>
            <a:ext cx="1412372" cy="193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latin typeface="ArialMT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D5BB4BEE-1D46-4713-A459-9C2F882A7345}"/>
              </a:ext>
            </a:extLst>
          </p:cNvPr>
          <p:cNvSpPr txBox="1"/>
          <p:nvPr/>
        </p:nvSpPr>
        <p:spPr>
          <a:xfrm>
            <a:off x="7969902" y="3808928"/>
            <a:ext cx="693990" cy="38708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150" sz="1600" b="1" dirty="0">
              <a:solidFill>
                <a:srgbClr val="C00000"/>
              </a:solidFill>
              <a:latin typeface="ArialMT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394A8239-CA3C-D4E9-1FE0-B55A4BAA4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9737" y="4326651"/>
            <a:ext cx="862650" cy="744035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EA96D81F-231D-A87D-3460-4D0BCA51B7C5}"/>
              </a:ext>
            </a:extLst>
          </p:cNvPr>
          <p:cNvSpPr txBox="1"/>
          <p:nvPr/>
        </p:nvSpPr>
        <p:spPr>
          <a:xfrm>
            <a:off x="5414977" y="5112087"/>
            <a:ext cx="1532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  <a:latin typeface="ArialMT"/>
              </a:rPr>
              <a:t>Bacteria 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  <a:latin typeface="ArialMT"/>
              </a:rPr>
              <a:t>500 nm –10 μm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47638E7D-0BD7-B323-F4E9-1A8B459CE3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1327" y="4389765"/>
            <a:ext cx="862649" cy="646987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41A3E2C5-7EF7-5573-1BD3-6EF2EB6AAC73}"/>
              </a:ext>
            </a:extLst>
          </p:cNvPr>
          <p:cNvSpPr txBox="1"/>
          <p:nvPr/>
        </p:nvSpPr>
        <p:spPr>
          <a:xfrm>
            <a:off x="4008072" y="5101471"/>
            <a:ext cx="1329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  <a:latin typeface="ArialMT"/>
              </a:rPr>
              <a:t>Hair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  <a:latin typeface="ArialMT"/>
              </a:rPr>
              <a:t>10 μm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813097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solidFill>
                  <a:srgbClr val="002060"/>
                </a:solidFill>
                <a:latin typeface="ArialMT"/>
              </a:rPr>
              <a:pPr/>
              <a:t>20</a:t>
            </a:fld>
            <a:endParaRPr lang="fr-FR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Shear-activated nanotherapeutics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B7BA3BD8-08F4-5E09-0553-7E79B702F8D1}"/>
              </a:ext>
            </a:extLst>
          </p:cNvPr>
          <p:cNvSpPr txBox="1"/>
          <p:nvPr/>
        </p:nvSpPr>
        <p:spPr>
          <a:xfrm>
            <a:off x="0" y="6603367"/>
            <a:ext cx="7056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002060"/>
                </a:solidFill>
                <a:latin typeface="ArialMT"/>
              </a:rPr>
              <a:t>Korin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 N et al., </a:t>
            </a:r>
            <a:r>
              <a:rPr lang="en-GB" sz="1000" i="1" dirty="0">
                <a:solidFill>
                  <a:srgbClr val="002060"/>
                </a:solidFill>
                <a:latin typeface="ArialMT"/>
              </a:rPr>
              <a:t>Science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GB" sz="1000" b="1" dirty="0">
                <a:solidFill>
                  <a:srgbClr val="002060"/>
                </a:solidFill>
                <a:latin typeface="ArialMT"/>
              </a:rPr>
              <a:t>2012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, 337, 738– 742</a:t>
            </a:r>
            <a:endParaRPr lang="en-150" sz="1000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D12AFF4-5A24-C4CD-FB4C-549B36190B23}"/>
              </a:ext>
            </a:extLst>
          </p:cNvPr>
          <p:cNvGrpSpPr/>
          <p:nvPr/>
        </p:nvGrpSpPr>
        <p:grpSpPr>
          <a:xfrm>
            <a:off x="407368" y="1058600"/>
            <a:ext cx="7326923" cy="2463362"/>
            <a:chOff x="407368" y="1058600"/>
            <a:chExt cx="7326923" cy="246336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77B248C-1A7B-B9BB-B6FF-FBCF6AE37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368" y="1058600"/>
              <a:ext cx="7326923" cy="2463362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8790EA9-41A4-382A-1DC7-55844BDBE35A}"/>
                </a:ext>
              </a:extLst>
            </p:cNvPr>
            <p:cNvSpPr txBox="1"/>
            <p:nvPr/>
          </p:nvSpPr>
          <p:spPr>
            <a:xfrm>
              <a:off x="501634" y="2991434"/>
              <a:ext cx="8195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MT"/>
                </a:rPr>
                <a:t>2 µm</a:t>
              </a:r>
              <a:endParaRPr lang="en-150" b="1" dirty="0">
                <a:solidFill>
                  <a:schemeClr val="bg1"/>
                </a:solidFill>
                <a:latin typeface="ArialMT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D730136-7A87-D842-684A-0F129E8FDE7D}"/>
              </a:ext>
            </a:extLst>
          </p:cNvPr>
          <p:cNvSpPr txBox="1"/>
          <p:nvPr/>
        </p:nvSpPr>
        <p:spPr>
          <a:xfrm>
            <a:off x="402837" y="3660929"/>
            <a:ext cx="3661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MT"/>
              </a:rPr>
              <a:t>Microparticles</a:t>
            </a:r>
            <a:endParaRPr lang="en-150" sz="24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C13AEAB-E6FB-1F3D-71EA-7BA5A65AC98E}"/>
              </a:ext>
            </a:extLst>
          </p:cNvPr>
          <p:cNvSpPr txBox="1"/>
          <p:nvPr/>
        </p:nvSpPr>
        <p:spPr>
          <a:xfrm>
            <a:off x="8184232" y="1793098"/>
            <a:ext cx="3816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GB" sz="2400" dirty="0">
                <a:latin typeface="ArialMT"/>
              </a:rPr>
              <a:t>Nanoparticle release</a:t>
            </a:r>
            <a:endParaRPr lang="en-150" sz="2400" dirty="0">
              <a:latin typeface="ArialM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7921C47-295E-4FBF-4690-FF48CDA390C8}"/>
              </a:ext>
            </a:extLst>
          </p:cNvPr>
          <p:cNvSpPr txBox="1"/>
          <p:nvPr/>
        </p:nvSpPr>
        <p:spPr>
          <a:xfrm>
            <a:off x="3909634" y="3579713"/>
            <a:ext cx="3824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ArialMT"/>
              </a:rPr>
              <a:t>Nanoparticles </a:t>
            </a:r>
            <a:endParaRPr lang="en-150" sz="2400" b="1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246798C-C878-3FE0-39FF-C9E14585F86F}"/>
              </a:ext>
            </a:extLst>
          </p:cNvPr>
          <p:cNvGrpSpPr/>
          <p:nvPr/>
        </p:nvGrpSpPr>
        <p:grpSpPr>
          <a:xfrm>
            <a:off x="8513288" y="2709533"/>
            <a:ext cx="3158311" cy="3410152"/>
            <a:chOff x="8369192" y="1058600"/>
            <a:chExt cx="3158311" cy="341015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36C809F-DADB-3C80-0138-B14889889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35" b="1"/>
            <a:stretch/>
          </p:blipFill>
          <p:spPr>
            <a:xfrm>
              <a:off x="8431159" y="1058600"/>
              <a:ext cx="3096344" cy="3410152"/>
            </a:xfrm>
            <a:prstGeom prst="rect">
              <a:avLst/>
            </a:prstGeom>
          </p:spPr>
        </p:pic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0659C428-E5AA-7150-1160-E03FDCEDB9B8}"/>
                </a:ext>
              </a:extLst>
            </p:cNvPr>
            <p:cNvSpPr/>
            <p:nvPr/>
          </p:nvSpPr>
          <p:spPr>
            <a:xfrm>
              <a:off x="8369192" y="1058600"/>
              <a:ext cx="288032" cy="37067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solidFill>
                  <a:srgbClr val="FFFFFF"/>
                </a:solidFill>
                <a:latin typeface="ArialMT"/>
              </a:endParaRPr>
            </a:p>
          </p:txBody>
        </p:sp>
      </p:grpSp>
      <p:sp>
        <p:nvSpPr>
          <p:cNvPr id="6" name="Flèche : courbe vers la droite 5">
            <a:extLst>
              <a:ext uri="{FF2B5EF4-FFF2-40B4-BE49-F238E27FC236}">
                <a16:creationId xmlns:a16="http://schemas.microsoft.com/office/drawing/2014/main" id="{9AB2E1F9-EF1A-5B67-E592-288B08A37B5B}"/>
              </a:ext>
            </a:extLst>
          </p:cNvPr>
          <p:cNvSpPr/>
          <p:nvPr/>
        </p:nvSpPr>
        <p:spPr>
          <a:xfrm rot="16634552">
            <a:off x="3748868" y="3555229"/>
            <a:ext cx="630126" cy="19887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solidFill>
                <a:schemeClr val="tx1"/>
              </a:solidFill>
              <a:latin typeface="ArialMT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FD4829C-8B2D-9474-A5F7-4CB190E01C00}"/>
              </a:ext>
            </a:extLst>
          </p:cNvPr>
          <p:cNvSpPr txBox="1"/>
          <p:nvPr/>
        </p:nvSpPr>
        <p:spPr>
          <a:xfrm>
            <a:off x="945747" y="4510661"/>
            <a:ext cx="53425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MT"/>
              </a:rPr>
              <a:t>High local shear stress</a:t>
            </a:r>
          </a:p>
          <a:p>
            <a:endParaRPr lang="en-GB" dirty="0">
              <a:latin typeface="ArialMT"/>
            </a:endParaRPr>
          </a:p>
          <a:p>
            <a:r>
              <a:rPr lang="en-US" dirty="0">
                <a:latin typeface="ArialMT"/>
              </a:rPr>
              <a:t>Stenotic and thrombosed vessels &gt; </a:t>
            </a:r>
            <a:r>
              <a:rPr lang="en-GB" dirty="0">
                <a:latin typeface="ArialMT"/>
              </a:rPr>
              <a:t>1000 dyne/m</a:t>
            </a:r>
            <a:r>
              <a:rPr lang="en-GB" baseline="30000" dirty="0">
                <a:latin typeface="ArialMT"/>
              </a:rPr>
              <a:t>2</a:t>
            </a:r>
            <a:endParaRPr lang="en-US" baseline="30000" dirty="0">
              <a:latin typeface="ArialMT"/>
            </a:endParaRPr>
          </a:p>
          <a:p>
            <a:r>
              <a:rPr lang="en-GB" dirty="0">
                <a:latin typeface="ArialMT"/>
              </a:rPr>
              <a:t>Normal vessel </a:t>
            </a:r>
            <a:r>
              <a:rPr lang="en-US" sz="1800" b="0" i="0" u="none" strike="noStrike" baseline="0" dirty="0">
                <a:latin typeface="ArialMT"/>
              </a:rPr>
              <a:t>70 dyne/cm</a:t>
            </a:r>
            <a:r>
              <a:rPr lang="en-US" sz="1800" b="0" i="0" u="none" strike="noStrike" baseline="30000" dirty="0">
                <a:latin typeface="ArialMT"/>
              </a:rPr>
              <a:t>2</a:t>
            </a:r>
            <a:endParaRPr lang="en-150" baseline="30000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527175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21</a:t>
            </a:fld>
            <a:endParaRPr lang="fr-FR">
              <a:latin typeface="ArialMT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DC9A57-FEAB-5DCA-5C3D-99B2DB355429}"/>
              </a:ext>
            </a:extLst>
          </p:cNvPr>
          <p:cNvSpPr txBox="1"/>
          <p:nvPr/>
        </p:nvSpPr>
        <p:spPr>
          <a:xfrm>
            <a:off x="221380" y="1742957"/>
            <a:ext cx="4578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MT"/>
              </a:rPr>
              <a:t>Containing fluorescent NPs </a:t>
            </a:r>
          </a:p>
          <a:p>
            <a:r>
              <a:rPr lang="en-GB" dirty="0">
                <a:latin typeface="ArialMT"/>
              </a:rPr>
              <a:t>Coated with tissue plasminogen activator (tPA) </a:t>
            </a:r>
          </a:p>
          <a:p>
            <a:r>
              <a:rPr lang="en-GB" dirty="0">
                <a:latin typeface="ArialMT"/>
              </a:rPr>
              <a:t>(~5 × 10</a:t>
            </a:r>
            <a:r>
              <a:rPr lang="en-GB" baseline="30000" dirty="0">
                <a:latin typeface="ArialMT"/>
              </a:rPr>
              <a:t>5</a:t>
            </a:r>
            <a:r>
              <a:rPr lang="en-GB" dirty="0">
                <a:latin typeface="ArialMT"/>
              </a:rPr>
              <a:t> tPA molecules/micro-aggregate)</a:t>
            </a:r>
            <a:endParaRPr lang="en-150" dirty="0">
              <a:latin typeface="ArialM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D9FA36-C120-CF5B-67DF-2BF2EA01E5D0}"/>
              </a:ext>
            </a:extLst>
          </p:cNvPr>
          <p:cNvSpPr txBox="1"/>
          <p:nvPr/>
        </p:nvSpPr>
        <p:spPr>
          <a:xfrm>
            <a:off x="156857" y="4366525"/>
            <a:ext cx="5312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MT"/>
              </a:rPr>
              <a:t>Arterial thrombus model </a:t>
            </a:r>
          </a:p>
          <a:p>
            <a:r>
              <a:rPr lang="en-US" dirty="0">
                <a:latin typeface="ArialMT"/>
              </a:rPr>
              <a:t>Direct exposure of the vessel wall to ferric chloride</a:t>
            </a:r>
            <a:endParaRPr lang="en-150" dirty="0">
              <a:latin typeface="ArialM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69AC38-2C25-D88D-B7AA-EB014A6A3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692747"/>
            <a:ext cx="935614" cy="952625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9C0C798-D762-0A30-F033-06DBF18DC8BA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14D70E4-F063-04B8-A428-87D9C02B6D0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Shear-activated nanotherapeutics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C95552-4AE3-C12C-CFBB-BE369B697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82" y="3154968"/>
            <a:ext cx="1700910" cy="10983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5E2C02D-1690-E4B9-CDDC-FCB122AAA5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3" t="391"/>
          <a:stretch/>
        </p:blipFill>
        <p:spPr>
          <a:xfrm>
            <a:off x="6817067" y="476672"/>
            <a:ext cx="4578476" cy="568073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E8D9E76-1032-2AF7-E4AF-63A12244D982}"/>
              </a:ext>
            </a:extLst>
          </p:cNvPr>
          <p:cNvSpPr txBox="1"/>
          <p:nvPr/>
        </p:nvSpPr>
        <p:spPr>
          <a:xfrm>
            <a:off x="0" y="6603367"/>
            <a:ext cx="7056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002060"/>
                </a:solidFill>
                <a:latin typeface="ArialMT"/>
              </a:rPr>
              <a:t>Korin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 N et al., </a:t>
            </a:r>
            <a:r>
              <a:rPr lang="en-GB" sz="1000" i="1" dirty="0">
                <a:solidFill>
                  <a:srgbClr val="002060"/>
                </a:solidFill>
                <a:latin typeface="ArialMT"/>
              </a:rPr>
              <a:t>Science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GB" sz="1000" b="1" dirty="0">
                <a:solidFill>
                  <a:srgbClr val="002060"/>
                </a:solidFill>
                <a:latin typeface="ArialMT"/>
              </a:rPr>
              <a:t>2012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, 337, 738– 742</a:t>
            </a:r>
            <a:endParaRPr lang="en-150" sz="1000" dirty="0">
              <a:solidFill>
                <a:srgbClr val="00206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145608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solidFill>
                  <a:srgbClr val="002060"/>
                </a:solidFill>
                <a:latin typeface="ArialMT"/>
              </a:rPr>
              <a:pPr/>
              <a:t>22</a:t>
            </a:fld>
            <a:endParaRPr lang="fr-FR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11671451-27F7-2D0C-1267-50BC39B04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464" y="969989"/>
            <a:ext cx="3361754" cy="541555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1697FEC-D08E-0DC2-2905-9DEEE0073CB7}"/>
              </a:ext>
            </a:extLst>
          </p:cNvPr>
          <p:cNvSpPr txBox="1"/>
          <p:nvPr/>
        </p:nvSpPr>
        <p:spPr>
          <a:xfrm>
            <a:off x="1415480" y="574538"/>
            <a:ext cx="151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SA-NTs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D37EDD1-ACC8-A75C-E6C6-B6464CA47F12}"/>
              </a:ext>
            </a:extLst>
          </p:cNvPr>
          <p:cNvSpPr txBox="1"/>
          <p:nvPr/>
        </p:nvSpPr>
        <p:spPr>
          <a:xfrm>
            <a:off x="3009536" y="574538"/>
            <a:ext cx="151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PBS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4E13F9-BB9B-955F-47DB-EEC065F92C0D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Shear-activated nanotherapeutics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pic>
        <p:nvPicPr>
          <p:cNvPr id="2" name="1217815s2">
            <a:hlinkClick r:id="" action="ppaction://media"/>
            <a:extLst>
              <a:ext uri="{FF2B5EF4-FFF2-40B4-BE49-F238E27FC236}">
                <a16:creationId xmlns:a16="http://schemas.microsoft.com/office/drawing/2014/main" id="{4EB097AA-8E08-498C-85CD-88EE8A2CA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6520" y="376002"/>
            <a:ext cx="4221088" cy="316581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20AD248-3454-D370-A44E-6B32D669417B}"/>
              </a:ext>
            </a:extLst>
          </p:cNvPr>
          <p:cNvSpPr txBox="1"/>
          <p:nvPr/>
        </p:nvSpPr>
        <p:spPr>
          <a:xfrm>
            <a:off x="5519936" y="3853543"/>
            <a:ext cx="6062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MT"/>
              </a:rPr>
              <a:t>Time to full vascular occlusion in </a:t>
            </a:r>
            <a:r>
              <a:rPr lang="en-US" b="1" dirty="0" err="1">
                <a:solidFill>
                  <a:srgbClr val="002060"/>
                </a:solidFill>
                <a:latin typeface="ArialMT"/>
              </a:rPr>
              <a:t>FeCl</a:t>
            </a:r>
            <a:r>
              <a:rPr lang="en-US" b="1" dirty="0">
                <a:solidFill>
                  <a:srgbClr val="002060"/>
                </a:solidFill>
                <a:latin typeface="ArialMT"/>
              </a:rPr>
              <a:t>-injured vessels 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D11E44B-037E-DDD3-EB2E-44D446A20288}"/>
              </a:ext>
            </a:extLst>
          </p:cNvPr>
          <p:cNvGrpSpPr/>
          <p:nvPr/>
        </p:nvGrpSpPr>
        <p:grpSpPr>
          <a:xfrm>
            <a:off x="7320136" y="4691625"/>
            <a:ext cx="3490741" cy="2170361"/>
            <a:chOff x="7056520" y="4083363"/>
            <a:chExt cx="3736781" cy="259916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20ABAFD-F8DC-5736-1BE9-CE4775C9B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21240" y="4110660"/>
              <a:ext cx="3672061" cy="2571872"/>
            </a:xfrm>
            <a:prstGeom prst="rect">
              <a:avLst/>
            </a:prstGeom>
          </p:spPr>
        </p:pic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D49EC0AF-8C90-EA74-A343-437D582402D1}"/>
                </a:ext>
              </a:extLst>
            </p:cNvPr>
            <p:cNvSpPr/>
            <p:nvPr/>
          </p:nvSpPr>
          <p:spPr>
            <a:xfrm>
              <a:off x="7056520" y="4083363"/>
              <a:ext cx="360040" cy="24622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20B9AEDB-BAA2-BF60-8228-62CB6A5DCAD9}"/>
              </a:ext>
            </a:extLst>
          </p:cNvPr>
          <p:cNvSpPr txBox="1"/>
          <p:nvPr/>
        </p:nvSpPr>
        <p:spPr>
          <a:xfrm>
            <a:off x="0" y="6603367"/>
            <a:ext cx="7056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002060"/>
                </a:solidFill>
                <a:latin typeface="ArialMT"/>
              </a:rPr>
              <a:t>Korin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 N et al., </a:t>
            </a:r>
            <a:r>
              <a:rPr lang="en-GB" sz="1000" i="1" dirty="0">
                <a:solidFill>
                  <a:srgbClr val="002060"/>
                </a:solidFill>
                <a:latin typeface="ArialMT"/>
              </a:rPr>
              <a:t>Science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GB" sz="1000" b="1" dirty="0">
                <a:solidFill>
                  <a:srgbClr val="002060"/>
                </a:solidFill>
                <a:latin typeface="ArialMT"/>
              </a:rPr>
              <a:t>2012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, 337, 738– 742</a:t>
            </a:r>
            <a:endParaRPr lang="en-150" sz="10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20AD248-3454-D370-A44E-6B32D669417B}"/>
              </a:ext>
            </a:extLst>
          </p:cNvPr>
          <p:cNvSpPr txBox="1"/>
          <p:nvPr/>
        </p:nvSpPr>
        <p:spPr>
          <a:xfrm>
            <a:off x="7430157" y="3114588"/>
            <a:ext cx="4151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MT"/>
              </a:rPr>
              <a:t>Fluorescently labeled platelets</a:t>
            </a:r>
            <a:endParaRPr lang="en-150" b="1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190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23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Nanocarrier Behavior in the Circulation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EF380D-8EE5-4AE0-CED6-8387DF1B5E40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sp>
        <p:nvSpPr>
          <p:cNvPr id="12" name="Text Box 72">
            <a:extLst>
              <a:ext uri="{FF2B5EF4-FFF2-40B4-BE49-F238E27FC236}">
                <a16:creationId xmlns:a16="http://schemas.microsoft.com/office/drawing/2014/main" id="{23EB1FCC-954D-D18B-24F5-1E87B928F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22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Prolonged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circulation </a:t>
            </a:r>
            <a:r>
              <a:rPr lang="fr-FR" sz="2400" b="1" i="1" dirty="0">
                <a:solidFill>
                  <a:srgbClr val="002060"/>
                </a:solidFill>
                <a:latin typeface="ArialMT"/>
              </a:rPr>
              <a:t>versus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targeting</a:t>
            </a:r>
            <a:endParaRPr lang="fr-FR" sz="2400" b="1" i="1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650CA8F-1B6B-971B-9FC3-8914175E483E}"/>
              </a:ext>
            </a:extLst>
          </p:cNvPr>
          <p:cNvGrpSpPr>
            <a:grpSpLocks noChangeAspect="1"/>
          </p:cNvGrpSpPr>
          <p:nvPr/>
        </p:nvGrpSpPr>
        <p:grpSpPr>
          <a:xfrm>
            <a:off x="487768" y="3199892"/>
            <a:ext cx="3901774" cy="2526080"/>
            <a:chOff x="6644094" y="3359233"/>
            <a:chExt cx="5344164" cy="3459909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F1BAD393-D272-2279-D0F7-2C26FC2A7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7725" y="4807926"/>
              <a:ext cx="3520533" cy="1846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20BD153-386A-9852-C3E6-38F0345DD766}"/>
                </a:ext>
              </a:extLst>
            </p:cNvPr>
            <p:cNvSpPr txBox="1"/>
            <p:nvPr/>
          </p:nvSpPr>
          <p:spPr>
            <a:xfrm>
              <a:off x="6809425" y="4989101"/>
              <a:ext cx="1654256" cy="800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chemeClr val="tx2">
                      <a:lumMod val="75000"/>
                    </a:schemeClr>
                  </a:solidFill>
                  <a:latin typeface="ArialMT"/>
                  <a:cs typeface="Calibri Light" panose="020F0302020204030204" pitchFamily="34" charset="0"/>
                </a:rPr>
                <a:t>Hydration</a:t>
              </a:r>
              <a:r>
                <a:rPr lang="fr-FR" sz="1600" b="1" dirty="0">
                  <a:solidFill>
                    <a:schemeClr val="tx2">
                      <a:lumMod val="75000"/>
                    </a:schemeClr>
                  </a:solidFill>
                  <a:latin typeface="ArialMT"/>
                  <a:cs typeface="Calibri Light" panose="020F0302020204030204" pitchFamily="34" charset="0"/>
                </a:rPr>
                <a:t> Layer</a:t>
              </a:r>
              <a:endParaRPr lang="en-150" sz="1600" b="1" dirty="0">
                <a:solidFill>
                  <a:schemeClr val="tx2">
                    <a:lumMod val="75000"/>
                  </a:schemeClr>
                </a:solidFill>
                <a:latin typeface="ArialMT"/>
                <a:cs typeface="Calibri Light" panose="020F0302020204030204" pitchFamily="34" charset="0"/>
              </a:endParaRP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0E5B31B-672C-C12B-EE61-72A901FC9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7690" y="3359233"/>
              <a:ext cx="1240601" cy="1075011"/>
            </a:xfrm>
            <a:prstGeom prst="rect">
              <a:avLst/>
            </a:prstGeom>
          </p:spPr>
        </p:pic>
        <p:sp>
          <p:nvSpPr>
            <p:cNvPr id="26" name="Flèche : courbe vers la droite 25">
              <a:extLst>
                <a:ext uri="{FF2B5EF4-FFF2-40B4-BE49-F238E27FC236}">
                  <a16:creationId xmlns:a16="http://schemas.microsoft.com/office/drawing/2014/main" id="{98C4FCB0-0A5D-B7B4-D6F4-A87B6CAA2553}"/>
                </a:ext>
              </a:extLst>
            </p:cNvPr>
            <p:cNvSpPr/>
            <p:nvPr/>
          </p:nvSpPr>
          <p:spPr>
            <a:xfrm rot="16200000">
              <a:off x="9755273" y="3305708"/>
              <a:ext cx="945435" cy="2230245"/>
            </a:xfrm>
            <a:prstGeom prst="curved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solidFill>
                  <a:schemeClr val="tx1"/>
                </a:solidFill>
                <a:latin typeface="ArialMT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B4329D5-B33B-1C88-0B07-F9BD8C58545C}"/>
                </a:ext>
              </a:extLst>
            </p:cNvPr>
            <p:cNvSpPr txBox="1"/>
            <p:nvPr/>
          </p:nvSpPr>
          <p:spPr>
            <a:xfrm>
              <a:off x="6644094" y="6018190"/>
              <a:ext cx="1984917" cy="800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rgbClr val="540669"/>
                  </a:solidFill>
                  <a:latin typeface="ArialMT"/>
                  <a:cs typeface="Calibri Light" panose="020F0302020204030204" pitchFamily="34" charset="0"/>
                </a:rPr>
                <a:t>Hydrophilic</a:t>
              </a:r>
              <a:r>
                <a:rPr lang="fr-FR" sz="1600" b="1" dirty="0">
                  <a:solidFill>
                    <a:srgbClr val="540669"/>
                  </a:solidFill>
                  <a:latin typeface="ArialMT"/>
                  <a:cs typeface="Calibri Light" panose="020F0302020204030204" pitchFamily="34" charset="0"/>
                </a:rPr>
                <a:t> </a:t>
              </a:r>
              <a:r>
                <a:rPr lang="fr-FR" sz="1600" b="1" dirty="0" err="1">
                  <a:solidFill>
                    <a:srgbClr val="540669"/>
                  </a:solidFill>
                  <a:latin typeface="ArialMT"/>
                  <a:cs typeface="Calibri Light" panose="020F0302020204030204" pitchFamily="34" charset="0"/>
                </a:rPr>
                <a:t>polymer</a:t>
              </a:r>
              <a:endParaRPr lang="en-150" sz="1600" b="1" dirty="0">
                <a:solidFill>
                  <a:srgbClr val="540669"/>
                </a:solidFill>
                <a:latin typeface="ArialMT"/>
                <a:cs typeface="Calibri Light" panose="020F0302020204030204" pitchFamily="34" charset="0"/>
              </a:endParaRPr>
            </a:p>
          </p:txBody>
        </p:sp>
      </p:grpSp>
      <p:pic>
        <p:nvPicPr>
          <p:cNvPr id="35" name="Image 34" descr="Une image contenant texte, horloge&#10;&#10;Description générée automatiquement">
            <a:extLst>
              <a:ext uri="{FF2B5EF4-FFF2-40B4-BE49-F238E27FC236}">
                <a16:creationId xmlns:a16="http://schemas.microsoft.com/office/drawing/2014/main" id="{492EEF27-FD66-710E-E25F-DD8175E02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1" y="1713656"/>
            <a:ext cx="2360475" cy="118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9103844A-361C-9859-108F-2CD09DBE8A4F}"/>
              </a:ext>
            </a:extLst>
          </p:cNvPr>
          <p:cNvSpPr txBox="1"/>
          <p:nvPr/>
        </p:nvSpPr>
        <p:spPr>
          <a:xfrm>
            <a:off x="-9524" y="1071767"/>
            <a:ext cx="61055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ArialMT"/>
                <a:cs typeface="Calibri Light" panose="020F0302020204030204" pitchFamily="34" charset="0"/>
              </a:rPr>
              <a:t>Poly(ethylene glycol) </a:t>
            </a:r>
            <a:endParaRPr lang="en-150" sz="2000" b="1" dirty="0">
              <a:solidFill>
                <a:srgbClr val="002060"/>
              </a:solidFill>
              <a:latin typeface="ArialMT"/>
              <a:cs typeface="Calibri Light" panose="020F030202020403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3D40BA8-C2F6-73CE-3BF6-56A746BF2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71" y="1543752"/>
            <a:ext cx="2479275" cy="439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24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24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Nanocarrier Behavior in the Circulation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ZoneTexte 229">
            <a:extLst>
              <a:ext uri="{FF2B5EF4-FFF2-40B4-BE49-F238E27FC236}">
                <a16:creationId xmlns:a16="http://schemas.microsoft.com/office/drawing/2014/main" id="{95AD4CDE-B402-B368-1523-6A64751AAA21}"/>
              </a:ext>
            </a:extLst>
          </p:cNvPr>
          <p:cNvSpPr txBox="1"/>
          <p:nvPr/>
        </p:nvSpPr>
        <p:spPr>
          <a:xfrm>
            <a:off x="8899974" y="6095154"/>
            <a:ext cx="2640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MT"/>
              </a:rPr>
              <a:t>Ligand conjugation via PEG alleviates the masking effect.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EF380D-8EE5-4AE0-CED6-8387DF1B5E40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sp>
        <p:nvSpPr>
          <p:cNvPr id="12" name="Text Box 72">
            <a:extLst>
              <a:ext uri="{FF2B5EF4-FFF2-40B4-BE49-F238E27FC236}">
                <a16:creationId xmlns:a16="http://schemas.microsoft.com/office/drawing/2014/main" id="{23EB1FCC-954D-D18B-24F5-1E87B928F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22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Prolonged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circulation </a:t>
            </a:r>
            <a:r>
              <a:rPr lang="fr-FR" sz="2400" b="1" i="1" dirty="0">
                <a:solidFill>
                  <a:srgbClr val="002060"/>
                </a:solidFill>
                <a:latin typeface="ArialMT"/>
              </a:rPr>
              <a:t>versus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targeting</a:t>
            </a:r>
            <a:endParaRPr lang="fr-FR" sz="2400" b="1" i="1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650CA8F-1B6B-971B-9FC3-8914175E483E}"/>
              </a:ext>
            </a:extLst>
          </p:cNvPr>
          <p:cNvGrpSpPr>
            <a:grpSpLocks noChangeAspect="1"/>
          </p:cNvGrpSpPr>
          <p:nvPr/>
        </p:nvGrpSpPr>
        <p:grpSpPr>
          <a:xfrm>
            <a:off x="487768" y="3199892"/>
            <a:ext cx="3901774" cy="2526080"/>
            <a:chOff x="6644094" y="3359233"/>
            <a:chExt cx="5344164" cy="3459909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F1BAD393-D272-2279-D0F7-2C26FC2A7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7725" y="4807926"/>
              <a:ext cx="3520533" cy="1846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20BD153-386A-9852-C3E6-38F0345DD766}"/>
                </a:ext>
              </a:extLst>
            </p:cNvPr>
            <p:cNvSpPr txBox="1"/>
            <p:nvPr/>
          </p:nvSpPr>
          <p:spPr>
            <a:xfrm>
              <a:off x="6809425" y="4989101"/>
              <a:ext cx="1654256" cy="800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chemeClr val="tx2">
                      <a:lumMod val="75000"/>
                    </a:schemeClr>
                  </a:solidFill>
                  <a:latin typeface="ArialMT"/>
                  <a:cs typeface="Calibri Light" panose="020F0302020204030204" pitchFamily="34" charset="0"/>
                </a:rPr>
                <a:t>Hydration</a:t>
              </a:r>
              <a:r>
                <a:rPr lang="fr-FR" sz="1600" b="1" dirty="0">
                  <a:solidFill>
                    <a:schemeClr val="tx2">
                      <a:lumMod val="75000"/>
                    </a:schemeClr>
                  </a:solidFill>
                  <a:latin typeface="ArialMT"/>
                  <a:cs typeface="Calibri Light" panose="020F0302020204030204" pitchFamily="34" charset="0"/>
                </a:rPr>
                <a:t> Layer</a:t>
              </a:r>
              <a:endParaRPr lang="en-150" sz="1600" b="1" dirty="0">
                <a:solidFill>
                  <a:schemeClr val="tx2">
                    <a:lumMod val="75000"/>
                  </a:schemeClr>
                </a:solidFill>
                <a:latin typeface="ArialMT"/>
                <a:cs typeface="Calibri Light" panose="020F0302020204030204" pitchFamily="34" charset="0"/>
              </a:endParaRP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0E5B31B-672C-C12B-EE61-72A901FC9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7690" y="3359233"/>
              <a:ext cx="1240601" cy="1075011"/>
            </a:xfrm>
            <a:prstGeom prst="rect">
              <a:avLst/>
            </a:prstGeom>
          </p:spPr>
        </p:pic>
        <p:sp>
          <p:nvSpPr>
            <p:cNvPr id="26" name="Flèche : courbe vers la droite 25">
              <a:extLst>
                <a:ext uri="{FF2B5EF4-FFF2-40B4-BE49-F238E27FC236}">
                  <a16:creationId xmlns:a16="http://schemas.microsoft.com/office/drawing/2014/main" id="{98C4FCB0-0A5D-B7B4-D6F4-A87B6CAA2553}"/>
                </a:ext>
              </a:extLst>
            </p:cNvPr>
            <p:cNvSpPr/>
            <p:nvPr/>
          </p:nvSpPr>
          <p:spPr>
            <a:xfrm rot="16200000">
              <a:off x="9755273" y="3305708"/>
              <a:ext cx="945435" cy="2230245"/>
            </a:xfrm>
            <a:prstGeom prst="curvedRightArrow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solidFill>
                  <a:schemeClr val="tx1"/>
                </a:solidFill>
                <a:latin typeface="ArialMT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B4329D5-B33B-1C88-0B07-F9BD8C58545C}"/>
                </a:ext>
              </a:extLst>
            </p:cNvPr>
            <p:cNvSpPr txBox="1"/>
            <p:nvPr/>
          </p:nvSpPr>
          <p:spPr>
            <a:xfrm>
              <a:off x="6644094" y="6018190"/>
              <a:ext cx="1984917" cy="800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rgbClr val="540669"/>
                  </a:solidFill>
                  <a:latin typeface="ArialMT"/>
                  <a:cs typeface="Calibri Light" panose="020F0302020204030204" pitchFamily="34" charset="0"/>
                </a:rPr>
                <a:t>Hydrophilic</a:t>
              </a:r>
              <a:r>
                <a:rPr lang="fr-FR" sz="1600" b="1" dirty="0">
                  <a:solidFill>
                    <a:srgbClr val="540669"/>
                  </a:solidFill>
                  <a:latin typeface="ArialMT"/>
                  <a:cs typeface="Calibri Light" panose="020F0302020204030204" pitchFamily="34" charset="0"/>
                </a:rPr>
                <a:t> </a:t>
              </a:r>
              <a:r>
                <a:rPr lang="fr-FR" sz="1600" b="1" dirty="0" err="1">
                  <a:solidFill>
                    <a:srgbClr val="540669"/>
                  </a:solidFill>
                  <a:latin typeface="ArialMT"/>
                  <a:cs typeface="Calibri Light" panose="020F0302020204030204" pitchFamily="34" charset="0"/>
                </a:rPr>
                <a:t>polymer</a:t>
              </a:r>
              <a:endParaRPr lang="en-150" sz="1600" b="1" dirty="0">
                <a:solidFill>
                  <a:srgbClr val="540669"/>
                </a:solidFill>
                <a:latin typeface="ArialMT"/>
                <a:cs typeface="Calibri Light" panose="020F0302020204030204" pitchFamily="34" charset="0"/>
              </a:endParaRPr>
            </a:p>
          </p:txBody>
        </p:sp>
      </p:grpSp>
      <p:pic>
        <p:nvPicPr>
          <p:cNvPr id="35" name="Image 34" descr="Une image contenant texte, horloge&#10;&#10;Description générée automatiquement">
            <a:extLst>
              <a:ext uri="{FF2B5EF4-FFF2-40B4-BE49-F238E27FC236}">
                <a16:creationId xmlns:a16="http://schemas.microsoft.com/office/drawing/2014/main" id="{492EEF27-FD66-710E-E25F-DD8175E02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1" y="1713656"/>
            <a:ext cx="2360475" cy="118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9103844A-361C-9859-108F-2CD09DBE8A4F}"/>
              </a:ext>
            </a:extLst>
          </p:cNvPr>
          <p:cNvSpPr txBox="1"/>
          <p:nvPr/>
        </p:nvSpPr>
        <p:spPr>
          <a:xfrm>
            <a:off x="-9524" y="1071767"/>
            <a:ext cx="61055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ArialMT"/>
                <a:cs typeface="Calibri Light" panose="020F0302020204030204" pitchFamily="34" charset="0"/>
              </a:rPr>
              <a:t>Poly(ethylene glycol) </a:t>
            </a:r>
            <a:endParaRPr lang="en-150" sz="2000" b="1" dirty="0">
              <a:solidFill>
                <a:srgbClr val="002060"/>
              </a:solidFill>
              <a:latin typeface="ArialMT"/>
              <a:cs typeface="Calibri Light" panose="020F030202020403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3D40BA8-C2F6-73CE-3BF6-56A746BF2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71" y="1543752"/>
            <a:ext cx="2479275" cy="439658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1C7F5A2-91F5-184E-C509-F4C2BE5FA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428180"/>
            <a:ext cx="3352036" cy="44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7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25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99162564-2688-5DF4-6468-35DD3F2A3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81" y="1910063"/>
            <a:ext cx="4934008" cy="34413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494E8C-F12B-B9BF-1273-9B1E4304EF50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Nanocarrier Behavior in the Circulation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2" name="Text Box 72">
            <a:extLst>
              <a:ext uri="{FF2B5EF4-FFF2-40B4-BE49-F238E27FC236}">
                <a16:creationId xmlns:a16="http://schemas.microsoft.com/office/drawing/2014/main" id="{B2556057-4A51-5263-8D8A-072138240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22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ArialMT"/>
              </a:rPr>
              <a:t>Carrier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geometry</a:t>
            </a:r>
            <a:endParaRPr lang="fr-FR" sz="24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CC29BF4-E96C-0062-8E94-9A788B70553E}"/>
              </a:ext>
            </a:extLst>
          </p:cNvPr>
          <p:cNvSpPr txBox="1"/>
          <p:nvPr/>
        </p:nvSpPr>
        <p:spPr>
          <a:xfrm>
            <a:off x="4292685" y="5947298"/>
            <a:ext cx="4218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MT"/>
              </a:rPr>
              <a:t>Prolonged circulation of elongated objects 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6965425-D0AD-2891-30E3-814F3EE57870}"/>
              </a:ext>
            </a:extLst>
          </p:cNvPr>
          <p:cNvSpPr txBox="1"/>
          <p:nvPr/>
        </p:nvSpPr>
        <p:spPr>
          <a:xfrm>
            <a:off x="0" y="1092701"/>
            <a:ext cx="69127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ArialMT"/>
              </a:rPr>
              <a:t>Uptake is modulated by the axis of particle binding to cell surface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03B65D9-9AF4-E892-919F-48139433BF96}"/>
              </a:ext>
            </a:extLst>
          </p:cNvPr>
          <p:cNvSpPr txBox="1"/>
          <p:nvPr/>
        </p:nvSpPr>
        <p:spPr>
          <a:xfrm>
            <a:off x="7436348" y="4374502"/>
            <a:ext cx="421869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Uncomplete internalization of disk-shaped particles contacting on their flat face </a:t>
            </a:r>
            <a:endParaRPr lang="en-150" dirty="0">
              <a:latin typeface="ArialM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EC575C7-BD62-4541-CAB2-A7495926FEB9}"/>
              </a:ext>
            </a:extLst>
          </p:cNvPr>
          <p:cNvSpPr txBox="1"/>
          <p:nvPr/>
        </p:nvSpPr>
        <p:spPr>
          <a:xfrm>
            <a:off x="8457544" y="1881655"/>
            <a:ext cx="1780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MT"/>
              </a:rPr>
              <a:t>rounded end </a:t>
            </a:r>
            <a:endParaRPr lang="en-150" dirty="0">
              <a:latin typeface="ArialM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71E3DA6-38BB-B351-E948-617BF6325B82}"/>
              </a:ext>
            </a:extLst>
          </p:cNvPr>
          <p:cNvSpPr txBox="1"/>
          <p:nvPr/>
        </p:nvSpPr>
        <p:spPr>
          <a:xfrm>
            <a:off x="10118844" y="929210"/>
            <a:ext cx="1066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MT"/>
              </a:rPr>
              <a:t>flat face </a:t>
            </a:r>
            <a:endParaRPr lang="en-150" dirty="0">
              <a:latin typeface="ArialM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A628079-4705-89BF-9F19-41C858972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543" y="643969"/>
            <a:ext cx="498153" cy="82452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2E86536-D88F-BE71-11AB-CD99E17DE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612" y="910702"/>
            <a:ext cx="342900" cy="342900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911C203-4B31-9487-B04A-622A75A6872D}"/>
              </a:ext>
            </a:extLst>
          </p:cNvPr>
          <p:cNvCxnSpPr>
            <a:cxnSpLocks/>
          </p:cNvCxnSpPr>
          <p:nvPr/>
        </p:nvCxnSpPr>
        <p:spPr>
          <a:xfrm flipV="1">
            <a:off x="9296619" y="1468498"/>
            <a:ext cx="0" cy="396858"/>
          </a:xfrm>
          <a:prstGeom prst="straightConnector1">
            <a:avLst/>
          </a:prstGeom>
          <a:ln w="28575">
            <a:solidFill>
              <a:srgbClr val="00AF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77ED04E-8184-5119-CE65-A5C0C38D9EBF}"/>
              </a:ext>
            </a:extLst>
          </p:cNvPr>
          <p:cNvCxnSpPr>
            <a:cxnSpLocks/>
          </p:cNvCxnSpPr>
          <p:nvPr/>
        </p:nvCxnSpPr>
        <p:spPr>
          <a:xfrm flipH="1">
            <a:off x="9545696" y="1113876"/>
            <a:ext cx="535413" cy="0"/>
          </a:xfrm>
          <a:prstGeom prst="straightConnector1">
            <a:avLst/>
          </a:prstGeom>
          <a:ln w="28575">
            <a:solidFill>
              <a:srgbClr val="00AF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C3C9947-0E0D-81CE-0F8F-80FC08F0B094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</p:spTree>
    <p:extLst>
      <p:ext uri="{BB962C8B-B14F-4D97-AF65-F5344CB8AC3E}">
        <p14:creationId xmlns:p14="http://schemas.microsoft.com/office/powerpoint/2010/main" val="442168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26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9FE15AB6-A109-BACC-7879-F6A5ED68A5F8}"/>
              </a:ext>
            </a:extLst>
          </p:cNvPr>
          <p:cNvSpPr/>
          <p:nvPr/>
        </p:nvSpPr>
        <p:spPr>
          <a:xfrm>
            <a:off x="7565" y="6639163"/>
            <a:ext cx="9144000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Maksimenko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A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et al., PNAS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2014,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111, E217 </a:t>
            </a:r>
          </a:p>
        </p:txBody>
      </p:sp>
      <p:pic>
        <p:nvPicPr>
          <p:cNvPr id="56" name="Image 55" descr="Fig1.tif">
            <a:extLst>
              <a:ext uri="{FF2B5EF4-FFF2-40B4-BE49-F238E27FC236}">
                <a16:creationId xmlns:a16="http://schemas.microsoft.com/office/drawing/2014/main" id="{2B0AAD3A-441F-D958-5CE4-03D5329D4F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0538" y="1476776"/>
            <a:ext cx="1489622" cy="1474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7" name="Connecteur en arc 143">
            <a:extLst>
              <a:ext uri="{FF2B5EF4-FFF2-40B4-BE49-F238E27FC236}">
                <a16:creationId xmlns:a16="http://schemas.microsoft.com/office/drawing/2014/main" id="{28C410F1-BA52-C0B6-E0B3-0CC2D189A97F}"/>
              </a:ext>
            </a:extLst>
          </p:cNvPr>
          <p:cNvCxnSpPr/>
          <p:nvPr/>
        </p:nvCxnSpPr>
        <p:spPr>
          <a:xfrm>
            <a:off x="2801624" y="1739322"/>
            <a:ext cx="614727" cy="354523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rgbClr val="003399"/>
            </a:solidFill>
            <a:prstDash val="lgDash"/>
            <a:tailEnd type="arrow"/>
          </a:ln>
          <a:effectLst/>
        </p:spPr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8CC6E76F-3D90-6994-26A3-B13F88DE59AC}"/>
              </a:ext>
            </a:extLst>
          </p:cNvPr>
          <p:cNvSpPr txBox="1"/>
          <p:nvPr/>
        </p:nvSpPr>
        <p:spPr>
          <a:xfrm>
            <a:off x="2677323" y="2359829"/>
            <a:ext cx="125831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>
                <a:solidFill>
                  <a:srgbClr val="002060"/>
                </a:solidFill>
                <a:latin typeface="ArialMT"/>
              </a:rPr>
              <a:t>Loop &amp; train structure</a:t>
            </a:r>
          </a:p>
        </p:txBody>
      </p:sp>
      <p:cxnSp>
        <p:nvCxnSpPr>
          <p:cNvPr id="134" name="Connecteur en arc 143">
            <a:extLst>
              <a:ext uri="{FF2B5EF4-FFF2-40B4-BE49-F238E27FC236}">
                <a16:creationId xmlns:a16="http://schemas.microsoft.com/office/drawing/2014/main" id="{A01F45F5-B0B4-D1FB-C2FA-53D68A09B5A0}"/>
              </a:ext>
            </a:extLst>
          </p:cNvPr>
          <p:cNvCxnSpPr>
            <a:cxnSpLocks/>
          </p:cNvCxnSpPr>
          <p:nvPr/>
        </p:nvCxnSpPr>
        <p:spPr>
          <a:xfrm flipV="1">
            <a:off x="5312557" y="1367098"/>
            <a:ext cx="724152" cy="334892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rgbClr val="003399"/>
            </a:solidFill>
            <a:prstDash val="lgDash"/>
            <a:tailEnd type="arrow"/>
          </a:ln>
          <a:effectLst/>
        </p:spPr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80B36262-CA9D-049A-CB9C-86482860B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65" y="901795"/>
            <a:ext cx="2268104" cy="17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1BE28437-69A8-78A4-0FC9-E313888B4A1C}"/>
              </a:ext>
            </a:extLst>
          </p:cNvPr>
          <p:cNvGrpSpPr/>
          <p:nvPr/>
        </p:nvGrpSpPr>
        <p:grpSpPr>
          <a:xfrm>
            <a:off x="4145479" y="1280822"/>
            <a:ext cx="982137" cy="115535"/>
            <a:chOff x="-2639240" y="3439467"/>
            <a:chExt cx="982137" cy="115535"/>
          </a:xfrm>
        </p:grpSpPr>
        <p:sp>
          <p:nvSpPr>
            <p:cNvPr id="137" name="Forme libre 129">
              <a:extLst>
                <a:ext uri="{FF2B5EF4-FFF2-40B4-BE49-F238E27FC236}">
                  <a16:creationId xmlns:a16="http://schemas.microsoft.com/office/drawing/2014/main" id="{8C907097-7060-DEEC-57C0-801B23FB5A47}"/>
                </a:ext>
              </a:extLst>
            </p:cNvPr>
            <p:cNvSpPr/>
            <p:nvPr/>
          </p:nvSpPr>
          <p:spPr>
            <a:xfrm>
              <a:off x="-2639240" y="3439467"/>
              <a:ext cx="798854" cy="115535"/>
            </a:xfrm>
            <a:custGeom>
              <a:avLst/>
              <a:gdLst>
                <a:gd name="connsiteX0" fmla="*/ 19058 w 846372"/>
                <a:gd name="connsiteY0" fmla="*/ 116115 h 119485"/>
                <a:gd name="connsiteX1" fmla="*/ 236772 w 846372"/>
                <a:gd name="connsiteY1" fmla="*/ 116115 h 119485"/>
                <a:gd name="connsiteX2" fmla="*/ 323858 w 846372"/>
                <a:gd name="connsiteY2" fmla="*/ 101600 h 119485"/>
                <a:gd name="connsiteX3" fmla="*/ 352886 w 846372"/>
                <a:gd name="connsiteY3" fmla="*/ 58058 h 119485"/>
                <a:gd name="connsiteX4" fmla="*/ 439972 w 846372"/>
                <a:gd name="connsiteY4" fmla="*/ 0 h 119485"/>
                <a:gd name="connsiteX5" fmla="*/ 483515 w 846372"/>
                <a:gd name="connsiteY5" fmla="*/ 14515 h 119485"/>
                <a:gd name="connsiteX6" fmla="*/ 541572 w 846372"/>
                <a:gd name="connsiteY6" fmla="*/ 72572 h 119485"/>
                <a:gd name="connsiteX7" fmla="*/ 628658 w 846372"/>
                <a:gd name="connsiteY7" fmla="*/ 29029 h 119485"/>
                <a:gd name="connsiteX8" fmla="*/ 686715 w 846372"/>
                <a:gd name="connsiteY8" fmla="*/ 43543 h 119485"/>
                <a:gd name="connsiteX9" fmla="*/ 701229 w 846372"/>
                <a:gd name="connsiteY9" fmla="*/ 101600 h 119485"/>
                <a:gd name="connsiteX10" fmla="*/ 744772 w 846372"/>
                <a:gd name="connsiteY10" fmla="*/ 116115 h 119485"/>
                <a:gd name="connsiteX11" fmla="*/ 846372 w 846372"/>
                <a:gd name="connsiteY11" fmla="*/ 116115 h 11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6372" h="119485">
                  <a:moveTo>
                    <a:pt x="19058" y="116115"/>
                  </a:moveTo>
                  <a:cubicBezTo>
                    <a:pt x="130304" y="79030"/>
                    <a:pt x="0" y="116115"/>
                    <a:pt x="236772" y="116115"/>
                  </a:cubicBezTo>
                  <a:cubicBezTo>
                    <a:pt x="266201" y="116115"/>
                    <a:pt x="294829" y="106438"/>
                    <a:pt x="323858" y="101600"/>
                  </a:cubicBezTo>
                  <a:cubicBezTo>
                    <a:pt x="333534" y="87086"/>
                    <a:pt x="339758" y="69545"/>
                    <a:pt x="352886" y="58058"/>
                  </a:cubicBezTo>
                  <a:cubicBezTo>
                    <a:pt x="379142" y="35084"/>
                    <a:pt x="439972" y="0"/>
                    <a:pt x="439972" y="0"/>
                  </a:cubicBezTo>
                  <a:cubicBezTo>
                    <a:pt x="454486" y="4838"/>
                    <a:pt x="472697" y="3697"/>
                    <a:pt x="483515" y="14515"/>
                  </a:cubicBezTo>
                  <a:cubicBezTo>
                    <a:pt x="560922" y="91924"/>
                    <a:pt x="425459" y="33869"/>
                    <a:pt x="541572" y="72572"/>
                  </a:cubicBezTo>
                  <a:cubicBezTo>
                    <a:pt x="563588" y="57894"/>
                    <a:pt x="598611" y="29029"/>
                    <a:pt x="628658" y="29029"/>
                  </a:cubicBezTo>
                  <a:cubicBezTo>
                    <a:pt x="648606" y="29029"/>
                    <a:pt x="667363" y="38705"/>
                    <a:pt x="686715" y="43543"/>
                  </a:cubicBezTo>
                  <a:cubicBezTo>
                    <a:pt x="691553" y="62895"/>
                    <a:pt x="688768" y="86023"/>
                    <a:pt x="701229" y="101600"/>
                  </a:cubicBezTo>
                  <a:cubicBezTo>
                    <a:pt x="710786" y="113547"/>
                    <a:pt x="729548" y="114593"/>
                    <a:pt x="744772" y="116115"/>
                  </a:cubicBezTo>
                  <a:cubicBezTo>
                    <a:pt x="778471" y="119485"/>
                    <a:pt x="812505" y="116115"/>
                    <a:pt x="846372" y="116115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</a:endParaRPr>
            </a:p>
          </p:txBody>
        </p:sp>
        <p:sp>
          <p:nvSpPr>
            <p:cNvPr id="138" name="Rectangle à coins arrondis 130">
              <a:extLst>
                <a:ext uri="{FF2B5EF4-FFF2-40B4-BE49-F238E27FC236}">
                  <a16:creationId xmlns:a16="http://schemas.microsoft.com/office/drawing/2014/main" id="{F8C7558D-7CFB-19BD-4E5B-1D4A29EBF545}"/>
                </a:ext>
              </a:extLst>
            </p:cNvPr>
            <p:cNvSpPr/>
            <p:nvPr/>
          </p:nvSpPr>
          <p:spPr>
            <a:xfrm>
              <a:off x="-1860999" y="3439467"/>
              <a:ext cx="203896" cy="115535"/>
            </a:xfrm>
            <a:prstGeom prst="roundRect">
              <a:avLst/>
            </a:prstGeom>
            <a:solidFill>
              <a:srgbClr val="00FF00"/>
            </a:solidFill>
            <a:ln w="9525" cap="flat" cmpd="sng" algn="ctr">
              <a:solidFill>
                <a:srgbClr val="00B0F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MT"/>
              </a:endParaRPr>
            </a:p>
          </p:txBody>
        </p:sp>
      </p:grpSp>
      <p:sp>
        <p:nvSpPr>
          <p:cNvPr id="139" name="ZoneTexte 138">
            <a:extLst>
              <a:ext uri="{FF2B5EF4-FFF2-40B4-BE49-F238E27FC236}">
                <a16:creationId xmlns:a16="http://schemas.microsoft.com/office/drawing/2014/main" id="{1F0E2159-8B0F-3E66-6CB6-C6D881A255CF}"/>
              </a:ext>
            </a:extLst>
          </p:cNvPr>
          <p:cNvSpPr txBox="1"/>
          <p:nvPr/>
        </p:nvSpPr>
        <p:spPr>
          <a:xfrm>
            <a:off x="3880070" y="2544008"/>
            <a:ext cx="1138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MT"/>
              </a:rPr>
              <a:t> 100 nm</a:t>
            </a:r>
            <a:endParaRPr lang="en-150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4654F97-DBD8-49B5-B4EB-6B62BA5D2691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Geometry_elongated</a:t>
            </a:r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nanoparticles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47" name="Rectangle à coins arrondis 152">
            <a:extLst>
              <a:ext uri="{FF2B5EF4-FFF2-40B4-BE49-F238E27FC236}">
                <a16:creationId xmlns:a16="http://schemas.microsoft.com/office/drawing/2014/main" id="{A8F164BB-CC5B-8CB9-D411-81734AA7B316}"/>
              </a:ext>
            </a:extLst>
          </p:cNvPr>
          <p:cNvSpPr/>
          <p:nvPr/>
        </p:nvSpPr>
        <p:spPr>
          <a:xfrm>
            <a:off x="6048885" y="2686088"/>
            <a:ext cx="6116015" cy="413747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AEA8DA2-56C5-CB85-17C8-94F131C7B6DD}"/>
              </a:ext>
            </a:extLst>
          </p:cNvPr>
          <p:cNvSpPr txBox="1"/>
          <p:nvPr/>
        </p:nvSpPr>
        <p:spPr>
          <a:xfrm>
            <a:off x="7385836" y="2741571"/>
            <a:ext cx="4657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MT"/>
              </a:rPr>
              <a:t>Extended by the blood flow along streamlines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MT"/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5AE9BAB8-23DF-C628-B136-A0088EEDB624}"/>
              </a:ext>
            </a:extLst>
          </p:cNvPr>
          <p:cNvGrpSpPr/>
          <p:nvPr/>
        </p:nvGrpSpPr>
        <p:grpSpPr>
          <a:xfrm>
            <a:off x="6547943" y="814873"/>
            <a:ext cx="4878243" cy="1542966"/>
            <a:chOff x="6088239" y="360624"/>
            <a:chExt cx="5408361" cy="2140856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A6D9D1EE-594A-9E99-90BE-6FB860ED2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239" y="360624"/>
              <a:ext cx="5398759" cy="2140856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30152EF1-1256-21F9-F608-75B5094C7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31775" y="1435114"/>
              <a:ext cx="464825" cy="52322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D2D0CF6B-A280-96A2-1EBC-33DC87F75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2539" y="1435114"/>
              <a:ext cx="464825" cy="523220"/>
            </a:xfrm>
            <a:prstGeom prst="rect">
              <a:avLst/>
            </a:prstGeom>
          </p:spPr>
        </p:pic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BCD8CF85-00BC-118E-376B-35A2027F5E30}"/>
                </a:ext>
              </a:extLst>
            </p:cNvPr>
            <p:cNvGrpSpPr/>
            <p:nvPr/>
          </p:nvGrpSpPr>
          <p:grpSpPr>
            <a:xfrm>
              <a:off x="8192814" y="1117226"/>
              <a:ext cx="982137" cy="115535"/>
              <a:chOff x="-2639240" y="3439467"/>
              <a:chExt cx="982137" cy="115535"/>
            </a:xfrm>
          </p:grpSpPr>
          <p:sp>
            <p:nvSpPr>
              <p:cNvPr id="82" name="Forme libre 129">
                <a:extLst>
                  <a:ext uri="{FF2B5EF4-FFF2-40B4-BE49-F238E27FC236}">
                    <a16:creationId xmlns:a16="http://schemas.microsoft.com/office/drawing/2014/main" id="{3D98815B-3C04-C4AD-A331-F1FA85C29E03}"/>
                  </a:ext>
                </a:extLst>
              </p:cNvPr>
              <p:cNvSpPr/>
              <p:nvPr/>
            </p:nvSpPr>
            <p:spPr>
              <a:xfrm>
                <a:off x="-2639240" y="3439467"/>
                <a:ext cx="798854" cy="115535"/>
              </a:xfrm>
              <a:custGeom>
                <a:avLst/>
                <a:gdLst>
                  <a:gd name="connsiteX0" fmla="*/ 19058 w 846372"/>
                  <a:gd name="connsiteY0" fmla="*/ 116115 h 119485"/>
                  <a:gd name="connsiteX1" fmla="*/ 236772 w 846372"/>
                  <a:gd name="connsiteY1" fmla="*/ 116115 h 119485"/>
                  <a:gd name="connsiteX2" fmla="*/ 323858 w 846372"/>
                  <a:gd name="connsiteY2" fmla="*/ 101600 h 119485"/>
                  <a:gd name="connsiteX3" fmla="*/ 352886 w 846372"/>
                  <a:gd name="connsiteY3" fmla="*/ 58058 h 119485"/>
                  <a:gd name="connsiteX4" fmla="*/ 439972 w 846372"/>
                  <a:gd name="connsiteY4" fmla="*/ 0 h 119485"/>
                  <a:gd name="connsiteX5" fmla="*/ 483515 w 846372"/>
                  <a:gd name="connsiteY5" fmla="*/ 14515 h 119485"/>
                  <a:gd name="connsiteX6" fmla="*/ 541572 w 846372"/>
                  <a:gd name="connsiteY6" fmla="*/ 72572 h 119485"/>
                  <a:gd name="connsiteX7" fmla="*/ 628658 w 846372"/>
                  <a:gd name="connsiteY7" fmla="*/ 29029 h 119485"/>
                  <a:gd name="connsiteX8" fmla="*/ 686715 w 846372"/>
                  <a:gd name="connsiteY8" fmla="*/ 43543 h 119485"/>
                  <a:gd name="connsiteX9" fmla="*/ 701229 w 846372"/>
                  <a:gd name="connsiteY9" fmla="*/ 101600 h 119485"/>
                  <a:gd name="connsiteX10" fmla="*/ 744772 w 846372"/>
                  <a:gd name="connsiteY10" fmla="*/ 116115 h 119485"/>
                  <a:gd name="connsiteX11" fmla="*/ 846372 w 846372"/>
                  <a:gd name="connsiteY11" fmla="*/ 116115 h 11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372" h="119485">
                    <a:moveTo>
                      <a:pt x="19058" y="116115"/>
                    </a:moveTo>
                    <a:cubicBezTo>
                      <a:pt x="130304" y="79030"/>
                      <a:pt x="0" y="116115"/>
                      <a:pt x="236772" y="116115"/>
                    </a:cubicBezTo>
                    <a:cubicBezTo>
                      <a:pt x="266201" y="116115"/>
                      <a:pt x="294829" y="106438"/>
                      <a:pt x="323858" y="101600"/>
                    </a:cubicBezTo>
                    <a:cubicBezTo>
                      <a:pt x="333534" y="87086"/>
                      <a:pt x="339758" y="69545"/>
                      <a:pt x="352886" y="58058"/>
                    </a:cubicBezTo>
                    <a:cubicBezTo>
                      <a:pt x="379142" y="35084"/>
                      <a:pt x="439972" y="0"/>
                      <a:pt x="439972" y="0"/>
                    </a:cubicBezTo>
                    <a:cubicBezTo>
                      <a:pt x="454486" y="4838"/>
                      <a:pt x="472697" y="3697"/>
                      <a:pt x="483515" y="14515"/>
                    </a:cubicBezTo>
                    <a:cubicBezTo>
                      <a:pt x="560922" y="91924"/>
                      <a:pt x="425459" y="33869"/>
                      <a:pt x="541572" y="72572"/>
                    </a:cubicBezTo>
                    <a:cubicBezTo>
                      <a:pt x="563588" y="57894"/>
                      <a:pt x="598611" y="29029"/>
                      <a:pt x="628658" y="29029"/>
                    </a:cubicBezTo>
                    <a:cubicBezTo>
                      <a:pt x="648606" y="29029"/>
                      <a:pt x="667363" y="38705"/>
                      <a:pt x="686715" y="43543"/>
                    </a:cubicBezTo>
                    <a:cubicBezTo>
                      <a:pt x="691553" y="62895"/>
                      <a:pt x="688768" y="86023"/>
                      <a:pt x="701229" y="101600"/>
                    </a:cubicBezTo>
                    <a:cubicBezTo>
                      <a:pt x="710786" y="113547"/>
                      <a:pt x="729548" y="114593"/>
                      <a:pt x="744772" y="116115"/>
                    </a:cubicBezTo>
                    <a:cubicBezTo>
                      <a:pt x="778471" y="119485"/>
                      <a:pt x="812505" y="116115"/>
                      <a:pt x="846372" y="11611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  <p:sp>
            <p:nvSpPr>
              <p:cNvPr id="83" name="Rectangle à coins arrondis 130">
                <a:extLst>
                  <a:ext uri="{FF2B5EF4-FFF2-40B4-BE49-F238E27FC236}">
                    <a16:creationId xmlns:a16="http://schemas.microsoft.com/office/drawing/2014/main" id="{6D6BFA6D-F91D-A3EA-9AC7-9F2C521C268D}"/>
                  </a:ext>
                </a:extLst>
              </p:cNvPr>
              <p:cNvSpPr/>
              <p:nvPr/>
            </p:nvSpPr>
            <p:spPr>
              <a:xfrm>
                <a:off x="-1860999" y="3439467"/>
                <a:ext cx="203896" cy="11553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8025CC57-C841-0CC5-E6D7-979D128799AE}"/>
                </a:ext>
              </a:extLst>
            </p:cNvPr>
            <p:cNvGrpSpPr/>
            <p:nvPr/>
          </p:nvGrpSpPr>
          <p:grpSpPr>
            <a:xfrm>
              <a:off x="10376686" y="990078"/>
              <a:ext cx="982137" cy="115535"/>
              <a:chOff x="-2639240" y="3439467"/>
              <a:chExt cx="982137" cy="115535"/>
            </a:xfrm>
          </p:grpSpPr>
          <p:sp>
            <p:nvSpPr>
              <p:cNvPr id="80" name="Forme libre 129">
                <a:extLst>
                  <a:ext uri="{FF2B5EF4-FFF2-40B4-BE49-F238E27FC236}">
                    <a16:creationId xmlns:a16="http://schemas.microsoft.com/office/drawing/2014/main" id="{06378812-7E70-E0EF-D536-A9E3EE00AA5A}"/>
                  </a:ext>
                </a:extLst>
              </p:cNvPr>
              <p:cNvSpPr/>
              <p:nvPr/>
            </p:nvSpPr>
            <p:spPr>
              <a:xfrm>
                <a:off x="-2639240" y="3439467"/>
                <a:ext cx="798854" cy="115535"/>
              </a:xfrm>
              <a:custGeom>
                <a:avLst/>
                <a:gdLst>
                  <a:gd name="connsiteX0" fmla="*/ 19058 w 846372"/>
                  <a:gd name="connsiteY0" fmla="*/ 116115 h 119485"/>
                  <a:gd name="connsiteX1" fmla="*/ 236772 w 846372"/>
                  <a:gd name="connsiteY1" fmla="*/ 116115 h 119485"/>
                  <a:gd name="connsiteX2" fmla="*/ 323858 w 846372"/>
                  <a:gd name="connsiteY2" fmla="*/ 101600 h 119485"/>
                  <a:gd name="connsiteX3" fmla="*/ 352886 w 846372"/>
                  <a:gd name="connsiteY3" fmla="*/ 58058 h 119485"/>
                  <a:gd name="connsiteX4" fmla="*/ 439972 w 846372"/>
                  <a:gd name="connsiteY4" fmla="*/ 0 h 119485"/>
                  <a:gd name="connsiteX5" fmla="*/ 483515 w 846372"/>
                  <a:gd name="connsiteY5" fmla="*/ 14515 h 119485"/>
                  <a:gd name="connsiteX6" fmla="*/ 541572 w 846372"/>
                  <a:gd name="connsiteY6" fmla="*/ 72572 h 119485"/>
                  <a:gd name="connsiteX7" fmla="*/ 628658 w 846372"/>
                  <a:gd name="connsiteY7" fmla="*/ 29029 h 119485"/>
                  <a:gd name="connsiteX8" fmla="*/ 686715 w 846372"/>
                  <a:gd name="connsiteY8" fmla="*/ 43543 h 119485"/>
                  <a:gd name="connsiteX9" fmla="*/ 701229 w 846372"/>
                  <a:gd name="connsiteY9" fmla="*/ 101600 h 119485"/>
                  <a:gd name="connsiteX10" fmla="*/ 744772 w 846372"/>
                  <a:gd name="connsiteY10" fmla="*/ 116115 h 119485"/>
                  <a:gd name="connsiteX11" fmla="*/ 846372 w 846372"/>
                  <a:gd name="connsiteY11" fmla="*/ 116115 h 11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372" h="119485">
                    <a:moveTo>
                      <a:pt x="19058" y="116115"/>
                    </a:moveTo>
                    <a:cubicBezTo>
                      <a:pt x="130304" y="79030"/>
                      <a:pt x="0" y="116115"/>
                      <a:pt x="236772" y="116115"/>
                    </a:cubicBezTo>
                    <a:cubicBezTo>
                      <a:pt x="266201" y="116115"/>
                      <a:pt x="294829" y="106438"/>
                      <a:pt x="323858" y="101600"/>
                    </a:cubicBezTo>
                    <a:cubicBezTo>
                      <a:pt x="333534" y="87086"/>
                      <a:pt x="339758" y="69545"/>
                      <a:pt x="352886" y="58058"/>
                    </a:cubicBezTo>
                    <a:cubicBezTo>
                      <a:pt x="379142" y="35084"/>
                      <a:pt x="439972" y="0"/>
                      <a:pt x="439972" y="0"/>
                    </a:cubicBezTo>
                    <a:cubicBezTo>
                      <a:pt x="454486" y="4838"/>
                      <a:pt x="472697" y="3697"/>
                      <a:pt x="483515" y="14515"/>
                    </a:cubicBezTo>
                    <a:cubicBezTo>
                      <a:pt x="560922" y="91924"/>
                      <a:pt x="425459" y="33869"/>
                      <a:pt x="541572" y="72572"/>
                    </a:cubicBezTo>
                    <a:cubicBezTo>
                      <a:pt x="563588" y="57894"/>
                      <a:pt x="598611" y="29029"/>
                      <a:pt x="628658" y="29029"/>
                    </a:cubicBezTo>
                    <a:cubicBezTo>
                      <a:pt x="648606" y="29029"/>
                      <a:pt x="667363" y="38705"/>
                      <a:pt x="686715" y="43543"/>
                    </a:cubicBezTo>
                    <a:cubicBezTo>
                      <a:pt x="691553" y="62895"/>
                      <a:pt x="688768" y="86023"/>
                      <a:pt x="701229" y="101600"/>
                    </a:cubicBezTo>
                    <a:cubicBezTo>
                      <a:pt x="710786" y="113547"/>
                      <a:pt x="729548" y="114593"/>
                      <a:pt x="744772" y="116115"/>
                    </a:cubicBezTo>
                    <a:cubicBezTo>
                      <a:pt x="778471" y="119485"/>
                      <a:pt x="812505" y="116115"/>
                      <a:pt x="846372" y="11611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  <p:sp>
            <p:nvSpPr>
              <p:cNvPr id="81" name="Rectangle à coins arrondis 130">
                <a:extLst>
                  <a:ext uri="{FF2B5EF4-FFF2-40B4-BE49-F238E27FC236}">
                    <a16:creationId xmlns:a16="http://schemas.microsoft.com/office/drawing/2014/main" id="{B6F528F2-53D0-C1DA-1CFD-DC5CD9A067E9}"/>
                  </a:ext>
                </a:extLst>
              </p:cNvPr>
              <p:cNvSpPr/>
              <p:nvPr/>
            </p:nvSpPr>
            <p:spPr>
              <a:xfrm>
                <a:off x="-1860999" y="3439467"/>
                <a:ext cx="203896" cy="11553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B8D90645-E4E7-333F-98F1-916174FD2819}"/>
                </a:ext>
              </a:extLst>
            </p:cNvPr>
            <p:cNvGrpSpPr/>
            <p:nvPr/>
          </p:nvGrpSpPr>
          <p:grpSpPr>
            <a:xfrm>
              <a:off x="9741947" y="1419009"/>
              <a:ext cx="982137" cy="115535"/>
              <a:chOff x="-2639240" y="3439467"/>
              <a:chExt cx="982137" cy="115535"/>
            </a:xfrm>
          </p:grpSpPr>
          <p:sp>
            <p:nvSpPr>
              <p:cNvPr id="78" name="Forme libre 129">
                <a:extLst>
                  <a:ext uri="{FF2B5EF4-FFF2-40B4-BE49-F238E27FC236}">
                    <a16:creationId xmlns:a16="http://schemas.microsoft.com/office/drawing/2014/main" id="{44EA5480-3DF5-0019-9D71-5CEB1C5B2429}"/>
                  </a:ext>
                </a:extLst>
              </p:cNvPr>
              <p:cNvSpPr/>
              <p:nvPr/>
            </p:nvSpPr>
            <p:spPr>
              <a:xfrm>
                <a:off x="-2639240" y="3439467"/>
                <a:ext cx="798854" cy="115535"/>
              </a:xfrm>
              <a:custGeom>
                <a:avLst/>
                <a:gdLst>
                  <a:gd name="connsiteX0" fmla="*/ 19058 w 846372"/>
                  <a:gd name="connsiteY0" fmla="*/ 116115 h 119485"/>
                  <a:gd name="connsiteX1" fmla="*/ 236772 w 846372"/>
                  <a:gd name="connsiteY1" fmla="*/ 116115 h 119485"/>
                  <a:gd name="connsiteX2" fmla="*/ 323858 w 846372"/>
                  <a:gd name="connsiteY2" fmla="*/ 101600 h 119485"/>
                  <a:gd name="connsiteX3" fmla="*/ 352886 w 846372"/>
                  <a:gd name="connsiteY3" fmla="*/ 58058 h 119485"/>
                  <a:gd name="connsiteX4" fmla="*/ 439972 w 846372"/>
                  <a:gd name="connsiteY4" fmla="*/ 0 h 119485"/>
                  <a:gd name="connsiteX5" fmla="*/ 483515 w 846372"/>
                  <a:gd name="connsiteY5" fmla="*/ 14515 h 119485"/>
                  <a:gd name="connsiteX6" fmla="*/ 541572 w 846372"/>
                  <a:gd name="connsiteY6" fmla="*/ 72572 h 119485"/>
                  <a:gd name="connsiteX7" fmla="*/ 628658 w 846372"/>
                  <a:gd name="connsiteY7" fmla="*/ 29029 h 119485"/>
                  <a:gd name="connsiteX8" fmla="*/ 686715 w 846372"/>
                  <a:gd name="connsiteY8" fmla="*/ 43543 h 119485"/>
                  <a:gd name="connsiteX9" fmla="*/ 701229 w 846372"/>
                  <a:gd name="connsiteY9" fmla="*/ 101600 h 119485"/>
                  <a:gd name="connsiteX10" fmla="*/ 744772 w 846372"/>
                  <a:gd name="connsiteY10" fmla="*/ 116115 h 119485"/>
                  <a:gd name="connsiteX11" fmla="*/ 846372 w 846372"/>
                  <a:gd name="connsiteY11" fmla="*/ 116115 h 11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372" h="119485">
                    <a:moveTo>
                      <a:pt x="19058" y="116115"/>
                    </a:moveTo>
                    <a:cubicBezTo>
                      <a:pt x="130304" y="79030"/>
                      <a:pt x="0" y="116115"/>
                      <a:pt x="236772" y="116115"/>
                    </a:cubicBezTo>
                    <a:cubicBezTo>
                      <a:pt x="266201" y="116115"/>
                      <a:pt x="294829" y="106438"/>
                      <a:pt x="323858" y="101600"/>
                    </a:cubicBezTo>
                    <a:cubicBezTo>
                      <a:pt x="333534" y="87086"/>
                      <a:pt x="339758" y="69545"/>
                      <a:pt x="352886" y="58058"/>
                    </a:cubicBezTo>
                    <a:cubicBezTo>
                      <a:pt x="379142" y="35084"/>
                      <a:pt x="439972" y="0"/>
                      <a:pt x="439972" y="0"/>
                    </a:cubicBezTo>
                    <a:cubicBezTo>
                      <a:pt x="454486" y="4838"/>
                      <a:pt x="472697" y="3697"/>
                      <a:pt x="483515" y="14515"/>
                    </a:cubicBezTo>
                    <a:cubicBezTo>
                      <a:pt x="560922" y="91924"/>
                      <a:pt x="425459" y="33869"/>
                      <a:pt x="541572" y="72572"/>
                    </a:cubicBezTo>
                    <a:cubicBezTo>
                      <a:pt x="563588" y="57894"/>
                      <a:pt x="598611" y="29029"/>
                      <a:pt x="628658" y="29029"/>
                    </a:cubicBezTo>
                    <a:cubicBezTo>
                      <a:pt x="648606" y="29029"/>
                      <a:pt x="667363" y="38705"/>
                      <a:pt x="686715" y="43543"/>
                    </a:cubicBezTo>
                    <a:cubicBezTo>
                      <a:pt x="691553" y="62895"/>
                      <a:pt x="688768" y="86023"/>
                      <a:pt x="701229" y="101600"/>
                    </a:cubicBezTo>
                    <a:cubicBezTo>
                      <a:pt x="710786" y="113547"/>
                      <a:pt x="729548" y="114593"/>
                      <a:pt x="744772" y="116115"/>
                    </a:cubicBezTo>
                    <a:cubicBezTo>
                      <a:pt x="778471" y="119485"/>
                      <a:pt x="812505" y="116115"/>
                      <a:pt x="846372" y="11611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  <p:sp>
            <p:nvSpPr>
              <p:cNvPr id="79" name="Rectangle à coins arrondis 130">
                <a:extLst>
                  <a:ext uri="{FF2B5EF4-FFF2-40B4-BE49-F238E27FC236}">
                    <a16:creationId xmlns:a16="http://schemas.microsoft.com/office/drawing/2014/main" id="{D503BEFB-885F-E115-A6ED-529F6F79182C}"/>
                  </a:ext>
                </a:extLst>
              </p:cNvPr>
              <p:cNvSpPr/>
              <p:nvPr/>
            </p:nvSpPr>
            <p:spPr>
              <a:xfrm>
                <a:off x="-1860999" y="3439467"/>
                <a:ext cx="203896" cy="11553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</p:grpSp>
        <p:sp>
          <p:nvSpPr>
            <p:cNvPr id="62" name="Organigramme : Connecteur 61">
              <a:extLst>
                <a:ext uri="{FF2B5EF4-FFF2-40B4-BE49-F238E27FC236}">
                  <a16:creationId xmlns:a16="http://schemas.microsoft.com/office/drawing/2014/main" id="{D1337EDA-E371-0E40-3487-CF6B63252711}"/>
                </a:ext>
              </a:extLst>
            </p:cNvPr>
            <p:cNvSpPr/>
            <p:nvPr/>
          </p:nvSpPr>
          <p:spPr>
            <a:xfrm>
              <a:off x="9004070" y="1671554"/>
              <a:ext cx="182027" cy="180481"/>
            </a:xfrm>
            <a:prstGeom prst="flowChartConnector">
              <a:avLst/>
            </a:prstGeom>
            <a:solidFill>
              <a:srgbClr val="00FF00"/>
            </a:solidFill>
            <a:ln w="9525" cap="flat" cmpd="sng" algn="ctr">
              <a:solidFill>
                <a:srgbClr val="00B0F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MT"/>
              </a:endParaRPr>
            </a:p>
          </p:txBody>
        </p:sp>
        <p:sp>
          <p:nvSpPr>
            <p:cNvPr id="63" name="Organigramme : Connecteur 62">
              <a:extLst>
                <a:ext uri="{FF2B5EF4-FFF2-40B4-BE49-F238E27FC236}">
                  <a16:creationId xmlns:a16="http://schemas.microsoft.com/office/drawing/2014/main" id="{F3366304-FEEB-493A-73B8-82372F4783FC}"/>
                </a:ext>
              </a:extLst>
            </p:cNvPr>
            <p:cNvSpPr/>
            <p:nvPr/>
          </p:nvSpPr>
          <p:spPr>
            <a:xfrm>
              <a:off x="11082160" y="1675205"/>
              <a:ext cx="182027" cy="180481"/>
            </a:xfrm>
            <a:prstGeom prst="flowChartConnector">
              <a:avLst/>
            </a:prstGeom>
            <a:solidFill>
              <a:srgbClr val="00FF00"/>
            </a:solidFill>
            <a:ln w="9525" cap="flat" cmpd="sng" algn="ctr">
              <a:solidFill>
                <a:srgbClr val="00B0F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MT"/>
              </a:endParaRPr>
            </a:p>
          </p:txBody>
        </p:sp>
        <p:sp>
          <p:nvSpPr>
            <p:cNvPr id="64" name="Organigramme : Connecteur 63">
              <a:extLst>
                <a:ext uri="{FF2B5EF4-FFF2-40B4-BE49-F238E27FC236}">
                  <a16:creationId xmlns:a16="http://schemas.microsoft.com/office/drawing/2014/main" id="{ECBE0A5B-791E-ADB8-C73F-DFFEA039BED3}"/>
                </a:ext>
              </a:extLst>
            </p:cNvPr>
            <p:cNvSpPr/>
            <p:nvPr/>
          </p:nvSpPr>
          <p:spPr>
            <a:xfrm>
              <a:off x="10113987" y="1958334"/>
              <a:ext cx="182027" cy="180481"/>
            </a:xfrm>
            <a:prstGeom prst="flowChartConnector">
              <a:avLst/>
            </a:prstGeom>
            <a:solidFill>
              <a:srgbClr val="00FF00"/>
            </a:solidFill>
            <a:ln w="9525" cap="flat" cmpd="sng" algn="ctr">
              <a:solidFill>
                <a:srgbClr val="00B0F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MT"/>
              </a:endParaRPr>
            </a:p>
          </p:txBody>
        </p: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D580DE83-C432-9C41-88F9-0104DE044ABF}"/>
                </a:ext>
              </a:extLst>
            </p:cNvPr>
            <p:cNvGrpSpPr/>
            <p:nvPr/>
          </p:nvGrpSpPr>
          <p:grpSpPr>
            <a:xfrm>
              <a:off x="9704020" y="1146775"/>
              <a:ext cx="982137" cy="115535"/>
              <a:chOff x="-2639240" y="3439467"/>
              <a:chExt cx="982137" cy="115535"/>
            </a:xfrm>
          </p:grpSpPr>
          <p:sp>
            <p:nvSpPr>
              <p:cNvPr id="76" name="Forme libre 129">
                <a:extLst>
                  <a:ext uri="{FF2B5EF4-FFF2-40B4-BE49-F238E27FC236}">
                    <a16:creationId xmlns:a16="http://schemas.microsoft.com/office/drawing/2014/main" id="{85F7008E-22AA-FCC9-4985-ED958FCFC6CC}"/>
                  </a:ext>
                </a:extLst>
              </p:cNvPr>
              <p:cNvSpPr/>
              <p:nvPr/>
            </p:nvSpPr>
            <p:spPr>
              <a:xfrm>
                <a:off x="-2639240" y="3439467"/>
                <a:ext cx="798854" cy="115535"/>
              </a:xfrm>
              <a:custGeom>
                <a:avLst/>
                <a:gdLst>
                  <a:gd name="connsiteX0" fmla="*/ 19058 w 846372"/>
                  <a:gd name="connsiteY0" fmla="*/ 116115 h 119485"/>
                  <a:gd name="connsiteX1" fmla="*/ 236772 w 846372"/>
                  <a:gd name="connsiteY1" fmla="*/ 116115 h 119485"/>
                  <a:gd name="connsiteX2" fmla="*/ 323858 w 846372"/>
                  <a:gd name="connsiteY2" fmla="*/ 101600 h 119485"/>
                  <a:gd name="connsiteX3" fmla="*/ 352886 w 846372"/>
                  <a:gd name="connsiteY3" fmla="*/ 58058 h 119485"/>
                  <a:gd name="connsiteX4" fmla="*/ 439972 w 846372"/>
                  <a:gd name="connsiteY4" fmla="*/ 0 h 119485"/>
                  <a:gd name="connsiteX5" fmla="*/ 483515 w 846372"/>
                  <a:gd name="connsiteY5" fmla="*/ 14515 h 119485"/>
                  <a:gd name="connsiteX6" fmla="*/ 541572 w 846372"/>
                  <a:gd name="connsiteY6" fmla="*/ 72572 h 119485"/>
                  <a:gd name="connsiteX7" fmla="*/ 628658 w 846372"/>
                  <a:gd name="connsiteY7" fmla="*/ 29029 h 119485"/>
                  <a:gd name="connsiteX8" fmla="*/ 686715 w 846372"/>
                  <a:gd name="connsiteY8" fmla="*/ 43543 h 119485"/>
                  <a:gd name="connsiteX9" fmla="*/ 701229 w 846372"/>
                  <a:gd name="connsiteY9" fmla="*/ 101600 h 119485"/>
                  <a:gd name="connsiteX10" fmla="*/ 744772 w 846372"/>
                  <a:gd name="connsiteY10" fmla="*/ 116115 h 119485"/>
                  <a:gd name="connsiteX11" fmla="*/ 846372 w 846372"/>
                  <a:gd name="connsiteY11" fmla="*/ 116115 h 11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372" h="119485">
                    <a:moveTo>
                      <a:pt x="19058" y="116115"/>
                    </a:moveTo>
                    <a:cubicBezTo>
                      <a:pt x="130304" y="79030"/>
                      <a:pt x="0" y="116115"/>
                      <a:pt x="236772" y="116115"/>
                    </a:cubicBezTo>
                    <a:cubicBezTo>
                      <a:pt x="266201" y="116115"/>
                      <a:pt x="294829" y="106438"/>
                      <a:pt x="323858" y="101600"/>
                    </a:cubicBezTo>
                    <a:cubicBezTo>
                      <a:pt x="333534" y="87086"/>
                      <a:pt x="339758" y="69545"/>
                      <a:pt x="352886" y="58058"/>
                    </a:cubicBezTo>
                    <a:cubicBezTo>
                      <a:pt x="379142" y="35084"/>
                      <a:pt x="439972" y="0"/>
                      <a:pt x="439972" y="0"/>
                    </a:cubicBezTo>
                    <a:cubicBezTo>
                      <a:pt x="454486" y="4838"/>
                      <a:pt x="472697" y="3697"/>
                      <a:pt x="483515" y="14515"/>
                    </a:cubicBezTo>
                    <a:cubicBezTo>
                      <a:pt x="560922" y="91924"/>
                      <a:pt x="425459" y="33869"/>
                      <a:pt x="541572" y="72572"/>
                    </a:cubicBezTo>
                    <a:cubicBezTo>
                      <a:pt x="563588" y="57894"/>
                      <a:pt x="598611" y="29029"/>
                      <a:pt x="628658" y="29029"/>
                    </a:cubicBezTo>
                    <a:cubicBezTo>
                      <a:pt x="648606" y="29029"/>
                      <a:pt x="667363" y="38705"/>
                      <a:pt x="686715" y="43543"/>
                    </a:cubicBezTo>
                    <a:cubicBezTo>
                      <a:pt x="691553" y="62895"/>
                      <a:pt x="688768" y="86023"/>
                      <a:pt x="701229" y="101600"/>
                    </a:cubicBezTo>
                    <a:cubicBezTo>
                      <a:pt x="710786" y="113547"/>
                      <a:pt x="729548" y="114593"/>
                      <a:pt x="744772" y="116115"/>
                    </a:cubicBezTo>
                    <a:cubicBezTo>
                      <a:pt x="778471" y="119485"/>
                      <a:pt x="812505" y="116115"/>
                      <a:pt x="846372" y="11611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  <p:sp>
            <p:nvSpPr>
              <p:cNvPr id="77" name="Rectangle à coins arrondis 130">
                <a:extLst>
                  <a:ext uri="{FF2B5EF4-FFF2-40B4-BE49-F238E27FC236}">
                    <a16:creationId xmlns:a16="http://schemas.microsoft.com/office/drawing/2014/main" id="{E74DFB9C-41FD-C040-8073-23859D4371BF}"/>
                  </a:ext>
                </a:extLst>
              </p:cNvPr>
              <p:cNvSpPr/>
              <p:nvPr/>
            </p:nvSpPr>
            <p:spPr>
              <a:xfrm>
                <a:off x="-1860999" y="3439467"/>
                <a:ext cx="203896" cy="11553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</p:grpSp>
        <p:grpSp>
          <p:nvGrpSpPr>
            <p:cNvPr id="66" name="Groupe 112">
              <a:extLst>
                <a:ext uri="{FF2B5EF4-FFF2-40B4-BE49-F238E27FC236}">
                  <a16:creationId xmlns:a16="http://schemas.microsoft.com/office/drawing/2014/main" id="{797958B5-AFCF-33E8-AD05-50592CF876AA}"/>
                </a:ext>
              </a:extLst>
            </p:cNvPr>
            <p:cNvGrpSpPr/>
            <p:nvPr/>
          </p:nvGrpSpPr>
          <p:grpSpPr>
            <a:xfrm>
              <a:off x="6117933" y="953920"/>
              <a:ext cx="2283887" cy="541442"/>
              <a:chOff x="315144" y="2852936"/>
              <a:chExt cx="1404428" cy="432048"/>
            </a:xfrm>
            <a:scene3d>
              <a:camera prst="orthographicFront">
                <a:rot lat="0" lon="2400000" rev="0"/>
              </a:camera>
              <a:lightRig rig="threePt" dir="t"/>
            </a:scene3d>
          </p:grpSpPr>
          <p:cxnSp>
            <p:nvCxnSpPr>
              <p:cNvPr id="67" name="Connecteur droit avec flèche 66">
                <a:extLst>
                  <a:ext uri="{FF2B5EF4-FFF2-40B4-BE49-F238E27FC236}">
                    <a16:creationId xmlns:a16="http://schemas.microsoft.com/office/drawing/2014/main" id="{7B260CCF-876B-5FAC-FAE6-8026CA6B6E5D}"/>
                  </a:ext>
                </a:extLst>
              </p:cNvPr>
              <p:cNvCxnSpPr/>
              <p:nvPr/>
            </p:nvCxnSpPr>
            <p:spPr>
              <a:xfrm>
                <a:off x="315144" y="3212976"/>
                <a:ext cx="101649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" name="Connecteur droit avec flèche 67">
                <a:extLst>
                  <a:ext uri="{FF2B5EF4-FFF2-40B4-BE49-F238E27FC236}">
                    <a16:creationId xmlns:a16="http://schemas.microsoft.com/office/drawing/2014/main" id="{EABF48E1-3C40-CA56-3758-E414E65BBD4B}"/>
                  </a:ext>
                </a:extLst>
              </p:cNvPr>
              <p:cNvCxnSpPr/>
              <p:nvPr/>
            </p:nvCxnSpPr>
            <p:spPr>
              <a:xfrm>
                <a:off x="315144" y="3284984"/>
                <a:ext cx="72008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" name="Connecteur droit avec flèche 68">
                <a:extLst>
                  <a:ext uri="{FF2B5EF4-FFF2-40B4-BE49-F238E27FC236}">
                    <a16:creationId xmlns:a16="http://schemas.microsoft.com/office/drawing/2014/main" id="{495142F2-9C3E-33FE-E71D-C35EF24335E1}"/>
                  </a:ext>
                </a:extLst>
              </p:cNvPr>
              <p:cNvCxnSpPr/>
              <p:nvPr/>
            </p:nvCxnSpPr>
            <p:spPr>
              <a:xfrm>
                <a:off x="315144" y="3140968"/>
                <a:ext cx="124090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" name="Connecteur droit avec flèche 69">
                <a:extLst>
                  <a:ext uri="{FF2B5EF4-FFF2-40B4-BE49-F238E27FC236}">
                    <a16:creationId xmlns:a16="http://schemas.microsoft.com/office/drawing/2014/main" id="{B15743AE-BC33-45D2-1F14-E89ECA8E7417}"/>
                  </a:ext>
                </a:extLst>
              </p:cNvPr>
              <p:cNvCxnSpPr/>
              <p:nvPr/>
            </p:nvCxnSpPr>
            <p:spPr>
              <a:xfrm>
                <a:off x="315144" y="2852936"/>
                <a:ext cx="72008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" name="Connecteur droit avec flèche 70">
                <a:extLst>
                  <a:ext uri="{FF2B5EF4-FFF2-40B4-BE49-F238E27FC236}">
                    <a16:creationId xmlns:a16="http://schemas.microsoft.com/office/drawing/2014/main" id="{DB65E36D-A754-F69F-9762-2F74FE24741E}"/>
                  </a:ext>
                </a:extLst>
              </p:cNvPr>
              <p:cNvCxnSpPr/>
              <p:nvPr/>
            </p:nvCxnSpPr>
            <p:spPr>
              <a:xfrm>
                <a:off x="315144" y="2924944"/>
                <a:ext cx="1041648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" name="Connecteur droit avec flèche 71">
                <a:extLst>
                  <a:ext uri="{FF2B5EF4-FFF2-40B4-BE49-F238E27FC236}">
                    <a16:creationId xmlns:a16="http://schemas.microsoft.com/office/drawing/2014/main" id="{C07EBF6F-7549-AF34-8651-C5A98A144510}"/>
                  </a:ext>
                </a:extLst>
              </p:cNvPr>
              <p:cNvCxnSpPr/>
              <p:nvPr/>
            </p:nvCxnSpPr>
            <p:spPr>
              <a:xfrm>
                <a:off x="323528" y="2996952"/>
                <a:ext cx="124090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" name="Connecteur droit avec flèche 74">
                <a:extLst>
                  <a:ext uri="{FF2B5EF4-FFF2-40B4-BE49-F238E27FC236}">
                    <a16:creationId xmlns:a16="http://schemas.microsoft.com/office/drawing/2014/main" id="{6E8BC2BF-029A-09F6-9347-F089C96FF775}"/>
                  </a:ext>
                </a:extLst>
              </p:cNvPr>
              <p:cNvCxnSpPr/>
              <p:nvPr/>
            </p:nvCxnSpPr>
            <p:spPr>
              <a:xfrm>
                <a:off x="315144" y="3068960"/>
                <a:ext cx="1404428" cy="6384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A789504C-9354-91EB-2977-6D6ECF8F70BB}"/>
              </a:ext>
            </a:extLst>
          </p:cNvPr>
          <p:cNvGrpSpPr/>
          <p:nvPr/>
        </p:nvGrpSpPr>
        <p:grpSpPr>
          <a:xfrm>
            <a:off x="6281679" y="2814972"/>
            <a:ext cx="982137" cy="115535"/>
            <a:chOff x="-2639240" y="3439467"/>
            <a:chExt cx="982137" cy="115535"/>
          </a:xfrm>
        </p:grpSpPr>
        <p:sp>
          <p:nvSpPr>
            <p:cNvPr id="85" name="Forme libre 129">
              <a:extLst>
                <a:ext uri="{FF2B5EF4-FFF2-40B4-BE49-F238E27FC236}">
                  <a16:creationId xmlns:a16="http://schemas.microsoft.com/office/drawing/2014/main" id="{376548A2-3948-815B-E669-5E2D67AD73C7}"/>
                </a:ext>
              </a:extLst>
            </p:cNvPr>
            <p:cNvSpPr/>
            <p:nvPr/>
          </p:nvSpPr>
          <p:spPr>
            <a:xfrm>
              <a:off x="-2639240" y="3439467"/>
              <a:ext cx="798854" cy="115535"/>
            </a:xfrm>
            <a:custGeom>
              <a:avLst/>
              <a:gdLst>
                <a:gd name="connsiteX0" fmla="*/ 19058 w 846372"/>
                <a:gd name="connsiteY0" fmla="*/ 116115 h 119485"/>
                <a:gd name="connsiteX1" fmla="*/ 236772 w 846372"/>
                <a:gd name="connsiteY1" fmla="*/ 116115 h 119485"/>
                <a:gd name="connsiteX2" fmla="*/ 323858 w 846372"/>
                <a:gd name="connsiteY2" fmla="*/ 101600 h 119485"/>
                <a:gd name="connsiteX3" fmla="*/ 352886 w 846372"/>
                <a:gd name="connsiteY3" fmla="*/ 58058 h 119485"/>
                <a:gd name="connsiteX4" fmla="*/ 439972 w 846372"/>
                <a:gd name="connsiteY4" fmla="*/ 0 h 119485"/>
                <a:gd name="connsiteX5" fmla="*/ 483515 w 846372"/>
                <a:gd name="connsiteY5" fmla="*/ 14515 h 119485"/>
                <a:gd name="connsiteX6" fmla="*/ 541572 w 846372"/>
                <a:gd name="connsiteY6" fmla="*/ 72572 h 119485"/>
                <a:gd name="connsiteX7" fmla="*/ 628658 w 846372"/>
                <a:gd name="connsiteY7" fmla="*/ 29029 h 119485"/>
                <a:gd name="connsiteX8" fmla="*/ 686715 w 846372"/>
                <a:gd name="connsiteY8" fmla="*/ 43543 h 119485"/>
                <a:gd name="connsiteX9" fmla="*/ 701229 w 846372"/>
                <a:gd name="connsiteY9" fmla="*/ 101600 h 119485"/>
                <a:gd name="connsiteX10" fmla="*/ 744772 w 846372"/>
                <a:gd name="connsiteY10" fmla="*/ 116115 h 119485"/>
                <a:gd name="connsiteX11" fmla="*/ 846372 w 846372"/>
                <a:gd name="connsiteY11" fmla="*/ 116115 h 11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6372" h="119485">
                  <a:moveTo>
                    <a:pt x="19058" y="116115"/>
                  </a:moveTo>
                  <a:cubicBezTo>
                    <a:pt x="130304" y="79030"/>
                    <a:pt x="0" y="116115"/>
                    <a:pt x="236772" y="116115"/>
                  </a:cubicBezTo>
                  <a:cubicBezTo>
                    <a:pt x="266201" y="116115"/>
                    <a:pt x="294829" y="106438"/>
                    <a:pt x="323858" y="101600"/>
                  </a:cubicBezTo>
                  <a:cubicBezTo>
                    <a:pt x="333534" y="87086"/>
                    <a:pt x="339758" y="69545"/>
                    <a:pt x="352886" y="58058"/>
                  </a:cubicBezTo>
                  <a:cubicBezTo>
                    <a:pt x="379142" y="35084"/>
                    <a:pt x="439972" y="0"/>
                    <a:pt x="439972" y="0"/>
                  </a:cubicBezTo>
                  <a:cubicBezTo>
                    <a:pt x="454486" y="4838"/>
                    <a:pt x="472697" y="3697"/>
                    <a:pt x="483515" y="14515"/>
                  </a:cubicBezTo>
                  <a:cubicBezTo>
                    <a:pt x="560922" y="91924"/>
                    <a:pt x="425459" y="33869"/>
                    <a:pt x="541572" y="72572"/>
                  </a:cubicBezTo>
                  <a:cubicBezTo>
                    <a:pt x="563588" y="57894"/>
                    <a:pt x="598611" y="29029"/>
                    <a:pt x="628658" y="29029"/>
                  </a:cubicBezTo>
                  <a:cubicBezTo>
                    <a:pt x="648606" y="29029"/>
                    <a:pt x="667363" y="38705"/>
                    <a:pt x="686715" y="43543"/>
                  </a:cubicBezTo>
                  <a:cubicBezTo>
                    <a:pt x="691553" y="62895"/>
                    <a:pt x="688768" y="86023"/>
                    <a:pt x="701229" y="101600"/>
                  </a:cubicBezTo>
                  <a:cubicBezTo>
                    <a:pt x="710786" y="113547"/>
                    <a:pt x="729548" y="114593"/>
                    <a:pt x="744772" y="116115"/>
                  </a:cubicBezTo>
                  <a:cubicBezTo>
                    <a:pt x="778471" y="119485"/>
                    <a:pt x="812505" y="116115"/>
                    <a:pt x="846372" y="116115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</a:endParaRPr>
            </a:p>
          </p:txBody>
        </p:sp>
        <p:sp>
          <p:nvSpPr>
            <p:cNvPr id="86" name="Rectangle à coins arrondis 130">
              <a:extLst>
                <a:ext uri="{FF2B5EF4-FFF2-40B4-BE49-F238E27FC236}">
                  <a16:creationId xmlns:a16="http://schemas.microsoft.com/office/drawing/2014/main" id="{3DFE52E3-2B24-F07C-C980-11316E231AEA}"/>
                </a:ext>
              </a:extLst>
            </p:cNvPr>
            <p:cNvSpPr/>
            <p:nvPr/>
          </p:nvSpPr>
          <p:spPr>
            <a:xfrm>
              <a:off x="-1860999" y="3439467"/>
              <a:ext cx="203896" cy="115535"/>
            </a:xfrm>
            <a:prstGeom prst="roundRect">
              <a:avLst/>
            </a:prstGeom>
            <a:solidFill>
              <a:srgbClr val="00FF00"/>
            </a:solidFill>
            <a:ln w="9525" cap="flat" cmpd="sng" algn="ctr">
              <a:solidFill>
                <a:srgbClr val="00B0F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573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27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9FE15AB6-A109-BACC-7879-F6A5ED68A5F8}"/>
              </a:ext>
            </a:extLst>
          </p:cNvPr>
          <p:cNvSpPr/>
          <p:nvPr/>
        </p:nvSpPr>
        <p:spPr>
          <a:xfrm>
            <a:off x="7565" y="6639163"/>
            <a:ext cx="9144000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Maksimenko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A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et al., PNAS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2014,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111, E217 </a:t>
            </a:r>
          </a:p>
        </p:txBody>
      </p:sp>
      <p:pic>
        <p:nvPicPr>
          <p:cNvPr id="56" name="Image 55" descr="Fig1.tif">
            <a:extLst>
              <a:ext uri="{FF2B5EF4-FFF2-40B4-BE49-F238E27FC236}">
                <a16:creationId xmlns:a16="http://schemas.microsoft.com/office/drawing/2014/main" id="{2B0AAD3A-441F-D958-5CE4-03D5329D4F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0538" y="1476776"/>
            <a:ext cx="1489622" cy="1474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7" name="Connecteur en arc 143">
            <a:extLst>
              <a:ext uri="{FF2B5EF4-FFF2-40B4-BE49-F238E27FC236}">
                <a16:creationId xmlns:a16="http://schemas.microsoft.com/office/drawing/2014/main" id="{28C410F1-BA52-C0B6-E0B3-0CC2D189A97F}"/>
              </a:ext>
            </a:extLst>
          </p:cNvPr>
          <p:cNvCxnSpPr/>
          <p:nvPr/>
        </p:nvCxnSpPr>
        <p:spPr>
          <a:xfrm>
            <a:off x="2801624" y="1739322"/>
            <a:ext cx="614727" cy="354523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rgbClr val="003399"/>
            </a:solidFill>
            <a:prstDash val="lgDash"/>
            <a:tailEnd type="arrow"/>
          </a:ln>
          <a:effectLst/>
        </p:spPr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8CC6E76F-3D90-6994-26A3-B13F88DE59AC}"/>
              </a:ext>
            </a:extLst>
          </p:cNvPr>
          <p:cNvSpPr txBox="1"/>
          <p:nvPr/>
        </p:nvSpPr>
        <p:spPr>
          <a:xfrm>
            <a:off x="2677323" y="2359829"/>
            <a:ext cx="125831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kern="0" dirty="0">
                <a:solidFill>
                  <a:srgbClr val="002060"/>
                </a:solidFill>
                <a:latin typeface="ArialMT"/>
              </a:rPr>
              <a:t>Loop &amp; train structure</a:t>
            </a:r>
          </a:p>
        </p:txBody>
      </p:sp>
      <p:sp>
        <p:nvSpPr>
          <p:cNvPr id="73" name="Rectangle à coins arrondis 152">
            <a:extLst>
              <a:ext uri="{FF2B5EF4-FFF2-40B4-BE49-F238E27FC236}">
                <a16:creationId xmlns:a16="http://schemas.microsoft.com/office/drawing/2014/main" id="{A8F164BB-CC5B-8CB9-D411-81734AA7B316}"/>
              </a:ext>
            </a:extLst>
          </p:cNvPr>
          <p:cNvSpPr/>
          <p:nvPr/>
        </p:nvSpPr>
        <p:spPr>
          <a:xfrm>
            <a:off x="6048885" y="2686088"/>
            <a:ext cx="6116015" cy="413747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MT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DAEA8DA2-56C5-CB85-17C8-94F131C7B6DD}"/>
              </a:ext>
            </a:extLst>
          </p:cNvPr>
          <p:cNvSpPr txBox="1"/>
          <p:nvPr/>
        </p:nvSpPr>
        <p:spPr>
          <a:xfrm>
            <a:off x="7385836" y="2741571"/>
            <a:ext cx="4657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MT"/>
              </a:rPr>
              <a:t>Extended by the blood flow along streamlines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MT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9F73A83-C0FD-706E-DBB1-D57F2958032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Geometry_elongated</a:t>
            </a:r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nanoparticles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AE9BAB8-23DF-C628-B136-A0088EEDB624}"/>
              </a:ext>
            </a:extLst>
          </p:cNvPr>
          <p:cNvGrpSpPr/>
          <p:nvPr/>
        </p:nvGrpSpPr>
        <p:grpSpPr>
          <a:xfrm>
            <a:off x="6547943" y="814873"/>
            <a:ext cx="4878243" cy="1542966"/>
            <a:chOff x="6088239" y="360624"/>
            <a:chExt cx="5408361" cy="2140856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6D9D1EE-594A-9E99-90BE-6FB860ED2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239" y="360624"/>
              <a:ext cx="5398759" cy="2140856"/>
            </a:xfrm>
            <a:prstGeom prst="rect">
              <a:avLst/>
            </a:prstGeom>
          </p:spPr>
        </p:pic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30152EF1-1256-21F9-F608-75B5094C7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31775" y="1435114"/>
              <a:ext cx="464825" cy="523220"/>
            </a:xfrm>
            <a:prstGeom prst="rect">
              <a:avLst/>
            </a:prstGeom>
          </p:spPr>
        </p:pic>
        <p:pic>
          <p:nvPicPr>
            <p:cNvPr id="108" name="Image 107">
              <a:extLst>
                <a:ext uri="{FF2B5EF4-FFF2-40B4-BE49-F238E27FC236}">
                  <a16:creationId xmlns:a16="http://schemas.microsoft.com/office/drawing/2014/main" id="{D2D0CF6B-A280-96A2-1EBC-33DC87F75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42539" y="1435114"/>
              <a:ext cx="464825" cy="523220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BCD8CF85-00BC-118E-376B-35A2027F5E30}"/>
                </a:ext>
              </a:extLst>
            </p:cNvPr>
            <p:cNvGrpSpPr/>
            <p:nvPr/>
          </p:nvGrpSpPr>
          <p:grpSpPr>
            <a:xfrm>
              <a:off x="8192814" y="1117226"/>
              <a:ext cx="982137" cy="115535"/>
              <a:chOff x="-2639240" y="3439467"/>
              <a:chExt cx="982137" cy="115535"/>
            </a:xfrm>
          </p:grpSpPr>
          <p:sp>
            <p:nvSpPr>
              <p:cNvPr id="109" name="Forme libre 129">
                <a:extLst>
                  <a:ext uri="{FF2B5EF4-FFF2-40B4-BE49-F238E27FC236}">
                    <a16:creationId xmlns:a16="http://schemas.microsoft.com/office/drawing/2014/main" id="{3D98815B-3C04-C4AD-A331-F1FA85C29E03}"/>
                  </a:ext>
                </a:extLst>
              </p:cNvPr>
              <p:cNvSpPr/>
              <p:nvPr/>
            </p:nvSpPr>
            <p:spPr>
              <a:xfrm>
                <a:off x="-2639240" y="3439467"/>
                <a:ext cx="798854" cy="115535"/>
              </a:xfrm>
              <a:custGeom>
                <a:avLst/>
                <a:gdLst>
                  <a:gd name="connsiteX0" fmla="*/ 19058 w 846372"/>
                  <a:gd name="connsiteY0" fmla="*/ 116115 h 119485"/>
                  <a:gd name="connsiteX1" fmla="*/ 236772 w 846372"/>
                  <a:gd name="connsiteY1" fmla="*/ 116115 h 119485"/>
                  <a:gd name="connsiteX2" fmla="*/ 323858 w 846372"/>
                  <a:gd name="connsiteY2" fmla="*/ 101600 h 119485"/>
                  <a:gd name="connsiteX3" fmla="*/ 352886 w 846372"/>
                  <a:gd name="connsiteY3" fmla="*/ 58058 h 119485"/>
                  <a:gd name="connsiteX4" fmla="*/ 439972 w 846372"/>
                  <a:gd name="connsiteY4" fmla="*/ 0 h 119485"/>
                  <a:gd name="connsiteX5" fmla="*/ 483515 w 846372"/>
                  <a:gd name="connsiteY5" fmla="*/ 14515 h 119485"/>
                  <a:gd name="connsiteX6" fmla="*/ 541572 w 846372"/>
                  <a:gd name="connsiteY6" fmla="*/ 72572 h 119485"/>
                  <a:gd name="connsiteX7" fmla="*/ 628658 w 846372"/>
                  <a:gd name="connsiteY7" fmla="*/ 29029 h 119485"/>
                  <a:gd name="connsiteX8" fmla="*/ 686715 w 846372"/>
                  <a:gd name="connsiteY8" fmla="*/ 43543 h 119485"/>
                  <a:gd name="connsiteX9" fmla="*/ 701229 w 846372"/>
                  <a:gd name="connsiteY9" fmla="*/ 101600 h 119485"/>
                  <a:gd name="connsiteX10" fmla="*/ 744772 w 846372"/>
                  <a:gd name="connsiteY10" fmla="*/ 116115 h 119485"/>
                  <a:gd name="connsiteX11" fmla="*/ 846372 w 846372"/>
                  <a:gd name="connsiteY11" fmla="*/ 116115 h 11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372" h="119485">
                    <a:moveTo>
                      <a:pt x="19058" y="116115"/>
                    </a:moveTo>
                    <a:cubicBezTo>
                      <a:pt x="130304" y="79030"/>
                      <a:pt x="0" y="116115"/>
                      <a:pt x="236772" y="116115"/>
                    </a:cubicBezTo>
                    <a:cubicBezTo>
                      <a:pt x="266201" y="116115"/>
                      <a:pt x="294829" y="106438"/>
                      <a:pt x="323858" y="101600"/>
                    </a:cubicBezTo>
                    <a:cubicBezTo>
                      <a:pt x="333534" y="87086"/>
                      <a:pt x="339758" y="69545"/>
                      <a:pt x="352886" y="58058"/>
                    </a:cubicBezTo>
                    <a:cubicBezTo>
                      <a:pt x="379142" y="35084"/>
                      <a:pt x="439972" y="0"/>
                      <a:pt x="439972" y="0"/>
                    </a:cubicBezTo>
                    <a:cubicBezTo>
                      <a:pt x="454486" y="4838"/>
                      <a:pt x="472697" y="3697"/>
                      <a:pt x="483515" y="14515"/>
                    </a:cubicBezTo>
                    <a:cubicBezTo>
                      <a:pt x="560922" y="91924"/>
                      <a:pt x="425459" y="33869"/>
                      <a:pt x="541572" y="72572"/>
                    </a:cubicBezTo>
                    <a:cubicBezTo>
                      <a:pt x="563588" y="57894"/>
                      <a:pt x="598611" y="29029"/>
                      <a:pt x="628658" y="29029"/>
                    </a:cubicBezTo>
                    <a:cubicBezTo>
                      <a:pt x="648606" y="29029"/>
                      <a:pt x="667363" y="38705"/>
                      <a:pt x="686715" y="43543"/>
                    </a:cubicBezTo>
                    <a:cubicBezTo>
                      <a:pt x="691553" y="62895"/>
                      <a:pt x="688768" y="86023"/>
                      <a:pt x="701229" y="101600"/>
                    </a:cubicBezTo>
                    <a:cubicBezTo>
                      <a:pt x="710786" y="113547"/>
                      <a:pt x="729548" y="114593"/>
                      <a:pt x="744772" y="116115"/>
                    </a:cubicBezTo>
                    <a:cubicBezTo>
                      <a:pt x="778471" y="119485"/>
                      <a:pt x="812505" y="116115"/>
                      <a:pt x="846372" y="11611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  <p:sp>
            <p:nvSpPr>
              <p:cNvPr id="110" name="Rectangle à coins arrondis 130">
                <a:extLst>
                  <a:ext uri="{FF2B5EF4-FFF2-40B4-BE49-F238E27FC236}">
                    <a16:creationId xmlns:a16="http://schemas.microsoft.com/office/drawing/2014/main" id="{6D6BFA6D-F91D-A3EA-9AC7-9F2C521C268D}"/>
                  </a:ext>
                </a:extLst>
              </p:cNvPr>
              <p:cNvSpPr/>
              <p:nvPr/>
            </p:nvSpPr>
            <p:spPr>
              <a:xfrm>
                <a:off x="-1860999" y="3439467"/>
                <a:ext cx="203896" cy="11553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</p:grpSp>
        <p:grpSp>
          <p:nvGrpSpPr>
            <p:cNvPr id="111" name="Groupe 110">
              <a:extLst>
                <a:ext uri="{FF2B5EF4-FFF2-40B4-BE49-F238E27FC236}">
                  <a16:creationId xmlns:a16="http://schemas.microsoft.com/office/drawing/2014/main" id="{8025CC57-C841-0CC5-E6D7-979D128799AE}"/>
                </a:ext>
              </a:extLst>
            </p:cNvPr>
            <p:cNvGrpSpPr/>
            <p:nvPr/>
          </p:nvGrpSpPr>
          <p:grpSpPr>
            <a:xfrm>
              <a:off x="10376686" y="990078"/>
              <a:ext cx="982137" cy="115535"/>
              <a:chOff x="-2639240" y="3439467"/>
              <a:chExt cx="982137" cy="115535"/>
            </a:xfrm>
          </p:grpSpPr>
          <p:sp>
            <p:nvSpPr>
              <p:cNvPr id="112" name="Forme libre 129">
                <a:extLst>
                  <a:ext uri="{FF2B5EF4-FFF2-40B4-BE49-F238E27FC236}">
                    <a16:creationId xmlns:a16="http://schemas.microsoft.com/office/drawing/2014/main" id="{06378812-7E70-E0EF-D536-A9E3EE00AA5A}"/>
                  </a:ext>
                </a:extLst>
              </p:cNvPr>
              <p:cNvSpPr/>
              <p:nvPr/>
            </p:nvSpPr>
            <p:spPr>
              <a:xfrm>
                <a:off x="-2639240" y="3439467"/>
                <a:ext cx="798854" cy="115535"/>
              </a:xfrm>
              <a:custGeom>
                <a:avLst/>
                <a:gdLst>
                  <a:gd name="connsiteX0" fmla="*/ 19058 w 846372"/>
                  <a:gd name="connsiteY0" fmla="*/ 116115 h 119485"/>
                  <a:gd name="connsiteX1" fmla="*/ 236772 w 846372"/>
                  <a:gd name="connsiteY1" fmla="*/ 116115 h 119485"/>
                  <a:gd name="connsiteX2" fmla="*/ 323858 w 846372"/>
                  <a:gd name="connsiteY2" fmla="*/ 101600 h 119485"/>
                  <a:gd name="connsiteX3" fmla="*/ 352886 w 846372"/>
                  <a:gd name="connsiteY3" fmla="*/ 58058 h 119485"/>
                  <a:gd name="connsiteX4" fmla="*/ 439972 w 846372"/>
                  <a:gd name="connsiteY4" fmla="*/ 0 h 119485"/>
                  <a:gd name="connsiteX5" fmla="*/ 483515 w 846372"/>
                  <a:gd name="connsiteY5" fmla="*/ 14515 h 119485"/>
                  <a:gd name="connsiteX6" fmla="*/ 541572 w 846372"/>
                  <a:gd name="connsiteY6" fmla="*/ 72572 h 119485"/>
                  <a:gd name="connsiteX7" fmla="*/ 628658 w 846372"/>
                  <a:gd name="connsiteY7" fmla="*/ 29029 h 119485"/>
                  <a:gd name="connsiteX8" fmla="*/ 686715 w 846372"/>
                  <a:gd name="connsiteY8" fmla="*/ 43543 h 119485"/>
                  <a:gd name="connsiteX9" fmla="*/ 701229 w 846372"/>
                  <a:gd name="connsiteY9" fmla="*/ 101600 h 119485"/>
                  <a:gd name="connsiteX10" fmla="*/ 744772 w 846372"/>
                  <a:gd name="connsiteY10" fmla="*/ 116115 h 119485"/>
                  <a:gd name="connsiteX11" fmla="*/ 846372 w 846372"/>
                  <a:gd name="connsiteY11" fmla="*/ 116115 h 11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372" h="119485">
                    <a:moveTo>
                      <a:pt x="19058" y="116115"/>
                    </a:moveTo>
                    <a:cubicBezTo>
                      <a:pt x="130304" y="79030"/>
                      <a:pt x="0" y="116115"/>
                      <a:pt x="236772" y="116115"/>
                    </a:cubicBezTo>
                    <a:cubicBezTo>
                      <a:pt x="266201" y="116115"/>
                      <a:pt x="294829" y="106438"/>
                      <a:pt x="323858" y="101600"/>
                    </a:cubicBezTo>
                    <a:cubicBezTo>
                      <a:pt x="333534" y="87086"/>
                      <a:pt x="339758" y="69545"/>
                      <a:pt x="352886" y="58058"/>
                    </a:cubicBezTo>
                    <a:cubicBezTo>
                      <a:pt x="379142" y="35084"/>
                      <a:pt x="439972" y="0"/>
                      <a:pt x="439972" y="0"/>
                    </a:cubicBezTo>
                    <a:cubicBezTo>
                      <a:pt x="454486" y="4838"/>
                      <a:pt x="472697" y="3697"/>
                      <a:pt x="483515" y="14515"/>
                    </a:cubicBezTo>
                    <a:cubicBezTo>
                      <a:pt x="560922" y="91924"/>
                      <a:pt x="425459" y="33869"/>
                      <a:pt x="541572" y="72572"/>
                    </a:cubicBezTo>
                    <a:cubicBezTo>
                      <a:pt x="563588" y="57894"/>
                      <a:pt x="598611" y="29029"/>
                      <a:pt x="628658" y="29029"/>
                    </a:cubicBezTo>
                    <a:cubicBezTo>
                      <a:pt x="648606" y="29029"/>
                      <a:pt x="667363" y="38705"/>
                      <a:pt x="686715" y="43543"/>
                    </a:cubicBezTo>
                    <a:cubicBezTo>
                      <a:pt x="691553" y="62895"/>
                      <a:pt x="688768" y="86023"/>
                      <a:pt x="701229" y="101600"/>
                    </a:cubicBezTo>
                    <a:cubicBezTo>
                      <a:pt x="710786" y="113547"/>
                      <a:pt x="729548" y="114593"/>
                      <a:pt x="744772" y="116115"/>
                    </a:cubicBezTo>
                    <a:cubicBezTo>
                      <a:pt x="778471" y="119485"/>
                      <a:pt x="812505" y="116115"/>
                      <a:pt x="846372" y="11611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  <p:sp>
            <p:nvSpPr>
              <p:cNvPr id="113" name="Rectangle à coins arrondis 130">
                <a:extLst>
                  <a:ext uri="{FF2B5EF4-FFF2-40B4-BE49-F238E27FC236}">
                    <a16:creationId xmlns:a16="http://schemas.microsoft.com/office/drawing/2014/main" id="{B6F528F2-53D0-C1DA-1CFD-DC5CD9A067E9}"/>
                  </a:ext>
                </a:extLst>
              </p:cNvPr>
              <p:cNvSpPr/>
              <p:nvPr/>
            </p:nvSpPr>
            <p:spPr>
              <a:xfrm>
                <a:off x="-1860999" y="3439467"/>
                <a:ext cx="203896" cy="11553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</p:grpSp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B8D90645-E4E7-333F-98F1-916174FD2819}"/>
                </a:ext>
              </a:extLst>
            </p:cNvPr>
            <p:cNvGrpSpPr/>
            <p:nvPr/>
          </p:nvGrpSpPr>
          <p:grpSpPr>
            <a:xfrm>
              <a:off x="9741947" y="1419009"/>
              <a:ext cx="982137" cy="115535"/>
              <a:chOff x="-2639240" y="3439467"/>
              <a:chExt cx="982137" cy="115535"/>
            </a:xfrm>
          </p:grpSpPr>
          <p:sp>
            <p:nvSpPr>
              <p:cNvPr id="115" name="Forme libre 129">
                <a:extLst>
                  <a:ext uri="{FF2B5EF4-FFF2-40B4-BE49-F238E27FC236}">
                    <a16:creationId xmlns:a16="http://schemas.microsoft.com/office/drawing/2014/main" id="{44EA5480-3DF5-0019-9D71-5CEB1C5B2429}"/>
                  </a:ext>
                </a:extLst>
              </p:cNvPr>
              <p:cNvSpPr/>
              <p:nvPr/>
            </p:nvSpPr>
            <p:spPr>
              <a:xfrm>
                <a:off x="-2639240" y="3439467"/>
                <a:ext cx="798854" cy="115535"/>
              </a:xfrm>
              <a:custGeom>
                <a:avLst/>
                <a:gdLst>
                  <a:gd name="connsiteX0" fmla="*/ 19058 w 846372"/>
                  <a:gd name="connsiteY0" fmla="*/ 116115 h 119485"/>
                  <a:gd name="connsiteX1" fmla="*/ 236772 w 846372"/>
                  <a:gd name="connsiteY1" fmla="*/ 116115 h 119485"/>
                  <a:gd name="connsiteX2" fmla="*/ 323858 w 846372"/>
                  <a:gd name="connsiteY2" fmla="*/ 101600 h 119485"/>
                  <a:gd name="connsiteX3" fmla="*/ 352886 w 846372"/>
                  <a:gd name="connsiteY3" fmla="*/ 58058 h 119485"/>
                  <a:gd name="connsiteX4" fmla="*/ 439972 w 846372"/>
                  <a:gd name="connsiteY4" fmla="*/ 0 h 119485"/>
                  <a:gd name="connsiteX5" fmla="*/ 483515 w 846372"/>
                  <a:gd name="connsiteY5" fmla="*/ 14515 h 119485"/>
                  <a:gd name="connsiteX6" fmla="*/ 541572 w 846372"/>
                  <a:gd name="connsiteY6" fmla="*/ 72572 h 119485"/>
                  <a:gd name="connsiteX7" fmla="*/ 628658 w 846372"/>
                  <a:gd name="connsiteY7" fmla="*/ 29029 h 119485"/>
                  <a:gd name="connsiteX8" fmla="*/ 686715 w 846372"/>
                  <a:gd name="connsiteY8" fmla="*/ 43543 h 119485"/>
                  <a:gd name="connsiteX9" fmla="*/ 701229 w 846372"/>
                  <a:gd name="connsiteY9" fmla="*/ 101600 h 119485"/>
                  <a:gd name="connsiteX10" fmla="*/ 744772 w 846372"/>
                  <a:gd name="connsiteY10" fmla="*/ 116115 h 119485"/>
                  <a:gd name="connsiteX11" fmla="*/ 846372 w 846372"/>
                  <a:gd name="connsiteY11" fmla="*/ 116115 h 11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372" h="119485">
                    <a:moveTo>
                      <a:pt x="19058" y="116115"/>
                    </a:moveTo>
                    <a:cubicBezTo>
                      <a:pt x="130304" y="79030"/>
                      <a:pt x="0" y="116115"/>
                      <a:pt x="236772" y="116115"/>
                    </a:cubicBezTo>
                    <a:cubicBezTo>
                      <a:pt x="266201" y="116115"/>
                      <a:pt x="294829" y="106438"/>
                      <a:pt x="323858" y="101600"/>
                    </a:cubicBezTo>
                    <a:cubicBezTo>
                      <a:pt x="333534" y="87086"/>
                      <a:pt x="339758" y="69545"/>
                      <a:pt x="352886" y="58058"/>
                    </a:cubicBezTo>
                    <a:cubicBezTo>
                      <a:pt x="379142" y="35084"/>
                      <a:pt x="439972" y="0"/>
                      <a:pt x="439972" y="0"/>
                    </a:cubicBezTo>
                    <a:cubicBezTo>
                      <a:pt x="454486" y="4838"/>
                      <a:pt x="472697" y="3697"/>
                      <a:pt x="483515" y="14515"/>
                    </a:cubicBezTo>
                    <a:cubicBezTo>
                      <a:pt x="560922" y="91924"/>
                      <a:pt x="425459" y="33869"/>
                      <a:pt x="541572" y="72572"/>
                    </a:cubicBezTo>
                    <a:cubicBezTo>
                      <a:pt x="563588" y="57894"/>
                      <a:pt x="598611" y="29029"/>
                      <a:pt x="628658" y="29029"/>
                    </a:cubicBezTo>
                    <a:cubicBezTo>
                      <a:pt x="648606" y="29029"/>
                      <a:pt x="667363" y="38705"/>
                      <a:pt x="686715" y="43543"/>
                    </a:cubicBezTo>
                    <a:cubicBezTo>
                      <a:pt x="691553" y="62895"/>
                      <a:pt x="688768" y="86023"/>
                      <a:pt x="701229" y="101600"/>
                    </a:cubicBezTo>
                    <a:cubicBezTo>
                      <a:pt x="710786" y="113547"/>
                      <a:pt x="729548" y="114593"/>
                      <a:pt x="744772" y="116115"/>
                    </a:cubicBezTo>
                    <a:cubicBezTo>
                      <a:pt x="778471" y="119485"/>
                      <a:pt x="812505" y="116115"/>
                      <a:pt x="846372" y="11611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  <p:sp>
            <p:nvSpPr>
              <p:cNvPr id="116" name="Rectangle à coins arrondis 130">
                <a:extLst>
                  <a:ext uri="{FF2B5EF4-FFF2-40B4-BE49-F238E27FC236}">
                    <a16:creationId xmlns:a16="http://schemas.microsoft.com/office/drawing/2014/main" id="{D503BEFB-885F-E115-A6ED-529F6F79182C}"/>
                  </a:ext>
                </a:extLst>
              </p:cNvPr>
              <p:cNvSpPr/>
              <p:nvPr/>
            </p:nvSpPr>
            <p:spPr>
              <a:xfrm>
                <a:off x="-1860999" y="3439467"/>
                <a:ext cx="203896" cy="11553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</p:grpSp>
        <p:sp>
          <p:nvSpPr>
            <p:cNvPr id="117" name="Organigramme : Connecteur 116">
              <a:extLst>
                <a:ext uri="{FF2B5EF4-FFF2-40B4-BE49-F238E27FC236}">
                  <a16:creationId xmlns:a16="http://schemas.microsoft.com/office/drawing/2014/main" id="{D1337EDA-E371-0E40-3487-CF6B63252711}"/>
                </a:ext>
              </a:extLst>
            </p:cNvPr>
            <p:cNvSpPr/>
            <p:nvPr/>
          </p:nvSpPr>
          <p:spPr>
            <a:xfrm>
              <a:off x="9004070" y="1671554"/>
              <a:ext cx="182027" cy="180481"/>
            </a:xfrm>
            <a:prstGeom prst="flowChartConnector">
              <a:avLst/>
            </a:prstGeom>
            <a:solidFill>
              <a:srgbClr val="00FF00"/>
            </a:solidFill>
            <a:ln w="9525" cap="flat" cmpd="sng" algn="ctr">
              <a:solidFill>
                <a:srgbClr val="00B0F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MT"/>
              </a:endParaRPr>
            </a:p>
          </p:txBody>
        </p:sp>
        <p:sp>
          <p:nvSpPr>
            <p:cNvPr id="118" name="Organigramme : Connecteur 117">
              <a:extLst>
                <a:ext uri="{FF2B5EF4-FFF2-40B4-BE49-F238E27FC236}">
                  <a16:creationId xmlns:a16="http://schemas.microsoft.com/office/drawing/2014/main" id="{F3366304-FEEB-493A-73B8-82372F4783FC}"/>
                </a:ext>
              </a:extLst>
            </p:cNvPr>
            <p:cNvSpPr/>
            <p:nvPr/>
          </p:nvSpPr>
          <p:spPr>
            <a:xfrm>
              <a:off x="11082160" y="1675205"/>
              <a:ext cx="182027" cy="180481"/>
            </a:xfrm>
            <a:prstGeom prst="flowChartConnector">
              <a:avLst/>
            </a:prstGeom>
            <a:solidFill>
              <a:srgbClr val="00FF00"/>
            </a:solidFill>
            <a:ln w="9525" cap="flat" cmpd="sng" algn="ctr">
              <a:solidFill>
                <a:srgbClr val="00B0F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MT"/>
              </a:endParaRPr>
            </a:p>
          </p:txBody>
        </p:sp>
        <p:sp>
          <p:nvSpPr>
            <p:cNvPr id="119" name="Organigramme : Connecteur 118">
              <a:extLst>
                <a:ext uri="{FF2B5EF4-FFF2-40B4-BE49-F238E27FC236}">
                  <a16:creationId xmlns:a16="http://schemas.microsoft.com/office/drawing/2014/main" id="{ECBE0A5B-791E-ADB8-C73F-DFFEA039BED3}"/>
                </a:ext>
              </a:extLst>
            </p:cNvPr>
            <p:cNvSpPr/>
            <p:nvPr/>
          </p:nvSpPr>
          <p:spPr>
            <a:xfrm>
              <a:off x="10113987" y="1958334"/>
              <a:ext cx="182027" cy="180481"/>
            </a:xfrm>
            <a:prstGeom prst="flowChartConnector">
              <a:avLst/>
            </a:prstGeom>
            <a:solidFill>
              <a:srgbClr val="00FF00"/>
            </a:solidFill>
            <a:ln w="9525" cap="flat" cmpd="sng" algn="ctr">
              <a:solidFill>
                <a:srgbClr val="00B0F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MT"/>
              </a:endParaRPr>
            </a:p>
          </p:txBody>
        </p:sp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D580DE83-C432-9C41-88F9-0104DE044ABF}"/>
                </a:ext>
              </a:extLst>
            </p:cNvPr>
            <p:cNvGrpSpPr/>
            <p:nvPr/>
          </p:nvGrpSpPr>
          <p:grpSpPr>
            <a:xfrm>
              <a:off x="9704020" y="1146775"/>
              <a:ext cx="982137" cy="115535"/>
              <a:chOff x="-2639240" y="3439467"/>
              <a:chExt cx="982137" cy="115535"/>
            </a:xfrm>
          </p:grpSpPr>
          <p:sp>
            <p:nvSpPr>
              <p:cNvPr id="121" name="Forme libre 129">
                <a:extLst>
                  <a:ext uri="{FF2B5EF4-FFF2-40B4-BE49-F238E27FC236}">
                    <a16:creationId xmlns:a16="http://schemas.microsoft.com/office/drawing/2014/main" id="{85F7008E-22AA-FCC9-4985-ED958FCFC6CC}"/>
                  </a:ext>
                </a:extLst>
              </p:cNvPr>
              <p:cNvSpPr/>
              <p:nvPr/>
            </p:nvSpPr>
            <p:spPr>
              <a:xfrm>
                <a:off x="-2639240" y="3439467"/>
                <a:ext cx="798854" cy="115535"/>
              </a:xfrm>
              <a:custGeom>
                <a:avLst/>
                <a:gdLst>
                  <a:gd name="connsiteX0" fmla="*/ 19058 w 846372"/>
                  <a:gd name="connsiteY0" fmla="*/ 116115 h 119485"/>
                  <a:gd name="connsiteX1" fmla="*/ 236772 w 846372"/>
                  <a:gd name="connsiteY1" fmla="*/ 116115 h 119485"/>
                  <a:gd name="connsiteX2" fmla="*/ 323858 w 846372"/>
                  <a:gd name="connsiteY2" fmla="*/ 101600 h 119485"/>
                  <a:gd name="connsiteX3" fmla="*/ 352886 w 846372"/>
                  <a:gd name="connsiteY3" fmla="*/ 58058 h 119485"/>
                  <a:gd name="connsiteX4" fmla="*/ 439972 w 846372"/>
                  <a:gd name="connsiteY4" fmla="*/ 0 h 119485"/>
                  <a:gd name="connsiteX5" fmla="*/ 483515 w 846372"/>
                  <a:gd name="connsiteY5" fmla="*/ 14515 h 119485"/>
                  <a:gd name="connsiteX6" fmla="*/ 541572 w 846372"/>
                  <a:gd name="connsiteY6" fmla="*/ 72572 h 119485"/>
                  <a:gd name="connsiteX7" fmla="*/ 628658 w 846372"/>
                  <a:gd name="connsiteY7" fmla="*/ 29029 h 119485"/>
                  <a:gd name="connsiteX8" fmla="*/ 686715 w 846372"/>
                  <a:gd name="connsiteY8" fmla="*/ 43543 h 119485"/>
                  <a:gd name="connsiteX9" fmla="*/ 701229 w 846372"/>
                  <a:gd name="connsiteY9" fmla="*/ 101600 h 119485"/>
                  <a:gd name="connsiteX10" fmla="*/ 744772 w 846372"/>
                  <a:gd name="connsiteY10" fmla="*/ 116115 h 119485"/>
                  <a:gd name="connsiteX11" fmla="*/ 846372 w 846372"/>
                  <a:gd name="connsiteY11" fmla="*/ 116115 h 11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6372" h="119485">
                    <a:moveTo>
                      <a:pt x="19058" y="116115"/>
                    </a:moveTo>
                    <a:cubicBezTo>
                      <a:pt x="130304" y="79030"/>
                      <a:pt x="0" y="116115"/>
                      <a:pt x="236772" y="116115"/>
                    </a:cubicBezTo>
                    <a:cubicBezTo>
                      <a:pt x="266201" y="116115"/>
                      <a:pt x="294829" y="106438"/>
                      <a:pt x="323858" y="101600"/>
                    </a:cubicBezTo>
                    <a:cubicBezTo>
                      <a:pt x="333534" y="87086"/>
                      <a:pt x="339758" y="69545"/>
                      <a:pt x="352886" y="58058"/>
                    </a:cubicBezTo>
                    <a:cubicBezTo>
                      <a:pt x="379142" y="35084"/>
                      <a:pt x="439972" y="0"/>
                      <a:pt x="439972" y="0"/>
                    </a:cubicBezTo>
                    <a:cubicBezTo>
                      <a:pt x="454486" y="4838"/>
                      <a:pt x="472697" y="3697"/>
                      <a:pt x="483515" y="14515"/>
                    </a:cubicBezTo>
                    <a:cubicBezTo>
                      <a:pt x="560922" y="91924"/>
                      <a:pt x="425459" y="33869"/>
                      <a:pt x="541572" y="72572"/>
                    </a:cubicBezTo>
                    <a:cubicBezTo>
                      <a:pt x="563588" y="57894"/>
                      <a:pt x="598611" y="29029"/>
                      <a:pt x="628658" y="29029"/>
                    </a:cubicBezTo>
                    <a:cubicBezTo>
                      <a:pt x="648606" y="29029"/>
                      <a:pt x="667363" y="38705"/>
                      <a:pt x="686715" y="43543"/>
                    </a:cubicBezTo>
                    <a:cubicBezTo>
                      <a:pt x="691553" y="62895"/>
                      <a:pt x="688768" y="86023"/>
                      <a:pt x="701229" y="101600"/>
                    </a:cubicBezTo>
                    <a:cubicBezTo>
                      <a:pt x="710786" y="113547"/>
                      <a:pt x="729548" y="114593"/>
                      <a:pt x="744772" y="116115"/>
                    </a:cubicBezTo>
                    <a:cubicBezTo>
                      <a:pt x="778471" y="119485"/>
                      <a:pt x="812505" y="116115"/>
                      <a:pt x="846372" y="116115"/>
                    </a:cubicBezTo>
                  </a:path>
                </a:pathLst>
              </a:custGeom>
              <a:noFill/>
              <a:ln w="25400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  <p:sp>
            <p:nvSpPr>
              <p:cNvPr id="122" name="Rectangle à coins arrondis 130">
                <a:extLst>
                  <a:ext uri="{FF2B5EF4-FFF2-40B4-BE49-F238E27FC236}">
                    <a16:creationId xmlns:a16="http://schemas.microsoft.com/office/drawing/2014/main" id="{E74DFB9C-41FD-C040-8073-23859D4371BF}"/>
                  </a:ext>
                </a:extLst>
              </p:cNvPr>
              <p:cNvSpPr/>
              <p:nvPr/>
            </p:nvSpPr>
            <p:spPr>
              <a:xfrm>
                <a:off x="-1860999" y="3439467"/>
                <a:ext cx="203896" cy="11553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rgbClr val="00B0F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MT"/>
                </a:endParaRPr>
              </a:p>
            </p:txBody>
          </p:sp>
        </p:grpSp>
        <p:grpSp>
          <p:nvGrpSpPr>
            <p:cNvPr id="123" name="Groupe 112">
              <a:extLst>
                <a:ext uri="{FF2B5EF4-FFF2-40B4-BE49-F238E27FC236}">
                  <a16:creationId xmlns:a16="http://schemas.microsoft.com/office/drawing/2014/main" id="{797958B5-AFCF-33E8-AD05-50592CF876AA}"/>
                </a:ext>
              </a:extLst>
            </p:cNvPr>
            <p:cNvGrpSpPr/>
            <p:nvPr/>
          </p:nvGrpSpPr>
          <p:grpSpPr>
            <a:xfrm>
              <a:off x="6117933" y="953920"/>
              <a:ext cx="2283887" cy="541442"/>
              <a:chOff x="315144" y="2852936"/>
              <a:chExt cx="1404428" cy="432048"/>
            </a:xfrm>
            <a:scene3d>
              <a:camera prst="orthographicFront">
                <a:rot lat="0" lon="2400000" rev="0"/>
              </a:camera>
              <a:lightRig rig="threePt" dir="t"/>
            </a:scene3d>
          </p:grpSpPr>
          <p:cxnSp>
            <p:nvCxnSpPr>
              <p:cNvPr id="124" name="Connecteur droit avec flèche 123">
                <a:extLst>
                  <a:ext uri="{FF2B5EF4-FFF2-40B4-BE49-F238E27FC236}">
                    <a16:creationId xmlns:a16="http://schemas.microsoft.com/office/drawing/2014/main" id="{7B260CCF-876B-5FAC-FAE6-8026CA6B6E5D}"/>
                  </a:ext>
                </a:extLst>
              </p:cNvPr>
              <p:cNvCxnSpPr/>
              <p:nvPr/>
            </p:nvCxnSpPr>
            <p:spPr>
              <a:xfrm>
                <a:off x="315144" y="3212976"/>
                <a:ext cx="101649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5" name="Connecteur droit avec flèche 124">
                <a:extLst>
                  <a:ext uri="{FF2B5EF4-FFF2-40B4-BE49-F238E27FC236}">
                    <a16:creationId xmlns:a16="http://schemas.microsoft.com/office/drawing/2014/main" id="{EABF48E1-3C40-CA56-3758-E414E65BBD4B}"/>
                  </a:ext>
                </a:extLst>
              </p:cNvPr>
              <p:cNvCxnSpPr/>
              <p:nvPr/>
            </p:nvCxnSpPr>
            <p:spPr>
              <a:xfrm>
                <a:off x="315144" y="3284984"/>
                <a:ext cx="72008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6" name="Connecteur droit avec flèche 125">
                <a:extLst>
                  <a:ext uri="{FF2B5EF4-FFF2-40B4-BE49-F238E27FC236}">
                    <a16:creationId xmlns:a16="http://schemas.microsoft.com/office/drawing/2014/main" id="{495142F2-9C3E-33FE-E71D-C35EF24335E1}"/>
                  </a:ext>
                </a:extLst>
              </p:cNvPr>
              <p:cNvCxnSpPr/>
              <p:nvPr/>
            </p:nvCxnSpPr>
            <p:spPr>
              <a:xfrm>
                <a:off x="315144" y="3140968"/>
                <a:ext cx="124090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Connecteur droit avec flèche 126">
                <a:extLst>
                  <a:ext uri="{FF2B5EF4-FFF2-40B4-BE49-F238E27FC236}">
                    <a16:creationId xmlns:a16="http://schemas.microsoft.com/office/drawing/2014/main" id="{B15743AE-BC33-45D2-1F14-E89ECA8E7417}"/>
                  </a:ext>
                </a:extLst>
              </p:cNvPr>
              <p:cNvCxnSpPr/>
              <p:nvPr/>
            </p:nvCxnSpPr>
            <p:spPr>
              <a:xfrm>
                <a:off x="315144" y="2852936"/>
                <a:ext cx="72008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Connecteur droit avec flèche 127">
                <a:extLst>
                  <a:ext uri="{FF2B5EF4-FFF2-40B4-BE49-F238E27FC236}">
                    <a16:creationId xmlns:a16="http://schemas.microsoft.com/office/drawing/2014/main" id="{DB65E36D-A754-F69F-9762-2F74FE24741E}"/>
                  </a:ext>
                </a:extLst>
              </p:cNvPr>
              <p:cNvCxnSpPr/>
              <p:nvPr/>
            </p:nvCxnSpPr>
            <p:spPr>
              <a:xfrm>
                <a:off x="315144" y="2924944"/>
                <a:ext cx="1041648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Connecteur droit avec flèche 128">
                <a:extLst>
                  <a:ext uri="{FF2B5EF4-FFF2-40B4-BE49-F238E27FC236}">
                    <a16:creationId xmlns:a16="http://schemas.microsoft.com/office/drawing/2014/main" id="{C07EBF6F-7549-AF34-8651-C5A98A144510}"/>
                  </a:ext>
                </a:extLst>
              </p:cNvPr>
              <p:cNvCxnSpPr/>
              <p:nvPr/>
            </p:nvCxnSpPr>
            <p:spPr>
              <a:xfrm>
                <a:off x="323528" y="2996952"/>
                <a:ext cx="1240904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Connecteur droit avec flèche 129">
                <a:extLst>
                  <a:ext uri="{FF2B5EF4-FFF2-40B4-BE49-F238E27FC236}">
                    <a16:creationId xmlns:a16="http://schemas.microsoft.com/office/drawing/2014/main" id="{6E8BC2BF-029A-09F6-9347-F089C96FF775}"/>
                  </a:ext>
                </a:extLst>
              </p:cNvPr>
              <p:cNvCxnSpPr/>
              <p:nvPr/>
            </p:nvCxnSpPr>
            <p:spPr>
              <a:xfrm>
                <a:off x="315144" y="3068960"/>
                <a:ext cx="1404428" cy="6384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A789504C-9354-91EB-2977-6D6ECF8F70BB}"/>
              </a:ext>
            </a:extLst>
          </p:cNvPr>
          <p:cNvGrpSpPr/>
          <p:nvPr/>
        </p:nvGrpSpPr>
        <p:grpSpPr>
          <a:xfrm>
            <a:off x="6281679" y="2814972"/>
            <a:ext cx="982137" cy="115535"/>
            <a:chOff x="-2639240" y="3439467"/>
            <a:chExt cx="982137" cy="115535"/>
          </a:xfrm>
        </p:grpSpPr>
        <p:sp>
          <p:nvSpPr>
            <p:cNvPr id="132" name="Forme libre 129">
              <a:extLst>
                <a:ext uri="{FF2B5EF4-FFF2-40B4-BE49-F238E27FC236}">
                  <a16:creationId xmlns:a16="http://schemas.microsoft.com/office/drawing/2014/main" id="{376548A2-3948-815B-E669-5E2D67AD73C7}"/>
                </a:ext>
              </a:extLst>
            </p:cNvPr>
            <p:cNvSpPr/>
            <p:nvPr/>
          </p:nvSpPr>
          <p:spPr>
            <a:xfrm>
              <a:off x="-2639240" y="3439467"/>
              <a:ext cx="798854" cy="115535"/>
            </a:xfrm>
            <a:custGeom>
              <a:avLst/>
              <a:gdLst>
                <a:gd name="connsiteX0" fmla="*/ 19058 w 846372"/>
                <a:gd name="connsiteY0" fmla="*/ 116115 h 119485"/>
                <a:gd name="connsiteX1" fmla="*/ 236772 w 846372"/>
                <a:gd name="connsiteY1" fmla="*/ 116115 h 119485"/>
                <a:gd name="connsiteX2" fmla="*/ 323858 w 846372"/>
                <a:gd name="connsiteY2" fmla="*/ 101600 h 119485"/>
                <a:gd name="connsiteX3" fmla="*/ 352886 w 846372"/>
                <a:gd name="connsiteY3" fmla="*/ 58058 h 119485"/>
                <a:gd name="connsiteX4" fmla="*/ 439972 w 846372"/>
                <a:gd name="connsiteY4" fmla="*/ 0 h 119485"/>
                <a:gd name="connsiteX5" fmla="*/ 483515 w 846372"/>
                <a:gd name="connsiteY5" fmla="*/ 14515 h 119485"/>
                <a:gd name="connsiteX6" fmla="*/ 541572 w 846372"/>
                <a:gd name="connsiteY6" fmla="*/ 72572 h 119485"/>
                <a:gd name="connsiteX7" fmla="*/ 628658 w 846372"/>
                <a:gd name="connsiteY7" fmla="*/ 29029 h 119485"/>
                <a:gd name="connsiteX8" fmla="*/ 686715 w 846372"/>
                <a:gd name="connsiteY8" fmla="*/ 43543 h 119485"/>
                <a:gd name="connsiteX9" fmla="*/ 701229 w 846372"/>
                <a:gd name="connsiteY9" fmla="*/ 101600 h 119485"/>
                <a:gd name="connsiteX10" fmla="*/ 744772 w 846372"/>
                <a:gd name="connsiteY10" fmla="*/ 116115 h 119485"/>
                <a:gd name="connsiteX11" fmla="*/ 846372 w 846372"/>
                <a:gd name="connsiteY11" fmla="*/ 116115 h 11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6372" h="119485">
                  <a:moveTo>
                    <a:pt x="19058" y="116115"/>
                  </a:moveTo>
                  <a:cubicBezTo>
                    <a:pt x="130304" y="79030"/>
                    <a:pt x="0" y="116115"/>
                    <a:pt x="236772" y="116115"/>
                  </a:cubicBezTo>
                  <a:cubicBezTo>
                    <a:pt x="266201" y="116115"/>
                    <a:pt x="294829" y="106438"/>
                    <a:pt x="323858" y="101600"/>
                  </a:cubicBezTo>
                  <a:cubicBezTo>
                    <a:pt x="333534" y="87086"/>
                    <a:pt x="339758" y="69545"/>
                    <a:pt x="352886" y="58058"/>
                  </a:cubicBezTo>
                  <a:cubicBezTo>
                    <a:pt x="379142" y="35084"/>
                    <a:pt x="439972" y="0"/>
                    <a:pt x="439972" y="0"/>
                  </a:cubicBezTo>
                  <a:cubicBezTo>
                    <a:pt x="454486" y="4838"/>
                    <a:pt x="472697" y="3697"/>
                    <a:pt x="483515" y="14515"/>
                  </a:cubicBezTo>
                  <a:cubicBezTo>
                    <a:pt x="560922" y="91924"/>
                    <a:pt x="425459" y="33869"/>
                    <a:pt x="541572" y="72572"/>
                  </a:cubicBezTo>
                  <a:cubicBezTo>
                    <a:pt x="563588" y="57894"/>
                    <a:pt x="598611" y="29029"/>
                    <a:pt x="628658" y="29029"/>
                  </a:cubicBezTo>
                  <a:cubicBezTo>
                    <a:pt x="648606" y="29029"/>
                    <a:pt x="667363" y="38705"/>
                    <a:pt x="686715" y="43543"/>
                  </a:cubicBezTo>
                  <a:cubicBezTo>
                    <a:pt x="691553" y="62895"/>
                    <a:pt x="688768" y="86023"/>
                    <a:pt x="701229" y="101600"/>
                  </a:cubicBezTo>
                  <a:cubicBezTo>
                    <a:pt x="710786" y="113547"/>
                    <a:pt x="729548" y="114593"/>
                    <a:pt x="744772" y="116115"/>
                  </a:cubicBezTo>
                  <a:cubicBezTo>
                    <a:pt x="778471" y="119485"/>
                    <a:pt x="812505" y="116115"/>
                    <a:pt x="846372" y="116115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</a:endParaRPr>
            </a:p>
          </p:txBody>
        </p:sp>
        <p:sp>
          <p:nvSpPr>
            <p:cNvPr id="133" name="Rectangle à coins arrondis 130">
              <a:extLst>
                <a:ext uri="{FF2B5EF4-FFF2-40B4-BE49-F238E27FC236}">
                  <a16:creationId xmlns:a16="http://schemas.microsoft.com/office/drawing/2014/main" id="{3DFE52E3-2B24-F07C-C980-11316E231AEA}"/>
                </a:ext>
              </a:extLst>
            </p:cNvPr>
            <p:cNvSpPr/>
            <p:nvPr/>
          </p:nvSpPr>
          <p:spPr>
            <a:xfrm>
              <a:off x="-1860999" y="3439467"/>
              <a:ext cx="203896" cy="115535"/>
            </a:xfrm>
            <a:prstGeom prst="roundRect">
              <a:avLst/>
            </a:prstGeom>
            <a:solidFill>
              <a:srgbClr val="00FF00"/>
            </a:solidFill>
            <a:ln w="9525" cap="flat" cmpd="sng" algn="ctr">
              <a:solidFill>
                <a:srgbClr val="00B0F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MT"/>
              </a:endParaRPr>
            </a:p>
          </p:txBody>
        </p:sp>
      </p:grpSp>
      <p:cxnSp>
        <p:nvCxnSpPr>
          <p:cNvPr id="134" name="Connecteur en arc 143">
            <a:extLst>
              <a:ext uri="{FF2B5EF4-FFF2-40B4-BE49-F238E27FC236}">
                <a16:creationId xmlns:a16="http://schemas.microsoft.com/office/drawing/2014/main" id="{A01F45F5-B0B4-D1FB-C2FA-53D68A09B5A0}"/>
              </a:ext>
            </a:extLst>
          </p:cNvPr>
          <p:cNvCxnSpPr>
            <a:cxnSpLocks/>
          </p:cNvCxnSpPr>
          <p:nvPr/>
        </p:nvCxnSpPr>
        <p:spPr>
          <a:xfrm flipV="1">
            <a:off x="5312557" y="1367098"/>
            <a:ext cx="724152" cy="334892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rgbClr val="003399"/>
            </a:solidFill>
            <a:prstDash val="lgDash"/>
            <a:tailEnd type="arrow"/>
          </a:ln>
          <a:effectLst/>
        </p:spPr>
      </p:cxnSp>
      <p:sp>
        <p:nvSpPr>
          <p:cNvPr id="135" name="ZoneTexte 134">
            <a:extLst>
              <a:ext uri="{FF2B5EF4-FFF2-40B4-BE49-F238E27FC236}">
                <a16:creationId xmlns:a16="http://schemas.microsoft.com/office/drawing/2014/main" id="{FE79C520-2D42-99FE-C1EB-94D43C83B543}"/>
              </a:ext>
            </a:extLst>
          </p:cNvPr>
          <p:cNvSpPr txBox="1"/>
          <p:nvPr/>
        </p:nvSpPr>
        <p:spPr>
          <a:xfrm>
            <a:off x="12409" y="3351339"/>
            <a:ext cx="61055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ArialMT"/>
                <a:cs typeface="Calibri Light" panose="020F0302020204030204" pitchFamily="34" charset="0"/>
              </a:rPr>
              <a:t>Pharmacokinetics and biodistribution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0B36262-CA9D-049A-CB9C-86482860B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65" y="901795"/>
            <a:ext cx="2268104" cy="17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1BE28437-69A8-78A4-0FC9-E313888B4A1C}"/>
              </a:ext>
            </a:extLst>
          </p:cNvPr>
          <p:cNvGrpSpPr/>
          <p:nvPr/>
        </p:nvGrpSpPr>
        <p:grpSpPr>
          <a:xfrm>
            <a:off x="4145479" y="1280822"/>
            <a:ext cx="982137" cy="115535"/>
            <a:chOff x="-2639240" y="3439467"/>
            <a:chExt cx="982137" cy="115535"/>
          </a:xfrm>
        </p:grpSpPr>
        <p:sp>
          <p:nvSpPr>
            <p:cNvPr id="137" name="Forme libre 129">
              <a:extLst>
                <a:ext uri="{FF2B5EF4-FFF2-40B4-BE49-F238E27FC236}">
                  <a16:creationId xmlns:a16="http://schemas.microsoft.com/office/drawing/2014/main" id="{8C907097-7060-DEEC-57C0-801B23FB5A47}"/>
                </a:ext>
              </a:extLst>
            </p:cNvPr>
            <p:cNvSpPr/>
            <p:nvPr/>
          </p:nvSpPr>
          <p:spPr>
            <a:xfrm>
              <a:off x="-2639240" y="3439467"/>
              <a:ext cx="798854" cy="115535"/>
            </a:xfrm>
            <a:custGeom>
              <a:avLst/>
              <a:gdLst>
                <a:gd name="connsiteX0" fmla="*/ 19058 w 846372"/>
                <a:gd name="connsiteY0" fmla="*/ 116115 h 119485"/>
                <a:gd name="connsiteX1" fmla="*/ 236772 w 846372"/>
                <a:gd name="connsiteY1" fmla="*/ 116115 h 119485"/>
                <a:gd name="connsiteX2" fmla="*/ 323858 w 846372"/>
                <a:gd name="connsiteY2" fmla="*/ 101600 h 119485"/>
                <a:gd name="connsiteX3" fmla="*/ 352886 w 846372"/>
                <a:gd name="connsiteY3" fmla="*/ 58058 h 119485"/>
                <a:gd name="connsiteX4" fmla="*/ 439972 w 846372"/>
                <a:gd name="connsiteY4" fmla="*/ 0 h 119485"/>
                <a:gd name="connsiteX5" fmla="*/ 483515 w 846372"/>
                <a:gd name="connsiteY5" fmla="*/ 14515 h 119485"/>
                <a:gd name="connsiteX6" fmla="*/ 541572 w 846372"/>
                <a:gd name="connsiteY6" fmla="*/ 72572 h 119485"/>
                <a:gd name="connsiteX7" fmla="*/ 628658 w 846372"/>
                <a:gd name="connsiteY7" fmla="*/ 29029 h 119485"/>
                <a:gd name="connsiteX8" fmla="*/ 686715 w 846372"/>
                <a:gd name="connsiteY8" fmla="*/ 43543 h 119485"/>
                <a:gd name="connsiteX9" fmla="*/ 701229 w 846372"/>
                <a:gd name="connsiteY9" fmla="*/ 101600 h 119485"/>
                <a:gd name="connsiteX10" fmla="*/ 744772 w 846372"/>
                <a:gd name="connsiteY10" fmla="*/ 116115 h 119485"/>
                <a:gd name="connsiteX11" fmla="*/ 846372 w 846372"/>
                <a:gd name="connsiteY11" fmla="*/ 116115 h 11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6372" h="119485">
                  <a:moveTo>
                    <a:pt x="19058" y="116115"/>
                  </a:moveTo>
                  <a:cubicBezTo>
                    <a:pt x="130304" y="79030"/>
                    <a:pt x="0" y="116115"/>
                    <a:pt x="236772" y="116115"/>
                  </a:cubicBezTo>
                  <a:cubicBezTo>
                    <a:pt x="266201" y="116115"/>
                    <a:pt x="294829" y="106438"/>
                    <a:pt x="323858" y="101600"/>
                  </a:cubicBezTo>
                  <a:cubicBezTo>
                    <a:pt x="333534" y="87086"/>
                    <a:pt x="339758" y="69545"/>
                    <a:pt x="352886" y="58058"/>
                  </a:cubicBezTo>
                  <a:cubicBezTo>
                    <a:pt x="379142" y="35084"/>
                    <a:pt x="439972" y="0"/>
                    <a:pt x="439972" y="0"/>
                  </a:cubicBezTo>
                  <a:cubicBezTo>
                    <a:pt x="454486" y="4838"/>
                    <a:pt x="472697" y="3697"/>
                    <a:pt x="483515" y="14515"/>
                  </a:cubicBezTo>
                  <a:cubicBezTo>
                    <a:pt x="560922" y="91924"/>
                    <a:pt x="425459" y="33869"/>
                    <a:pt x="541572" y="72572"/>
                  </a:cubicBezTo>
                  <a:cubicBezTo>
                    <a:pt x="563588" y="57894"/>
                    <a:pt x="598611" y="29029"/>
                    <a:pt x="628658" y="29029"/>
                  </a:cubicBezTo>
                  <a:cubicBezTo>
                    <a:pt x="648606" y="29029"/>
                    <a:pt x="667363" y="38705"/>
                    <a:pt x="686715" y="43543"/>
                  </a:cubicBezTo>
                  <a:cubicBezTo>
                    <a:pt x="691553" y="62895"/>
                    <a:pt x="688768" y="86023"/>
                    <a:pt x="701229" y="101600"/>
                  </a:cubicBezTo>
                  <a:cubicBezTo>
                    <a:pt x="710786" y="113547"/>
                    <a:pt x="729548" y="114593"/>
                    <a:pt x="744772" y="116115"/>
                  </a:cubicBezTo>
                  <a:cubicBezTo>
                    <a:pt x="778471" y="119485"/>
                    <a:pt x="812505" y="116115"/>
                    <a:pt x="846372" y="116115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</a:endParaRPr>
            </a:p>
          </p:txBody>
        </p:sp>
        <p:sp>
          <p:nvSpPr>
            <p:cNvPr id="138" name="Rectangle à coins arrondis 130">
              <a:extLst>
                <a:ext uri="{FF2B5EF4-FFF2-40B4-BE49-F238E27FC236}">
                  <a16:creationId xmlns:a16="http://schemas.microsoft.com/office/drawing/2014/main" id="{F8C7558D-7CFB-19BD-4E5B-1D4A29EBF545}"/>
                </a:ext>
              </a:extLst>
            </p:cNvPr>
            <p:cNvSpPr/>
            <p:nvPr/>
          </p:nvSpPr>
          <p:spPr>
            <a:xfrm>
              <a:off x="-1860999" y="3439467"/>
              <a:ext cx="203896" cy="115535"/>
            </a:xfrm>
            <a:prstGeom prst="roundRect">
              <a:avLst/>
            </a:prstGeom>
            <a:solidFill>
              <a:srgbClr val="00FF00"/>
            </a:solidFill>
            <a:ln w="9525" cap="flat" cmpd="sng" algn="ctr">
              <a:solidFill>
                <a:srgbClr val="00B0F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MT"/>
              </a:endParaRPr>
            </a:p>
          </p:txBody>
        </p:sp>
      </p:grpSp>
      <p:sp>
        <p:nvSpPr>
          <p:cNvPr id="139" name="ZoneTexte 138">
            <a:extLst>
              <a:ext uri="{FF2B5EF4-FFF2-40B4-BE49-F238E27FC236}">
                <a16:creationId xmlns:a16="http://schemas.microsoft.com/office/drawing/2014/main" id="{1F0E2159-8B0F-3E66-6CB6-C6D881A255CF}"/>
              </a:ext>
            </a:extLst>
          </p:cNvPr>
          <p:cNvSpPr txBox="1"/>
          <p:nvPr/>
        </p:nvSpPr>
        <p:spPr>
          <a:xfrm>
            <a:off x="3880070" y="2544008"/>
            <a:ext cx="1138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MT"/>
              </a:rPr>
              <a:t> 100 nm</a:t>
            </a:r>
            <a:endParaRPr lang="en-150" b="1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9352435-9C62-DED7-9F08-9A7F38F2DD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746" y="3801696"/>
            <a:ext cx="2767816" cy="272364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71C4F36-63F4-97ED-D0AB-BE1C417A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3822972"/>
            <a:ext cx="2767816" cy="268109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BB8D179-936E-7AE2-C781-A79919B4CF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28" y="3809060"/>
            <a:ext cx="2672590" cy="260895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D21D85B-1B04-DA93-F215-02058633AD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1" y="3788379"/>
            <a:ext cx="2808760" cy="265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4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18C44D7B-B5DB-3B43-4346-E0F6D29B3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5359141"/>
            <a:ext cx="1700910" cy="1098302"/>
          </a:xfrm>
          <a:prstGeom prst="rect">
            <a:avLst/>
          </a:prstGeom>
        </p:spPr>
      </p:pic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28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Geometry_Long-circulating</a:t>
            </a:r>
            <a:r>
              <a:rPr lang="fr-FR" sz="2800" b="1" dirty="0">
                <a:solidFill>
                  <a:srgbClr val="63003C"/>
                </a:solidFill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filomicelles</a:t>
            </a:r>
            <a:endParaRPr lang="fr-FR" sz="2800" b="1" dirty="0">
              <a:solidFill>
                <a:srgbClr val="63003C"/>
              </a:solidFill>
              <a:latin typeface="ArialM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544239B-BF61-99C2-A47E-73E611275AB5}"/>
              </a:ext>
            </a:extLst>
          </p:cNvPr>
          <p:cNvSpPr txBox="1"/>
          <p:nvPr/>
        </p:nvSpPr>
        <p:spPr>
          <a:xfrm>
            <a:off x="243138" y="873876"/>
            <a:ext cx="1171224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ArialMT"/>
              </a:rPr>
              <a:t>Filomicelles</a:t>
            </a:r>
            <a:r>
              <a:rPr lang="en-US" dirty="0">
                <a:solidFill>
                  <a:srgbClr val="002060"/>
                </a:solidFill>
                <a:latin typeface="ArialMT"/>
              </a:rPr>
              <a:t> are self-assembled from di-block copolymers: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yellow/green: hydrophobic polymer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orange/blue : hydrophilic polymer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7182CB0-1ABF-9B3F-7D0E-666308067BFC}"/>
              </a:ext>
            </a:extLst>
          </p:cNvPr>
          <p:cNvSpPr txBox="1"/>
          <p:nvPr/>
        </p:nvSpPr>
        <p:spPr>
          <a:xfrm>
            <a:off x="1735672" y="3124160"/>
            <a:ext cx="502401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algn="ctr"/>
            <a:r>
              <a:rPr lang="en-US" i="1" dirty="0">
                <a:latin typeface="ArialMT"/>
              </a:rPr>
              <a:t>in vivo </a:t>
            </a:r>
            <a:r>
              <a:rPr lang="en-US" dirty="0">
                <a:latin typeface="ArialMT"/>
              </a:rPr>
              <a:t>circulation for up to one week</a:t>
            </a:r>
            <a:endParaRPr lang="en-150" dirty="0">
              <a:latin typeface="ArialM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133A3AF-41ED-5470-6A9D-A822A48C2E57}"/>
              </a:ext>
            </a:extLst>
          </p:cNvPr>
          <p:cNvSpPr txBox="1"/>
          <p:nvPr/>
        </p:nvSpPr>
        <p:spPr>
          <a:xfrm>
            <a:off x="0" y="6621057"/>
            <a:ext cx="78205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002060"/>
                </a:solidFill>
                <a:latin typeface="ArialMT"/>
              </a:rPr>
              <a:t>Geng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 Y et al., </a:t>
            </a:r>
            <a:r>
              <a:rPr lang="en-GB" sz="1000" i="1" dirty="0">
                <a:solidFill>
                  <a:srgbClr val="002060"/>
                </a:solidFill>
                <a:latin typeface="ArialMT"/>
              </a:rPr>
              <a:t>Nat </a:t>
            </a:r>
            <a:r>
              <a:rPr lang="en-GB" sz="1000" i="1" dirty="0" err="1">
                <a:solidFill>
                  <a:srgbClr val="002060"/>
                </a:solidFill>
                <a:latin typeface="ArialMT"/>
              </a:rPr>
              <a:t>Nanotechnol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GB" sz="1000" b="1" dirty="0">
                <a:solidFill>
                  <a:srgbClr val="002060"/>
                </a:solidFill>
                <a:effectLst/>
                <a:latin typeface="ArialMT"/>
              </a:rPr>
              <a:t>2007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, 2, 249– 255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E3EFFB-560A-E958-1846-DCEE555AE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29" r="24552"/>
          <a:stretch/>
        </p:blipFill>
        <p:spPr>
          <a:xfrm>
            <a:off x="5732849" y="776559"/>
            <a:ext cx="5732976" cy="17543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5272A8-9D09-7B18-593F-CB9DEDF35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714672"/>
            <a:ext cx="7987457" cy="156538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506F3C-3D7F-BC18-9A37-E48BE9128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337" y="3270607"/>
            <a:ext cx="3478837" cy="28352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89E18C2-B4EE-A168-CC4B-B3287D04B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7608" y="5188037"/>
            <a:ext cx="580199" cy="8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37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solidFill>
                  <a:srgbClr val="002060"/>
                </a:solidFill>
                <a:latin typeface="ArialMT"/>
              </a:rPr>
              <a:pPr/>
              <a:t>29</a:t>
            </a:fld>
            <a:endParaRPr lang="fr-FR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5856FDE9-A9AB-7DA2-11B5-E0267BDAE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10" t="-624" r="-5529" b="57460"/>
          <a:stretch/>
        </p:blipFill>
        <p:spPr>
          <a:xfrm>
            <a:off x="3451615" y="1946255"/>
            <a:ext cx="2623044" cy="26780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37B7C9-7EC6-35E7-5A85-C35165009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22" y="1872274"/>
            <a:ext cx="2849263" cy="2953082"/>
          </a:xfrm>
          <a:prstGeom prst="rect">
            <a:avLst/>
          </a:prstGeom>
        </p:spPr>
      </p:pic>
      <p:sp>
        <p:nvSpPr>
          <p:cNvPr id="17" name="Text Box 72">
            <a:extLst>
              <a:ext uri="{FF2B5EF4-FFF2-40B4-BE49-F238E27FC236}">
                <a16:creationId xmlns:a16="http://schemas.microsoft.com/office/drawing/2014/main" id="{FDD461F7-3D99-6B8A-1DF6-7A78AF13D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22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Static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conditions</a:t>
            </a:r>
          </a:p>
        </p:txBody>
      </p:sp>
      <p:sp>
        <p:nvSpPr>
          <p:cNvPr id="18" name="Text Box 72">
            <a:extLst>
              <a:ext uri="{FF2B5EF4-FFF2-40B4-BE49-F238E27FC236}">
                <a16:creationId xmlns:a16="http://schemas.microsoft.com/office/drawing/2014/main" id="{E230162C-82C1-F23E-9697-60407BBC9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075" y="553114"/>
            <a:ext cx="5810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ArialMT"/>
              </a:rPr>
              <a:t>Under flow,</a:t>
            </a:r>
            <a:r>
              <a:rPr lang="en-GB" sz="2400" dirty="0">
                <a:latin typeface="ArialMT"/>
              </a:rPr>
              <a:t> 25mm/s</a:t>
            </a:r>
            <a:endParaRPr lang="en-150" sz="2400" dirty="0">
              <a:latin typeface="ArialM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3CAC3A7-4093-093A-CA5A-5FEB0D6AB027}"/>
              </a:ext>
            </a:extLst>
          </p:cNvPr>
          <p:cNvSpPr txBox="1"/>
          <p:nvPr/>
        </p:nvSpPr>
        <p:spPr>
          <a:xfrm>
            <a:off x="639186" y="1335112"/>
            <a:ext cx="4716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MT"/>
              </a:rPr>
              <a:t>Activated macrophages_24 h incubation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B98106D-5E3A-97BC-E452-45B214202083}"/>
              </a:ext>
            </a:extLst>
          </p:cNvPr>
          <p:cNvSpPr txBox="1"/>
          <p:nvPr/>
        </p:nvSpPr>
        <p:spPr>
          <a:xfrm>
            <a:off x="854240" y="5398556"/>
            <a:ext cx="4716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MT"/>
              </a:rPr>
              <a:t>Phagocytosis of </a:t>
            </a:r>
            <a:r>
              <a:rPr lang="en-US" b="1" dirty="0" err="1">
                <a:solidFill>
                  <a:srgbClr val="002060"/>
                </a:solidFill>
                <a:latin typeface="ArialMT"/>
              </a:rPr>
              <a:t>filomicelles</a:t>
            </a:r>
            <a:r>
              <a:rPr lang="en-US" b="1" dirty="0">
                <a:solidFill>
                  <a:srgbClr val="002060"/>
                </a:solidFill>
                <a:latin typeface="ArialMT"/>
              </a:rPr>
              <a:t> is a strong function of </a:t>
            </a:r>
            <a:r>
              <a:rPr lang="en-US" b="1" dirty="0" err="1">
                <a:solidFill>
                  <a:srgbClr val="002060"/>
                </a:solidFill>
                <a:latin typeface="ArialMT"/>
              </a:rPr>
              <a:t>filomicelles</a:t>
            </a:r>
            <a:r>
              <a:rPr lang="en-US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MT"/>
              </a:rPr>
              <a:t>lenght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58AC6F4-B53A-B6CA-86AF-5C3D5499361B}"/>
              </a:ext>
            </a:extLst>
          </p:cNvPr>
          <p:cNvSpPr txBox="1"/>
          <p:nvPr/>
        </p:nvSpPr>
        <p:spPr>
          <a:xfrm>
            <a:off x="9111630" y="5316516"/>
            <a:ext cx="2278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MT"/>
              </a:rPr>
              <a:t>Long </a:t>
            </a:r>
            <a:r>
              <a:rPr lang="en-US" b="1" dirty="0" err="1">
                <a:solidFill>
                  <a:srgbClr val="002060"/>
                </a:solidFill>
                <a:latin typeface="ArialMT"/>
              </a:rPr>
              <a:t>filomicelles</a:t>
            </a:r>
            <a:r>
              <a:rPr lang="en-US" b="1" dirty="0">
                <a:solidFill>
                  <a:srgbClr val="002060"/>
                </a:solidFill>
                <a:latin typeface="ArialMT"/>
              </a:rPr>
              <a:t> flow past the cells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CEACC07-62B2-0573-828D-6014C86A10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6" b="2013"/>
          <a:stretch/>
        </p:blipFill>
        <p:spPr>
          <a:xfrm>
            <a:off x="6942267" y="1642712"/>
            <a:ext cx="4610547" cy="318264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478A6C6-C374-6518-F75E-B2AA88A5567E}"/>
              </a:ext>
            </a:extLst>
          </p:cNvPr>
          <p:cNvSpPr txBox="1"/>
          <p:nvPr/>
        </p:nvSpPr>
        <p:spPr>
          <a:xfrm>
            <a:off x="6364290" y="5349618"/>
            <a:ext cx="22789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002060"/>
                </a:solidFill>
              </a:defRPr>
            </a:lvl1pPr>
          </a:lstStyle>
          <a:p>
            <a:r>
              <a:rPr lang="en-US" sz="1800" b="1" dirty="0">
                <a:latin typeface="ArialMT"/>
              </a:rPr>
              <a:t>Small micelles and vesicles are captured</a:t>
            </a:r>
            <a:endParaRPr lang="en-150" sz="1800" b="1" dirty="0">
              <a:latin typeface="ArialMT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7411D00-DF64-A3E7-6841-97489401692F}"/>
              </a:ext>
            </a:extLst>
          </p:cNvPr>
          <p:cNvSpPr txBox="1"/>
          <p:nvPr/>
        </p:nvSpPr>
        <p:spPr>
          <a:xfrm>
            <a:off x="10217042" y="4525283"/>
            <a:ext cx="767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MT"/>
              </a:rPr>
              <a:t>5 mm</a:t>
            </a:r>
            <a:endParaRPr lang="en-GB" sz="1200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6A887F2-9E86-387F-1666-B01253863036}"/>
              </a:ext>
            </a:extLst>
          </p:cNvPr>
          <p:cNvSpPr txBox="1"/>
          <p:nvPr/>
        </p:nvSpPr>
        <p:spPr>
          <a:xfrm>
            <a:off x="0" y="6621057"/>
            <a:ext cx="78205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002060"/>
                </a:solidFill>
                <a:latin typeface="ArialMT"/>
              </a:rPr>
              <a:t>Geng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 Y et al., </a:t>
            </a:r>
            <a:r>
              <a:rPr lang="en-GB" sz="1000" i="1" dirty="0">
                <a:solidFill>
                  <a:srgbClr val="002060"/>
                </a:solidFill>
                <a:latin typeface="ArialMT"/>
              </a:rPr>
              <a:t>Nat </a:t>
            </a:r>
            <a:r>
              <a:rPr lang="en-GB" sz="1000" i="1" dirty="0" err="1">
                <a:solidFill>
                  <a:srgbClr val="002060"/>
                </a:solidFill>
                <a:latin typeface="ArialMT"/>
              </a:rPr>
              <a:t>Nanotechnol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GB" sz="1000" b="1" dirty="0">
                <a:solidFill>
                  <a:srgbClr val="002060"/>
                </a:solidFill>
                <a:effectLst/>
                <a:latin typeface="ArialMT"/>
              </a:rPr>
              <a:t>2007</a:t>
            </a:r>
            <a:r>
              <a:rPr lang="en-GB" sz="1000" dirty="0">
                <a:solidFill>
                  <a:srgbClr val="002060"/>
                </a:solidFill>
                <a:latin typeface="ArialMT"/>
              </a:rPr>
              <a:t>, 2, 249– 255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A21F8F-6123-5DCA-24D3-A265AF5197B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Geometry_Long-circulating</a:t>
            </a:r>
            <a:r>
              <a:rPr lang="fr-FR" sz="2800" b="1" dirty="0">
                <a:solidFill>
                  <a:srgbClr val="63003C"/>
                </a:solidFill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filomicelles</a:t>
            </a:r>
            <a:endParaRPr lang="fr-FR" sz="2800" b="1" dirty="0">
              <a:solidFill>
                <a:srgbClr val="63003C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25327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3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The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scale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of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objects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2BE0E344-504C-4E1D-9E31-D5526E6959B2}"/>
              </a:ext>
            </a:extLst>
          </p:cNvPr>
          <p:cNvGrpSpPr/>
          <p:nvPr/>
        </p:nvGrpSpPr>
        <p:grpSpPr>
          <a:xfrm>
            <a:off x="429997" y="1384208"/>
            <a:ext cx="9737167" cy="3916505"/>
            <a:chOff x="1326233" y="1439356"/>
            <a:chExt cx="9737167" cy="3916505"/>
          </a:xfrm>
        </p:grpSpPr>
        <p:pic>
          <p:nvPicPr>
            <p:cNvPr id="64" name="Image 6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46B7715E-084D-438D-ABC6-97ECDF243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233" y="1439356"/>
              <a:ext cx="9737167" cy="3916505"/>
            </a:xfrm>
            <a:prstGeom prst="rect">
              <a:avLst/>
            </a:prstGeom>
          </p:spPr>
        </p:pic>
        <p:sp>
          <p:nvSpPr>
            <p:cNvPr id="67" name="Triangle isocèle 66">
              <a:extLst>
                <a:ext uri="{FF2B5EF4-FFF2-40B4-BE49-F238E27FC236}">
                  <a16:creationId xmlns:a16="http://schemas.microsoft.com/office/drawing/2014/main" id="{2BC61606-1AE9-4DC4-BEFA-21E5AB52FA6B}"/>
                </a:ext>
              </a:extLst>
            </p:cNvPr>
            <p:cNvSpPr/>
            <p:nvPr/>
          </p:nvSpPr>
          <p:spPr>
            <a:xfrm rot="5400000">
              <a:off x="5588963" y="-1374130"/>
              <a:ext cx="721816" cy="9247276"/>
            </a:xfrm>
            <a:prstGeom prst="triangle">
              <a:avLst>
                <a:gd name="adj" fmla="val 48314"/>
              </a:avLst>
            </a:prstGeom>
            <a:gradFill flip="none" rotWithShape="1">
              <a:gsLst>
                <a:gs pos="37000">
                  <a:srgbClr val="ECF5F8"/>
                </a:gs>
                <a:gs pos="95000">
                  <a:schemeClr val="bg1"/>
                </a:gs>
              </a:gsLst>
              <a:lin ang="16200000" scaled="1"/>
              <a:tileRect/>
            </a:gradFill>
            <a:ln>
              <a:solidFill>
                <a:srgbClr val="ECF5F8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sz="1600" b="1">
                <a:solidFill>
                  <a:srgbClr val="002060"/>
                </a:solidFill>
                <a:latin typeface="ArialMT"/>
              </a:endParaRPr>
            </a:p>
          </p:txBody>
        </p:sp>
      </p:grpSp>
      <p:sp>
        <p:nvSpPr>
          <p:cNvPr id="76" name="Espace réservé du numéro de diapositive 1">
            <a:extLst>
              <a:ext uri="{FF2B5EF4-FFF2-40B4-BE49-F238E27FC236}">
                <a16:creationId xmlns:a16="http://schemas.microsoft.com/office/drawing/2014/main" id="{808B5A6A-DBBA-4D8D-83DB-473A7EF6C46E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 sz="1600" b="1">
                <a:solidFill>
                  <a:srgbClr val="002060"/>
                </a:solidFill>
                <a:latin typeface="ArialMT"/>
              </a:rPr>
              <a:pPr/>
              <a:t>3</a:t>
            </a:fld>
            <a:endParaRPr lang="fr-FR" sz="1600" b="1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79369348-8B64-4F3E-8019-5ACC9803B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7342" y="1209950"/>
            <a:ext cx="804598" cy="817437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A16490AF-6770-4756-BD36-956B2819F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059" y="1291138"/>
            <a:ext cx="880754" cy="655060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DECDBE60-4E0C-4F79-9A16-1199B7BD5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821" y="1290190"/>
            <a:ext cx="880754" cy="656956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8C9A8A5A-AEC1-452F-B0B2-70EAA0A30E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93" t="1393" r="38910" b="57015"/>
          <a:stretch/>
        </p:blipFill>
        <p:spPr>
          <a:xfrm>
            <a:off x="7433194" y="1259420"/>
            <a:ext cx="742611" cy="718497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144FA1C1-2AD8-4B9D-8185-DB3EBE11587E}"/>
              </a:ext>
            </a:extLst>
          </p:cNvPr>
          <p:cNvSpPr txBox="1"/>
          <p:nvPr/>
        </p:nvSpPr>
        <p:spPr>
          <a:xfrm>
            <a:off x="10750635" y="624658"/>
            <a:ext cx="117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Molecule </a:t>
            </a:r>
          </a:p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&lt; 10 nm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E16FF7EB-FF36-4C6D-8E53-15B3E355175E}"/>
              </a:ext>
            </a:extLst>
          </p:cNvPr>
          <p:cNvSpPr txBox="1"/>
          <p:nvPr/>
        </p:nvSpPr>
        <p:spPr>
          <a:xfrm>
            <a:off x="6979518" y="624658"/>
            <a:ext cx="1649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Virus</a:t>
            </a:r>
          </a:p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20 -400 nm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F6D61B30-EE8C-41D7-82F1-906938355AC5}"/>
              </a:ext>
            </a:extLst>
          </p:cNvPr>
          <p:cNvSpPr txBox="1"/>
          <p:nvPr/>
        </p:nvSpPr>
        <p:spPr>
          <a:xfrm>
            <a:off x="9007992" y="624658"/>
            <a:ext cx="1092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Protein </a:t>
            </a:r>
          </a:p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10 -20 nm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0B43AFBA-C1B1-4DD5-9C52-9E32BBCD463B}"/>
              </a:ext>
            </a:extLst>
          </p:cNvPr>
          <p:cNvSpPr txBox="1"/>
          <p:nvPr/>
        </p:nvSpPr>
        <p:spPr>
          <a:xfrm>
            <a:off x="4763451" y="624658"/>
            <a:ext cx="1549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ArialMT"/>
              </a:rPr>
              <a:t>Red blood cells</a:t>
            </a:r>
          </a:p>
          <a:p>
            <a:pPr algn="ctr"/>
            <a:r>
              <a:rPr lang="en-GB" sz="1600" dirty="0">
                <a:solidFill>
                  <a:srgbClr val="002060"/>
                </a:solidFill>
                <a:latin typeface="ArialMT"/>
              </a:rPr>
              <a:t>7 µm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BA5B748F-48E5-46B0-9AEC-3EC0BE2C55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1783" y="1216369"/>
            <a:ext cx="804598" cy="804598"/>
          </a:xfrm>
          <a:prstGeom prst="rect">
            <a:avLst/>
          </a:prstGeom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C5696189-0770-4DB1-802D-2F07CB3799B7}"/>
              </a:ext>
            </a:extLst>
          </p:cNvPr>
          <p:cNvSpPr txBox="1"/>
          <p:nvPr/>
        </p:nvSpPr>
        <p:spPr>
          <a:xfrm>
            <a:off x="2037819" y="624658"/>
            <a:ext cx="1762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Sand </a:t>
            </a:r>
          </a:p>
          <a:p>
            <a:pPr algn="ctr"/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100 </a:t>
            </a:r>
            <a:r>
              <a:rPr lang="el-GR" sz="1600" i="0" u="none" strike="noStrike" baseline="0" dirty="0">
                <a:solidFill>
                  <a:srgbClr val="002060"/>
                </a:solidFill>
                <a:latin typeface="ArialMT"/>
              </a:rPr>
              <a:t>μ</a:t>
            </a:r>
            <a:r>
              <a:rPr lang="en-GB" sz="1600" i="0" u="none" strike="noStrike" baseline="0" dirty="0">
                <a:solidFill>
                  <a:srgbClr val="002060"/>
                </a:solidFill>
                <a:latin typeface="ArialMT"/>
              </a:rPr>
              <a:t>m - 5 mm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FA6F76C8-95C2-4AF5-97EA-80C2E5614061}"/>
              </a:ext>
            </a:extLst>
          </p:cNvPr>
          <p:cNvSpPr txBox="1"/>
          <p:nvPr/>
        </p:nvSpPr>
        <p:spPr>
          <a:xfrm>
            <a:off x="8742008" y="3467462"/>
            <a:ext cx="1548138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Nanometer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C00000"/>
                </a:solidFill>
                <a:latin typeface="ArialMT"/>
              </a:rPr>
              <a:t>(10</a:t>
            </a:r>
            <a:r>
              <a:rPr lang="fr-FR" sz="1600" b="1" baseline="30000" dirty="0">
                <a:solidFill>
                  <a:srgbClr val="C00000"/>
                </a:solidFill>
                <a:latin typeface="ArialMT"/>
              </a:rPr>
              <a:t>-9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)</a:t>
            </a:r>
            <a:endParaRPr lang="en-150" sz="1600" b="1" dirty="0">
              <a:solidFill>
                <a:srgbClr val="C00000"/>
              </a:solidFill>
              <a:latin typeface="ArialMT"/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60B9A3B4-C312-4D59-B6F9-F287B3ACE516}"/>
              </a:ext>
            </a:extLst>
          </p:cNvPr>
          <p:cNvSpPr txBox="1"/>
          <p:nvPr/>
        </p:nvSpPr>
        <p:spPr>
          <a:xfrm>
            <a:off x="5614127" y="3467462"/>
            <a:ext cx="1554647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Micrometer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C00000"/>
                </a:solidFill>
                <a:latin typeface="ArialMT"/>
              </a:rPr>
              <a:t>(10</a:t>
            </a:r>
            <a:r>
              <a:rPr lang="fr-FR" sz="1600" b="1" baseline="30000" dirty="0">
                <a:solidFill>
                  <a:srgbClr val="C00000"/>
                </a:solidFill>
                <a:latin typeface="ArialMT"/>
              </a:rPr>
              <a:t>-6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)</a:t>
            </a:r>
            <a:endParaRPr lang="en-150" sz="1600" b="1" dirty="0">
              <a:solidFill>
                <a:srgbClr val="C00000"/>
              </a:solidFill>
              <a:latin typeface="ArialMT"/>
            </a:endParaRP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A4091051-C4AA-46E1-998E-CCAF30CFF8DA}"/>
              </a:ext>
            </a:extLst>
          </p:cNvPr>
          <p:cNvSpPr txBox="1"/>
          <p:nvPr/>
        </p:nvSpPr>
        <p:spPr>
          <a:xfrm>
            <a:off x="3055453" y="3467462"/>
            <a:ext cx="1554647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Millimeter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C00000"/>
                </a:solidFill>
                <a:latin typeface="ArialMT"/>
              </a:rPr>
              <a:t>(10</a:t>
            </a:r>
            <a:r>
              <a:rPr lang="fr-FR" sz="1600" b="1" baseline="30000" dirty="0">
                <a:solidFill>
                  <a:srgbClr val="C00000"/>
                </a:solidFill>
                <a:latin typeface="ArialMT"/>
              </a:rPr>
              <a:t>- 3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 </a:t>
            </a:r>
            <a:r>
              <a:rPr lang="fr-FR" sz="1600" b="1" dirty="0" err="1">
                <a:solidFill>
                  <a:srgbClr val="C00000"/>
                </a:solidFill>
                <a:latin typeface="ArialMT"/>
              </a:rPr>
              <a:t>meter</a:t>
            </a:r>
            <a:r>
              <a:rPr lang="fr-FR" sz="1600" b="1" dirty="0">
                <a:solidFill>
                  <a:srgbClr val="C00000"/>
                </a:solidFill>
                <a:latin typeface="ArialMT"/>
              </a:rPr>
              <a:t>)</a:t>
            </a:r>
            <a:endParaRPr lang="en-150" sz="1600" b="1" dirty="0">
              <a:solidFill>
                <a:srgbClr val="C00000"/>
              </a:solidFill>
              <a:latin typeface="ArialMT"/>
            </a:endParaRP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E7AC0B34-0F5B-4A58-A8E4-506C614FD692}"/>
              </a:ext>
            </a:extLst>
          </p:cNvPr>
          <p:cNvCxnSpPr>
            <a:cxnSpLocks/>
          </p:cNvCxnSpPr>
          <p:nvPr/>
        </p:nvCxnSpPr>
        <p:spPr>
          <a:xfrm>
            <a:off x="9652623" y="2827369"/>
            <a:ext cx="0" cy="59554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BFCF0C95-DEEA-49B2-9417-38935F018BC0}"/>
              </a:ext>
            </a:extLst>
          </p:cNvPr>
          <p:cNvCxnSpPr>
            <a:cxnSpLocks/>
          </p:cNvCxnSpPr>
          <p:nvPr/>
        </p:nvCxnSpPr>
        <p:spPr>
          <a:xfrm>
            <a:off x="8235840" y="2827369"/>
            <a:ext cx="0" cy="59554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52B57940-53F5-4340-8415-BAE1B0288347}"/>
              </a:ext>
            </a:extLst>
          </p:cNvPr>
          <p:cNvCxnSpPr>
            <a:cxnSpLocks/>
          </p:cNvCxnSpPr>
          <p:nvPr/>
        </p:nvCxnSpPr>
        <p:spPr>
          <a:xfrm>
            <a:off x="6480044" y="2827369"/>
            <a:ext cx="0" cy="59554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1F1D6B92-AB75-4F67-BE7D-8F72C17584B5}"/>
              </a:ext>
            </a:extLst>
          </p:cNvPr>
          <p:cNvSpPr txBox="1"/>
          <p:nvPr/>
        </p:nvSpPr>
        <p:spPr>
          <a:xfrm>
            <a:off x="7967978" y="240588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MT"/>
              </a:rPr>
              <a:t>100 nm</a:t>
            </a:r>
            <a:endParaRPr lang="en-150" dirty="0">
              <a:latin typeface="ArialMT"/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E557759F-221B-4EEB-A41E-EDB5E082A72A}"/>
              </a:ext>
            </a:extLst>
          </p:cNvPr>
          <p:cNvSpPr txBox="1"/>
          <p:nvPr/>
        </p:nvSpPr>
        <p:spPr>
          <a:xfrm>
            <a:off x="9501780" y="24058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MT"/>
              </a:rPr>
              <a:t>1 nm</a:t>
            </a:r>
            <a:endParaRPr lang="en-150" dirty="0">
              <a:latin typeface="ArialMT"/>
            </a:endParaRP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C2FF9AD7-B86A-42B8-AF3A-FDA3F6DFBB77}"/>
              </a:ext>
            </a:extLst>
          </p:cNvPr>
          <p:cNvSpPr txBox="1"/>
          <p:nvPr/>
        </p:nvSpPr>
        <p:spPr>
          <a:xfrm>
            <a:off x="6153673" y="240588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MT"/>
              </a:rPr>
              <a:t>1000 nm</a:t>
            </a:r>
            <a:endParaRPr lang="en-150" dirty="0">
              <a:latin typeface="ArialMT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3167819-ACA3-4CC6-906E-DB870C2A7C77}"/>
              </a:ext>
            </a:extLst>
          </p:cNvPr>
          <p:cNvSpPr/>
          <p:nvPr/>
        </p:nvSpPr>
        <p:spPr>
          <a:xfrm>
            <a:off x="8227632" y="3053345"/>
            <a:ext cx="1412372" cy="193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latin typeface="ArialMT"/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D5BB4BEE-1D46-4713-A459-9C2F882A7345}"/>
              </a:ext>
            </a:extLst>
          </p:cNvPr>
          <p:cNvSpPr txBox="1"/>
          <p:nvPr/>
        </p:nvSpPr>
        <p:spPr>
          <a:xfrm>
            <a:off x="7969902" y="3808928"/>
            <a:ext cx="693990" cy="38708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150" sz="1600" b="1" dirty="0">
              <a:solidFill>
                <a:srgbClr val="C00000"/>
              </a:solidFill>
              <a:latin typeface="ArialMT"/>
            </a:endParaRP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5F501A45-7591-6EC7-8D1B-83C31014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251" y="4497068"/>
            <a:ext cx="2195133" cy="139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E51F3A12-BA90-6DD4-96A2-8FA4A08E5FD4}"/>
              </a:ext>
            </a:extLst>
          </p:cNvPr>
          <p:cNvSpPr txBox="1"/>
          <p:nvPr/>
        </p:nvSpPr>
        <p:spPr>
          <a:xfrm>
            <a:off x="7954327" y="5998896"/>
            <a:ext cx="1958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u="none" strike="noStrike" baseline="0" dirty="0">
                <a:solidFill>
                  <a:srgbClr val="002060"/>
                </a:solidFill>
                <a:latin typeface="ArialMT"/>
              </a:rPr>
              <a:t>Polymer nanoparticle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3BF7734-CE59-7124-D471-CF89C88BFC1A}"/>
              </a:ext>
            </a:extLst>
          </p:cNvPr>
          <p:cNvSpPr txBox="1"/>
          <p:nvPr/>
        </p:nvSpPr>
        <p:spPr>
          <a:xfrm>
            <a:off x="10381551" y="5998896"/>
            <a:ext cx="1198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u="none" strike="noStrike" baseline="0" dirty="0">
                <a:solidFill>
                  <a:srgbClr val="002060"/>
                </a:solidFill>
                <a:latin typeface="ArialMT"/>
              </a:rPr>
              <a:t>Liposomes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47" name="Picture 5">
            <a:extLst>
              <a:ext uri="{FF2B5EF4-FFF2-40B4-BE49-F238E27FC236}">
                <a16:creationId xmlns:a16="http://schemas.microsoft.com/office/drawing/2014/main" id="{BB5C79CD-93F9-B268-551D-98B8D7483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910" y="4498961"/>
            <a:ext cx="1471857" cy="1294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394A8239-CA3C-D4E9-1FE0-B55A4BAA41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9737" y="4326651"/>
            <a:ext cx="862650" cy="744035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EA96D81F-231D-A87D-3460-4D0BCA51B7C5}"/>
              </a:ext>
            </a:extLst>
          </p:cNvPr>
          <p:cNvSpPr txBox="1"/>
          <p:nvPr/>
        </p:nvSpPr>
        <p:spPr>
          <a:xfrm>
            <a:off x="5414977" y="5112087"/>
            <a:ext cx="1532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  <a:latin typeface="ArialMT"/>
              </a:rPr>
              <a:t>Bacteria 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  <a:latin typeface="ArialMT"/>
              </a:rPr>
              <a:t>500 nm –10 μm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47638E7D-0BD7-B323-F4E9-1A8B459CE3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1327" y="4389765"/>
            <a:ext cx="862649" cy="646987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41A3E2C5-7EF7-5573-1BD3-6EF2EB6AAC73}"/>
              </a:ext>
            </a:extLst>
          </p:cNvPr>
          <p:cNvSpPr txBox="1"/>
          <p:nvPr/>
        </p:nvSpPr>
        <p:spPr>
          <a:xfrm>
            <a:off x="4008072" y="5101471"/>
            <a:ext cx="1329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2060"/>
                </a:solidFill>
                <a:latin typeface="ArialMT"/>
              </a:rPr>
              <a:t>Hair</a:t>
            </a:r>
          </a:p>
          <a:p>
            <a:pPr algn="ctr"/>
            <a:r>
              <a:rPr lang="pt-BR" sz="1600" b="1" dirty="0">
                <a:solidFill>
                  <a:srgbClr val="002060"/>
                </a:solidFill>
                <a:latin typeface="ArialMT"/>
              </a:rPr>
              <a:t>10 μm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19477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solidFill>
                  <a:srgbClr val="002060"/>
                </a:solidFill>
                <a:latin typeface="+mj-lt"/>
              </a:rPr>
              <a:pPr/>
              <a:t>30</a:t>
            </a:fld>
            <a:endParaRPr lang="fr-FR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72">
            <a:extLst>
              <a:ext uri="{FF2B5EF4-FFF2-40B4-BE49-F238E27FC236}">
                <a16:creationId xmlns:a16="http://schemas.microsoft.com/office/drawing/2014/main" id="{FDD461F7-3D99-6B8A-1DF6-7A78AF13D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22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400" b="1" i="1" dirty="0">
                <a:solidFill>
                  <a:srgbClr val="002060"/>
                </a:solidFill>
                <a:latin typeface="ArialMT"/>
              </a:rPr>
              <a:t>In vivo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antitumor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efficacy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(murine </a:t>
            </a:r>
            <a:r>
              <a:rPr lang="fr-FR" sz="2400" b="1" dirty="0" err="1">
                <a:solidFill>
                  <a:srgbClr val="002060"/>
                </a:solidFill>
                <a:latin typeface="ArialMT"/>
              </a:rPr>
              <a:t>lung</a:t>
            </a:r>
            <a:r>
              <a:rPr lang="fr-FR" sz="2400" b="1" dirty="0">
                <a:solidFill>
                  <a:srgbClr val="002060"/>
                </a:solidFill>
                <a:latin typeface="ArialMT"/>
              </a:rPr>
              <a:t> cancer model)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DA7A004-71C6-A5E7-E555-522CB6FDE16B}"/>
              </a:ext>
            </a:extLst>
          </p:cNvPr>
          <p:cNvGrpSpPr/>
          <p:nvPr/>
        </p:nvGrpSpPr>
        <p:grpSpPr>
          <a:xfrm>
            <a:off x="551384" y="1903855"/>
            <a:ext cx="4499158" cy="3748393"/>
            <a:chOff x="431580" y="1540475"/>
            <a:chExt cx="4224260" cy="350481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C014932-B6C4-AB54-CCB4-1FCFF8378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49" t="355" b="731"/>
            <a:stretch/>
          </p:blipFill>
          <p:spPr>
            <a:xfrm>
              <a:off x="541211" y="1540475"/>
              <a:ext cx="4114629" cy="3504812"/>
            </a:xfrm>
            <a:prstGeom prst="rect">
              <a:avLst/>
            </a:prstGeom>
          </p:spPr>
        </p:pic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461E5A5B-F01A-F3D7-8F28-6963B40C9C8F}"/>
                </a:ext>
              </a:extLst>
            </p:cNvPr>
            <p:cNvSpPr/>
            <p:nvPr/>
          </p:nvSpPr>
          <p:spPr>
            <a:xfrm>
              <a:off x="431580" y="1572834"/>
              <a:ext cx="271660" cy="41600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8520554-221A-8CEF-A1C3-F2F666303D24}"/>
              </a:ext>
            </a:extLst>
          </p:cNvPr>
          <p:cNvGrpSpPr/>
          <p:nvPr/>
        </p:nvGrpSpPr>
        <p:grpSpPr>
          <a:xfrm>
            <a:off x="6634480" y="1821410"/>
            <a:ext cx="5006136" cy="4191300"/>
            <a:chOff x="6364290" y="1382691"/>
            <a:chExt cx="4700262" cy="391893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4241332-4384-026D-49B7-9FF328EA5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11" r="2090" b="379"/>
            <a:stretch/>
          </p:blipFill>
          <p:spPr>
            <a:xfrm>
              <a:off x="6456040" y="1382691"/>
              <a:ext cx="4608512" cy="3918938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24D7C83-CD82-5BF8-483B-C7119C836604}"/>
                </a:ext>
              </a:extLst>
            </p:cNvPr>
            <p:cNvSpPr/>
            <p:nvPr/>
          </p:nvSpPr>
          <p:spPr>
            <a:xfrm>
              <a:off x="6364290" y="1491537"/>
              <a:ext cx="271660" cy="41600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624BB498-2911-1B0D-4C7C-5B1337B6E1AE}"/>
              </a:ext>
            </a:extLst>
          </p:cNvPr>
          <p:cNvSpPr txBox="1"/>
          <p:nvPr/>
        </p:nvSpPr>
        <p:spPr>
          <a:xfrm>
            <a:off x="-168696" y="1175849"/>
            <a:ext cx="227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2060"/>
                </a:solidFill>
                <a:latin typeface="+mj-lt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MT"/>
              </a:rPr>
              <a:t>Apoptosis </a:t>
            </a:r>
            <a:endParaRPr lang="en-150" sz="2000" dirty="0">
              <a:latin typeface="ArialMT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85CCFF9-530E-FFD4-2AA5-8720B1F477B0}"/>
              </a:ext>
            </a:extLst>
          </p:cNvPr>
          <p:cNvSpPr txBox="1"/>
          <p:nvPr/>
        </p:nvSpPr>
        <p:spPr>
          <a:xfrm>
            <a:off x="7081633" y="1175849"/>
            <a:ext cx="2278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2060"/>
                </a:solidFill>
                <a:latin typeface="+mj-lt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MT"/>
              </a:rPr>
              <a:t>Tumor Volume</a:t>
            </a:r>
            <a:endParaRPr lang="en-150" sz="2000" dirty="0">
              <a:latin typeface="ArialM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AB4F47B-D27D-195E-EEB9-A3D63EC90E73}"/>
              </a:ext>
            </a:extLst>
          </p:cNvPr>
          <p:cNvSpPr txBox="1"/>
          <p:nvPr/>
        </p:nvSpPr>
        <p:spPr>
          <a:xfrm>
            <a:off x="0" y="6621057"/>
            <a:ext cx="78205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002060"/>
                </a:solidFill>
                <a:latin typeface="+mj-lt"/>
              </a:rPr>
              <a:t>Geng</a:t>
            </a:r>
            <a:r>
              <a:rPr lang="en-GB" sz="1000" dirty="0">
                <a:solidFill>
                  <a:srgbClr val="002060"/>
                </a:solidFill>
                <a:latin typeface="+mj-lt"/>
              </a:rPr>
              <a:t> Y et al., </a:t>
            </a:r>
            <a:r>
              <a:rPr lang="en-GB" sz="1000" i="1" dirty="0">
                <a:solidFill>
                  <a:srgbClr val="002060"/>
                </a:solidFill>
                <a:latin typeface="+mj-lt"/>
              </a:rPr>
              <a:t>Nat </a:t>
            </a:r>
            <a:r>
              <a:rPr lang="en-GB" sz="1000" i="1" dirty="0" err="1">
                <a:solidFill>
                  <a:srgbClr val="002060"/>
                </a:solidFill>
                <a:latin typeface="+mj-lt"/>
              </a:rPr>
              <a:t>Nanotechnol</a:t>
            </a:r>
            <a:r>
              <a:rPr lang="en-GB" sz="1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1000" b="1" dirty="0">
                <a:solidFill>
                  <a:srgbClr val="002060"/>
                </a:solidFill>
                <a:effectLst/>
                <a:latin typeface="+mj-lt"/>
              </a:rPr>
              <a:t>2007</a:t>
            </a:r>
            <a:r>
              <a:rPr lang="en-GB" sz="1000" dirty="0">
                <a:solidFill>
                  <a:srgbClr val="002060"/>
                </a:solidFill>
                <a:latin typeface="+mj-lt"/>
              </a:rPr>
              <a:t>, 2, 249– 255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3AFA9F-E150-ECCA-D4B8-D166023479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52" r="1416"/>
          <a:stretch/>
        </p:blipFill>
        <p:spPr>
          <a:xfrm>
            <a:off x="1123405" y="5577626"/>
            <a:ext cx="4681462" cy="8025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461D09-A9A3-CF62-C4D3-60121ACBCBD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Geometry_Long-circulating</a:t>
            </a:r>
            <a:r>
              <a:rPr lang="fr-FR" sz="2800" b="1" dirty="0">
                <a:solidFill>
                  <a:srgbClr val="63003C"/>
                </a:solidFill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filomicelles</a:t>
            </a:r>
            <a:endParaRPr lang="fr-FR" sz="2800" b="1" dirty="0">
              <a:solidFill>
                <a:srgbClr val="63003C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549828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31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4FDD98-FB41-5158-2D9D-D3CD07930973}"/>
              </a:ext>
            </a:extLst>
          </p:cNvPr>
          <p:cNvSpPr txBox="1"/>
          <p:nvPr/>
        </p:nvSpPr>
        <p:spPr>
          <a:xfrm>
            <a:off x="4439816" y="1257903"/>
            <a:ext cx="581831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anchors a carrier to endothelium in the area of interest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provides desirable subcellular addressing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not adversely affected by carrier binding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Adequate level of expression/localization 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B990C-6844-CD68-39AF-EC1ED9FE227A}"/>
              </a:ext>
            </a:extLst>
          </p:cNvPr>
          <p:cNvSpPr/>
          <p:nvPr/>
        </p:nvSpPr>
        <p:spPr>
          <a:xfrm>
            <a:off x="0" y="6618375"/>
            <a:ext cx="11352584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r"/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CA03E-CD50-0F10-CF35-D3B0315F57CC}"/>
              </a:ext>
            </a:extLst>
          </p:cNvPr>
          <p:cNvSpPr txBox="1"/>
          <p:nvPr/>
        </p:nvSpPr>
        <p:spPr>
          <a:xfrm>
            <a:off x="0" y="540000"/>
            <a:ext cx="91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i="0" dirty="0">
                <a:latin typeface="ArialMT"/>
              </a:rPr>
              <a:t>Endothelial Determinants for </a:t>
            </a:r>
            <a:r>
              <a:rPr lang="en-US" i="0">
                <a:latin typeface="ArialMT"/>
              </a:rPr>
              <a:t>Nanocarrier Targeting</a:t>
            </a:r>
            <a:endParaRPr lang="en-150" i="0" dirty="0">
              <a:latin typeface="ArialM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BB9F2C-D913-6277-501A-5E468BAA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216" y="1372850"/>
            <a:ext cx="2040881" cy="1267495"/>
          </a:xfrm>
          <a:prstGeom prst="rect">
            <a:avLst/>
          </a:prstGeom>
        </p:spPr>
      </p:pic>
      <p:sp>
        <p:nvSpPr>
          <p:cNvPr id="102" name="Freeform 84">
            <a:extLst>
              <a:ext uri="{FF2B5EF4-FFF2-40B4-BE49-F238E27FC236}">
                <a16:creationId xmlns:a16="http://schemas.microsoft.com/office/drawing/2014/main" id="{A94CFF7A-DCAD-55AA-4572-BF8A22E2D207}"/>
              </a:ext>
            </a:extLst>
          </p:cNvPr>
          <p:cNvSpPr>
            <a:spLocks/>
          </p:cNvSpPr>
          <p:nvPr/>
        </p:nvSpPr>
        <p:spPr bwMode="auto">
          <a:xfrm>
            <a:off x="914669" y="1524988"/>
            <a:ext cx="886407" cy="243903"/>
          </a:xfrm>
          <a:custGeom>
            <a:avLst/>
            <a:gdLst>
              <a:gd name="T0" fmla="*/ 470 w 314"/>
              <a:gd name="T1" fmla="*/ 35 h 81"/>
              <a:gd name="T2" fmla="*/ 3375 w 314"/>
              <a:gd name="T3" fmla="*/ 0 h 81"/>
              <a:gd name="T4" fmla="*/ 4470 w 314"/>
              <a:gd name="T5" fmla="*/ 0 h 81"/>
              <a:gd name="T6" fmla="*/ 4875 w 314"/>
              <a:gd name="T7" fmla="*/ 320 h 81"/>
              <a:gd name="T8" fmla="*/ 4908 w 314"/>
              <a:gd name="T9" fmla="*/ 1117 h 81"/>
              <a:gd name="T10" fmla="*/ 4595 w 314"/>
              <a:gd name="T11" fmla="*/ 1480 h 81"/>
              <a:gd name="T12" fmla="*/ 1895 w 314"/>
              <a:gd name="T13" fmla="*/ 1443 h 81"/>
              <a:gd name="T14" fmla="*/ 363 w 314"/>
              <a:gd name="T15" fmla="*/ 1536 h 81"/>
              <a:gd name="T16" fmla="*/ 0 w 314"/>
              <a:gd name="T17" fmla="*/ 1045 h 81"/>
              <a:gd name="T18" fmla="*/ 0 w 314"/>
              <a:gd name="T19" fmla="*/ 376 h 81"/>
              <a:gd name="T20" fmla="*/ 83 w 314"/>
              <a:gd name="T21" fmla="*/ 136 h 81"/>
              <a:gd name="T22" fmla="*/ 470 w 314"/>
              <a:gd name="T23" fmla="*/ 35 h 81"/>
              <a:gd name="T24" fmla="*/ 470 w 314"/>
              <a:gd name="T25" fmla="*/ 35 h 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4" h="81">
                <a:moveTo>
                  <a:pt x="30" y="2"/>
                </a:moveTo>
                <a:cubicBezTo>
                  <a:pt x="32" y="2"/>
                  <a:pt x="169" y="0"/>
                  <a:pt x="216" y="0"/>
                </a:cubicBezTo>
                <a:cubicBezTo>
                  <a:pt x="286" y="0"/>
                  <a:pt x="286" y="0"/>
                  <a:pt x="286" y="0"/>
                </a:cubicBezTo>
                <a:cubicBezTo>
                  <a:pt x="298" y="0"/>
                  <a:pt x="312" y="5"/>
                  <a:pt x="312" y="17"/>
                </a:cubicBezTo>
                <a:cubicBezTo>
                  <a:pt x="312" y="17"/>
                  <a:pt x="314" y="58"/>
                  <a:pt x="314" y="59"/>
                </a:cubicBezTo>
                <a:cubicBezTo>
                  <a:pt x="314" y="71"/>
                  <a:pt x="307" y="78"/>
                  <a:pt x="294" y="78"/>
                </a:cubicBezTo>
                <a:cubicBezTo>
                  <a:pt x="293" y="78"/>
                  <a:pt x="160" y="76"/>
                  <a:pt x="121" y="76"/>
                </a:cubicBezTo>
                <a:cubicBezTo>
                  <a:pt x="84" y="76"/>
                  <a:pt x="26" y="81"/>
                  <a:pt x="23" y="81"/>
                </a:cubicBezTo>
                <a:cubicBezTo>
                  <a:pt x="9" y="81"/>
                  <a:pt x="0" y="71"/>
                  <a:pt x="0" y="55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5"/>
                  <a:pt x="2" y="10"/>
                  <a:pt x="5" y="7"/>
                </a:cubicBezTo>
                <a:cubicBezTo>
                  <a:pt x="10" y="3"/>
                  <a:pt x="18" y="1"/>
                  <a:pt x="30" y="2"/>
                </a:cubicBezTo>
                <a:cubicBezTo>
                  <a:pt x="30" y="2"/>
                  <a:pt x="30" y="2"/>
                  <a:pt x="30" y="2"/>
                </a:cubicBezTo>
                <a:close/>
              </a:path>
            </a:pathLst>
          </a:custGeom>
          <a:noFill/>
          <a:ln w="12700" cap="rnd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15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161838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32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4FDD98-FB41-5158-2D9D-D3CD07930973}"/>
              </a:ext>
            </a:extLst>
          </p:cNvPr>
          <p:cNvSpPr txBox="1"/>
          <p:nvPr/>
        </p:nvSpPr>
        <p:spPr>
          <a:xfrm>
            <a:off x="4439816" y="1257903"/>
            <a:ext cx="581831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anchors a carrier to endothelium in the area of interest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provides desirable subcellular addressing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not adversely affected by carrier binding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MT"/>
              </a:rPr>
              <a:t>Adequate level of expression/localization 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B990C-6844-CD68-39AF-EC1ED9FE227A}"/>
              </a:ext>
            </a:extLst>
          </p:cNvPr>
          <p:cNvSpPr/>
          <p:nvPr/>
        </p:nvSpPr>
        <p:spPr>
          <a:xfrm>
            <a:off x="0" y="6618375"/>
            <a:ext cx="11352584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r"/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BB9F2C-D913-6277-501A-5E468BAA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216" y="1372850"/>
            <a:ext cx="2040881" cy="126749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81BEC3A0-DAB3-D403-C0A2-3A7648955C7C}"/>
              </a:ext>
            </a:extLst>
          </p:cNvPr>
          <p:cNvSpPr txBox="1"/>
          <p:nvPr/>
        </p:nvSpPr>
        <p:spPr>
          <a:xfrm>
            <a:off x="71339" y="3382801"/>
            <a:ext cx="14156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ArialMT"/>
              </a:rPr>
              <a:t>ICAM-1 </a:t>
            </a:r>
            <a:endParaRPr lang="en-150" sz="200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87A6B0-9389-B679-029C-D02A13FD2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05" y="4312700"/>
            <a:ext cx="1152128" cy="3386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1B1B827-3D8A-B96D-3474-02A343807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728" y="4319324"/>
            <a:ext cx="674571" cy="378735"/>
          </a:xfrm>
          <a:prstGeom prst="rect">
            <a:avLst/>
          </a:prstGeom>
        </p:spPr>
      </p:pic>
      <p:sp>
        <p:nvSpPr>
          <p:cNvPr id="100" name="ZoneTexte 99">
            <a:extLst>
              <a:ext uri="{FF2B5EF4-FFF2-40B4-BE49-F238E27FC236}">
                <a16:creationId xmlns:a16="http://schemas.microsoft.com/office/drawing/2014/main" id="{883632F0-B794-0C01-BA5F-A8B9A16D9DC9}"/>
              </a:ext>
            </a:extLst>
          </p:cNvPr>
          <p:cNvSpPr txBox="1"/>
          <p:nvPr/>
        </p:nvSpPr>
        <p:spPr>
          <a:xfrm>
            <a:off x="3128210" y="3818669"/>
            <a:ext cx="1311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Fibroblasts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C16E6BED-7DD5-4DAE-FF74-D3DB0FEC7556}"/>
              </a:ext>
            </a:extLst>
          </p:cNvPr>
          <p:cNvSpPr txBox="1"/>
          <p:nvPr/>
        </p:nvSpPr>
        <p:spPr>
          <a:xfrm>
            <a:off x="1809466" y="3818669"/>
            <a:ext cx="1215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ArialMT"/>
              </a:rPr>
              <a:t>Muscle cells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2" name="Freeform 84">
            <a:extLst>
              <a:ext uri="{FF2B5EF4-FFF2-40B4-BE49-F238E27FC236}">
                <a16:creationId xmlns:a16="http://schemas.microsoft.com/office/drawing/2014/main" id="{A94CFF7A-DCAD-55AA-4572-BF8A22E2D207}"/>
              </a:ext>
            </a:extLst>
          </p:cNvPr>
          <p:cNvSpPr>
            <a:spLocks/>
          </p:cNvSpPr>
          <p:nvPr/>
        </p:nvSpPr>
        <p:spPr bwMode="auto">
          <a:xfrm>
            <a:off x="914669" y="1524988"/>
            <a:ext cx="886407" cy="243903"/>
          </a:xfrm>
          <a:custGeom>
            <a:avLst/>
            <a:gdLst>
              <a:gd name="T0" fmla="*/ 470 w 314"/>
              <a:gd name="T1" fmla="*/ 35 h 81"/>
              <a:gd name="T2" fmla="*/ 3375 w 314"/>
              <a:gd name="T3" fmla="*/ 0 h 81"/>
              <a:gd name="T4" fmla="*/ 4470 w 314"/>
              <a:gd name="T5" fmla="*/ 0 h 81"/>
              <a:gd name="T6" fmla="*/ 4875 w 314"/>
              <a:gd name="T7" fmla="*/ 320 h 81"/>
              <a:gd name="T8" fmla="*/ 4908 w 314"/>
              <a:gd name="T9" fmla="*/ 1117 h 81"/>
              <a:gd name="T10" fmla="*/ 4595 w 314"/>
              <a:gd name="T11" fmla="*/ 1480 h 81"/>
              <a:gd name="T12" fmla="*/ 1895 w 314"/>
              <a:gd name="T13" fmla="*/ 1443 h 81"/>
              <a:gd name="T14" fmla="*/ 363 w 314"/>
              <a:gd name="T15" fmla="*/ 1536 h 81"/>
              <a:gd name="T16" fmla="*/ 0 w 314"/>
              <a:gd name="T17" fmla="*/ 1045 h 81"/>
              <a:gd name="T18" fmla="*/ 0 w 314"/>
              <a:gd name="T19" fmla="*/ 376 h 81"/>
              <a:gd name="T20" fmla="*/ 83 w 314"/>
              <a:gd name="T21" fmla="*/ 136 h 81"/>
              <a:gd name="T22" fmla="*/ 470 w 314"/>
              <a:gd name="T23" fmla="*/ 35 h 81"/>
              <a:gd name="T24" fmla="*/ 470 w 314"/>
              <a:gd name="T25" fmla="*/ 35 h 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4" h="81">
                <a:moveTo>
                  <a:pt x="30" y="2"/>
                </a:moveTo>
                <a:cubicBezTo>
                  <a:pt x="32" y="2"/>
                  <a:pt x="169" y="0"/>
                  <a:pt x="216" y="0"/>
                </a:cubicBezTo>
                <a:cubicBezTo>
                  <a:pt x="286" y="0"/>
                  <a:pt x="286" y="0"/>
                  <a:pt x="286" y="0"/>
                </a:cubicBezTo>
                <a:cubicBezTo>
                  <a:pt x="298" y="0"/>
                  <a:pt x="312" y="5"/>
                  <a:pt x="312" y="17"/>
                </a:cubicBezTo>
                <a:cubicBezTo>
                  <a:pt x="312" y="17"/>
                  <a:pt x="314" y="58"/>
                  <a:pt x="314" y="59"/>
                </a:cubicBezTo>
                <a:cubicBezTo>
                  <a:pt x="314" y="71"/>
                  <a:pt x="307" y="78"/>
                  <a:pt x="294" y="78"/>
                </a:cubicBezTo>
                <a:cubicBezTo>
                  <a:pt x="293" y="78"/>
                  <a:pt x="160" y="76"/>
                  <a:pt x="121" y="76"/>
                </a:cubicBezTo>
                <a:cubicBezTo>
                  <a:pt x="84" y="76"/>
                  <a:pt x="26" y="81"/>
                  <a:pt x="23" y="81"/>
                </a:cubicBezTo>
                <a:cubicBezTo>
                  <a:pt x="9" y="81"/>
                  <a:pt x="0" y="71"/>
                  <a:pt x="0" y="55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5"/>
                  <a:pt x="2" y="10"/>
                  <a:pt x="5" y="7"/>
                </a:cubicBezTo>
                <a:cubicBezTo>
                  <a:pt x="10" y="3"/>
                  <a:pt x="18" y="1"/>
                  <a:pt x="30" y="2"/>
                </a:cubicBezTo>
                <a:cubicBezTo>
                  <a:pt x="30" y="2"/>
                  <a:pt x="30" y="2"/>
                  <a:pt x="30" y="2"/>
                </a:cubicBezTo>
                <a:close/>
              </a:path>
            </a:pathLst>
          </a:custGeom>
          <a:noFill/>
          <a:ln w="12700" cap="rnd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150">
              <a:latin typeface="ArialMT"/>
            </a:endParaRPr>
          </a:p>
        </p:txBody>
      </p: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F20DE19B-2801-E703-29FD-B69D5846392E}"/>
              </a:ext>
            </a:extLst>
          </p:cNvPr>
          <p:cNvGrpSpPr/>
          <p:nvPr/>
        </p:nvGrpSpPr>
        <p:grpSpPr>
          <a:xfrm>
            <a:off x="564103" y="4866034"/>
            <a:ext cx="3673042" cy="267616"/>
            <a:chOff x="492475" y="2492821"/>
            <a:chExt cx="3673042" cy="267616"/>
          </a:xfrm>
        </p:grpSpPr>
        <p:grpSp>
          <p:nvGrpSpPr>
            <p:cNvPr id="116" name="Group 73">
              <a:extLst>
                <a:ext uri="{FF2B5EF4-FFF2-40B4-BE49-F238E27FC236}">
                  <a16:creationId xmlns:a16="http://schemas.microsoft.com/office/drawing/2014/main" id="{8B6BC23B-A047-CAF4-DE3D-160D8F2199D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2475" y="2492821"/>
              <a:ext cx="911249" cy="267616"/>
              <a:chOff x="240" y="2640"/>
              <a:chExt cx="807" cy="237"/>
            </a:xfrm>
          </p:grpSpPr>
          <p:sp>
            <p:nvSpPr>
              <p:cNvPr id="153" name="Freeform 74">
                <a:extLst>
                  <a:ext uri="{FF2B5EF4-FFF2-40B4-BE49-F238E27FC236}">
                    <a16:creationId xmlns:a16="http://schemas.microsoft.com/office/drawing/2014/main" id="{3BD3556F-879C-482E-CEC4-C947A0430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4" name="Freeform 75">
                <a:extLst>
                  <a:ext uri="{FF2B5EF4-FFF2-40B4-BE49-F238E27FC236}">
                    <a16:creationId xmlns:a16="http://schemas.microsoft.com/office/drawing/2014/main" id="{374E656E-AAB4-0778-AE6F-52537C443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5" name="Oval 76">
                <a:extLst>
                  <a:ext uri="{FF2B5EF4-FFF2-40B4-BE49-F238E27FC236}">
                    <a16:creationId xmlns:a16="http://schemas.microsoft.com/office/drawing/2014/main" id="{043F4B6C-8AE9-60BB-256B-8BE2467B0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56" name="Oval 77">
                <a:extLst>
                  <a:ext uri="{FF2B5EF4-FFF2-40B4-BE49-F238E27FC236}">
                    <a16:creationId xmlns:a16="http://schemas.microsoft.com/office/drawing/2014/main" id="{E6937FD5-1972-63B4-A540-EDBB66E96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57" name="Freeform 78">
                <a:extLst>
                  <a:ext uri="{FF2B5EF4-FFF2-40B4-BE49-F238E27FC236}">
                    <a16:creationId xmlns:a16="http://schemas.microsoft.com/office/drawing/2014/main" id="{2FC0AFCB-802F-1422-377E-00B548BCB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8" name="Freeform 79">
                <a:extLst>
                  <a:ext uri="{FF2B5EF4-FFF2-40B4-BE49-F238E27FC236}">
                    <a16:creationId xmlns:a16="http://schemas.microsoft.com/office/drawing/2014/main" id="{536F11E1-1EC7-D440-8977-075AFB483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9" name="Freeform 80">
                <a:extLst>
                  <a:ext uri="{FF2B5EF4-FFF2-40B4-BE49-F238E27FC236}">
                    <a16:creationId xmlns:a16="http://schemas.microsoft.com/office/drawing/2014/main" id="{10A07C19-D054-FFCC-455F-3D8466D49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60" name="Freeform 81">
                <a:extLst>
                  <a:ext uri="{FF2B5EF4-FFF2-40B4-BE49-F238E27FC236}">
                    <a16:creationId xmlns:a16="http://schemas.microsoft.com/office/drawing/2014/main" id="{949B8D03-C8EE-FCE0-AC21-2A05BB156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61" name="Freeform 82">
                <a:extLst>
                  <a:ext uri="{FF2B5EF4-FFF2-40B4-BE49-F238E27FC236}">
                    <a16:creationId xmlns:a16="http://schemas.microsoft.com/office/drawing/2014/main" id="{5A290816-8848-AF89-C5BD-C896AF780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62" name="Oval 83">
                <a:extLst>
                  <a:ext uri="{FF2B5EF4-FFF2-40B4-BE49-F238E27FC236}">
                    <a16:creationId xmlns:a16="http://schemas.microsoft.com/office/drawing/2014/main" id="{5E6872E9-3E3C-9FA1-7FED-22B26343C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63" name="Freeform 84">
                <a:extLst>
                  <a:ext uri="{FF2B5EF4-FFF2-40B4-BE49-F238E27FC236}">
                    <a16:creationId xmlns:a16="http://schemas.microsoft.com/office/drawing/2014/main" id="{CEFD4C22-90D4-76AE-2951-87FAB3CF4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117" name="Group 209">
              <a:extLst>
                <a:ext uri="{FF2B5EF4-FFF2-40B4-BE49-F238E27FC236}">
                  <a16:creationId xmlns:a16="http://schemas.microsoft.com/office/drawing/2014/main" id="{C0D7988A-A822-761D-9039-0886A0581E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06562" y="2492821"/>
              <a:ext cx="911249" cy="267616"/>
              <a:chOff x="240" y="2640"/>
              <a:chExt cx="807" cy="237"/>
            </a:xfrm>
          </p:grpSpPr>
          <p:sp>
            <p:nvSpPr>
              <p:cNvPr id="142" name="Freeform 210">
                <a:extLst>
                  <a:ext uri="{FF2B5EF4-FFF2-40B4-BE49-F238E27FC236}">
                    <a16:creationId xmlns:a16="http://schemas.microsoft.com/office/drawing/2014/main" id="{92A451E3-DD78-3CE5-4FA4-4731F0B7F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3" name="Freeform 211">
                <a:extLst>
                  <a:ext uri="{FF2B5EF4-FFF2-40B4-BE49-F238E27FC236}">
                    <a16:creationId xmlns:a16="http://schemas.microsoft.com/office/drawing/2014/main" id="{1782A585-C232-8513-BBFB-2F1AA6481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4" name="Oval 212">
                <a:extLst>
                  <a:ext uri="{FF2B5EF4-FFF2-40B4-BE49-F238E27FC236}">
                    <a16:creationId xmlns:a16="http://schemas.microsoft.com/office/drawing/2014/main" id="{3B12EF68-208D-C957-3E8B-4F84F7361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45" name="Oval 213">
                <a:extLst>
                  <a:ext uri="{FF2B5EF4-FFF2-40B4-BE49-F238E27FC236}">
                    <a16:creationId xmlns:a16="http://schemas.microsoft.com/office/drawing/2014/main" id="{6D57A749-982A-9A92-4AF7-6AAB310D5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46" name="Freeform 214">
                <a:extLst>
                  <a:ext uri="{FF2B5EF4-FFF2-40B4-BE49-F238E27FC236}">
                    <a16:creationId xmlns:a16="http://schemas.microsoft.com/office/drawing/2014/main" id="{9A0D67E1-AC45-A991-DC67-A600A719B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7" name="Freeform 215">
                <a:extLst>
                  <a:ext uri="{FF2B5EF4-FFF2-40B4-BE49-F238E27FC236}">
                    <a16:creationId xmlns:a16="http://schemas.microsoft.com/office/drawing/2014/main" id="{C119EB85-0979-0E77-1CC3-38D269AA4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8" name="Freeform 216">
                <a:extLst>
                  <a:ext uri="{FF2B5EF4-FFF2-40B4-BE49-F238E27FC236}">
                    <a16:creationId xmlns:a16="http://schemas.microsoft.com/office/drawing/2014/main" id="{AB804315-BB31-6F20-EA1F-003F0612D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9" name="Freeform 217">
                <a:extLst>
                  <a:ext uri="{FF2B5EF4-FFF2-40B4-BE49-F238E27FC236}">
                    <a16:creationId xmlns:a16="http://schemas.microsoft.com/office/drawing/2014/main" id="{4CAD06C6-BD8C-6E43-935F-80562CAAB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0" name="Freeform 218">
                <a:extLst>
                  <a:ext uri="{FF2B5EF4-FFF2-40B4-BE49-F238E27FC236}">
                    <a16:creationId xmlns:a16="http://schemas.microsoft.com/office/drawing/2014/main" id="{BA40DF65-E943-CA22-8A9C-9DD7C855D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1" name="Oval 219">
                <a:extLst>
                  <a:ext uri="{FF2B5EF4-FFF2-40B4-BE49-F238E27FC236}">
                    <a16:creationId xmlns:a16="http://schemas.microsoft.com/office/drawing/2014/main" id="{754B85B6-4733-1791-3E63-87ED5A945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52" name="Freeform 220">
                <a:extLst>
                  <a:ext uri="{FF2B5EF4-FFF2-40B4-BE49-F238E27FC236}">
                    <a16:creationId xmlns:a16="http://schemas.microsoft.com/office/drawing/2014/main" id="{61673A9B-55DE-01D4-A89F-950C9E3FA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118" name="Group 221">
              <a:extLst>
                <a:ext uri="{FF2B5EF4-FFF2-40B4-BE49-F238E27FC236}">
                  <a16:creationId xmlns:a16="http://schemas.microsoft.com/office/drawing/2014/main" id="{76A000E3-AA20-1797-C612-BD4138A71E9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30800" y="2492821"/>
              <a:ext cx="911249" cy="267616"/>
              <a:chOff x="240" y="2640"/>
              <a:chExt cx="807" cy="237"/>
            </a:xfrm>
          </p:grpSpPr>
          <p:sp>
            <p:nvSpPr>
              <p:cNvPr id="131" name="Freeform 222">
                <a:extLst>
                  <a:ext uri="{FF2B5EF4-FFF2-40B4-BE49-F238E27FC236}">
                    <a16:creationId xmlns:a16="http://schemas.microsoft.com/office/drawing/2014/main" id="{FAE273F5-7026-7E2D-057C-6C691E3FD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2" name="Freeform 223">
                <a:extLst>
                  <a:ext uri="{FF2B5EF4-FFF2-40B4-BE49-F238E27FC236}">
                    <a16:creationId xmlns:a16="http://schemas.microsoft.com/office/drawing/2014/main" id="{32A2EB09-B43F-7820-8356-C8F07EB9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3" name="Oval 224">
                <a:extLst>
                  <a:ext uri="{FF2B5EF4-FFF2-40B4-BE49-F238E27FC236}">
                    <a16:creationId xmlns:a16="http://schemas.microsoft.com/office/drawing/2014/main" id="{AAC7DBBF-9B14-F0D8-8998-7B268C627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34" name="Oval 225">
                <a:extLst>
                  <a:ext uri="{FF2B5EF4-FFF2-40B4-BE49-F238E27FC236}">
                    <a16:creationId xmlns:a16="http://schemas.microsoft.com/office/drawing/2014/main" id="{7B926B0F-984C-F356-C182-ADD0025A8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35" name="Freeform 226">
                <a:extLst>
                  <a:ext uri="{FF2B5EF4-FFF2-40B4-BE49-F238E27FC236}">
                    <a16:creationId xmlns:a16="http://schemas.microsoft.com/office/drawing/2014/main" id="{3CBD5BCD-48CA-FD0B-7B65-0449DEA15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6" name="Freeform 227">
                <a:extLst>
                  <a:ext uri="{FF2B5EF4-FFF2-40B4-BE49-F238E27FC236}">
                    <a16:creationId xmlns:a16="http://schemas.microsoft.com/office/drawing/2014/main" id="{31A6BB66-A2E7-EDBB-F610-F19274F3D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7" name="Freeform 228">
                <a:extLst>
                  <a:ext uri="{FF2B5EF4-FFF2-40B4-BE49-F238E27FC236}">
                    <a16:creationId xmlns:a16="http://schemas.microsoft.com/office/drawing/2014/main" id="{0C0E5F08-73D0-C51A-19A7-E8B0BDC74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8" name="Freeform 229">
                <a:extLst>
                  <a:ext uri="{FF2B5EF4-FFF2-40B4-BE49-F238E27FC236}">
                    <a16:creationId xmlns:a16="http://schemas.microsoft.com/office/drawing/2014/main" id="{1964649C-0A9C-EEB9-836F-8C4E00CF2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9" name="Freeform 230">
                <a:extLst>
                  <a:ext uri="{FF2B5EF4-FFF2-40B4-BE49-F238E27FC236}">
                    <a16:creationId xmlns:a16="http://schemas.microsoft.com/office/drawing/2014/main" id="{F6CEB305-ACA4-C419-054C-F0487966F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0" name="Oval 231">
                <a:extLst>
                  <a:ext uri="{FF2B5EF4-FFF2-40B4-BE49-F238E27FC236}">
                    <a16:creationId xmlns:a16="http://schemas.microsoft.com/office/drawing/2014/main" id="{1CCD2280-C075-C275-6349-FF70A4ADB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41" name="Freeform 232">
                <a:extLst>
                  <a:ext uri="{FF2B5EF4-FFF2-40B4-BE49-F238E27FC236}">
                    <a16:creationId xmlns:a16="http://schemas.microsoft.com/office/drawing/2014/main" id="{B068C38E-ED93-FDFC-A70F-538267775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119" name="Group 233">
              <a:extLst>
                <a:ext uri="{FF2B5EF4-FFF2-40B4-BE49-F238E27FC236}">
                  <a16:creationId xmlns:a16="http://schemas.microsoft.com/office/drawing/2014/main" id="{916BD8D5-4E8B-5C2F-4A70-C45C0DFE01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54268" y="2492821"/>
              <a:ext cx="911249" cy="267616"/>
              <a:chOff x="240" y="2640"/>
              <a:chExt cx="807" cy="237"/>
            </a:xfrm>
          </p:grpSpPr>
          <p:sp>
            <p:nvSpPr>
              <p:cNvPr id="120" name="Freeform 234">
                <a:extLst>
                  <a:ext uri="{FF2B5EF4-FFF2-40B4-BE49-F238E27FC236}">
                    <a16:creationId xmlns:a16="http://schemas.microsoft.com/office/drawing/2014/main" id="{567C825E-8193-7527-7BC3-9DBCBCCDA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1" name="Freeform 235">
                <a:extLst>
                  <a:ext uri="{FF2B5EF4-FFF2-40B4-BE49-F238E27FC236}">
                    <a16:creationId xmlns:a16="http://schemas.microsoft.com/office/drawing/2014/main" id="{E3949C36-B42D-F765-616C-096788871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2" name="Oval 236">
                <a:extLst>
                  <a:ext uri="{FF2B5EF4-FFF2-40B4-BE49-F238E27FC236}">
                    <a16:creationId xmlns:a16="http://schemas.microsoft.com/office/drawing/2014/main" id="{52E9113D-0590-B38E-9E73-C93CBAC24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23" name="Oval 237">
                <a:extLst>
                  <a:ext uri="{FF2B5EF4-FFF2-40B4-BE49-F238E27FC236}">
                    <a16:creationId xmlns:a16="http://schemas.microsoft.com/office/drawing/2014/main" id="{1708A90F-2927-184C-2A93-26EF65D92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24" name="Freeform 238">
                <a:extLst>
                  <a:ext uri="{FF2B5EF4-FFF2-40B4-BE49-F238E27FC236}">
                    <a16:creationId xmlns:a16="http://schemas.microsoft.com/office/drawing/2014/main" id="{11719543-465B-3F40-87D1-182C5BEBE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5" name="Freeform 239">
                <a:extLst>
                  <a:ext uri="{FF2B5EF4-FFF2-40B4-BE49-F238E27FC236}">
                    <a16:creationId xmlns:a16="http://schemas.microsoft.com/office/drawing/2014/main" id="{A1F10A42-62D6-6234-234D-6C59E0639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6" name="Freeform 240">
                <a:extLst>
                  <a:ext uri="{FF2B5EF4-FFF2-40B4-BE49-F238E27FC236}">
                    <a16:creationId xmlns:a16="http://schemas.microsoft.com/office/drawing/2014/main" id="{5D8998EC-F7D1-3263-9125-2C06F95BA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7" name="Freeform 241">
                <a:extLst>
                  <a:ext uri="{FF2B5EF4-FFF2-40B4-BE49-F238E27FC236}">
                    <a16:creationId xmlns:a16="http://schemas.microsoft.com/office/drawing/2014/main" id="{5EBFF2B4-8E60-2BE0-3682-64DE375B3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8" name="Freeform 242">
                <a:extLst>
                  <a:ext uri="{FF2B5EF4-FFF2-40B4-BE49-F238E27FC236}">
                    <a16:creationId xmlns:a16="http://schemas.microsoft.com/office/drawing/2014/main" id="{98691F7D-9EA1-04E7-F98F-67713BD66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9" name="Oval 243">
                <a:extLst>
                  <a:ext uri="{FF2B5EF4-FFF2-40B4-BE49-F238E27FC236}">
                    <a16:creationId xmlns:a16="http://schemas.microsoft.com/office/drawing/2014/main" id="{A1AA0D69-3FD4-D371-8E31-7A0B30228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30" name="Freeform 244">
                <a:extLst>
                  <a:ext uri="{FF2B5EF4-FFF2-40B4-BE49-F238E27FC236}">
                    <a16:creationId xmlns:a16="http://schemas.microsoft.com/office/drawing/2014/main" id="{66106F91-1C9B-D71C-2CB8-0FFAF254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8100D8A-8EE8-CD91-8F18-AA163FCE1090}"/>
              </a:ext>
            </a:extLst>
          </p:cNvPr>
          <p:cNvGrpSpPr/>
          <p:nvPr/>
        </p:nvGrpSpPr>
        <p:grpSpPr>
          <a:xfrm>
            <a:off x="1764382" y="4395326"/>
            <a:ext cx="1305576" cy="359278"/>
            <a:chOff x="1810497" y="4395326"/>
            <a:chExt cx="1305576" cy="359278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2D77BFA-567A-3808-48A5-D6C633EA8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15570">
              <a:off x="1810497" y="4395326"/>
              <a:ext cx="801722" cy="111985"/>
            </a:xfrm>
            <a:prstGeom prst="rect">
              <a:avLst/>
            </a:prstGeom>
          </p:spPr>
        </p:pic>
        <p:pic>
          <p:nvPicPr>
            <p:cNvPr id="213" name="Image 212">
              <a:extLst>
                <a:ext uri="{FF2B5EF4-FFF2-40B4-BE49-F238E27FC236}">
                  <a16:creationId xmlns:a16="http://schemas.microsoft.com/office/drawing/2014/main" id="{3AD06168-2739-FC16-0BA3-D118F0F0E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70045">
              <a:off x="2314351" y="4642619"/>
              <a:ext cx="801722" cy="111985"/>
            </a:xfrm>
            <a:prstGeom prst="rect">
              <a:avLst/>
            </a:prstGeom>
          </p:spPr>
        </p:pic>
      </p:grpSp>
      <p:grpSp>
        <p:nvGrpSpPr>
          <p:cNvPr id="238" name="Groupe 237">
            <a:extLst>
              <a:ext uri="{FF2B5EF4-FFF2-40B4-BE49-F238E27FC236}">
                <a16:creationId xmlns:a16="http://schemas.microsoft.com/office/drawing/2014/main" id="{8083F1A7-0792-1DCF-1EB7-62233E93A293}"/>
              </a:ext>
            </a:extLst>
          </p:cNvPr>
          <p:cNvGrpSpPr/>
          <p:nvPr/>
        </p:nvGrpSpPr>
        <p:grpSpPr>
          <a:xfrm>
            <a:off x="550553" y="5511896"/>
            <a:ext cx="3673042" cy="267616"/>
            <a:chOff x="492475" y="2492821"/>
            <a:chExt cx="3673042" cy="267616"/>
          </a:xfrm>
        </p:grpSpPr>
        <p:grpSp>
          <p:nvGrpSpPr>
            <p:cNvPr id="239" name="Group 73">
              <a:extLst>
                <a:ext uri="{FF2B5EF4-FFF2-40B4-BE49-F238E27FC236}">
                  <a16:creationId xmlns:a16="http://schemas.microsoft.com/office/drawing/2014/main" id="{7F54B896-74B8-FCC6-A523-D5E4D951AD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2475" y="2492821"/>
              <a:ext cx="911249" cy="267616"/>
              <a:chOff x="240" y="2640"/>
              <a:chExt cx="807" cy="237"/>
            </a:xfrm>
          </p:grpSpPr>
          <p:sp>
            <p:nvSpPr>
              <p:cNvPr id="276" name="Freeform 74">
                <a:extLst>
                  <a:ext uri="{FF2B5EF4-FFF2-40B4-BE49-F238E27FC236}">
                    <a16:creationId xmlns:a16="http://schemas.microsoft.com/office/drawing/2014/main" id="{4FF92452-0354-9FC3-692D-DAD4CF71C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7" name="Freeform 75">
                <a:extLst>
                  <a:ext uri="{FF2B5EF4-FFF2-40B4-BE49-F238E27FC236}">
                    <a16:creationId xmlns:a16="http://schemas.microsoft.com/office/drawing/2014/main" id="{8FDC4689-6EED-1EBE-999B-B79050E53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8" name="Oval 76">
                <a:extLst>
                  <a:ext uri="{FF2B5EF4-FFF2-40B4-BE49-F238E27FC236}">
                    <a16:creationId xmlns:a16="http://schemas.microsoft.com/office/drawing/2014/main" id="{CE135039-AB53-8127-5020-AF4D83094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79" name="Oval 77">
                <a:extLst>
                  <a:ext uri="{FF2B5EF4-FFF2-40B4-BE49-F238E27FC236}">
                    <a16:creationId xmlns:a16="http://schemas.microsoft.com/office/drawing/2014/main" id="{AABEEEBB-3B8F-174D-5DC4-69AC81B31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80" name="Freeform 78">
                <a:extLst>
                  <a:ext uri="{FF2B5EF4-FFF2-40B4-BE49-F238E27FC236}">
                    <a16:creationId xmlns:a16="http://schemas.microsoft.com/office/drawing/2014/main" id="{7A1E4364-73C2-6C98-2DA8-1E087ED45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1" name="Freeform 79">
                <a:extLst>
                  <a:ext uri="{FF2B5EF4-FFF2-40B4-BE49-F238E27FC236}">
                    <a16:creationId xmlns:a16="http://schemas.microsoft.com/office/drawing/2014/main" id="{F1D65247-9712-A593-191D-7A44481BE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2" name="Freeform 80">
                <a:extLst>
                  <a:ext uri="{FF2B5EF4-FFF2-40B4-BE49-F238E27FC236}">
                    <a16:creationId xmlns:a16="http://schemas.microsoft.com/office/drawing/2014/main" id="{7596E45D-766C-5F1C-0B33-D8304D68E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3" name="Freeform 81">
                <a:extLst>
                  <a:ext uri="{FF2B5EF4-FFF2-40B4-BE49-F238E27FC236}">
                    <a16:creationId xmlns:a16="http://schemas.microsoft.com/office/drawing/2014/main" id="{F0D7011E-7672-9481-AF34-3103A6841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4" name="Freeform 82">
                <a:extLst>
                  <a:ext uri="{FF2B5EF4-FFF2-40B4-BE49-F238E27FC236}">
                    <a16:creationId xmlns:a16="http://schemas.microsoft.com/office/drawing/2014/main" id="{104381DD-1E96-AF64-C69F-355436681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5" name="Oval 83">
                <a:extLst>
                  <a:ext uri="{FF2B5EF4-FFF2-40B4-BE49-F238E27FC236}">
                    <a16:creationId xmlns:a16="http://schemas.microsoft.com/office/drawing/2014/main" id="{3FB257A8-343C-11E2-19A0-1D59F656D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86" name="Freeform 84">
                <a:extLst>
                  <a:ext uri="{FF2B5EF4-FFF2-40B4-BE49-F238E27FC236}">
                    <a16:creationId xmlns:a16="http://schemas.microsoft.com/office/drawing/2014/main" id="{5B6180E8-B4C1-4F80-0E63-FFE121C74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240" name="Group 209">
              <a:extLst>
                <a:ext uri="{FF2B5EF4-FFF2-40B4-BE49-F238E27FC236}">
                  <a16:creationId xmlns:a16="http://schemas.microsoft.com/office/drawing/2014/main" id="{D65B6F38-2D46-FF52-BF4A-52A23ECF739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06562" y="2492821"/>
              <a:ext cx="911249" cy="267616"/>
              <a:chOff x="240" y="2640"/>
              <a:chExt cx="807" cy="237"/>
            </a:xfrm>
          </p:grpSpPr>
          <p:sp>
            <p:nvSpPr>
              <p:cNvPr id="265" name="Freeform 210">
                <a:extLst>
                  <a:ext uri="{FF2B5EF4-FFF2-40B4-BE49-F238E27FC236}">
                    <a16:creationId xmlns:a16="http://schemas.microsoft.com/office/drawing/2014/main" id="{EA2090F1-E04B-E53D-45A2-A2DA079FB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6" name="Freeform 211">
                <a:extLst>
                  <a:ext uri="{FF2B5EF4-FFF2-40B4-BE49-F238E27FC236}">
                    <a16:creationId xmlns:a16="http://schemas.microsoft.com/office/drawing/2014/main" id="{2172A1C2-7FA9-E3EC-7F22-8CEE445BB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7" name="Oval 212">
                <a:extLst>
                  <a:ext uri="{FF2B5EF4-FFF2-40B4-BE49-F238E27FC236}">
                    <a16:creationId xmlns:a16="http://schemas.microsoft.com/office/drawing/2014/main" id="{1C1C2F10-DD55-057D-7CA5-EA17BC52A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68" name="Oval 213">
                <a:extLst>
                  <a:ext uri="{FF2B5EF4-FFF2-40B4-BE49-F238E27FC236}">
                    <a16:creationId xmlns:a16="http://schemas.microsoft.com/office/drawing/2014/main" id="{3AAC100B-BBC2-1510-900E-1D7BE7868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69" name="Freeform 214">
                <a:extLst>
                  <a:ext uri="{FF2B5EF4-FFF2-40B4-BE49-F238E27FC236}">
                    <a16:creationId xmlns:a16="http://schemas.microsoft.com/office/drawing/2014/main" id="{1093F4FA-17C5-2E8D-BBB7-630187E2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0" name="Freeform 215">
                <a:extLst>
                  <a:ext uri="{FF2B5EF4-FFF2-40B4-BE49-F238E27FC236}">
                    <a16:creationId xmlns:a16="http://schemas.microsoft.com/office/drawing/2014/main" id="{E60E7FE2-4003-9C0C-7C78-31AF68DD9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1" name="Freeform 216">
                <a:extLst>
                  <a:ext uri="{FF2B5EF4-FFF2-40B4-BE49-F238E27FC236}">
                    <a16:creationId xmlns:a16="http://schemas.microsoft.com/office/drawing/2014/main" id="{245498D8-3781-A193-B1EA-2FA389669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2" name="Freeform 217">
                <a:extLst>
                  <a:ext uri="{FF2B5EF4-FFF2-40B4-BE49-F238E27FC236}">
                    <a16:creationId xmlns:a16="http://schemas.microsoft.com/office/drawing/2014/main" id="{D05D39AB-BBD1-3892-439E-DA83ECC9F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3" name="Freeform 218">
                <a:extLst>
                  <a:ext uri="{FF2B5EF4-FFF2-40B4-BE49-F238E27FC236}">
                    <a16:creationId xmlns:a16="http://schemas.microsoft.com/office/drawing/2014/main" id="{A2039A33-80DE-9B7D-CBF8-60D3D8657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4" name="Oval 219">
                <a:extLst>
                  <a:ext uri="{FF2B5EF4-FFF2-40B4-BE49-F238E27FC236}">
                    <a16:creationId xmlns:a16="http://schemas.microsoft.com/office/drawing/2014/main" id="{51CEFBFD-CA3F-EC71-3EEF-6167EA08F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75" name="Freeform 220">
                <a:extLst>
                  <a:ext uri="{FF2B5EF4-FFF2-40B4-BE49-F238E27FC236}">
                    <a16:creationId xmlns:a16="http://schemas.microsoft.com/office/drawing/2014/main" id="{9E05EEEF-19F5-26BF-480C-35038823A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241" name="Group 221">
              <a:extLst>
                <a:ext uri="{FF2B5EF4-FFF2-40B4-BE49-F238E27FC236}">
                  <a16:creationId xmlns:a16="http://schemas.microsoft.com/office/drawing/2014/main" id="{1C5667B1-9EE5-7347-61E8-AB63D79924E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30800" y="2492821"/>
              <a:ext cx="911249" cy="267616"/>
              <a:chOff x="240" y="2640"/>
              <a:chExt cx="807" cy="237"/>
            </a:xfrm>
          </p:grpSpPr>
          <p:sp>
            <p:nvSpPr>
              <p:cNvPr id="254" name="Freeform 222">
                <a:extLst>
                  <a:ext uri="{FF2B5EF4-FFF2-40B4-BE49-F238E27FC236}">
                    <a16:creationId xmlns:a16="http://schemas.microsoft.com/office/drawing/2014/main" id="{90F21611-7762-363A-3C86-4195FFDC7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5" name="Freeform 223">
                <a:extLst>
                  <a:ext uri="{FF2B5EF4-FFF2-40B4-BE49-F238E27FC236}">
                    <a16:creationId xmlns:a16="http://schemas.microsoft.com/office/drawing/2014/main" id="{7CBBD9A9-E953-15FB-683C-555A7E601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6" name="Oval 224">
                <a:extLst>
                  <a:ext uri="{FF2B5EF4-FFF2-40B4-BE49-F238E27FC236}">
                    <a16:creationId xmlns:a16="http://schemas.microsoft.com/office/drawing/2014/main" id="{9B938533-8FCE-8754-31EC-8F198E114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57" name="Oval 225">
                <a:extLst>
                  <a:ext uri="{FF2B5EF4-FFF2-40B4-BE49-F238E27FC236}">
                    <a16:creationId xmlns:a16="http://schemas.microsoft.com/office/drawing/2014/main" id="{BDE61956-3E7F-72A9-BF17-48B4DB048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58" name="Freeform 226">
                <a:extLst>
                  <a:ext uri="{FF2B5EF4-FFF2-40B4-BE49-F238E27FC236}">
                    <a16:creationId xmlns:a16="http://schemas.microsoft.com/office/drawing/2014/main" id="{8B741ED3-4019-E8B1-60A8-1D084577E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9" name="Freeform 227">
                <a:extLst>
                  <a:ext uri="{FF2B5EF4-FFF2-40B4-BE49-F238E27FC236}">
                    <a16:creationId xmlns:a16="http://schemas.microsoft.com/office/drawing/2014/main" id="{FA7C6269-7A90-763F-01F3-F41691D5F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0" name="Freeform 228">
                <a:extLst>
                  <a:ext uri="{FF2B5EF4-FFF2-40B4-BE49-F238E27FC236}">
                    <a16:creationId xmlns:a16="http://schemas.microsoft.com/office/drawing/2014/main" id="{FB3A36DF-E6F3-5F87-5FEC-D4A411D45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1" name="Freeform 229">
                <a:extLst>
                  <a:ext uri="{FF2B5EF4-FFF2-40B4-BE49-F238E27FC236}">
                    <a16:creationId xmlns:a16="http://schemas.microsoft.com/office/drawing/2014/main" id="{150DE42A-73FA-7927-D2E1-2DC3919FD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2" name="Freeform 230">
                <a:extLst>
                  <a:ext uri="{FF2B5EF4-FFF2-40B4-BE49-F238E27FC236}">
                    <a16:creationId xmlns:a16="http://schemas.microsoft.com/office/drawing/2014/main" id="{768DBCF5-CDEE-4F1E-E884-A7C750106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3" name="Oval 231">
                <a:extLst>
                  <a:ext uri="{FF2B5EF4-FFF2-40B4-BE49-F238E27FC236}">
                    <a16:creationId xmlns:a16="http://schemas.microsoft.com/office/drawing/2014/main" id="{4CC8C0CD-2DC6-089D-8E93-5E3E9BD36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64" name="Freeform 232">
                <a:extLst>
                  <a:ext uri="{FF2B5EF4-FFF2-40B4-BE49-F238E27FC236}">
                    <a16:creationId xmlns:a16="http://schemas.microsoft.com/office/drawing/2014/main" id="{777AF114-5ED2-08B2-522B-BAA201D4C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242" name="Group 233">
              <a:extLst>
                <a:ext uri="{FF2B5EF4-FFF2-40B4-BE49-F238E27FC236}">
                  <a16:creationId xmlns:a16="http://schemas.microsoft.com/office/drawing/2014/main" id="{A042FB1E-A38E-32E9-DFF4-D9EA5BF5400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54268" y="2492821"/>
              <a:ext cx="911249" cy="267616"/>
              <a:chOff x="240" y="2640"/>
              <a:chExt cx="807" cy="237"/>
            </a:xfrm>
          </p:grpSpPr>
          <p:sp>
            <p:nvSpPr>
              <p:cNvPr id="243" name="Freeform 234">
                <a:extLst>
                  <a:ext uri="{FF2B5EF4-FFF2-40B4-BE49-F238E27FC236}">
                    <a16:creationId xmlns:a16="http://schemas.microsoft.com/office/drawing/2014/main" id="{F20D641D-F707-B36C-1B61-4321DDE8F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4" name="Freeform 235">
                <a:extLst>
                  <a:ext uri="{FF2B5EF4-FFF2-40B4-BE49-F238E27FC236}">
                    <a16:creationId xmlns:a16="http://schemas.microsoft.com/office/drawing/2014/main" id="{41C8C5AF-22B2-FB15-4EF8-818D2AE2B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5" name="Oval 236">
                <a:extLst>
                  <a:ext uri="{FF2B5EF4-FFF2-40B4-BE49-F238E27FC236}">
                    <a16:creationId xmlns:a16="http://schemas.microsoft.com/office/drawing/2014/main" id="{65916C4E-A9A8-559C-9999-50649C48A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46" name="Oval 237">
                <a:extLst>
                  <a:ext uri="{FF2B5EF4-FFF2-40B4-BE49-F238E27FC236}">
                    <a16:creationId xmlns:a16="http://schemas.microsoft.com/office/drawing/2014/main" id="{34B6D25D-EE28-2FB5-C9B5-307E913B3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47" name="Freeform 238">
                <a:extLst>
                  <a:ext uri="{FF2B5EF4-FFF2-40B4-BE49-F238E27FC236}">
                    <a16:creationId xmlns:a16="http://schemas.microsoft.com/office/drawing/2014/main" id="{950EE529-6BD8-57F1-D7E3-136285434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8" name="Freeform 239">
                <a:extLst>
                  <a:ext uri="{FF2B5EF4-FFF2-40B4-BE49-F238E27FC236}">
                    <a16:creationId xmlns:a16="http://schemas.microsoft.com/office/drawing/2014/main" id="{B0E7AF33-CFDA-7F8E-1FDF-42E113E69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9" name="Freeform 240">
                <a:extLst>
                  <a:ext uri="{FF2B5EF4-FFF2-40B4-BE49-F238E27FC236}">
                    <a16:creationId xmlns:a16="http://schemas.microsoft.com/office/drawing/2014/main" id="{64839FB7-C461-88E5-26D7-F0926CCAC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0" name="Freeform 241">
                <a:extLst>
                  <a:ext uri="{FF2B5EF4-FFF2-40B4-BE49-F238E27FC236}">
                    <a16:creationId xmlns:a16="http://schemas.microsoft.com/office/drawing/2014/main" id="{6E324826-9A2E-0DED-1EB2-5FD676056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1" name="Freeform 242">
                <a:extLst>
                  <a:ext uri="{FF2B5EF4-FFF2-40B4-BE49-F238E27FC236}">
                    <a16:creationId xmlns:a16="http://schemas.microsoft.com/office/drawing/2014/main" id="{7219CCAE-1BFD-130B-D46B-5997CD025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2" name="Oval 243">
                <a:extLst>
                  <a:ext uri="{FF2B5EF4-FFF2-40B4-BE49-F238E27FC236}">
                    <a16:creationId xmlns:a16="http://schemas.microsoft.com/office/drawing/2014/main" id="{D2D49CE4-46A9-8697-86C8-94E1EB383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53" name="Freeform 244">
                <a:extLst>
                  <a:ext uri="{FF2B5EF4-FFF2-40B4-BE49-F238E27FC236}">
                    <a16:creationId xmlns:a16="http://schemas.microsoft.com/office/drawing/2014/main" id="{0BBF589C-2E46-F5A7-4051-7865FDA7E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</p:grpSp>
      <p:sp>
        <p:nvSpPr>
          <p:cNvPr id="287" name="ZoneTexte 286">
            <a:extLst>
              <a:ext uri="{FF2B5EF4-FFF2-40B4-BE49-F238E27FC236}">
                <a16:creationId xmlns:a16="http://schemas.microsoft.com/office/drawing/2014/main" id="{E2E09FC4-B3CA-6820-CCF2-833133618983}"/>
              </a:ext>
            </a:extLst>
          </p:cNvPr>
          <p:cNvSpPr txBox="1"/>
          <p:nvPr/>
        </p:nvSpPr>
        <p:spPr>
          <a:xfrm>
            <a:off x="262689" y="5892306"/>
            <a:ext cx="37384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ArialMT"/>
              </a:rPr>
              <a:t>Comparable levels of expression</a:t>
            </a:r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A23A2EC0-7060-6588-BE3A-DFC408C69320}"/>
              </a:ext>
            </a:extLst>
          </p:cNvPr>
          <p:cNvSpPr txBox="1"/>
          <p:nvPr/>
        </p:nvSpPr>
        <p:spPr>
          <a:xfrm>
            <a:off x="0" y="540000"/>
            <a:ext cx="91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i="0" dirty="0">
                <a:latin typeface="ArialMT"/>
              </a:rPr>
              <a:t>Endothelial Determinants for </a:t>
            </a:r>
            <a:r>
              <a:rPr lang="en-US" i="0">
                <a:latin typeface="ArialMT"/>
              </a:rPr>
              <a:t>Nanocarrier Targeting</a:t>
            </a:r>
            <a:endParaRPr lang="en-150" i="0" dirty="0">
              <a:latin typeface="ArialMT"/>
            </a:endParaRP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778CDA28-3C03-F6E9-F290-E7AD702A9191}"/>
              </a:ext>
            </a:extLst>
          </p:cNvPr>
          <p:cNvSpPr txBox="1"/>
          <p:nvPr/>
        </p:nvSpPr>
        <p:spPr>
          <a:xfrm>
            <a:off x="4392309" y="4830565"/>
            <a:ext cx="17345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Endothelial cells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65" name="ZoneTexte 164">
            <a:extLst>
              <a:ext uri="{FF2B5EF4-FFF2-40B4-BE49-F238E27FC236}">
                <a16:creationId xmlns:a16="http://schemas.microsoft.com/office/drawing/2014/main" id="{5FD53100-D029-392B-DC37-1EE9BA3AD40F}"/>
              </a:ext>
            </a:extLst>
          </p:cNvPr>
          <p:cNvSpPr txBox="1"/>
          <p:nvPr/>
        </p:nvSpPr>
        <p:spPr>
          <a:xfrm>
            <a:off x="2994" y="3842179"/>
            <a:ext cx="19776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Epithelial cells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86142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33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4FDD98-FB41-5158-2D9D-D3CD07930973}"/>
              </a:ext>
            </a:extLst>
          </p:cNvPr>
          <p:cNvSpPr txBox="1"/>
          <p:nvPr/>
        </p:nvSpPr>
        <p:spPr>
          <a:xfrm>
            <a:off x="4439816" y="1257903"/>
            <a:ext cx="581831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anchors a carrier to endothelium in the area of interest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provides desirable subcellular addressing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not adversely affected by carrier binding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MT"/>
              </a:rPr>
              <a:t>Adequate level of expression/localization 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B990C-6844-CD68-39AF-EC1ED9FE227A}"/>
              </a:ext>
            </a:extLst>
          </p:cNvPr>
          <p:cNvSpPr/>
          <p:nvPr/>
        </p:nvSpPr>
        <p:spPr>
          <a:xfrm>
            <a:off x="0" y="6618375"/>
            <a:ext cx="11352584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r"/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BB9F2C-D913-6277-501A-5E468BAA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216" y="1372850"/>
            <a:ext cx="2040881" cy="126749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81BEC3A0-DAB3-D403-C0A2-3A7648955C7C}"/>
              </a:ext>
            </a:extLst>
          </p:cNvPr>
          <p:cNvSpPr txBox="1"/>
          <p:nvPr/>
        </p:nvSpPr>
        <p:spPr>
          <a:xfrm>
            <a:off x="71339" y="3382801"/>
            <a:ext cx="14156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ArialMT"/>
              </a:rPr>
              <a:t>ICAM-1 </a:t>
            </a:r>
            <a:endParaRPr lang="en-150" sz="200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87A6B0-9389-B679-029C-D02A13FD2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05" y="4312700"/>
            <a:ext cx="1152128" cy="3386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1B1B827-3D8A-B96D-3474-02A343807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728" y="4319324"/>
            <a:ext cx="674571" cy="378735"/>
          </a:xfrm>
          <a:prstGeom prst="rect">
            <a:avLst/>
          </a:prstGeom>
        </p:spPr>
      </p:pic>
      <p:sp>
        <p:nvSpPr>
          <p:cNvPr id="100" name="ZoneTexte 99">
            <a:extLst>
              <a:ext uri="{FF2B5EF4-FFF2-40B4-BE49-F238E27FC236}">
                <a16:creationId xmlns:a16="http://schemas.microsoft.com/office/drawing/2014/main" id="{883632F0-B794-0C01-BA5F-A8B9A16D9DC9}"/>
              </a:ext>
            </a:extLst>
          </p:cNvPr>
          <p:cNvSpPr txBox="1"/>
          <p:nvPr/>
        </p:nvSpPr>
        <p:spPr>
          <a:xfrm>
            <a:off x="3128210" y="3818669"/>
            <a:ext cx="1311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Fibroblasts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C16E6BED-7DD5-4DAE-FF74-D3DB0FEC7556}"/>
              </a:ext>
            </a:extLst>
          </p:cNvPr>
          <p:cNvSpPr txBox="1"/>
          <p:nvPr/>
        </p:nvSpPr>
        <p:spPr>
          <a:xfrm>
            <a:off x="1809466" y="3818669"/>
            <a:ext cx="1215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ArialMT"/>
              </a:rPr>
              <a:t>Muscle cells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2" name="Freeform 84">
            <a:extLst>
              <a:ext uri="{FF2B5EF4-FFF2-40B4-BE49-F238E27FC236}">
                <a16:creationId xmlns:a16="http://schemas.microsoft.com/office/drawing/2014/main" id="{A94CFF7A-DCAD-55AA-4572-BF8A22E2D207}"/>
              </a:ext>
            </a:extLst>
          </p:cNvPr>
          <p:cNvSpPr>
            <a:spLocks/>
          </p:cNvSpPr>
          <p:nvPr/>
        </p:nvSpPr>
        <p:spPr bwMode="auto">
          <a:xfrm>
            <a:off x="914669" y="1524988"/>
            <a:ext cx="886407" cy="243903"/>
          </a:xfrm>
          <a:custGeom>
            <a:avLst/>
            <a:gdLst>
              <a:gd name="T0" fmla="*/ 470 w 314"/>
              <a:gd name="T1" fmla="*/ 35 h 81"/>
              <a:gd name="T2" fmla="*/ 3375 w 314"/>
              <a:gd name="T3" fmla="*/ 0 h 81"/>
              <a:gd name="T4" fmla="*/ 4470 w 314"/>
              <a:gd name="T5" fmla="*/ 0 h 81"/>
              <a:gd name="T6" fmla="*/ 4875 w 314"/>
              <a:gd name="T7" fmla="*/ 320 h 81"/>
              <a:gd name="T8" fmla="*/ 4908 w 314"/>
              <a:gd name="T9" fmla="*/ 1117 h 81"/>
              <a:gd name="T10" fmla="*/ 4595 w 314"/>
              <a:gd name="T11" fmla="*/ 1480 h 81"/>
              <a:gd name="T12" fmla="*/ 1895 w 314"/>
              <a:gd name="T13" fmla="*/ 1443 h 81"/>
              <a:gd name="T14" fmla="*/ 363 w 314"/>
              <a:gd name="T15" fmla="*/ 1536 h 81"/>
              <a:gd name="T16" fmla="*/ 0 w 314"/>
              <a:gd name="T17" fmla="*/ 1045 h 81"/>
              <a:gd name="T18" fmla="*/ 0 w 314"/>
              <a:gd name="T19" fmla="*/ 376 h 81"/>
              <a:gd name="T20" fmla="*/ 83 w 314"/>
              <a:gd name="T21" fmla="*/ 136 h 81"/>
              <a:gd name="T22" fmla="*/ 470 w 314"/>
              <a:gd name="T23" fmla="*/ 35 h 81"/>
              <a:gd name="T24" fmla="*/ 470 w 314"/>
              <a:gd name="T25" fmla="*/ 35 h 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4" h="81">
                <a:moveTo>
                  <a:pt x="30" y="2"/>
                </a:moveTo>
                <a:cubicBezTo>
                  <a:pt x="32" y="2"/>
                  <a:pt x="169" y="0"/>
                  <a:pt x="216" y="0"/>
                </a:cubicBezTo>
                <a:cubicBezTo>
                  <a:pt x="286" y="0"/>
                  <a:pt x="286" y="0"/>
                  <a:pt x="286" y="0"/>
                </a:cubicBezTo>
                <a:cubicBezTo>
                  <a:pt x="298" y="0"/>
                  <a:pt x="312" y="5"/>
                  <a:pt x="312" y="17"/>
                </a:cubicBezTo>
                <a:cubicBezTo>
                  <a:pt x="312" y="17"/>
                  <a:pt x="314" y="58"/>
                  <a:pt x="314" y="59"/>
                </a:cubicBezTo>
                <a:cubicBezTo>
                  <a:pt x="314" y="71"/>
                  <a:pt x="307" y="78"/>
                  <a:pt x="294" y="78"/>
                </a:cubicBezTo>
                <a:cubicBezTo>
                  <a:pt x="293" y="78"/>
                  <a:pt x="160" y="76"/>
                  <a:pt x="121" y="76"/>
                </a:cubicBezTo>
                <a:cubicBezTo>
                  <a:pt x="84" y="76"/>
                  <a:pt x="26" y="81"/>
                  <a:pt x="23" y="81"/>
                </a:cubicBezTo>
                <a:cubicBezTo>
                  <a:pt x="9" y="81"/>
                  <a:pt x="0" y="71"/>
                  <a:pt x="0" y="55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5"/>
                  <a:pt x="2" y="10"/>
                  <a:pt x="5" y="7"/>
                </a:cubicBezTo>
                <a:cubicBezTo>
                  <a:pt x="10" y="3"/>
                  <a:pt x="18" y="1"/>
                  <a:pt x="30" y="2"/>
                </a:cubicBezTo>
                <a:cubicBezTo>
                  <a:pt x="30" y="2"/>
                  <a:pt x="30" y="2"/>
                  <a:pt x="30" y="2"/>
                </a:cubicBezTo>
                <a:close/>
              </a:path>
            </a:pathLst>
          </a:custGeom>
          <a:noFill/>
          <a:ln w="12700" cap="rnd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150">
              <a:latin typeface="ArialMT"/>
            </a:endParaRPr>
          </a:p>
        </p:txBody>
      </p: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F20DE19B-2801-E703-29FD-B69D5846392E}"/>
              </a:ext>
            </a:extLst>
          </p:cNvPr>
          <p:cNvGrpSpPr/>
          <p:nvPr/>
        </p:nvGrpSpPr>
        <p:grpSpPr>
          <a:xfrm>
            <a:off x="564103" y="4866034"/>
            <a:ext cx="3673042" cy="267616"/>
            <a:chOff x="492475" y="2492821"/>
            <a:chExt cx="3673042" cy="267616"/>
          </a:xfrm>
        </p:grpSpPr>
        <p:grpSp>
          <p:nvGrpSpPr>
            <p:cNvPr id="116" name="Group 73">
              <a:extLst>
                <a:ext uri="{FF2B5EF4-FFF2-40B4-BE49-F238E27FC236}">
                  <a16:creationId xmlns:a16="http://schemas.microsoft.com/office/drawing/2014/main" id="{8B6BC23B-A047-CAF4-DE3D-160D8F2199D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2475" y="2492821"/>
              <a:ext cx="911249" cy="267616"/>
              <a:chOff x="240" y="2640"/>
              <a:chExt cx="807" cy="237"/>
            </a:xfrm>
          </p:grpSpPr>
          <p:sp>
            <p:nvSpPr>
              <p:cNvPr id="153" name="Freeform 74">
                <a:extLst>
                  <a:ext uri="{FF2B5EF4-FFF2-40B4-BE49-F238E27FC236}">
                    <a16:creationId xmlns:a16="http://schemas.microsoft.com/office/drawing/2014/main" id="{3BD3556F-879C-482E-CEC4-C947A0430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4" name="Freeform 75">
                <a:extLst>
                  <a:ext uri="{FF2B5EF4-FFF2-40B4-BE49-F238E27FC236}">
                    <a16:creationId xmlns:a16="http://schemas.microsoft.com/office/drawing/2014/main" id="{374E656E-AAB4-0778-AE6F-52537C443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5" name="Oval 76">
                <a:extLst>
                  <a:ext uri="{FF2B5EF4-FFF2-40B4-BE49-F238E27FC236}">
                    <a16:creationId xmlns:a16="http://schemas.microsoft.com/office/drawing/2014/main" id="{043F4B6C-8AE9-60BB-256B-8BE2467B0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56" name="Oval 77">
                <a:extLst>
                  <a:ext uri="{FF2B5EF4-FFF2-40B4-BE49-F238E27FC236}">
                    <a16:creationId xmlns:a16="http://schemas.microsoft.com/office/drawing/2014/main" id="{E6937FD5-1972-63B4-A540-EDBB66E96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57" name="Freeform 78">
                <a:extLst>
                  <a:ext uri="{FF2B5EF4-FFF2-40B4-BE49-F238E27FC236}">
                    <a16:creationId xmlns:a16="http://schemas.microsoft.com/office/drawing/2014/main" id="{2FC0AFCB-802F-1422-377E-00B548BCB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8" name="Freeform 79">
                <a:extLst>
                  <a:ext uri="{FF2B5EF4-FFF2-40B4-BE49-F238E27FC236}">
                    <a16:creationId xmlns:a16="http://schemas.microsoft.com/office/drawing/2014/main" id="{536F11E1-1EC7-D440-8977-075AFB483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9" name="Freeform 80">
                <a:extLst>
                  <a:ext uri="{FF2B5EF4-FFF2-40B4-BE49-F238E27FC236}">
                    <a16:creationId xmlns:a16="http://schemas.microsoft.com/office/drawing/2014/main" id="{10A07C19-D054-FFCC-455F-3D8466D49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60" name="Freeform 81">
                <a:extLst>
                  <a:ext uri="{FF2B5EF4-FFF2-40B4-BE49-F238E27FC236}">
                    <a16:creationId xmlns:a16="http://schemas.microsoft.com/office/drawing/2014/main" id="{949B8D03-C8EE-FCE0-AC21-2A05BB156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61" name="Freeform 82">
                <a:extLst>
                  <a:ext uri="{FF2B5EF4-FFF2-40B4-BE49-F238E27FC236}">
                    <a16:creationId xmlns:a16="http://schemas.microsoft.com/office/drawing/2014/main" id="{5A290816-8848-AF89-C5BD-C896AF780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62" name="Oval 83">
                <a:extLst>
                  <a:ext uri="{FF2B5EF4-FFF2-40B4-BE49-F238E27FC236}">
                    <a16:creationId xmlns:a16="http://schemas.microsoft.com/office/drawing/2014/main" id="{5E6872E9-3E3C-9FA1-7FED-22B26343C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63" name="Freeform 84">
                <a:extLst>
                  <a:ext uri="{FF2B5EF4-FFF2-40B4-BE49-F238E27FC236}">
                    <a16:creationId xmlns:a16="http://schemas.microsoft.com/office/drawing/2014/main" id="{CEFD4C22-90D4-76AE-2951-87FAB3CF4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117" name="Group 209">
              <a:extLst>
                <a:ext uri="{FF2B5EF4-FFF2-40B4-BE49-F238E27FC236}">
                  <a16:creationId xmlns:a16="http://schemas.microsoft.com/office/drawing/2014/main" id="{C0D7988A-A822-761D-9039-0886A0581E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06562" y="2492821"/>
              <a:ext cx="911249" cy="267616"/>
              <a:chOff x="240" y="2640"/>
              <a:chExt cx="807" cy="237"/>
            </a:xfrm>
          </p:grpSpPr>
          <p:sp>
            <p:nvSpPr>
              <p:cNvPr id="142" name="Freeform 210">
                <a:extLst>
                  <a:ext uri="{FF2B5EF4-FFF2-40B4-BE49-F238E27FC236}">
                    <a16:creationId xmlns:a16="http://schemas.microsoft.com/office/drawing/2014/main" id="{92A451E3-DD78-3CE5-4FA4-4731F0B7F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3" name="Freeform 211">
                <a:extLst>
                  <a:ext uri="{FF2B5EF4-FFF2-40B4-BE49-F238E27FC236}">
                    <a16:creationId xmlns:a16="http://schemas.microsoft.com/office/drawing/2014/main" id="{1782A585-C232-8513-BBFB-2F1AA6481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4" name="Oval 212">
                <a:extLst>
                  <a:ext uri="{FF2B5EF4-FFF2-40B4-BE49-F238E27FC236}">
                    <a16:creationId xmlns:a16="http://schemas.microsoft.com/office/drawing/2014/main" id="{3B12EF68-208D-C957-3E8B-4F84F7361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45" name="Oval 213">
                <a:extLst>
                  <a:ext uri="{FF2B5EF4-FFF2-40B4-BE49-F238E27FC236}">
                    <a16:creationId xmlns:a16="http://schemas.microsoft.com/office/drawing/2014/main" id="{6D57A749-982A-9A92-4AF7-6AAB310D5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46" name="Freeform 214">
                <a:extLst>
                  <a:ext uri="{FF2B5EF4-FFF2-40B4-BE49-F238E27FC236}">
                    <a16:creationId xmlns:a16="http://schemas.microsoft.com/office/drawing/2014/main" id="{9A0D67E1-AC45-A991-DC67-A600A719B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7" name="Freeform 215">
                <a:extLst>
                  <a:ext uri="{FF2B5EF4-FFF2-40B4-BE49-F238E27FC236}">
                    <a16:creationId xmlns:a16="http://schemas.microsoft.com/office/drawing/2014/main" id="{C119EB85-0979-0E77-1CC3-38D269AA4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8" name="Freeform 216">
                <a:extLst>
                  <a:ext uri="{FF2B5EF4-FFF2-40B4-BE49-F238E27FC236}">
                    <a16:creationId xmlns:a16="http://schemas.microsoft.com/office/drawing/2014/main" id="{AB804315-BB31-6F20-EA1F-003F0612D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9" name="Freeform 217">
                <a:extLst>
                  <a:ext uri="{FF2B5EF4-FFF2-40B4-BE49-F238E27FC236}">
                    <a16:creationId xmlns:a16="http://schemas.microsoft.com/office/drawing/2014/main" id="{4CAD06C6-BD8C-6E43-935F-80562CAAB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0" name="Freeform 218">
                <a:extLst>
                  <a:ext uri="{FF2B5EF4-FFF2-40B4-BE49-F238E27FC236}">
                    <a16:creationId xmlns:a16="http://schemas.microsoft.com/office/drawing/2014/main" id="{BA40DF65-E943-CA22-8A9C-9DD7C855D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1" name="Oval 219">
                <a:extLst>
                  <a:ext uri="{FF2B5EF4-FFF2-40B4-BE49-F238E27FC236}">
                    <a16:creationId xmlns:a16="http://schemas.microsoft.com/office/drawing/2014/main" id="{754B85B6-4733-1791-3E63-87ED5A945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52" name="Freeform 220">
                <a:extLst>
                  <a:ext uri="{FF2B5EF4-FFF2-40B4-BE49-F238E27FC236}">
                    <a16:creationId xmlns:a16="http://schemas.microsoft.com/office/drawing/2014/main" id="{61673A9B-55DE-01D4-A89F-950C9E3FA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118" name="Group 221">
              <a:extLst>
                <a:ext uri="{FF2B5EF4-FFF2-40B4-BE49-F238E27FC236}">
                  <a16:creationId xmlns:a16="http://schemas.microsoft.com/office/drawing/2014/main" id="{76A000E3-AA20-1797-C612-BD4138A71E9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30800" y="2492821"/>
              <a:ext cx="911249" cy="267616"/>
              <a:chOff x="240" y="2640"/>
              <a:chExt cx="807" cy="237"/>
            </a:xfrm>
          </p:grpSpPr>
          <p:sp>
            <p:nvSpPr>
              <p:cNvPr id="131" name="Freeform 222">
                <a:extLst>
                  <a:ext uri="{FF2B5EF4-FFF2-40B4-BE49-F238E27FC236}">
                    <a16:creationId xmlns:a16="http://schemas.microsoft.com/office/drawing/2014/main" id="{FAE273F5-7026-7E2D-057C-6C691E3FD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2" name="Freeform 223">
                <a:extLst>
                  <a:ext uri="{FF2B5EF4-FFF2-40B4-BE49-F238E27FC236}">
                    <a16:creationId xmlns:a16="http://schemas.microsoft.com/office/drawing/2014/main" id="{32A2EB09-B43F-7820-8356-C8F07EB9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3" name="Oval 224">
                <a:extLst>
                  <a:ext uri="{FF2B5EF4-FFF2-40B4-BE49-F238E27FC236}">
                    <a16:creationId xmlns:a16="http://schemas.microsoft.com/office/drawing/2014/main" id="{AAC7DBBF-9B14-F0D8-8998-7B268C627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34" name="Oval 225">
                <a:extLst>
                  <a:ext uri="{FF2B5EF4-FFF2-40B4-BE49-F238E27FC236}">
                    <a16:creationId xmlns:a16="http://schemas.microsoft.com/office/drawing/2014/main" id="{7B926B0F-984C-F356-C182-ADD0025A8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35" name="Freeform 226">
                <a:extLst>
                  <a:ext uri="{FF2B5EF4-FFF2-40B4-BE49-F238E27FC236}">
                    <a16:creationId xmlns:a16="http://schemas.microsoft.com/office/drawing/2014/main" id="{3CBD5BCD-48CA-FD0B-7B65-0449DEA15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6" name="Freeform 227">
                <a:extLst>
                  <a:ext uri="{FF2B5EF4-FFF2-40B4-BE49-F238E27FC236}">
                    <a16:creationId xmlns:a16="http://schemas.microsoft.com/office/drawing/2014/main" id="{31A6BB66-A2E7-EDBB-F610-F19274F3D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7" name="Freeform 228">
                <a:extLst>
                  <a:ext uri="{FF2B5EF4-FFF2-40B4-BE49-F238E27FC236}">
                    <a16:creationId xmlns:a16="http://schemas.microsoft.com/office/drawing/2014/main" id="{0C0E5F08-73D0-C51A-19A7-E8B0BDC74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8" name="Freeform 229">
                <a:extLst>
                  <a:ext uri="{FF2B5EF4-FFF2-40B4-BE49-F238E27FC236}">
                    <a16:creationId xmlns:a16="http://schemas.microsoft.com/office/drawing/2014/main" id="{1964649C-0A9C-EEB9-836F-8C4E00CF2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9" name="Freeform 230">
                <a:extLst>
                  <a:ext uri="{FF2B5EF4-FFF2-40B4-BE49-F238E27FC236}">
                    <a16:creationId xmlns:a16="http://schemas.microsoft.com/office/drawing/2014/main" id="{F6CEB305-ACA4-C419-054C-F0487966F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0" name="Oval 231">
                <a:extLst>
                  <a:ext uri="{FF2B5EF4-FFF2-40B4-BE49-F238E27FC236}">
                    <a16:creationId xmlns:a16="http://schemas.microsoft.com/office/drawing/2014/main" id="{1CCD2280-C075-C275-6349-FF70A4ADB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41" name="Freeform 232">
                <a:extLst>
                  <a:ext uri="{FF2B5EF4-FFF2-40B4-BE49-F238E27FC236}">
                    <a16:creationId xmlns:a16="http://schemas.microsoft.com/office/drawing/2014/main" id="{B068C38E-ED93-FDFC-A70F-538267775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119" name="Group 233">
              <a:extLst>
                <a:ext uri="{FF2B5EF4-FFF2-40B4-BE49-F238E27FC236}">
                  <a16:creationId xmlns:a16="http://schemas.microsoft.com/office/drawing/2014/main" id="{916BD8D5-4E8B-5C2F-4A70-C45C0DFE01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54268" y="2492821"/>
              <a:ext cx="911249" cy="267616"/>
              <a:chOff x="240" y="2640"/>
              <a:chExt cx="807" cy="237"/>
            </a:xfrm>
          </p:grpSpPr>
          <p:sp>
            <p:nvSpPr>
              <p:cNvPr id="120" name="Freeform 234">
                <a:extLst>
                  <a:ext uri="{FF2B5EF4-FFF2-40B4-BE49-F238E27FC236}">
                    <a16:creationId xmlns:a16="http://schemas.microsoft.com/office/drawing/2014/main" id="{567C825E-8193-7527-7BC3-9DBCBCCDA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1" name="Freeform 235">
                <a:extLst>
                  <a:ext uri="{FF2B5EF4-FFF2-40B4-BE49-F238E27FC236}">
                    <a16:creationId xmlns:a16="http://schemas.microsoft.com/office/drawing/2014/main" id="{E3949C36-B42D-F765-616C-096788871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2" name="Oval 236">
                <a:extLst>
                  <a:ext uri="{FF2B5EF4-FFF2-40B4-BE49-F238E27FC236}">
                    <a16:creationId xmlns:a16="http://schemas.microsoft.com/office/drawing/2014/main" id="{52E9113D-0590-B38E-9E73-C93CBAC24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23" name="Oval 237">
                <a:extLst>
                  <a:ext uri="{FF2B5EF4-FFF2-40B4-BE49-F238E27FC236}">
                    <a16:creationId xmlns:a16="http://schemas.microsoft.com/office/drawing/2014/main" id="{1708A90F-2927-184C-2A93-26EF65D92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24" name="Freeform 238">
                <a:extLst>
                  <a:ext uri="{FF2B5EF4-FFF2-40B4-BE49-F238E27FC236}">
                    <a16:creationId xmlns:a16="http://schemas.microsoft.com/office/drawing/2014/main" id="{11719543-465B-3F40-87D1-182C5BEBE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5" name="Freeform 239">
                <a:extLst>
                  <a:ext uri="{FF2B5EF4-FFF2-40B4-BE49-F238E27FC236}">
                    <a16:creationId xmlns:a16="http://schemas.microsoft.com/office/drawing/2014/main" id="{A1F10A42-62D6-6234-234D-6C59E0639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6" name="Freeform 240">
                <a:extLst>
                  <a:ext uri="{FF2B5EF4-FFF2-40B4-BE49-F238E27FC236}">
                    <a16:creationId xmlns:a16="http://schemas.microsoft.com/office/drawing/2014/main" id="{5D8998EC-F7D1-3263-9125-2C06F95BA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7" name="Freeform 241">
                <a:extLst>
                  <a:ext uri="{FF2B5EF4-FFF2-40B4-BE49-F238E27FC236}">
                    <a16:creationId xmlns:a16="http://schemas.microsoft.com/office/drawing/2014/main" id="{5EBFF2B4-8E60-2BE0-3682-64DE375B3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8" name="Freeform 242">
                <a:extLst>
                  <a:ext uri="{FF2B5EF4-FFF2-40B4-BE49-F238E27FC236}">
                    <a16:creationId xmlns:a16="http://schemas.microsoft.com/office/drawing/2014/main" id="{98691F7D-9EA1-04E7-F98F-67713BD66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9" name="Oval 243">
                <a:extLst>
                  <a:ext uri="{FF2B5EF4-FFF2-40B4-BE49-F238E27FC236}">
                    <a16:creationId xmlns:a16="http://schemas.microsoft.com/office/drawing/2014/main" id="{A1AA0D69-3FD4-D371-8E31-7A0B30228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30" name="Freeform 244">
                <a:extLst>
                  <a:ext uri="{FF2B5EF4-FFF2-40B4-BE49-F238E27FC236}">
                    <a16:creationId xmlns:a16="http://schemas.microsoft.com/office/drawing/2014/main" id="{66106F91-1C9B-D71C-2CB8-0FFAF254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8100D8A-8EE8-CD91-8F18-AA163FCE1090}"/>
              </a:ext>
            </a:extLst>
          </p:cNvPr>
          <p:cNvGrpSpPr/>
          <p:nvPr/>
        </p:nvGrpSpPr>
        <p:grpSpPr>
          <a:xfrm>
            <a:off x="1764382" y="4395326"/>
            <a:ext cx="1305576" cy="359278"/>
            <a:chOff x="1810497" y="4395326"/>
            <a:chExt cx="1305576" cy="359278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2D77BFA-567A-3808-48A5-D6C633EA8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15570">
              <a:off x="1810497" y="4395326"/>
              <a:ext cx="801722" cy="111985"/>
            </a:xfrm>
            <a:prstGeom prst="rect">
              <a:avLst/>
            </a:prstGeom>
          </p:spPr>
        </p:pic>
        <p:pic>
          <p:nvPicPr>
            <p:cNvPr id="213" name="Image 212">
              <a:extLst>
                <a:ext uri="{FF2B5EF4-FFF2-40B4-BE49-F238E27FC236}">
                  <a16:creationId xmlns:a16="http://schemas.microsoft.com/office/drawing/2014/main" id="{3AD06168-2739-FC16-0BA3-D118F0F0E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70045">
              <a:off x="2314351" y="4642619"/>
              <a:ext cx="801722" cy="111985"/>
            </a:xfrm>
            <a:prstGeom prst="rect">
              <a:avLst/>
            </a:prstGeom>
          </p:spPr>
        </p:pic>
      </p:grpSp>
      <p:grpSp>
        <p:nvGrpSpPr>
          <p:cNvPr id="238" name="Groupe 237">
            <a:extLst>
              <a:ext uri="{FF2B5EF4-FFF2-40B4-BE49-F238E27FC236}">
                <a16:creationId xmlns:a16="http://schemas.microsoft.com/office/drawing/2014/main" id="{8083F1A7-0792-1DCF-1EB7-62233E93A293}"/>
              </a:ext>
            </a:extLst>
          </p:cNvPr>
          <p:cNvGrpSpPr/>
          <p:nvPr/>
        </p:nvGrpSpPr>
        <p:grpSpPr>
          <a:xfrm>
            <a:off x="550553" y="5511896"/>
            <a:ext cx="3673042" cy="267616"/>
            <a:chOff x="492475" y="2492821"/>
            <a:chExt cx="3673042" cy="267616"/>
          </a:xfrm>
        </p:grpSpPr>
        <p:grpSp>
          <p:nvGrpSpPr>
            <p:cNvPr id="239" name="Group 73">
              <a:extLst>
                <a:ext uri="{FF2B5EF4-FFF2-40B4-BE49-F238E27FC236}">
                  <a16:creationId xmlns:a16="http://schemas.microsoft.com/office/drawing/2014/main" id="{7F54B896-74B8-FCC6-A523-D5E4D951AD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2475" y="2492821"/>
              <a:ext cx="911249" cy="267616"/>
              <a:chOff x="240" y="2640"/>
              <a:chExt cx="807" cy="237"/>
            </a:xfrm>
          </p:grpSpPr>
          <p:sp>
            <p:nvSpPr>
              <p:cNvPr id="276" name="Freeform 74">
                <a:extLst>
                  <a:ext uri="{FF2B5EF4-FFF2-40B4-BE49-F238E27FC236}">
                    <a16:creationId xmlns:a16="http://schemas.microsoft.com/office/drawing/2014/main" id="{4FF92452-0354-9FC3-692D-DAD4CF71C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7" name="Freeform 75">
                <a:extLst>
                  <a:ext uri="{FF2B5EF4-FFF2-40B4-BE49-F238E27FC236}">
                    <a16:creationId xmlns:a16="http://schemas.microsoft.com/office/drawing/2014/main" id="{8FDC4689-6EED-1EBE-999B-B79050E53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8" name="Oval 76">
                <a:extLst>
                  <a:ext uri="{FF2B5EF4-FFF2-40B4-BE49-F238E27FC236}">
                    <a16:creationId xmlns:a16="http://schemas.microsoft.com/office/drawing/2014/main" id="{CE135039-AB53-8127-5020-AF4D83094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79" name="Oval 77">
                <a:extLst>
                  <a:ext uri="{FF2B5EF4-FFF2-40B4-BE49-F238E27FC236}">
                    <a16:creationId xmlns:a16="http://schemas.microsoft.com/office/drawing/2014/main" id="{AABEEEBB-3B8F-174D-5DC4-69AC81B31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80" name="Freeform 78">
                <a:extLst>
                  <a:ext uri="{FF2B5EF4-FFF2-40B4-BE49-F238E27FC236}">
                    <a16:creationId xmlns:a16="http://schemas.microsoft.com/office/drawing/2014/main" id="{7A1E4364-73C2-6C98-2DA8-1E087ED45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1" name="Freeform 79">
                <a:extLst>
                  <a:ext uri="{FF2B5EF4-FFF2-40B4-BE49-F238E27FC236}">
                    <a16:creationId xmlns:a16="http://schemas.microsoft.com/office/drawing/2014/main" id="{F1D65247-9712-A593-191D-7A44481BE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2" name="Freeform 80">
                <a:extLst>
                  <a:ext uri="{FF2B5EF4-FFF2-40B4-BE49-F238E27FC236}">
                    <a16:creationId xmlns:a16="http://schemas.microsoft.com/office/drawing/2014/main" id="{7596E45D-766C-5F1C-0B33-D8304D68E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3" name="Freeform 81">
                <a:extLst>
                  <a:ext uri="{FF2B5EF4-FFF2-40B4-BE49-F238E27FC236}">
                    <a16:creationId xmlns:a16="http://schemas.microsoft.com/office/drawing/2014/main" id="{F0D7011E-7672-9481-AF34-3103A6841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4" name="Freeform 82">
                <a:extLst>
                  <a:ext uri="{FF2B5EF4-FFF2-40B4-BE49-F238E27FC236}">
                    <a16:creationId xmlns:a16="http://schemas.microsoft.com/office/drawing/2014/main" id="{104381DD-1E96-AF64-C69F-355436681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5" name="Oval 83">
                <a:extLst>
                  <a:ext uri="{FF2B5EF4-FFF2-40B4-BE49-F238E27FC236}">
                    <a16:creationId xmlns:a16="http://schemas.microsoft.com/office/drawing/2014/main" id="{3FB257A8-343C-11E2-19A0-1D59F656D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86" name="Freeform 84">
                <a:extLst>
                  <a:ext uri="{FF2B5EF4-FFF2-40B4-BE49-F238E27FC236}">
                    <a16:creationId xmlns:a16="http://schemas.microsoft.com/office/drawing/2014/main" id="{5B6180E8-B4C1-4F80-0E63-FFE121C74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240" name="Group 209">
              <a:extLst>
                <a:ext uri="{FF2B5EF4-FFF2-40B4-BE49-F238E27FC236}">
                  <a16:creationId xmlns:a16="http://schemas.microsoft.com/office/drawing/2014/main" id="{D65B6F38-2D46-FF52-BF4A-52A23ECF739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06562" y="2492821"/>
              <a:ext cx="911249" cy="267616"/>
              <a:chOff x="240" y="2640"/>
              <a:chExt cx="807" cy="237"/>
            </a:xfrm>
          </p:grpSpPr>
          <p:sp>
            <p:nvSpPr>
              <p:cNvPr id="265" name="Freeform 210">
                <a:extLst>
                  <a:ext uri="{FF2B5EF4-FFF2-40B4-BE49-F238E27FC236}">
                    <a16:creationId xmlns:a16="http://schemas.microsoft.com/office/drawing/2014/main" id="{EA2090F1-E04B-E53D-45A2-A2DA079FB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6" name="Freeform 211">
                <a:extLst>
                  <a:ext uri="{FF2B5EF4-FFF2-40B4-BE49-F238E27FC236}">
                    <a16:creationId xmlns:a16="http://schemas.microsoft.com/office/drawing/2014/main" id="{2172A1C2-7FA9-E3EC-7F22-8CEE445BB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7" name="Oval 212">
                <a:extLst>
                  <a:ext uri="{FF2B5EF4-FFF2-40B4-BE49-F238E27FC236}">
                    <a16:creationId xmlns:a16="http://schemas.microsoft.com/office/drawing/2014/main" id="{1C1C2F10-DD55-057D-7CA5-EA17BC52A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68" name="Oval 213">
                <a:extLst>
                  <a:ext uri="{FF2B5EF4-FFF2-40B4-BE49-F238E27FC236}">
                    <a16:creationId xmlns:a16="http://schemas.microsoft.com/office/drawing/2014/main" id="{3AAC100B-BBC2-1510-900E-1D7BE7868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69" name="Freeform 214">
                <a:extLst>
                  <a:ext uri="{FF2B5EF4-FFF2-40B4-BE49-F238E27FC236}">
                    <a16:creationId xmlns:a16="http://schemas.microsoft.com/office/drawing/2014/main" id="{1093F4FA-17C5-2E8D-BBB7-630187E2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0" name="Freeform 215">
                <a:extLst>
                  <a:ext uri="{FF2B5EF4-FFF2-40B4-BE49-F238E27FC236}">
                    <a16:creationId xmlns:a16="http://schemas.microsoft.com/office/drawing/2014/main" id="{E60E7FE2-4003-9C0C-7C78-31AF68DD9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1" name="Freeform 216">
                <a:extLst>
                  <a:ext uri="{FF2B5EF4-FFF2-40B4-BE49-F238E27FC236}">
                    <a16:creationId xmlns:a16="http://schemas.microsoft.com/office/drawing/2014/main" id="{245498D8-3781-A193-B1EA-2FA389669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2" name="Freeform 217">
                <a:extLst>
                  <a:ext uri="{FF2B5EF4-FFF2-40B4-BE49-F238E27FC236}">
                    <a16:creationId xmlns:a16="http://schemas.microsoft.com/office/drawing/2014/main" id="{D05D39AB-BBD1-3892-439E-DA83ECC9F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3" name="Freeform 218">
                <a:extLst>
                  <a:ext uri="{FF2B5EF4-FFF2-40B4-BE49-F238E27FC236}">
                    <a16:creationId xmlns:a16="http://schemas.microsoft.com/office/drawing/2014/main" id="{A2039A33-80DE-9B7D-CBF8-60D3D8657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4" name="Oval 219">
                <a:extLst>
                  <a:ext uri="{FF2B5EF4-FFF2-40B4-BE49-F238E27FC236}">
                    <a16:creationId xmlns:a16="http://schemas.microsoft.com/office/drawing/2014/main" id="{51CEFBFD-CA3F-EC71-3EEF-6167EA08F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75" name="Freeform 220">
                <a:extLst>
                  <a:ext uri="{FF2B5EF4-FFF2-40B4-BE49-F238E27FC236}">
                    <a16:creationId xmlns:a16="http://schemas.microsoft.com/office/drawing/2014/main" id="{9E05EEEF-19F5-26BF-480C-35038823A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241" name="Group 221">
              <a:extLst>
                <a:ext uri="{FF2B5EF4-FFF2-40B4-BE49-F238E27FC236}">
                  <a16:creationId xmlns:a16="http://schemas.microsoft.com/office/drawing/2014/main" id="{1C5667B1-9EE5-7347-61E8-AB63D79924E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30800" y="2492821"/>
              <a:ext cx="911249" cy="267616"/>
              <a:chOff x="240" y="2640"/>
              <a:chExt cx="807" cy="237"/>
            </a:xfrm>
          </p:grpSpPr>
          <p:sp>
            <p:nvSpPr>
              <p:cNvPr id="254" name="Freeform 222">
                <a:extLst>
                  <a:ext uri="{FF2B5EF4-FFF2-40B4-BE49-F238E27FC236}">
                    <a16:creationId xmlns:a16="http://schemas.microsoft.com/office/drawing/2014/main" id="{90F21611-7762-363A-3C86-4195FFDC7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5" name="Freeform 223">
                <a:extLst>
                  <a:ext uri="{FF2B5EF4-FFF2-40B4-BE49-F238E27FC236}">
                    <a16:creationId xmlns:a16="http://schemas.microsoft.com/office/drawing/2014/main" id="{7CBBD9A9-E953-15FB-683C-555A7E601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6" name="Oval 224">
                <a:extLst>
                  <a:ext uri="{FF2B5EF4-FFF2-40B4-BE49-F238E27FC236}">
                    <a16:creationId xmlns:a16="http://schemas.microsoft.com/office/drawing/2014/main" id="{9B938533-8FCE-8754-31EC-8F198E114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57" name="Oval 225">
                <a:extLst>
                  <a:ext uri="{FF2B5EF4-FFF2-40B4-BE49-F238E27FC236}">
                    <a16:creationId xmlns:a16="http://schemas.microsoft.com/office/drawing/2014/main" id="{BDE61956-3E7F-72A9-BF17-48B4DB048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58" name="Freeform 226">
                <a:extLst>
                  <a:ext uri="{FF2B5EF4-FFF2-40B4-BE49-F238E27FC236}">
                    <a16:creationId xmlns:a16="http://schemas.microsoft.com/office/drawing/2014/main" id="{8B741ED3-4019-E8B1-60A8-1D084577E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9" name="Freeform 227">
                <a:extLst>
                  <a:ext uri="{FF2B5EF4-FFF2-40B4-BE49-F238E27FC236}">
                    <a16:creationId xmlns:a16="http://schemas.microsoft.com/office/drawing/2014/main" id="{FA7C6269-7A90-763F-01F3-F41691D5F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0" name="Freeform 228">
                <a:extLst>
                  <a:ext uri="{FF2B5EF4-FFF2-40B4-BE49-F238E27FC236}">
                    <a16:creationId xmlns:a16="http://schemas.microsoft.com/office/drawing/2014/main" id="{FB3A36DF-E6F3-5F87-5FEC-D4A411D45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1" name="Freeform 229">
                <a:extLst>
                  <a:ext uri="{FF2B5EF4-FFF2-40B4-BE49-F238E27FC236}">
                    <a16:creationId xmlns:a16="http://schemas.microsoft.com/office/drawing/2014/main" id="{150DE42A-73FA-7927-D2E1-2DC3919FD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2" name="Freeform 230">
                <a:extLst>
                  <a:ext uri="{FF2B5EF4-FFF2-40B4-BE49-F238E27FC236}">
                    <a16:creationId xmlns:a16="http://schemas.microsoft.com/office/drawing/2014/main" id="{768DBCF5-CDEE-4F1E-E884-A7C750106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3" name="Oval 231">
                <a:extLst>
                  <a:ext uri="{FF2B5EF4-FFF2-40B4-BE49-F238E27FC236}">
                    <a16:creationId xmlns:a16="http://schemas.microsoft.com/office/drawing/2014/main" id="{4CC8C0CD-2DC6-089D-8E93-5E3E9BD36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64" name="Freeform 232">
                <a:extLst>
                  <a:ext uri="{FF2B5EF4-FFF2-40B4-BE49-F238E27FC236}">
                    <a16:creationId xmlns:a16="http://schemas.microsoft.com/office/drawing/2014/main" id="{777AF114-5ED2-08B2-522B-BAA201D4C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242" name="Group 233">
              <a:extLst>
                <a:ext uri="{FF2B5EF4-FFF2-40B4-BE49-F238E27FC236}">
                  <a16:creationId xmlns:a16="http://schemas.microsoft.com/office/drawing/2014/main" id="{A042FB1E-A38E-32E9-DFF4-D9EA5BF5400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54268" y="2492821"/>
              <a:ext cx="911249" cy="267616"/>
              <a:chOff x="240" y="2640"/>
              <a:chExt cx="807" cy="237"/>
            </a:xfrm>
          </p:grpSpPr>
          <p:sp>
            <p:nvSpPr>
              <p:cNvPr id="243" name="Freeform 234">
                <a:extLst>
                  <a:ext uri="{FF2B5EF4-FFF2-40B4-BE49-F238E27FC236}">
                    <a16:creationId xmlns:a16="http://schemas.microsoft.com/office/drawing/2014/main" id="{F20D641D-F707-B36C-1B61-4321DDE8F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4" name="Freeform 235">
                <a:extLst>
                  <a:ext uri="{FF2B5EF4-FFF2-40B4-BE49-F238E27FC236}">
                    <a16:creationId xmlns:a16="http://schemas.microsoft.com/office/drawing/2014/main" id="{41C8C5AF-22B2-FB15-4EF8-818D2AE2B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5" name="Oval 236">
                <a:extLst>
                  <a:ext uri="{FF2B5EF4-FFF2-40B4-BE49-F238E27FC236}">
                    <a16:creationId xmlns:a16="http://schemas.microsoft.com/office/drawing/2014/main" id="{65916C4E-A9A8-559C-9999-50649C48A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46" name="Oval 237">
                <a:extLst>
                  <a:ext uri="{FF2B5EF4-FFF2-40B4-BE49-F238E27FC236}">
                    <a16:creationId xmlns:a16="http://schemas.microsoft.com/office/drawing/2014/main" id="{34B6D25D-EE28-2FB5-C9B5-307E913B3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47" name="Freeform 238">
                <a:extLst>
                  <a:ext uri="{FF2B5EF4-FFF2-40B4-BE49-F238E27FC236}">
                    <a16:creationId xmlns:a16="http://schemas.microsoft.com/office/drawing/2014/main" id="{950EE529-6BD8-57F1-D7E3-136285434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8" name="Freeform 239">
                <a:extLst>
                  <a:ext uri="{FF2B5EF4-FFF2-40B4-BE49-F238E27FC236}">
                    <a16:creationId xmlns:a16="http://schemas.microsoft.com/office/drawing/2014/main" id="{B0E7AF33-CFDA-7F8E-1FDF-42E113E69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9" name="Freeform 240">
                <a:extLst>
                  <a:ext uri="{FF2B5EF4-FFF2-40B4-BE49-F238E27FC236}">
                    <a16:creationId xmlns:a16="http://schemas.microsoft.com/office/drawing/2014/main" id="{64839FB7-C461-88E5-26D7-F0926CCAC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0" name="Freeform 241">
                <a:extLst>
                  <a:ext uri="{FF2B5EF4-FFF2-40B4-BE49-F238E27FC236}">
                    <a16:creationId xmlns:a16="http://schemas.microsoft.com/office/drawing/2014/main" id="{6E324826-9A2E-0DED-1EB2-5FD676056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1" name="Freeform 242">
                <a:extLst>
                  <a:ext uri="{FF2B5EF4-FFF2-40B4-BE49-F238E27FC236}">
                    <a16:creationId xmlns:a16="http://schemas.microsoft.com/office/drawing/2014/main" id="{7219CCAE-1BFD-130B-D46B-5997CD025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2" name="Oval 243">
                <a:extLst>
                  <a:ext uri="{FF2B5EF4-FFF2-40B4-BE49-F238E27FC236}">
                    <a16:creationId xmlns:a16="http://schemas.microsoft.com/office/drawing/2014/main" id="{D2D49CE4-46A9-8697-86C8-94E1EB383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53" name="Freeform 244">
                <a:extLst>
                  <a:ext uri="{FF2B5EF4-FFF2-40B4-BE49-F238E27FC236}">
                    <a16:creationId xmlns:a16="http://schemas.microsoft.com/office/drawing/2014/main" id="{0BBF589C-2E46-F5A7-4051-7865FDA7E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</p:grpSp>
      <p:sp>
        <p:nvSpPr>
          <p:cNvPr id="287" name="ZoneTexte 286">
            <a:extLst>
              <a:ext uri="{FF2B5EF4-FFF2-40B4-BE49-F238E27FC236}">
                <a16:creationId xmlns:a16="http://schemas.microsoft.com/office/drawing/2014/main" id="{E2E09FC4-B3CA-6820-CCF2-833133618983}"/>
              </a:ext>
            </a:extLst>
          </p:cNvPr>
          <p:cNvSpPr txBox="1"/>
          <p:nvPr/>
        </p:nvSpPr>
        <p:spPr>
          <a:xfrm>
            <a:off x="262689" y="5892306"/>
            <a:ext cx="424913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ArialMT"/>
              </a:rPr>
              <a:t>Comparable levels of expression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BUT</a:t>
            </a:r>
            <a:r>
              <a:rPr lang="en-GB" dirty="0">
                <a:solidFill>
                  <a:srgbClr val="002060"/>
                </a:solidFill>
                <a:latin typeface="ArialMT"/>
              </a:rPr>
              <a:t> 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Endothelial cells only are accessible 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289" name="Image 288">
            <a:extLst>
              <a:ext uri="{FF2B5EF4-FFF2-40B4-BE49-F238E27FC236}">
                <a16:creationId xmlns:a16="http://schemas.microsoft.com/office/drawing/2014/main" id="{2C6306F8-C1CB-CBDA-88EE-9620CFBD0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657" y="5856837"/>
            <a:ext cx="510321" cy="553245"/>
          </a:xfrm>
          <a:prstGeom prst="rect">
            <a:avLst/>
          </a:prstGeom>
        </p:spPr>
      </p:pic>
      <p:sp>
        <p:nvSpPr>
          <p:cNvPr id="164" name="ZoneTexte 163">
            <a:extLst>
              <a:ext uri="{FF2B5EF4-FFF2-40B4-BE49-F238E27FC236}">
                <a16:creationId xmlns:a16="http://schemas.microsoft.com/office/drawing/2014/main" id="{A23A2EC0-7060-6588-BE3A-DFC408C69320}"/>
              </a:ext>
            </a:extLst>
          </p:cNvPr>
          <p:cNvSpPr txBox="1"/>
          <p:nvPr/>
        </p:nvSpPr>
        <p:spPr>
          <a:xfrm>
            <a:off x="0" y="540000"/>
            <a:ext cx="91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i="0" dirty="0">
                <a:latin typeface="ArialMT"/>
              </a:rPr>
              <a:t>Endothelial Determinants for </a:t>
            </a:r>
            <a:r>
              <a:rPr lang="en-US" i="0">
                <a:latin typeface="ArialMT"/>
              </a:rPr>
              <a:t>Nanocarrier Targeting</a:t>
            </a:r>
            <a:endParaRPr lang="en-150" i="0" dirty="0">
              <a:latin typeface="ArialMT"/>
            </a:endParaRP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778CDA28-3C03-F6E9-F290-E7AD702A9191}"/>
              </a:ext>
            </a:extLst>
          </p:cNvPr>
          <p:cNvSpPr txBox="1"/>
          <p:nvPr/>
        </p:nvSpPr>
        <p:spPr>
          <a:xfrm>
            <a:off x="4392309" y="4830565"/>
            <a:ext cx="17345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Endothelial cells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165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11D6C557-0150-A165-EFC4-A4FB00D1C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637793" y="5140237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ZoneTexte 166">
            <a:extLst>
              <a:ext uri="{FF2B5EF4-FFF2-40B4-BE49-F238E27FC236}">
                <a16:creationId xmlns:a16="http://schemas.microsoft.com/office/drawing/2014/main" id="{5FD53100-D029-392B-DC37-1EE9BA3AD40F}"/>
              </a:ext>
            </a:extLst>
          </p:cNvPr>
          <p:cNvSpPr txBox="1"/>
          <p:nvPr/>
        </p:nvSpPr>
        <p:spPr>
          <a:xfrm>
            <a:off x="2994" y="3842179"/>
            <a:ext cx="19776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Epithelial cells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20432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34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4FDD98-FB41-5158-2D9D-D3CD07930973}"/>
              </a:ext>
            </a:extLst>
          </p:cNvPr>
          <p:cNvSpPr txBox="1"/>
          <p:nvPr/>
        </p:nvSpPr>
        <p:spPr>
          <a:xfrm>
            <a:off x="4439816" y="1257903"/>
            <a:ext cx="581831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anchors a carrier to endothelium in the area of interest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provides desirable subcellular addressing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not adversely affected by carrier binding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ArialMT"/>
              </a:rPr>
              <a:t>Adequate level of expression/localization 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B990C-6844-CD68-39AF-EC1ED9FE227A}"/>
              </a:ext>
            </a:extLst>
          </p:cNvPr>
          <p:cNvSpPr/>
          <p:nvPr/>
        </p:nvSpPr>
        <p:spPr>
          <a:xfrm>
            <a:off x="0" y="6618375"/>
            <a:ext cx="11352584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r"/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BB9F2C-D913-6277-501A-5E468BAA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216" y="1372850"/>
            <a:ext cx="2040881" cy="126749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81BEC3A0-DAB3-D403-C0A2-3A7648955C7C}"/>
              </a:ext>
            </a:extLst>
          </p:cNvPr>
          <p:cNvSpPr txBox="1"/>
          <p:nvPr/>
        </p:nvSpPr>
        <p:spPr>
          <a:xfrm>
            <a:off x="71339" y="3382801"/>
            <a:ext cx="14156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ArialMT"/>
              </a:rPr>
              <a:t>ICAM-1 </a:t>
            </a:r>
            <a:endParaRPr lang="en-150" sz="200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87A6B0-9389-B679-029C-D02A13FD2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05" y="4312700"/>
            <a:ext cx="1152128" cy="338666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5FD53100-D029-392B-DC37-1EE9BA3AD40F}"/>
              </a:ext>
            </a:extLst>
          </p:cNvPr>
          <p:cNvSpPr txBox="1"/>
          <p:nvPr/>
        </p:nvSpPr>
        <p:spPr>
          <a:xfrm>
            <a:off x="2994" y="3842179"/>
            <a:ext cx="19776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Epithelial cells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1B1B827-3D8A-B96D-3474-02A343807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728" y="4319324"/>
            <a:ext cx="674571" cy="378735"/>
          </a:xfrm>
          <a:prstGeom prst="rect">
            <a:avLst/>
          </a:prstGeom>
        </p:spPr>
      </p:pic>
      <p:sp>
        <p:nvSpPr>
          <p:cNvPr id="100" name="ZoneTexte 99">
            <a:extLst>
              <a:ext uri="{FF2B5EF4-FFF2-40B4-BE49-F238E27FC236}">
                <a16:creationId xmlns:a16="http://schemas.microsoft.com/office/drawing/2014/main" id="{883632F0-B794-0C01-BA5F-A8B9A16D9DC9}"/>
              </a:ext>
            </a:extLst>
          </p:cNvPr>
          <p:cNvSpPr txBox="1"/>
          <p:nvPr/>
        </p:nvSpPr>
        <p:spPr>
          <a:xfrm>
            <a:off x="3128210" y="3818669"/>
            <a:ext cx="1311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Fibroblasts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C16E6BED-7DD5-4DAE-FF74-D3DB0FEC7556}"/>
              </a:ext>
            </a:extLst>
          </p:cNvPr>
          <p:cNvSpPr txBox="1"/>
          <p:nvPr/>
        </p:nvSpPr>
        <p:spPr>
          <a:xfrm>
            <a:off x="1809466" y="3818669"/>
            <a:ext cx="1215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ArialMT"/>
              </a:rPr>
              <a:t>Muscle cells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2" name="Freeform 84">
            <a:extLst>
              <a:ext uri="{FF2B5EF4-FFF2-40B4-BE49-F238E27FC236}">
                <a16:creationId xmlns:a16="http://schemas.microsoft.com/office/drawing/2014/main" id="{A94CFF7A-DCAD-55AA-4572-BF8A22E2D207}"/>
              </a:ext>
            </a:extLst>
          </p:cNvPr>
          <p:cNvSpPr>
            <a:spLocks/>
          </p:cNvSpPr>
          <p:nvPr/>
        </p:nvSpPr>
        <p:spPr bwMode="auto">
          <a:xfrm>
            <a:off x="914669" y="1524988"/>
            <a:ext cx="886407" cy="243903"/>
          </a:xfrm>
          <a:custGeom>
            <a:avLst/>
            <a:gdLst>
              <a:gd name="T0" fmla="*/ 470 w 314"/>
              <a:gd name="T1" fmla="*/ 35 h 81"/>
              <a:gd name="T2" fmla="*/ 3375 w 314"/>
              <a:gd name="T3" fmla="*/ 0 h 81"/>
              <a:gd name="T4" fmla="*/ 4470 w 314"/>
              <a:gd name="T5" fmla="*/ 0 h 81"/>
              <a:gd name="T6" fmla="*/ 4875 w 314"/>
              <a:gd name="T7" fmla="*/ 320 h 81"/>
              <a:gd name="T8" fmla="*/ 4908 w 314"/>
              <a:gd name="T9" fmla="*/ 1117 h 81"/>
              <a:gd name="T10" fmla="*/ 4595 w 314"/>
              <a:gd name="T11" fmla="*/ 1480 h 81"/>
              <a:gd name="T12" fmla="*/ 1895 w 314"/>
              <a:gd name="T13" fmla="*/ 1443 h 81"/>
              <a:gd name="T14" fmla="*/ 363 w 314"/>
              <a:gd name="T15" fmla="*/ 1536 h 81"/>
              <a:gd name="T16" fmla="*/ 0 w 314"/>
              <a:gd name="T17" fmla="*/ 1045 h 81"/>
              <a:gd name="T18" fmla="*/ 0 w 314"/>
              <a:gd name="T19" fmla="*/ 376 h 81"/>
              <a:gd name="T20" fmla="*/ 83 w 314"/>
              <a:gd name="T21" fmla="*/ 136 h 81"/>
              <a:gd name="T22" fmla="*/ 470 w 314"/>
              <a:gd name="T23" fmla="*/ 35 h 81"/>
              <a:gd name="T24" fmla="*/ 470 w 314"/>
              <a:gd name="T25" fmla="*/ 35 h 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4" h="81">
                <a:moveTo>
                  <a:pt x="30" y="2"/>
                </a:moveTo>
                <a:cubicBezTo>
                  <a:pt x="32" y="2"/>
                  <a:pt x="169" y="0"/>
                  <a:pt x="216" y="0"/>
                </a:cubicBezTo>
                <a:cubicBezTo>
                  <a:pt x="286" y="0"/>
                  <a:pt x="286" y="0"/>
                  <a:pt x="286" y="0"/>
                </a:cubicBezTo>
                <a:cubicBezTo>
                  <a:pt x="298" y="0"/>
                  <a:pt x="312" y="5"/>
                  <a:pt x="312" y="17"/>
                </a:cubicBezTo>
                <a:cubicBezTo>
                  <a:pt x="312" y="17"/>
                  <a:pt x="314" y="58"/>
                  <a:pt x="314" y="59"/>
                </a:cubicBezTo>
                <a:cubicBezTo>
                  <a:pt x="314" y="71"/>
                  <a:pt x="307" y="78"/>
                  <a:pt x="294" y="78"/>
                </a:cubicBezTo>
                <a:cubicBezTo>
                  <a:pt x="293" y="78"/>
                  <a:pt x="160" y="76"/>
                  <a:pt x="121" y="76"/>
                </a:cubicBezTo>
                <a:cubicBezTo>
                  <a:pt x="84" y="76"/>
                  <a:pt x="26" y="81"/>
                  <a:pt x="23" y="81"/>
                </a:cubicBezTo>
                <a:cubicBezTo>
                  <a:pt x="9" y="81"/>
                  <a:pt x="0" y="71"/>
                  <a:pt x="0" y="55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5"/>
                  <a:pt x="2" y="10"/>
                  <a:pt x="5" y="7"/>
                </a:cubicBezTo>
                <a:cubicBezTo>
                  <a:pt x="10" y="3"/>
                  <a:pt x="18" y="1"/>
                  <a:pt x="30" y="2"/>
                </a:cubicBezTo>
                <a:cubicBezTo>
                  <a:pt x="30" y="2"/>
                  <a:pt x="30" y="2"/>
                  <a:pt x="30" y="2"/>
                </a:cubicBezTo>
                <a:close/>
              </a:path>
            </a:pathLst>
          </a:custGeom>
          <a:noFill/>
          <a:ln w="12700" cap="rnd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150">
              <a:latin typeface="ArialMT"/>
            </a:endParaRPr>
          </a:p>
        </p:txBody>
      </p: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F20DE19B-2801-E703-29FD-B69D5846392E}"/>
              </a:ext>
            </a:extLst>
          </p:cNvPr>
          <p:cNvGrpSpPr/>
          <p:nvPr/>
        </p:nvGrpSpPr>
        <p:grpSpPr>
          <a:xfrm>
            <a:off x="564103" y="4866034"/>
            <a:ext cx="3673042" cy="267616"/>
            <a:chOff x="492475" y="2492821"/>
            <a:chExt cx="3673042" cy="267616"/>
          </a:xfrm>
        </p:grpSpPr>
        <p:grpSp>
          <p:nvGrpSpPr>
            <p:cNvPr id="116" name="Group 73">
              <a:extLst>
                <a:ext uri="{FF2B5EF4-FFF2-40B4-BE49-F238E27FC236}">
                  <a16:creationId xmlns:a16="http://schemas.microsoft.com/office/drawing/2014/main" id="{8B6BC23B-A047-CAF4-DE3D-160D8F2199D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2475" y="2492821"/>
              <a:ext cx="911249" cy="267616"/>
              <a:chOff x="240" y="2640"/>
              <a:chExt cx="807" cy="237"/>
            </a:xfrm>
          </p:grpSpPr>
          <p:sp>
            <p:nvSpPr>
              <p:cNvPr id="153" name="Freeform 74">
                <a:extLst>
                  <a:ext uri="{FF2B5EF4-FFF2-40B4-BE49-F238E27FC236}">
                    <a16:creationId xmlns:a16="http://schemas.microsoft.com/office/drawing/2014/main" id="{3BD3556F-879C-482E-CEC4-C947A0430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4" name="Freeform 75">
                <a:extLst>
                  <a:ext uri="{FF2B5EF4-FFF2-40B4-BE49-F238E27FC236}">
                    <a16:creationId xmlns:a16="http://schemas.microsoft.com/office/drawing/2014/main" id="{374E656E-AAB4-0778-AE6F-52537C443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5" name="Oval 76">
                <a:extLst>
                  <a:ext uri="{FF2B5EF4-FFF2-40B4-BE49-F238E27FC236}">
                    <a16:creationId xmlns:a16="http://schemas.microsoft.com/office/drawing/2014/main" id="{043F4B6C-8AE9-60BB-256B-8BE2467B0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56" name="Oval 77">
                <a:extLst>
                  <a:ext uri="{FF2B5EF4-FFF2-40B4-BE49-F238E27FC236}">
                    <a16:creationId xmlns:a16="http://schemas.microsoft.com/office/drawing/2014/main" id="{E6937FD5-1972-63B4-A540-EDBB66E96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57" name="Freeform 78">
                <a:extLst>
                  <a:ext uri="{FF2B5EF4-FFF2-40B4-BE49-F238E27FC236}">
                    <a16:creationId xmlns:a16="http://schemas.microsoft.com/office/drawing/2014/main" id="{2FC0AFCB-802F-1422-377E-00B548BCB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8" name="Freeform 79">
                <a:extLst>
                  <a:ext uri="{FF2B5EF4-FFF2-40B4-BE49-F238E27FC236}">
                    <a16:creationId xmlns:a16="http://schemas.microsoft.com/office/drawing/2014/main" id="{536F11E1-1EC7-D440-8977-075AFB483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9" name="Freeform 80">
                <a:extLst>
                  <a:ext uri="{FF2B5EF4-FFF2-40B4-BE49-F238E27FC236}">
                    <a16:creationId xmlns:a16="http://schemas.microsoft.com/office/drawing/2014/main" id="{10A07C19-D054-FFCC-455F-3D8466D49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60" name="Freeform 81">
                <a:extLst>
                  <a:ext uri="{FF2B5EF4-FFF2-40B4-BE49-F238E27FC236}">
                    <a16:creationId xmlns:a16="http://schemas.microsoft.com/office/drawing/2014/main" id="{949B8D03-C8EE-FCE0-AC21-2A05BB156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61" name="Freeform 82">
                <a:extLst>
                  <a:ext uri="{FF2B5EF4-FFF2-40B4-BE49-F238E27FC236}">
                    <a16:creationId xmlns:a16="http://schemas.microsoft.com/office/drawing/2014/main" id="{5A290816-8848-AF89-C5BD-C896AF780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62" name="Oval 83">
                <a:extLst>
                  <a:ext uri="{FF2B5EF4-FFF2-40B4-BE49-F238E27FC236}">
                    <a16:creationId xmlns:a16="http://schemas.microsoft.com/office/drawing/2014/main" id="{5E6872E9-3E3C-9FA1-7FED-22B26343C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63" name="Freeform 84">
                <a:extLst>
                  <a:ext uri="{FF2B5EF4-FFF2-40B4-BE49-F238E27FC236}">
                    <a16:creationId xmlns:a16="http://schemas.microsoft.com/office/drawing/2014/main" id="{CEFD4C22-90D4-76AE-2951-87FAB3CF4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117" name="Group 209">
              <a:extLst>
                <a:ext uri="{FF2B5EF4-FFF2-40B4-BE49-F238E27FC236}">
                  <a16:creationId xmlns:a16="http://schemas.microsoft.com/office/drawing/2014/main" id="{C0D7988A-A822-761D-9039-0886A0581E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06562" y="2492821"/>
              <a:ext cx="911249" cy="267616"/>
              <a:chOff x="240" y="2640"/>
              <a:chExt cx="807" cy="237"/>
            </a:xfrm>
          </p:grpSpPr>
          <p:sp>
            <p:nvSpPr>
              <p:cNvPr id="142" name="Freeform 210">
                <a:extLst>
                  <a:ext uri="{FF2B5EF4-FFF2-40B4-BE49-F238E27FC236}">
                    <a16:creationId xmlns:a16="http://schemas.microsoft.com/office/drawing/2014/main" id="{92A451E3-DD78-3CE5-4FA4-4731F0B7F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3" name="Freeform 211">
                <a:extLst>
                  <a:ext uri="{FF2B5EF4-FFF2-40B4-BE49-F238E27FC236}">
                    <a16:creationId xmlns:a16="http://schemas.microsoft.com/office/drawing/2014/main" id="{1782A585-C232-8513-BBFB-2F1AA6481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4" name="Oval 212">
                <a:extLst>
                  <a:ext uri="{FF2B5EF4-FFF2-40B4-BE49-F238E27FC236}">
                    <a16:creationId xmlns:a16="http://schemas.microsoft.com/office/drawing/2014/main" id="{3B12EF68-208D-C957-3E8B-4F84F7361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45" name="Oval 213">
                <a:extLst>
                  <a:ext uri="{FF2B5EF4-FFF2-40B4-BE49-F238E27FC236}">
                    <a16:creationId xmlns:a16="http://schemas.microsoft.com/office/drawing/2014/main" id="{6D57A749-982A-9A92-4AF7-6AAB310D5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46" name="Freeform 214">
                <a:extLst>
                  <a:ext uri="{FF2B5EF4-FFF2-40B4-BE49-F238E27FC236}">
                    <a16:creationId xmlns:a16="http://schemas.microsoft.com/office/drawing/2014/main" id="{9A0D67E1-AC45-A991-DC67-A600A719B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7" name="Freeform 215">
                <a:extLst>
                  <a:ext uri="{FF2B5EF4-FFF2-40B4-BE49-F238E27FC236}">
                    <a16:creationId xmlns:a16="http://schemas.microsoft.com/office/drawing/2014/main" id="{C119EB85-0979-0E77-1CC3-38D269AA4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8" name="Freeform 216">
                <a:extLst>
                  <a:ext uri="{FF2B5EF4-FFF2-40B4-BE49-F238E27FC236}">
                    <a16:creationId xmlns:a16="http://schemas.microsoft.com/office/drawing/2014/main" id="{AB804315-BB31-6F20-EA1F-003F0612D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9" name="Freeform 217">
                <a:extLst>
                  <a:ext uri="{FF2B5EF4-FFF2-40B4-BE49-F238E27FC236}">
                    <a16:creationId xmlns:a16="http://schemas.microsoft.com/office/drawing/2014/main" id="{4CAD06C6-BD8C-6E43-935F-80562CAAB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0" name="Freeform 218">
                <a:extLst>
                  <a:ext uri="{FF2B5EF4-FFF2-40B4-BE49-F238E27FC236}">
                    <a16:creationId xmlns:a16="http://schemas.microsoft.com/office/drawing/2014/main" id="{BA40DF65-E943-CA22-8A9C-9DD7C855D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51" name="Oval 219">
                <a:extLst>
                  <a:ext uri="{FF2B5EF4-FFF2-40B4-BE49-F238E27FC236}">
                    <a16:creationId xmlns:a16="http://schemas.microsoft.com/office/drawing/2014/main" id="{754B85B6-4733-1791-3E63-87ED5A945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52" name="Freeform 220">
                <a:extLst>
                  <a:ext uri="{FF2B5EF4-FFF2-40B4-BE49-F238E27FC236}">
                    <a16:creationId xmlns:a16="http://schemas.microsoft.com/office/drawing/2014/main" id="{61673A9B-55DE-01D4-A89F-950C9E3FA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118" name="Group 221">
              <a:extLst>
                <a:ext uri="{FF2B5EF4-FFF2-40B4-BE49-F238E27FC236}">
                  <a16:creationId xmlns:a16="http://schemas.microsoft.com/office/drawing/2014/main" id="{76A000E3-AA20-1797-C612-BD4138A71E9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30800" y="2492821"/>
              <a:ext cx="911249" cy="267616"/>
              <a:chOff x="240" y="2640"/>
              <a:chExt cx="807" cy="237"/>
            </a:xfrm>
          </p:grpSpPr>
          <p:sp>
            <p:nvSpPr>
              <p:cNvPr id="131" name="Freeform 222">
                <a:extLst>
                  <a:ext uri="{FF2B5EF4-FFF2-40B4-BE49-F238E27FC236}">
                    <a16:creationId xmlns:a16="http://schemas.microsoft.com/office/drawing/2014/main" id="{FAE273F5-7026-7E2D-057C-6C691E3FD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2" name="Freeform 223">
                <a:extLst>
                  <a:ext uri="{FF2B5EF4-FFF2-40B4-BE49-F238E27FC236}">
                    <a16:creationId xmlns:a16="http://schemas.microsoft.com/office/drawing/2014/main" id="{32A2EB09-B43F-7820-8356-C8F07EB9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3" name="Oval 224">
                <a:extLst>
                  <a:ext uri="{FF2B5EF4-FFF2-40B4-BE49-F238E27FC236}">
                    <a16:creationId xmlns:a16="http://schemas.microsoft.com/office/drawing/2014/main" id="{AAC7DBBF-9B14-F0D8-8998-7B268C627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34" name="Oval 225">
                <a:extLst>
                  <a:ext uri="{FF2B5EF4-FFF2-40B4-BE49-F238E27FC236}">
                    <a16:creationId xmlns:a16="http://schemas.microsoft.com/office/drawing/2014/main" id="{7B926B0F-984C-F356-C182-ADD0025A8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35" name="Freeform 226">
                <a:extLst>
                  <a:ext uri="{FF2B5EF4-FFF2-40B4-BE49-F238E27FC236}">
                    <a16:creationId xmlns:a16="http://schemas.microsoft.com/office/drawing/2014/main" id="{3CBD5BCD-48CA-FD0B-7B65-0449DEA15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6" name="Freeform 227">
                <a:extLst>
                  <a:ext uri="{FF2B5EF4-FFF2-40B4-BE49-F238E27FC236}">
                    <a16:creationId xmlns:a16="http://schemas.microsoft.com/office/drawing/2014/main" id="{31A6BB66-A2E7-EDBB-F610-F19274F3D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7" name="Freeform 228">
                <a:extLst>
                  <a:ext uri="{FF2B5EF4-FFF2-40B4-BE49-F238E27FC236}">
                    <a16:creationId xmlns:a16="http://schemas.microsoft.com/office/drawing/2014/main" id="{0C0E5F08-73D0-C51A-19A7-E8B0BDC74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8" name="Freeform 229">
                <a:extLst>
                  <a:ext uri="{FF2B5EF4-FFF2-40B4-BE49-F238E27FC236}">
                    <a16:creationId xmlns:a16="http://schemas.microsoft.com/office/drawing/2014/main" id="{1964649C-0A9C-EEB9-836F-8C4E00CF2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39" name="Freeform 230">
                <a:extLst>
                  <a:ext uri="{FF2B5EF4-FFF2-40B4-BE49-F238E27FC236}">
                    <a16:creationId xmlns:a16="http://schemas.microsoft.com/office/drawing/2014/main" id="{F6CEB305-ACA4-C419-054C-F0487966F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40" name="Oval 231">
                <a:extLst>
                  <a:ext uri="{FF2B5EF4-FFF2-40B4-BE49-F238E27FC236}">
                    <a16:creationId xmlns:a16="http://schemas.microsoft.com/office/drawing/2014/main" id="{1CCD2280-C075-C275-6349-FF70A4ADB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41" name="Freeform 232">
                <a:extLst>
                  <a:ext uri="{FF2B5EF4-FFF2-40B4-BE49-F238E27FC236}">
                    <a16:creationId xmlns:a16="http://schemas.microsoft.com/office/drawing/2014/main" id="{B068C38E-ED93-FDFC-A70F-538267775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119" name="Group 233">
              <a:extLst>
                <a:ext uri="{FF2B5EF4-FFF2-40B4-BE49-F238E27FC236}">
                  <a16:creationId xmlns:a16="http://schemas.microsoft.com/office/drawing/2014/main" id="{916BD8D5-4E8B-5C2F-4A70-C45C0DFE01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54268" y="2492821"/>
              <a:ext cx="911249" cy="267616"/>
              <a:chOff x="240" y="2640"/>
              <a:chExt cx="807" cy="237"/>
            </a:xfrm>
          </p:grpSpPr>
          <p:sp>
            <p:nvSpPr>
              <p:cNvPr id="120" name="Freeform 234">
                <a:extLst>
                  <a:ext uri="{FF2B5EF4-FFF2-40B4-BE49-F238E27FC236}">
                    <a16:creationId xmlns:a16="http://schemas.microsoft.com/office/drawing/2014/main" id="{567C825E-8193-7527-7BC3-9DBCBCCDA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1" name="Freeform 235">
                <a:extLst>
                  <a:ext uri="{FF2B5EF4-FFF2-40B4-BE49-F238E27FC236}">
                    <a16:creationId xmlns:a16="http://schemas.microsoft.com/office/drawing/2014/main" id="{E3949C36-B42D-F765-616C-096788871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2" name="Oval 236">
                <a:extLst>
                  <a:ext uri="{FF2B5EF4-FFF2-40B4-BE49-F238E27FC236}">
                    <a16:creationId xmlns:a16="http://schemas.microsoft.com/office/drawing/2014/main" id="{52E9113D-0590-B38E-9E73-C93CBAC24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23" name="Oval 237">
                <a:extLst>
                  <a:ext uri="{FF2B5EF4-FFF2-40B4-BE49-F238E27FC236}">
                    <a16:creationId xmlns:a16="http://schemas.microsoft.com/office/drawing/2014/main" id="{1708A90F-2927-184C-2A93-26EF65D92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24" name="Freeform 238">
                <a:extLst>
                  <a:ext uri="{FF2B5EF4-FFF2-40B4-BE49-F238E27FC236}">
                    <a16:creationId xmlns:a16="http://schemas.microsoft.com/office/drawing/2014/main" id="{11719543-465B-3F40-87D1-182C5BEBE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5" name="Freeform 239">
                <a:extLst>
                  <a:ext uri="{FF2B5EF4-FFF2-40B4-BE49-F238E27FC236}">
                    <a16:creationId xmlns:a16="http://schemas.microsoft.com/office/drawing/2014/main" id="{A1F10A42-62D6-6234-234D-6C59E0639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6" name="Freeform 240">
                <a:extLst>
                  <a:ext uri="{FF2B5EF4-FFF2-40B4-BE49-F238E27FC236}">
                    <a16:creationId xmlns:a16="http://schemas.microsoft.com/office/drawing/2014/main" id="{5D8998EC-F7D1-3263-9125-2C06F95BA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7" name="Freeform 241">
                <a:extLst>
                  <a:ext uri="{FF2B5EF4-FFF2-40B4-BE49-F238E27FC236}">
                    <a16:creationId xmlns:a16="http://schemas.microsoft.com/office/drawing/2014/main" id="{5EBFF2B4-8E60-2BE0-3682-64DE375B3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8" name="Freeform 242">
                <a:extLst>
                  <a:ext uri="{FF2B5EF4-FFF2-40B4-BE49-F238E27FC236}">
                    <a16:creationId xmlns:a16="http://schemas.microsoft.com/office/drawing/2014/main" id="{98691F7D-9EA1-04E7-F98F-67713BD66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129" name="Oval 243">
                <a:extLst>
                  <a:ext uri="{FF2B5EF4-FFF2-40B4-BE49-F238E27FC236}">
                    <a16:creationId xmlns:a16="http://schemas.microsoft.com/office/drawing/2014/main" id="{A1AA0D69-3FD4-D371-8E31-7A0B30228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130" name="Freeform 244">
                <a:extLst>
                  <a:ext uri="{FF2B5EF4-FFF2-40B4-BE49-F238E27FC236}">
                    <a16:creationId xmlns:a16="http://schemas.microsoft.com/office/drawing/2014/main" id="{66106F91-1C9B-D71C-2CB8-0FFAF254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8100D8A-8EE8-CD91-8F18-AA163FCE1090}"/>
              </a:ext>
            </a:extLst>
          </p:cNvPr>
          <p:cNvGrpSpPr/>
          <p:nvPr/>
        </p:nvGrpSpPr>
        <p:grpSpPr>
          <a:xfrm>
            <a:off x="1764382" y="4395326"/>
            <a:ext cx="1305576" cy="359278"/>
            <a:chOff x="1810497" y="4395326"/>
            <a:chExt cx="1305576" cy="359278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2D77BFA-567A-3808-48A5-D6C633EA8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15570">
              <a:off x="1810497" y="4395326"/>
              <a:ext cx="801722" cy="111985"/>
            </a:xfrm>
            <a:prstGeom prst="rect">
              <a:avLst/>
            </a:prstGeom>
          </p:spPr>
        </p:pic>
        <p:pic>
          <p:nvPicPr>
            <p:cNvPr id="213" name="Image 212">
              <a:extLst>
                <a:ext uri="{FF2B5EF4-FFF2-40B4-BE49-F238E27FC236}">
                  <a16:creationId xmlns:a16="http://schemas.microsoft.com/office/drawing/2014/main" id="{3AD06168-2739-FC16-0BA3-D118F0F0E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70045">
              <a:off x="2314351" y="4642619"/>
              <a:ext cx="801722" cy="111985"/>
            </a:xfrm>
            <a:prstGeom prst="rect">
              <a:avLst/>
            </a:prstGeom>
          </p:spPr>
        </p:pic>
      </p:grpSp>
      <p:grpSp>
        <p:nvGrpSpPr>
          <p:cNvPr id="238" name="Groupe 237">
            <a:extLst>
              <a:ext uri="{FF2B5EF4-FFF2-40B4-BE49-F238E27FC236}">
                <a16:creationId xmlns:a16="http://schemas.microsoft.com/office/drawing/2014/main" id="{8083F1A7-0792-1DCF-1EB7-62233E93A293}"/>
              </a:ext>
            </a:extLst>
          </p:cNvPr>
          <p:cNvGrpSpPr/>
          <p:nvPr/>
        </p:nvGrpSpPr>
        <p:grpSpPr>
          <a:xfrm>
            <a:off x="550553" y="5511896"/>
            <a:ext cx="3673042" cy="267616"/>
            <a:chOff x="492475" y="2492821"/>
            <a:chExt cx="3673042" cy="267616"/>
          </a:xfrm>
        </p:grpSpPr>
        <p:grpSp>
          <p:nvGrpSpPr>
            <p:cNvPr id="239" name="Group 73">
              <a:extLst>
                <a:ext uri="{FF2B5EF4-FFF2-40B4-BE49-F238E27FC236}">
                  <a16:creationId xmlns:a16="http://schemas.microsoft.com/office/drawing/2014/main" id="{7F54B896-74B8-FCC6-A523-D5E4D951AD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2475" y="2492821"/>
              <a:ext cx="911249" cy="267616"/>
              <a:chOff x="240" y="2640"/>
              <a:chExt cx="807" cy="237"/>
            </a:xfrm>
          </p:grpSpPr>
          <p:sp>
            <p:nvSpPr>
              <p:cNvPr id="276" name="Freeform 74">
                <a:extLst>
                  <a:ext uri="{FF2B5EF4-FFF2-40B4-BE49-F238E27FC236}">
                    <a16:creationId xmlns:a16="http://schemas.microsoft.com/office/drawing/2014/main" id="{4FF92452-0354-9FC3-692D-DAD4CF71C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7" name="Freeform 75">
                <a:extLst>
                  <a:ext uri="{FF2B5EF4-FFF2-40B4-BE49-F238E27FC236}">
                    <a16:creationId xmlns:a16="http://schemas.microsoft.com/office/drawing/2014/main" id="{8FDC4689-6EED-1EBE-999B-B79050E53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8" name="Oval 76">
                <a:extLst>
                  <a:ext uri="{FF2B5EF4-FFF2-40B4-BE49-F238E27FC236}">
                    <a16:creationId xmlns:a16="http://schemas.microsoft.com/office/drawing/2014/main" id="{CE135039-AB53-8127-5020-AF4D83094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79" name="Oval 77">
                <a:extLst>
                  <a:ext uri="{FF2B5EF4-FFF2-40B4-BE49-F238E27FC236}">
                    <a16:creationId xmlns:a16="http://schemas.microsoft.com/office/drawing/2014/main" id="{AABEEEBB-3B8F-174D-5DC4-69AC81B31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80" name="Freeform 78">
                <a:extLst>
                  <a:ext uri="{FF2B5EF4-FFF2-40B4-BE49-F238E27FC236}">
                    <a16:creationId xmlns:a16="http://schemas.microsoft.com/office/drawing/2014/main" id="{7A1E4364-73C2-6C98-2DA8-1E087ED45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1" name="Freeform 79">
                <a:extLst>
                  <a:ext uri="{FF2B5EF4-FFF2-40B4-BE49-F238E27FC236}">
                    <a16:creationId xmlns:a16="http://schemas.microsoft.com/office/drawing/2014/main" id="{F1D65247-9712-A593-191D-7A44481BE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2" name="Freeform 80">
                <a:extLst>
                  <a:ext uri="{FF2B5EF4-FFF2-40B4-BE49-F238E27FC236}">
                    <a16:creationId xmlns:a16="http://schemas.microsoft.com/office/drawing/2014/main" id="{7596E45D-766C-5F1C-0B33-D8304D68E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3" name="Freeform 81">
                <a:extLst>
                  <a:ext uri="{FF2B5EF4-FFF2-40B4-BE49-F238E27FC236}">
                    <a16:creationId xmlns:a16="http://schemas.microsoft.com/office/drawing/2014/main" id="{F0D7011E-7672-9481-AF34-3103A6841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4" name="Freeform 82">
                <a:extLst>
                  <a:ext uri="{FF2B5EF4-FFF2-40B4-BE49-F238E27FC236}">
                    <a16:creationId xmlns:a16="http://schemas.microsoft.com/office/drawing/2014/main" id="{104381DD-1E96-AF64-C69F-355436681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85" name="Oval 83">
                <a:extLst>
                  <a:ext uri="{FF2B5EF4-FFF2-40B4-BE49-F238E27FC236}">
                    <a16:creationId xmlns:a16="http://schemas.microsoft.com/office/drawing/2014/main" id="{3FB257A8-343C-11E2-19A0-1D59F656D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86" name="Freeform 84">
                <a:extLst>
                  <a:ext uri="{FF2B5EF4-FFF2-40B4-BE49-F238E27FC236}">
                    <a16:creationId xmlns:a16="http://schemas.microsoft.com/office/drawing/2014/main" id="{5B6180E8-B4C1-4F80-0E63-FFE121C74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240" name="Group 209">
              <a:extLst>
                <a:ext uri="{FF2B5EF4-FFF2-40B4-BE49-F238E27FC236}">
                  <a16:creationId xmlns:a16="http://schemas.microsoft.com/office/drawing/2014/main" id="{D65B6F38-2D46-FF52-BF4A-52A23ECF739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06562" y="2492821"/>
              <a:ext cx="911249" cy="267616"/>
              <a:chOff x="240" y="2640"/>
              <a:chExt cx="807" cy="237"/>
            </a:xfrm>
          </p:grpSpPr>
          <p:sp>
            <p:nvSpPr>
              <p:cNvPr id="265" name="Freeform 210">
                <a:extLst>
                  <a:ext uri="{FF2B5EF4-FFF2-40B4-BE49-F238E27FC236}">
                    <a16:creationId xmlns:a16="http://schemas.microsoft.com/office/drawing/2014/main" id="{EA2090F1-E04B-E53D-45A2-A2DA079FB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6" name="Freeform 211">
                <a:extLst>
                  <a:ext uri="{FF2B5EF4-FFF2-40B4-BE49-F238E27FC236}">
                    <a16:creationId xmlns:a16="http://schemas.microsoft.com/office/drawing/2014/main" id="{2172A1C2-7FA9-E3EC-7F22-8CEE445BB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7" name="Oval 212">
                <a:extLst>
                  <a:ext uri="{FF2B5EF4-FFF2-40B4-BE49-F238E27FC236}">
                    <a16:creationId xmlns:a16="http://schemas.microsoft.com/office/drawing/2014/main" id="{1C1C2F10-DD55-057D-7CA5-EA17BC52A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68" name="Oval 213">
                <a:extLst>
                  <a:ext uri="{FF2B5EF4-FFF2-40B4-BE49-F238E27FC236}">
                    <a16:creationId xmlns:a16="http://schemas.microsoft.com/office/drawing/2014/main" id="{3AAC100B-BBC2-1510-900E-1D7BE7868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69" name="Freeform 214">
                <a:extLst>
                  <a:ext uri="{FF2B5EF4-FFF2-40B4-BE49-F238E27FC236}">
                    <a16:creationId xmlns:a16="http://schemas.microsoft.com/office/drawing/2014/main" id="{1093F4FA-17C5-2E8D-BBB7-630187E2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0" name="Freeform 215">
                <a:extLst>
                  <a:ext uri="{FF2B5EF4-FFF2-40B4-BE49-F238E27FC236}">
                    <a16:creationId xmlns:a16="http://schemas.microsoft.com/office/drawing/2014/main" id="{E60E7FE2-4003-9C0C-7C78-31AF68DD9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1" name="Freeform 216">
                <a:extLst>
                  <a:ext uri="{FF2B5EF4-FFF2-40B4-BE49-F238E27FC236}">
                    <a16:creationId xmlns:a16="http://schemas.microsoft.com/office/drawing/2014/main" id="{245498D8-3781-A193-B1EA-2FA389669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2" name="Freeform 217">
                <a:extLst>
                  <a:ext uri="{FF2B5EF4-FFF2-40B4-BE49-F238E27FC236}">
                    <a16:creationId xmlns:a16="http://schemas.microsoft.com/office/drawing/2014/main" id="{D05D39AB-BBD1-3892-439E-DA83ECC9F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3" name="Freeform 218">
                <a:extLst>
                  <a:ext uri="{FF2B5EF4-FFF2-40B4-BE49-F238E27FC236}">
                    <a16:creationId xmlns:a16="http://schemas.microsoft.com/office/drawing/2014/main" id="{A2039A33-80DE-9B7D-CBF8-60D3D8657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74" name="Oval 219">
                <a:extLst>
                  <a:ext uri="{FF2B5EF4-FFF2-40B4-BE49-F238E27FC236}">
                    <a16:creationId xmlns:a16="http://schemas.microsoft.com/office/drawing/2014/main" id="{51CEFBFD-CA3F-EC71-3EEF-6167EA08F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75" name="Freeform 220">
                <a:extLst>
                  <a:ext uri="{FF2B5EF4-FFF2-40B4-BE49-F238E27FC236}">
                    <a16:creationId xmlns:a16="http://schemas.microsoft.com/office/drawing/2014/main" id="{9E05EEEF-19F5-26BF-480C-35038823A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241" name="Group 221">
              <a:extLst>
                <a:ext uri="{FF2B5EF4-FFF2-40B4-BE49-F238E27FC236}">
                  <a16:creationId xmlns:a16="http://schemas.microsoft.com/office/drawing/2014/main" id="{1C5667B1-9EE5-7347-61E8-AB63D79924E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30800" y="2492821"/>
              <a:ext cx="911249" cy="267616"/>
              <a:chOff x="240" y="2640"/>
              <a:chExt cx="807" cy="237"/>
            </a:xfrm>
          </p:grpSpPr>
          <p:sp>
            <p:nvSpPr>
              <p:cNvPr id="254" name="Freeform 222">
                <a:extLst>
                  <a:ext uri="{FF2B5EF4-FFF2-40B4-BE49-F238E27FC236}">
                    <a16:creationId xmlns:a16="http://schemas.microsoft.com/office/drawing/2014/main" id="{90F21611-7762-363A-3C86-4195FFDC7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5" name="Freeform 223">
                <a:extLst>
                  <a:ext uri="{FF2B5EF4-FFF2-40B4-BE49-F238E27FC236}">
                    <a16:creationId xmlns:a16="http://schemas.microsoft.com/office/drawing/2014/main" id="{7CBBD9A9-E953-15FB-683C-555A7E601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6" name="Oval 224">
                <a:extLst>
                  <a:ext uri="{FF2B5EF4-FFF2-40B4-BE49-F238E27FC236}">
                    <a16:creationId xmlns:a16="http://schemas.microsoft.com/office/drawing/2014/main" id="{9B938533-8FCE-8754-31EC-8F198E114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57" name="Oval 225">
                <a:extLst>
                  <a:ext uri="{FF2B5EF4-FFF2-40B4-BE49-F238E27FC236}">
                    <a16:creationId xmlns:a16="http://schemas.microsoft.com/office/drawing/2014/main" id="{BDE61956-3E7F-72A9-BF17-48B4DB048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58" name="Freeform 226">
                <a:extLst>
                  <a:ext uri="{FF2B5EF4-FFF2-40B4-BE49-F238E27FC236}">
                    <a16:creationId xmlns:a16="http://schemas.microsoft.com/office/drawing/2014/main" id="{8B741ED3-4019-E8B1-60A8-1D084577E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9" name="Freeform 227">
                <a:extLst>
                  <a:ext uri="{FF2B5EF4-FFF2-40B4-BE49-F238E27FC236}">
                    <a16:creationId xmlns:a16="http://schemas.microsoft.com/office/drawing/2014/main" id="{FA7C6269-7A90-763F-01F3-F41691D5F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0" name="Freeform 228">
                <a:extLst>
                  <a:ext uri="{FF2B5EF4-FFF2-40B4-BE49-F238E27FC236}">
                    <a16:creationId xmlns:a16="http://schemas.microsoft.com/office/drawing/2014/main" id="{FB3A36DF-E6F3-5F87-5FEC-D4A411D45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1" name="Freeform 229">
                <a:extLst>
                  <a:ext uri="{FF2B5EF4-FFF2-40B4-BE49-F238E27FC236}">
                    <a16:creationId xmlns:a16="http://schemas.microsoft.com/office/drawing/2014/main" id="{150DE42A-73FA-7927-D2E1-2DC3919FD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2" name="Freeform 230">
                <a:extLst>
                  <a:ext uri="{FF2B5EF4-FFF2-40B4-BE49-F238E27FC236}">
                    <a16:creationId xmlns:a16="http://schemas.microsoft.com/office/drawing/2014/main" id="{768DBCF5-CDEE-4F1E-E884-A7C750106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63" name="Oval 231">
                <a:extLst>
                  <a:ext uri="{FF2B5EF4-FFF2-40B4-BE49-F238E27FC236}">
                    <a16:creationId xmlns:a16="http://schemas.microsoft.com/office/drawing/2014/main" id="{4CC8C0CD-2DC6-089D-8E93-5E3E9BD36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64" name="Freeform 232">
                <a:extLst>
                  <a:ext uri="{FF2B5EF4-FFF2-40B4-BE49-F238E27FC236}">
                    <a16:creationId xmlns:a16="http://schemas.microsoft.com/office/drawing/2014/main" id="{777AF114-5ED2-08B2-522B-BAA201D4C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  <p:grpSp>
          <p:nvGrpSpPr>
            <p:cNvPr id="242" name="Group 233">
              <a:extLst>
                <a:ext uri="{FF2B5EF4-FFF2-40B4-BE49-F238E27FC236}">
                  <a16:creationId xmlns:a16="http://schemas.microsoft.com/office/drawing/2014/main" id="{A042FB1E-A38E-32E9-DFF4-D9EA5BF5400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54268" y="2492821"/>
              <a:ext cx="911249" cy="267616"/>
              <a:chOff x="240" y="2640"/>
              <a:chExt cx="807" cy="237"/>
            </a:xfrm>
          </p:grpSpPr>
          <p:sp>
            <p:nvSpPr>
              <p:cNvPr id="243" name="Freeform 234">
                <a:extLst>
                  <a:ext uri="{FF2B5EF4-FFF2-40B4-BE49-F238E27FC236}">
                    <a16:creationId xmlns:a16="http://schemas.microsoft.com/office/drawing/2014/main" id="{F20D641D-F707-B36C-1B61-4321DDE8F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solidFill>
                <a:srgbClr val="FF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4" name="Freeform 235">
                <a:extLst>
                  <a:ext uri="{FF2B5EF4-FFF2-40B4-BE49-F238E27FC236}">
                    <a16:creationId xmlns:a16="http://schemas.microsoft.com/office/drawing/2014/main" id="{41C8C5AF-22B2-FB15-4EF8-818D2AE2B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solidFill>
                <a:srgbClr val="FF8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5" name="Oval 236">
                <a:extLst>
                  <a:ext uri="{FF2B5EF4-FFF2-40B4-BE49-F238E27FC236}">
                    <a16:creationId xmlns:a16="http://schemas.microsoft.com/office/drawing/2014/main" id="{65916C4E-A9A8-559C-9999-50649C48A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" y="2731"/>
                <a:ext cx="152" cy="72"/>
              </a:xfrm>
              <a:prstGeom prst="ellipse">
                <a:avLst/>
              </a:pr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46" name="Oval 237">
                <a:extLst>
                  <a:ext uri="{FF2B5EF4-FFF2-40B4-BE49-F238E27FC236}">
                    <a16:creationId xmlns:a16="http://schemas.microsoft.com/office/drawing/2014/main" id="{34B6D25D-EE28-2FB5-C9B5-307E913B3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solidFill>
                <a:srgbClr val="FF4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47" name="Freeform 238">
                <a:extLst>
                  <a:ext uri="{FF2B5EF4-FFF2-40B4-BE49-F238E27FC236}">
                    <a16:creationId xmlns:a16="http://schemas.microsoft.com/office/drawing/2014/main" id="{950EE529-6BD8-57F1-D7E3-136285434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" y="2717"/>
                <a:ext cx="128" cy="67"/>
              </a:xfrm>
              <a:custGeom>
                <a:avLst/>
                <a:gdLst>
                  <a:gd name="T0" fmla="*/ 535 w 51"/>
                  <a:gd name="T1" fmla="*/ 0 h 25"/>
                  <a:gd name="T2" fmla="*/ 713 w 51"/>
                  <a:gd name="T3" fmla="*/ 193 h 25"/>
                  <a:gd name="T4" fmla="*/ 238 w 51"/>
                  <a:gd name="T5" fmla="*/ 445 h 25"/>
                  <a:gd name="T6" fmla="*/ 0 w 51"/>
                  <a:gd name="T7" fmla="*/ 423 h 25"/>
                  <a:gd name="T8" fmla="*/ 314 w 51"/>
                  <a:gd name="T9" fmla="*/ 482 h 25"/>
                  <a:gd name="T10" fmla="*/ 806 w 51"/>
                  <a:gd name="T11" fmla="*/ 209 h 25"/>
                  <a:gd name="T12" fmla="*/ 535 w 5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34" y="0"/>
                    </a:moveTo>
                    <a:cubicBezTo>
                      <a:pt x="41" y="2"/>
                      <a:pt x="45" y="6"/>
                      <a:pt x="45" y="10"/>
                    </a:cubicBezTo>
                    <a:cubicBezTo>
                      <a:pt x="45" y="17"/>
                      <a:pt x="31" y="23"/>
                      <a:pt x="15" y="23"/>
                    </a:cubicBezTo>
                    <a:cubicBezTo>
                      <a:pt x="9" y="23"/>
                      <a:pt x="5" y="23"/>
                      <a:pt x="0" y="22"/>
                    </a:cubicBezTo>
                    <a:cubicBezTo>
                      <a:pt x="6" y="24"/>
                      <a:pt x="13" y="25"/>
                      <a:pt x="20" y="25"/>
                    </a:cubicBezTo>
                    <a:cubicBezTo>
                      <a:pt x="37" y="25"/>
                      <a:pt x="51" y="19"/>
                      <a:pt x="51" y="11"/>
                    </a:cubicBezTo>
                    <a:cubicBezTo>
                      <a:pt x="51" y="6"/>
                      <a:pt x="44" y="2"/>
                      <a:pt x="34" y="0"/>
                    </a:cubicBezTo>
                    <a:close/>
                  </a:path>
                </a:pathLst>
              </a:custGeom>
              <a:solidFill>
                <a:srgbClr val="FF2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8" name="Freeform 239">
                <a:extLst>
                  <a:ext uri="{FF2B5EF4-FFF2-40B4-BE49-F238E27FC236}">
                    <a16:creationId xmlns:a16="http://schemas.microsoft.com/office/drawing/2014/main" id="{B0E7AF33-CFDA-7F8E-1FDF-42E113E69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" y="2717"/>
                <a:ext cx="115" cy="54"/>
              </a:xfrm>
              <a:custGeom>
                <a:avLst/>
                <a:gdLst>
                  <a:gd name="T0" fmla="*/ 63 w 46"/>
                  <a:gd name="T1" fmla="*/ 232 h 20"/>
                  <a:gd name="T2" fmla="*/ 470 w 46"/>
                  <a:gd name="T3" fmla="*/ 38 h 20"/>
                  <a:gd name="T4" fmla="*/ 720 w 46"/>
                  <a:gd name="T5" fmla="*/ 103 h 20"/>
                  <a:gd name="T6" fmla="*/ 395 w 46"/>
                  <a:gd name="T7" fmla="*/ 0 h 20"/>
                  <a:gd name="T8" fmla="*/ 0 w 46"/>
                  <a:gd name="T9" fmla="*/ 219 h 20"/>
                  <a:gd name="T10" fmla="*/ 158 w 46"/>
                  <a:gd name="T11" fmla="*/ 394 h 20"/>
                  <a:gd name="T12" fmla="*/ 63 w 46"/>
                  <a:gd name="T13" fmla="*/ 23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6" h="20">
                    <a:moveTo>
                      <a:pt x="4" y="12"/>
                    </a:moveTo>
                    <a:cubicBezTo>
                      <a:pt x="4" y="6"/>
                      <a:pt x="16" y="2"/>
                      <a:pt x="30" y="2"/>
                    </a:cubicBezTo>
                    <a:cubicBezTo>
                      <a:pt x="35" y="2"/>
                      <a:pt x="42" y="3"/>
                      <a:pt x="46" y="5"/>
                    </a:cubicBezTo>
                    <a:cubicBezTo>
                      <a:pt x="42" y="2"/>
                      <a:pt x="34" y="0"/>
                      <a:pt x="25" y="0"/>
                    </a:cubicBezTo>
                    <a:cubicBezTo>
                      <a:pt x="11" y="0"/>
                      <a:pt x="0" y="5"/>
                      <a:pt x="0" y="11"/>
                    </a:cubicBezTo>
                    <a:cubicBezTo>
                      <a:pt x="0" y="15"/>
                      <a:pt x="4" y="18"/>
                      <a:pt x="10" y="20"/>
                    </a:cubicBezTo>
                    <a:cubicBezTo>
                      <a:pt x="8" y="18"/>
                      <a:pt x="4" y="16"/>
                      <a:pt x="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49" name="Freeform 240">
                <a:extLst>
                  <a:ext uri="{FF2B5EF4-FFF2-40B4-BE49-F238E27FC236}">
                    <a16:creationId xmlns:a16="http://schemas.microsoft.com/office/drawing/2014/main" id="{64839FB7-C461-88E5-26D7-F0926CCAC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2664"/>
                <a:ext cx="325" cy="141"/>
              </a:xfrm>
              <a:custGeom>
                <a:avLst/>
                <a:gdLst>
                  <a:gd name="T0" fmla="*/ 20 w 130"/>
                  <a:gd name="T1" fmla="*/ 806 h 53"/>
                  <a:gd name="T2" fmla="*/ 95 w 130"/>
                  <a:gd name="T3" fmla="*/ 149 h 53"/>
                  <a:gd name="T4" fmla="*/ 563 w 130"/>
                  <a:gd name="T5" fmla="*/ 35 h 53"/>
                  <a:gd name="T6" fmla="*/ 1345 w 130"/>
                  <a:gd name="T7" fmla="*/ 35 h 53"/>
                  <a:gd name="T8" fmla="*/ 1688 w 130"/>
                  <a:gd name="T9" fmla="*/ 56 h 53"/>
                  <a:gd name="T10" fmla="*/ 2033 w 130"/>
                  <a:gd name="T11" fmla="*/ 35 h 53"/>
                  <a:gd name="T12" fmla="*/ 550 w 130"/>
                  <a:gd name="T13" fmla="*/ 170 h 53"/>
                  <a:gd name="T14" fmla="*/ 145 w 130"/>
                  <a:gd name="T15" fmla="*/ 452 h 53"/>
                  <a:gd name="T16" fmla="*/ 50 w 130"/>
                  <a:gd name="T17" fmla="*/ 998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53">
                    <a:moveTo>
                      <a:pt x="1" y="43"/>
                    </a:moveTo>
                    <a:cubicBezTo>
                      <a:pt x="1" y="34"/>
                      <a:pt x="0" y="16"/>
                      <a:pt x="6" y="8"/>
                    </a:cubicBezTo>
                    <a:cubicBezTo>
                      <a:pt x="12" y="0"/>
                      <a:pt x="27" y="2"/>
                      <a:pt x="36" y="2"/>
                    </a:cubicBezTo>
                    <a:cubicBezTo>
                      <a:pt x="52" y="2"/>
                      <a:pt x="69" y="2"/>
                      <a:pt x="86" y="2"/>
                    </a:cubicBezTo>
                    <a:cubicBezTo>
                      <a:pt x="93" y="2"/>
                      <a:pt x="101" y="3"/>
                      <a:pt x="108" y="3"/>
                    </a:cubicBezTo>
                    <a:cubicBezTo>
                      <a:pt x="115" y="2"/>
                      <a:pt x="123" y="1"/>
                      <a:pt x="130" y="2"/>
                    </a:cubicBezTo>
                    <a:cubicBezTo>
                      <a:pt x="100" y="12"/>
                      <a:pt x="66" y="5"/>
                      <a:pt x="35" y="9"/>
                    </a:cubicBezTo>
                    <a:cubicBezTo>
                      <a:pt x="25" y="11"/>
                      <a:pt x="14" y="13"/>
                      <a:pt x="9" y="24"/>
                    </a:cubicBezTo>
                    <a:cubicBezTo>
                      <a:pt x="5" y="33"/>
                      <a:pt x="3" y="43"/>
                      <a:pt x="3" y="53"/>
                    </a:cubicBezTo>
                  </a:path>
                </a:pathLst>
              </a:custGeom>
              <a:solidFill>
                <a:srgbClr val="FFA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0" name="Freeform 241">
                <a:extLst>
                  <a:ext uri="{FF2B5EF4-FFF2-40B4-BE49-F238E27FC236}">
                    <a16:creationId xmlns:a16="http://schemas.microsoft.com/office/drawing/2014/main" id="{6E324826-9A2E-0DED-1EB2-5FD676056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" y="2704"/>
                <a:ext cx="503" cy="149"/>
              </a:xfrm>
              <a:custGeom>
                <a:avLst/>
                <a:gdLst>
                  <a:gd name="T0" fmla="*/ 0 w 201"/>
                  <a:gd name="T1" fmla="*/ 963 h 56"/>
                  <a:gd name="T2" fmla="*/ 2305 w 201"/>
                  <a:gd name="T3" fmla="*/ 942 h 56"/>
                  <a:gd name="T4" fmla="*/ 3056 w 201"/>
                  <a:gd name="T5" fmla="*/ 806 h 56"/>
                  <a:gd name="T6" fmla="*/ 3056 w 201"/>
                  <a:gd name="T7" fmla="*/ 0 h 56"/>
                  <a:gd name="T8" fmla="*/ 2868 w 201"/>
                  <a:gd name="T9" fmla="*/ 716 h 56"/>
                  <a:gd name="T10" fmla="*/ 2442 w 201"/>
                  <a:gd name="T11" fmla="*/ 793 h 56"/>
                  <a:gd name="T12" fmla="*/ 1909 w 201"/>
                  <a:gd name="T13" fmla="*/ 806 h 56"/>
                  <a:gd name="T14" fmla="*/ 908 w 201"/>
                  <a:gd name="T15" fmla="*/ 849 h 56"/>
                  <a:gd name="T16" fmla="*/ 408 w 201"/>
                  <a:gd name="T17" fmla="*/ 907 h 56"/>
                  <a:gd name="T18" fmla="*/ 63 w 201"/>
                  <a:gd name="T19" fmla="*/ 97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1" h="56">
                    <a:moveTo>
                      <a:pt x="0" y="51"/>
                    </a:moveTo>
                    <a:cubicBezTo>
                      <a:pt x="49" y="51"/>
                      <a:pt x="98" y="47"/>
                      <a:pt x="147" y="50"/>
                    </a:cubicBezTo>
                    <a:cubicBezTo>
                      <a:pt x="158" y="50"/>
                      <a:pt x="188" y="56"/>
                      <a:pt x="195" y="43"/>
                    </a:cubicBezTo>
                    <a:cubicBezTo>
                      <a:pt x="201" y="34"/>
                      <a:pt x="197" y="10"/>
                      <a:pt x="195" y="0"/>
                    </a:cubicBezTo>
                    <a:cubicBezTo>
                      <a:pt x="195" y="12"/>
                      <a:pt x="194" y="31"/>
                      <a:pt x="183" y="38"/>
                    </a:cubicBezTo>
                    <a:cubicBezTo>
                      <a:pt x="176" y="43"/>
                      <a:pt x="164" y="42"/>
                      <a:pt x="156" y="42"/>
                    </a:cubicBezTo>
                    <a:cubicBezTo>
                      <a:pt x="145" y="43"/>
                      <a:pt x="133" y="43"/>
                      <a:pt x="122" y="43"/>
                    </a:cubicBezTo>
                    <a:cubicBezTo>
                      <a:pt x="101" y="43"/>
                      <a:pt x="79" y="42"/>
                      <a:pt x="58" y="45"/>
                    </a:cubicBezTo>
                    <a:cubicBezTo>
                      <a:pt x="47" y="46"/>
                      <a:pt x="37" y="47"/>
                      <a:pt x="26" y="48"/>
                    </a:cubicBezTo>
                    <a:cubicBezTo>
                      <a:pt x="19" y="49"/>
                      <a:pt x="11" y="48"/>
                      <a:pt x="4" y="52"/>
                    </a:cubicBezTo>
                  </a:path>
                </a:pathLst>
              </a:custGeom>
              <a:solidFill>
                <a:srgbClr val="FF68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1" name="Freeform 242">
                <a:extLst>
                  <a:ext uri="{FF2B5EF4-FFF2-40B4-BE49-F238E27FC236}">
                    <a16:creationId xmlns:a16="http://schemas.microsoft.com/office/drawing/2014/main" id="{7219CCAE-1BFD-130B-D46B-5997CD025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" y="2640"/>
                <a:ext cx="807" cy="237"/>
              </a:xfrm>
              <a:custGeom>
                <a:avLst/>
                <a:gdLst>
                  <a:gd name="T0" fmla="*/ 5037 w 323"/>
                  <a:gd name="T1" fmla="*/ 1169 h 89"/>
                  <a:gd name="T2" fmla="*/ 4650 w 323"/>
                  <a:gd name="T3" fmla="*/ 1624 h 89"/>
                  <a:gd name="T4" fmla="*/ 1949 w 323"/>
                  <a:gd name="T5" fmla="*/ 1603 h 89"/>
                  <a:gd name="T6" fmla="*/ 417 w 323"/>
                  <a:gd name="T7" fmla="*/ 1680 h 89"/>
                  <a:gd name="T8" fmla="*/ 0 w 323"/>
                  <a:gd name="T9" fmla="*/ 1113 h 89"/>
                  <a:gd name="T10" fmla="*/ 0 w 323"/>
                  <a:gd name="T11" fmla="*/ 453 h 89"/>
                  <a:gd name="T12" fmla="*/ 530 w 323"/>
                  <a:gd name="T13" fmla="*/ 21 h 89"/>
                  <a:gd name="T14" fmla="*/ 3433 w 323"/>
                  <a:gd name="T15" fmla="*/ 0 h 89"/>
                  <a:gd name="T16" fmla="*/ 4525 w 323"/>
                  <a:gd name="T17" fmla="*/ 0 h 89"/>
                  <a:gd name="T18" fmla="*/ 4994 w 323"/>
                  <a:gd name="T19" fmla="*/ 397 h 89"/>
                  <a:gd name="T20" fmla="*/ 5037 w 323"/>
                  <a:gd name="T21" fmla="*/ 1169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3" h="89">
                    <a:moveTo>
                      <a:pt x="323" y="62"/>
                    </a:moveTo>
                    <a:cubicBezTo>
                      <a:pt x="323" y="77"/>
                      <a:pt x="313" y="86"/>
                      <a:pt x="298" y="86"/>
                    </a:cubicBezTo>
                    <a:cubicBezTo>
                      <a:pt x="298" y="86"/>
                      <a:pt x="164" y="85"/>
                      <a:pt x="125" y="85"/>
                    </a:cubicBezTo>
                    <a:cubicBezTo>
                      <a:pt x="87" y="85"/>
                      <a:pt x="27" y="89"/>
                      <a:pt x="27" y="89"/>
                    </a:cubicBezTo>
                    <a:cubicBezTo>
                      <a:pt x="12" y="89"/>
                      <a:pt x="0" y="80"/>
                      <a:pt x="0" y="5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0"/>
                      <a:pt x="10" y="0"/>
                      <a:pt x="34" y="1"/>
                    </a:cubicBezTo>
                    <a:cubicBezTo>
                      <a:pt x="34" y="1"/>
                      <a:pt x="172" y="0"/>
                      <a:pt x="220" y="0"/>
                    </a:cubicBezTo>
                    <a:cubicBezTo>
                      <a:pt x="267" y="0"/>
                      <a:pt x="290" y="0"/>
                      <a:pt x="290" y="0"/>
                    </a:cubicBezTo>
                    <a:cubicBezTo>
                      <a:pt x="305" y="0"/>
                      <a:pt x="320" y="6"/>
                      <a:pt x="320" y="21"/>
                    </a:cubicBezTo>
                    <a:lnTo>
                      <a:pt x="323" y="62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  <p:sp>
            <p:nvSpPr>
              <p:cNvPr id="252" name="Oval 243">
                <a:extLst>
                  <a:ext uri="{FF2B5EF4-FFF2-40B4-BE49-F238E27FC236}">
                    <a16:creationId xmlns:a16="http://schemas.microsoft.com/office/drawing/2014/main" id="{D2D49CE4-46A9-8697-86C8-94E1EB383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" y="2712"/>
                <a:ext cx="153" cy="72"/>
              </a:xfrm>
              <a:prstGeom prst="ellipse">
                <a:avLst/>
              </a:prstGeom>
              <a:noFill/>
              <a:ln w="7938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150" altLang="en-150">
                  <a:latin typeface="ArialMT"/>
                </a:endParaRPr>
              </a:p>
            </p:txBody>
          </p:sp>
          <p:sp>
            <p:nvSpPr>
              <p:cNvPr id="253" name="Freeform 244">
                <a:extLst>
                  <a:ext uri="{FF2B5EF4-FFF2-40B4-BE49-F238E27FC236}">
                    <a16:creationId xmlns:a16="http://schemas.microsoft.com/office/drawing/2014/main" id="{0BBF589C-2E46-F5A7-4051-7865FDA7E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651"/>
                <a:ext cx="785" cy="216"/>
              </a:xfrm>
              <a:custGeom>
                <a:avLst/>
                <a:gdLst>
                  <a:gd name="T0" fmla="*/ 470 w 314"/>
                  <a:gd name="T1" fmla="*/ 35 h 81"/>
                  <a:gd name="T2" fmla="*/ 3375 w 314"/>
                  <a:gd name="T3" fmla="*/ 0 h 81"/>
                  <a:gd name="T4" fmla="*/ 4470 w 314"/>
                  <a:gd name="T5" fmla="*/ 0 h 81"/>
                  <a:gd name="T6" fmla="*/ 4875 w 314"/>
                  <a:gd name="T7" fmla="*/ 320 h 81"/>
                  <a:gd name="T8" fmla="*/ 4908 w 314"/>
                  <a:gd name="T9" fmla="*/ 1117 h 81"/>
                  <a:gd name="T10" fmla="*/ 4595 w 314"/>
                  <a:gd name="T11" fmla="*/ 1480 h 81"/>
                  <a:gd name="T12" fmla="*/ 1895 w 314"/>
                  <a:gd name="T13" fmla="*/ 1443 h 81"/>
                  <a:gd name="T14" fmla="*/ 363 w 314"/>
                  <a:gd name="T15" fmla="*/ 1536 h 81"/>
                  <a:gd name="T16" fmla="*/ 0 w 314"/>
                  <a:gd name="T17" fmla="*/ 1045 h 81"/>
                  <a:gd name="T18" fmla="*/ 0 w 314"/>
                  <a:gd name="T19" fmla="*/ 376 h 81"/>
                  <a:gd name="T20" fmla="*/ 83 w 314"/>
                  <a:gd name="T21" fmla="*/ 136 h 81"/>
                  <a:gd name="T22" fmla="*/ 470 w 314"/>
                  <a:gd name="T23" fmla="*/ 35 h 81"/>
                  <a:gd name="T24" fmla="*/ 470 w 314"/>
                  <a:gd name="T25" fmla="*/ 35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4" h="81">
                    <a:moveTo>
                      <a:pt x="30" y="2"/>
                    </a:moveTo>
                    <a:cubicBezTo>
                      <a:pt x="32" y="2"/>
                      <a:pt x="169" y="0"/>
                      <a:pt x="216" y="0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298" y="0"/>
                      <a:pt x="312" y="5"/>
                      <a:pt x="312" y="17"/>
                    </a:cubicBezTo>
                    <a:cubicBezTo>
                      <a:pt x="312" y="17"/>
                      <a:pt x="314" y="58"/>
                      <a:pt x="314" y="59"/>
                    </a:cubicBezTo>
                    <a:cubicBezTo>
                      <a:pt x="314" y="71"/>
                      <a:pt x="307" y="78"/>
                      <a:pt x="294" y="78"/>
                    </a:cubicBezTo>
                    <a:cubicBezTo>
                      <a:pt x="293" y="78"/>
                      <a:pt x="160" y="76"/>
                      <a:pt x="121" y="76"/>
                    </a:cubicBezTo>
                    <a:cubicBezTo>
                      <a:pt x="84" y="76"/>
                      <a:pt x="26" y="81"/>
                      <a:pt x="23" y="81"/>
                    </a:cubicBezTo>
                    <a:cubicBezTo>
                      <a:pt x="9" y="81"/>
                      <a:pt x="0" y="71"/>
                      <a:pt x="0" y="5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5"/>
                      <a:pt x="2" y="10"/>
                      <a:pt x="5" y="7"/>
                    </a:cubicBezTo>
                    <a:cubicBezTo>
                      <a:pt x="10" y="3"/>
                      <a:pt x="18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150">
                  <a:latin typeface="ArialMT"/>
                </a:endParaRPr>
              </a:p>
            </p:txBody>
          </p:sp>
        </p:grpSp>
      </p:grpSp>
      <p:sp>
        <p:nvSpPr>
          <p:cNvPr id="287" name="ZoneTexte 286">
            <a:extLst>
              <a:ext uri="{FF2B5EF4-FFF2-40B4-BE49-F238E27FC236}">
                <a16:creationId xmlns:a16="http://schemas.microsoft.com/office/drawing/2014/main" id="{E2E09FC4-B3CA-6820-CCF2-833133618983}"/>
              </a:ext>
            </a:extLst>
          </p:cNvPr>
          <p:cNvSpPr txBox="1"/>
          <p:nvPr/>
        </p:nvSpPr>
        <p:spPr>
          <a:xfrm>
            <a:off x="262689" y="5892306"/>
            <a:ext cx="424913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ArialMT"/>
              </a:rPr>
              <a:t>Comparable levels of expression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BUT</a:t>
            </a:r>
            <a:r>
              <a:rPr lang="en-GB" dirty="0">
                <a:solidFill>
                  <a:srgbClr val="002060"/>
                </a:solidFill>
                <a:latin typeface="ArialMT"/>
              </a:rPr>
              <a:t> 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Endothelial cells only are accessible 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289" name="Image 288">
            <a:extLst>
              <a:ext uri="{FF2B5EF4-FFF2-40B4-BE49-F238E27FC236}">
                <a16:creationId xmlns:a16="http://schemas.microsoft.com/office/drawing/2014/main" id="{2C6306F8-C1CB-CBDA-88EE-9620CFBD0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657" y="5856837"/>
            <a:ext cx="510321" cy="553245"/>
          </a:xfrm>
          <a:prstGeom prst="rect">
            <a:avLst/>
          </a:prstGeom>
        </p:spPr>
      </p:pic>
      <p:sp>
        <p:nvSpPr>
          <p:cNvPr id="164" name="ZoneTexte 163">
            <a:extLst>
              <a:ext uri="{FF2B5EF4-FFF2-40B4-BE49-F238E27FC236}">
                <a16:creationId xmlns:a16="http://schemas.microsoft.com/office/drawing/2014/main" id="{A23A2EC0-7060-6588-BE3A-DFC408C69320}"/>
              </a:ext>
            </a:extLst>
          </p:cNvPr>
          <p:cNvSpPr txBox="1"/>
          <p:nvPr/>
        </p:nvSpPr>
        <p:spPr>
          <a:xfrm>
            <a:off x="0" y="540000"/>
            <a:ext cx="91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i="0" dirty="0">
                <a:latin typeface="ArialMT"/>
              </a:rPr>
              <a:t>Endothelial Determinants for </a:t>
            </a:r>
            <a:r>
              <a:rPr lang="en-US" i="0">
                <a:latin typeface="ArialMT"/>
              </a:rPr>
              <a:t>Nanocarrier Targeting</a:t>
            </a:r>
            <a:endParaRPr lang="en-150" i="0" dirty="0">
              <a:latin typeface="ArialMT"/>
            </a:endParaRP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778CDA28-3C03-F6E9-F290-E7AD702A9191}"/>
              </a:ext>
            </a:extLst>
          </p:cNvPr>
          <p:cNvSpPr txBox="1"/>
          <p:nvPr/>
        </p:nvSpPr>
        <p:spPr>
          <a:xfrm>
            <a:off x="4392309" y="4830565"/>
            <a:ext cx="17345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ArialMT"/>
              </a:rPr>
              <a:t>Endothelial cells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165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11D6C557-0150-A165-EFC4-A4FB00D1C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637793" y="5140237"/>
            <a:ext cx="439794" cy="4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ZoneTexte 167">
            <a:extLst>
              <a:ext uri="{FF2B5EF4-FFF2-40B4-BE49-F238E27FC236}">
                <a16:creationId xmlns:a16="http://schemas.microsoft.com/office/drawing/2014/main" id="{0591C690-29EE-FC6F-0200-31910CE695F1}"/>
              </a:ext>
            </a:extLst>
          </p:cNvPr>
          <p:cNvSpPr txBox="1"/>
          <p:nvPr/>
        </p:nvSpPr>
        <p:spPr>
          <a:xfrm>
            <a:off x="6773383" y="3388171"/>
            <a:ext cx="60913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 b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GB" dirty="0">
                <a:latin typeface="ArialMT"/>
              </a:rPr>
              <a:t>Cytokine and transporter receptors</a:t>
            </a:r>
            <a:endParaRPr lang="en-150" dirty="0">
              <a:latin typeface="ArialMT"/>
            </a:endParaRPr>
          </a:p>
        </p:txBody>
      </p:sp>
      <p:sp>
        <p:nvSpPr>
          <p:cNvPr id="169" name="ZoneTexte 168">
            <a:extLst>
              <a:ext uri="{FF2B5EF4-FFF2-40B4-BE49-F238E27FC236}">
                <a16:creationId xmlns:a16="http://schemas.microsoft.com/office/drawing/2014/main" id="{9EB5C140-01E4-2118-52AC-C938E64FB196}"/>
              </a:ext>
            </a:extLst>
          </p:cNvPr>
          <p:cNvSpPr txBox="1"/>
          <p:nvPr/>
        </p:nvSpPr>
        <p:spPr>
          <a:xfrm>
            <a:off x="7326660" y="4246407"/>
            <a:ext cx="40854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Expressed on cells in blood, RES, lymphoid tissues, hepatocytes</a:t>
            </a:r>
          </a:p>
          <a:p>
            <a:endParaRPr lang="en-US" dirty="0">
              <a:latin typeface="ArialMT"/>
            </a:endParaRPr>
          </a:p>
          <a:p>
            <a:r>
              <a:rPr lang="en-US" dirty="0">
                <a:latin typeface="ArialMT"/>
              </a:rPr>
              <a:t>Lack of specificity</a:t>
            </a:r>
          </a:p>
          <a:p>
            <a:endParaRPr lang="en-US" dirty="0">
              <a:latin typeface="ArialMT"/>
            </a:endParaRPr>
          </a:p>
          <a:p>
            <a:r>
              <a:rPr lang="en-US" dirty="0">
                <a:latin typeface="ArialMT"/>
              </a:rPr>
              <a:t>Not suitable for endothelial delivery</a:t>
            </a:r>
            <a:endParaRPr lang="en-150" dirty="0">
              <a:latin typeface="ArialMT"/>
            </a:endParaRPr>
          </a:p>
        </p:txBody>
      </p:sp>
      <p:pic>
        <p:nvPicPr>
          <p:cNvPr id="170" name="Image 169">
            <a:extLst>
              <a:ext uri="{FF2B5EF4-FFF2-40B4-BE49-F238E27FC236}">
                <a16:creationId xmlns:a16="http://schemas.microsoft.com/office/drawing/2014/main" id="{7E988F2F-4278-C3F5-6C00-3A176613C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3301" y="5419666"/>
            <a:ext cx="644953" cy="6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20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35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B990C-6844-CD68-39AF-EC1ED9FE227A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AF97EE2-0D0E-0923-C7AF-824FA0885363}"/>
              </a:ext>
            </a:extLst>
          </p:cNvPr>
          <p:cNvSpPr txBox="1"/>
          <p:nvPr/>
        </p:nvSpPr>
        <p:spPr>
          <a:xfrm>
            <a:off x="96813" y="980728"/>
            <a:ext cx="638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u="sng" dirty="0">
                <a:solidFill>
                  <a:srgbClr val="002060"/>
                </a:solidFill>
                <a:latin typeface="ArialMT"/>
              </a:rPr>
              <a:t>Healthy endothelium</a:t>
            </a:r>
            <a:endParaRPr lang="en-150" sz="2000" b="1" u="sng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E397D2CC-AB86-4D56-BAAD-AA305FD9B349}"/>
              </a:ext>
            </a:extLst>
          </p:cNvPr>
          <p:cNvGrpSpPr/>
          <p:nvPr/>
        </p:nvGrpSpPr>
        <p:grpSpPr>
          <a:xfrm>
            <a:off x="119336" y="1196752"/>
            <a:ext cx="10194680" cy="2699469"/>
            <a:chOff x="2310032" y="1268760"/>
            <a:chExt cx="10194680" cy="2699469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54D7CA6E-FDAF-3608-3675-F6BCD1CF277D}"/>
                </a:ext>
              </a:extLst>
            </p:cNvPr>
            <p:cNvGrpSpPr/>
            <p:nvPr/>
          </p:nvGrpSpPr>
          <p:grpSpPr>
            <a:xfrm>
              <a:off x="4058656" y="1699664"/>
              <a:ext cx="5318311" cy="1270227"/>
              <a:chOff x="2980656" y="3175321"/>
              <a:chExt cx="5318311" cy="1270227"/>
            </a:xfrm>
          </p:grpSpPr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740B2D68-F7F6-B4BF-569F-B206286CF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80656" y="3241600"/>
                <a:ext cx="5318311" cy="1203948"/>
              </a:xfrm>
              <a:prstGeom prst="rect">
                <a:avLst/>
              </a:prstGeom>
            </p:spPr>
          </p:pic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A85486E-0D93-C294-65F8-9D1F7F27F8B4}"/>
                  </a:ext>
                </a:extLst>
              </p:cNvPr>
              <p:cNvSpPr/>
              <p:nvPr/>
            </p:nvSpPr>
            <p:spPr>
              <a:xfrm>
                <a:off x="3071664" y="3501008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FBE3F42-2104-856E-EC06-1A8E97DFE88D}"/>
                  </a:ext>
                </a:extLst>
              </p:cNvPr>
              <p:cNvSpPr/>
              <p:nvPr/>
            </p:nvSpPr>
            <p:spPr>
              <a:xfrm>
                <a:off x="3785073" y="3508571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301847A-4096-D623-A777-9D4CBD4682BD}"/>
                  </a:ext>
                </a:extLst>
              </p:cNvPr>
              <p:cNvSpPr/>
              <p:nvPr/>
            </p:nvSpPr>
            <p:spPr>
              <a:xfrm>
                <a:off x="4410318" y="3175321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0B595CC-2A81-2A97-BFFE-8385F820169D}"/>
                  </a:ext>
                </a:extLst>
              </p:cNvPr>
              <p:cNvSpPr/>
              <p:nvPr/>
            </p:nvSpPr>
            <p:spPr>
              <a:xfrm>
                <a:off x="5203674" y="3195061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8B75E26-F157-F063-8FF5-14FDB1D0EDA4}"/>
                  </a:ext>
                </a:extLst>
              </p:cNvPr>
              <p:cNvSpPr/>
              <p:nvPr/>
            </p:nvSpPr>
            <p:spPr>
              <a:xfrm>
                <a:off x="6120743" y="3208712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23BEA04-3047-5759-5A29-818A306D239E}"/>
                  </a:ext>
                </a:extLst>
              </p:cNvPr>
              <p:cNvSpPr/>
              <p:nvPr/>
            </p:nvSpPr>
            <p:spPr>
              <a:xfrm>
                <a:off x="7158071" y="3517756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</p:grpSp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12834CDB-7DBC-50CC-DAF8-63B4AC5ED6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7616" y="2591914"/>
              <a:ext cx="598587" cy="31516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C60AFEDD-1DE9-66A1-1EF5-91DB9D9AEAC5}"/>
                </a:ext>
              </a:extLst>
            </p:cNvPr>
            <p:cNvSpPr txBox="1"/>
            <p:nvPr/>
          </p:nvSpPr>
          <p:spPr>
            <a:xfrm>
              <a:off x="2310032" y="2681136"/>
              <a:ext cx="1407584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ArialMT"/>
                </a:rPr>
                <a:t>ACE</a:t>
              </a:r>
            </a:p>
            <a:p>
              <a:pPr algn="ctr"/>
              <a:r>
                <a:rPr lang="en-GB" sz="1200" i="1" dirty="0">
                  <a:solidFill>
                    <a:srgbClr val="002060"/>
                  </a:solidFill>
                  <a:latin typeface="ArialMT"/>
                </a:rPr>
                <a:t>angiotensin-converting enzyme</a:t>
              </a:r>
              <a:endParaRPr lang="en-150" sz="1400" i="1" dirty="0">
                <a:solidFill>
                  <a:srgbClr val="002060"/>
                </a:solidFill>
                <a:latin typeface="ArialMT"/>
              </a:endParaRPr>
            </a:p>
          </p:txBody>
        </p:sp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6BE7534A-BE5F-676F-7AA9-DDBF910654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3720" y="2591914"/>
              <a:ext cx="504056" cy="51355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AA68A9C9-73BA-408A-851F-08B5CE54C3D1}"/>
                </a:ext>
              </a:extLst>
            </p:cNvPr>
            <p:cNvSpPr txBox="1"/>
            <p:nvPr/>
          </p:nvSpPr>
          <p:spPr>
            <a:xfrm>
              <a:off x="3537596" y="3260343"/>
              <a:ext cx="32403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marL="85725" indent="-85725" algn="l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C00000"/>
                  </a:solidFill>
                  <a:latin typeface="ArialMT"/>
                </a:rPr>
                <a:t>APP</a:t>
              </a:r>
              <a:r>
                <a:rPr lang="en-US" sz="1400" b="0" dirty="0">
                  <a:solidFill>
                    <a:srgbClr val="C00000"/>
                  </a:solidFill>
                  <a:latin typeface="ArialMT"/>
                </a:rPr>
                <a:t>, </a:t>
              </a:r>
              <a:r>
                <a:rPr lang="en-US" sz="1200" b="0" i="1" dirty="0">
                  <a:solidFill>
                    <a:srgbClr val="C00000"/>
                  </a:solidFill>
                  <a:latin typeface="ArialMT"/>
                </a:rPr>
                <a:t>membrane-bound aminopeptidase P</a:t>
              </a:r>
            </a:p>
            <a:p>
              <a:pPr marL="85725" indent="-85725" algn="l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C00000"/>
                  </a:solidFill>
                  <a:latin typeface="ArialMT"/>
                </a:rPr>
                <a:t>PV-1</a:t>
              </a:r>
              <a:r>
                <a:rPr lang="en-US" sz="1400" b="0" dirty="0">
                  <a:solidFill>
                    <a:srgbClr val="C00000"/>
                  </a:solidFill>
                  <a:latin typeface="ArialMT"/>
                </a:rPr>
                <a:t>, </a:t>
              </a:r>
              <a:r>
                <a:rPr lang="en-US" sz="1200" b="0" i="1" dirty="0">
                  <a:solidFill>
                    <a:srgbClr val="C00000"/>
                  </a:solidFill>
                  <a:latin typeface="ArialMT"/>
                </a:rPr>
                <a:t>plasmalemma vesicle-associated protein</a:t>
              </a:r>
              <a:endParaRPr lang="en-150" sz="1400" b="0" i="1" dirty="0">
                <a:solidFill>
                  <a:srgbClr val="C00000"/>
                </a:solidFill>
                <a:latin typeface="ArialMT"/>
              </a:endParaRPr>
            </a:p>
          </p:txBody>
        </p:sp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C9D5C08D-145F-9366-B0EA-F6FBA37F9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7856" y="1735057"/>
              <a:ext cx="144016" cy="278467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8606418F-D57F-F8E7-BF7D-7621F58BEB78}"/>
                </a:ext>
              </a:extLst>
            </p:cNvPr>
            <p:cNvSpPr txBox="1"/>
            <p:nvPr/>
          </p:nvSpPr>
          <p:spPr>
            <a:xfrm>
              <a:off x="4649566" y="1268760"/>
              <a:ext cx="274461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rgbClr val="002060"/>
                  </a:solidFill>
                  <a:latin typeface="+mj-lt"/>
                </a:defRPr>
              </a:lvl1pPr>
            </a:lstStyle>
            <a:p>
              <a:r>
                <a:rPr lang="en-GB" dirty="0">
                  <a:latin typeface="ArialMT"/>
                </a:rPr>
                <a:t>ICAM-1</a:t>
              </a:r>
            </a:p>
            <a:p>
              <a:r>
                <a:rPr lang="en-GB" sz="1200" b="0" i="1" dirty="0">
                  <a:latin typeface="ArialMT"/>
                </a:rPr>
                <a:t>intercellular adhesion molecule</a:t>
              </a:r>
              <a:endParaRPr lang="en-150" sz="1200" b="0" i="1" dirty="0">
                <a:latin typeface="ArialMT"/>
              </a:endParaRPr>
            </a:p>
          </p:txBody>
        </p:sp>
        <p:cxnSp>
          <p:nvCxnSpPr>
            <p:cNvPr id="71" name="Connecteur droit avec flèche 70">
              <a:extLst>
                <a:ext uri="{FF2B5EF4-FFF2-40B4-BE49-F238E27FC236}">
                  <a16:creationId xmlns:a16="http://schemas.microsoft.com/office/drawing/2014/main" id="{A367DB99-B650-4D84-185D-2183BFD83A2F}"/>
                </a:ext>
              </a:extLst>
            </p:cNvPr>
            <p:cNvCxnSpPr>
              <a:cxnSpLocks/>
            </p:cNvCxnSpPr>
            <p:nvPr/>
          </p:nvCxnSpPr>
          <p:spPr>
            <a:xfrm>
              <a:off x="8575412" y="2746924"/>
              <a:ext cx="345173" cy="32030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68768B38-215A-F740-9E59-C31F5E3C3089}"/>
                </a:ext>
              </a:extLst>
            </p:cNvPr>
            <p:cNvSpPr txBox="1"/>
            <p:nvPr/>
          </p:nvSpPr>
          <p:spPr>
            <a:xfrm>
              <a:off x="8797268" y="3076903"/>
              <a:ext cx="3707444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C00000"/>
                  </a:solidFill>
                  <a:latin typeface="ArialMT"/>
                </a:rPr>
                <a:t>PECAM, </a:t>
              </a:r>
              <a:r>
                <a:rPr lang="en-GB" sz="1200" i="1" dirty="0">
                  <a:solidFill>
                    <a:srgbClr val="C00000"/>
                  </a:solidFill>
                  <a:latin typeface="ArialMT"/>
                </a:rPr>
                <a:t>platelet-endothelial cell adhesion molecule </a:t>
              </a:r>
            </a:p>
          </p:txBody>
        </p:sp>
      </p:grpSp>
      <p:sp>
        <p:nvSpPr>
          <p:cNvPr id="84" name="ZoneTexte 83">
            <a:extLst>
              <a:ext uri="{FF2B5EF4-FFF2-40B4-BE49-F238E27FC236}">
                <a16:creationId xmlns:a16="http://schemas.microsoft.com/office/drawing/2014/main" id="{DD15FA97-C46F-55BF-32AC-24B0D54A8B33}"/>
              </a:ext>
            </a:extLst>
          </p:cNvPr>
          <p:cNvSpPr txBox="1"/>
          <p:nvPr/>
        </p:nvSpPr>
        <p:spPr>
          <a:xfrm>
            <a:off x="0" y="540000"/>
            <a:ext cx="91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i="0" dirty="0">
                <a:latin typeface="ArialMT"/>
              </a:rPr>
              <a:t>Endothelial Determinants for </a:t>
            </a:r>
            <a:r>
              <a:rPr lang="en-US" i="0">
                <a:latin typeface="ArialMT"/>
              </a:rPr>
              <a:t>Nanocarrier Targeting</a:t>
            </a:r>
            <a:endParaRPr lang="en-150" i="0" dirty="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31720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36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B990C-6844-CD68-39AF-EC1ED9FE227A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AF97EE2-0D0E-0923-C7AF-824FA0885363}"/>
              </a:ext>
            </a:extLst>
          </p:cNvPr>
          <p:cNvSpPr txBox="1"/>
          <p:nvPr/>
        </p:nvSpPr>
        <p:spPr>
          <a:xfrm>
            <a:off x="96813" y="980728"/>
            <a:ext cx="6381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u="sng" dirty="0">
                <a:solidFill>
                  <a:srgbClr val="002060"/>
                </a:solidFill>
                <a:latin typeface="ArialMT"/>
              </a:rPr>
              <a:t>Healthy endothelium</a:t>
            </a:r>
            <a:endParaRPr lang="en-150" sz="2000" b="1" u="sng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BD8D13C-9CD0-778B-FDF6-2BE554D258CB}"/>
              </a:ext>
            </a:extLst>
          </p:cNvPr>
          <p:cNvSpPr txBox="1"/>
          <p:nvPr/>
        </p:nvSpPr>
        <p:spPr>
          <a:xfrm>
            <a:off x="123007" y="3944526"/>
            <a:ext cx="6329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 u="sng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GB" dirty="0">
                <a:latin typeface="ArialMT"/>
              </a:rPr>
              <a:t>Pathological conditions</a:t>
            </a:r>
          </a:p>
        </p:txBody>
      </p: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127C63E4-37C3-6FCB-F513-CB92364CDE0D}"/>
              </a:ext>
            </a:extLst>
          </p:cNvPr>
          <p:cNvGrpSpPr/>
          <p:nvPr/>
        </p:nvGrpSpPr>
        <p:grpSpPr>
          <a:xfrm>
            <a:off x="1556538" y="4644117"/>
            <a:ext cx="5674903" cy="1573450"/>
            <a:chOff x="1556538" y="4375830"/>
            <a:chExt cx="5674903" cy="15734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2717F9B-A199-162F-762A-5B9D42E83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9441" y="4375830"/>
              <a:ext cx="5292000" cy="144613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AB70606-5164-493A-663E-07ECA5757288}"/>
                </a:ext>
              </a:extLst>
            </p:cNvPr>
            <p:cNvSpPr/>
            <p:nvPr/>
          </p:nvSpPr>
          <p:spPr>
            <a:xfrm>
              <a:off x="2089028" y="4532853"/>
              <a:ext cx="214955" cy="2804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45C880-73A1-50F8-8BCF-9DCBE34F6E40}"/>
                </a:ext>
              </a:extLst>
            </p:cNvPr>
            <p:cNvSpPr/>
            <p:nvPr/>
          </p:nvSpPr>
          <p:spPr>
            <a:xfrm>
              <a:off x="3024522" y="4646724"/>
              <a:ext cx="214955" cy="2804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DFBAF0-884E-C6D9-6227-506A32AE1D06}"/>
                </a:ext>
              </a:extLst>
            </p:cNvPr>
            <p:cNvSpPr/>
            <p:nvPr/>
          </p:nvSpPr>
          <p:spPr>
            <a:xfrm>
              <a:off x="3371541" y="4533801"/>
              <a:ext cx="214955" cy="2804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FF47CD5-1F85-BBBB-5DC6-ACBA39A90064}"/>
                </a:ext>
              </a:extLst>
            </p:cNvPr>
            <p:cNvSpPr/>
            <p:nvPr/>
          </p:nvSpPr>
          <p:spPr>
            <a:xfrm>
              <a:off x="4148471" y="4450735"/>
              <a:ext cx="214955" cy="2804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ArialMT"/>
                </a:rPr>
                <a:t>V</a:t>
              </a:r>
              <a:endParaRPr lang="en-150" dirty="0">
                <a:latin typeface="ArialMT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B6F872E-FA1B-B026-776A-FACE9C115075}"/>
                </a:ext>
              </a:extLst>
            </p:cNvPr>
            <p:cNvSpPr/>
            <p:nvPr/>
          </p:nvSpPr>
          <p:spPr>
            <a:xfrm>
              <a:off x="5097272" y="4450735"/>
              <a:ext cx="214955" cy="2804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3161E0-6FEB-8BFC-8818-44BED26E06F3}"/>
                </a:ext>
              </a:extLst>
            </p:cNvPr>
            <p:cNvSpPr/>
            <p:nvPr/>
          </p:nvSpPr>
          <p:spPr>
            <a:xfrm>
              <a:off x="5920767" y="4731204"/>
              <a:ext cx="214955" cy="2804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6" name="Modèle 3D 5" descr="Signe de multiplication rouge">
                  <a:extLst>
                    <a:ext uri="{FF2B5EF4-FFF2-40B4-BE49-F238E27FC236}">
                      <a16:creationId xmlns:a16="http://schemas.microsoft.com/office/drawing/2014/main" id="{FD0D37DD-D409-CDA6-EDE6-2607EE824C2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556538" y="5223999"/>
                <a:ext cx="737728" cy="725281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737728" cy="725281"/>
                      </a:xfrm>
                      <a:prstGeom prst="rect">
                        <a:avLst/>
                      </a:prstGeom>
                    </am3d:spPr>
                    <am3d:camera>
                      <am3d:pos x="0" y="0" z="6656957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567641" d="1000000"/>
                      <am3d:preTrans dx="-6" dy="-17961074" dz="169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9851994" ay="-1085327" az="-301258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100619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èle 3D 5" descr="Signe de multiplication rouge">
                  <a:extLst>
                    <a:ext uri="{FF2B5EF4-FFF2-40B4-BE49-F238E27FC236}">
                      <a16:creationId xmlns:a16="http://schemas.microsoft.com/office/drawing/2014/main" id="{FD0D37DD-D409-CDA6-EDE6-2607EE824C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56538" y="5492286"/>
                  <a:ext cx="737728" cy="72528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4131B974-F0C2-DA91-371B-15F7D8B91E34}"/>
              </a:ext>
            </a:extLst>
          </p:cNvPr>
          <p:cNvSpPr txBox="1"/>
          <p:nvPr/>
        </p:nvSpPr>
        <p:spPr>
          <a:xfrm>
            <a:off x="3087174" y="4182913"/>
            <a:ext cx="23375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ArialMT"/>
              </a:rPr>
              <a:t>Ex novo synthesis/ exposure</a:t>
            </a:r>
          </a:p>
          <a:p>
            <a:pPr algn="ctr"/>
            <a:r>
              <a:rPr lang="en-GB" sz="1400" b="1" dirty="0">
                <a:solidFill>
                  <a:srgbClr val="002060"/>
                </a:solidFill>
                <a:latin typeface="ArialMT"/>
              </a:rPr>
              <a:t>Re-arrangement  </a:t>
            </a:r>
            <a:endParaRPr lang="en-150" sz="1400" i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914A81C-A933-865C-D2C9-FCDE54DC326B}"/>
              </a:ext>
            </a:extLst>
          </p:cNvPr>
          <p:cNvSpPr txBox="1"/>
          <p:nvPr/>
        </p:nvSpPr>
        <p:spPr>
          <a:xfrm>
            <a:off x="5797687" y="6043945"/>
            <a:ext cx="40427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ArialMT"/>
              </a:rPr>
              <a:t>Cell contraction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ArialMT"/>
              </a:rPr>
              <a:t>Increase cell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ArialMT"/>
              </a:rPr>
              <a:t>Access to PECAM, VE-cadherin</a:t>
            </a:r>
            <a:endParaRPr lang="en-150" sz="14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F15BF76-F1B6-A458-6C54-34CD69BEE6A7}"/>
              </a:ext>
            </a:extLst>
          </p:cNvPr>
          <p:cNvSpPr txBox="1"/>
          <p:nvPr/>
        </p:nvSpPr>
        <p:spPr>
          <a:xfrm>
            <a:off x="-57428" y="6203075"/>
            <a:ext cx="2337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ArialMT"/>
              </a:rPr>
              <a:t>Masking</a:t>
            </a:r>
            <a:endParaRPr lang="en-150" sz="1400" i="1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E397D2CC-AB86-4D56-BAAD-AA305FD9B349}"/>
              </a:ext>
            </a:extLst>
          </p:cNvPr>
          <p:cNvGrpSpPr/>
          <p:nvPr/>
        </p:nvGrpSpPr>
        <p:grpSpPr>
          <a:xfrm>
            <a:off x="119336" y="1196752"/>
            <a:ext cx="10194680" cy="2699469"/>
            <a:chOff x="2310032" y="1268760"/>
            <a:chExt cx="10194680" cy="2699469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54D7CA6E-FDAF-3608-3675-F6BCD1CF277D}"/>
                </a:ext>
              </a:extLst>
            </p:cNvPr>
            <p:cNvGrpSpPr/>
            <p:nvPr/>
          </p:nvGrpSpPr>
          <p:grpSpPr>
            <a:xfrm>
              <a:off x="4058656" y="1699664"/>
              <a:ext cx="5318311" cy="1270227"/>
              <a:chOff x="2980656" y="3175321"/>
              <a:chExt cx="5318311" cy="1270227"/>
            </a:xfrm>
          </p:grpSpPr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740B2D68-F7F6-B4BF-569F-B206286CF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80656" y="3241600"/>
                <a:ext cx="5318311" cy="1203948"/>
              </a:xfrm>
              <a:prstGeom prst="rect">
                <a:avLst/>
              </a:prstGeom>
            </p:spPr>
          </p:pic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A85486E-0D93-C294-65F8-9D1F7F27F8B4}"/>
                  </a:ext>
                </a:extLst>
              </p:cNvPr>
              <p:cNvSpPr/>
              <p:nvPr/>
            </p:nvSpPr>
            <p:spPr>
              <a:xfrm>
                <a:off x="3071664" y="3501008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FBE3F42-2104-856E-EC06-1A8E97DFE88D}"/>
                  </a:ext>
                </a:extLst>
              </p:cNvPr>
              <p:cNvSpPr/>
              <p:nvPr/>
            </p:nvSpPr>
            <p:spPr>
              <a:xfrm>
                <a:off x="3785073" y="3508571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301847A-4096-D623-A777-9D4CBD4682BD}"/>
                  </a:ext>
                </a:extLst>
              </p:cNvPr>
              <p:cNvSpPr/>
              <p:nvPr/>
            </p:nvSpPr>
            <p:spPr>
              <a:xfrm>
                <a:off x="4410318" y="3175321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0B595CC-2A81-2A97-BFFE-8385F820169D}"/>
                  </a:ext>
                </a:extLst>
              </p:cNvPr>
              <p:cNvSpPr/>
              <p:nvPr/>
            </p:nvSpPr>
            <p:spPr>
              <a:xfrm>
                <a:off x="5203674" y="3195061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8B75E26-F157-F063-8FF5-14FDB1D0EDA4}"/>
                  </a:ext>
                </a:extLst>
              </p:cNvPr>
              <p:cNvSpPr/>
              <p:nvPr/>
            </p:nvSpPr>
            <p:spPr>
              <a:xfrm>
                <a:off x="6120743" y="3208712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23BEA04-3047-5759-5A29-818A306D239E}"/>
                  </a:ext>
                </a:extLst>
              </p:cNvPr>
              <p:cNvSpPr/>
              <p:nvPr/>
            </p:nvSpPr>
            <p:spPr>
              <a:xfrm>
                <a:off x="7158071" y="3517756"/>
                <a:ext cx="216024" cy="2804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</p:grpSp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12834CDB-7DBC-50CC-DAF8-63B4AC5ED6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7616" y="2591914"/>
              <a:ext cx="598587" cy="31516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C60AFEDD-1DE9-66A1-1EF5-91DB9D9AEAC5}"/>
                </a:ext>
              </a:extLst>
            </p:cNvPr>
            <p:cNvSpPr txBox="1"/>
            <p:nvPr/>
          </p:nvSpPr>
          <p:spPr>
            <a:xfrm>
              <a:off x="2310032" y="2681136"/>
              <a:ext cx="1407584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ArialMT"/>
                </a:rPr>
                <a:t>ACE</a:t>
              </a:r>
            </a:p>
            <a:p>
              <a:pPr algn="ctr"/>
              <a:r>
                <a:rPr lang="en-GB" sz="1200" i="1" dirty="0">
                  <a:solidFill>
                    <a:srgbClr val="002060"/>
                  </a:solidFill>
                  <a:latin typeface="ArialMT"/>
                </a:rPr>
                <a:t>angiotensin-converting enzyme</a:t>
              </a:r>
              <a:endParaRPr lang="en-150" sz="1400" i="1" dirty="0">
                <a:solidFill>
                  <a:srgbClr val="002060"/>
                </a:solidFill>
                <a:latin typeface="ArialMT"/>
              </a:endParaRPr>
            </a:p>
          </p:txBody>
        </p:sp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6BE7534A-BE5F-676F-7AA9-DDBF910654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3720" y="2591914"/>
              <a:ext cx="504056" cy="51355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AA68A9C9-73BA-408A-851F-08B5CE54C3D1}"/>
                </a:ext>
              </a:extLst>
            </p:cNvPr>
            <p:cNvSpPr txBox="1"/>
            <p:nvPr/>
          </p:nvSpPr>
          <p:spPr>
            <a:xfrm>
              <a:off x="3537596" y="3260343"/>
              <a:ext cx="32403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marL="85725" indent="-85725" algn="l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C00000"/>
                  </a:solidFill>
                  <a:latin typeface="ArialMT"/>
                </a:rPr>
                <a:t>APP</a:t>
              </a:r>
              <a:r>
                <a:rPr lang="en-US" sz="1400" b="0" dirty="0">
                  <a:solidFill>
                    <a:srgbClr val="C00000"/>
                  </a:solidFill>
                  <a:latin typeface="ArialMT"/>
                </a:rPr>
                <a:t>, </a:t>
              </a:r>
              <a:r>
                <a:rPr lang="en-US" sz="1200" b="0" i="1" dirty="0">
                  <a:solidFill>
                    <a:srgbClr val="C00000"/>
                  </a:solidFill>
                  <a:latin typeface="ArialMT"/>
                </a:rPr>
                <a:t>membrane-bound aminopeptidase P</a:t>
              </a:r>
            </a:p>
            <a:p>
              <a:pPr marL="85725" indent="-85725" algn="l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C00000"/>
                  </a:solidFill>
                  <a:latin typeface="ArialMT"/>
                </a:rPr>
                <a:t>PV-1</a:t>
              </a:r>
              <a:r>
                <a:rPr lang="en-US" sz="1400" b="0" dirty="0">
                  <a:solidFill>
                    <a:srgbClr val="C00000"/>
                  </a:solidFill>
                  <a:latin typeface="ArialMT"/>
                </a:rPr>
                <a:t>, </a:t>
              </a:r>
              <a:r>
                <a:rPr lang="en-US" sz="1200" b="0" i="1" dirty="0">
                  <a:solidFill>
                    <a:srgbClr val="C00000"/>
                  </a:solidFill>
                  <a:latin typeface="ArialMT"/>
                </a:rPr>
                <a:t>plasmalemma vesicle-associated protein</a:t>
              </a:r>
              <a:endParaRPr lang="en-150" sz="1400" b="0" i="1" dirty="0">
                <a:solidFill>
                  <a:srgbClr val="C00000"/>
                </a:solidFill>
                <a:latin typeface="ArialMT"/>
              </a:endParaRPr>
            </a:p>
          </p:txBody>
        </p:sp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C9D5C08D-145F-9366-B0EA-F6FBA37F9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7856" y="1735057"/>
              <a:ext cx="144016" cy="278467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8606418F-D57F-F8E7-BF7D-7621F58BEB78}"/>
                </a:ext>
              </a:extLst>
            </p:cNvPr>
            <p:cNvSpPr txBox="1"/>
            <p:nvPr/>
          </p:nvSpPr>
          <p:spPr>
            <a:xfrm>
              <a:off x="4649566" y="1268760"/>
              <a:ext cx="274461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rgbClr val="002060"/>
                  </a:solidFill>
                  <a:latin typeface="+mj-lt"/>
                </a:defRPr>
              </a:lvl1pPr>
            </a:lstStyle>
            <a:p>
              <a:r>
                <a:rPr lang="en-GB" dirty="0">
                  <a:latin typeface="ArialMT"/>
                </a:rPr>
                <a:t>ICAM-1</a:t>
              </a:r>
            </a:p>
            <a:p>
              <a:r>
                <a:rPr lang="en-GB" sz="1200" b="0" i="1" dirty="0">
                  <a:latin typeface="ArialMT"/>
                </a:rPr>
                <a:t>intercellular adhesion molecule</a:t>
              </a:r>
              <a:endParaRPr lang="en-150" sz="1200" b="0" i="1" dirty="0">
                <a:latin typeface="ArialMT"/>
              </a:endParaRPr>
            </a:p>
          </p:txBody>
        </p:sp>
        <p:cxnSp>
          <p:nvCxnSpPr>
            <p:cNvPr id="71" name="Connecteur droit avec flèche 70">
              <a:extLst>
                <a:ext uri="{FF2B5EF4-FFF2-40B4-BE49-F238E27FC236}">
                  <a16:creationId xmlns:a16="http://schemas.microsoft.com/office/drawing/2014/main" id="{A367DB99-B650-4D84-185D-2183BFD83A2F}"/>
                </a:ext>
              </a:extLst>
            </p:cNvPr>
            <p:cNvCxnSpPr>
              <a:cxnSpLocks/>
            </p:cNvCxnSpPr>
            <p:nvPr/>
          </p:nvCxnSpPr>
          <p:spPr>
            <a:xfrm>
              <a:off x="8575412" y="2746924"/>
              <a:ext cx="345173" cy="32030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68768B38-215A-F740-9E59-C31F5E3C3089}"/>
                </a:ext>
              </a:extLst>
            </p:cNvPr>
            <p:cNvSpPr txBox="1"/>
            <p:nvPr/>
          </p:nvSpPr>
          <p:spPr>
            <a:xfrm>
              <a:off x="8797268" y="3076903"/>
              <a:ext cx="3707444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C00000"/>
                  </a:solidFill>
                  <a:latin typeface="ArialMT"/>
                </a:rPr>
                <a:t>PECAM, </a:t>
              </a:r>
              <a:r>
                <a:rPr lang="en-GB" sz="1200" i="1" dirty="0">
                  <a:solidFill>
                    <a:srgbClr val="C00000"/>
                  </a:solidFill>
                  <a:latin typeface="ArialMT"/>
                </a:rPr>
                <a:t>platelet-endothelial cell adhesion molecule </a:t>
              </a:r>
            </a:p>
          </p:txBody>
        </p:sp>
      </p:grpSp>
      <p:sp>
        <p:nvSpPr>
          <p:cNvPr id="77" name="ZoneTexte 76">
            <a:extLst>
              <a:ext uri="{FF2B5EF4-FFF2-40B4-BE49-F238E27FC236}">
                <a16:creationId xmlns:a16="http://schemas.microsoft.com/office/drawing/2014/main" id="{58879403-1F1F-A366-DF95-2FEF4FC3A94C}"/>
              </a:ext>
            </a:extLst>
          </p:cNvPr>
          <p:cNvSpPr txBox="1"/>
          <p:nvPr/>
        </p:nvSpPr>
        <p:spPr>
          <a:xfrm>
            <a:off x="8127006" y="4091894"/>
            <a:ext cx="408598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MT"/>
              </a:rPr>
              <a:t>exposure of P-selectin from intracellular storage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2060"/>
                </a:solidFill>
                <a:latin typeface="ArialMT"/>
              </a:rPr>
              <a:t>de novo</a:t>
            </a:r>
            <a:r>
              <a:rPr lang="en-US" sz="1400" dirty="0">
                <a:solidFill>
                  <a:srgbClr val="002060"/>
                </a:solidFill>
                <a:latin typeface="ArialMT"/>
              </a:rPr>
              <a:t> synthesis of E-selectin and VCAM-1</a:t>
            </a:r>
            <a:endParaRPr lang="en-150" sz="1400" dirty="0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1B93FF6A-293D-99C4-9B63-10B2D0A31050}"/>
              </a:ext>
            </a:extLst>
          </p:cNvPr>
          <p:cNvCxnSpPr>
            <a:cxnSpLocks/>
          </p:cNvCxnSpPr>
          <p:nvPr/>
        </p:nvCxnSpPr>
        <p:spPr>
          <a:xfrm>
            <a:off x="6252777" y="5887877"/>
            <a:ext cx="345173" cy="32030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BB70184A-9AE4-9CA2-867D-70CFBD33693A}"/>
              </a:ext>
            </a:extLst>
          </p:cNvPr>
          <p:cNvCxnSpPr>
            <a:cxnSpLocks/>
          </p:cNvCxnSpPr>
          <p:nvPr/>
        </p:nvCxnSpPr>
        <p:spPr>
          <a:xfrm>
            <a:off x="5549951" y="4444523"/>
            <a:ext cx="1718078" cy="0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EB418379-EB10-4DA6-16CE-7D171A882464}"/>
              </a:ext>
            </a:extLst>
          </p:cNvPr>
          <p:cNvSpPr txBox="1"/>
          <p:nvPr/>
        </p:nvSpPr>
        <p:spPr>
          <a:xfrm>
            <a:off x="0" y="540000"/>
            <a:ext cx="91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i="0" dirty="0">
                <a:latin typeface="ArialMT"/>
              </a:rPr>
              <a:t>Endothelial Determinants for </a:t>
            </a:r>
            <a:r>
              <a:rPr lang="en-US" i="0">
                <a:latin typeface="ArialMT"/>
              </a:rPr>
              <a:t>Nanocarrier Targeting</a:t>
            </a:r>
            <a:endParaRPr lang="en-150" i="0" dirty="0">
              <a:latin typeface="ArialMT"/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9248F1CF-5E85-C858-53D4-19590258FC06}"/>
              </a:ext>
            </a:extLst>
          </p:cNvPr>
          <p:cNvCxnSpPr>
            <a:cxnSpLocks/>
            <a:endCxn id="36" idx="0"/>
          </p:cNvCxnSpPr>
          <p:nvPr/>
        </p:nvCxnSpPr>
        <p:spPr>
          <a:xfrm flipV="1">
            <a:off x="3206797" y="4802088"/>
            <a:ext cx="272222" cy="303375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FB7F00B5-2A58-6F62-5A1A-98D212CD4A1D}"/>
              </a:ext>
            </a:extLst>
          </p:cNvPr>
          <p:cNvCxnSpPr>
            <a:cxnSpLocks/>
          </p:cNvCxnSpPr>
          <p:nvPr/>
        </p:nvCxnSpPr>
        <p:spPr>
          <a:xfrm flipV="1">
            <a:off x="3811275" y="4751013"/>
            <a:ext cx="32926" cy="285379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89F0068-785C-4CDE-67AC-30C2FE4465B7}"/>
              </a:ext>
            </a:extLst>
          </p:cNvPr>
          <p:cNvCxnSpPr>
            <a:cxnSpLocks/>
          </p:cNvCxnSpPr>
          <p:nvPr/>
        </p:nvCxnSpPr>
        <p:spPr>
          <a:xfrm flipH="1" flipV="1">
            <a:off x="4914114" y="4724053"/>
            <a:ext cx="242874" cy="281864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032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37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B990C-6844-CD68-39AF-EC1ED9FE227A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CA03E-CD50-0F10-CF35-D3B0315F57CC}"/>
              </a:ext>
            </a:extLst>
          </p:cNvPr>
          <p:cNvSpPr txBox="1"/>
          <p:nvPr/>
        </p:nvSpPr>
        <p:spPr>
          <a:xfrm>
            <a:off x="-24680" y="548680"/>
            <a:ext cx="91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i="0" dirty="0">
                <a:latin typeface="ArialMT"/>
              </a:rPr>
              <a:t>Endothelial Cell Adhesion Molecules (CAMs)</a:t>
            </a:r>
            <a:endParaRPr lang="en-150" i="0" dirty="0">
              <a:latin typeface="ArialM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AF97EE2-0D0E-0923-C7AF-824FA0885363}"/>
              </a:ext>
            </a:extLst>
          </p:cNvPr>
          <p:cNvSpPr txBox="1"/>
          <p:nvPr/>
        </p:nvSpPr>
        <p:spPr>
          <a:xfrm>
            <a:off x="542293" y="1302104"/>
            <a:ext cx="175071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ArialMT"/>
              </a:rPr>
              <a:t>Constitutive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MT"/>
              </a:rPr>
              <a:t>PECAM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MT"/>
              </a:rPr>
              <a:t>ICAM-1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BD8D13C-9CD0-778B-FDF6-2BE554D258CB}"/>
              </a:ext>
            </a:extLst>
          </p:cNvPr>
          <p:cNvSpPr txBox="1"/>
          <p:nvPr/>
        </p:nvSpPr>
        <p:spPr>
          <a:xfrm>
            <a:off x="3575720" y="1302104"/>
            <a:ext cx="172452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GB" sz="2000" b="1" dirty="0">
                <a:latin typeface="ArialMT"/>
              </a:rPr>
              <a:t>Inducible</a:t>
            </a:r>
            <a:endParaRPr lang="en-GB" b="1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MT"/>
              </a:rPr>
              <a:t>VCAM-1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MT"/>
              </a:rPr>
              <a:t>E-selectin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MT"/>
              </a:rPr>
              <a:t>P-selectin</a:t>
            </a:r>
            <a:r>
              <a:rPr lang="en-GB" b="1" dirty="0">
                <a:latin typeface="ArialMT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A1D0F6-8A0D-CE86-40C3-DB05281C3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34720"/>
            <a:ext cx="5628796" cy="1809444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B565D4CA-84E6-0113-0BF0-9A4195F527CA}"/>
              </a:ext>
            </a:extLst>
          </p:cNvPr>
          <p:cNvSpPr txBox="1"/>
          <p:nvPr/>
        </p:nvSpPr>
        <p:spPr>
          <a:xfrm>
            <a:off x="6096000" y="2565180"/>
            <a:ext cx="63647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Exposed on the surface of activated endothelial cells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Facilitate the rolling phase of the vascular adhesion of leukocytes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Mobilization in sites of inflammation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797839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38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B990C-6844-CD68-39AF-EC1ED9FE227A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CA03E-CD50-0F10-CF35-D3B0315F57CC}"/>
              </a:ext>
            </a:extLst>
          </p:cNvPr>
          <p:cNvSpPr txBox="1"/>
          <p:nvPr/>
        </p:nvSpPr>
        <p:spPr>
          <a:xfrm>
            <a:off x="-24680" y="548680"/>
            <a:ext cx="9146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i="0" dirty="0">
                <a:latin typeface="ArialMT"/>
              </a:rPr>
              <a:t>Endothelial Cell Adhesion Molecules (CAMs)</a:t>
            </a:r>
            <a:endParaRPr lang="en-150" i="0" dirty="0">
              <a:latin typeface="ArialMT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BD8D13C-9CD0-778B-FDF6-2BE554D258CB}"/>
              </a:ext>
            </a:extLst>
          </p:cNvPr>
          <p:cNvSpPr txBox="1"/>
          <p:nvPr/>
        </p:nvSpPr>
        <p:spPr>
          <a:xfrm>
            <a:off x="3575720" y="1302104"/>
            <a:ext cx="172452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GB" sz="2000" b="1" dirty="0">
                <a:latin typeface="ArialMT"/>
              </a:rPr>
              <a:t>Inducible</a:t>
            </a:r>
            <a:endParaRPr lang="en-GB" b="1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MT"/>
              </a:rPr>
              <a:t>VCAM-1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MT"/>
              </a:rPr>
              <a:t>E-selectin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MT"/>
              </a:rPr>
              <a:t>P-selectin</a:t>
            </a:r>
            <a:r>
              <a:rPr lang="en-GB" b="1" dirty="0">
                <a:latin typeface="ArialMT"/>
              </a:rPr>
              <a:t>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0B7130F8-A650-0082-F064-28DE39D55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03" y="4049049"/>
            <a:ext cx="4248472" cy="2449119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440828C5-D0A7-BDC8-E48C-101DF74EA5D0}"/>
              </a:ext>
            </a:extLst>
          </p:cNvPr>
          <p:cNvSpPr txBox="1"/>
          <p:nvPr/>
        </p:nvSpPr>
        <p:spPr>
          <a:xfrm>
            <a:off x="5882640" y="4422630"/>
            <a:ext cx="630936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ArialMT"/>
              </a:rPr>
              <a:t>Therapeutic strategy</a:t>
            </a:r>
          </a:p>
          <a:p>
            <a:pPr marL="285750" indent="-201613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2060"/>
              </a:solidFill>
              <a:latin typeface="ArialMT"/>
            </a:endParaRPr>
          </a:p>
          <a:p>
            <a:pPr marL="360363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MT"/>
              </a:rPr>
              <a:t>Blockage using antibodies </a:t>
            </a:r>
          </a:p>
          <a:p>
            <a:pPr marL="360363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MT"/>
              </a:rPr>
              <a:t>Drug delivery using nanoscale systems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A1D0F6-8A0D-CE86-40C3-DB05281C3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34720"/>
            <a:ext cx="5628796" cy="1809444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B565D4CA-84E6-0113-0BF0-9A4195F527CA}"/>
              </a:ext>
            </a:extLst>
          </p:cNvPr>
          <p:cNvSpPr txBox="1"/>
          <p:nvPr/>
        </p:nvSpPr>
        <p:spPr>
          <a:xfrm>
            <a:off x="6096000" y="2565180"/>
            <a:ext cx="63647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Exposed on the surface of activated endothelial cells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Facilitate the rolling phase of the vascular adhesion of leukocytes</a:t>
            </a: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Mobilization in sites of inflammation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5E6B39-740A-0A47-C297-D608D148DAA7}"/>
              </a:ext>
            </a:extLst>
          </p:cNvPr>
          <p:cNvSpPr txBox="1"/>
          <p:nvPr/>
        </p:nvSpPr>
        <p:spPr>
          <a:xfrm>
            <a:off x="542293" y="1302104"/>
            <a:ext cx="175071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ArialMT"/>
              </a:rPr>
              <a:t>Constitutive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MT"/>
              </a:rPr>
              <a:t>PECAM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MT"/>
              </a:rPr>
              <a:t>ICAM-1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632902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39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724216A-9E77-49AB-9896-D3B6B522E8E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Cell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adhesion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molecule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(CAM)–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mediated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endocytosis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73877F-8FC3-8A1D-F056-3F8B5E1C6410}"/>
              </a:ext>
            </a:extLst>
          </p:cNvPr>
          <p:cNvSpPr txBox="1"/>
          <p:nvPr/>
        </p:nvSpPr>
        <p:spPr>
          <a:xfrm>
            <a:off x="388877" y="1642374"/>
            <a:ext cx="5058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MT"/>
              </a:rPr>
              <a:t>ICAM-1 recycling in endothelial cells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B07618-70DD-36F8-B914-6CBCF741AB9E}"/>
              </a:ext>
            </a:extLst>
          </p:cNvPr>
          <p:cNvSpPr txBox="1"/>
          <p:nvPr/>
        </p:nvSpPr>
        <p:spPr>
          <a:xfrm>
            <a:off x="8330" y="1083032"/>
            <a:ext cx="1218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MT"/>
              </a:rPr>
              <a:t>Up-regulated and functionally involved in vascular inflammation, oxidant stress, and thrombosis.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BEC0D8C-DE5E-670A-B1DA-CB6F61644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40" y="2041129"/>
            <a:ext cx="4888844" cy="358656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A04DC52-00D8-CD7D-FF06-189A95228E99}"/>
              </a:ext>
            </a:extLst>
          </p:cNvPr>
          <p:cNvSpPr txBox="1"/>
          <p:nvPr/>
        </p:nvSpPr>
        <p:spPr>
          <a:xfrm>
            <a:off x="0" y="540000"/>
            <a:ext cx="72550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GB" dirty="0">
                <a:latin typeface="ArialMT"/>
              </a:rPr>
              <a:t>ICAM-1-mediated targeting </a:t>
            </a:r>
            <a:endParaRPr lang="en-150" dirty="0">
              <a:latin typeface="ArialMT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675BF8A-8004-E0CE-25F5-9A4E65DA1A08}"/>
              </a:ext>
            </a:extLst>
          </p:cNvPr>
          <p:cNvGrpSpPr/>
          <p:nvPr/>
        </p:nvGrpSpPr>
        <p:grpSpPr>
          <a:xfrm>
            <a:off x="6838829" y="2329668"/>
            <a:ext cx="3954472" cy="2869667"/>
            <a:chOff x="7227525" y="2500252"/>
            <a:chExt cx="3954472" cy="2869667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15BBF700-D672-87AB-8D6B-7C98ED8AA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525" y="2542315"/>
              <a:ext cx="3954472" cy="282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A16DC5-FE20-14D4-05F9-13935A6497A0}"/>
                </a:ext>
              </a:extLst>
            </p:cNvPr>
            <p:cNvSpPr/>
            <p:nvPr/>
          </p:nvSpPr>
          <p:spPr>
            <a:xfrm>
              <a:off x="7227525" y="2500252"/>
              <a:ext cx="48422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E9FDA72B-9F22-55DC-BE52-872544AA5AD1}"/>
              </a:ext>
            </a:extLst>
          </p:cNvPr>
          <p:cNvSpPr txBox="1"/>
          <p:nvPr/>
        </p:nvSpPr>
        <p:spPr>
          <a:xfrm>
            <a:off x="558240" y="5994834"/>
            <a:ext cx="4529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algn="ctr"/>
            <a:r>
              <a:rPr lang="en-US" b="1" dirty="0">
                <a:latin typeface="ArialMT"/>
              </a:rPr>
              <a:t>Pathway for recurrent drug delivery permitting sustained effects</a:t>
            </a:r>
            <a:endParaRPr lang="en-150" b="1" dirty="0">
              <a:latin typeface="ArialM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1A2F34-1FC4-8F0F-66D2-6B85D4E352AF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Muro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S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Blood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2005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105 (2), 650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DDC10D5-18FC-F6B3-88BB-5352EFB1F10C}"/>
              </a:ext>
            </a:extLst>
          </p:cNvPr>
          <p:cNvSpPr txBox="1"/>
          <p:nvPr/>
        </p:nvSpPr>
        <p:spPr>
          <a:xfrm>
            <a:off x="6657442" y="5554649"/>
            <a:ext cx="468052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ArialMT"/>
              </a:rPr>
              <a:t>ICAM-1 reappears on HUVEC surface after internalization of anti-ICAM nanocarriers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0B3F735-CE48-F5F2-F120-7B2FEE7E2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663">
            <a:off x="10742917" y="101753"/>
            <a:ext cx="1226127" cy="13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6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9A38E9-6CF5-4E68-90BF-23A5ABF08896}"/>
              </a:ext>
            </a:extLst>
          </p:cNvPr>
          <p:cNvSpPr/>
          <p:nvPr/>
        </p:nvSpPr>
        <p:spPr>
          <a:xfrm>
            <a:off x="9301768" y="1396750"/>
            <a:ext cx="2871339" cy="40011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MT"/>
              </a:rPr>
              <a:t>Nanomedicines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033046D-5C42-4AA1-B7C7-EB287FA4F604}"/>
              </a:ext>
            </a:extLst>
          </p:cNvPr>
          <p:cNvGrpSpPr>
            <a:grpSpLocks noChangeAspect="1"/>
          </p:cNvGrpSpPr>
          <p:nvPr/>
        </p:nvGrpSpPr>
        <p:grpSpPr>
          <a:xfrm>
            <a:off x="5821264" y="1763999"/>
            <a:ext cx="1512532" cy="3650961"/>
            <a:chOff x="4010909" y="1754145"/>
            <a:chExt cx="948704" cy="2232248"/>
          </a:xfrm>
        </p:grpSpPr>
        <p:pic>
          <p:nvPicPr>
            <p:cNvPr id="39" name="Picture 2" descr="C:\Users\Dunja\Desktop\biblio these\images\human-body-outline-67.jpg">
              <a:extLst>
                <a:ext uri="{FF2B5EF4-FFF2-40B4-BE49-F238E27FC236}">
                  <a16:creationId xmlns:a16="http://schemas.microsoft.com/office/drawing/2014/main" id="{C5FE112A-7ED0-4EAF-B5AF-BB33C663B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0909" y="1754145"/>
              <a:ext cx="948704" cy="2232248"/>
            </a:xfrm>
            <a:prstGeom prst="rect">
              <a:avLst/>
            </a:prstGeom>
            <a:noFill/>
          </p:spPr>
        </p:pic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514DC3BC-6981-443D-B0FF-6E6181BCD8EF}"/>
                </a:ext>
              </a:extLst>
            </p:cNvPr>
            <p:cNvSpPr/>
            <p:nvPr/>
          </p:nvSpPr>
          <p:spPr>
            <a:xfrm flipH="1">
              <a:off x="4506774" y="2573037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05A0AE40-F19A-48BF-9801-580F4910FFD2}"/>
                </a:ext>
              </a:extLst>
            </p:cNvPr>
            <p:cNvSpPr/>
            <p:nvPr/>
          </p:nvSpPr>
          <p:spPr>
            <a:xfrm flipH="1">
              <a:off x="4526814" y="2650115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E4B090F3-7D2C-4E11-ACBB-C0AC628512E5}"/>
                </a:ext>
              </a:extLst>
            </p:cNvPr>
            <p:cNvSpPr/>
            <p:nvPr/>
          </p:nvSpPr>
          <p:spPr>
            <a:xfrm flipH="1">
              <a:off x="4440954" y="2621853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DEC234D5-C913-425D-9D70-E05053AE7595}"/>
                </a:ext>
              </a:extLst>
            </p:cNvPr>
            <p:cNvSpPr/>
            <p:nvPr/>
          </p:nvSpPr>
          <p:spPr>
            <a:xfrm flipH="1">
              <a:off x="4461600" y="2691193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MT"/>
              </a:endParaRPr>
            </a:p>
          </p:txBody>
        </p:sp>
      </p:grpSp>
      <p:sp>
        <p:nvSpPr>
          <p:cNvPr id="54" name="Ellipse 52">
            <a:extLst>
              <a:ext uri="{FF2B5EF4-FFF2-40B4-BE49-F238E27FC236}">
                <a16:creationId xmlns:a16="http://schemas.microsoft.com/office/drawing/2014/main" id="{D53B7520-8D3D-4353-AC5F-9335926B0112}"/>
              </a:ext>
            </a:extLst>
          </p:cNvPr>
          <p:cNvSpPr/>
          <p:nvPr/>
        </p:nvSpPr>
        <p:spPr>
          <a:xfrm flipH="1">
            <a:off x="2884324" y="1763999"/>
            <a:ext cx="215543" cy="21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F22D53B8-F2A6-416F-8BF8-A71430611CA8}"/>
              </a:ext>
            </a:extLst>
          </p:cNvPr>
          <p:cNvSpPr txBox="1"/>
          <p:nvPr/>
        </p:nvSpPr>
        <p:spPr>
          <a:xfrm>
            <a:off x="2497659" y="2041293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ArialMT"/>
              </a:rPr>
              <a:t>F</a:t>
            </a:r>
            <a:r>
              <a:rPr lang="en-US" sz="1400" b="1" dirty="0" err="1">
                <a:solidFill>
                  <a:srgbClr val="C00000"/>
                </a:solidFill>
                <a:latin typeface="ArialMT"/>
              </a:rPr>
              <a:t>ree</a:t>
            </a:r>
            <a:r>
              <a:rPr lang="en-US" sz="1400" b="1" dirty="0">
                <a:solidFill>
                  <a:srgbClr val="C00000"/>
                </a:solidFill>
                <a:latin typeface="ArialMT"/>
              </a:rPr>
              <a:t> drug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2DBFEA28-B4D5-40B6-A761-96F654DF2148}"/>
              </a:ext>
            </a:extLst>
          </p:cNvPr>
          <p:cNvGrpSpPr>
            <a:grpSpLocks noChangeAspect="1"/>
          </p:cNvGrpSpPr>
          <p:nvPr/>
        </p:nvGrpSpPr>
        <p:grpSpPr>
          <a:xfrm>
            <a:off x="4116444" y="1764001"/>
            <a:ext cx="1498854" cy="3617925"/>
            <a:chOff x="3015453" y="1791620"/>
            <a:chExt cx="948704" cy="2232248"/>
          </a:xfrm>
        </p:grpSpPr>
        <p:pic>
          <p:nvPicPr>
            <p:cNvPr id="57" name="Picture 2" descr="C:\Users\Dunja\Desktop\biblio these\images\human-body-outline-67.jpg">
              <a:extLst>
                <a:ext uri="{FF2B5EF4-FFF2-40B4-BE49-F238E27FC236}">
                  <a16:creationId xmlns:a16="http://schemas.microsoft.com/office/drawing/2014/main" id="{E6C2BE19-22C3-4921-9431-EF82929D6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15453" y="1791620"/>
              <a:ext cx="948704" cy="2232248"/>
            </a:xfrm>
            <a:prstGeom prst="rect">
              <a:avLst/>
            </a:prstGeom>
            <a:noFill/>
          </p:spPr>
        </p:pic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87118860-8C50-4C81-AE34-0B0653149C5B}"/>
                </a:ext>
              </a:extLst>
            </p:cNvPr>
            <p:cNvSpPr/>
            <p:nvPr/>
          </p:nvSpPr>
          <p:spPr>
            <a:xfrm flipH="1">
              <a:off x="3319802" y="2546077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8C29487B-63FC-4FDB-A8A3-A4D34B8D7FBE}"/>
                </a:ext>
              </a:extLst>
            </p:cNvPr>
            <p:cNvSpPr/>
            <p:nvPr/>
          </p:nvSpPr>
          <p:spPr>
            <a:xfrm flipH="1">
              <a:off x="3305938" y="2206729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412F9C8A-B7E4-4DDE-8AC7-7AD46F9820DE}"/>
                </a:ext>
              </a:extLst>
            </p:cNvPr>
            <p:cNvSpPr/>
            <p:nvPr/>
          </p:nvSpPr>
          <p:spPr>
            <a:xfrm flipH="1">
              <a:off x="3503977" y="2267335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CF75CA73-7CBC-4FB6-ACE5-FCF21C90FC93}"/>
                </a:ext>
              </a:extLst>
            </p:cNvPr>
            <p:cNvSpPr/>
            <p:nvPr/>
          </p:nvSpPr>
          <p:spPr>
            <a:xfrm flipH="1">
              <a:off x="3574878" y="2862070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0A289F81-7548-44D0-83C4-578737AD96C5}"/>
                </a:ext>
              </a:extLst>
            </p:cNvPr>
            <p:cNvSpPr/>
            <p:nvPr/>
          </p:nvSpPr>
          <p:spPr>
            <a:xfrm flipH="1">
              <a:off x="3503977" y="2488773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0E90413-BBDE-4F5C-8EBC-92756668622E}"/>
                </a:ext>
              </a:extLst>
            </p:cNvPr>
            <p:cNvSpPr/>
            <p:nvPr/>
          </p:nvSpPr>
          <p:spPr>
            <a:xfrm flipH="1">
              <a:off x="3453805" y="2758326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MT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3FA56C51-275F-4A93-9126-2E26D7451971}"/>
              </a:ext>
            </a:extLst>
          </p:cNvPr>
          <p:cNvSpPr/>
          <p:nvPr/>
        </p:nvSpPr>
        <p:spPr>
          <a:xfrm>
            <a:off x="-457652" y="1539963"/>
            <a:ext cx="3341976" cy="70788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 err="1">
                <a:latin typeface="ArialMT"/>
              </a:rPr>
              <a:t>Traditional</a:t>
            </a:r>
            <a:r>
              <a:rPr lang="fr-FR" sz="2000" b="1" dirty="0">
                <a:latin typeface="ArialMT"/>
              </a:rPr>
              <a:t> </a:t>
            </a:r>
            <a:r>
              <a:rPr lang="fr-FR" sz="2000" b="1" dirty="0" err="1">
                <a:latin typeface="ArialMT"/>
              </a:rPr>
              <a:t>chemotherapy</a:t>
            </a:r>
            <a:endParaRPr lang="fr-FR" sz="2000" b="1" dirty="0">
              <a:latin typeface="ArialMT"/>
            </a:endParaRPr>
          </a:p>
        </p:txBody>
      </p:sp>
      <p:pic>
        <p:nvPicPr>
          <p:cNvPr id="74" name="Image 13">
            <a:extLst>
              <a:ext uri="{FF2B5EF4-FFF2-40B4-BE49-F238E27FC236}">
                <a16:creationId xmlns:a16="http://schemas.microsoft.com/office/drawing/2014/main" id="{C31A839C-439C-45C4-BB04-A45751F83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797">
            <a:off x="3538381" y="2215061"/>
            <a:ext cx="552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13">
            <a:extLst>
              <a:ext uri="{FF2B5EF4-FFF2-40B4-BE49-F238E27FC236}">
                <a16:creationId xmlns:a16="http://schemas.microsoft.com/office/drawing/2014/main" id="{512CB774-9958-42F5-BE09-B79263768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053768" y="2195180"/>
            <a:ext cx="554400" cy="53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FD875D7-0D95-4629-B27B-F69359006C5B}"/>
              </a:ext>
            </a:extLst>
          </p:cNvPr>
          <p:cNvSpPr txBox="1"/>
          <p:nvPr/>
        </p:nvSpPr>
        <p:spPr>
          <a:xfrm>
            <a:off x="7721817" y="1753375"/>
            <a:ext cx="769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6500"/>
                </a:solidFill>
                <a:latin typeface="ArialMT"/>
              </a:rPr>
              <a:t>Ligand</a:t>
            </a:r>
          </a:p>
        </p:txBody>
      </p:sp>
      <p:pic>
        <p:nvPicPr>
          <p:cNvPr id="30" name="Picture 3" descr="D:\Mes documents\UMR 8612\Publications\PACA Click Cancer AD\rho.png">
            <a:extLst>
              <a:ext uri="{FF2B5EF4-FFF2-40B4-BE49-F238E27FC236}">
                <a16:creationId xmlns:a16="http://schemas.microsoft.com/office/drawing/2014/main" id="{112C9D37-11E2-47F9-900E-B6EA4819BC3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8074" y="3106974"/>
            <a:ext cx="192329" cy="192328"/>
          </a:xfrm>
          <a:prstGeom prst="rect">
            <a:avLst/>
          </a:prstGeom>
          <a:noFill/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5808C24D-0AB9-4C60-A664-3A32693EC04C}"/>
              </a:ext>
            </a:extLst>
          </p:cNvPr>
          <p:cNvSpPr txBox="1"/>
          <p:nvPr/>
        </p:nvSpPr>
        <p:spPr>
          <a:xfrm>
            <a:off x="7973863" y="240493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ArialMT"/>
              </a:rPr>
              <a:t>PEG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813010C-3E70-40CB-97F9-2B9D2A1E4F79}"/>
              </a:ext>
            </a:extLst>
          </p:cNvPr>
          <p:cNvSpPr txBox="1"/>
          <p:nvPr/>
        </p:nvSpPr>
        <p:spPr>
          <a:xfrm>
            <a:off x="8928768" y="3726687"/>
            <a:ext cx="14269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ArialMT"/>
              </a:rPr>
              <a:t>Nanoparticle</a:t>
            </a:r>
          </a:p>
        </p:txBody>
      </p:sp>
      <p:sp>
        <p:nvSpPr>
          <p:cNvPr id="34" name="Text Box 48">
            <a:extLst>
              <a:ext uri="{FF2B5EF4-FFF2-40B4-BE49-F238E27FC236}">
                <a16:creationId xmlns:a16="http://schemas.microsoft.com/office/drawing/2014/main" id="{C08C142E-5918-41FC-AB3E-36091444F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8528" y="4032516"/>
            <a:ext cx="65434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100" dirty="0">
                <a:latin typeface="ArialMT"/>
              </a:rPr>
              <a:t>100 nm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FD21B9A-8093-4217-B299-D6145C9F180E}"/>
              </a:ext>
            </a:extLst>
          </p:cNvPr>
          <p:cNvSpPr txBox="1"/>
          <p:nvPr/>
        </p:nvSpPr>
        <p:spPr>
          <a:xfrm>
            <a:off x="7526125" y="3362861"/>
            <a:ext cx="8707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652755"/>
                </a:solidFill>
                <a:latin typeface="ArialMT"/>
              </a:rPr>
              <a:t>Imaging</a:t>
            </a:r>
          </a:p>
        </p:txBody>
      </p:sp>
      <p:pic>
        <p:nvPicPr>
          <p:cNvPr id="28" name="Picture 2" descr="D:\Mes documents\UMR 8612\Publications\PACA Click Cancer AD\np.tif">
            <a:extLst>
              <a:ext uri="{FF2B5EF4-FFF2-40B4-BE49-F238E27FC236}">
                <a16:creationId xmlns:a16="http://schemas.microsoft.com/office/drawing/2014/main" id="{4E52C8D5-DEB7-49D6-A51D-6160F33F7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3043" y="1726520"/>
            <a:ext cx="1995113" cy="1881074"/>
          </a:xfrm>
          <a:prstGeom prst="rect">
            <a:avLst/>
          </a:prstGeom>
          <a:noFill/>
        </p:spPr>
      </p:pic>
      <p:sp>
        <p:nvSpPr>
          <p:cNvPr id="68" name="Ellipse 52">
            <a:extLst>
              <a:ext uri="{FF2B5EF4-FFF2-40B4-BE49-F238E27FC236}">
                <a16:creationId xmlns:a16="http://schemas.microsoft.com/office/drawing/2014/main" id="{9ED95478-E16B-468E-8759-9C3D7E9FFF5D}"/>
              </a:ext>
            </a:extLst>
          </p:cNvPr>
          <p:cNvSpPr/>
          <p:nvPr/>
        </p:nvSpPr>
        <p:spPr>
          <a:xfrm flipH="1">
            <a:off x="9018019" y="2623092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69" name="Ellipse 52">
            <a:extLst>
              <a:ext uri="{FF2B5EF4-FFF2-40B4-BE49-F238E27FC236}">
                <a16:creationId xmlns:a16="http://schemas.microsoft.com/office/drawing/2014/main" id="{A1FB4624-8122-4634-BE0A-90EFA44D391A}"/>
              </a:ext>
            </a:extLst>
          </p:cNvPr>
          <p:cNvSpPr/>
          <p:nvPr/>
        </p:nvSpPr>
        <p:spPr>
          <a:xfrm flipH="1">
            <a:off x="9165404" y="2371904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0" name="Ellipse 52">
            <a:extLst>
              <a:ext uri="{FF2B5EF4-FFF2-40B4-BE49-F238E27FC236}">
                <a16:creationId xmlns:a16="http://schemas.microsoft.com/office/drawing/2014/main" id="{B085C870-8CF8-47F3-8D90-D131D68AC90A}"/>
              </a:ext>
            </a:extLst>
          </p:cNvPr>
          <p:cNvSpPr/>
          <p:nvPr/>
        </p:nvSpPr>
        <p:spPr>
          <a:xfrm flipH="1">
            <a:off x="9322282" y="2612186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1" name="Ellipse 52">
            <a:extLst>
              <a:ext uri="{FF2B5EF4-FFF2-40B4-BE49-F238E27FC236}">
                <a16:creationId xmlns:a16="http://schemas.microsoft.com/office/drawing/2014/main" id="{A1160D61-FDBF-490D-AE45-C3FFE2BA54EE}"/>
              </a:ext>
            </a:extLst>
          </p:cNvPr>
          <p:cNvSpPr/>
          <p:nvPr/>
        </p:nvSpPr>
        <p:spPr>
          <a:xfrm flipH="1">
            <a:off x="9526487" y="2623091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2" name="Ellipse 52">
            <a:extLst>
              <a:ext uri="{FF2B5EF4-FFF2-40B4-BE49-F238E27FC236}">
                <a16:creationId xmlns:a16="http://schemas.microsoft.com/office/drawing/2014/main" id="{5C007687-2BC7-483F-8D9F-B7548A694D78}"/>
              </a:ext>
            </a:extLst>
          </p:cNvPr>
          <p:cNvSpPr/>
          <p:nvPr/>
        </p:nvSpPr>
        <p:spPr>
          <a:xfrm flipH="1">
            <a:off x="9464409" y="2787100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3" name="Ellipse 52">
            <a:extLst>
              <a:ext uri="{FF2B5EF4-FFF2-40B4-BE49-F238E27FC236}">
                <a16:creationId xmlns:a16="http://schemas.microsoft.com/office/drawing/2014/main" id="{5898E39E-40B4-4E6F-9103-BA9288FACAD9}"/>
              </a:ext>
            </a:extLst>
          </p:cNvPr>
          <p:cNvSpPr/>
          <p:nvPr/>
        </p:nvSpPr>
        <p:spPr>
          <a:xfrm flipH="1">
            <a:off x="9371636" y="2436791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353B8B1-1B05-4B8B-B4A5-C8911AA92E11}"/>
              </a:ext>
            </a:extLst>
          </p:cNvPr>
          <p:cNvCxnSpPr/>
          <p:nvPr/>
        </p:nvCxnSpPr>
        <p:spPr>
          <a:xfrm>
            <a:off x="10917631" y="4277740"/>
            <a:ext cx="48087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Ellipse 52">
            <a:extLst>
              <a:ext uri="{FF2B5EF4-FFF2-40B4-BE49-F238E27FC236}">
                <a16:creationId xmlns:a16="http://schemas.microsoft.com/office/drawing/2014/main" id="{B4E17ED8-C26B-45C3-A283-B532501BCFD2}"/>
              </a:ext>
            </a:extLst>
          </p:cNvPr>
          <p:cNvSpPr/>
          <p:nvPr/>
        </p:nvSpPr>
        <p:spPr>
          <a:xfrm flipH="1">
            <a:off x="9170419" y="2775492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4</a:t>
            </a:fld>
            <a:endParaRPr lang="fr-FR">
              <a:latin typeface="ArialMT"/>
            </a:endParaRPr>
          </a:p>
        </p:txBody>
      </p:sp>
      <p:sp>
        <p:nvSpPr>
          <p:cNvPr id="52" name="Flèche : courbe vers le haut 51">
            <a:extLst>
              <a:ext uri="{FF2B5EF4-FFF2-40B4-BE49-F238E27FC236}">
                <a16:creationId xmlns:a16="http://schemas.microsoft.com/office/drawing/2014/main" id="{DA9B1B25-DE4E-4732-B1F7-C402ADCAFC6D}"/>
              </a:ext>
            </a:extLst>
          </p:cNvPr>
          <p:cNvSpPr/>
          <p:nvPr/>
        </p:nvSpPr>
        <p:spPr>
          <a:xfrm rot="12927590">
            <a:off x="10210445" y="2139129"/>
            <a:ext cx="576064" cy="263410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solidFill>
                <a:schemeClr val="tx1"/>
              </a:solidFill>
              <a:latin typeface="ArialMT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406A2B5-1CD1-4188-AA88-E6724DB3CC40}"/>
              </a:ext>
            </a:extLst>
          </p:cNvPr>
          <p:cNvSpPr>
            <a:spLocks noChangeAspect="1"/>
          </p:cNvSpPr>
          <p:nvPr/>
        </p:nvSpPr>
        <p:spPr>
          <a:xfrm flipH="1">
            <a:off x="10625111" y="2662912"/>
            <a:ext cx="242225" cy="24222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91B854D-979E-44AA-BFBA-452C3E485CCC}"/>
              </a:ext>
            </a:extLst>
          </p:cNvPr>
          <p:cNvSpPr txBox="1"/>
          <p:nvPr/>
        </p:nvSpPr>
        <p:spPr>
          <a:xfrm>
            <a:off x="7698337" y="5000663"/>
            <a:ext cx="4064000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150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002060"/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ArialMT"/>
              </a:rPr>
              <a:t>Vector size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ArialMT"/>
              </a:rPr>
              <a:t>Lipophilicity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ArialMT"/>
              </a:rPr>
              <a:t>Stability</a:t>
            </a:r>
          </a:p>
          <a:p>
            <a:pPr>
              <a:lnSpc>
                <a:spcPct val="100000"/>
              </a:lnSpc>
            </a:pPr>
            <a:r>
              <a:rPr lang="en-US" dirty="0" err="1">
                <a:solidFill>
                  <a:schemeClr val="tx1"/>
                </a:solidFill>
                <a:latin typeface="ArialMT"/>
              </a:rPr>
              <a:t>Cytotropism</a:t>
            </a:r>
            <a:endParaRPr lang="fr-FR" dirty="0">
              <a:solidFill>
                <a:schemeClr val="tx1"/>
              </a:solidFill>
              <a:latin typeface="ArialMT"/>
            </a:endParaRPr>
          </a:p>
        </p:txBody>
      </p:sp>
      <p:sp>
        <p:nvSpPr>
          <p:cNvPr id="64" name="Text Box 6">
            <a:extLst>
              <a:ext uri="{FF2B5EF4-FFF2-40B4-BE49-F238E27FC236}">
                <a16:creationId xmlns:a16="http://schemas.microsoft.com/office/drawing/2014/main" id="{3610FA09-A8B0-482E-8475-6D8D707DF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97" y="5076247"/>
            <a:ext cx="40640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150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002060"/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ArialMT"/>
              </a:rPr>
              <a:t>Size</a:t>
            </a:r>
          </a:p>
          <a:p>
            <a:pPr>
              <a:lnSpc>
                <a:spcPct val="100000"/>
              </a:lnSpc>
            </a:pPr>
            <a:r>
              <a:rPr lang="en-US" dirty="0" err="1">
                <a:solidFill>
                  <a:schemeClr val="tx1"/>
                </a:solidFill>
                <a:latin typeface="ArialMT"/>
              </a:rPr>
              <a:t>Pka</a:t>
            </a:r>
            <a:endParaRPr lang="en-US" dirty="0">
              <a:solidFill>
                <a:schemeClr val="tx1"/>
              </a:solidFill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ArialMT"/>
              </a:rPr>
              <a:t>Lipophilicity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ArialMT"/>
              </a:rPr>
              <a:t>Binding to plasma proteins</a:t>
            </a:r>
          </a:p>
          <a:p>
            <a:pPr>
              <a:lnSpc>
                <a:spcPct val="100000"/>
              </a:lnSpc>
            </a:pPr>
            <a:r>
              <a:rPr lang="en-US" dirty="0" err="1">
                <a:solidFill>
                  <a:schemeClr val="tx1"/>
                </a:solidFill>
                <a:latin typeface="ArialMT"/>
              </a:rPr>
              <a:t>Biotransformations</a:t>
            </a:r>
            <a:endParaRPr lang="fr-FR" dirty="0">
              <a:solidFill>
                <a:schemeClr val="tx1"/>
              </a:solidFill>
              <a:latin typeface="ArialMT"/>
            </a:endParaRPr>
          </a:p>
        </p:txBody>
      </p:sp>
      <p:sp>
        <p:nvSpPr>
          <p:cNvPr id="67" name="Text Box 10">
            <a:extLst>
              <a:ext uri="{FF2B5EF4-FFF2-40B4-BE49-F238E27FC236}">
                <a16:creationId xmlns:a16="http://schemas.microsoft.com/office/drawing/2014/main" id="{6B5FC71D-6109-4BAF-9BBD-31F598403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76" y="4645985"/>
            <a:ext cx="14798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b="1" dirty="0">
                <a:latin typeface="ArialMT"/>
              </a:rPr>
              <a:t>Distribution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25DBCF8D-C42F-4BBE-BDFF-E6430C42D20D}"/>
              </a:ext>
            </a:extLst>
          </p:cNvPr>
          <p:cNvSpPr/>
          <p:nvPr/>
        </p:nvSpPr>
        <p:spPr>
          <a:xfrm>
            <a:off x="7593404" y="4412002"/>
            <a:ext cx="3074596" cy="594779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latin typeface="ArialMT"/>
            </a:endParaRPr>
          </a:p>
        </p:txBody>
      </p:sp>
      <p:sp>
        <p:nvSpPr>
          <p:cNvPr id="77" name="Text Box 10">
            <a:extLst>
              <a:ext uri="{FF2B5EF4-FFF2-40B4-BE49-F238E27FC236}">
                <a16:creationId xmlns:a16="http://schemas.microsoft.com/office/drawing/2014/main" id="{D440E7F1-B079-4841-BBA1-A500283D6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6084" y="4598187"/>
            <a:ext cx="3372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b="1" dirty="0">
                <a:latin typeface="ArialMT"/>
              </a:rPr>
              <a:t>Alternative Distribution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FD6516D-258F-04AD-3597-C194119CDFE7}"/>
              </a:ext>
            </a:extLst>
          </p:cNvPr>
          <p:cNvSpPr txBox="1">
            <a:spLocks/>
          </p:cNvSpPr>
          <p:nvPr/>
        </p:nvSpPr>
        <p:spPr>
          <a:xfrm>
            <a:off x="116776" y="578980"/>
            <a:ext cx="11261580" cy="479961"/>
          </a:xfrm>
          <a:prstGeom prst="rect">
            <a:avLst/>
          </a:prstGeom>
        </p:spPr>
        <p:txBody>
          <a:bodyPr vert="horz" wrap="square" lIns="0" tIns="195919" rIns="0" bIns="0" rtlCol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59263" defTabSz="1219110">
              <a:lnSpc>
                <a:spcPts val="2213"/>
              </a:lnSpc>
              <a:spcBef>
                <a:spcPts val="153"/>
              </a:spcBef>
              <a:defRPr/>
            </a:pPr>
            <a:r>
              <a:rPr lang="en-US" sz="1867" b="1" kern="0" dirty="0" smtClean="0">
                <a:solidFill>
                  <a:srgbClr val="045FA9"/>
                </a:solidFill>
                <a:latin typeface="Arial MT"/>
                <a:cs typeface="Arial MT"/>
              </a:rPr>
              <a:t>Make </a:t>
            </a:r>
            <a:r>
              <a:rPr lang="en-US" sz="1867" b="1" kern="0" dirty="0">
                <a:solidFill>
                  <a:srgbClr val="045FA9"/>
                </a:solidFill>
                <a:latin typeface="Arial MT"/>
                <a:cs typeface="Arial MT"/>
              </a:rPr>
              <a:t>the fate of a drug dependent from a carrier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latin typeface="+mj-lt"/>
              </a:rPr>
              <a:t>The </a:t>
            </a:r>
            <a:r>
              <a:rPr lang="fr-FR" sz="2800" b="1" dirty="0" err="1">
                <a:solidFill>
                  <a:srgbClr val="63003C"/>
                </a:solidFill>
                <a:latin typeface="+mj-lt"/>
              </a:rPr>
              <a:t>magic</a:t>
            </a:r>
            <a:r>
              <a:rPr lang="fr-FR" sz="2800" b="1" dirty="0">
                <a:solidFill>
                  <a:srgbClr val="63003C"/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latin typeface="+mj-lt"/>
              </a:rPr>
              <a:t>bullet</a:t>
            </a:r>
            <a:r>
              <a:rPr lang="fr-FR" sz="2800" b="1" dirty="0">
                <a:solidFill>
                  <a:srgbClr val="63003C"/>
                </a:solidFill>
                <a:latin typeface="+mj-lt"/>
              </a:rPr>
              <a:t> 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481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solidFill>
                  <a:srgbClr val="002060"/>
                </a:solidFill>
                <a:latin typeface="ArialMT"/>
              </a:rPr>
              <a:pPr/>
              <a:t>40</a:t>
            </a:fld>
            <a:endParaRPr lang="fr-FR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E7ED3C1-83E1-6972-2EFE-72789B8D7F3B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ICAM-1-mediated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targeting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5AF21CF-2D8E-9BB7-C304-C730824C48D1}"/>
              </a:ext>
            </a:extLst>
          </p:cNvPr>
          <p:cNvGrpSpPr/>
          <p:nvPr/>
        </p:nvGrpSpPr>
        <p:grpSpPr>
          <a:xfrm>
            <a:off x="551384" y="1900114"/>
            <a:ext cx="4890878" cy="3011387"/>
            <a:chOff x="341026" y="1196752"/>
            <a:chExt cx="4890878" cy="301138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A78EDD4-D4FC-129B-0297-C29A8F379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606" r="13264"/>
            <a:stretch/>
          </p:blipFill>
          <p:spPr>
            <a:xfrm>
              <a:off x="341026" y="1196752"/>
              <a:ext cx="4890878" cy="294697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B68474-30CF-2E34-5606-682B98047718}"/>
                </a:ext>
              </a:extLst>
            </p:cNvPr>
            <p:cNvSpPr/>
            <p:nvPr/>
          </p:nvSpPr>
          <p:spPr>
            <a:xfrm>
              <a:off x="341026" y="4079308"/>
              <a:ext cx="426382" cy="128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solidFill>
                  <a:srgbClr val="002060"/>
                </a:solidFill>
                <a:latin typeface="ArialMT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2F4C144D-CB06-6DAE-CDED-80FACAE9F000}"/>
              </a:ext>
            </a:extLst>
          </p:cNvPr>
          <p:cNvSpPr txBox="1"/>
          <p:nvPr/>
        </p:nvSpPr>
        <p:spPr>
          <a:xfrm>
            <a:off x="0" y="540000"/>
            <a:ext cx="9912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Recurrent targeting of anti-ICAM nanocarriers to endothelium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297321-B986-FEF7-2102-C365833164BF}"/>
              </a:ext>
            </a:extLst>
          </p:cNvPr>
          <p:cNvSpPr txBox="1"/>
          <p:nvPr/>
        </p:nvSpPr>
        <p:spPr>
          <a:xfrm>
            <a:off x="946956" y="1250145"/>
            <a:ext cx="17281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sz="2000" i="1" dirty="0">
                <a:latin typeface="ArialMT"/>
              </a:rPr>
              <a:t>in vitro</a:t>
            </a:r>
            <a:endParaRPr lang="en-150" sz="2000" i="1" dirty="0">
              <a:latin typeface="ArialM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70983A0-8A5A-7BE9-96DB-9B9011848B12}"/>
              </a:ext>
            </a:extLst>
          </p:cNvPr>
          <p:cNvSpPr txBox="1"/>
          <p:nvPr/>
        </p:nvSpPr>
        <p:spPr>
          <a:xfrm>
            <a:off x="896953" y="5404762"/>
            <a:ext cx="4622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TNF-α–activated cells</a:t>
            </a:r>
            <a:endParaRPr lang="en-150" dirty="0">
              <a:solidFill>
                <a:srgbClr val="002060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2 subsequent doses of nanocarriers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A1AC8AC-972A-9337-09E9-2FC5FC62FC3B}"/>
              </a:ext>
            </a:extLst>
          </p:cNvPr>
          <p:cNvGrpSpPr/>
          <p:nvPr/>
        </p:nvGrpSpPr>
        <p:grpSpPr>
          <a:xfrm>
            <a:off x="6816080" y="1909568"/>
            <a:ext cx="4623812" cy="2992479"/>
            <a:chOff x="6743007" y="2015098"/>
            <a:chExt cx="4623812" cy="299247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061D9C8-694A-B29C-7461-9935B79F7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109" r="3979" b="1"/>
            <a:stretch/>
          </p:blipFill>
          <p:spPr>
            <a:xfrm>
              <a:off x="6773572" y="2060605"/>
              <a:ext cx="4593247" cy="294697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BB2D2B5-EAA3-1CC8-01EC-8173C87565ED}"/>
                </a:ext>
              </a:extLst>
            </p:cNvPr>
            <p:cNvSpPr/>
            <p:nvPr/>
          </p:nvSpPr>
          <p:spPr>
            <a:xfrm>
              <a:off x="6743007" y="2015098"/>
              <a:ext cx="426382" cy="128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solidFill>
                  <a:srgbClr val="002060"/>
                </a:solidFill>
                <a:latin typeface="ArialMT"/>
              </a:endParaRP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5CDE4792-7271-87FE-F444-C6B36524F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663">
            <a:off x="10742917" y="101753"/>
            <a:ext cx="1226127" cy="13381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63097DE-5644-1120-B1BE-145317A27FA2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Muro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S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Blood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2005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105 (2), 650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BB6D2D8-D99B-166F-0069-0B6213C1E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20" y="1198877"/>
            <a:ext cx="729730" cy="502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602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41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30B0A4A-0DEF-275A-EDE9-F9CA66247232}"/>
              </a:ext>
            </a:extLst>
          </p:cNvPr>
          <p:cNvSpPr txBox="1"/>
          <p:nvPr/>
        </p:nvSpPr>
        <p:spPr>
          <a:xfrm>
            <a:off x="0" y="540000"/>
            <a:ext cx="8016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anti-ICAM-1 immunoliposomes </a:t>
            </a:r>
            <a:endParaRPr lang="en-150" dirty="0">
              <a:latin typeface="ArialMT"/>
            </a:endParaRPr>
          </a:p>
        </p:txBody>
      </p:sp>
      <p:pic>
        <p:nvPicPr>
          <p:cNvPr id="3085" name="Picture 13">
            <a:extLst>
              <a:ext uri="{FF2B5EF4-FFF2-40B4-BE49-F238E27FC236}">
                <a16:creationId xmlns:a16="http://schemas.microsoft.com/office/drawing/2014/main" id="{DD4D2A75-0DE2-A238-D0F3-D08A7AD05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223" y="1206862"/>
            <a:ext cx="3934188" cy="19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D63F0F-1215-198E-F625-88614ED5554D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ICAM-1-mediated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targeting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55A3444-07F2-9FAE-59C8-33C78203F459}"/>
              </a:ext>
            </a:extLst>
          </p:cNvPr>
          <p:cNvSpPr txBox="1"/>
          <p:nvPr/>
        </p:nvSpPr>
        <p:spPr>
          <a:xfrm>
            <a:off x="9309354" y="3092557"/>
            <a:ext cx="1841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MT"/>
              </a:rPr>
              <a:t>2 hours @ 4°C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BBF8FD-6694-4AD5-2685-34FF972D13A2}"/>
              </a:ext>
            </a:extLst>
          </p:cNvPr>
          <p:cNvSpPr/>
          <p:nvPr/>
        </p:nvSpPr>
        <p:spPr>
          <a:xfrm>
            <a:off x="0" y="3355583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ArialMT"/>
              </a:rPr>
              <a:t>Hua S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J. Liposome Res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.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2011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21, 95– 105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6F6B5B5-7BBF-0818-EF63-1AC532071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7255">
            <a:off x="11505317" y="1221414"/>
            <a:ext cx="534108" cy="606196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3F5A13D3-050B-B1A6-A9B1-BD66E500E444}"/>
              </a:ext>
            </a:extLst>
          </p:cNvPr>
          <p:cNvGrpSpPr>
            <a:grpSpLocks noChangeAspect="1"/>
          </p:cNvGrpSpPr>
          <p:nvPr/>
        </p:nvGrpSpPr>
        <p:grpSpPr>
          <a:xfrm>
            <a:off x="600665" y="1226398"/>
            <a:ext cx="3282609" cy="1948975"/>
            <a:chOff x="670444" y="988996"/>
            <a:chExt cx="2857796" cy="1696752"/>
          </a:xfrm>
        </p:grpSpPr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4E3D262F-2F40-6E43-9250-304937743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12" y="1133811"/>
              <a:ext cx="2731559" cy="1535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 20" descr="Une image contenant clipart, matériel&#10;&#10;Description générée automatiquement">
              <a:extLst>
                <a:ext uri="{FF2B5EF4-FFF2-40B4-BE49-F238E27FC236}">
                  <a16:creationId xmlns:a16="http://schemas.microsoft.com/office/drawing/2014/main" id="{F749240F-5C8F-D11D-660E-C4ABD52DC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392" y="1014029"/>
              <a:ext cx="647848" cy="666903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5360B48-EC9B-B9E2-8708-53CAB4594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44" y="988996"/>
              <a:ext cx="571630" cy="597036"/>
            </a:xfrm>
            <a:prstGeom prst="rect">
              <a:avLst/>
            </a:prstGeom>
          </p:spPr>
        </p:pic>
        <p:pic>
          <p:nvPicPr>
            <p:cNvPr id="37" name="Image 36" descr="Une image contenant clipart, matériel&#10;&#10;Description générée automatiquement">
              <a:extLst>
                <a:ext uri="{FF2B5EF4-FFF2-40B4-BE49-F238E27FC236}">
                  <a16:creationId xmlns:a16="http://schemas.microsoft.com/office/drawing/2014/main" id="{1F76342F-5421-76FA-3134-AC9643F02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90" y="2018845"/>
              <a:ext cx="647848" cy="666903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24D7BFBE-C72F-62DA-9622-6B217A304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43" y="1901530"/>
              <a:ext cx="571630" cy="597036"/>
            </a:xfrm>
            <a:prstGeom prst="rect">
              <a:avLst/>
            </a:prstGeom>
          </p:spPr>
        </p:pic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5654643C-0F69-6C16-E037-4B614D20E9A2}"/>
              </a:ext>
            </a:extLst>
          </p:cNvPr>
          <p:cNvSpPr txBox="1"/>
          <p:nvPr/>
        </p:nvSpPr>
        <p:spPr>
          <a:xfrm>
            <a:off x="6120292" y="646102"/>
            <a:ext cx="6602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latin typeface="ArialMT"/>
              </a:rPr>
              <a:t>TNF-</a:t>
            </a:r>
            <a:r>
              <a:rPr lang="el-GR" b="1" dirty="0">
                <a:solidFill>
                  <a:srgbClr val="002060"/>
                </a:solidFill>
                <a:latin typeface="ArialMT"/>
              </a:rPr>
              <a:t>α</a:t>
            </a:r>
            <a:r>
              <a:rPr lang="fr-FR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ArialMT"/>
              </a:rPr>
              <a:t>induced</a:t>
            </a:r>
            <a:r>
              <a:rPr lang="fr-FR" b="1" dirty="0">
                <a:solidFill>
                  <a:srgbClr val="002060"/>
                </a:solidFill>
                <a:latin typeface="ArialMT"/>
              </a:rPr>
              <a:t> ICAM-1 expression and </a:t>
            </a:r>
            <a:r>
              <a:rPr lang="fr-FR" b="1" dirty="0" err="1">
                <a:solidFill>
                  <a:srgbClr val="002060"/>
                </a:solidFill>
                <a:latin typeface="ArialMT"/>
              </a:rPr>
              <a:t>cell</a:t>
            </a:r>
            <a:r>
              <a:rPr lang="fr-FR" b="1" dirty="0">
                <a:solidFill>
                  <a:srgbClr val="002060"/>
                </a:solidFill>
                <a:latin typeface="ArialMT"/>
              </a:rPr>
              <a:t> binding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1B5C145-515E-7630-F382-5C45EF5CE991}"/>
              </a:ext>
            </a:extLst>
          </p:cNvPr>
          <p:cNvGrpSpPr/>
          <p:nvPr/>
        </p:nvGrpSpPr>
        <p:grpSpPr>
          <a:xfrm>
            <a:off x="4657236" y="1646779"/>
            <a:ext cx="3545704" cy="1403653"/>
            <a:chOff x="670444" y="3331782"/>
            <a:chExt cx="3545704" cy="1403653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646B516B-2DCC-42E9-22D5-FCBB91050343}"/>
                </a:ext>
              </a:extLst>
            </p:cNvPr>
            <p:cNvGrpSpPr/>
            <p:nvPr/>
          </p:nvGrpSpPr>
          <p:grpSpPr>
            <a:xfrm>
              <a:off x="670444" y="3331782"/>
              <a:ext cx="3545704" cy="1212525"/>
              <a:chOff x="534072" y="3632234"/>
              <a:chExt cx="3545704" cy="1212525"/>
            </a:xfrm>
          </p:grpSpPr>
          <p:pic>
            <p:nvPicPr>
              <p:cNvPr id="3081" name="Picture 9">
                <a:extLst>
                  <a:ext uri="{FF2B5EF4-FFF2-40B4-BE49-F238E27FC236}">
                    <a16:creationId xmlns:a16="http://schemas.microsoft.com/office/drawing/2014/main" id="{2A96192B-3264-4C13-2A82-6A871231EC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072" y="3632234"/>
                <a:ext cx="3545704" cy="1108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9F90AAF-5DE1-310E-7AC2-D23B2D64A91F}"/>
                  </a:ext>
                </a:extLst>
              </p:cNvPr>
              <p:cNvSpPr txBox="1"/>
              <p:nvPr/>
            </p:nvSpPr>
            <p:spPr>
              <a:xfrm>
                <a:off x="983432" y="4321539"/>
                <a:ext cx="7113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ArialMT"/>
                  </a:rPr>
                  <a:t> 50 µm</a:t>
                </a:r>
                <a:endParaRPr lang="en-150" sz="1400" b="1" dirty="0">
                  <a:solidFill>
                    <a:schemeClr val="bg1"/>
                  </a:solidFill>
                  <a:latin typeface="ArialMT"/>
                </a:endParaRPr>
              </a:p>
            </p:txBody>
          </p:sp>
        </p:grp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548F8F31-428B-8451-6303-918CF20A1274}"/>
                </a:ext>
              </a:extLst>
            </p:cNvPr>
            <p:cNvSpPr txBox="1"/>
            <p:nvPr/>
          </p:nvSpPr>
          <p:spPr>
            <a:xfrm>
              <a:off x="911424" y="4427658"/>
              <a:ext cx="7113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ArialMT"/>
                </a:rPr>
                <a:t> t= 0</a:t>
              </a:r>
              <a:endParaRPr lang="en-150" sz="1400" b="1" dirty="0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D3BBA2D-2B93-15B0-C5D3-240D58B05FC8}"/>
                </a:ext>
              </a:extLst>
            </p:cNvPr>
            <p:cNvSpPr txBox="1"/>
            <p:nvPr/>
          </p:nvSpPr>
          <p:spPr>
            <a:xfrm>
              <a:off x="1955323" y="4427658"/>
              <a:ext cx="7113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ArialMT"/>
                </a:rPr>
                <a:t> t= 1 h</a:t>
              </a:r>
              <a:endParaRPr lang="en-150" sz="1400" b="1" dirty="0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D94BF5A-5AA9-936B-5B79-EB6A94529184}"/>
                </a:ext>
              </a:extLst>
            </p:cNvPr>
            <p:cNvSpPr txBox="1"/>
            <p:nvPr/>
          </p:nvSpPr>
          <p:spPr>
            <a:xfrm>
              <a:off x="2934111" y="4427658"/>
              <a:ext cx="9402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ArialMT"/>
                </a:rPr>
                <a:t> t= 24 h</a:t>
              </a:r>
              <a:endParaRPr lang="en-150" sz="1400" b="1" dirty="0">
                <a:solidFill>
                  <a:srgbClr val="002060"/>
                </a:solidFill>
                <a:latin typeface="ArialMT"/>
              </a:endParaRPr>
            </a:p>
          </p:txBody>
        </p:sp>
      </p:grpSp>
      <p:pic>
        <p:nvPicPr>
          <p:cNvPr id="50" name="Image 49" descr="Une image contenant clipart, matériel&#10;&#10;Description générée automatiquement">
            <a:extLst>
              <a:ext uri="{FF2B5EF4-FFF2-40B4-BE49-F238E27FC236}">
                <a16:creationId xmlns:a16="http://schemas.microsoft.com/office/drawing/2014/main" id="{17547000-9FC9-9E0A-CA6C-0F4097C358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048" y="2222607"/>
            <a:ext cx="351383" cy="36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65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lèche : courbe vers la droite 48">
            <a:extLst>
              <a:ext uri="{FF2B5EF4-FFF2-40B4-BE49-F238E27FC236}">
                <a16:creationId xmlns:a16="http://schemas.microsoft.com/office/drawing/2014/main" id="{AF4B6840-A7E5-F4EE-24DB-EA7200EBB60B}"/>
              </a:ext>
            </a:extLst>
          </p:cNvPr>
          <p:cNvSpPr/>
          <p:nvPr/>
        </p:nvSpPr>
        <p:spPr>
          <a:xfrm rot="21138528">
            <a:off x="355450" y="5372161"/>
            <a:ext cx="490429" cy="9286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solidFill>
                <a:schemeClr val="tx1"/>
              </a:solidFill>
              <a:latin typeface="ArialM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42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30B0A4A-0DEF-275A-EDE9-F9CA66247232}"/>
              </a:ext>
            </a:extLst>
          </p:cNvPr>
          <p:cNvSpPr txBox="1"/>
          <p:nvPr/>
        </p:nvSpPr>
        <p:spPr>
          <a:xfrm>
            <a:off x="0" y="540000"/>
            <a:ext cx="8016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anti-ICAM-1 immunoliposomes </a:t>
            </a:r>
            <a:endParaRPr lang="en-150" dirty="0">
              <a:latin typeface="ArialMT"/>
            </a:endParaRPr>
          </a:p>
        </p:txBody>
      </p:sp>
      <p:pic>
        <p:nvPicPr>
          <p:cNvPr id="3085" name="Picture 13">
            <a:extLst>
              <a:ext uri="{FF2B5EF4-FFF2-40B4-BE49-F238E27FC236}">
                <a16:creationId xmlns:a16="http://schemas.microsoft.com/office/drawing/2014/main" id="{DD4D2A75-0DE2-A238-D0F3-D08A7AD05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223" y="1206862"/>
            <a:ext cx="3934188" cy="19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D63F0F-1215-198E-F625-88614ED5554D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ICAM-1-mediated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targeting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55A3444-07F2-9FAE-59C8-33C78203F459}"/>
              </a:ext>
            </a:extLst>
          </p:cNvPr>
          <p:cNvSpPr txBox="1"/>
          <p:nvPr/>
        </p:nvSpPr>
        <p:spPr>
          <a:xfrm>
            <a:off x="9309354" y="3092557"/>
            <a:ext cx="1841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MT"/>
              </a:rPr>
              <a:t>2 hours @ 4°C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BBF8FD-6694-4AD5-2685-34FF972D13A2}"/>
              </a:ext>
            </a:extLst>
          </p:cNvPr>
          <p:cNvSpPr/>
          <p:nvPr/>
        </p:nvSpPr>
        <p:spPr>
          <a:xfrm>
            <a:off x="0" y="3355583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ArialMT"/>
              </a:rPr>
              <a:t>Hua S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J. Liposome Res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.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2011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21, 95– 105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6F6B5B5-7BBF-0818-EF63-1AC532071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7255">
            <a:off x="11505317" y="1221414"/>
            <a:ext cx="534108" cy="606196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3F5A13D3-050B-B1A6-A9B1-BD66E500E444}"/>
              </a:ext>
            </a:extLst>
          </p:cNvPr>
          <p:cNvGrpSpPr>
            <a:grpSpLocks noChangeAspect="1"/>
          </p:cNvGrpSpPr>
          <p:nvPr/>
        </p:nvGrpSpPr>
        <p:grpSpPr>
          <a:xfrm>
            <a:off x="600665" y="1226398"/>
            <a:ext cx="3282609" cy="1948975"/>
            <a:chOff x="670444" y="988996"/>
            <a:chExt cx="2857796" cy="1696752"/>
          </a:xfrm>
        </p:grpSpPr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4E3D262F-2F40-6E43-9250-304937743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12" y="1133811"/>
              <a:ext cx="2731559" cy="1535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 20" descr="Une image contenant clipart, matériel&#10;&#10;Description générée automatiquement">
              <a:extLst>
                <a:ext uri="{FF2B5EF4-FFF2-40B4-BE49-F238E27FC236}">
                  <a16:creationId xmlns:a16="http://schemas.microsoft.com/office/drawing/2014/main" id="{F749240F-5C8F-D11D-660E-C4ABD52DC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392" y="1014029"/>
              <a:ext cx="647848" cy="666903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5360B48-EC9B-B9E2-8708-53CAB4594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44" y="988996"/>
              <a:ext cx="571630" cy="597036"/>
            </a:xfrm>
            <a:prstGeom prst="rect">
              <a:avLst/>
            </a:prstGeom>
          </p:spPr>
        </p:pic>
        <p:pic>
          <p:nvPicPr>
            <p:cNvPr id="37" name="Image 36" descr="Une image contenant clipart, matériel&#10;&#10;Description générée automatiquement">
              <a:extLst>
                <a:ext uri="{FF2B5EF4-FFF2-40B4-BE49-F238E27FC236}">
                  <a16:creationId xmlns:a16="http://schemas.microsoft.com/office/drawing/2014/main" id="{1F76342F-5421-76FA-3134-AC9643F02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90" y="2018845"/>
              <a:ext cx="647848" cy="666903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24D7BFBE-C72F-62DA-9622-6B217A304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43" y="1901530"/>
              <a:ext cx="571630" cy="597036"/>
            </a:xfrm>
            <a:prstGeom prst="rect">
              <a:avLst/>
            </a:prstGeom>
          </p:spPr>
        </p:pic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5654643C-0F69-6C16-E037-4B614D20E9A2}"/>
              </a:ext>
            </a:extLst>
          </p:cNvPr>
          <p:cNvSpPr txBox="1"/>
          <p:nvPr/>
        </p:nvSpPr>
        <p:spPr>
          <a:xfrm>
            <a:off x="6120292" y="646102"/>
            <a:ext cx="6602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latin typeface="ArialMT"/>
              </a:rPr>
              <a:t>TNF-</a:t>
            </a:r>
            <a:r>
              <a:rPr lang="el-GR" b="1" dirty="0">
                <a:solidFill>
                  <a:srgbClr val="002060"/>
                </a:solidFill>
                <a:latin typeface="ArialMT"/>
              </a:rPr>
              <a:t>α</a:t>
            </a:r>
            <a:r>
              <a:rPr lang="fr-FR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ArialMT"/>
              </a:rPr>
              <a:t>induced</a:t>
            </a:r>
            <a:r>
              <a:rPr lang="fr-FR" b="1" dirty="0">
                <a:solidFill>
                  <a:srgbClr val="002060"/>
                </a:solidFill>
                <a:latin typeface="ArialMT"/>
              </a:rPr>
              <a:t> ICAM-1 expression and </a:t>
            </a:r>
            <a:r>
              <a:rPr lang="fr-FR" b="1" dirty="0" err="1">
                <a:solidFill>
                  <a:srgbClr val="002060"/>
                </a:solidFill>
                <a:latin typeface="ArialMT"/>
              </a:rPr>
              <a:t>cell</a:t>
            </a:r>
            <a:r>
              <a:rPr lang="fr-FR" b="1" dirty="0">
                <a:solidFill>
                  <a:srgbClr val="002060"/>
                </a:solidFill>
                <a:latin typeface="ArialMT"/>
              </a:rPr>
              <a:t> binding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1B5C145-515E-7630-F382-5C45EF5CE991}"/>
              </a:ext>
            </a:extLst>
          </p:cNvPr>
          <p:cNvGrpSpPr/>
          <p:nvPr/>
        </p:nvGrpSpPr>
        <p:grpSpPr>
          <a:xfrm>
            <a:off x="4657236" y="1646779"/>
            <a:ext cx="3545704" cy="1403653"/>
            <a:chOff x="670444" y="3331782"/>
            <a:chExt cx="3545704" cy="1403653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646B516B-2DCC-42E9-22D5-FCBB91050343}"/>
                </a:ext>
              </a:extLst>
            </p:cNvPr>
            <p:cNvGrpSpPr/>
            <p:nvPr/>
          </p:nvGrpSpPr>
          <p:grpSpPr>
            <a:xfrm>
              <a:off x="670444" y="3331782"/>
              <a:ext cx="3545704" cy="1212525"/>
              <a:chOff x="534072" y="3632234"/>
              <a:chExt cx="3545704" cy="1212525"/>
            </a:xfrm>
          </p:grpSpPr>
          <p:pic>
            <p:nvPicPr>
              <p:cNvPr id="3081" name="Picture 9">
                <a:extLst>
                  <a:ext uri="{FF2B5EF4-FFF2-40B4-BE49-F238E27FC236}">
                    <a16:creationId xmlns:a16="http://schemas.microsoft.com/office/drawing/2014/main" id="{2A96192B-3264-4C13-2A82-6A871231EC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072" y="3632234"/>
                <a:ext cx="3545704" cy="1108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9F90AAF-5DE1-310E-7AC2-D23B2D64A91F}"/>
                  </a:ext>
                </a:extLst>
              </p:cNvPr>
              <p:cNvSpPr txBox="1"/>
              <p:nvPr/>
            </p:nvSpPr>
            <p:spPr>
              <a:xfrm>
                <a:off x="983432" y="4321539"/>
                <a:ext cx="7113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ArialMT"/>
                  </a:rPr>
                  <a:t> 50 µm</a:t>
                </a:r>
                <a:endParaRPr lang="en-150" sz="1400" b="1" dirty="0">
                  <a:solidFill>
                    <a:schemeClr val="bg1"/>
                  </a:solidFill>
                  <a:latin typeface="ArialMT"/>
                </a:endParaRPr>
              </a:p>
            </p:txBody>
          </p:sp>
        </p:grp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548F8F31-428B-8451-6303-918CF20A1274}"/>
                </a:ext>
              </a:extLst>
            </p:cNvPr>
            <p:cNvSpPr txBox="1"/>
            <p:nvPr/>
          </p:nvSpPr>
          <p:spPr>
            <a:xfrm>
              <a:off x="911424" y="4427658"/>
              <a:ext cx="7113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ArialMT"/>
                </a:rPr>
                <a:t> t= 0</a:t>
              </a:r>
              <a:endParaRPr lang="en-150" sz="1400" b="1" dirty="0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D3BBA2D-2B93-15B0-C5D3-240D58B05FC8}"/>
                </a:ext>
              </a:extLst>
            </p:cNvPr>
            <p:cNvSpPr txBox="1"/>
            <p:nvPr/>
          </p:nvSpPr>
          <p:spPr>
            <a:xfrm>
              <a:off x="1955323" y="4427658"/>
              <a:ext cx="7113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ArialMT"/>
                </a:rPr>
                <a:t> t= 1 h</a:t>
              </a:r>
              <a:endParaRPr lang="en-150" sz="1400" b="1" dirty="0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D94BF5A-5AA9-936B-5B79-EB6A94529184}"/>
                </a:ext>
              </a:extLst>
            </p:cNvPr>
            <p:cNvSpPr txBox="1"/>
            <p:nvPr/>
          </p:nvSpPr>
          <p:spPr>
            <a:xfrm>
              <a:off x="2934111" y="4427658"/>
              <a:ext cx="9402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ArialMT"/>
                </a:rPr>
                <a:t> t= 24 h</a:t>
              </a:r>
              <a:endParaRPr lang="en-150" sz="1400" b="1" dirty="0">
                <a:solidFill>
                  <a:srgbClr val="002060"/>
                </a:solidFill>
                <a:latin typeface="ArialMT"/>
              </a:endParaRPr>
            </a:p>
          </p:txBody>
        </p:sp>
      </p:grpSp>
      <p:pic>
        <p:nvPicPr>
          <p:cNvPr id="50" name="Image 49" descr="Une image contenant clipart, matériel&#10;&#10;Description générée automatiquement">
            <a:extLst>
              <a:ext uri="{FF2B5EF4-FFF2-40B4-BE49-F238E27FC236}">
                <a16:creationId xmlns:a16="http://schemas.microsoft.com/office/drawing/2014/main" id="{17547000-9FC9-9E0A-CA6C-0F4097C358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048" y="2222607"/>
            <a:ext cx="351383" cy="36171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018727A0-5160-6C61-CEFF-78C8F96FAAD4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2060"/>
                </a:solidFill>
                <a:latin typeface="ArialMT"/>
              </a:rPr>
              <a:t>Garnacho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C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J. </a:t>
            </a:r>
            <a:r>
              <a:rPr lang="en-US" sz="1000" i="1" dirty="0" err="1">
                <a:solidFill>
                  <a:srgbClr val="002060"/>
                </a:solidFill>
                <a:latin typeface="ArialMT"/>
              </a:rPr>
              <a:t>Pharmacol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. Exp. </a:t>
            </a:r>
            <a:r>
              <a:rPr lang="en-US" sz="1000" i="1" dirty="0" err="1">
                <a:solidFill>
                  <a:srgbClr val="002060"/>
                </a:solidFill>
                <a:latin typeface="ArialMT"/>
              </a:rPr>
              <a:t>Ther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.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2012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340, 638– 647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5ED5714C-46D1-B707-E95E-2BCBB9E1D735}"/>
              </a:ext>
            </a:extLst>
          </p:cNvPr>
          <p:cNvSpPr txBox="1"/>
          <p:nvPr/>
        </p:nvSpPr>
        <p:spPr>
          <a:xfrm>
            <a:off x="-36147" y="3792578"/>
            <a:ext cx="8016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anti-ICAM-1 peptide-functionalized nanoparticles</a:t>
            </a:r>
            <a:endParaRPr lang="en-150" dirty="0">
              <a:latin typeface="ArialMT"/>
            </a:endParaRP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7ACF1260-7D67-A8F9-B39E-448E4D5F0591}"/>
              </a:ext>
            </a:extLst>
          </p:cNvPr>
          <p:cNvGrpSpPr>
            <a:grpSpLocks noChangeAspect="1"/>
          </p:cNvGrpSpPr>
          <p:nvPr/>
        </p:nvGrpSpPr>
        <p:grpSpPr>
          <a:xfrm rot="2121444">
            <a:off x="6017208" y="5011662"/>
            <a:ext cx="856481" cy="876738"/>
            <a:chOff x="8472264" y="480922"/>
            <a:chExt cx="1690836" cy="1730828"/>
          </a:xfrm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EBC394C2-10C8-CE3A-748A-DABDF1DC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264" y="973655"/>
              <a:ext cx="1190476" cy="1238095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44311201-F6C6-D417-CD39-643B447EF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08726">
              <a:off x="9290793" y="1106745"/>
              <a:ext cx="872307" cy="324000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E8341B0B-07EA-381B-1972-58C6959DC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609014">
              <a:off x="8856565" y="755076"/>
              <a:ext cx="872307" cy="323999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F60DADCC-5843-48EF-E57D-C34FF860663D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078556" flipV="1">
              <a:off x="8222224" y="801291"/>
              <a:ext cx="864000" cy="323999"/>
            </a:xfrm>
            <a:prstGeom prst="rect">
              <a:avLst/>
            </a:prstGeom>
          </p:spPr>
        </p:pic>
      </p:grpSp>
      <p:pic>
        <p:nvPicPr>
          <p:cNvPr id="42" name="Image 41" descr="Une image contenant intérieur, très coloré, sombre, décoré&#10;&#10;Description générée automatiquement">
            <a:extLst>
              <a:ext uri="{FF2B5EF4-FFF2-40B4-BE49-F238E27FC236}">
                <a16:creationId xmlns:a16="http://schemas.microsoft.com/office/drawing/2014/main" id="{7057E313-A4BD-CE91-BD5A-79C95BDBD5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7" y="4673568"/>
            <a:ext cx="4590284" cy="64170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D899C100-F9E2-B385-156E-16ED3DB5B8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29342">
            <a:off x="1007014" y="5825496"/>
            <a:ext cx="1766346" cy="601675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D6688CE7-83F6-69E5-E555-9D467CC55A74}"/>
              </a:ext>
            </a:extLst>
          </p:cNvPr>
          <p:cNvSpPr txBox="1"/>
          <p:nvPr/>
        </p:nvSpPr>
        <p:spPr>
          <a:xfrm>
            <a:off x="16576" y="5194772"/>
            <a:ext cx="15074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2060"/>
                </a:solidFill>
                <a:latin typeface="ArialMT"/>
              </a:rPr>
              <a:t>Fibrinogen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E5AC7895-B783-C561-BDB5-0680F75D8BAC}"/>
              </a:ext>
            </a:extLst>
          </p:cNvPr>
          <p:cNvSpPr txBox="1"/>
          <p:nvPr/>
        </p:nvSpPr>
        <p:spPr>
          <a:xfrm>
            <a:off x="2773205" y="5948668"/>
            <a:ext cx="221127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solidFill>
                  <a:srgbClr val="002060"/>
                </a:solidFill>
                <a:latin typeface="ArialMT"/>
              </a:rPr>
              <a:t>Fibrinogen</a:t>
            </a:r>
            <a:r>
              <a:rPr lang="fr-FR" dirty="0">
                <a:solidFill>
                  <a:srgbClr val="002060"/>
                </a:solidFill>
                <a:latin typeface="ArialMT"/>
              </a:rPr>
              <a:t> </a:t>
            </a:r>
            <a:r>
              <a:rPr lang="el-GR" dirty="0">
                <a:solidFill>
                  <a:srgbClr val="002060"/>
                </a:solidFill>
                <a:latin typeface="ArialMT"/>
              </a:rPr>
              <a:t>γ</a:t>
            </a:r>
            <a:r>
              <a:rPr lang="fr-FR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ArialMT"/>
              </a:rPr>
              <a:t>chain</a:t>
            </a:r>
            <a:endParaRPr lang="fr-FR" dirty="0">
              <a:solidFill>
                <a:srgbClr val="002060"/>
              </a:solidFill>
              <a:latin typeface="ArialMT"/>
            </a:endParaRPr>
          </a:p>
          <a:p>
            <a:pPr algn="ctr"/>
            <a:r>
              <a:rPr lang="fr-FR" dirty="0">
                <a:solidFill>
                  <a:srgbClr val="002060"/>
                </a:solidFill>
                <a:latin typeface="ArialMT"/>
              </a:rPr>
              <a:t>ICAM-1 binding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2057" name="Picture 9">
            <a:extLst>
              <a:ext uri="{FF2B5EF4-FFF2-40B4-BE49-F238E27FC236}">
                <a16:creationId xmlns:a16="http://schemas.microsoft.com/office/drawing/2014/main" id="{40BF238D-1A7D-BB2F-E362-977C45C7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90" y="3723674"/>
            <a:ext cx="130651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AA9738B4-8A97-7CA6-3061-93FCD09D8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40" y="5057511"/>
            <a:ext cx="124142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>
            <a:extLst>
              <a:ext uri="{FF2B5EF4-FFF2-40B4-BE49-F238E27FC236}">
                <a16:creationId xmlns:a16="http://schemas.microsoft.com/office/drawing/2014/main" id="{CADB06A9-BECE-174A-289D-A0A0B06CB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296" y="3940526"/>
            <a:ext cx="2937068" cy="201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Flèche : droite 78">
            <a:extLst>
              <a:ext uri="{FF2B5EF4-FFF2-40B4-BE49-F238E27FC236}">
                <a16:creationId xmlns:a16="http://schemas.microsoft.com/office/drawing/2014/main" id="{29DC3179-8D9E-BFB9-33CC-F1D81E979BB5}"/>
              </a:ext>
            </a:extLst>
          </p:cNvPr>
          <p:cNvSpPr/>
          <p:nvPr/>
        </p:nvSpPr>
        <p:spPr>
          <a:xfrm>
            <a:off x="5066000" y="5404086"/>
            <a:ext cx="507319" cy="367478"/>
          </a:xfrm>
          <a:prstGeom prst="rightArrow">
            <a:avLst/>
          </a:prstGeom>
          <a:solidFill>
            <a:srgbClr val="00B0F0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215009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43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FD13087-EA55-B2C1-AE60-AD92914FDEF5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7D7F9F-E8AE-B1C4-C8FC-770282787E22}"/>
              </a:ext>
            </a:extLst>
          </p:cNvPr>
          <p:cNvSpPr txBox="1"/>
          <p:nvPr/>
        </p:nvSpPr>
        <p:spPr>
          <a:xfrm>
            <a:off x="0" y="540000"/>
            <a:ext cx="6338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Role of size and hemodynamics</a:t>
            </a:r>
            <a:endParaRPr lang="en-150" dirty="0">
              <a:latin typeface="ArialMT"/>
            </a:endParaRP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C240186D-3420-1528-E6F5-F930E39E0E91}"/>
              </a:ext>
            </a:extLst>
          </p:cNvPr>
          <p:cNvSpPr txBox="1"/>
          <p:nvPr/>
        </p:nvSpPr>
        <p:spPr>
          <a:xfrm>
            <a:off x="9768408" y="1050619"/>
            <a:ext cx="2592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algn="ctr"/>
            <a:r>
              <a:rPr lang="en-GB" sz="1600" dirty="0" err="1">
                <a:latin typeface="ArialMT"/>
              </a:rPr>
              <a:t>Sialyl</a:t>
            </a:r>
            <a:r>
              <a:rPr lang="en-GB" sz="1600" dirty="0">
                <a:latin typeface="ArialMT"/>
              </a:rPr>
              <a:t> </a:t>
            </a:r>
            <a:r>
              <a:rPr lang="en-GB" sz="1600" dirty="0" err="1">
                <a:latin typeface="ArialMT"/>
              </a:rPr>
              <a:t>lewis</a:t>
            </a:r>
            <a:r>
              <a:rPr lang="en-GB" sz="1600" dirty="0">
                <a:latin typeface="ArialMT"/>
              </a:rPr>
              <a:t> a: P-selectin targeting ligand</a:t>
            </a:r>
            <a:r>
              <a:rPr lang="en-GB" sz="1600" b="1" dirty="0">
                <a:latin typeface="ArialMT"/>
              </a:rPr>
              <a:t> 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DF22CD9-5A73-55E8-C9D7-AE5D65BCEC39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2060"/>
                </a:solidFill>
                <a:latin typeface="ArialMT"/>
              </a:rPr>
              <a:t>Charoenphol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P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Biomaterials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2010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31, 1392–1402</a:t>
            </a:r>
          </a:p>
        </p:txBody>
      </p:sp>
      <p:grpSp>
        <p:nvGrpSpPr>
          <p:cNvPr id="3092" name="Groupe 3091">
            <a:extLst>
              <a:ext uri="{FF2B5EF4-FFF2-40B4-BE49-F238E27FC236}">
                <a16:creationId xmlns:a16="http://schemas.microsoft.com/office/drawing/2014/main" id="{74F5745B-6E15-7A2E-241D-C3F7DF44ED83}"/>
              </a:ext>
            </a:extLst>
          </p:cNvPr>
          <p:cNvGrpSpPr/>
          <p:nvPr/>
        </p:nvGrpSpPr>
        <p:grpSpPr>
          <a:xfrm>
            <a:off x="9211382" y="232604"/>
            <a:ext cx="2717266" cy="1011460"/>
            <a:chOff x="4294791" y="1040022"/>
            <a:chExt cx="2717266" cy="1011460"/>
          </a:xfrm>
        </p:grpSpPr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2ACAFFEF-ABAE-64CE-E30E-D2EE76B69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791" y="1231552"/>
              <a:ext cx="788394" cy="819930"/>
            </a:xfrm>
            <a:prstGeom prst="rect">
              <a:avLst/>
            </a:prstGeom>
          </p:spPr>
        </p:pic>
        <p:pic>
          <p:nvPicPr>
            <p:cNvPr id="3089" name="Image 3088">
              <a:extLst>
                <a:ext uri="{FF2B5EF4-FFF2-40B4-BE49-F238E27FC236}">
                  <a16:creationId xmlns:a16="http://schemas.microsoft.com/office/drawing/2014/main" id="{D00B8AB0-920D-13C3-B1EA-F728D1B2B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984" y="1040022"/>
              <a:ext cx="1829073" cy="768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90" name="Organigramme : Extraire 3089">
              <a:extLst>
                <a:ext uri="{FF2B5EF4-FFF2-40B4-BE49-F238E27FC236}">
                  <a16:creationId xmlns:a16="http://schemas.microsoft.com/office/drawing/2014/main" id="{B84E7806-8567-BBA7-D461-F72DAF78E6DF}"/>
                </a:ext>
              </a:extLst>
            </p:cNvPr>
            <p:cNvSpPr/>
            <p:nvPr/>
          </p:nvSpPr>
          <p:spPr>
            <a:xfrm rot="13762714">
              <a:off x="4866519" y="1261405"/>
              <a:ext cx="281554" cy="213416"/>
            </a:xfrm>
            <a:prstGeom prst="flowChartExtra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206" name="Organigramme : Extraire 205">
              <a:extLst>
                <a:ext uri="{FF2B5EF4-FFF2-40B4-BE49-F238E27FC236}">
                  <a16:creationId xmlns:a16="http://schemas.microsoft.com/office/drawing/2014/main" id="{ACDA952C-416D-A356-2321-99C3A529F08E}"/>
                </a:ext>
              </a:extLst>
            </p:cNvPr>
            <p:cNvSpPr/>
            <p:nvPr/>
          </p:nvSpPr>
          <p:spPr>
            <a:xfrm rot="2831845">
              <a:off x="5030246" y="1113529"/>
              <a:ext cx="281554" cy="213416"/>
            </a:xfrm>
            <a:prstGeom prst="flowChartExtra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21" name="ZoneTexte 220">
            <a:extLst>
              <a:ext uri="{FF2B5EF4-FFF2-40B4-BE49-F238E27FC236}">
                <a16:creationId xmlns:a16="http://schemas.microsoft.com/office/drawing/2014/main" id="{4EEFA402-2D82-809D-5461-13AC47C7C067}"/>
              </a:ext>
            </a:extLst>
          </p:cNvPr>
          <p:cNvSpPr txBox="1"/>
          <p:nvPr/>
        </p:nvSpPr>
        <p:spPr>
          <a:xfrm>
            <a:off x="130612" y="942132"/>
            <a:ext cx="635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flow chamber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ArialMT"/>
              </a:rPr>
              <a:t>IL-1</a:t>
            </a:r>
            <a:r>
              <a:rPr lang="el-GR" sz="1600" dirty="0">
                <a:solidFill>
                  <a:srgbClr val="002060"/>
                </a:solidFill>
                <a:latin typeface="ArialMT"/>
              </a:rPr>
              <a:t>β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-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activated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endothelial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cells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30–50% hematocrit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1B9F7FF-45F9-C06C-9515-A28226B04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108" y="2004426"/>
            <a:ext cx="10057162" cy="4555305"/>
          </a:xfrm>
          <a:prstGeom prst="rect">
            <a:avLst/>
          </a:prstGeom>
        </p:spPr>
      </p:pic>
      <p:sp>
        <p:nvSpPr>
          <p:cNvPr id="209" name="ZoneTexte 208">
            <a:extLst>
              <a:ext uri="{FF2B5EF4-FFF2-40B4-BE49-F238E27FC236}">
                <a16:creationId xmlns:a16="http://schemas.microsoft.com/office/drawing/2014/main" id="{3E3A3D04-08DC-2C91-2BB5-37C760BD5178}"/>
              </a:ext>
            </a:extLst>
          </p:cNvPr>
          <p:cNvSpPr txBox="1"/>
          <p:nvPr/>
        </p:nvSpPr>
        <p:spPr>
          <a:xfrm>
            <a:off x="7813148" y="179929"/>
            <a:ext cx="1667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algn="ctr"/>
            <a:r>
              <a:rPr lang="en-GB" sz="1600" b="1" dirty="0">
                <a:solidFill>
                  <a:srgbClr val="0379AF"/>
                </a:solidFill>
                <a:latin typeface="ArialMT"/>
              </a:rPr>
              <a:t>Polymer nanoparticles</a:t>
            </a:r>
          </a:p>
        </p:txBody>
      </p:sp>
    </p:spTree>
    <p:extLst>
      <p:ext uri="{BB962C8B-B14F-4D97-AF65-F5344CB8AC3E}">
        <p14:creationId xmlns:p14="http://schemas.microsoft.com/office/powerpoint/2010/main" val="1774749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44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FD13087-EA55-B2C1-AE60-AD92914FDEF5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7D7F9F-E8AE-B1C4-C8FC-770282787E22}"/>
              </a:ext>
            </a:extLst>
          </p:cNvPr>
          <p:cNvSpPr txBox="1"/>
          <p:nvPr/>
        </p:nvSpPr>
        <p:spPr>
          <a:xfrm>
            <a:off x="0" y="540000"/>
            <a:ext cx="6338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Role of size and hemodynamics</a:t>
            </a:r>
            <a:endParaRPr lang="en-150" dirty="0">
              <a:latin typeface="ArialMT"/>
            </a:endParaRP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C240186D-3420-1528-E6F5-F930E39E0E91}"/>
              </a:ext>
            </a:extLst>
          </p:cNvPr>
          <p:cNvSpPr txBox="1"/>
          <p:nvPr/>
        </p:nvSpPr>
        <p:spPr>
          <a:xfrm>
            <a:off x="9768408" y="1050619"/>
            <a:ext cx="2592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algn="ctr"/>
            <a:r>
              <a:rPr lang="en-GB" sz="1600" dirty="0" err="1">
                <a:latin typeface="ArialMT"/>
              </a:rPr>
              <a:t>Sialyl</a:t>
            </a:r>
            <a:r>
              <a:rPr lang="en-GB" sz="1600" dirty="0">
                <a:latin typeface="ArialMT"/>
              </a:rPr>
              <a:t> </a:t>
            </a:r>
            <a:r>
              <a:rPr lang="en-GB" sz="1600" dirty="0" err="1">
                <a:latin typeface="ArialMT"/>
              </a:rPr>
              <a:t>lewis</a:t>
            </a:r>
            <a:r>
              <a:rPr lang="en-GB" sz="1600" dirty="0">
                <a:latin typeface="ArialMT"/>
              </a:rPr>
              <a:t> a: P-selectin targeting ligand</a:t>
            </a:r>
            <a:r>
              <a:rPr lang="en-GB" sz="1600" b="1" dirty="0">
                <a:latin typeface="ArialMT"/>
              </a:rPr>
              <a:t> </a:t>
            </a: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65901C75-B35D-AF63-7FAF-D64FD6E8BAE0}"/>
              </a:ext>
            </a:extLst>
          </p:cNvPr>
          <p:cNvSpPr txBox="1"/>
          <p:nvPr/>
        </p:nvSpPr>
        <p:spPr>
          <a:xfrm>
            <a:off x="275827" y="2133865"/>
            <a:ext cx="30903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b="1" dirty="0">
                <a:latin typeface="ArialMT"/>
              </a:rPr>
              <a:t>Effect of diameter </a:t>
            </a:r>
          </a:p>
          <a:p>
            <a:pPr marL="361950"/>
            <a:r>
              <a:rPr lang="en-GB" sz="1600" u="sng" dirty="0">
                <a:solidFill>
                  <a:srgbClr val="C00000"/>
                </a:solidFill>
                <a:latin typeface="ArialMT"/>
              </a:rPr>
              <a:t>From 100 nm to 10 µm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DF22CD9-5A73-55E8-C9D7-AE5D65BCEC39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2060"/>
                </a:solidFill>
                <a:latin typeface="ArialMT"/>
              </a:rPr>
              <a:t>Charoenphol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P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Biomaterials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2010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31, 1392–1402</a:t>
            </a:r>
          </a:p>
        </p:txBody>
      </p:sp>
      <p:grpSp>
        <p:nvGrpSpPr>
          <p:cNvPr id="3100" name="Groupe 3099">
            <a:extLst>
              <a:ext uri="{FF2B5EF4-FFF2-40B4-BE49-F238E27FC236}">
                <a16:creationId xmlns:a16="http://schemas.microsoft.com/office/drawing/2014/main" id="{0E05F7A9-E467-15FC-B438-6ED55BF29E39}"/>
              </a:ext>
            </a:extLst>
          </p:cNvPr>
          <p:cNvGrpSpPr/>
          <p:nvPr/>
        </p:nvGrpSpPr>
        <p:grpSpPr>
          <a:xfrm>
            <a:off x="169972" y="2886412"/>
            <a:ext cx="2972351" cy="2696426"/>
            <a:chOff x="229842" y="3617021"/>
            <a:chExt cx="2705325" cy="2420094"/>
          </a:xfrm>
        </p:grpSpPr>
        <p:grpSp>
          <p:nvGrpSpPr>
            <p:cNvPr id="3099" name="Groupe 3098">
              <a:extLst>
                <a:ext uri="{FF2B5EF4-FFF2-40B4-BE49-F238E27FC236}">
                  <a16:creationId xmlns:a16="http://schemas.microsoft.com/office/drawing/2014/main" id="{425982ED-94D1-D2CD-1E28-D2F4657CBDC8}"/>
                </a:ext>
              </a:extLst>
            </p:cNvPr>
            <p:cNvGrpSpPr/>
            <p:nvPr/>
          </p:nvGrpSpPr>
          <p:grpSpPr>
            <a:xfrm>
              <a:off x="786287" y="5496485"/>
              <a:ext cx="2137309" cy="248612"/>
              <a:chOff x="786287" y="5496485"/>
              <a:chExt cx="2137309" cy="248612"/>
            </a:xfrm>
          </p:grpSpPr>
          <p:sp>
            <p:nvSpPr>
              <p:cNvPr id="152" name="ZoneTexte 151">
                <a:extLst>
                  <a:ext uri="{FF2B5EF4-FFF2-40B4-BE49-F238E27FC236}">
                    <a16:creationId xmlns:a16="http://schemas.microsoft.com/office/drawing/2014/main" id="{A9E7F122-E4B7-ED66-0A45-8C3CEC614F02}"/>
                  </a:ext>
                </a:extLst>
              </p:cNvPr>
              <p:cNvSpPr txBox="1"/>
              <p:nvPr/>
            </p:nvSpPr>
            <p:spPr>
              <a:xfrm>
                <a:off x="786287" y="5496485"/>
                <a:ext cx="440352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0.1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3" name="ZoneTexte 152">
                <a:extLst>
                  <a:ext uri="{FF2B5EF4-FFF2-40B4-BE49-F238E27FC236}">
                    <a16:creationId xmlns:a16="http://schemas.microsoft.com/office/drawing/2014/main" id="{87AA405E-355E-EC9E-D767-2A20EF7ED77D}"/>
                  </a:ext>
                </a:extLst>
              </p:cNvPr>
              <p:cNvSpPr txBox="1"/>
              <p:nvPr/>
            </p:nvSpPr>
            <p:spPr>
              <a:xfrm>
                <a:off x="1213327" y="5496485"/>
                <a:ext cx="408254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0.5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4" name="ZoneTexte 153">
                <a:extLst>
                  <a:ext uri="{FF2B5EF4-FFF2-40B4-BE49-F238E27FC236}">
                    <a16:creationId xmlns:a16="http://schemas.microsoft.com/office/drawing/2014/main" id="{AD4D0521-770D-972A-694D-151FA6955C26}"/>
                  </a:ext>
                </a:extLst>
              </p:cNvPr>
              <p:cNvSpPr txBox="1"/>
              <p:nvPr/>
            </p:nvSpPr>
            <p:spPr>
              <a:xfrm>
                <a:off x="1654515" y="5496485"/>
                <a:ext cx="369970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 2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5" name="ZoneTexte 154">
                <a:extLst>
                  <a:ext uri="{FF2B5EF4-FFF2-40B4-BE49-F238E27FC236}">
                    <a16:creationId xmlns:a16="http://schemas.microsoft.com/office/drawing/2014/main" id="{793AB6C2-4F19-90C5-1A36-9CC92E1263E0}"/>
                  </a:ext>
                </a:extLst>
              </p:cNvPr>
              <p:cNvSpPr txBox="1"/>
              <p:nvPr/>
            </p:nvSpPr>
            <p:spPr>
              <a:xfrm>
                <a:off x="2072375" y="5496485"/>
                <a:ext cx="407234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 5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6" name="ZoneTexte 155">
                <a:extLst>
                  <a:ext uri="{FF2B5EF4-FFF2-40B4-BE49-F238E27FC236}">
                    <a16:creationId xmlns:a16="http://schemas.microsoft.com/office/drawing/2014/main" id="{84350EDC-DEC2-8052-14C8-0D2A109BD81A}"/>
                  </a:ext>
                </a:extLst>
              </p:cNvPr>
              <p:cNvSpPr txBox="1"/>
              <p:nvPr/>
            </p:nvSpPr>
            <p:spPr>
              <a:xfrm>
                <a:off x="2465867" y="5496485"/>
                <a:ext cx="457729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1100" b="1">
                    <a:latin typeface="+mj-lt"/>
                  </a:defRPr>
                </a:lvl1pPr>
              </a:lstStyle>
              <a:p>
                <a:r>
                  <a:rPr lang="en-GB" sz="1200" dirty="0">
                    <a:latin typeface="ArialMT"/>
                  </a:rPr>
                  <a:t> 10</a:t>
                </a:r>
                <a:endParaRPr lang="en-150" sz="1200" dirty="0">
                  <a:latin typeface="ArialMT"/>
                </a:endParaRPr>
              </a:p>
            </p:txBody>
          </p:sp>
        </p:grp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440A3CEA-F4B1-A314-E8E5-9BF702545F01}"/>
                </a:ext>
              </a:extLst>
            </p:cNvPr>
            <p:cNvSpPr txBox="1"/>
            <p:nvPr/>
          </p:nvSpPr>
          <p:spPr>
            <a:xfrm>
              <a:off x="786287" y="5733256"/>
              <a:ext cx="2078499" cy="303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ArialMT"/>
                </a:rPr>
                <a:t>Particle size (µm)</a:t>
              </a:r>
            </a:p>
          </p:txBody>
        </p:sp>
        <p:pic>
          <p:nvPicPr>
            <p:cNvPr id="148" name="Image 147">
              <a:extLst>
                <a:ext uri="{FF2B5EF4-FFF2-40B4-BE49-F238E27FC236}">
                  <a16:creationId xmlns:a16="http://schemas.microsoft.com/office/drawing/2014/main" id="{C71553CE-48B5-D4AA-2B14-495F81F96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54" y="3897355"/>
              <a:ext cx="2520813" cy="1613674"/>
            </a:xfrm>
            <a:prstGeom prst="rect">
              <a:avLst/>
            </a:prstGeom>
          </p:spPr>
        </p:pic>
        <p:sp>
          <p:nvSpPr>
            <p:cNvPr id="164" name="ZoneTexte 163">
              <a:extLst>
                <a:ext uri="{FF2B5EF4-FFF2-40B4-BE49-F238E27FC236}">
                  <a16:creationId xmlns:a16="http://schemas.microsoft.com/office/drawing/2014/main" id="{57DCAE1A-7FD8-332B-9BC1-37E99F6140BA}"/>
                </a:ext>
              </a:extLst>
            </p:cNvPr>
            <p:cNvSpPr txBox="1"/>
            <p:nvPr/>
          </p:nvSpPr>
          <p:spPr>
            <a:xfrm rot="16200000">
              <a:off x="-762495" y="4609358"/>
              <a:ext cx="2292813" cy="3081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ArialMT"/>
                </a:rPr>
                <a:t>Particle binding (#/mm²)</a:t>
              </a:r>
            </a:p>
          </p:txBody>
        </p:sp>
      </p:grpSp>
      <p:grpSp>
        <p:nvGrpSpPr>
          <p:cNvPr id="3092" name="Groupe 3091">
            <a:extLst>
              <a:ext uri="{FF2B5EF4-FFF2-40B4-BE49-F238E27FC236}">
                <a16:creationId xmlns:a16="http://schemas.microsoft.com/office/drawing/2014/main" id="{74F5745B-6E15-7A2E-241D-C3F7DF44ED83}"/>
              </a:ext>
            </a:extLst>
          </p:cNvPr>
          <p:cNvGrpSpPr/>
          <p:nvPr/>
        </p:nvGrpSpPr>
        <p:grpSpPr>
          <a:xfrm>
            <a:off x="9211382" y="232604"/>
            <a:ext cx="2717266" cy="1011460"/>
            <a:chOff x="4294791" y="1040022"/>
            <a:chExt cx="2717266" cy="1011460"/>
          </a:xfrm>
        </p:grpSpPr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2ACAFFEF-ABAE-64CE-E30E-D2EE76B69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791" y="1231552"/>
              <a:ext cx="788394" cy="819930"/>
            </a:xfrm>
            <a:prstGeom prst="rect">
              <a:avLst/>
            </a:prstGeom>
          </p:spPr>
        </p:pic>
        <p:pic>
          <p:nvPicPr>
            <p:cNvPr id="3089" name="Image 3088">
              <a:extLst>
                <a:ext uri="{FF2B5EF4-FFF2-40B4-BE49-F238E27FC236}">
                  <a16:creationId xmlns:a16="http://schemas.microsoft.com/office/drawing/2014/main" id="{D00B8AB0-920D-13C3-B1EA-F728D1B2B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984" y="1040022"/>
              <a:ext cx="1829073" cy="768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90" name="Organigramme : Extraire 3089">
              <a:extLst>
                <a:ext uri="{FF2B5EF4-FFF2-40B4-BE49-F238E27FC236}">
                  <a16:creationId xmlns:a16="http://schemas.microsoft.com/office/drawing/2014/main" id="{B84E7806-8567-BBA7-D461-F72DAF78E6DF}"/>
                </a:ext>
              </a:extLst>
            </p:cNvPr>
            <p:cNvSpPr/>
            <p:nvPr/>
          </p:nvSpPr>
          <p:spPr>
            <a:xfrm rot="13762714">
              <a:off x="4866519" y="1261405"/>
              <a:ext cx="281554" cy="213416"/>
            </a:xfrm>
            <a:prstGeom prst="flowChartExtra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206" name="Organigramme : Extraire 205">
              <a:extLst>
                <a:ext uri="{FF2B5EF4-FFF2-40B4-BE49-F238E27FC236}">
                  <a16:creationId xmlns:a16="http://schemas.microsoft.com/office/drawing/2014/main" id="{ACDA952C-416D-A356-2321-99C3A529F08E}"/>
                </a:ext>
              </a:extLst>
            </p:cNvPr>
            <p:cNvSpPr/>
            <p:nvPr/>
          </p:nvSpPr>
          <p:spPr>
            <a:xfrm rot="2831845">
              <a:off x="5030246" y="1113529"/>
              <a:ext cx="281554" cy="213416"/>
            </a:xfrm>
            <a:prstGeom prst="flowChartExtra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21" name="ZoneTexte 220">
            <a:extLst>
              <a:ext uri="{FF2B5EF4-FFF2-40B4-BE49-F238E27FC236}">
                <a16:creationId xmlns:a16="http://schemas.microsoft.com/office/drawing/2014/main" id="{4EEFA402-2D82-809D-5461-13AC47C7C067}"/>
              </a:ext>
            </a:extLst>
          </p:cNvPr>
          <p:cNvSpPr txBox="1"/>
          <p:nvPr/>
        </p:nvSpPr>
        <p:spPr>
          <a:xfrm>
            <a:off x="130612" y="942132"/>
            <a:ext cx="635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flow chamber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ArialMT"/>
              </a:rPr>
              <a:t>IL-1</a:t>
            </a:r>
            <a:r>
              <a:rPr lang="el-GR" sz="1600" dirty="0">
                <a:solidFill>
                  <a:srgbClr val="002060"/>
                </a:solidFill>
                <a:latin typeface="ArialMT"/>
              </a:rPr>
              <a:t>β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-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activated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endothelial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cells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30–50% hematocrit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D0C178AF-1B0E-C6D6-8624-33A48FA4C325}"/>
              </a:ext>
            </a:extLst>
          </p:cNvPr>
          <p:cNvSpPr txBox="1"/>
          <p:nvPr/>
        </p:nvSpPr>
        <p:spPr>
          <a:xfrm>
            <a:off x="1090436" y="3278377"/>
            <a:ext cx="1608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MT"/>
              </a:rPr>
              <a:t>Wall shear rate 200 s</a:t>
            </a:r>
            <a:r>
              <a:rPr lang="en-US" b="1" baseline="30000" dirty="0">
                <a:solidFill>
                  <a:srgbClr val="002060"/>
                </a:solidFill>
                <a:latin typeface="ArialMT"/>
              </a:rPr>
              <a:t>-1</a:t>
            </a:r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3E3A3D04-08DC-2C91-2BB5-37C760BD5178}"/>
              </a:ext>
            </a:extLst>
          </p:cNvPr>
          <p:cNvSpPr txBox="1"/>
          <p:nvPr/>
        </p:nvSpPr>
        <p:spPr>
          <a:xfrm>
            <a:off x="7813148" y="179929"/>
            <a:ext cx="1667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algn="ctr"/>
            <a:r>
              <a:rPr lang="en-GB" sz="1600" b="1" dirty="0">
                <a:solidFill>
                  <a:srgbClr val="0379AF"/>
                </a:solidFill>
                <a:latin typeface="ArialMT"/>
              </a:rPr>
              <a:t>Polymer nanoparticles</a:t>
            </a:r>
          </a:p>
        </p:txBody>
      </p:sp>
    </p:spTree>
    <p:extLst>
      <p:ext uri="{BB962C8B-B14F-4D97-AF65-F5344CB8AC3E}">
        <p14:creationId xmlns:p14="http://schemas.microsoft.com/office/powerpoint/2010/main" val="1084874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45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FD13087-EA55-B2C1-AE60-AD92914FDEF5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7D7F9F-E8AE-B1C4-C8FC-770282787E22}"/>
              </a:ext>
            </a:extLst>
          </p:cNvPr>
          <p:cNvSpPr txBox="1"/>
          <p:nvPr/>
        </p:nvSpPr>
        <p:spPr>
          <a:xfrm>
            <a:off x="0" y="540000"/>
            <a:ext cx="6338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Role of size and hemodynamics</a:t>
            </a:r>
            <a:endParaRPr lang="en-150" dirty="0">
              <a:latin typeface="ArialMT"/>
            </a:endParaRP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65901C75-B35D-AF63-7FAF-D64FD6E8BAE0}"/>
              </a:ext>
            </a:extLst>
          </p:cNvPr>
          <p:cNvSpPr txBox="1"/>
          <p:nvPr/>
        </p:nvSpPr>
        <p:spPr>
          <a:xfrm>
            <a:off x="275827" y="2133865"/>
            <a:ext cx="30903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b="1" dirty="0">
                <a:latin typeface="ArialMT"/>
              </a:rPr>
              <a:t>Effect of diameter </a:t>
            </a:r>
          </a:p>
          <a:p>
            <a:pPr marL="361950"/>
            <a:r>
              <a:rPr lang="en-GB" sz="1600" u="sng" dirty="0">
                <a:solidFill>
                  <a:srgbClr val="C00000"/>
                </a:solidFill>
                <a:latin typeface="ArialMT"/>
              </a:rPr>
              <a:t>From 100 nm to 10 µm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DF22CD9-5A73-55E8-C9D7-AE5D65BCEC39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2060"/>
                </a:solidFill>
                <a:latin typeface="ArialMT"/>
              </a:rPr>
              <a:t>Charoenphol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P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Biomaterials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2010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31, 1392–1402</a:t>
            </a:r>
          </a:p>
        </p:txBody>
      </p:sp>
      <p:grpSp>
        <p:nvGrpSpPr>
          <p:cNvPr id="3100" name="Groupe 3099">
            <a:extLst>
              <a:ext uri="{FF2B5EF4-FFF2-40B4-BE49-F238E27FC236}">
                <a16:creationId xmlns:a16="http://schemas.microsoft.com/office/drawing/2014/main" id="{0E05F7A9-E467-15FC-B438-6ED55BF29E39}"/>
              </a:ext>
            </a:extLst>
          </p:cNvPr>
          <p:cNvGrpSpPr/>
          <p:nvPr/>
        </p:nvGrpSpPr>
        <p:grpSpPr>
          <a:xfrm>
            <a:off x="169972" y="2886412"/>
            <a:ext cx="2972351" cy="2696426"/>
            <a:chOff x="229842" y="3617021"/>
            <a:chExt cx="2705325" cy="2420094"/>
          </a:xfrm>
        </p:grpSpPr>
        <p:grpSp>
          <p:nvGrpSpPr>
            <p:cNvPr id="3099" name="Groupe 3098">
              <a:extLst>
                <a:ext uri="{FF2B5EF4-FFF2-40B4-BE49-F238E27FC236}">
                  <a16:creationId xmlns:a16="http://schemas.microsoft.com/office/drawing/2014/main" id="{425982ED-94D1-D2CD-1E28-D2F4657CBDC8}"/>
                </a:ext>
              </a:extLst>
            </p:cNvPr>
            <p:cNvGrpSpPr/>
            <p:nvPr/>
          </p:nvGrpSpPr>
          <p:grpSpPr>
            <a:xfrm>
              <a:off x="786287" y="5496485"/>
              <a:ext cx="2137309" cy="248612"/>
              <a:chOff x="786287" y="5496485"/>
              <a:chExt cx="2137309" cy="248612"/>
            </a:xfrm>
          </p:grpSpPr>
          <p:sp>
            <p:nvSpPr>
              <p:cNvPr id="152" name="ZoneTexte 151">
                <a:extLst>
                  <a:ext uri="{FF2B5EF4-FFF2-40B4-BE49-F238E27FC236}">
                    <a16:creationId xmlns:a16="http://schemas.microsoft.com/office/drawing/2014/main" id="{A9E7F122-E4B7-ED66-0A45-8C3CEC614F02}"/>
                  </a:ext>
                </a:extLst>
              </p:cNvPr>
              <p:cNvSpPr txBox="1"/>
              <p:nvPr/>
            </p:nvSpPr>
            <p:spPr>
              <a:xfrm>
                <a:off x="786287" y="5496485"/>
                <a:ext cx="440352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0.1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3" name="ZoneTexte 152">
                <a:extLst>
                  <a:ext uri="{FF2B5EF4-FFF2-40B4-BE49-F238E27FC236}">
                    <a16:creationId xmlns:a16="http://schemas.microsoft.com/office/drawing/2014/main" id="{87AA405E-355E-EC9E-D767-2A20EF7ED77D}"/>
                  </a:ext>
                </a:extLst>
              </p:cNvPr>
              <p:cNvSpPr txBox="1"/>
              <p:nvPr/>
            </p:nvSpPr>
            <p:spPr>
              <a:xfrm>
                <a:off x="1213327" y="5496485"/>
                <a:ext cx="408254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0.5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4" name="ZoneTexte 153">
                <a:extLst>
                  <a:ext uri="{FF2B5EF4-FFF2-40B4-BE49-F238E27FC236}">
                    <a16:creationId xmlns:a16="http://schemas.microsoft.com/office/drawing/2014/main" id="{AD4D0521-770D-972A-694D-151FA6955C26}"/>
                  </a:ext>
                </a:extLst>
              </p:cNvPr>
              <p:cNvSpPr txBox="1"/>
              <p:nvPr/>
            </p:nvSpPr>
            <p:spPr>
              <a:xfrm>
                <a:off x="1654515" y="5496485"/>
                <a:ext cx="369970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 2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5" name="ZoneTexte 154">
                <a:extLst>
                  <a:ext uri="{FF2B5EF4-FFF2-40B4-BE49-F238E27FC236}">
                    <a16:creationId xmlns:a16="http://schemas.microsoft.com/office/drawing/2014/main" id="{793AB6C2-4F19-90C5-1A36-9CC92E1263E0}"/>
                  </a:ext>
                </a:extLst>
              </p:cNvPr>
              <p:cNvSpPr txBox="1"/>
              <p:nvPr/>
            </p:nvSpPr>
            <p:spPr>
              <a:xfrm>
                <a:off x="2072375" y="5496485"/>
                <a:ext cx="407234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 5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6" name="ZoneTexte 155">
                <a:extLst>
                  <a:ext uri="{FF2B5EF4-FFF2-40B4-BE49-F238E27FC236}">
                    <a16:creationId xmlns:a16="http://schemas.microsoft.com/office/drawing/2014/main" id="{84350EDC-DEC2-8052-14C8-0D2A109BD81A}"/>
                  </a:ext>
                </a:extLst>
              </p:cNvPr>
              <p:cNvSpPr txBox="1"/>
              <p:nvPr/>
            </p:nvSpPr>
            <p:spPr>
              <a:xfrm>
                <a:off x="2465867" y="5496485"/>
                <a:ext cx="457729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1100" b="1">
                    <a:latin typeface="+mj-lt"/>
                  </a:defRPr>
                </a:lvl1pPr>
              </a:lstStyle>
              <a:p>
                <a:r>
                  <a:rPr lang="en-GB" sz="1200" dirty="0">
                    <a:latin typeface="ArialMT"/>
                  </a:rPr>
                  <a:t> 10</a:t>
                </a:r>
                <a:endParaRPr lang="en-150" sz="1200" dirty="0">
                  <a:latin typeface="ArialMT"/>
                </a:endParaRPr>
              </a:p>
            </p:txBody>
          </p:sp>
        </p:grp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440A3CEA-F4B1-A314-E8E5-9BF702545F01}"/>
                </a:ext>
              </a:extLst>
            </p:cNvPr>
            <p:cNvSpPr txBox="1"/>
            <p:nvPr/>
          </p:nvSpPr>
          <p:spPr>
            <a:xfrm>
              <a:off x="786287" y="5733256"/>
              <a:ext cx="2078499" cy="303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ArialMT"/>
                </a:rPr>
                <a:t>Particle size (µm)</a:t>
              </a:r>
            </a:p>
          </p:txBody>
        </p:sp>
        <p:pic>
          <p:nvPicPr>
            <p:cNvPr id="148" name="Image 147">
              <a:extLst>
                <a:ext uri="{FF2B5EF4-FFF2-40B4-BE49-F238E27FC236}">
                  <a16:creationId xmlns:a16="http://schemas.microsoft.com/office/drawing/2014/main" id="{C71553CE-48B5-D4AA-2B14-495F81F96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54" y="3897355"/>
              <a:ext cx="2520813" cy="1613674"/>
            </a:xfrm>
            <a:prstGeom prst="rect">
              <a:avLst/>
            </a:prstGeom>
          </p:spPr>
        </p:pic>
        <p:sp>
          <p:nvSpPr>
            <p:cNvPr id="164" name="ZoneTexte 163">
              <a:extLst>
                <a:ext uri="{FF2B5EF4-FFF2-40B4-BE49-F238E27FC236}">
                  <a16:creationId xmlns:a16="http://schemas.microsoft.com/office/drawing/2014/main" id="{57DCAE1A-7FD8-332B-9BC1-37E99F6140BA}"/>
                </a:ext>
              </a:extLst>
            </p:cNvPr>
            <p:cNvSpPr txBox="1"/>
            <p:nvPr/>
          </p:nvSpPr>
          <p:spPr>
            <a:xfrm rot="16200000">
              <a:off x="-762495" y="4609358"/>
              <a:ext cx="2292813" cy="3081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ArialMT"/>
                </a:rPr>
                <a:t>Particle binding (#/mm²)</a:t>
              </a:r>
            </a:p>
          </p:txBody>
        </p:sp>
      </p:grpSp>
      <p:sp>
        <p:nvSpPr>
          <p:cNvPr id="166" name="ZoneTexte 165">
            <a:extLst>
              <a:ext uri="{FF2B5EF4-FFF2-40B4-BE49-F238E27FC236}">
                <a16:creationId xmlns:a16="http://schemas.microsoft.com/office/drawing/2014/main" id="{F249928E-99E1-C8B6-631D-529C7BB608F3}"/>
              </a:ext>
            </a:extLst>
          </p:cNvPr>
          <p:cNvSpPr txBox="1"/>
          <p:nvPr/>
        </p:nvSpPr>
        <p:spPr>
          <a:xfrm>
            <a:off x="4639273" y="2133865"/>
            <a:ext cx="325692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b="1" dirty="0">
                <a:latin typeface="ArialMT"/>
              </a:rPr>
              <a:t>Effect of wall shear rate</a:t>
            </a:r>
            <a:endParaRPr lang="en-GB" b="1" dirty="0">
              <a:latin typeface="ArialMT"/>
            </a:endParaRPr>
          </a:p>
          <a:p>
            <a:pPr marL="361950"/>
            <a:r>
              <a:rPr lang="en-US" sz="1600" u="sng" dirty="0">
                <a:solidFill>
                  <a:srgbClr val="C00000"/>
                </a:solidFill>
                <a:latin typeface="ArialMT"/>
              </a:rPr>
              <a:t>From 200 to 1500 s</a:t>
            </a:r>
            <a:r>
              <a:rPr lang="en-US" sz="1600" u="sng" baseline="30000" dirty="0">
                <a:solidFill>
                  <a:srgbClr val="C00000"/>
                </a:solidFill>
                <a:latin typeface="ArialMT"/>
              </a:rPr>
              <a:t>-1</a:t>
            </a:r>
            <a:endParaRPr lang="en-US" sz="1600" u="sng" dirty="0">
              <a:solidFill>
                <a:srgbClr val="C00000"/>
              </a:solidFill>
              <a:latin typeface="ArialMT"/>
            </a:endParaRPr>
          </a:p>
        </p:txBody>
      </p:sp>
      <p:grpSp>
        <p:nvGrpSpPr>
          <p:cNvPr id="3092" name="Groupe 3091">
            <a:extLst>
              <a:ext uri="{FF2B5EF4-FFF2-40B4-BE49-F238E27FC236}">
                <a16:creationId xmlns:a16="http://schemas.microsoft.com/office/drawing/2014/main" id="{74F5745B-6E15-7A2E-241D-C3F7DF44ED83}"/>
              </a:ext>
            </a:extLst>
          </p:cNvPr>
          <p:cNvGrpSpPr/>
          <p:nvPr/>
        </p:nvGrpSpPr>
        <p:grpSpPr>
          <a:xfrm>
            <a:off x="9211382" y="232604"/>
            <a:ext cx="2717266" cy="1011460"/>
            <a:chOff x="4294791" y="1040022"/>
            <a:chExt cx="2717266" cy="1011460"/>
          </a:xfrm>
        </p:grpSpPr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2ACAFFEF-ABAE-64CE-E30E-D2EE76B69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791" y="1231552"/>
              <a:ext cx="788394" cy="819930"/>
            </a:xfrm>
            <a:prstGeom prst="rect">
              <a:avLst/>
            </a:prstGeom>
          </p:spPr>
        </p:pic>
        <p:pic>
          <p:nvPicPr>
            <p:cNvPr id="3089" name="Image 3088">
              <a:extLst>
                <a:ext uri="{FF2B5EF4-FFF2-40B4-BE49-F238E27FC236}">
                  <a16:creationId xmlns:a16="http://schemas.microsoft.com/office/drawing/2014/main" id="{D00B8AB0-920D-13C3-B1EA-F728D1B2B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984" y="1040022"/>
              <a:ext cx="1829073" cy="768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90" name="Organigramme : Extraire 3089">
              <a:extLst>
                <a:ext uri="{FF2B5EF4-FFF2-40B4-BE49-F238E27FC236}">
                  <a16:creationId xmlns:a16="http://schemas.microsoft.com/office/drawing/2014/main" id="{B84E7806-8567-BBA7-D461-F72DAF78E6DF}"/>
                </a:ext>
              </a:extLst>
            </p:cNvPr>
            <p:cNvSpPr/>
            <p:nvPr/>
          </p:nvSpPr>
          <p:spPr>
            <a:xfrm rot="13762714">
              <a:off x="4866519" y="1261405"/>
              <a:ext cx="281554" cy="213416"/>
            </a:xfrm>
            <a:prstGeom prst="flowChartExtra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206" name="Organigramme : Extraire 205">
              <a:extLst>
                <a:ext uri="{FF2B5EF4-FFF2-40B4-BE49-F238E27FC236}">
                  <a16:creationId xmlns:a16="http://schemas.microsoft.com/office/drawing/2014/main" id="{ACDA952C-416D-A356-2321-99C3A529F08E}"/>
                </a:ext>
              </a:extLst>
            </p:cNvPr>
            <p:cNvSpPr/>
            <p:nvPr/>
          </p:nvSpPr>
          <p:spPr>
            <a:xfrm rot="2831845">
              <a:off x="5030246" y="1113529"/>
              <a:ext cx="281554" cy="213416"/>
            </a:xfrm>
            <a:prstGeom prst="flowChartExtra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15" name="ZoneTexte 214">
            <a:extLst>
              <a:ext uri="{FF2B5EF4-FFF2-40B4-BE49-F238E27FC236}">
                <a16:creationId xmlns:a16="http://schemas.microsoft.com/office/drawing/2014/main" id="{A9E5EB0C-0143-E8B3-65F4-559CF540195E}"/>
              </a:ext>
            </a:extLst>
          </p:cNvPr>
          <p:cNvSpPr txBox="1"/>
          <p:nvPr/>
        </p:nvSpPr>
        <p:spPr>
          <a:xfrm>
            <a:off x="4079776" y="5695927"/>
            <a:ext cx="4385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80975" indent="-180975">
              <a:lnSpc>
                <a:spcPct val="125000"/>
              </a:lnSpc>
              <a:buFont typeface="Arial" panose="020B0604020202020204" pitchFamily="34" charset="0"/>
              <a:buChar char="•"/>
              <a:defRPr sz="140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sz="1600" dirty="0">
                <a:latin typeface="ArialMT"/>
              </a:rPr>
              <a:t>Existence of a critical wall shear rate</a:t>
            </a:r>
          </a:p>
          <a:p>
            <a:r>
              <a:rPr lang="en-US" sz="1600" dirty="0">
                <a:latin typeface="ArialMT"/>
              </a:rPr>
              <a:t>Disruptive hemodynamic forces</a:t>
            </a:r>
          </a:p>
        </p:txBody>
      </p:sp>
      <p:grpSp>
        <p:nvGrpSpPr>
          <p:cNvPr id="3101" name="Groupe 3100">
            <a:extLst>
              <a:ext uri="{FF2B5EF4-FFF2-40B4-BE49-F238E27FC236}">
                <a16:creationId xmlns:a16="http://schemas.microsoft.com/office/drawing/2014/main" id="{892B4567-2C7D-105B-8FD4-11A1A11C5329}"/>
              </a:ext>
            </a:extLst>
          </p:cNvPr>
          <p:cNvGrpSpPr/>
          <p:nvPr/>
        </p:nvGrpSpPr>
        <p:grpSpPr>
          <a:xfrm>
            <a:off x="3808471" y="2810250"/>
            <a:ext cx="4597743" cy="2813012"/>
            <a:chOff x="6503909" y="2820088"/>
            <a:chExt cx="4597743" cy="2813012"/>
          </a:xfrm>
        </p:grpSpPr>
        <p:grpSp>
          <p:nvGrpSpPr>
            <p:cNvPr id="3096" name="Groupe 3095">
              <a:extLst>
                <a:ext uri="{FF2B5EF4-FFF2-40B4-BE49-F238E27FC236}">
                  <a16:creationId xmlns:a16="http://schemas.microsoft.com/office/drawing/2014/main" id="{88AD44B9-ECC1-D9F7-0AD3-317E37E83B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03909" y="2820088"/>
              <a:ext cx="4597743" cy="2813012"/>
              <a:chOff x="6358839" y="2823287"/>
              <a:chExt cx="5065753" cy="3074642"/>
            </a:xfrm>
          </p:grpSpPr>
          <p:pic>
            <p:nvPicPr>
              <p:cNvPr id="3095" name="Image 3094">
                <a:extLst>
                  <a:ext uri="{FF2B5EF4-FFF2-40B4-BE49-F238E27FC236}">
                    <a16:creationId xmlns:a16="http://schemas.microsoft.com/office/drawing/2014/main" id="{92D92641-FD00-E649-FCD5-0BCE32C3B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2158" y="2823287"/>
                <a:ext cx="4622434" cy="2536873"/>
              </a:xfrm>
              <a:prstGeom prst="rect">
                <a:avLst/>
              </a:prstGeom>
            </p:spPr>
          </p:pic>
          <p:grpSp>
            <p:nvGrpSpPr>
              <p:cNvPr id="3086" name="Groupe 3085">
                <a:extLst>
                  <a:ext uri="{FF2B5EF4-FFF2-40B4-BE49-F238E27FC236}">
                    <a16:creationId xmlns:a16="http://schemas.microsoft.com/office/drawing/2014/main" id="{81FB0318-1BEA-0673-8655-F98156E08E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8839" y="2862115"/>
                <a:ext cx="4670158" cy="3035814"/>
                <a:chOff x="7400268" y="3829968"/>
                <a:chExt cx="4114000" cy="2674286"/>
              </a:xfrm>
            </p:grpSpPr>
            <p:sp>
              <p:nvSpPr>
                <p:cNvPr id="3080" name="Rectangle : coins arrondis 3079">
                  <a:extLst>
                    <a:ext uri="{FF2B5EF4-FFF2-40B4-BE49-F238E27FC236}">
                      <a16:creationId xmlns:a16="http://schemas.microsoft.com/office/drawing/2014/main" id="{827C82C1-630E-8EF8-239A-1D48F1A85432}"/>
                    </a:ext>
                  </a:extLst>
                </p:cNvPr>
                <p:cNvSpPr/>
                <p:nvPr/>
              </p:nvSpPr>
              <p:spPr>
                <a:xfrm>
                  <a:off x="7606236" y="3829968"/>
                  <a:ext cx="155637" cy="23704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150">
                    <a:latin typeface="ArialMT"/>
                  </a:endParaRPr>
                </a:p>
              </p:txBody>
            </p:sp>
            <p:grpSp>
              <p:nvGrpSpPr>
                <p:cNvPr id="3084" name="Groupe 3083">
                  <a:extLst>
                    <a:ext uri="{FF2B5EF4-FFF2-40B4-BE49-F238E27FC236}">
                      <a16:creationId xmlns:a16="http://schemas.microsoft.com/office/drawing/2014/main" id="{332A7A06-49FF-D72C-5035-2177DE6ED236}"/>
                    </a:ext>
                  </a:extLst>
                </p:cNvPr>
                <p:cNvGrpSpPr/>
                <p:nvPr/>
              </p:nvGrpSpPr>
              <p:grpSpPr>
                <a:xfrm>
                  <a:off x="8309973" y="5930437"/>
                  <a:ext cx="3204295" cy="573817"/>
                  <a:chOff x="8309973" y="5930437"/>
                  <a:chExt cx="3204295" cy="573817"/>
                </a:xfrm>
              </p:grpSpPr>
              <p:grpSp>
                <p:nvGrpSpPr>
                  <p:cNvPr id="3083" name="Groupe 3082">
                    <a:extLst>
                      <a:ext uri="{FF2B5EF4-FFF2-40B4-BE49-F238E27FC236}">
                        <a16:creationId xmlns:a16="http://schemas.microsoft.com/office/drawing/2014/main" id="{56F1BFDA-E9D2-18B7-B27B-4CD6748E5152}"/>
                      </a:ext>
                    </a:extLst>
                  </p:cNvPr>
                  <p:cNvGrpSpPr/>
                  <p:nvPr/>
                </p:nvGrpSpPr>
                <p:grpSpPr>
                  <a:xfrm>
                    <a:off x="8309973" y="5930437"/>
                    <a:ext cx="3204295" cy="503779"/>
                    <a:chOff x="8309973" y="5930437"/>
                    <a:chExt cx="3204295" cy="503779"/>
                  </a:xfrm>
                </p:grpSpPr>
                <p:sp>
                  <p:nvSpPr>
                    <p:cNvPr id="179" name="ZoneTexte 178">
                      <a:extLst>
                        <a:ext uri="{FF2B5EF4-FFF2-40B4-BE49-F238E27FC236}">
                          <a16:creationId xmlns:a16="http://schemas.microsoft.com/office/drawing/2014/main" id="{51CC0E7D-F9F4-CD59-0C02-6B33C638827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09973" y="5930437"/>
                      <a:ext cx="455170" cy="50377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GB" sz="1400" b="1" dirty="0">
                          <a:latin typeface="ArialMT"/>
                        </a:rPr>
                        <a:t> 0.5</a:t>
                      </a:r>
                      <a:endParaRPr lang="en-150" sz="1400" b="1" dirty="0">
                        <a:latin typeface="ArialMT"/>
                      </a:endParaRPr>
                    </a:p>
                  </p:txBody>
                </p:sp>
                <p:sp>
                  <p:nvSpPr>
                    <p:cNvPr id="180" name="ZoneTexte 179">
                      <a:extLst>
                        <a:ext uri="{FF2B5EF4-FFF2-40B4-BE49-F238E27FC236}">
                          <a16:creationId xmlns:a16="http://schemas.microsoft.com/office/drawing/2014/main" id="{18534E22-F750-BD3B-2507-FF745626B0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33384" y="5930437"/>
                      <a:ext cx="412486" cy="29634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GB" sz="1400" b="1" dirty="0">
                          <a:latin typeface="ArialMT"/>
                        </a:rPr>
                        <a:t> 2</a:t>
                      </a:r>
                      <a:endParaRPr lang="en-150" sz="1400" b="1" dirty="0">
                        <a:latin typeface="ArialMT"/>
                      </a:endParaRPr>
                    </a:p>
                  </p:txBody>
                </p:sp>
                <p:sp>
                  <p:nvSpPr>
                    <p:cNvPr id="181" name="ZoneTexte 180">
                      <a:extLst>
                        <a:ext uri="{FF2B5EF4-FFF2-40B4-BE49-F238E27FC236}">
                          <a16:creationId xmlns:a16="http://schemas.microsoft.com/office/drawing/2014/main" id="{CC40C59B-43F8-6612-469F-5245922F60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28944" y="5930437"/>
                      <a:ext cx="454033" cy="29634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GB" sz="1400" b="1" dirty="0">
                          <a:latin typeface="ArialMT"/>
                        </a:rPr>
                        <a:t> 5</a:t>
                      </a:r>
                      <a:endParaRPr lang="en-150" sz="1400" b="1" dirty="0">
                        <a:latin typeface="ArialMT"/>
                      </a:endParaRPr>
                    </a:p>
                  </p:txBody>
                </p:sp>
                <p:sp>
                  <p:nvSpPr>
                    <p:cNvPr id="182" name="ZoneTexte 181">
                      <a:extLst>
                        <a:ext uri="{FF2B5EF4-FFF2-40B4-BE49-F238E27FC236}">
                          <a16:creationId xmlns:a16="http://schemas.microsoft.com/office/drawing/2014/main" id="{6B2B4F99-1077-4476-C517-9F40652080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003938" y="5930437"/>
                      <a:ext cx="510330" cy="29634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1100" b="1">
                          <a:latin typeface="+mj-lt"/>
                        </a:defRPr>
                      </a:lvl1pPr>
                    </a:lstStyle>
                    <a:p>
                      <a:r>
                        <a:rPr lang="en-GB" sz="1400">
                          <a:latin typeface="ArialMT"/>
                        </a:rPr>
                        <a:t> 10</a:t>
                      </a:r>
                      <a:endParaRPr lang="en-150" sz="1400" dirty="0">
                        <a:latin typeface="ArialMT"/>
                      </a:endParaRPr>
                    </a:p>
                  </p:txBody>
                </p:sp>
              </p:grpSp>
              <p:sp>
                <p:nvSpPr>
                  <p:cNvPr id="183" name="ZoneTexte 182">
                    <a:extLst>
                      <a:ext uri="{FF2B5EF4-FFF2-40B4-BE49-F238E27FC236}">
                        <a16:creationId xmlns:a16="http://schemas.microsoft.com/office/drawing/2014/main" id="{DE1B4B41-0FB1-C1A7-492E-B9C6C42A2D22}"/>
                      </a:ext>
                    </a:extLst>
                  </p:cNvPr>
                  <p:cNvSpPr txBox="1"/>
                  <p:nvPr/>
                </p:nvSpPr>
                <p:spPr>
                  <a:xfrm>
                    <a:off x="8762455" y="6178280"/>
                    <a:ext cx="2317355" cy="32597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>
                      <a:defRPr>
                        <a:solidFill>
                          <a:srgbClr val="002060"/>
                        </a:solidFill>
                        <a:latin typeface="+mj-lt"/>
                      </a:defRPr>
                    </a:lvl1pPr>
                  </a:lstStyle>
                  <a:p>
                    <a:pPr algn="ctr"/>
                    <a:r>
                      <a:rPr lang="en-GB" sz="1600" b="1" dirty="0">
                        <a:solidFill>
                          <a:schemeClr val="tx1"/>
                        </a:solidFill>
                        <a:latin typeface="ArialMT"/>
                      </a:rPr>
                      <a:t>Particle size (µm)</a:t>
                    </a:r>
                  </a:p>
                </p:txBody>
              </p:sp>
            </p:grpSp>
            <p:sp>
              <p:nvSpPr>
                <p:cNvPr id="196" name="ZoneTexte 195">
                  <a:extLst>
                    <a:ext uri="{FF2B5EF4-FFF2-40B4-BE49-F238E27FC236}">
                      <a16:creationId xmlns:a16="http://schemas.microsoft.com/office/drawing/2014/main" id="{A43A5897-5DFA-ED39-25D4-47A238499B61}"/>
                    </a:ext>
                  </a:extLst>
                </p:cNvPr>
                <p:cNvSpPr txBox="1"/>
                <p:nvPr/>
              </p:nvSpPr>
              <p:spPr>
                <a:xfrm rot="16200000">
                  <a:off x="6646244" y="4592712"/>
                  <a:ext cx="2075620" cy="56757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solidFill>
                        <a:srgbClr val="002060"/>
                      </a:solidFill>
                      <a:latin typeface="+mj-lt"/>
                    </a:defRPr>
                  </a:lvl1pPr>
                </a:lstStyle>
                <a:p>
                  <a:pPr algn="ctr"/>
                  <a:r>
                    <a:rPr lang="en-GB" sz="1600" b="1" dirty="0">
                      <a:solidFill>
                        <a:schemeClr val="tx1"/>
                      </a:solidFill>
                      <a:latin typeface="ArialMT"/>
                    </a:rPr>
                    <a:t>Particle binding (#/mm²)</a:t>
                  </a:r>
                </a:p>
              </p:txBody>
            </p:sp>
          </p:grpSp>
        </p:grpSp>
        <p:sp>
          <p:nvSpPr>
            <p:cNvPr id="216" name="Flèche : droite 215">
              <a:extLst>
                <a:ext uri="{FF2B5EF4-FFF2-40B4-BE49-F238E27FC236}">
                  <a16:creationId xmlns:a16="http://schemas.microsoft.com/office/drawing/2014/main" id="{D1B746E8-5EF6-2973-9A38-68E06D7B3089}"/>
                </a:ext>
              </a:extLst>
            </p:cNvPr>
            <p:cNvSpPr/>
            <p:nvPr/>
          </p:nvSpPr>
          <p:spPr>
            <a:xfrm rot="7420823">
              <a:off x="8809393" y="3644174"/>
              <a:ext cx="237912" cy="246221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217" name="Flèche : droite 216">
              <a:extLst>
                <a:ext uri="{FF2B5EF4-FFF2-40B4-BE49-F238E27FC236}">
                  <a16:creationId xmlns:a16="http://schemas.microsoft.com/office/drawing/2014/main" id="{1F065B3E-407F-CA83-732E-55CFBEA7FFE8}"/>
                </a:ext>
              </a:extLst>
            </p:cNvPr>
            <p:cNvSpPr/>
            <p:nvPr/>
          </p:nvSpPr>
          <p:spPr>
            <a:xfrm rot="7599899">
              <a:off x="9744403" y="3419115"/>
              <a:ext cx="237912" cy="246221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218" name="Flèche : droite 217">
              <a:extLst>
                <a:ext uri="{FF2B5EF4-FFF2-40B4-BE49-F238E27FC236}">
                  <a16:creationId xmlns:a16="http://schemas.microsoft.com/office/drawing/2014/main" id="{C2784B69-5A0F-AEB8-EF09-EB0D646DCF20}"/>
                </a:ext>
              </a:extLst>
            </p:cNvPr>
            <p:cNvSpPr/>
            <p:nvPr/>
          </p:nvSpPr>
          <p:spPr>
            <a:xfrm rot="7149247">
              <a:off x="10280818" y="3743531"/>
              <a:ext cx="237912" cy="246221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21" name="ZoneTexte 220">
            <a:extLst>
              <a:ext uri="{FF2B5EF4-FFF2-40B4-BE49-F238E27FC236}">
                <a16:creationId xmlns:a16="http://schemas.microsoft.com/office/drawing/2014/main" id="{4EEFA402-2D82-809D-5461-13AC47C7C067}"/>
              </a:ext>
            </a:extLst>
          </p:cNvPr>
          <p:cNvSpPr txBox="1"/>
          <p:nvPr/>
        </p:nvSpPr>
        <p:spPr>
          <a:xfrm>
            <a:off x="130612" y="942132"/>
            <a:ext cx="635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flow chamber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ArialMT"/>
              </a:rPr>
              <a:t>IL-1</a:t>
            </a:r>
            <a:r>
              <a:rPr lang="el-GR" sz="1600" dirty="0">
                <a:solidFill>
                  <a:srgbClr val="002060"/>
                </a:solidFill>
                <a:latin typeface="ArialMT"/>
              </a:rPr>
              <a:t>β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-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activated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endothelial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cells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30–50% hematocrit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D0C178AF-1B0E-C6D6-8624-33A48FA4C325}"/>
              </a:ext>
            </a:extLst>
          </p:cNvPr>
          <p:cNvSpPr txBox="1"/>
          <p:nvPr/>
        </p:nvSpPr>
        <p:spPr>
          <a:xfrm>
            <a:off x="1090436" y="3278377"/>
            <a:ext cx="1608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MT"/>
              </a:rPr>
              <a:t>Wall shear rate 200 s</a:t>
            </a:r>
            <a:r>
              <a:rPr lang="en-US" b="1" baseline="30000" dirty="0">
                <a:solidFill>
                  <a:srgbClr val="002060"/>
                </a:solidFill>
                <a:latin typeface="ArialMT"/>
              </a:rPr>
              <a:t>-1</a:t>
            </a:r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3E3A3D04-08DC-2C91-2BB5-37C760BD5178}"/>
              </a:ext>
            </a:extLst>
          </p:cNvPr>
          <p:cNvSpPr txBox="1"/>
          <p:nvPr/>
        </p:nvSpPr>
        <p:spPr>
          <a:xfrm>
            <a:off x="7813148" y="179929"/>
            <a:ext cx="1667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algn="ctr"/>
            <a:r>
              <a:rPr lang="en-GB" sz="1600" b="1" dirty="0">
                <a:solidFill>
                  <a:srgbClr val="0379AF"/>
                </a:solidFill>
                <a:latin typeface="ArialMT"/>
              </a:rPr>
              <a:t>Polymer nanoparticles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444A13-38A4-C296-321A-25FA53E530C4}"/>
              </a:ext>
            </a:extLst>
          </p:cNvPr>
          <p:cNvSpPr txBox="1"/>
          <p:nvPr/>
        </p:nvSpPr>
        <p:spPr>
          <a:xfrm>
            <a:off x="9768408" y="1050619"/>
            <a:ext cx="2592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algn="ctr"/>
            <a:r>
              <a:rPr lang="en-GB" sz="1600" dirty="0" err="1">
                <a:latin typeface="ArialMT"/>
              </a:rPr>
              <a:t>Sialyl</a:t>
            </a:r>
            <a:r>
              <a:rPr lang="en-GB" sz="1600" dirty="0">
                <a:latin typeface="ArialMT"/>
              </a:rPr>
              <a:t> </a:t>
            </a:r>
            <a:r>
              <a:rPr lang="en-GB" sz="1600" dirty="0" err="1">
                <a:latin typeface="ArialMT"/>
              </a:rPr>
              <a:t>lewis</a:t>
            </a:r>
            <a:r>
              <a:rPr lang="en-GB" sz="1600" dirty="0">
                <a:latin typeface="ArialMT"/>
              </a:rPr>
              <a:t> a: P-selectin targeting ligand</a:t>
            </a:r>
            <a:r>
              <a:rPr lang="en-GB" sz="1600" b="1" dirty="0">
                <a:latin typeface="Arial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0335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46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FD13087-EA55-B2C1-AE60-AD92914FDEF5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7D7F9F-E8AE-B1C4-C8FC-770282787E22}"/>
              </a:ext>
            </a:extLst>
          </p:cNvPr>
          <p:cNvSpPr txBox="1"/>
          <p:nvPr/>
        </p:nvSpPr>
        <p:spPr>
          <a:xfrm>
            <a:off x="0" y="540000"/>
            <a:ext cx="6338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Role of size and hemodynamics</a:t>
            </a:r>
            <a:endParaRPr lang="en-150" dirty="0">
              <a:latin typeface="ArialMT"/>
            </a:endParaRP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65901C75-B35D-AF63-7FAF-D64FD6E8BAE0}"/>
              </a:ext>
            </a:extLst>
          </p:cNvPr>
          <p:cNvSpPr txBox="1"/>
          <p:nvPr/>
        </p:nvSpPr>
        <p:spPr>
          <a:xfrm>
            <a:off x="275827" y="2133865"/>
            <a:ext cx="30903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b="1" dirty="0">
                <a:latin typeface="ArialMT"/>
              </a:rPr>
              <a:t>Effect of diameter </a:t>
            </a:r>
          </a:p>
          <a:p>
            <a:pPr marL="361950"/>
            <a:r>
              <a:rPr lang="en-GB" sz="1600" u="sng" dirty="0">
                <a:solidFill>
                  <a:srgbClr val="C00000"/>
                </a:solidFill>
                <a:latin typeface="ArialMT"/>
              </a:rPr>
              <a:t>From 100 nm to 10 µm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DF22CD9-5A73-55E8-C9D7-AE5D65BCEC39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2060"/>
                </a:solidFill>
                <a:latin typeface="ArialMT"/>
              </a:rPr>
              <a:t>Charoenphol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P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Biomaterials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2010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31, 1392–1402</a:t>
            </a:r>
          </a:p>
        </p:txBody>
      </p:sp>
      <p:grpSp>
        <p:nvGrpSpPr>
          <p:cNvPr id="3100" name="Groupe 3099">
            <a:extLst>
              <a:ext uri="{FF2B5EF4-FFF2-40B4-BE49-F238E27FC236}">
                <a16:creationId xmlns:a16="http://schemas.microsoft.com/office/drawing/2014/main" id="{0E05F7A9-E467-15FC-B438-6ED55BF29E39}"/>
              </a:ext>
            </a:extLst>
          </p:cNvPr>
          <p:cNvGrpSpPr/>
          <p:nvPr/>
        </p:nvGrpSpPr>
        <p:grpSpPr>
          <a:xfrm>
            <a:off x="169972" y="2886412"/>
            <a:ext cx="2972351" cy="2696426"/>
            <a:chOff x="229842" y="3617021"/>
            <a:chExt cx="2705325" cy="2420094"/>
          </a:xfrm>
        </p:grpSpPr>
        <p:grpSp>
          <p:nvGrpSpPr>
            <p:cNvPr id="3099" name="Groupe 3098">
              <a:extLst>
                <a:ext uri="{FF2B5EF4-FFF2-40B4-BE49-F238E27FC236}">
                  <a16:creationId xmlns:a16="http://schemas.microsoft.com/office/drawing/2014/main" id="{425982ED-94D1-D2CD-1E28-D2F4657CBDC8}"/>
                </a:ext>
              </a:extLst>
            </p:cNvPr>
            <p:cNvGrpSpPr/>
            <p:nvPr/>
          </p:nvGrpSpPr>
          <p:grpSpPr>
            <a:xfrm>
              <a:off x="786287" y="5496485"/>
              <a:ext cx="2137309" cy="248612"/>
              <a:chOff x="786287" y="5496485"/>
              <a:chExt cx="2137309" cy="248612"/>
            </a:xfrm>
          </p:grpSpPr>
          <p:sp>
            <p:nvSpPr>
              <p:cNvPr id="152" name="ZoneTexte 151">
                <a:extLst>
                  <a:ext uri="{FF2B5EF4-FFF2-40B4-BE49-F238E27FC236}">
                    <a16:creationId xmlns:a16="http://schemas.microsoft.com/office/drawing/2014/main" id="{A9E7F122-E4B7-ED66-0A45-8C3CEC614F02}"/>
                  </a:ext>
                </a:extLst>
              </p:cNvPr>
              <p:cNvSpPr txBox="1"/>
              <p:nvPr/>
            </p:nvSpPr>
            <p:spPr>
              <a:xfrm>
                <a:off x="786287" y="5496485"/>
                <a:ext cx="440352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0.1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3" name="ZoneTexte 152">
                <a:extLst>
                  <a:ext uri="{FF2B5EF4-FFF2-40B4-BE49-F238E27FC236}">
                    <a16:creationId xmlns:a16="http://schemas.microsoft.com/office/drawing/2014/main" id="{87AA405E-355E-EC9E-D767-2A20EF7ED77D}"/>
                  </a:ext>
                </a:extLst>
              </p:cNvPr>
              <p:cNvSpPr txBox="1"/>
              <p:nvPr/>
            </p:nvSpPr>
            <p:spPr>
              <a:xfrm>
                <a:off x="1213327" y="5496485"/>
                <a:ext cx="408254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0.5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4" name="ZoneTexte 153">
                <a:extLst>
                  <a:ext uri="{FF2B5EF4-FFF2-40B4-BE49-F238E27FC236}">
                    <a16:creationId xmlns:a16="http://schemas.microsoft.com/office/drawing/2014/main" id="{AD4D0521-770D-972A-694D-151FA6955C26}"/>
                  </a:ext>
                </a:extLst>
              </p:cNvPr>
              <p:cNvSpPr txBox="1"/>
              <p:nvPr/>
            </p:nvSpPr>
            <p:spPr>
              <a:xfrm>
                <a:off x="1654515" y="5496485"/>
                <a:ext cx="369970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 2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5" name="ZoneTexte 154">
                <a:extLst>
                  <a:ext uri="{FF2B5EF4-FFF2-40B4-BE49-F238E27FC236}">
                    <a16:creationId xmlns:a16="http://schemas.microsoft.com/office/drawing/2014/main" id="{793AB6C2-4F19-90C5-1A36-9CC92E1263E0}"/>
                  </a:ext>
                </a:extLst>
              </p:cNvPr>
              <p:cNvSpPr txBox="1"/>
              <p:nvPr/>
            </p:nvSpPr>
            <p:spPr>
              <a:xfrm>
                <a:off x="2072375" y="5496485"/>
                <a:ext cx="407234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>
                    <a:latin typeface="ArialMT"/>
                  </a:rPr>
                  <a:t> 5</a:t>
                </a:r>
                <a:endParaRPr lang="en-150" sz="1200" b="1" dirty="0">
                  <a:latin typeface="ArialMT"/>
                </a:endParaRPr>
              </a:p>
            </p:txBody>
          </p:sp>
          <p:sp>
            <p:nvSpPr>
              <p:cNvPr id="156" name="ZoneTexte 155">
                <a:extLst>
                  <a:ext uri="{FF2B5EF4-FFF2-40B4-BE49-F238E27FC236}">
                    <a16:creationId xmlns:a16="http://schemas.microsoft.com/office/drawing/2014/main" id="{84350EDC-DEC2-8052-14C8-0D2A109BD81A}"/>
                  </a:ext>
                </a:extLst>
              </p:cNvPr>
              <p:cNvSpPr txBox="1"/>
              <p:nvPr/>
            </p:nvSpPr>
            <p:spPr>
              <a:xfrm>
                <a:off x="2465867" y="5496485"/>
                <a:ext cx="457729" cy="24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1100" b="1">
                    <a:latin typeface="+mj-lt"/>
                  </a:defRPr>
                </a:lvl1pPr>
              </a:lstStyle>
              <a:p>
                <a:r>
                  <a:rPr lang="en-GB" sz="1200" dirty="0">
                    <a:latin typeface="ArialMT"/>
                  </a:rPr>
                  <a:t> 10</a:t>
                </a:r>
                <a:endParaRPr lang="en-150" sz="1200" dirty="0">
                  <a:latin typeface="ArialMT"/>
                </a:endParaRPr>
              </a:p>
            </p:txBody>
          </p:sp>
        </p:grp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440A3CEA-F4B1-A314-E8E5-9BF702545F01}"/>
                </a:ext>
              </a:extLst>
            </p:cNvPr>
            <p:cNvSpPr txBox="1"/>
            <p:nvPr/>
          </p:nvSpPr>
          <p:spPr>
            <a:xfrm>
              <a:off x="786287" y="5733256"/>
              <a:ext cx="2078499" cy="303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ArialMT"/>
                </a:rPr>
                <a:t>Particle size (µm)</a:t>
              </a:r>
            </a:p>
          </p:txBody>
        </p:sp>
        <p:pic>
          <p:nvPicPr>
            <p:cNvPr id="148" name="Image 147">
              <a:extLst>
                <a:ext uri="{FF2B5EF4-FFF2-40B4-BE49-F238E27FC236}">
                  <a16:creationId xmlns:a16="http://schemas.microsoft.com/office/drawing/2014/main" id="{C71553CE-48B5-D4AA-2B14-495F81F96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54" y="3897355"/>
              <a:ext cx="2520813" cy="1613674"/>
            </a:xfrm>
            <a:prstGeom prst="rect">
              <a:avLst/>
            </a:prstGeom>
          </p:spPr>
        </p:pic>
        <p:sp>
          <p:nvSpPr>
            <p:cNvPr id="164" name="ZoneTexte 163">
              <a:extLst>
                <a:ext uri="{FF2B5EF4-FFF2-40B4-BE49-F238E27FC236}">
                  <a16:creationId xmlns:a16="http://schemas.microsoft.com/office/drawing/2014/main" id="{57DCAE1A-7FD8-332B-9BC1-37E99F6140BA}"/>
                </a:ext>
              </a:extLst>
            </p:cNvPr>
            <p:cNvSpPr txBox="1"/>
            <p:nvPr/>
          </p:nvSpPr>
          <p:spPr>
            <a:xfrm rot="16200000">
              <a:off x="-762495" y="4609358"/>
              <a:ext cx="2292813" cy="3081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ArialMT"/>
                </a:rPr>
                <a:t>Particle binding (#/mm²)</a:t>
              </a:r>
            </a:p>
          </p:txBody>
        </p:sp>
      </p:grpSp>
      <p:sp>
        <p:nvSpPr>
          <p:cNvPr id="166" name="ZoneTexte 165">
            <a:extLst>
              <a:ext uri="{FF2B5EF4-FFF2-40B4-BE49-F238E27FC236}">
                <a16:creationId xmlns:a16="http://schemas.microsoft.com/office/drawing/2014/main" id="{F249928E-99E1-C8B6-631D-529C7BB608F3}"/>
              </a:ext>
            </a:extLst>
          </p:cNvPr>
          <p:cNvSpPr txBox="1"/>
          <p:nvPr/>
        </p:nvSpPr>
        <p:spPr>
          <a:xfrm>
            <a:off x="4639273" y="2133865"/>
            <a:ext cx="325692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b="1" dirty="0">
                <a:latin typeface="ArialMT"/>
              </a:rPr>
              <a:t>Effect of wall shear rate</a:t>
            </a:r>
            <a:endParaRPr lang="en-GB" b="1" dirty="0">
              <a:latin typeface="ArialMT"/>
            </a:endParaRPr>
          </a:p>
          <a:p>
            <a:pPr marL="361950"/>
            <a:r>
              <a:rPr lang="en-US" sz="1600" u="sng" dirty="0">
                <a:solidFill>
                  <a:srgbClr val="C00000"/>
                </a:solidFill>
                <a:latin typeface="ArialMT"/>
              </a:rPr>
              <a:t>From 200 to 1500 s</a:t>
            </a:r>
            <a:r>
              <a:rPr lang="en-US" sz="1600" u="sng" baseline="30000" dirty="0">
                <a:solidFill>
                  <a:srgbClr val="C00000"/>
                </a:solidFill>
                <a:latin typeface="ArialMT"/>
              </a:rPr>
              <a:t>-1</a:t>
            </a:r>
            <a:endParaRPr lang="en-US" sz="1600" u="sng" dirty="0">
              <a:solidFill>
                <a:srgbClr val="C00000"/>
              </a:solidFill>
              <a:latin typeface="ArialMT"/>
            </a:endParaRPr>
          </a:p>
        </p:txBody>
      </p:sp>
      <p:grpSp>
        <p:nvGrpSpPr>
          <p:cNvPr id="3092" name="Groupe 3091">
            <a:extLst>
              <a:ext uri="{FF2B5EF4-FFF2-40B4-BE49-F238E27FC236}">
                <a16:creationId xmlns:a16="http://schemas.microsoft.com/office/drawing/2014/main" id="{74F5745B-6E15-7A2E-241D-C3F7DF44ED83}"/>
              </a:ext>
            </a:extLst>
          </p:cNvPr>
          <p:cNvGrpSpPr/>
          <p:nvPr/>
        </p:nvGrpSpPr>
        <p:grpSpPr>
          <a:xfrm>
            <a:off x="9211382" y="232604"/>
            <a:ext cx="2717266" cy="1011460"/>
            <a:chOff x="4294791" y="1040022"/>
            <a:chExt cx="2717266" cy="1011460"/>
          </a:xfrm>
        </p:grpSpPr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2ACAFFEF-ABAE-64CE-E30E-D2EE76B69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791" y="1231552"/>
              <a:ext cx="788394" cy="819930"/>
            </a:xfrm>
            <a:prstGeom prst="rect">
              <a:avLst/>
            </a:prstGeom>
          </p:spPr>
        </p:pic>
        <p:pic>
          <p:nvPicPr>
            <p:cNvPr id="3089" name="Image 3088">
              <a:extLst>
                <a:ext uri="{FF2B5EF4-FFF2-40B4-BE49-F238E27FC236}">
                  <a16:creationId xmlns:a16="http://schemas.microsoft.com/office/drawing/2014/main" id="{D00B8AB0-920D-13C3-B1EA-F728D1B2B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984" y="1040022"/>
              <a:ext cx="1829073" cy="768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90" name="Organigramme : Extraire 3089">
              <a:extLst>
                <a:ext uri="{FF2B5EF4-FFF2-40B4-BE49-F238E27FC236}">
                  <a16:creationId xmlns:a16="http://schemas.microsoft.com/office/drawing/2014/main" id="{B84E7806-8567-BBA7-D461-F72DAF78E6DF}"/>
                </a:ext>
              </a:extLst>
            </p:cNvPr>
            <p:cNvSpPr/>
            <p:nvPr/>
          </p:nvSpPr>
          <p:spPr>
            <a:xfrm rot="13762714">
              <a:off x="4866519" y="1261405"/>
              <a:ext cx="281554" cy="213416"/>
            </a:xfrm>
            <a:prstGeom prst="flowChartExtra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206" name="Organigramme : Extraire 205">
              <a:extLst>
                <a:ext uri="{FF2B5EF4-FFF2-40B4-BE49-F238E27FC236}">
                  <a16:creationId xmlns:a16="http://schemas.microsoft.com/office/drawing/2014/main" id="{ACDA952C-416D-A356-2321-99C3A529F08E}"/>
                </a:ext>
              </a:extLst>
            </p:cNvPr>
            <p:cNvSpPr/>
            <p:nvPr/>
          </p:nvSpPr>
          <p:spPr>
            <a:xfrm rot="2831845">
              <a:off x="5030246" y="1113529"/>
              <a:ext cx="281554" cy="213416"/>
            </a:xfrm>
            <a:prstGeom prst="flowChartExtra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15" name="ZoneTexte 214">
            <a:extLst>
              <a:ext uri="{FF2B5EF4-FFF2-40B4-BE49-F238E27FC236}">
                <a16:creationId xmlns:a16="http://schemas.microsoft.com/office/drawing/2014/main" id="{A9E5EB0C-0143-E8B3-65F4-559CF540195E}"/>
              </a:ext>
            </a:extLst>
          </p:cNvPr>
          <p:cNvSpPr txBox="1"/>
          <p:nvPr/>
        </p:nvSpPr>
        <p:spPr>
          <a:xfrm>
            <a:off x="4079776" y="5695927"/>
            <a:ext cx="4385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80975" indent="-180975">
              <a:lnSpc>
                <a:spcPct val="125000"/>
              </a:lnSpc>
              <a:buFont typeface="Arial" panose="020B0604020202020204" pitchFamily="34" charset="0"/>
              <a:buChar char="•"/>
              <a:defRPr sz="140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sz="1600" dirty="0">
                <a:latin typeface="ArialMT"/>
              </a:rPr>
              <a:t>Existence of a critical wall shear rate</a:t>
            </a:r>
          </a:p>
          <a:p>
            <a:r>
              <a:rPr lang="en-US" sz="1600" dirty="0">
                <a:latin typeface="ArialMT"/>
              </a:rPr>
              <a:t>Disruptive hemodynamic forces</a:t>
            </a:r>
          </a:p>
        </p:txBody>
      </p:sp>
      <p:grpSp>
        <p:nvGrpSpPr>
          <p:cNvPr id="3101" name="Groupe 3100">
            <a:extLst>
              <a:ext uri="{FF2B5EF4-FFF2-40B4-BE49-F238E27FC236}">
                <a16:creationId xmlns:a16="http://schemas.microsoft.com/office/drawing/2014/main" id="{892B4567-2C7D-105B-8FD4-11A1A11C5329}"/>
              </a:ext>
            </a:extLst>
          </p:cNvPr>
          <p:cNvGrpSpPr/>
          <p:nvPr/>
        </p:nvGrpSpPr>
        <p:grpSpPr>
          <a:xfrm>
            <a:off x="3808471" y="2810250"/>
            <a:ext cx="4597743" cy="2813012"/>
            <a:chOff x="6503909" y="2820088"/>
            <a:chExt cx="4597743" cy="2813012"/>
          </a:xfrm>
        </p:grpSpPr>
        <p:grpSp>
          <p:nvGrpSpPr>
            <p:cNvPr id="3096" name="Groupe 3095">
              <a:extLst>
                <a:ext uri="{FF2B5EF4-FFF2-40B4-BE49-F238E27FC236}">
                  <a16:creationId xmlns:a16="http://schemas.microsoft.com/office/drawing/2014/main" id="{88AD44B9-ECC1-D9F7-0AD3-317E37E83B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03909" y="2820088"/>
              <a:ext cx="4597743" cy="2813012"/>
              <a:chOff x="6358839" y="2823287"/>
              <a:chExt cx="5065753" cy="3074642"/>
            </a:xfrm>
          </p:grpSpPr>
          <p:pic>
            <p:nvPicPr>
              <p:cNvPr id="3095" name="Image 3094">
                <a:extLst>
                  <a:ext uri="{FF2B5EF4-FFF2-40B4-BE49-F238E27FC236}">
                    <a16:creationId xmlns:a16="http://schemas.microsoft.com/office/drawing/2014/main" id="{92D92641-FD00-E649-FCD5-0BCE32C3B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2158" y="2823287"/>
                <a:ext cx="4622434" cy="2536873"/>
              </a:xfrm>
              <a:prstGeom prst="rect">
                <a:avLst/>
              </a:prstGeom>
            </p:spPr>
          </p:pic>
          <p:grpSp>
            <p:nvGrpSpPr>
              <p:cNvPr id="3086" name="Groupe 3085">
                <a:extLst>
                  <a:ext uri="{FF2B5EF4-FFF2-40B4-BE49-F238E27FC236}">
                    <a16:creationId xmlns:a16="http://schemas.microsoft.com/office/drawing/2014/main" id="{81FB0318-1BEA-0673-8655-F98156E08E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58839" y="2862115"/>
                <a:ext cx="4670158" cy="3035814"/>
                <a:chOff x="7400268" y="3829968"/>
                <a:chExt cx="4114000" cy="2674286"/>
              </a:xfrm>
            </p:grpSpPr>
            <p:sp>
              <p:nvSpPr>
                <p:cNvPr id="3080" name="Rectangle : coins arrondis 3079">
                  <a:extLst>
                    <a:ext uri="{FF2B5EF4-FFF2-40B4-BE49-F238E27FC236}">
                      <a16:creationId xmlns:a16="http://schemas.microsoft.com/office/drawing/2014/main" id="{827C82C1-630E-8EF8-239A-1D48F1A85432}"/>
                    </a:ext>
                  </a:extLst>
                </p:cNvPr>
                <p:cNvSpPr/>
                <p:nvPr/>
              </p:nvSpPr>
              <p:spPr>
                <a:xfrm>
                  <a:off x="7606236" y="3829968"/>
                  <a:ext cx="155637" cy="23704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150">
                    <a:latin typeface="ArialMT"/>
                  </a:endParaRPr>
                </a:p>
              </p:txBody>
            </p:sp>
            <p:grpSp>
              <p:nvGrpSpPr>
                <p:cNvPr id="3084" name="Groupe 3083">
                  <a:extLst>
                    <a:ext uri="{FF2B5EF4-FFF2-40B4-BE49-F238E27FC236}">
                      <a16:creationId xmlns:a16="http://schemas.microsoft.com/office/drawing/2014/main" id="{332A7A06-49FF-D72C-5035-2177DE6ED236}"/>
                    </a:ext>
                  </a:extLst>
                </p:cNvPr>
                <p:cNvGrpSpPr/>
                <p:nvPr/>
              </p:nvGrpSpPr>
              <p:grpSpPr>
                <a:xfrm>
                  <a:off x="8309973" y="5930437"/>
                  <a:ext cx="3204295" cy="573817"/>
                  <a:chOff x="8309973" y="5930437"/>
                  <a:chExt cx="3204295" cy="573817"/>
                </a:xfrm>
              </p:grpSpPr>
              <p:grpSp>
                <p:nvGrpSpPr>
                  <p:cNvPr id="3083" name="Groupe 3082">
                    <a:extLst>
                      <a:ext uri="{FF2B5EF4-FFF2-40B4-BE49-F238E27FC236}">
                        <a16:creationId xmlns:a16="http://schemas.microsoft.com/office/drawing/2014/main" id="{56F1BFDA-E9D2-18B7-B27B-4CD6748E5152}"/>
                      </a:ext>
                    </a:extLst>
                  </p:cNvPr>
                  <p:cNvGrpSpPr/>
                  <p:nvPr/>
                </p:nvGrpSpPr>
                <p:grpSpPr>
                  <a:xfrm>
                    <a:off x="8309973" y="5930437"/>
                    <a:ext cx="3204295" cy="503779"/>
                    <a:chOff x="8309973" y="5930437"/>
                    <a:chExt cx="3204295" cy="503779"/>
                  </a:xfrm>
                </p:grpSpPr>
                <p:sp>
                  <p:nvSpPr>
                    <p:cNvPr id="179" name="ZoneTexte 178">
                      <a:extLst>
                        <a:ext uri="{FF2B5EF4-FFF2-40B4-BE49-F238E27FC236}">
                          <a16:creationId xmlns:a16="http://schemas.microsoft.com/office/drawing/2014/main" id="{51CC0E7D-F9F4-CD59-0C02-6B33C638827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09973" y="5930437"/>
                      <a:ext cx="455170" cy="50377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GB" sz="1400" b="1" dirty="0">
                          <a:latin typeface="ArialMT"/>
                        </a:rPr>
                        <a:t> 0.5</a:t>
                      </a:r>
                      <a:endParaRPr lang="en-150" sz="1400" b="1" dirty="0">
                        <a:latin typeface="ArialMT"/>
                      </a:endParaRPr>
                    </a:p>
                  </p:txBody>
                </p:sp>
                <p:sp>
                  <p:nvSpPr>
                    <p:cNvPr id="180" name="ZoneTexte 179">
                      <a:extLst>
                        <a:ext uri="{FF2B5EF4-FFF2-40B4-BE49-F238E27FC236}">
                          <a16:creationId xmlns:a16="http://schemas.microsoft.com/office/drawing/2014/main" id="{18534E22-F750-BD3B-2507-FF745626B0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33384" y="5930437"/>
                      <a:ext cx="412486" cy="29634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GB" sz="1400" b="1" dirty="0">
                          <a:latin typeface="ArialMT"/>
                        </a:rPr>
                        <a:t> 2</a:t>
                      </a:r>
                      <a:endParaRPr lang="en-150" sz="1400" b="1" dirty="0">
                        <a:latin typeface="ArialMT"/>
                      </a:endParaRPr>
                    </a:p>
                  </p:txBody>
                </p:sp>
                <p:sp>
                  <p:nvSpPr>
                    <p:cNvPr id="181" name="ZoneTexte 180">
                      <a:extLst>
                        <a:ext uri="{FF2B5EF4-FFF2-40B4-BE49-F238E27FC236}">
                          <a16:creationId xmlns:a16="http://schemas.microsoft.com/office/drawing/2014/main" id="{CC40C59B-43F8-6612-469F-5245922F60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28944" y="5930437"/>
                      <a:ext cx="454033" cy="29634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GB" sz="1400" b="1" dirty="0">
                          <a:latin typeface="ArialMT"/>
                        </a:rPr>
                        <a:t> 5</a:t>
                      </a:r>
                      <a:endParaRPr lang="en-150" sz="1400" b="1" dirty="0">
                        <a:latin typeface="ArialMT"/>
                      </a:endParaRPr>
                    </a:p>
                  </p:txBody>
                </p:sp>
                <p:sp>
                  <p:nvSpPr>
                    <p:cNvPr id="182" name="ZoneTexte 181">
                      <a:extLst>
                        <a:ext uri="{FF2B5EF4-FFF2-40B4-BE49-F238E27FC236}">
                          <a16:creationId xmlns:a16="http://schemas.microsoft.com/office/drawing/2014/main" id="{6B2B4F99-1077-4476-C517-9F40652080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003938" y="5930437"/>
                      <a:ext cx="510330" cy="29634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>
                      <a:defPPr>
                        <a:defRPr lang="en-US"/>
                      </a:defPPr>
                      <a:lvl1pPr algn="ctr">
                        <a:defRPr sz="1100" b="1">
                          <a:latin typeface="+mj-lt"/>
                        </a:defRPr>
                      </a:lvl1pPr>
                    </a:lstStyle>
                    <a:p>
                      <a:r>
                        <a:rPr lang="en-GB" sz="1400">
                          <a:latin typeface="ArialMT"/>
                        </a:rPr>
                        <a:t> 10</a:t>
                      </a:r>
                      <a:endParaRPr lang="en-150" sz="1400" dirty="0">
                        <a:latin typeface="ArialMT"/>
                      </a:endParaRPr>
                    </a:p>
                  </p:txBody>
                </p:sp>
              </p:grpSp>
              <p:sp>
                <p:nvSpPr>
                  <p:cNvPr id="183" name="ZoneTexte 182">
                    <a:extLst>
                      <a:ext uri="{FF2B5EF4-FFF2-40B4-BE49-F238E27FC236}">
                        <a16:creationId xmlns:a16="http://schemas.microsoft.com/office/drawing/2014/main" id="{DE1B4B41-0FB1-C1A7-492E-B9C6C42A2D22}"/>
                      </a:ext>
                    </a:extLst>
                  </p:cNvPr>
                  <p:cNvSpPr txBox="1"/>
                  <p:nvPr/>
                </p:nvSpPr>
                <p:spPr>
                  <a:xfrm>
                    <a:off x="8762455" y="6178280"/>
                    <a:ext cx="2317355" cy="32597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>
                      <a:defRPr>
                        <a:solidFill>
                          <a:srgbClr val="002060"/>
                        </a:solidFill>
                        <a:latin typeface="+mj-lt"/>
                      </a:defRPr>
                    </a:lvl1pPr>
                  </a:lstStyle>
                  <a:p>
                    <a:pPr algn="ctr"/>
                    <a:r>
                      <a:rPr lang="en-GB" sz="1600" b="1" dirty="0">
                        <a:solidFill>
                          <a:schemeClr val="tx1"/>
                        </a:solidFill>
                        <a:latin typeface="ArialMT"/>
                      </a:rPr>
                      <a:t>Particle size (µm)</a:t>
                    </a:r>
                  </a:p>
                </p:txBody>
              </p:sp>
            </p:grpSp>
            <p:sp>
              <p:nvSpPr>
                <p:cNvPr id="196" name="ZoneTexte 195">
                  <a:extLst>
                    <a:ext uri="{FF2B5EF4-FFF2-40B4-BE49-F238E27FC236}">
                      <a16:creationId xmlns:a16="http://schemas.microsoft.com/office/drawing/2014/main" id="{A43A5897-5DFA-ED39-25D4-47A238499B61}"/>
                    </a:ext>
                  </a:extLst>
                </p:cNvPr>
                <p:cNvSpPr txBox="1"/>
                <p:nvPr/>
              </p:nvSpPr>
              <p:spPr>
                <a:xfrm rot="16200000">
                  <a:off x="6646244" y="4592712"/>
                  <a:ext cx="2075620" cy="56757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solidFill>
                        <a:srgbClr val="002060"/>
                      </a:solidFill>
                      <a:latin typeface="+mj-lt"/>
                    </a:defRPr>
                  </a:lvl1pPr>
                </a:lstStyle>
                <a:p>
                  <a:pPr algn="ctr"/>
                  <a:r>
                    <a:rPr lang="en-GB" sz="1600" b="1" dirty="0">
                      <a:solidFill>
                        <a:schemeClr val="tx1"/>
                      </a:solidFill>
                      <a:latin typeface="ArialMT"/>
                    </a:rPr>
                    <a:t>Particle binding (#/mm²)</a:t>
                  </a:r>
                </a:p>
              </p:txBody>
            </p:sp>
          </p:grpSp>
        </p:grpSp>
        <p:sp>
          <p:nvSpPr>
            <p:cNvPr id="216" name="Flèche : droite 215">
              <a:extLst>
                <a:ext uri="{FF2B5EF4-FFF2-40B4-BE49-F238E27FC236}">
                  <a16:creationId xmlns:a16="http://schemas.microsoft.com/office/drawing/2014/main" id="{D1B746E8-5EF6-2973-9A38-68E06D7B3089}"/>
                </a:ext>
              </a:extLst>
            </p:cNvPr>
            <p:cNvSpPr/>
            <p:nvPr/>
          </p:nvSpPr>
          <p:spPr>
            <a:xfrm rot="7420823">
              <a:off x="8809393" y="3644174"/>
              <a:ext cx="237912" cy="246221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217" name="Flèche : droite 216">
              <a:extLst>
                <a:ext uri="{FF2B5EF4-FFF2-40B4-BE49-F238E27FC236}">
                  <a16:creationId xmlns:a16="http://schemas.microsoft.com/office/drawing/2014/main" id="{1F065B3E-407F-CA83-732E-55CFBEA7FFE8}"/>
                </a:ext>
              </a:extLst>
            </p:cNvPr>
            <p:cNvSpPr/>
            <p:nvPr/>
          </p:nvSpPr>
          <p:spPr>
            <a:xfrm rot="7599899">
              <a:off x="9744403" y="3419115"/>
              <a:ext cx="237912" cy="246221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  <p:sp>
          <p:nvSpPr>
            <p:cNvPr id="218" name="Flèche : droite 217">
              <a:extLst>
                <a:ext uri="{FF2B5EF4-FFF2-40B4-BE49-F238E27FC236}">
                  <a16:creationId xmlns:a16="http://schemas.microsoft.com/office/drawing/2014/main" id="{C2784B69-5A0F-AEB8-EF09-EB0D646DCF20}"/>
                </a:ext>
              </a:extLst>
            </p:cNvPr>
            <p:cNvSpPr/>
            <p:nvPr/>
          </p:nvSpPr>
          <p:spPr>
            <a:xfrm rot="7149247">
              <a:off x="10280818" y="3743531"/>
              <a:ext cx="237912" cy="246221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21" name="ZoneTexte 220">
            <a:extLst>
              <a:ext uri="{FF2B5EF4-FFF2-40B4-BE49-F238E27FC236}">
                <a16:creationId xmlns:a16="http://schemas.microsoft.com/office/drawing/2014/main" id="{4EEFA402-2D82-809D-5461-13AC47C7C067}"/>
              </a:ext>
            </a:extLst>
          </p:cNvPr>
          <p:cNvSpPr txBox="1"/>
          <p:nvPr/>
        </p:nvSpPr>
        <p:spPr>
          <a:xfrm>
            <a:off x="130612" y="942132"/>
            <a:ext cx="635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flow chamber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ArialMT"/>
              </a:rPr>
              <a:t>IL-1</a:t>
            </a:r>
            <a:r>
              <a:rPr lang="el-GR" sz="1600" dirty="0">
                <a:solidFill>
                  <a:srgbClr val="002060"/>
                </a:solidFill>
                <a:latin typeface="ArialMT"/>
              </a:rPr>
              <a:t>β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-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activated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endothelial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cells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MT"/>
              </a:rPr>
              <a:t>30–50% hematocrit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D0C178AF-1B0E-C6D6-8624-33A48FA4C325}"/>
              </a:ext>
            </a:extLst>
          </p:cNvPr>
          <p:cNvSpPr txBox="1"/>
          <p:nvPr/>
        </p:nvSpPr>
        <p:spPr>
          <a:xfrm>
            <a:off x="1090436" y="3278377"/>
            <a:ext cx="1608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MT"/>
              </a:rPr>
              <a:t>Wall shear rate 200 s</a:t>
            </a:r>
            <a:r>
              <a:rPr lang="en-US" b="1" baseline="30000" dirty="0">
                <a:solidFill>
                  <a:srgbClr val="002060"/>
                </a:solidFill>
                <a:latin typeface="ArialMT"/>
              </a:rPr>
              <a:t>-1</a:t>
            </a: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id="{9F85C807-CA4C-88A9-3976-47274A34A950}"/>
              </a:ext>
            </a:extLst>
          </p:cNvPr>
          <p:cNvSpPr txBox="1"/>
          <p:nvPr/>
        </p:nvSpPr>
        <p:spPr>
          <a:xfrm>
            <a:off x="8838337" y="2133865"/>
            <a:ext cx="30903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b="1" dirty="0">
                <a:latin typeface="ArialMT"/>
              </a:rPr>
              <a:t> Effect of ligand number</a:t>
            </a:r>
          </a:p>
          <a:p>
            <a:pPr marL="361950"/>
            <a:r>
              <a:rPr lang="en-GB" sz="1600" u="sng" dirty="0">
                <a:solidFill>
                  <a:srgbClr val="C00000"/>
                </a:solidFill>
                <a:latin typeface="ArialMT"/>
              </a:rPr>
              <a:t>From 800 to 2000/µm²</a:t>
            </a:r>
          </a:p>
        </p:txBody>
      </p:sp>
      <p:grpSp>
        <p:nvGrpSpPr>
          <p:cNvPr id="228" name="Groupe 227">
            <a:extLst>
              <a:ext uri="{FF2B5EF4-FFF2-40B4-BE49-F238E27FC236}">
                <a16:creationId xmlns:a16="http://schemas.microsoft.com/office/drawing/2014/main" id="{513FF288-DD57-48E6-0271-13FDF2055382}"/>
              </a:ext>
            </a:extLst>
          </p:cNvPr>
          <p:cNvGrpSpPr>
            <a:grpSpLocks noChangeAspect="1"/>
          </p:cNvGrpSpPr>
          <p:nvPr/>
        </p:nvGrpSpPr>
        <p:grpSpPr>
          <a:xfrm>
            <a:off x="8776303" y="2780928"/>
            <a:ext cx="2979605" cy="2593011"/>
            <a:chOff x="883386" y="2064224"/>
            <a:chExt cx="3744416" cy="3258590"/>
          </a:xfrm>
        </p:grpSpPr>
        <p:pic>
          <p:nvPicPr>
            <p:cNvPr id="229" name="Image 228">
              <a:extLst>
                <a:ext uri="{FF2B5EF4-FFF2-40B4-BE49-F238E27FC236}">
                  <a16:creationId xmlns:a16="http://schemas.microsoft.com/office/drawing/2014/main" id="{8CC83E8D-D0A1-A67C-3095-FD43F973B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386" y="2064224"/>
              <a:ext cx="3744416" cy="3258590"/>
            </a:xfrm>
            <a:prstGeom prst="rect">
              <a:avLst/>
            </a:prstGeom>
          </p:spPr>
        </p:pic>
        <p:sp>
          <p:nvSpPr>
            <p:cNvPr id="230" name="Rectangle : coins arrondis 229">
              <a:extLst>
                <a:ext uri="{FF2B5EF4-FFF2-40B4-BE49-F238E27FC236}">
                  <a16:creationId xmlns:a16="http://schemas.microsoft.com/office/drawing/2014/main" id="{A9F3E117-BEB4-AA1A-A854-1AC37F784524}"/>
                </a:ext>
              </a:extLst>
            </p:cNvPr>
            <p:cNvSpPr/>
            <p:nvPr/>
          </p:nvSpPr>
          <p:spPr>
            <a:xfrm>
              <a:off x="911424" y="2064224"/>
              <a:ext cx="216024" cy="3566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31" name="ZoneTexte 230">
            <a:extLst>
              <a:ext uri="{FF2B5EF4-FFF2-40B4-BE49-F238E27FC236}">
                <a16:creationId xmlns:a16="http://schemas.microsoft.com/office/drawing/2014/main" id="{7BB69008-663F-59F6-0746-BB6464A82F68}"/>
              </a:ext>
            </a:extLst>
          </p:cNvPr>
          <p:cNvSpPr txBox="1"/>
          <p:nvPr/>
        </p:nvSpPr>
        <p:spPr>
          <a:xfrm>
            <a:off x="8884564" y="5746069"/>
            <a:ext cx="3327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80975" indent="-180975">
              <a:lnSpc>
                <a:spcPct val="125000"/>
              </a:lnSpc>
              <a:buFont typeface="Arial" panose="020B0604020202020204" pitchFamily="34" charset="0"/>
              <a:buChar char="•"/>
              <a:defRPr sz="1600">
                <a:solidFill>
                  <a:srgbClr val="002060"/>
                </a:solidFill>
                <a:latin typeface="+mj-lt"/>
              </a:defRPr>
            </a:lvl1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ArialMT"/>
              </a:rPr>
              <a:t>Larger particles need more target molecules to anchor on the cell</a:t>
            </a:r>
            <a:endParaRPr lang="en-150" dirty="0">
              <a:latin typeface="ArialM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C8B999-3BDE-B69F-A0AA-36293E0967B7}"/>
              </a:ext>
            </a:extLst>
          </p:cNvPr>
          <p:cNvSpPr txBox="1"/>
          <p:nvPr/>
        </p:nvSpPr>
        <p:spPr>
          <a:xfrm>
            <a:off x="7813148" y="179929"/>
            <a:ext cx="1667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algn="ctr"/>
            <a:r>
              <a:rPr lang="en-GB" sz="1600" b="1" dirty="0">
                <a:solidFill>
                  <a:srgbClr val="0379AF"/>
                </a:solidFill>
                <a:latin typeface="ArialMT"/>
              </a:rPr>
              <a:t>Polymer nanoparticles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0312C5-18D0-2052-2EB0-4B89A79D6B16}"/>
              </a:ext>
            </a:extLst>
          </p:cNvPr>
          <p:cNvSpPr txBox="1"/>
          <p:nvPr/>
        </p:nvSpPr>
        <p:spPr>
          <a:xfrm>
            <a:off x="9768408" y="1050619"/>
            <a:ext cx="2592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 algn="ctr"/>
            <a:r>
              <a:rPr lang="en-GB" sz="1600" dirty="0" err="1">
                <a:latin typeface="ArialMT"/>
              </a:rPr>
              <a:t>Sialyl</a:t>
            </a:r>
            <a:r>
              <a:rPr lang="en-GB" sz="1600" dirty="0">
                <a:latin typeface="ArialMT"/>
              </a:rPr>
              <a:t> </a:t>
            </a:r>
            <a:r>
              <a:rPr lang="en-GB" sz="1600" dirty="0" err="1">
                <a:latin typeface="ArialMT"/>
              </a:rPr>
              <a:t>lewis</a:t>
            </a:r>
            <a:r>
              <a:rPr lang="en-GB" sz="1600" dirty="0">
                <a:latin typeface="ArialMT"/>
              </a:rPr>
              <a:t> a: P-selectin targeting ligand</a:t>
            </a:r>
            <a:r>
              <a:rPr lang="en-GB" sz="1600" b="1" dirty="0">
                <a:latin typeface="Arial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6797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47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2B9AB8EF-6EDB-9165-7115-1ACBC249A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146549"/>
            <a:ext cx="4464495" cy="411158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E54766A-EBB7-5D51-F21B-10C7D4D07B4B}"/>
              </a:ext>
            </a:extLst>
          </p:cNvPr>
          <p:cNvSpPr txBox="1"/>
          <p:nvPr/>
        </p:nvSpPr>
        <p:spPr>
          <a:xfrm>
            <a:off x="119336" y="599864"/>
            <a:ext cx="6338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pPr algn="l"/>
            <a:r>
              <a:rPr lang="en-US" dirty="0">
                <a:latin typeface="ArialMT"/>
              </a:rPr>
              <a:t>Role of hematocrit</a:t>
            </a:r>
            <a:endParaRPr lang="en-150" dirty="0">
              <a:latin typeface="ArialM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451906-4619-EF91-19F2-25A913138333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ArialMT"/>
              </a:rPr>
              <a:t>Fullstone G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Sci Rep 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2015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, 5, 10649</a:t>
            </a:r>
            <a:endParaRPr lang="en-US" sz="10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324DAE-670A-2B69-69FA-CFD359B8ADA1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6566104-2D88-F533-C54D-6D3F9B2DFF37}"/>
                  </a:ext>
                </a:extLst>
              </p:cNvPr>
              <p:cNvSpPr txBox="1"/>
              <p:nvPr/>
            </p:nvSpPr>
            <p:spPr>
              <a:xfrm>
                <a:off x="5972914" y="830696"/>
                <a:ext cx="6099750" cy="533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ArialMT"/>
                      </a:rPr>
                      <m:t>𝐷𝑖𝑠𝑝𝑒𝑟𝑠𝑖𝑜𝑛</m:t>
                    </m:r>
                    <m:r>
                      <a:rPr lang="en-US" i="1" dirty="0">
                        <a:latin typeface="ArialMT"/>
                      </a:rPr>
                      <m:t> </m:t>
                    </m:r>
                    <m:r>
                      <a:rPr lang="en-US" i="1" dirty="0">
                        <a:latin typeface="ArialMT"/>
                      </a:rPr>
                      <m:t>𝑓𝑎𝑐𝑡𝑜𝑟</m:t>
                    </m:r>
                    <m:r>
                      <a:rPr lang="fr-FR" i="1" dirty="0">
                        <a:latin typeface="ArialMT"/>
                      </a:rPr>
                      <m:t> </m:t>
                    </m:r>
                  </m:oMath>
                </a14:m>
                <a:r>
                  <a:rPr lang="en-US" dirty="0">
                    <a:latin typeface="ArialMT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ArialMT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ArialMT"/>
                          </a:rPr>
                          <m:t>𝑟𝑎𝑑𝑖𝑎𝑙</m:t>
                        </m:r>
                        <m:r>
                          <a:rPr lang="fr-FR" b="0" i="1" smtClean="0">
                            <a:latin typeface="ArialMT"/>
                          </a:rPr>
                          <m:t> </m:t>
                        </m:r>
                        <m:r>
                          <a:rPr lang="fr-FR" b="0" i="1" smtClean="0">
                            <a:latin typeface="ArialMT"/>
                          </a:rPr>
                          <m:t>𝑣𝑒𝑙𝑜𝑐𝑖𝑡𝑦</m:t>
                        </m:r>
                        <m:r>
                          <a:rPr lang="fr-FR" b="0" i="1" smtClean="0">
                            <a:latin typeface="ArialMT"/>
                          </a:rPr>
                          <m:t> (</m:t>
                        </m:r>
                        <m:r>
                          <a:rPr lang="fr-FR" b="0" i="1" smtClean="0">
                            <a:latin typeface="ArialMT"/>
                          </a:rPr>
                          <m:t>𝑡𝑜𝑤𝑎𝑟𝑑</m:t>
                        </m:r>
                        <m:r>
                          <a:rPr lang="fr-FR" b="0" i="1" smtClean="0">
                            <a:latin typeface="ArialMT"/>
                          </a:rPr>
                          <m:t> </m:t>
                        </m:r>
                        <m:r>
                          <a:rPr lang="fr-FR" b="0" i="1" smtClean="0">
                            <a:latin typeface="ArialMT"/>
                          </a:rPr>
                          <m:t>𝑡h𝑒</m:t>
                        </m:r>
                        <m:r>
                          <a:rPr lang="fr-FR" b="0" i="1" smtClean="0">
                            <a:latin typeface="ArialMT"/>
                          </a:rPr>
                          <m:t> </m:t>
                        </m:r>
                        <m:r>
                          <a:rPr lang="fr-FR" b="0" i="1" smtClean="0">
                            <a:latin typeface="ArialMT"/>
                          </a:rPr>
                          <m:t>𝑣𝑒𝑠𝑠𝑒𝑙</m:t>
                        </m:r>
                        <m:r>
                          <a:rPr lang="fr-FR" b="0" i="1" smtClean="0">
                            <a:latin typeface="ArialMT"/>
                          </a:rPr>
                          <m:t> </m:t>
                        </m:r>
                        <m:r>
                          <a:rPr lang="fr-FR" b="0" i="1" smtClean="0">
                            <a:latin typeface="ArialMT"/>
                          </a:rPr>
                          <m:t>𝑤𝑎𝑙𝑙</m:t>
                        </m:r>
                        <m:r>
                          <a:rPr lang="fr-FR" b="0" i="1" smtClean="0">
                            <a:latin typeface="ArialMT"/>
                          </a:rPr>
                          <m:t>)</m:t>
                        </m:r>
                      </m:num>
                      <m:den>
                        <m:r>
                          <a:rPr lang="fr-FR" b="0" i="1" smtClean="0">
                            <a:latin typeface="ArialMT"/>
                          </a:rPr>
                          <m:t>𝑙𝑜𝑛𝑔𝑖𝑡𝑢𝑑𝑖𝑛𝑎𝑙</m:t>
                        </m:r>
                        <m:r>
                          <a:rPr lang="fr-FR" b="0" i="1" smtClean="0">
                            <a:latin typeface="ArialMT"/>
                          </a:rPr>
                          <m:t> </m:t>
                        </m:r>
                        <m:r>
                          <a:rPr lang="fr-FR" b="0" i="1" smtClean="0">
                            <a:latin typeface="ArialMT"/>
                          </a:rPr>
                          <m:t>𝑣𝑒𝑙𝑜𝑐𝑖𝑡𝑦</m:t>
                        </m:r>
                        <m:r>
                          <a:rPr lang="fr-FR" b="0" i="1" smtClean="0">
                            <a:latin typeface="ArialMT"/>
                          </a:rPr>
                          <m:t> (</m:t>
                        </m:r>
                        <m:r>
                          <a:rPr lang="fr-FR" b="0" i="1" smtClean="0">
                            <a:latin typeface="ArialMT"/>
                          </a:rPr>
                          <m:t>𝑡𝑜𝑤𝑎𝑟𝑑</m:t>
                        </m:r>
                        <m:r>
                          <a:rPr lang="fr-FR" b="0" i="1" smtClean="0">
                            <a:latin typeface="ArialMT"/>
                          </a:rPr>
                          <m:t> </m:t>
                        </m:r>
                        <m:r>
                          <a:rPr lang="fr-FR" b="0" i="1" smtClean="0">
                            <a:latin typeface="ArialMT"/>
                          </a:rPr>
                          <m:t>𝑡h𝑒</m:t>
                        </m:r>
                        <m:r>
                          <a:rPr lang="fr-FR" b="0" i="1" smtClean="0">
                            <a:latin typeface="ArialMT"/>
                          </a:rPr>
                          <m:t> </m:t>
                        </m:r>
                        <m:r>
                          <a:rPr lang="fr-FR" b="0" i="1" smtClean="0">
                            <a:latin typeface="ArialMT"/>
                          </a:rPr>
                          <m:t>𝑣𝑒𝑠𝑠𝑒𝑙</m:t>
                        </m:r>
                        <m:r>
                          <a:rPr lang="fr-FR" b="0" i="1" smtClean="0">
                            <a:latin typeface="ArialMT"/>
                          </a:rPr>
                          <m:t> </m:t>
                        </m:r>
                        <m:r>
                          <a:rPr lang="fr-FR" b="0" i="1" smtClean="0">
                            <a:latin typeface="ArialMT"/>
                          </a:rPr>
                          <m:t>𝑒𝑛𝑑</m:t>
                        </m:r>
                        <m:r>
                          <a:rPr lang="fr-FR" b="0" i="1" smtClean="0">
                            <a:latin typeface="ArialMT"/>
                          </a:rPr>
                          <m:t>)</m:t>
                        </m:r>
                      </m:den>
                    </m:f>
                  </m:oMath>
                </a14:m>
                <a:endParaRPr lang="en-150" dirty="0">
                  <a:latin typeface="ArialMT"/>
                </a:endParaRPr>
              </a:p>
            </p:txBody>
          </p:sp>
        </mc:Choice>
        <mc:Fallback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6566104-2D88-F533-C54D-6D3F9B2DF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914" y="830696"/>
                <a:ext cx="6099750" cy="533544"/>
              </a:xfrm>
              <a:prstGeom prst="rect">
                <a:avLst/>
              </a:prstGeom>
              <a:blipFill>
                <a:blip r:embed="rId4"/>
                <a:stretch>
                  <a:fillRect l="-300"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1" name="Picture 5">
            <a:extLst>
              <a:ext uri="{FF2B5EF4-FFF2-40B4-BE49-F238E27FC236}">
                <a16:creationId xmlns:a16="http://schemas.microsoft.com/office/drawing/2014/main" id="{1E4CA344-61CA-91E5-7845-808AA11D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10" y="1906674"/>
            <a:ext cx="5697379" cy="326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8E07959-7290-AB78-3936-F9F5116FAB4F}"/>
              </a:ext>
            </a:extLst>
          </p:cNvPr>
          <p:cNvSpPr txBox="1"/>
          <p:nvPr/>
        </p:nvSpPr>
        <p:spPr>
          <a:xfrm>
            <a:off x="6741818" y="5710744"/>
            <a:ext cx="4464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Intermediate range of hematocrit could be better for allowing maximum dispersion of nanoparticles towards the edge of the vessel</a:t>
            </a:r>
            <a:endParaRPr lang="en-150" dirty="0">
              <a:latin typeface="ArialMT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EC73097-E10A-5FF0-19BD-A84796169F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08" b="1521"/>
          <a:stretch/>
        </p:blipFill>
        <p:spPr>
          <a:xfrm>
            <a:off x="3033700" y="1245741"/>
            <a:ext cx="2759311" cy="16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96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48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6039891-96F0-8684-7448-122715B9C669}"/>
              </a:ext>
            </a:extLst>
          </p:cNvPr>
          <p:cNvSpPr txBox="1"/>
          <p:nvPr/>
        </p:nvSpPr>
        <p:spPr>
          <a:xfrm>
            <a:off x="0" y="601671"/>
            <a:ext cx="12249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Geometry and Plasticity: </a:t>
            </a:r>
            <a:r>
              <a:rPr lang="en-US" sz="1800" b="0" dirty="0">
                <a:solidFill>
                  <a:srgbClr val="002060"/>
                </a:solidFill>
                <a:latin typeface="ArialMT"/>
              </a:rPr>
              <a:t>forces acting on particles under flow</a:t>
            </a:r>
            <a:endParaRPr lang="en-150" b="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EB092E-B640-050B-8C4E-652D832D3D32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80729EE-3B06-0998-E742-AA2ECC65DD16}"/>
              </a:ext>
            </a:extLst>
          </p:cNvPr>
          <p:cNvGrpSpPr/>
          <p:nvPr/>
        </p:nvGrpSpPr>
        <p:grpSpPr>
          <a:xfrm>
            <a:off x="27207" y="1339169"/>
            <a:ext cx="2501209" cy="3877437"/>
            <a:chOff x="165061" y="1665444"/>
            <a:chExt cx="2501209" cy="387743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FD245E1-6820-9B5F-844E-975DD4038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174" t="-2982"/>
            <a:stretch/>
          </p:blipFill>
          <p:spPr>
            <a:xfrm>
              <a:off x="319642" y="3610674"/>
              <a:ext cx="2192047" cy="133101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DC99E54-0B21-6D73-3ECF-3900FC94E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2983" r="61146" b="-1"/>
            <a:stretch/>
          </p:blipFill>
          <p:spPr>
            <a:xfrm>
              <a:off x="703854" y="2074513"/>
              <a:ext cx="1423622" cy="1331015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83110CB-5D0F-E218-0520-E723AA97700A}"/>
                </a:ext>
              </a:extLst>
            </p:cNvPr>
            <p:cNvSpPr txBox="1"/>
            <p:nvPr/>
          </p:nvSpPr>
          <p:spPr>
            <a:xfrm>
              <a:off x="319642" y="1665444"/>
              <a:ext cx="21920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2060"/>
                  </a:solidFill>
                  <a:latin typeface="ArialMT"/>
                </a:rPr>
                <a:t>Polystyrene spheres</a:t>
              </a:r>
              <a:endParaRPr lang="en-150" sz="1400" dirty="0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1CD52F8-EC7B-8B09-4F55-4896A4C629BF}"/>
                </a:ext>
              </a:extLst>
            </p:cNvPr>
            <p:cNvSpPr txBox="1"/>
            <p:nvPr/>
          </p:nvSpPr>
          <p:spPr>
            <a:xfrm>
              <a:off x="165061" y="5019661"/>
              <a:ext cx="25012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  <a:latin typeface="ArialMT"/>
                </a:rPr>
                <a:t>elongated particles stretched from the 200 nm spheres</a:t>
              </a:r>
              <a:endParaRPr lang="en-150" sz="1400" dirty="0">
                <a:solidFill>
                  <a:srgbClr val="002060"/>
                </a:solidFill>
                <a:latin typeface="ArialMT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A12494E-6292-CCAE-574D-1BDB8259F080}"/>
              </a:ext>
            </a:extLst>
          </p:cNvPr>
          <p:cNvGrpSpPr/>
          <p:nvPr/>
        </p:nvGrpSpPr>
        <p:grpSpPr>
          <a:xfrm>
            <a:off x="2645779" y="1586239"/>
            <a:ext cx="4176464" cy="3250662"/>
            <a:chOff x="2783633" y="1940541"/>
            <a:chExt cx="4176464" cy="325066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E79DF88-4AC6-534C-EE27-37038771D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126" r="34106"/>
            <a:stretch/>
          </p:blipFill>
          <p:spPr>
            <a:xfrm>
              <a:off x="2783633" y="1940541"/>
              <a:ext cx="4176464" cy="3250662"/>
            </a:xfrm>
            <a:prstGeom prst="rect">
              <a:avLst/>
            </a:prstGeom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978EBCF7-37BB-72DB-2CEE-F003C8E4F08E}"/>
                </a:ext>
              </a:extLst>
            </p:cNvPr>
            <p:cNvSpPr/>
            <p:nvPr/>
          </p:nvSpPr>
          <p:spPr>
            <a:xfrm>
              <a:off x="6370441" y="2086650"/>
              <a:ext cx="333178" cy="3031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32DC25F-771D-CD5A-C252-43FAF6D37AB4}"/>
              </a:ext>
            </a:extLst>
          </p:cNvPr>
          <p:cNvSpPr txBox="1"/>
          <p:nvPr/>
        </p:nvSpPr>
        <p:spPr>
          <a:xfrm>
            <a:off x="1633949" y="4156628"/>
            <a:ext cx="7113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MT"/>
              </a:rPr>
              <a:t> 1 µm</a:t>
            </a:r>
            <a:endParaRPr lang="en-150" sz="1400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8CBA6A-6CA8-D846-6AF6-03947B8EF22C}"/>
              </a:ext>
            </a:extLst>
          </p:cNvPr>
          <p:cNvSpPr/>
          <p:nvPr/>
        </p:nvSpPr>
        <p:spPr>
          <a:xfrm>
            <a:off x="-8860" y="6592347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and </a:t>
            </a:r>
            <a:r>
              <a:rPr lang="en-US" sz="1000" dirty="0" err="1">
                <a:solidFill>
                  <a:srgbClr val="002060"/>
                </a:solidFill>
                <a:latin typeface="ArialMT"/>
              </a:rPr>
              <a:t>Kolhar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P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</a:t>
            </a:r>
            <a:r>
              <a:rPr lang="pl-PL" sz="1000" i="1" dirty="0">
                <a:solidFill>
                  <a:srgbClr val="002060"/>
                </a:solidFill>
                <a:latin typeface="ArialMT"/>
              </a:rPr>
              <a:t>Proc Natl Acad Sci U S A. </a:t>
            </a:r>
            <a:r>
              <a:rPr lang="pl-PL" sz="1000" b="1" dirty="0">
                <a:solidFill>
                  <a:srgbClr val="002060"/>
                </a:solidFill>
                <a:latin typeface="ArialMT"/>
              </a:rPr>
              <a:t>2013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10 (26), 10753-8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0A349D-845A-8DE6-E2CE-DD8B1E7BE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20" y="1683821"/>
            <a:ext cx="1798247" cy="29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3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49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6039891-96F0-8684-7448-122715B9C669}"/>
              </a:ext>
            </a:extLst>
          </p:cNvPr>
          <p:cNvSpPr txBox="1"/>
          <p:nvPr/>
        </p:nvSpPr>
        <p:spPr>
          <a:xfrm>
            <a:off x="0" y="601671"/>
            <a:ext cx="12249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Geometry and Plasticity: </a:t>
            </a:r>
            <a:r>
              <a:rPr lang="en-US" sz="1800" b="0" dirty="0">
                <a:solidFill>
                  <a:srgbClr val="002060"/>
                </a:solidFill>
                <a:latin typeface="ArialMT"/>
              </a:rPr>
              <a:t>forces acting on particles under flow</a:t>
            </a:r>
            <a:endParaRPr lang="en-150" b="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EB092E-B640-050B-8C4E-652D832D3D32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80729EE-3B06-0998-E742-AA2ECC65DD16}"/>
              </a:ext>
            </a:extLst>
          </p:cNvPr>
          <p:cNvGrpSpPr/>
          <p:nvPr/>
        </p:nvGrpSpPr>
        <p:grpSpPr>
          <a:xfrm>
            <a:off x="27207" y="1339169"/>
            <a:ext cx="2501209" cy="3877437"/>
            <a:chOff x="165061" y="1665444"/>
            <a:chExt cx="2501209" cy="387743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FD245E1-6820-9B5F-844E-975DD4038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174" t="-2982"/>
            <a:stretch/>
          </p:blipFill>
          <p:spPr>
            <a:xfrm>
              <a:off x="319642" y="3610674"/>
              <a:ext cx="2192047" cy="133101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DC99E54-0B21-6D73-3ECF-3900FC94E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2983" r="61146" b="-1"/>
            <a:stretch/>
          </p:blipFill>
          <p:spPr>
            <a:xfrm>
              <a:off x="703854" y="2074513"/>
              <a:ext cx="1423622" cy="1331015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83110CB-5D0F-E218-0520-E723AA97700A}"/>
                </a:ext>
              </a:extLst>
            </p:cNvPr>
            <p:cNvSpPr txBox="1"/>
            <p:nvPr/>
          </p:nvSpPr>
          <p:spPr>
            <a:xfrm>
              <a:off x="319642" y="1665444"/>
              <a:ext cx="21920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2060"/>
                  </a:solidFill>
                  <a:latin typeface="ArialMT"/>
                </a:rPr>
                <a:t>Polystyrene spheres</a:t>
              </a:r>
              <a:endParaRPr lang="en-150" sz="1400" dirty="0">
                <a:solidFill>
                  <a:srgbClr val="002060"/>
                </a:solidFill>
                <a:latin typeface="ArialMT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1CD52F8-EC7B-8B09-4F55-4896A4C629BF}"/>
                </a:ext>
              </a:extLst>
            </p:cNvPr>
            <p:cNvSpPr txBox="1"/>
            <p:nvPr/>
          </p:nvSpPr>
          <p:spPr>
            <a:xfrm>
              <a:off x="165061" y="5019661"/>
              <a:ext cx="25012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  <a:latin typeface="ArialMT"/>
                </a:rPr>
                <a:t>elongated particles stretched from the 200 nm spheres</a:t>
              </a:r>
              <a:endParaRPr lang="en-150" sz="1400" dirty="0">
                <a:solidFill>
                  <a:srgbClr val="002060"/>
                </a:solidFill>
                <a:latin typeface="ArialMT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390A4BC-C220-DE92-AEDC-A4018F097FDC}"/>
              </a:ext>
            </a:extLst>
          </p:cNvPr>
          <p:cNvGrpSpPr/>
          <p:nvPr/>
        </p:nvGrpSpPr>
        <p:grpSpPr>
          <a:xfrm>
            <a:off x="8689528" y="5048714"/>
            <a:ext cx="3260589" cy="1569660"/>
            <a:chOff x="8843347" y="3527972"/>
            <a:chExt cx="3260589" cy="1569660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D9CDD92-7FEC-05CC-6B66-C94F5D00523D}"/>
                </a:ext>
              </a:extLst>
            </p:cNvPr>
            <p:cNvSpPr txBox="1"/>
            <p:nvPr/>
          </p:nvSpPr>
          <p:spPr>
            <a:xfrm>
              <a:off x="8843347" y="3527972"/>
              <a:ext cx="326058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002060"/>
                  </a:solidFill>
                  <a:latin typeface="+mj-lt"/>
                </a:defRPr>
              </a:lvl1pPr>
            </a:lstStyle>
            <a:p>
              <a:r>
                <a:rPr lang="en-US" sz="1600" dirty="0">
                  <a:latin typeface="ArialMT"/>
                </a:rPr>
                <a:t>shape change </a:t>
              </a:r>
            </a:p>
            <a:p>
              <a:r>
                <a:rPr lang="en-US" sz="1600" dirty="0">
                  <a:latin typeface="ArialMT"/>
                </a:rPr>
                <a:t>lateral diffusion of ligands</a:t>
              </a:r>
            </a:p>
            <a:p>
              <a:endParaRPr lang="en-US" sz="1600" dirty="0">
                <a:latin typeface="ArialMT"/>
              </a:endParaRPr>
            </a:p>
            <a:p>
              <a:endParaRPr lang="en-US" sz="1600" dirty="0">
                <a:latin typeface="ArialMT"/>
              </a:endParaRPr>
            </a:p>
            <a:p>
              <a:r>
                <a:rPr lang="en-US" sz="1600" dirty="0">
                  <a:latin typeface="ArialMT"/>
                </a:rPr>
                <a:t>higher number of productive anchoring engagements</a:t>
              </a:r>
              <a:endParaRPr lang="en-150" sz="1600" dirty="0">
                <a:latin typeface="ArialMT"/>
              </a:endParaRP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C728F866-5B89-9124-B7AC-31D432A23C90}"/>
                </a:ext>
              </a:extLst>
            </p:cNvPr>
            <p:cNvCxnSpPr>
              <a:cxnSpLocks/>
            </p:cNvCxnSpPr>
            <p:nvPr/>
          </p:nvCxnSpPr>
          <p:spPr>
            <a:xfrm>
              <a:off x="10473641" y="4131848"/>
              <a:ext cx="0" cy="3619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A12494E-6292-CCAE-574D-1BDB8259F080}"/>
              </a:ext>
            </a:extLst>
          </p:cNvPr>
          <p:cNvGrpSpPr/>
          <p:nvPr/>
        </p:nvGrpSpPr>
        <p:grpSpPr>
          <a:xfrm>
            <a:off x="2645779" y="1586239"/>
            <a:ext cx="4176464" cy="3250662"/>
            <a:chOff x="2783633" y="1940541"/>
            <a:chExt cx="4176464" cy="325066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E79DF88-4AC6-534C-EE27-37038771D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126" r="34106"/>
            <a:stretch/>
          </p:blipFill>
          <p:spPr>
            <a:xfrm>
              <a:off x="2783633" y="1940541"/>
              <a:ext cx="4176464" cy="3250662"/>
            </a:xfrm>
            <a:prstGeom prst="rect">
              <a:avLst/>
            </a:prstGeom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978EBCF7-37BB-72DB-2CEE-F003C8E4F08E}"/>
                </a:ext>
              </a:extLst>
            </p:cNvPr>
            <p:cNvSpPr/>
            <p:nvPr/>
          </p:nvSpPr>
          <p:spPr>
            <a:xfrm>
              <a:off x="6370441" y="2086650"/>
              <a:ext cx="333178" cy="3031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32DC25F-771D-CD5A-C252-43FAF6D37AB4}"/>
              </a:ext>
            </a:extLst>
          </p:cNvPr>
          <p:cNvSpPr txBox="1"/>
          <p:nvPr/>
        </p:nvSpPr>
        <p:spPr>
          <a:xfrm>
            <a:off x="1633949" y="4156628"/>
            <a:ext cx="7113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MT"/>
              </a:rPr>
              <a:t> 1 µm</a:t>
            </a:r>
            <a:endParaRPr lang="en-150" sz="1400" b="1" dirty="0">
              <a:solidFill>
                <a:schemeClr val="bg1"/>
              </a:solidFill>
              <a:latin typeface="ArialM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D950102-5FEB-967A-4843-2AFB1A53F2A3}"/>
              </a:ext>
            </a:extLst>
          </p:cNvPr>
          <p:cNvGrpSpPr/>
          <p:nvPr/>
        </p:nvGrpSpPr>
        <p:grpSpPr>
          <a:xfrm>
            <a:off x="9223799" y="1586239"/>
            <a:ext cx="2192047" cy="3250662"/>
            <a:chOff x="9192344" y="1586239"/>
            <a:chExt cx="2192047" cy="3250662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952A780-E56B-14FA-0D5B-32C9ED7AB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415" t="-126"/>
            <a:stretch/>
          </p:blipFill>
          <p:spPr>
            <a:xfrm>
              <a:off x="9192344" y="1586239"/>
              <a:ext cx="2192047" cy="3250662"/>
            </a:xfrm>
            <a:prstGeom prst="rect">
              <a:avLst/>
            </a:prstGeom>
          </p:spPr>
        </p:pic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B5F5DBE7-C0A3-CC8B-646E-9E8C81BE2C1D}"/>
                </a:ext>
              </a:extLst>
            </p:cNvPr>
            <p:cNvSpPr/>
            <p:nvPr/>
          </p:nvSpPr>
          <p:spPr>
            <a:xfrm>
              <a:off x="10936147" y="1646946"/>
              <a:ext cx="333178" cy="3031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F8CBA6A-6CA8-D846-6AF6-03947B8EF22C}"/>
              </a:ext>
            </a:extLst>
          </p:cNvPr>
          <p:cNvSpPr/>
          <p:nvPr/>
        </p:nvSpPr>
        <p:spPr>
          <a:xfrm>
            <a:off x="-8860" y="6592347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and </a:t>
            </a:r>
            <a:r>
              <a:rPr lang="en-US" sz="1000" dirty="0" err="1">
                <a:solidFill>
                  <a:srgbClr val="002060"/>
                </a:solidFill>
                <a:latin typeface="ArialMT"/>
              </a:rPr>
              <a:t>Kolhar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P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</a:t>
            </a:r>
            <a:r>
              <a:rPr lang="pl-PL" sz="1000" i="1" dirty="0">
                <a:solidFill>
                  <a:srgbClr val="002060"/>
                </a:solidFill>
                <a:latin typeface="ArialMT"/>
              </a:rPr>
              <a:t>Proc Natl Acad Sci U S A. </a:t>
            </a:r>
            <a:r>
              <a:rPr lang="pl-PL" sz="1000" b="1" dirty="0">
                <a:solidFill>
                  <a:srgbClr val="002060"/>
                </a:solidFill>
                <a:latin typeface="ArialMT"/>
              </a:rPr>
              <a:t>2013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10 (26), 10753-8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0A349D-845A-8DE6-E2CE-DD8B1E7BE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20" y="1683821"/>
            <a:ext cx="1798247" cy="29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49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5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Optimization of drug pharmacokinetics and biodistribution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5F74C81C-8290-8CC2-6FEF-607B87D6D805}"/>
              </a:ext>
            </a:extLst>
          </p:cNvPr>
          <p:cNvGrpSpPr/>
          <p:nvPr/>
        </p:nvGrpSpPr>
        <p:grpSpPr>
          <a:xfrm>
            <a:off x="911424" y="2198220"/>
            <a:ext cx="7055633" cy="2697339"/>
            <a:chOff x="2207568" y="1818989"/>
            <a:chExt cx="6732240" cy="1923968"/>
          </a:xfrm>
        </p:grpSpPr>
        <p:sp>
          <p:nvSpPr>
            <p:cNvPr id="86" name="Freeform 1161">
              <a:extLst>
                <a:ext uri="{FF2B5EF4-FFF2-40B4-BE49-F238E27FC236}">
                  <a16:creationId xmlns:a16="http://schemas.microsoft.com/office/drawing/2014/main" id="{9B43E141-C218-FC92-82CD-5D38AB15B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1888055"/>
              <a:ext cx="6732240" cy="1789126"/>
            </a:xfrm>
            <a:custGeom>
              <a:avLst/>
              <a:gdLst>
                <a:gd name="T0" fmla="*/ 2047 w 2047"/>
                <a:gd name="T1" fmla="*/ 225 h 544"/>
                <a:gd name="T2" fmla="*/ 1837 w 2047"/>
                <a:gd name="T3" fmla="*/ 241 h 544"/>
                <a:gd name="T4" fmla="*/ 1657 w 2047"/>
                <a:gd name="T5" fmla="*/ 253 h 544"/>
                <a:gd name="T6" fmla="*/ 1468 w 2047"/>
                <a:gd name="T7" fmla="*/ 269 h 544"/>
                <a:gd name="T8" fmla="*/ 1270 w 2047"/>
                <a:gd name="T9" fmla="*/ 237 h 544"/>
                <a:gd name="T10" fmla="*/ 1069 w 2047"/>
                <a:gd name="T11" fmla="*/ 179 h 544"/>
                <a:gd name="T12" fmla="*/ 788 w 2047"/>
                <a:gd name="T13" fmla="*/ 77 h 544"/>
                <a:gd name="T14" fmla="*/ 572 w 2047"/>
                <a:gd name="T15" fmla="*/ 16 h 544"/>
                <a:gd name="T16" fmla="*/ 371 w 2047"/>
                <a:gd name="T17" fmla="*/ 0 h 544"/>
                <a:gd name="T18" fmla="*/ 200 w 2047"/>
                <a:gd name="T19" fmla="*/ 38 h 544"/>
                <a:gd name="T20" fmla="*/ 0 w 2047"/>
                <a:gd name="T21" fmla="*/ 117 h 544"/>
                <a:gd name="T22" fmla="*/ 0 w 2047"/>
                <a:gd name="T23" fmla="*/ 405 h 544"/>
                <a:gd name="T24" fmla="*/ 188 w 2047"/>
                <a:gd name="T25" fmla="*/ 304 h 544"/>
                <a:gd name="T26" fmla="*/ 320 w 2047"/>
                <a:gd name="T27" fmla="*/ 278 h 544"/>
                <a:gd name="T28" fmla="*/ 395 w 2047"/>
                <a:gd name="T29" fmla="*/ 281 h 544"/>
                <a:gd name="T30" fmla="*/ 566 w 2047"/>
                <a:gd name="T31" fmla="*/ 291 h 544"/>
                <a:gd name="T32" fmla="*/ 776 w 2047"/>
                <a:gd name="T33" fmla="*/ 342 h 544"/>
                <a:gd name="T34" fmla="*/ 1141 w 2047"/>
                <a:gd name="T35" fmla="*/ 480 h 544"/>
                <a:gd name="T36" fmla="*/ 1546 w 2047"/>
                <a:gd name="T37" fmla="*/ 544 h 544"/>
                <a:gd name="T38" fmla="*/ 2047 w 2047"/>
                <a:gd name="T39" fmla="*/ 494 h 544"/>
                <a:gd name="T40" fmla="*/ 2047 w 2047"/>
                <a:gd name="T41" fmla="*/ 225 h 5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47" h="544">
                  <a:moveTo>
                    <a:pt x="2047" y="225"/>
                  </a:moveTo>
                  <a:lnTo>
                    <a:pt x="1837" y="241"/>
                  </a:lnTo>
                  <a:lnTo>
                    <a:pt x="1657" y="253"/>
                  </a:lnTo>
                  <a:lnTo>
                    <a:pt x="1468" y="269"/>
                  </a:lnTo>
                  <a:lnTo>
                    <a:pt x="1270" y="237"/>
                  </a:lnTo>
                  <a:lnTo>
                    <a:pt x="1069" y="179"/>
                  </a:lnTo>
                  <a:lnTo>
                    <a:pt x="788" y="77"/>
                  </a:lnTo>
                  <a:lnTo>
                    <a:pt x="572" y="16"/>
                  </a:lnTo>
                  <a:lnTo>
                    <a:pt x="371" y="0"/>
                  </a:lnTo>
                  <a:lnTo>
                    <a:pt x="200" y="38"/>
                  </a:lnTo>
                  <a:lnTo>
                    <a:pt x="0" y="117"/>
                  </a:lnTo>
                  <a:lnTo>
                    <a:pt x="0" y="405"/>
                  </a:lnTo>
                  <a:lnTo>
                    <a:pt x="188" y="304"/>
                  </a:lnTo>
                  <a:lnTo>
                    <a:pt x="320" y="278"/>
                  </a:lnTo>
                  <a:lnTo>
                    <a:pt x="395" y="281"/>
                  </a:lnTo>
                  <a:lnTo>
                    <a:pt x="566" y="291"/>
                  </a:lnTo>
                  <a:lnTo>
                    <a:pt x="776" y="342"/>
                  </a:lnTo>
                  <a:lnTo>
                    <a:pt x="1141" y="480"/>
                  </a:lnTo>
                  <a:lnTo>
                    <a:pt x="1546" y="544"/>
                  </a:lnTo>
                  <a:lnTo>
                    <a:pt x="2047" y="494"/>
                  </a:lnTo>
                  <a:lnTo>
                    <a:pt x="2047" y="225"/>
                  </a:lnTo>
                  <a:close/>
                </a:path>
              </a:pathLst>
            </a:custGeom>
            <a:solidFill>
              <a:srgbClr val="F77D69"/>
            </a:solidFill>
            <a:ln>
              <a:noFill/>
            </a:ln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7" name="Freeform 1162">
              <a:extLst>
                <a:ext uri="{FF2B5EF4-FFF2-40B4-BE49-F238E27FC236}">
                  <a16:creationId xmlns:a16="http://schemas.microsoft.com/office/drawing/2014/main" id="{8E670180-90FC-B970-D356-DDCC8EDBB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904304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8" name="Freeform 1163">
              <a:extLst>
                <a:ext uri="{FF2B5EF4-FFF2-40B4-BE49-F238E27FC236}">
                  <a16:creationId xmlns:a16="http://schemas.microsoft.com/office/drawing/2014/main" id="{3D434370-126B-80C7-381F-0D1C8146F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2723418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8 h 49"/>
                <a:gd name="T12" fmla="*/ 12 w 128"/>
                <a:gd name="T13" fmla="*/ 184 h 49"/>
                <a:gd name="T14" fmla="*/ 5 w 128"/>
                <a:gd name="T15" fmla="*/ 145 h 49"/>
                <a:gd name="T16" fmla="*/ 18 w 128"/>
                <a:gd name="T17" fmla="*/ 118 h 49"/>
                <a:gd name="T18" fmla="*/ 203 w 128"/>
                <a:gd name="T19" fmla="*/ 68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7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0"/>
                    <a:pt x="3" y="28"/>
                    <a:pt x="5" y="28"/>
                  </a:cubicBezTo>
                  <a:cubicBezTo>
                    <a:pt x="6" y="27"/>
                    <a:pt x="38" y="21"/>
                    <a:pt x="60" y="16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9" name="Freeform 1164">
              <a:extLst>
                <a:ext uri="{FF2B5EF4-FFF2-40B4-BE49-F238E27FC236}">
                  <a16:creationId xmlns:a16="http://schemas.microsoft.com/office/drawing/2014/main" id="{31F36700-C58C-F77B-D1DE-DBD0EEF61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2720130"/>
              <a:ext cx="631456" cy="151286"/>
            </a:xfrm>
            <a:custGeom>
              <a:avLst/>
              <a:gdLst>
                <a:gd name="T0" fmla="*/ 413 w 128"/>
                <a:gd name="T1" fmla="*/ 33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33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8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2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8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0" name="Freeform 1165">
              <a:extLst>
                <a:ext uri="{FF2B5EF4-FFF2-40B4-BE49-F238E27FC236}">
                  <a16:creationId xmlns:a16="http://schemas.microsoft.com/office/drawing/2014/main" id="{384C2E49-CA63-DB4A-968F-ED0A42416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2759596"/>
              <a:ext cx="631456" cy="253240"/>
            </a:xfrm>
            <a:custGeom>
              <a:avLst/>
              <a:gdLst>
                <a:gd name="T0" fmla="*/ 21 w 128"/>
                <a:gd name="T1" fmla="*/ 90 h 48"/>
                <a:gd name="T2" fmla="*/ 21 w 128"/>
                <a:gd name="T3" fmla="*/ 90 h 48"/>
                <a:gd name="T4" fmla="*/ 5 w 128"/>
                <a:gd name="T5" fmla="*/ 67 h 48"/>
                <a:gd name="T6" fmla="*/ 12 w 128"/>
                <a:gd name="T7" fmla="*/ 26 h 48"/>
                <a:gd name="T8" fmla="*/ 68 w 128"/>
                <a:gd name="T9" fmla="*/ 16 h 48"/>
                <a:gd name="T10" fmla="*/ 261 w 128"/>
                <a:gd name="T11" fmla="*/ 69 h 48"/>
                <a:gd name="T12" fmla="*/ 396 w 128"/>
                <a:gd name="T13" fmla="*/ 103 h 48"/>
                <a:gd name="T14" fmla="*/ 431 w 128"/>
                <a:gd name="T15" fmla="*/ 136 h 48"/>
                <a:gd name="T16" fmla="*/ 423 w 128"/>
                <a:gd name="T17" fmla="*/ 178 h 48"/>
                <a:gd name="T18" fmla="*/ 399 w 128"/>
                <a:gd name="T19" fmla="*/ 193 h 48"/>
                <a:gd name="T20" fmla="*/ 207 w 128"/>
                <a:gd name="T21" fmla="*/ 149 h 48"/>
                <a:gd name="T22" fmla="*/ 21 w 128"/>
                <a:gd name="T23" fmla="*/ 9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4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1" name="Freeform 1166">
              <a:extLst>
                <a:ext uri="{FF2B5EF4-FFF2-40B4-BE49-F238E27FC236}">
                  <a16:creationId xmlns:a16="http://schemas.microsoft.com/office/drawing/2014/main" id="{6672A245-7C88-5C3D-33AB-F5C4C6B31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143" y="3045724"/>
              <a:ext cx="118398" cy="72354"/>
            </a:xfrm>
            <a:custGeom>
              <a:avLst/>
              <a:gdLst>
                <a:gd name="T0" fmla="*/ 5 w 24"/>
                <a:gd name="T1" fmla="*/ 47 h 14"/>
                <a:gd name="T2" fmla="*/ 35 w 24"/>
                <a:gd name="T3" fmla="*/ 14 h 14"/>
                <a:gd name="T4" fmla="*/ 80 w 24"/>
                <a:gd name="T5" fmla="*/ 8 h 14"/>
                <a:gd name="T6" fmla="*/ 45 w 24"/>
                <a:gd name="T7" fmla="*/ 39 h 14"/>
                <a:gd name="T8" fmla="*/ 5 w 24"/>
                <a:gd name="T9" fmla="*/ 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4">
                  <a:moveTo>
                    <a:pt x="1" y="12"/>
                  </a:moveTo>
                  <a:cubicBezTo>
                    <a:pt x="0" y="10"/>
                    <a:pt x="4" y="7"/>
                    <a:pt x="10" y="4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4"/>
                    <a:pt x="20" y="8"/>
                    <a:pt x="13" y="10"/>
                  </a:cubicBezTo>
                  <a:cubicBezTo>
                    <a:pt x="7" y="13"/>
                    <a:pt x="1" y="14"/>
                    <a:pt x="1" y="1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2" name="Freeform 1167">
              <a:extLst>
                <a:ext uri="{FF2B5EF4-FFF2-40B4-BE49-F238E27FC236}">
                  <a16:creationId xmlns:a16="http://schemas.microsoft.com/office/drawing/2014/main" id="{7C61C13B-AC01-E30F-C651-E5DBD9EA9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4788" y="2782617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0 w 25"/>
                <a:gd name="T3" fmla="*/ 5 h 8"/>
                <a:gd name="T4" fmla="*/ 81 w 25"/>
                <a:gd name="T5" fmla="*/ 21 h 8"/>
                <a:gd name="T6" fmla="*/ 40 w 25"/>
                <a:gd name="T7" fmla="*/ 34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5" y="0"/>
                    <a:pt x="12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4" y="7"/>
                    <a:pt x="19" y="8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3" name="Freeform 1168">
              <a:extLst>
                <a:ext uri="{FF2B5EF4-FFF2-40B4-BE49-F238E27FC236}">
                  <a16:creationId xmlns:a16="http://schemas.microsoft.com/office/drawing/2014/main" id="{C1CA4FFE-C052-1B64-0878-4471D343E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2881282"/>
              <a:ext cx="121687" cy="52621"/>
            </a:xfrm>
            <a:custGeom>
              <a:avLst/>
              <a:gdLst>
                <a:gd name="T0" fmla="*/ 81 w 25"/>
                <a:gd name="T1" fmla="*/ 34 h 10"/>
                <a:gd name="T2" fmla="*/ 40 w 25"/>
                <a:gd name="T3" fmla="*/ 35 h 10"/>
                <a:gd name="T4" fmla="*/ 0 w 25"/>
                <a:gd name="T5" fmla="*/ 8 h 10"/>
                <a:gd name="T6" fmla="*/ 41 w 25"/>
                <a:gd name="T7" fmla="*/ 8 h 10"/>
                <a:gd name="T8" fmla="*/ 81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4" y="10"/>
                    <a:pt x="19" y="10"/>
                    <a:pt x="12" y="9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1"/>
                    <a:pt x="7" y="0"/>
                    <a:pt x="13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4" name="Freeform 1169">
              <a:extLst>
                <a:ext uri="{FF2B5EF4-FFF2-40B4-BE49-F238E27FC236}">
                  <a16:creationId xmlns:a16="http://schemas.microsoft.com/office/drawing/2014/main" id="{7D786A05-01CF-F022-FE1F-D2FB9457F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155" y="2828661"/>
              <a:ext cx="124976" cy="52621"/>
            </a:xfrm>
            <a:custGeom>
              <a:avLst/>
              <a:gdLst>
                <a:gd name="T0" fmla="*/ 0 w 25"/>
                <a:gd name="T1" fmla="*/ 34 h 10"/>
                <a:gd name="T2" fmla="*/ 41 w 25"/>
                <a:gd name="T3" fmla="*/ 8 h 10"/>
                <a:gd name="T4" fmla="*/ 88 w 25"/>
                <a:gd name="T5" fmla="*/ 8 h 10"/>
                <a:gd name="T6" fmla="*/ 46 w 25"/>
                <a:gd name="T7" fmla="*/ 35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2" y="2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7"/>
                    <a:pt x="13" y="9"/>
                  </a:cubicBezTo>
                  <a:cubicBezTo>
                    <a:pt x="7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5" name="Freeform 1170">
              <a:extLst>
                <a:ext uri="{FF2B5EF4-FFF2-40B4-BE49-F238E27FC236}">
                  <a16:creationId xmlns:a16="http://schemas.microsoft.com/office/drawing/2014/main" id="{85E02A8A-5299-E48B-857C-726DB1110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544" y="3045724"/>
              <a:ext cx="118398" cy="72354"/>
            </a:xfrm>
            <a:custGeom>
              <a:avLst/>
              <a:gdLst>
                <a:gd name="T0" fmla="*/ 0 w 24"/>
                <a:gd name="T1" fmla="*/ 47 h 14"/>
                <a:gd name="T2" fmla="*/ 35 w 24"/>
                <a:gd name="T3" fmla="*/ 14 h 14"/>
                <a:gd name="T4" fmla="*/ 80 w 24"/>
                <a:gd name="T5" fmla="*/ 8 h 14"/>
                <a:gd name="T6" fmla="*/ 45 w 24"/>
                <a:gd name="T7" fmla="*/ 39 h 14"/>
                <a:gd name="T8" fmla="*/ 0 w 24"/>
                <a:gd name="T9" fmla="*/ 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4">
                  <a:moveTo>
                    <a:pt x="0" y="12"/>
                  </a:moveTo>
                  <a:cubicBezTo>
                    <a:pt x="0" y="10"/>
                    <a:pt x="4" y="6"/>
                    <a:pt x="10" y="4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3"/>
                    <a:pt x="19" y="7"/>
                    <a:pt x="13" y="10"/>
                  </a:cubicBezTo>
                  <a:cubicBezTo>
                    <a:pt x="7" y="13"/>
                    <a:pt x="1" y="14"/>
                    <a:pt x="0" y="12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6" name="Freeform 1171">
              <a:extLst>
                <a:ext uri="{FF2B5EF4-FFF2-40B4-BE49-F238E27FC236}">
                  <a16:creationId xmlns:a16="http://schemas.microsoft.com/office/drawing/2014/main" id="{8E129EFD-E81F-7248-52AF-CCA0714C8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188" y="2766173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1 w 25"/>
                <a:gd name="T3" fmla="*/ 0 h 8"/>
                <a:gd name="T4" fmla="*/ 81 w 25"/>
                <a:gd name="T5" fmla="*/ 21 h 8"/>
                <a:gd name="T6" fmla="*/ 41 w 25"/>
                <a:gd name="T7" fmla="*/ 29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1" y="1"/>
                    <a:pt x="6" y="0"/>
                    <a:pt x="13" y="0"/>
                  </a:cubicBezTo>
                  <a:cubicBezTo>
                    <a:pt x="20" y="1"/>
                    <a:pt x="25" y="3"/>
                    <a:pt x="25" y="5"/>
                  </a:cubicBezTo>
                  <a:cubicBezTo>
                    <a:pt x="25" y="7"/>
                    <a:pt x="19" y="8"/>
                    <a:pt x="13" y="7"/>
                  </a:cubicBezTo>
                  <a:cubicBezTo>
                    <a:pt x="6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7" name="Freeform 1172">
              <a:extLst>
                <a:ext uri="{FF2B5EF4-FFF2-40B4-BE49-F238E27FC236}">
                  <a16:creationId xmlns:a16="http://schemas.microsoft.com/office/drawing/2014/main" id="{BAFE1FD7-7B23-097A-F86A-5C94CC7EF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799" y="2861549"/>
              <a:ext cx="124976" cy="52621"/>
            </a:xfrm>
            <a:custGeom>
              <a:avLst/>
              <a:gdLst>
                <a:gd name="T0" fmla="*/ 88 w 25"/>
                <a:gd name="T1" fmla="*/ 34 h 10"/>
                <a:gd name="T2" fmla="*/ 41 w 25"/>
                <a:gd name="T3" fmla="*/ 35 h 10"/>
                <a:gd name="T4" fmla="*/ 5 w 25"/>
                <a:gd name="T5" fmla="*/ 8 h 10"/>
                <a:gd name="T6" fmla="*/ 49 w 25"/>
                <a:gd name="T7" fmla="*/ 8 h 10"/>
                <a:gd name="T8" fmla="*/ 8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5" y="10"/>
                    <a:pt x="19" y="10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ubicBezTo>
                    <a:pt x="1" y="1"/>
                    <a:pt x="7" y="0"/>
                    <a:pt x="14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8" name="Freeform 1173">
              <a:extLst>
                <a:ext uri="{FF2B5EF4-FFF2-40B4-BE49-F238E27FC236}">
                  <a16:creationId xmlns:a16="http://schemas.microsoft.com/office/drawing/2014/main" id="{C4E80A72-FB62-F230-D962-55E8ADD4B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2825372"/>
              <a:ext cx="124976" cy="52621"/>
            </a:xfrm>
            <a:custGeom>
              <a:avLst/>
              <a:gdLst>
                <a:gd name="T0" fmla="*/ 0 w 25"/>
                <a:gd name="T1" fmla="*/ 29 h 10"/>
                <a:gd name="T2" fmla="*/ 41 w 25"/>
                <a:gd name="T3" fmla="*/ 5 h 10"/>
                <a:gd name="T4" fmla="*/ 88 w 25"/>
                <a:gd name="T5" fmla="*/ 8 h 10"/>
                <a:gd name="T6" fmla="*/ 46 w 25"/>
                <a:gd name="T7" fmla="*/ 34 h 10"/>
                <a:gd name="T8" fmla="*/ 0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7"/>
                  </a:moveTo>
                  <a:cubicBezTo>
                    <a:pt x="0" y="6"/>
                    <a:pt x="5" y="3"/>
                    <a:pt x="12" y="1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6"/>
                    <a:pt x="13" y="8"/>
                  </a:cubicBezTo>
                  <a:cubicBezTo>
                    <a:pt x="7" y="10"/>
                    <a:pt x="1" y="9"/>
                    <a:pt x="0" y="7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9" name="Freeform 1174">
              <a:extLst>
                <a:ext uri="{FF2B5EF4-FFF2-40B4-BE49-F238E27FC236}">
                  <a16:creationId xmlns:a16="http://schemas.microsoft.com/office/drawing/2014/main" id="{0C997CD7-EC13-068A-FEAD-E26EF9AF3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410" y="3045724"/>
              <a:ext cx="121687" cy="69066"/>
            </a:xfrm>
            <a:custGeom>
              <a:avLst/>
              <a:gdLst>
                <a:gd name="T0" fmla="*/ 1 w 25"/>
                <a:gd name="T1" fmla="*/ 50 h 13"/>
                <a:gd name="T2" fmla="*/ 36 w 25"/>
                <a:gd name="T3" fmla="*/ 13 h 13"/>
                <a:gd name="T4" fmla="*/ 78 w 25"/>
                <a:gd name="T5" fmla="*/ 8 h 13"/>
                <a:gd name="T6" fmla="*/ 46 w 25"/>
                <a:gd name="T7" fmla="*/ 42 h 13"/>
                <a:gd name="T8" fmla="*/ 1 w 25"/>
                <a:gd name="T9" fmla="*/ 5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3">
                  <a:moveTo>
                    <a:pt x="1" y="12"/>
                  </a:moveTo>
                  <a:cubicBezTo>
                    <a:pt x="0" y="10"/>
                    <a:pt x="5" y="6"/>
                    <a:pt x="11" y="3"/>
                  </a:cubicBezTo>
                  <a:cubicBezTo>
                    <a:pt x="17" y="1"/>
                    <a:pt x="23" y="0"/>
                    <a:pt x="24" y="2"/>
                  </a:cubicBezTo>
                  <a:cubicBezTo>
                    <a:pt x="25" y="3"/>
                    <a:pt x="20" y="7"/>
                    <a:pt x="14" y="10"/>
                  </a:cubicBezTo>
                  <a:cubicBezTo>
                    <a:pt x="8" y="13"/>
                    <a:pt x="2" y="13"/>
                    <a:pt x="1" y="1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0" name="Freeform 1175">
              <a:extLst>
                <a:ext uri="{FF2B5EF4-FFF2-40B4-BE49-F238E27FC236}">
                  <a16:creationId xmlns:a16="http://schemas.microsoft.com/office/drawing/2014/main" id="{573F26B5-9B12-3D84-C209-AD81A61A9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0" y="3045724"/>
              <a:ext cx="92087" cy="62488"/>
            </a:xfrm>
            <a:custGeom>
              <a:avLst/>
              <a:gdLst>
                <a:gd name="T0" fmla="*/ 35 w 19"/>
                <a:gd name="T1" fmla="*/ 5 h 12"/>
                <a:gd name="T2" fmla="*/ 52 w 19"/>
                <a:gd name="T3" fmla="*/ 8 h 12"/>
                <a:gd name="T4" fmla="*/ 19 w 19"/>
                <a:gd name="T5" fmla="*/ 40 h 12"/>
                <a:gd name="T6" fmla="*/ 0 w 19"/>
                <a:gd name="T7" fmla="*/ 48 h 12"/>
                <a:gd name="T8" fmla="*/ 27 w 19"/>
                <a:gd name="T9" fmla="*/ 40 h 12"/>
                <a:gd name="T10" fmla="*/ 59 w 19"/>
                <a:gd name="T11" fmla="*/ 8 h 12"/>
                <a:gd name="T12" fmla="*/ 35 w 19"/>
                <a:gd name="T13" fmla="*/ 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12">
                  <a:moveTo>
                    <a:pt x="11" y="1"/>
                  </a:moveTo>
                  <a:cubicBezTo>
                    <a:pt x="13" y="1"/>
                    <a:pt x="15" y="1"/>
                    <a:pt x="16" y="2"/>
                  </a:cubicBezTo>
                  <a:cubicBezTo>
                    <a:pt x="16" y="4"/>
                    <a:pt x="12" y="8"/>
                    <a:pt x="6" y="10"/>
                  </a:cubicBezTo>
                  <a:cubicBezTo>
                    <a:pt x="4" y="11"/>
                    <a:pt x="2" y="12"/>
                    <a:pt x="0" y="12"/>
                  </a:cubicBezTo>
                  <a:cubicBezTo>
                    <a:pt x="2" y="12"/>
                    <a:pt x="5" y="11"/>
                    <a:pt x="8" y="10"/>
                  </a:cubicBezTo>
                  <a:cubicBezTo>
                    <a:pt x="14" y="7"/>
                    <a:pt x="19" y="3"/>
                    <a:pt x="18" y="2"/>
                  </a:cubicBezTo>
                  <a:cubicBezTo>
                    <a:pt x="17" y="0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1" name="Freeform 1176">
              <a:extLst>
                <a:ext uri="{FF2B5EF4-FFF2-40B4-BE49-F238E27FC236}">
                  <a16:creationId xmlns:a16="http://schemas.microsoft.com/office/drawing/2014/main" id="{60C86EC8-4061-868B-445D-92FC66938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565" y="3055591"/>
              <a:ext cx="85510" cy="52621"/>
            </a:xfrm>
            <a:custGeom>
              <a:avLst/>
              <a:gdLst>
                <a:gd name="T0" fmla="*/ 8 w 17"/>
                <a:gd name="T1" fmla="*/ 34 h 10"/>
                <a:gd name="T2" fmla="*/ 35 w 17"/>
                <a:gd name="T3" fmla="*/ 8 h 10"/>
                <a:gd name="T4" fmla="*/ 61 w 17"/>
                <a:gd name="T5" fmla="*/ 0 h 10"/>
                <a:gd name="T6" fmla="*/ 28 w 17"/>
                <a:gd name="T7" fmla="*/ 8 h 10"/>
                <a:gd name="T8" fmla="*/ 0 w 17"/>
                <a:gd name="T9" fmla="*/ 35 h 10"/>
                <a:gd name="T10" fmla="*/ 18 w 17"/>
                <a:gd name="T11" fmla="*/ 35 h 10"/>
                <a:gd name="T12" fmla="*/ 8 w 17"/>
                <a:gd name="T13" fmla="*/ 34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1" y="7"/>
                    <a:pt x="5" y="4"/>
                    <a:pt x="10" y="2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5" y="0"/>
                    <a:pt x="12" y="1"/>
                    <a:pt x="8" y="2"/>
                  </a:cubicBezTo>
                  <a:cubicBezTo>
                    <a:pt x="3" y="4"/>
                    <a:pt x="0" y="7"/>
                    <a:pt x="0" y="9"/>
                  </a:cubicBezTo>
                  <a:cubicBezTo>
                    <a:pt x="1" y="10"/>
                    <a:pt x="2" y="10"/>
                    <a:pt x="5" y="9"/>
                  </a:cubicBezTo>
                  <a:cubicBezTo>
                    <a:pt x="4" y="9"/>
                    <a:pt x="2" y="9"/>
                    <a:pt x="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2" name="Freeform 1177">
              <a:extLst>
                <a:ext uri="{FF2B5EF4-FFF2-40B4-BE49-F238E27FC236}">
                  <a16:creationId xmlns:a16="http://schemas.microsoft.com/office/drawing/2014/main" id="{3F17A143-1D33-7853-3772-6F1CEBC5D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999" y="2825372"/>
              <a:ext cx="121687" cy="52621"/>
            </a:xfrm>
            <a:custGeom>
              <a:avLst/>
              <a:gdLst>
                <a:gd name="T0" fmla="*/ 0 w 25"/>
                <a:gd name="T1" fmla="*/ 34 h 10"/>
                <a:gd name="T2" fmla="*/ 36 w 25"/>
                <a:gd name="T3" fmla="*/ 8 h 10"/>
                <a:gd name="T4" fmla="*/ 78 w 25"/>
                <a:gd name="T5" fmla="*/ 8 h 10"/>
                <a:gd name="T6" fmla="*/ 41 w 25"/>
                <a:gd name="T7" fmla="*/ 34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1" y="2"/>
                  </a:cubicBezTo>
                  <a:cubicBezTo>
                    <a:pt x="18" y="0"/>
                    <a:pt x="24" y="0"/>
                    <a:pt x="24" y="2"/>
                  </a:cubicBezTo>
                  <a:cubicBezTo>
                    <a:pt x="25" y="4"/>
                    <a:pt x="20" y="7"/>
                    <a:pt x="13" y="8"/>
                  </a:cubicBezTo>
                  <a:cubicBezTo>
                    <a:pt x="6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3" name="Freeform 1178">
              <a:extLst>
                <a:ext uri="{FF2B5EF4-FFF2-40B4-BE49-F238E27FC236}">
                  <a16:creationId xmlns:a16="http://schemas.microsoft.com/office/drawing/2014/main" id="{E573D311-44AF-8486-4CCE-D5389A894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344" y="2772751"/>
              <a:ext cx="124976" cy="39466"/>
            </a:xfrm>
            <a:custGeom>
              <a:avLst/>
              <a:gdLst>
                <a:gd name="T0" fmla="*/ 0 w 25"/>
                <a:gd name="T1" fmla="*/ 12 h 8"/>
                <a:gd name="T2" fmla="*/ 46 w 25"/>
                <a:gd name="T3" fmla="*/ 5 h 8"/>
                <a:gd name="T4" fmla="*/ 88 w 25"/>
                <a:gd name="T5" fmla="*/ 18 h 8"/>
                <a:gd name="T6" fmla="*/ 41 w 25"/>
                <a:gd name="T7" fmla="*/ 27 h 8"/>
                <a:gd name="T8" fmla="*/ 0 w 25"/>
                <a:gd name="T9" fmla="*/ 12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5" y="7"/>
                    <a:pt x="19" y="8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4" name="Freeform 1179">
              <a:extLst>
                <a:ext uri="{FF2B5EF4-FFF2-40B4-BE49-F238E27FC236}">
                  <a16:creationId xmlns:a16="http://schemas.microsoft.com/office/drawing/2014/main" id="{FC1B1ADC-FC39-3B83-B258-D484AD78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244" y="2871416"/>
              <a:ext cx="121687" cy="52621"/>
            </a:xfrm>
            <a:custGeom>
              <a:avLst/>
              <a:gdLst>
                <a:gd name="T0" fmla="*/ 78 w 25"/>
                <a:gd name="T1" fmla="*/ 29 h 10"/>
                <a:gd name="T2" fmla="*/ 40 w 25"/>
                <a:gd name="T3" fmla="*/ 34 h 10"/>
                <a:gd name="T4" fmla="*/ 0 w 25"/>
                <a:gd name="T5" fmla="*/ 8 h 10"/>
                <a:gd name="T6" fmla="*/ 41 w 25"/>
                <a:gd name="T7" fmla="*/ 5 h 10"/>
                <a:gd name="T8" fmla="*/ 78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7"/>
                  </a:moveTo>
                  <a:cubicBezTo>
                    <a:pt x="24" y="9"/>
                    <a:pt x="18" y="10"/>
                    <a:pt x="12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1"/>
                  </a:cubicBezTo>
                  <a:cubicBezTo>
                    <a:pt x="20" y="3"/>
                    <a:pt x="25" y="5"/>
                    <a:pt x="24" y="7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5" name="Freeform 1180">
              <a:extLst>
                <a:ext uri="{FF2B5EF4-FFF2-40B4-BE49-F238E27FC236}">
                  <a16:creationId xmlns:a16="http://schemas.microsoft.com/office/drawing/2014/main" id="{43F68456-B574-E8A8-67C5-36FDEE462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832" y="2930615"/>
              <a:ext cx="361772" cy="230218"/>
            </a:xfrm>
            <a:custGeom>
              <a:avLst/>
              <a:gdLst>
                <a:gd name="T0" fmla="*/ 0 w 73"/>
                <a:gd name="T1" fmla="*/ 177 h 44"/>
                <a:gd name="T2" fmla="*/ 188 w 73"/>
                <a:gd name="T3" fmla="*/ 81 h 44"/>
                <a:gd name="T4" fmla="*/ 246 w 73"/>
                <a:gd name="T5" fmla="*/ 40 h 44"/>
                <a:gd name="T6" fmla="*/ 229 w 73"/>
                <a:gd name="T7" fmla="*/ 0 h 44"/>
                <a:gd name="T8" fmla="*/ 229 w 73"/>
                <a:gd name="T9" fmla="*/ 46 h 44"/>
                <a:gd name="T10" fmla="*/ 196 w 73"/>
                <a:gd name="T11" fmla="*/ 68 h 44"/>
                <a:gd name="T12" fmla="*/ 149 w 73"/>
                <a:gd name="T13" fmla="*/ 89 h 44"/>
                <a:gd name="T14" fmla="*/ 72 w 73"/>
                <a:gd name="T15" fmla="*/ 134 h 44"/>
                <a:gd name="T16" fmla="*/ 35 w 73"/>
                <a:gd name="T17" fmla="*/ 158 h 44"/>
                <a:gd name="T18" fmla="*/ 8 w 73"/>
                <a:gd name="T19" fmla="*/ 177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44">
                  <a:moveTo>
                    <a:pt x="0" y="44"/>
                  </a:moveTo>
                  <a:cubicBezTo>
                    <a:pt x="18" y="36"/>
                    <a:pt x="36" y="27"/>
                    <a:pt x="55" y="20"/>
                  </a:cubicBezTo>
                  <a:cubicBezTo>
                    <a:pt x="59" y="18"/>
                    <a:pt x="70" y="14"/>
                    <a:pt x="72" y="10"/>
                  </a:cubicBezTo>
                  <a:cubicBezTo>
                    <a:pt x="73" y="7"/>
                    <a:pt x="69" y="2"/>
                    <a:pt x="67" y="0"/>
                  </a:cubicBezTo>
                  <a:cubicBezTo>
                    <a:pt x="68" y="3"/>
                    <a:pt x="70" y="8"/>
                    <a:pt x="67" y="11"/>
                  </a:cubicBezTo>
                  <a:cubicBezTo>
                    <a:pt x="64" y="14"/>
                    <a:pt x="60" y="15"/>
                    <a:pt x="57" y="17"/>
                  </a:cubicBezTo>
                  <a:cubicBezTo>
                    <a:pt x="53" y="19"/>
                    <a:pt x="49" y="20"/>
                    <a:pt x="44" y="22"/>
                  </a:cubicBezTo>
                  <a:cubicBezTo>
                    <a:pt x="37" y="26"/>
                    <a:pt x="28" y="29"/>
                    <a:pt x="21" y="33"/>
                  </a:cubicBezTo>
                  <a:cubicBezTo>
                    <a:pt x="17" y="35"/>
                    <a:pt x="13" y="37"/>
                    <a:pt x="10" y="39"/>
                  </a:cubicBezTo>
                  <a:cubicBezTo>
                    <a:pt x="7" y="41"/>
                    <a:pt x="4" y="42"/>
                    <a:pt x="2" y="44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6" name="Freeform 1181">
              <a:extLst>
                <a:ext uri="{FF2B5EF4-FFF2-40B4-BE49-F238E27FC236}">
                  <a16:creationId xmlns:a16="http://schemas.microsoft.com/office/drawing/2014/main" id="{2D1D6C05-A2B2-EBE2-1E6B-9864A2A66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581" y="2782617"/>
              <a:ext cx="266395" cy="62488"/>
            </a:xfrm>
            <a:custGeom>
              <a:avLst/>
              <a:gdLst>
                <a:gd name="T0" fmla="*/ 0 w 54"/>
                <a:gd name="T1" fmla="*/ 40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27 h 12"/>
                <a:gd name="T8" fmla="*/ 153 w 54"/>
                <a:gd name="T9" fmla="*/ 35 h 12"/>
                <a:gd name="T10" fmla="*/ 183 w 54"/>
                <a:gd name="T11" fmla="*/ 43 h 12"/>
                <a:gd name="T12" fmla="*/ 53 w 54"/>
                <a:gd name="T13" fmla="*/ 16 h 12"/>
                <a:gd name="T14" fmla="*/ 14 w 54"/>
                <a:gd name="T15" fmla="*/ 25 h 12"/>
                <a:gd name="T16" fmla="*/ 0 w 54"/>
                <a:gd name="T17" fmla="*/ 48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10"/>
                  </a:moveTo>
                  <a:cubicBezTo>
                    <a:pt x="1" y="7"/>
                    <a:pt x="1" y="3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29" y="5"/>
                    <a:pt x="36" y="7"/>
                  </a:cubicBezTo>
                  <a:cubicBezTo>
                    <a:pt x="39" y="7"/>
                    <a:pt x="42" y="8"/>
                    <a:pt x="45" y="9"/>
                  </a:cubicBezTo>
                  <a:cubicBezTo>
                    <a:pt x="48" y="9"/>
                    <a:pt x="51" y="9"/>
                    <a:pt x="54" y="11"/>
                  </a:cubicBezTo>
                  <a:cubicBezTo>
                    <a:pt x="41" y="10"/>
                    <a:pt x="28" y="6"/>
                    <a:pt x="15" y="4"/>
                  </a:cubicBezTo>
                  <a:cubicBezTo>
                    <a:pt x="11" y="4"/>
                    <a:pt x="7" y="3"/>
                    <a:pt x="4" y="6"/>
                  </a:cubicBezTo>
                  <a:cubicBezTo>
                    <a:pt x="2" y="7"/>
                    <a:pt x="1" y="10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7" name="Freeform 1182">
              <a:extLst>
                <a:ext uri="{FF2B5EF4-FFF2-40B4-BE49-F238E27FC236}">
                  <a16:creationId xmlns:a16="http://schemas.microsoft.com/office/drawing/2014/main" id="{F328B37C-9322-1A7E-5582-C01B7E7B5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492" y="2818795"/>
              <a:ext cx="256529" cy="131553"/>
            </a:xfrm>
            <a:custGeom>
              <a:avLst/>
              <a:gdLst>
                <a:gd name="T0" fmla="*/ 12 w 52"/>
                <a:gd name="T1" fmla="*/ 94 h 25"/>
                <a:gd name="T2" fmla="*/ 8 w 52"/>
                <a:gd name="T3" fmla="*/ 54 h 25"/>
                <a:gd name="T4" fmla="*/ 48 w 52"/>
                <a:gd name="T5" fmla="*/ 35 h 25"/>
                <a:gd name="T6" fmla="*/ 116 w 52"/>
                <a:gd name="T7" fmla="*/ 16 h 25"/>
                <a:gd name="T8" fmla="*/ 147 w 52"/>
                <a:gd name="T9" fmla="*/ 8 h 25"/>
                <a:gd name="T10" fmla="*/ 176 w 52"/>
                <a:gd name="T11" fmla="*/ 0 h 25"/>
                <a:gd name="T12" fmla="*/ 53 w 52"/>
                <a:gd name="T13" fmla="*/ 46 h 25"/>
                <a:gd name="T14" fmla="*/ 18 w 52"/>
                <a:gd name="T15" fmla="*/ 69 h 25"/>
                <a:gd name="T16" fmla="*/ 14 w 52"/>
                <a:gd name="T17" fmla="*/ 10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25">
                  <a:moveTo>
                    <a:pt x="3" y="23"/>
                  </a:moveTo>
                  <a:cubicBezTo>
                    <a:pt x="2" y="20"/>
                    <a:pt x="0" y="15"/>
                    <a:pt x="2" y="13"/>
                  </a:cubicBezTo>
                  <a:cubicBezTo>
                    <a:pt x="4" y="10"/>
                    <a:pt x="11" y="10"/>
                    <a:pt x="14" y="9"/>
                  </a:cubicBezTo>
                  <a:cubicBezTo>
                    <a:pt x="21" y="7"/>
                    <a:pt x="27" y="6"/>
                    <a:pt x="34" y="4"/>
                  </a:cubicBezTo>
                  <a:cubicBezTo>
                    <a:pt x="37" y="3"/>
                    <a:pt x="40" y="3"/>
                    <a:pt x="43" y="2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5"/>
                    <a:pt x="26" y="7"/>
                    <a:pt x="15" y="11"/>
                  </a:cubicBezTo>
                  <a:cubicBezTo>
                    <a:pt x="10" y="12"/>
                    <a:pt x="6" y="14"/>
                    <a:pt x="5" y="17"/>
                  </a:cubicBezTo>
                  <a:cubicBezTo>
                    <a:pt x="4" y="19"/>
                    <a:pt x="4" y="22"/>
                    <a:pt x="4" y="2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8" name="Freeform 1183">
              <a:extLst>
                <a:ext uri="{FF2B5EF4-FFF2-40B4-BE49-F238E27FC236}">
                  <a16:creationId xmlns:a16="http://schemas.microsoft.com/office/drawing/2014/main" id="{308ACE05-1FB2-1264-FCA3-748F41D4F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2756307"/>
              <a:ext cx="384793" cy="161153"/>
            </a:xfrm>
            <a:custGeom>
              <a:avLst/>
              <a:gdLst>
                <a:gd name="T0" fmla="*/ 0 w 78"/>
                <a:gd name="T1" fmla="*/ 122 h 31"/>
                <a:gd name="T2" fmla="*/ 197 w 78"/>
                <a:gd name="T3" fmla="*/ 68 h 31"/>
                <a:gd name="T4" fmla="*/ 261 w 78"/>
                <a:gd name="T5" fmla="*/ 43 h 31"/>
                <a:gd name="T6" fmla="*/ 251 w 78"/>
                <a:gd name="T7" fmla="*/ 0 h 31"/>
                <a:gd name="T8" fmla="*/ 242 w 78"/>
                <a:gd name="T9" fmla="*/ 40 h 31"/>
                <a:gd name="T10" fmla="*/ 207 w 78"/>
                <a:gd name="T11" fmla="*/ 55 h 31"/>
                <a:gd name="T12" fmla="*/ 162 w 78"/>
                <a:gd name="T13" fmla="*/ 68 h 31"/>
                <a:gd name="T14" fmla="*/ 75 w 78"/>
                <a:gd name="T15" fmla="*/ 95 h 31"/>
                <a:gd name="T16" fmla="*/ 35 w 78"/>
                <a:gd name="T17" fmla="*/ 111 h 31"/>
                <a:gd name="T18" fmla="*/ 8 w 78"/>
                <a:gd name="T19" fmla="*/ 12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31">
                  <a:moveTo>
                    <a:pt x="0" y="31"/>
                  </a:moveTo>
                  <a:cubicBezTo>
                    <a:pt x="19" y="26"/>
                    <a:pt x="39" y="21"/>
                    <a:pt x="58" y="17"/>
                  </a:cubicBezTo>
                  <a:cubicBezTo>
                    <a:pt x="63" y="16"/>
                    <a:pt x="74" y="14"/>
                    <a:pt x="77" y="11"/>
                  </a:cubicBezTo>
                  <a:cubicBezTo>
                    <a:pt x="78" y="8"/>
                    <a:pt x="75" y="2"/>
                    <a:pt x="74" y="0"/>
                  </a:cubicBezTo>
                  <a:cubicBezTo>
                    <a:pt x="75" y="3"/>
                    <a:pt x="75" y="8"/>
                    <a:pt x="71" y="10"/>
                  </a:cubicBezTo>
                  <a:cubicBezTo>
                    <a:pt x="69" y="12"/>
                    <a:pt x="64" y="13"/>
                    <a:pt x="61" y="14"/>
                  </a:cubicBezTo>
                  <a:cubicBezTo>
                    <a:pt x="57" y="15"/>
                    <a:pt x="52" y="16"/>
                    <a:pt x="48" y="17"/>
                  </a:cubicBezTo>
                  <a:cubicBezTo>
                    <a:pt x="39" y="19"/>
                    <a:pt x="31" y="21"/>
                    <a:pt x="22" y="24"/>
                  </a:cubicBezTo>
                  <a:cubicBezTo>
                    <a:pt x="18" y="25"/>
                    <a:pt x="14" y="27"/>
                    <a:pt x="10" y="28"/>
                  </a:cubicBezTo>
                  <a:cubicBezTo>
                    <a:pt x="7" y="29"/>
                    <a:pt x="4" y="29"/>
                    <a:pt x="2" y="3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9" name="Freeform 1184">
              <a:extLst>
                <a:ext uri="{FF2B5EF4-FFF2-40B4-BE49-F238E27FC236}">
                  <a16:creationId xmlns:a16="http://schemas.microsoft.com/office/drawing/2014/main" id="{3B8C6554-D4EA-AE19-A828-CD57F9017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815" y="2723418"/>
              <a:ext cx="266395" cy="78932"/>
            </a:xfrm>
            <a:custGeom>
              <a:avLst/>
              <a:gdLst>
                <a:gd name="T0" fmla="*/ 5 w 54"/>
                <a:gd name="T1" fmla="*/ 48 h 15"/>
                <a:gd name="T2" fmla="*/ 8 w 54"/>
                <a:gd name="T3" fmla="*/ 8 h 15"/>
                <a:gd name="T4" fmla="*/ 54 w 54"/>
                <a:gd name="T5" fmla="*/ 8 h 15"/>
                <a:gd name="T6" fmla="*/ 122 w 54"/>
                <a:gd name="T7" fmla="*/ 16 h 15"/>
                <a:gd name="T8" fmla="*/ 153 w 54"/>
                <a:gd name="T9" fmla="*/ 16 h 15"/>
                <a:gd name="T10" fmla="*/ 183 w 54"/>
                <a:gd name="T11" fmla="*/ 21 h 15"/>
                <a:gd name="T12" fmla="*/ 53 w 54"/>
                <a:gd name="T13" fmla="*/ 16 h 15"/>
                <a:gd name="T14" fmla="*/ 18 w 54"/>
                <a:gd name="T15" fmla="*/ 29 h 15"/>
                <a:gd name="T16" fmla="*/ 8 w 54"/>
                <a:gd name="T17" fmla="*/ 6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5">
                  <a:moveTo>
                    <a:pt x="1" y="12"/>
                  </a:moveTo>
                  <a:cubicBezTo>
                    <a:pt x="1" y="10"/>
                    <a:pt x="0" y="4"/>
                    <a:pt x="2" y="2"/>
                  </a:cubicBezTo>
                  <a:cubicBezTo>
                    <a:pt x="5" y="0"/>
                    <a:pt x="12" y="2"/>
                    <a:pt x="16" y="2"/>
                  </a:cubicBezTo>
                  <a:cubicBezTo>
                    <a:pt x="23" y="3"/>
                    <a:pt x="29" y="3"/>
                    <a:pt x="36" y="4"/>
                  </a:cubicBezTo>
                  <a:cubicBezTo>
                    <a:pt x="39" y="4"/>
                    <a:pt x="42" y="4"/>
                    <a:pt x="45" y="4"/>
                  </a:cubicBezTo>
                  <a:cubicBezTo>
                    <a:pt x="48" y="4"/>
                    <a:pt x="51" y="4"/>
                    <a:pt x="54" y="5"/>
                  </a:cubicBezTo>
                  <a:cubicBezTo>
                    <a:pt x="42" y="7"/>
                    <a:pt x="28" y="4"/>
                    <a:pt x="15" y="4"/>
                  </a:cubicBezTo>
                  <a:cubicBezTo>
                    <a:pt x="11" y="4"/>
                    <a:pt x="7" y="5"/>
                    <a:pt x="5" y="7"/>
                  </a:cubicBezTo>
                  <a:cubicBezTo>
                    <a:pt x="3" y="9"/>
                    <a:pt x="2" y="12"/>
                    <a:pt x="2" y="1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0" name="Freeform 1185">
              <a:extLst>
                <a:ext uri="{FF2B5EF4-FFF2-40B4-BE49-F238E27FC236}">
                  <a16:creationId xmlns:a16="http://schemas.microsoft.com/office/drawing/2014/main" id="{152FEDCB-C879-F32A-1197-2EDCAFEF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722" y="2785906"/>
              <a:ext cx="404526" cy="78932"/>
            </a:xfrm>
            <a:custGeom>
              <a:avLst/>
              <a:gdLst>
                <a:gd name="T0" fmla="*/ 0 w 82"/>
                <a:gd name="T1" fmla="*/ 35 h 15"/>
                <a:gd name="T2" fmla="*/ 197 w 82"/>
                <a:gd name="T3" fmla="*/ 56 h 15"/>
                <a:gd name="T4" fmla="*/ 269 w 82"/>
                <a:gd name="T5" fmla="*/ 48 h 15"/>
                <a:gd name="T6" fmla="*/ 270 w 82"/>
                <a:gd name="T7" fmla="*/ 0 h 15"/>
                <a:gd name="T8" fmla="*/ 251 w 82"/>
                <a:gd name="T9" fmla="*/ 42 h 15"/>
                <a:gd name="T10" fmla="*/ 216 w 82"/>
                <a:gd name="T11" fmla="*/ 42 h 15"/>
                <a:gd name="T12" fmla="*/ 170 w 82"/>
                <a:gd name="T13" fmla="*/ 42 h 15"/>
                <a:gd name="T14" fmla="*/ 81 w 82"/>
                <a:gd name="T15" fmla="*/ 34 h 15"/>
                <a:gd name="T16" fmla="*/ 39 w 82"/>
                <a:gd name="T17" fmla="*/ 35 h 15"/>
                <a:gd name="T18" fmla="*/ 8 w 82"/>
                <a:gd name="T19" fmla="*/ 35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" h="15">
                  <a:moveTo>
                    <a:pt x="0" y="9"/>
                  </a:moveTo>
                  <a:cubicBezTo>
                    <a:pt x="20" y="10"/>
                    <a:pt x="39" y="12"/>
                    <a:pt x="58" y="14"/>
                  </a:cubicBezTo>
                  <a:cubicBezTo>
                    <a:pt x="63" y="14"/>
                    <a:pt x="76" y="15"/>
                    <a:pt x="79" y="12"/>
                  </a:cubicBezTo>
                  <a:cubicBezTo>
                    <a:pt x="82" y="9"/>
                    <a:pt x="81" y="3"/>
                    <a:pt x="80" y="0"/>
                  </a:cubicBezTo>
                  <a:cubicBezTo>
                    <a:pt x="80" y="4"/>
                    <a:pt x="79" y="8"/>
                    <a:pt x="74" y="10"/>
                  </a:cubicBezTo>
                  <a:cubicBezTo>
                    <a:pt x="71" y="11"/>
                    <a:pt x="67" y="10"/>
                    <a:pt x="64" y="10"/>
                  </a:cubicBezTo>
                  <a:cubicBezTo>
                    <a:pt x="59" y="10"/>
                    <a:pt x="54" y="10"/>
                    <a:pt x="50" y="10"/>
                  </a:cubicBezTo>
                  <a:cubicBezTo>
                    <a:pt x="41" y="9"/>
                    <a:pt x="32" y="8"/>
                    <a:pt x="24" y="8"/>
                  </a:cubicBezTo>
                  <a:cubicBezTo>
                    <a:pt x="19" y="8"/>
                    <a:pt x="15" y="9"/>
                    <a:pt x="11" y="9"/>
                  </a:cubicBezTo>
                  <a:cubicBezTo>
                    <a:pt x="8" y="8"/>
                    <a:pt x="5" y="8"/>
                    <a:pt x="2" y="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1" name="Freeform 1186">
              <a:extLst>
                <a:ext uri="{FF2B5EF4-FFF2-40B4-BE49-F238E27FC236}">
                  <a16:creationId xmlns:a16="http://schemas.microsoft.com/office/drawing/2014/main" id="{AC1AD279-FB8E-E837-7314-05E6C3B1D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579" y="2914171"/>
              <a:ext cx="447281" cy="88799"/>
            </a:xfrm>
            <a:custGeom>
              <a:avLst/>
              <a:gdLst>
                <a:gd name="T0" fmla="*/ 297 w 91"/>
                <a:gd name="T1" fmla="*/ 27 h 17"/>
                <a:gd name="T2" fmla="*/ 284 w 91"/>
                <a:gd name="T3" fmla="*/ 64 h 17"/>
                <a:gd name="T4" fmla="*/ 230 w 91"/>
                <a:gd name="T5" fmla="*/ 56 h 17"/>
                <a:gd name="T6" fmla="*/ 157 w 91"/>
                <a:gd name="T7" fmla="*/ 40 h 17"/>
                <a:gd name="T8" fmla="*/ 0 w 91"/>
                <a:gd name="T9" fmla="*/ 0 h 17"/>
                <a:gd name="T10" fmla="*/ 108 w 91"/>
                <a:gd name="T11" fmla="*/ 25 h 17"/>
                <a:gd name="T12" fmla="*/ 214 w 91"/>
                <a:gd name="T13" fmla="*/ 40 h 17"/>
                <a:gd name="T14" fmla="*/ 290 w 91"/>
                <a:gd name="T15" fmla="*/ 0 h 17"/>
                <a:gd name="T16" fmla="*/ 297 w 91"/>
                <a:gd name="T17" fmla="*/ 25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" h="17">
                  <a:moveTo>
                    <a:pt x="89" y="7"/>
                  </a:moveTo>
                  <a:cubicBezTo>
                    <a:pt x="88" y="10"/>
                    <a:pt x="90" y="15"/>
                    <a:pt x="85" y="16"/>
                  </a:cubicBezTo>
                  <a:cubicBezTo>
                    <a:pt x="81" y="17"/>
                    <a:pt x="74" y="15"/>
                    <a:pt x="69" y="14"/>
                  </a:cubicBezTo>
                  <a:cubicBezTo>
                    <a:pt x="60" y="12"/>
                    <a:pt x="56" y="11"/>
                    <a:pt x="47" y="10"/>
                  </a:cubicBezTo>
                  <a:cubicBezTo>
                    <a:pt x="34" y="7"/>
                    <a:pt x="13" y="4"/>
                    <a:pt x="0" y="0"/>
                  </a:cubicBezTo>
                  <a:cubicBezTo>
                    <a:pt x="10" y="1"/>
                    <a:pt x="22" y="4"/>
                    <a:pt x="32" y="6"/>
                  </a:cubicBezTo>
                  <a:cubicBezTo>
                    <a:pt x="43" y="8"/>
                    <a:pt x="53" y="9"/>
                    <a:pt x="64" y="10"/>
                  </a:cubicBezTo>
                  <a:cubicBezTo>
                    <a:pt x="75" y="12"/>
                    <a:pt x="91" y="10"/>
                    <a:pt x="87" y="0"/>
                  </a:cubicBezTo>
                  <a:cubicBezTo>
                    <a:pt x="90" y="2"/>
                    <a:pt x="89" y="4"/>
                    <a:pt x="89" y="6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2" name="Freeform 1187">
              <a:extLst>
                <a:ext uri="{FF2B5EF4-FFF2-40B4-BE49-F238E27FC236}">
                  <a16:creationId xmlns:a16="http://schemas.microsoft.com/office/drawing/2014/main" id="{935520D3-ADB7-22D2-E7FE-4522F9671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021" y="2825372"/>
              <a:ext cx="98665" cy="46044"/>
            </a:xfrm>
            <a:custGeom>
              <a:avLst/>
              <a:gdLst>
                <a:gd name="T0" fmla="*/ 41 w 20"/>
                <a:gd name="T1" fmla="*/ 5 h 9"/>
                <a:gd name="T2" fmla="*/ 59 w 20"/>
                <a:gd name="T3" fmla="*/ 8 h 9"/>
                <a:gd name="T4" fmla="*/ 21 w 20"/>
                <a:gd name="T5" fmla="*/ 34 h 9"/>
                <a:gd name="T6" fmla="*/ 0 w 20"/>
                <a:gd name="T7" fmla="*/ 34 h 9"/>
                <a:gd name="T8" fmla="*/ 27 w 20"/>
                <a:gd name="T9" fmla="*/ 30 h 9"/>
                <a:gd name="T10" fmla="*/ 68 w 20"/>
                <a:gd name="T11" fmla="*/ 8 h 9"/>
                <a:gd name="T12" fmla="*/ 41 w 20"/>
                <a:gd name="T13" fmla="*/ 5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9">
                  <a:moveTo>
                    <a:pt x="12" y="1"/>
                  </a:moveTo>
                  <a:cubicBezTo>
                    <a:pt x="15" y="1"/>
                    <a:pt x="17" y="1"/>
                    <a:pt x="17" y="2"/>
                  </a:cubicBezTo>
                  <a:cubicBezTo>
                    <a:pt x="18" y="4"/>
                    <a:pt x="13" y="7"/>
                    <a:pt x="6" y="9"/>
                  </a:cubicBezTo>
                  <a:cubicBezTo>
                    <a:pt x="4" y="9"/>
                    <a:pt x="2" y="9"/>
                    <a:pt x="0" y="9"/>
                  </a:cubicBezTo>
                  <a:cubicBezTo>
                    <a:pt x="3" y="9"/>
                    <a:pt x="5" y="9"/>
                    <a:pt x="8" y="8"/>
                  </a:cubicBezTo>
                  <a:cubicBezTo>
                    <a:pt x="15" y="7"/>
                    <a:pt x="20" y="4"/>
                    <a:pt x="20" y="2"/>
                  </a:cubicBezTo>
                  <a:cubicBezTo>
                    <a:pt x="19" y="1"/>
                    <a:pt x="16" y="0"/>
                    <a:pt x="12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3" name="Freeform 1188">
              <a:extLst>
                <a:ext uri="{FF2B5EF4-FFF2-40B4-BE49-F238E27FC236}">
                  <a16:creationId xmlns:a16="http://schemas.microsoft.com/office/drawing/2014/main" id="{68EE01FF-842E-B088-4AF1-875B24F93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866" y="2828661"/>
              <a:ext cx="88798" cy="42755"/>
            </a:xfrm>
            <a:custGeom>
              <a:avLst/>
              <a:gdLst>
                <a:gd name="T0" fmla="*/ 8 w 18"/>
                <a:gd name="T1" fmla="*/ 26 h 8"/>
                <a:gd name="T2" fmla="*/ 41 w 18"/>
                <a:gd name="T3" fmla="*/ 5 h 8"/>
                <a:gd name="T4" fmla="*/ 62 w 18"/>
                <a:gd name="T5" fmla="*/ 0 h 8"/>
                <a:gd name="T6" fmla="*/ 35 w 18"/>
                <a:gd name="T7" fmla="*/ 5 h 8"/>
                <a:gd name="T8" fmla="*/ 5 w 18"/>
                <a:gd name="T9" fmla="*/ 26 h 8"/>
                <a:gd name="T10" fmla="*/ 18 w 18"/>
                <a:gd name="T11" fmla="*/ 34 h 8"/>
                <a:gd name="T12" fmla="*/ 8 w 18"/>
                <a:gd name="T13" fmla="*/ 2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8">
                  <a:moveTo>
                    <a:pt x="2" y="6"/>
                  </a:moveTo>
                  <a:cubicBezTo>
                    <a:pt x="2" y="5"/>
                    <a:pt x="6" y="2"/>
                    <a:pt x="12" y="1"/>
                  </a:cubicBezTo>
                  <a:cubicBezTo>
                    <a:pt x="14" y="1"/>
                    <a:pt x="17" y="0"/>
                    <a:pt x="18" y="0"/>
                  </a:cubicBezTo>
                  <a:cubicBezTo>
                    <a:pt x="16" y="0"/>
                    <a:pt x="13" y="0"/>
                    <a:pt x="10" y="1"/>
                  </a:cubicBezTo>
                  <a:cubicBezTo>
                    <a:pt x="4" y="3"/>
                    <a:pt x="0" y="5"/>
                    <a:pt x="1" y="6"/>
                  </a:cubicBezTo>
                  <a:cubicBezTo>
                    <a:pt x="1" y="7"/>
                    <a:pt x="3" y="8"/>
                    <a:pt x="5" y="8"/>
                  </a:cubicBezTo>
                  <a:cubicBezTo>
                    <a:pt x="4" y="7"/>
                    <a:pt x="2" y="7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4" name="Freeform 1189">
              <a:extLst>
                <a:ext uri="{FF2B5EF4-FFF2-40B4-BE49-F238E27FC236}">
                  <a16:creationId xmlns:a16="http://schemas.microsoft.com/office/drawing/2014/main" id="{B31E0BB6-5D6A-708A-A800-0EB68F5E5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077" y="2776040"/>
              <a:ext cx="105243" cy="36177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13 h 7"/>
                <a:gd name="T4" fmla="*/ 21 w 21"/>
                <a:gd name="T5" fmla="*/ 22 h 7"/>
                <a:gd name="T6" fmla="*/ 0 w 21"/>
                <a:gd name="T7" fmla="*/ 20 h 7"/>
                <a:gd name="T8" fmla="*/ 27 w 21"/>
                <a:gd name="T9" fmla="*/ 27 h 7"/>
                <a:gd name="T10" fmla="*/ 70 w 21"/>
                <a:gd name="T11" fmla="*/ 14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7" y="1"/>
                    <a:pt x="18" y="2"/>
                    <a:pt x="18" y="3"/>
                  </a:cubicBezTo>
                  <a:cubicBezTo>
                    <a:pt x="18" y="5"/>
                    <a:pt x="12" y="6"/>
                    <a:pt x="6" y="6"/>
                  </a:cubicBezTo>
                  <a:cubicBezTo>
                    <a:pt x="4" y="6"/>
                    <a:pt x="2" y="6"/>
                    <a:pt x="0" y="5"/>
                  </a:cubicBezTo>
                  <a:cubicBezTo>
                    <a:pt x="2" y="6"/>
                    <a:pt x="5" y="6"/>
                    <a:pt x="8" y="7"/>
                  </a:cubicBezTo>
                  <a:cubicBezTo>
                    <a:pt x="15" y="7"/>
                    <a:pt x="20" y="6"/>
                    <a:pt x="20" y="4"/>
                  </a:cubicBezTo>
                  <a:cubicBezTo>
                    <a:pt x="21" y="3"/>
                    <a:pt x="18" y="1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5" name="Freeform 1190">
              <a:extLst>
                <a:ext uri="{FF2B5EF4-FFF2-40B4-BE49-F238E27FC236}">
                  <a16:creationId xmlns:a16="http://schemas.microsoft.com/office/drawing/2014/main" id="{B819CD33-44EC-A615-9390-90A510593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210" y="2776040"/>
              <a:ext cx="95376" cy="26311"/>
            </a:xfrm>
            <a:custGeom>
              <a:avLst/>
              <a:gdLst>
                <a:gd name="T0" fmla="*/ 5 w 19"/>
                <a:gd name="T1" fmla="*/ 13 h 5"/>
                <a:gd name="T2" fmla="*/ 41 w 19"/>
                <a:gd name="T3" fmla="*/ 5 h 5"/>
                <a:gd name="T4" fmla="*/ 67 w 19"/>
                <a:gd name="T5" fmla="*/ 8 h 5"/>
                <a:gd name="T6" fmla="*/ 35 w 19"/>
                <a:gd name="T7" fmla="*/ 0 h 5"/>
                <a:gd name="T8" fmla="*/ 0 w 19"/>
                <a:gd name="T9" fmla="*/ 8 h 5"/>
                <a:gd name="T10" fmla="*/ 14 w 19"/>
                <a:gd name="T11" fmla="*/ 21 h 5"/>
                <a:gd name="T12" fmla="*/ 5 w 19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1" y="3"/>
                  </a:moveTo>
                  <a:cubicBezTo>
                    <a:pt x="1" y="1"/>
                    <a:pt x="7" y="0"/>
                    <a:pt x="12" y="1"/>
                  </a:cubicBezTo>
                  <a:cubicBezTo>
                    <a:pt x="14" y="1"/>
                    <a:pt x="17" y="1"/>
                    <a:pt x="19" y="2"/>
                  </a:cubicBezTo>
                  <a:cubicBezTo>
                    <a:pt x="17" y="1"/>
                    <a:pt x="14" y="0"/>
                    <a:pt x="10" y="0"/>
                  </a:cubicBezTo>
                  <a:cubicBezTo>
                    <a:pt x="5" y="0"/>
                    <a:pt x="0" y="1"/>
                    <a:pt x="0" y="2"/>
                  </a:cubicBezTo>
                  <a:cubicBezTo>
                    <a:pt x="0" y="3"/>
                    <a:pt x="1" y="4"/>
                    <a:pt x="4" y="5"/>
                  </a:cubicBezTo>
                  <a:cubicBezTo>
                    <a:pt x="3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6" name="Freeform 1191">
              <a:extLst>
                <a:ext uri="{FF2B5EF4-FFF2-40B4-BE49-F238E27FC236}">
                  <a16:creationId xmlns:a16="http://schemas.microsoft.com/office/drawing/2014/main" id="{727EBA0C-70A2-97DC-3716-761382C98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977" y="2887860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4 h 7"/>
                <a:gd name="T4" fmla="*/ 15 w 21"/>
                <a:gd name="T5" fmla="*/ 14 h 7"/>
                <a:gd name="T6" fmla="*/ 0 w 21"/>
                <a:gd name="T7" fmla="*/ 13 h 7"/>
                <a:gd name="T8" fmla="*/ 27 w 21"/>
                <a:gd name="T9" fmla="*/ 20 h 7"/>
                <a:gd name="T10" fmla="*/ 68 w 21"/>
                <a:gd name="T11" fmla="*/ 14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8" y="4"/>
                  </a:cubicBezTo>
                  <a:cubicBezTo>
                    <a:pt x="18" y="5"/>
                    <a:pt x="12" y="6"/>
                    <a:pt x="5" y="4"/>
                  </a:cubicBezTo>
                  <a:cubicBezTo>
                    <a:pt x="3" y="4"/>
                    <a:pt x="2" y="3"/>
                    <a:pt x="0" y="3"/>
                  </a:cubicBezTo>
                  <a:cubicBezTo>
                    <a:pt x="2" y="4"/>
                    <a:pt x="5" y="5"/>
                    <a:pt x="8" y="5"/>
                  </a:cubicBezTo>
                  <a:cubicBezTo>
                    <a:pt x="14" y="7"/>
                    <a:pt x="20" y="6"/>
                    <a:pt x="21" y="4"/>
                  </a:cubicBezTo>
                  <a:cubicBezTo>
                    <a:pt x="21" y="3"/>
                    <a:pt x="18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7" name="Freeform 1192">
              <a:extLst>
                <a:ext uri="{FF2B5EF4-FFF2-40B4-BE49-F238E27FC236}">
                  <a16:creationId xmlns:a16="http://schemas.microsoft.com/office/drawing/2014/main" id="{C61413D9-9B9E-06E7-A482-10EB93B75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2877994"/>
              <a:ext cx="92087" cy="26311"/>
            </a:xfrm>
            <a:custGeom>
              <a:avLst/>
              <a:gdLst>
                <a:gd name="T0" fmla="*/ 6 w 19"/>
                <a:gd name="T1" fmla="*/ 8 h 5"/>
                <a:gd name="T2" fmla="*/ 41 w 19"/>
                <a:gd name="T3" fmla="*/ 8 h 5"/>
                <a:gd name="T4" fmla="*/ 60 w 19"/>
                <a:gd name="T5" fmla="*/ 16 h 5"/>
                <a:gd name="T6" fmla="*/ 35 w 19"/>
                <a:gd name="T7" fmla="*/ 5 h 5"/>
                <a:gd name="T8" fmla="*/ 0 w 19"/>
                <a:gd name="T9" fmla="*/ 8 h 5"/>
                <a:gd name="T10" fmla="*/ 13 w 19"/>
                <a:gd name="T11" fmla="*/ 21 h 5"/>
                <a:gd name="T12" fmla="*/ 6 w 19"/>
                <a:gd name="T13" fmla="*/ 8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2" y="2"/>
                  </a:moveTo>
                  <a:cubicBezTo>
                    <a:pt x="2" y="1"/>
                    <a:pt x="7" y="1"/>
                    <a:pt x="13" y="2"/>
                  </a:cubicBezTo>
                  <a:cubicBezTo>
                    <a:pt x="15" y="2"/>
                    <a:pt x="17" y="3"/>
                    <a:pt x="19" y="4"/>
                  </a:cubicBezTo>
                  <a:cubicBezTo>
                    <a:pt x="17" y="3"/>
                    <a:pt x="14" y="2"/>
                    <a:pt x="11" y="1"/>
                  </a:cubicBezTo>
                  <a:cubicBezTo>
                    <a:pt x="5" y="0"/>
                    <a:pt x="1" y="0"/>
                    <a:pt x="0" y="2"/>
                  </a:cubicBezTo>
                  <a:cubicBezTo>
                    <a:pt x="0" y="2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8" name="Freeform 1193">
              <a:extLst>
                <a:ext uri="{FF2B5EF4-FFF2-40B4-BE49-F238E27FC236}">
                  <a16:creationId xmlns:a16="http://schemas.microsoft.com/office/drawing/2014/main" id="{9AE4E33E-4273-BE26-0A6B-38A88D18C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904304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9" name="Freeform 1194">
              <a:extLst>
                <a:ext uri="{FF2B5EF4-FFF2-40B4-BE49-F238E27FC236}">
                  <a16:creationId xmlns:a16="http://schemas.microsoft.com/office/drawing/2014/main" id="{C5B6378E-6329-D544-F057-0E12C65A1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2723418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8 h 49"/>
                <a:gd name="T12" fmla="*/ 12 w 128"/>
                <a:gd name="T13" fmla="*/ 184 h 49"/>
                <a:gd name="T14" fmla="*/ 5 w 128"/>
                <a:gd name="T15" fmla="*/ 145 h 49"/>
                <a:gd name="T16" fmla="*/ 18 w 128"/>
                <a:gd name="T17" fmla="*/ 118 h 49"/>
                <a:gd name="T18" fmla="*/ 203 w 128"/>
                <a:gd name="T19" fmla="*/ 68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7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0"/>
                    <a:pt x="3" y="28"/>
                    <a:pt x="5" y="28"/>
                  </a:cubicBezTo>
                  <a:cubicBezTo>
                    <a:pt x="6" y="27"/>
                    <a:pt x="38" y="21"/>
                    <a:pt x="60" y="16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0" name="Freeform 1195">
              <a:extLst>
                <a:ext uri="{FF2B5EF4-FFF2-40B4-BE49-F238E27FC236}">
                  <a16:creationId xmlns:a16="http://schemas.microsoft.com/office/drawing/2014/main" id="{16BE25D0-92B7-1C08-6A6F-D5B53708C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428" y="3502872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1" name="Freeform 1196">
              <a:extLst>
                <a:ext uri="{FF2B5EF4-FFF2-40B4-BE49-F238E27FC236}">
                  <a16:creationId xmlns:a16="http://schemas.microsoft.com/office/drawing/2014/main" id="{14E28617-0D60-A78B-FB00-A7C303710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750" y="3456828"/>
              <a:ext cx="513058" cy="141420"/>
            </a:xfrm>
            <a:custGeom>
              <a:avLst/>
              <a:gdLst>
                <a:gd name="T0" fmla="*/ 351 w 104"/>
                <a:gd name="T1" fmla="*/ 0 h 27"/>
                <a:gd name="T2" fmla="*/ 210 w 104"/>
                <a:gd name="T3" fmla="*/ 13 h 27"/>
                <a:gd name="T4" fmla="*/ 21 w 104"/>
                <a:gd name="T5" fmla="*/ 25 h 27"/>
                <a:gd name="T6" fmla="*/ 5 w 104"/>
                <a:gd name="T7" fmla="*/ 48 h 27"/>
                <a:gd name="T8" fmla="*/ 5 w 104"/>
                <a:gd name="T9" fmla="*/ 89 h 27"/>
                <a:gd name="T10" fmla="*/ 45 w 104"/>
                <a:gd name="T11" fmla="*/ 104 h 27"/>
                <a:gd name="T12" fmla="*/ 291 w 104"/>
                <a:gd name="T13" fmla="*/ 89 h 27"/>
                <a:gd name="T14" fmla="*/ 351 w 104"/>
                <a:gd name="T15" fmla="*/ 84 h 27"/>
                <a:gd name="T16" fmla="*/ 351 w 104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27">
                  <a:moveTo>
                    <a:pt x="104" y="0"/>
                  </a:moveTo>
                  <a:cubicBezTo>
                    <a:pt x="93" y="1"/>
                    <a:pt x="76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4" y="21"/>
                    <a:pt x="100" y="21"/>
                    <a:pt x="104" y="21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2" name="Freeform 1197">
              <a:extLst>
                <a:ext uri="{FF2B5EF4-FFF2-40B4-BE49-F238E27FC236}">
                  <a16:creationId xmlns:a16="http://schemas.microsoft.com/office/drawing/2014/main" id="{D8A5EDA8-87C5-E3E8-0428-0719E9FAA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534" y="3571938"/>
              <a:ext cx="121687" cy="42755"/>
            </a:xfrm>
            <a:custGeom>
              <a:avLst/>
              <a:gdLst>
                <a:gd name="T0" fmla="*/ 0 w 25"/>
                <a:gd name="T1" fmla="*/ 26 h 8"/>
                <a:gd name="T2" fmla="*/ 40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0 w 25"/>
                <a:gd name="T9" fmla="*/ 2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6"/>
                  </a:moveTo>
                  <a:cubicBezTo>
                    <a:pt x="0" y="4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0" y="6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3" name="Freeform 1198">
              <a:extLst>
                <a:ext uri="{FF2B5EF4-FFF2-40B4-BE49-F238E27FC236}">
                  <a16:creationId xmlns:a16="http://schemas.microsoft.com/office/drawing/2014/main" id="{A9360188-75E7-8215-4DFC-253E3AC62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46" y="3509450"/>
              <a:ext cx="121687" cy="39466"/>
            </a:xfrm>
            <a:custGeom>
              <a:avLst/>
              <a:gdLst>
                <a:gd name="T0" fmla="*/ 0 w 25"/>
                <a:gd name="T1" fmla="*/ 18 h 8"/>
                <a:gd name="T2" fmla="*/ 41 w 25"/>
                <a:gd name="T3" fmla="*/ 0 h 8"/>
                <a:gd name="T4" fmla="*/ 81 w 25"/>
                <a:gd name="T5" fmla="*/ 12 h 8"/>
                <a:gd name="T6" fmla="*/ 41 w 25"/>
                <a:gd name="T7" fmla="*/ 26 h 8"/>
                <a:gd name="T8" fmla="*/ 0 w 25"/>
                <a:gd name="T9" fmla="*/ 1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6" y="1"/>
                    <a:pt x="13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7"/>
                  </a:cubicBezTo>
                  <a:cubicBezTo>
                    <a:pt x="6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4" name="Freeform 1199">
              <a:extLst>
                <a:ext uri="{FF2B5EF4-FFF2-40B4-BE49-F238E27FC236}">
                  <a16:creationId xmlns:a16="http://schemas.microsoft.com/office/drawing/2014/main" id="{7243CF70-4D44-D00A-6504-A0BDE8B19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090" y="3562071"/>
              <a:ext cx="124976" cy="46044"/>
            </a:xfrm>
            <a:custGeom>
              <a:avLst/>
              <a:gdLst>
                <a:gd name="T0" fmla="*/ 0 w 25"/>
                <a:gd name="T1" fmla="*/ 22 h 9"/>
                <a:gd name="T2" fmla="*/ 41 w 25"/>
                <a:gd name="T3" fmla="*/ 5 h 9"/>
                <a:gd name="T4" fmla="*/ 88 w 25"/>
                <a:gd name="T5" fmla="*/ 12 h 9"/>
                <a:gd name="T6" fmla="*/ 46 w 25"/>
                <a:gd name="T7" fmla="*/ 30 h 9"/>
                <a:gd name="T8" fmla="*/ 0 w 25"/>
                <a:gd name="T9" fmla="*/ 2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6"/>
                  </a:moveTo>
                  <a:cubicBezTo>
                    <a:pt x="0" y="4"/>
                    <a:pt x="5" y="2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9"/>
                    <a:pt x="0" y="8"/>
                    <a:pt x="0" y="6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5" name="Freeform 1200">
              <a:extLst>
                <a:ext uri="{FF2B5EF4-FFF2-40B4-BE49-F238E27FC236}">
                  <a16:creationId xmlns:a16="http://schemas.microsoft.com/office/drawing/2014/main" id="{04F4A44F-6D43-FE4C-0641-22CEB14F7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401" y="3565360"/>
              <a:ext cx="98665" cy="36177"/>
            </a:xfrm>
            <a:custGeom>
              <a:avLst/>
              <a:gdLst>
                <a:gd name="T0" fmla="*/ 45 w 20"/>
                <a:gd name="T1" fmla="*/ 0 h 7"/>
                <a:gd name="T2" fmla="*/ 62 w 20"/>
                <a:gd name="T3" fmla="*/ 8 h 7"/>
                <a:gd name="T4" fmla="*/ 21 w 20"/>
                <a:gd name="T5" fmla="*/ 27 h 7"/>
                <a:gd name="T6" fmla="*/ 0 w 20"/>
                <a:gd name="T7" fmla="*/ 27 h 7"/>
                <a:gd name="T8" fmla="*/ 27 w 20"/>
                <a:gd name="T9" fmla="*/ 27 h 7"/>
                <a:gd name="T10" fmla="*/ 68 w 20"/>
                <a:gd name="T11" fmla="*/ 8 h 7"/>
                <a:gd name="T12" fmla="*/ 45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3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7"/>
                  </a:cubicBezTo>
                  <a:cubicBezTo>
                    <a:pt x="4" y="7"/>
                    <a:pt x="2" y="7"/>
                    <a:pt x="0" y="7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0" y="4"/>
                    <a:pt x="20" y="2"/>
                  </a:cubicBezTo>
                  <a:cubicBezTo>
                    <a:pt x="20" y="1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6" name="Freeform 1201">
              <a:extLst>
                <a:ext uri="{FF2B5EF4-FFF2-40B4-BE49-F238E27FC236}">
                  <a16:creationId xmlns:a16="http://schemas.microsoft.com/office/drawing/2014/main" id="{8B123B85-C234-C6F7-8AFD-94037F7F2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1957" y="3565360"/>
              <a:ext cx="95376" cy="32888"/>
            </a:xfrm>
            <a:custGeom>
              <a:avLst/>
              <a:gdLst>
                <a:gd name="T0" fmla="*/ 8 w 19"/>
                <a:gd name="T1" fmla="*/ 22 h 6"/>
                <a:gd name="T2" fmla="*/ 41 w 19"/>
                <a:gd name="T3" fmla="*/ 5 h 6"/>
                <a:gd name="T4" fmla="*/ 67 w 19"/>
                <a:gd name="T5" fmla="*/ 5 h 6"/>
                <a:gd name="T6" fmla="*/ 35 w 19"/>
                <a:gd name="T7" fmla="*/ 5 h 6"/>
                <a:gd name="T8" fmla="*/ 5 w 19"/>
                <a:gd name="T9" fmla="*/ 22 h 6"/>
                <a:gd name="T10" fmla="*/ 18 w 19"/>
                <a:gd name="T11" fmla="*/ 28 h 6"/>
                <a:gd name="T12" fmla="*/ 8 w 19"/>
                <a:gd name="T13" fmla="*/ 22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5"/>
                  </a:moveTo>
                  <a:cubicBezTo>
                    <a:pt x="2" y="3"/>
                    <a:pt x="7" y="2"/>
                    <a:pt x="12" y="1"/>
                  </a:cubicBezTo>
                  <a:cubicBezTo>
                    <a:pt x="14" y="1"/>
                    <a:pt x="17" y="1"/>
                    <a:pt x="19" y="1"/>
                  </a:cubicBezTo>
                  <a:cubicBezTo>
                    <a:pt x="17" y="0"/>
                    <a:pt x="14" y="0"/>
                    <a:pt x="10" y="1"/>
                  </a:cubicBezTo>
                  <a:cubicBezTo>
                    <a:pt x="5" y="1"/>
                    <a:pt x="0" y="3"/>
                    <a:pt x="1" y="5"/>
                  </a:cubicBezTo>
                  <a:cubicBezTo>
                    <a:pt x="1" y="6"/>
                    <a:pt x="2" y="6"/>
                    <a:pt x="5" y="6"/>
                  </a:cubicBezTo>
                  <a:cubicBezTo>
                    <a:pt x="4" y="6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7" name="Freeform 1202">
              <a:extLst>
                <a:ext uri="{FF2B5EF4-FFF2-40B4-BE49-F238E27FC236}">
                  <a16:creationId xmlns:a16="http://schemas.microsoft.com/office/drawing/2014/main" id="{3E79D24E-7D85-5189-A7BD-DA42E10AC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990" y="3496294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1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6" y="1"/>
                    <a:pt x="13" y="1"/>
                  </a:cubicBezTo>
                  <a:cubicBezTo>
                    <a:pt x="20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8" name="Freeform 1203">
              <a:extLst>
                <a:ext uri="{FF2B5EF4-FFF2-40B4-BE49-F238E27FC236}">
                  <a16:creationId xmlns:a16="http://schemas.microsoft.com/office/drawing/2014/main" id="{1B88EDDE-0595-7726-910E-6FCDEE733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1872" y="3548916"/>
              <a:ext cx="256529" cy="101954"/>
            </a:xfrm>
            <a:custGeom>
              <a:avLst/>
              <a:gdLst>
                <a:gd name="T0" fmla="*/ 5 w 52"/>
                <a:gd name="T1" fmla="*/ 69 h 19"/>
                <a:gd name="T2" fmla="*/ 8 w 52"/>
                <a:gd name="T3" fmla="*/ 29 h 19"/>
                <a:gd name="T4" fmla="*/ 48 w 52"/>
                <a:gd name="T5" fmla="*/ 18 h 19"/>
                <a:gd name="T6" fmla="*/ 116 w 52"/>
                <a:gd name="T7" fmla="*/ 8 h 19"/>
                <a:gd name="T8" fmla="*/ 147 w 52"/>
                <a:gd name="T9" fmla="*/ 5 h 19"/>
                <a:gd name="T10" fmla="*/ 176 w 52"/>
                <a:gd name="T11" fmla="*/ 0 h 19"/>
                <a:gd name="T12" fmla="*/ 48 w 52"/>
                <a:gd name="T13" fmla="*/ 26 h 19"/>
                <a:gd name="T14" fmla="*/ 14 w 52"/>
                <a:gd name="T15" fmla="*/ 47 h 19"/>
                <a:gd name="T16" fmla="*/ 8 w 52"/>
                <a:gd name="T17" fmla="*/ 83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19">
                  <a:moveTo>
                    <a:pt x="1" y="16"/>
                  </a:moveTo>
                  <a:cubicBezTo>
                    <a:pt x="1" y="14"/>
                    <a:pt x="0" y="9"/>
                    <a:pt x="2" y="7"/>
                  </a:cubicBezTo>
                  <a:cubicBezTo>
                    <a:pt x="4" y="5"/>
                    <a:pt x="10" y="4"/>
                    <a:pt x="14" y="4"/>
                  </a:cubicBezTo>
                  <a:cubicBezTo>
                    <a:pt x="21" y="3"/>
                    <a:pt x="27" y="3"/>
                    <a:pt x="34" y="2"/>
                  </a:cubicBezTo>
                  <a:cubicBezTo>
                    <a:pt x="37" y="1"/>
                    <a:pt x="40" y="1"/>
                    <a:pt x="43" y="1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4"/>
                    <a:pt x="26" y="4"/>
                    <a:pt x="14" y="6"/>
                  </a:cubicBezTo>
                  <a:cubicBezTo>
                    <a:pt x="10" y="7"/>
                    <a:pt x="5" y="8"/>
                    <a:pt x="4" y="11"/>
                  </a:cubicBezTo>
                  <a:cubicBezTo>
                    <a:pt x="2" y="13"/>
                    <a:pt x="2" y="16"/>
                    <a:pt x="2" y="19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9" name="Freeform 1204">
              <a:extLst>
                <a:ext uri="{FF2B5EF4-FFF2-40B4-BE49-F238E27FC236}">
                  <a16:creationId xmlns:a16="http://schemas.microsoft.com/office/drawing/2014/main" id="{5135EC82-D0B4-A6E7-D777-16A52E1B8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9068" y="3529183"/>
              <a:ext cx="397949" cy="115109"/>
            </a:xfrm>
            <a:custGeom>
              <a:avLst/>
              <a:gdLst>
                <a:gd name="T0" fmla="*/ 0 w 81"/>
                <a:gd name="T1" fmla="*/ 89 h 22"/>
                <a:gd name="T2" fmla="*/ 196 w 81"/>
                <a:gd name="T3" fmla="*/ 60 h 22"/>
                <a:gd name="T4" fmla="*/ 263 w 81"/>
                <a:gd name="T5" fmla="*/ 46 h 22"/>
                <a:gd name="T6" fmla="*/ 257 w 81"/>
                <a:gd name="T7" fmla="*/ 0 h 22"/>
                <a:gd name="T8" fmla="*/ 243 w 81"/>
                <a:gd name="T9" fmla="*/ 40 h 22"/>
                <a:gd name="T10" fmla="*/ 209 w 81"/>
                <a:gd name="T11" fmla="*/ 48 h 22"/>
                <a:gd name="T12" fmla="*/ 163 w 81"/>
                <a:gd name="T13" fmla="*/ 56 h 22"/>
                <a:gd name="T14" fmla="*/ 76 w 81"/>
                <a:gd name="T15" fmla="*/ 68 h 22"/>
                <a:gd name="T16" fmla="*/ 36 w 81"/>
                <a:gd name="T17" fmla="*/ 81 h 22"/>
                <a:gd name="T18" fmla="*/ 6 w 81"/>
                <a:gd name="T19" fmla="*/ 89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22">
                  <a:moveTo>
                    <a:pt x="0" y="22"/>
                  </a:moveTo>
                  <a:cubicBezTo>
                    <a:pt x="20" y="19"/>
                    <a:pt x="40" y="16"/>
                    <a:pt x="59" y="15"/>
                  </a:cubicBezTo>
                  <a:cubicBezTo>
                    <a:pt x="64" y="14"/>
                    <a:pt x="76" y="14"/>
                    <a:pt x="79" y="11"/>
                  </a:cubicBezTo>
                  <a:cubicBezTo>
                    <a:pt x="81" y="8"/>
                    <a:pt x="78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1" y="12"/>
                    <a:pt x="66" y="12"/>
                    <a:pt x="63" y="12"/>
                  </a:cubicBezTo>
                  <a:cubicBezTo>
                    <a:pt x="58" y="13"/>
                    <a:pt x="54" y="14"/>
                    <a:pt x="49" y="14"/>
                  </a:cubicBezTo>
                  <a:cubicBezTo>
                    <a:pt x="40" y="15"/>
                    <a:pt x="32" y="16"/>
                    <a:pt x="23" y="17"/>
                  </a:cubicBezTo>
                  <a:cubicBezTo>
                    <a:pt x="19" y="18"/>
                    <a:pt x="15" y="19"/>
                    <a:pt x="11" y="20"/>
                  </a:cubicBezTo>
                  <a:cubicBezTo>
                    <a:pt x="8" y="20"/>
                    <a:pt x="4" y="20"/>
                    <a:pt x="2" y="22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0" name="Freeform 1205">
              <a:extLst>
                <a:ext uri="{FF2B5EF4-FFF2-40B4-BE49-F238E27FC236}">
                  <a16:creationId xmlns:a16="http://schemas.microsoft.com/office/drawing/2014/main" id="{322D4D85-949A-0070-EF19-11FE1D932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194" y="3483139"/>
              <a:ext cx="266395" cy="82221"/>
            </a:xfrm>
            <a:custGeom>
              <a:avLst/>
              <a:gdLst>
                <a:gd name="T0" fmla="*/ 12 w 54"/>
                <a:gd name="T1" fmla="*/ 53 h 16"/>
                <a:gd name="T2" fmla="*/ 12 w 54"/>
                <a:gd name="T3" fmla="*/ 14 h 16"/>
                <a:gd name="T4" fmla="*/ 54 w 54"/>
                <a:gd name="T5" fmla="*/ 8 h 16"/>
                <a:gd name="T6" fmla="*/ 122 w 54"/>
                <a:gd name="T7" fmla="*/ 5 h 16"/>
                <a:gd name="T8" fmla="*/ 156 w 54"/>
                <a:gd name="T9" fmla="*/ 5 h 16"/>
                <a:gd name="T10" fmla="*/ 183 w 54"/>
                <a:gd name="T11" fmla="*/ 0 h 16"/>
                <a:gd name="T12" fmla="*/ 54 w 54"/>
                <a:gd name="T13" fmla="*/ 14 h 16"/>
                <a:gd name="T14" fmla="*/ 21 w 54"/>
                <a:gd name="T15" fmla="*/ 34 h 16"/>
                <a:gd name="T16" fmla="*/ 14 w 54"/>
                <a:gd name="T17" fmla="*/ 61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6">
                  <a:moveTo>
                    <a:pt x="3" y="14"/>
                  </a:moveTo>
                  <a:cubicBezTo>
                    <a:pt x="3" y="11"/>
                    <a:pt x="0" y="6"/>
                    <a:pt x="3" y="4"/>
                  </a:cubicBezTo>
                  <a:cubicBezTo>
                    <a:pt x="5" y="2"/>
                    <a:pt x="13" y="3"/>
                    <a:pt x="16" y="2"/>
                  </a:cubicBezTo>
                  <a:cubicBezTo>
                    <a:pt x="23" y="2"/>
                    <a:pt x="30" y="2"/>
                    <a:pt x="36" y="1"/>
                  </a:cubicBezTo>
                  <a:cubicBezTo>
                    <a:pt x="39" y="1"/>
                    <a:pt x="42" y="1"/>
                    <a:pt x="46" y="1"/>
                  </a:cubicBezTo>
                  <a:cubicBezTo>
                    <a:pt x="48" y="0"/>
                    <a:pt x="52" y="0"/>
                    <a:pt x="54" y="0"/>
                  </a:cubicBezTo>
                  <a:cubicBezTo>
                    <a:pt x="43" y="3"/>
                    <a:pt x="28" y="2"/>
                    <a:pt x="16" y="4"/>
                  </a:cubicBezTo>
                  <a:cubicBezTo>
                    <a:pt x="12" y="5"/>
                    <a:pt x="8" y="6"/>
                    <a:pt x="6" y="9"/>
                  </a:cubicBezTo>
                  <a:cubicBezTo>
                    <a:pt x="4" y="11"/>
                    <a:pt x="4" y="14"/>
                    <a:pt x="4" y="16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1" name="Freeform 1206">
              <a:extLst>
                <a:ext uri="{FF2B5EF4-FFF2-40B4-BE49-F238E27FC236}">
                  <a16:creationId xmlns:a16="http://schemas.microsoft.com/office/drawing/2014/main" id="{CE15C422-3A82-E98E-A887-839F0F3DF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3012" y="3502872"/>
              <a:ext cx="101954" cy="36177"/>
            </a:xfrm>
            <a:custGeom>
              <a:avLst/>
              <a:gdLst>
                <a:gd name="T0" fmla="*/ 46 w 21"/>
                <a:gd name="T1" fmla="*/ 0 h 7"/>
                <a:gd name="T2" fmla="*/ 59 w 21"/>
                <a:gd name="T3" fmla="*/ 8 h 7"/>
                <a:gd name="T4" fmla="*/ 19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68 w 21"/>
                <a:gd name="T11" fmla="*/ 8 h 7"/>
                <a:gd name="T12" fmla="*/ 46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6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1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2" name="Freeform 1207">
              <a:extLst>
                <a:ext uri="{FF2B5EF4-FFF2-40B4-BE49-F238E27FC236}">
                  <a16:creationId xmlns:a16="http://schemas.microsoft.com/office/drawing/2014/main" id="{C9F55927-19B9-9CE4-108A-81FF58AE5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46" y="3502872"/>
              <a:ext cx="88798" cy="32888"/>
            </a:xfrm>
            <a:custGeom>
              <a:avLst/>
              <a:gdLst>
                <a:gd name="T0" fmla="*/ 5 w 18"/>
                <a:gd name="T1" fmla="*/ 20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20 h 6"/>
                <a:gd name="T10" fmla="*/ 14 w 18"/>
                <a:gd name="T11" fmla="*/ 28 h 6"/>
                <a:gd name="T12" fmla="*/ 5 w 18"/>
                <a:gd name="T13" fmla="*/ 2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3" name="Freeform 1208">
              <a:extLst>
                <a:ext uri="{FF2B5EF4-FFF2-40B4-BE49-F238E27FC236}">
                  <a16:creationId xmlns:a16="http://schemas.microsoft.com/office/drawing/2014/main" id="{F75CFCD0-D208-E909-CD40-7CF71A867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428" y="3502872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4" name="Freeform 1209">
              <a:extLst>
                <a:ext uri="{FF2B5EF4-FFF2-40B4-BE49-F238E27FC236}">
                  <a16:creationId xmlns:a16="http://schemas.microsoft.com/office/drawing/2014/main" id="{508C2C19-2C31-D5A1-1192-493EC60C1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750" y="3456828"/>
              <a:ext cx="513058" cy="141420"/>
            </a:xfrm>
            <a:custGeom>
              <a:avLst/>
              <a:gdLst>
                <a:gd name="T0" fmla="*/ 351 w 104"/>
                <a:gd name="T1" fmla="*/ 0 h 27"/>
                <a:gd name="T2" fmla="*/ 210 w 104"/>
                <a:gd name="T3" fmla="*/ 13 h 27"/>
                <a:gd name="T4" fmla="*/ 21 w 104"/>
                <a:gd name="T5" fmla="*/ 25 h 27"/>
                <a:gd name="T6" fmla="*/ 5 w 104"/>
                <a:gd name="T7" fmla="*/ 48 h 27"/>
                <a:gd name="T8" fmla="*/ 5 w 104"/>
                <a:gd name="T9" fmla="*/ 89 h 27"/>
                <a:gd name="T10" fmla="*/ 45 w 104"/>
                <a:gd name="T11" fmla="*/ 104 h 27"/>
                <a:gd name="T12" fmla="*/ 291 w 104"/>
                <a:gd name="T13" fmla="*/ 89 h 27"/>
                <a:gd name="T14" fmla="*/ 351 w 104"/>
                <a:gd name="T15" fmla="*/ 84 h 27"/>
                <a:gd name="T16" fmla="*/ 351 w 104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27">
                  <a:moveTo>
                    <a:pt x="104" y="0"/>
                  </a:moveTo>
                  <a:cubicBezTo>
                    <a:pt x="93" y="1"/>
                    <a:pt x="76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4" y="21"/>
                    <a:pt x="100" y="21"/>
                    <a:pt x="104" y="21"/>
                  </a:cubicBezTo>
                  <a:lnTo>
                    <a:pt x="104" y="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5" name="Freeform 1210">
              <a:extLst>
                <a:ext uri="{FF2B5EF4-FFF2-40B4-BE49-F238E27FC236}">
                  <a16:creationId xmlns:a16="http://schemas.microsoft.com/office/drawing/2014/main" id="{62AF5AAF-3768-9246-11A5-1C9C16236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2720130"/>
              <a:ext cx="631456" cy="151286"/>
            </a:xfrm>
            <a:custGeom>
              <a:avLst/>
              <a:gdLst>
                <a:gd name="T0" fmla="*/ 413 w 128"/>
                <a:gd name="T1" fmla="*/ 33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33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8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2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8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6" name="Freeform 1211">
              <a:extLst>
                <a:ext uri="{FF2B5EF4-FFF2-40B4-BE49-F238E27FC236}">
                  <a16:creationId xmlns:a16="http://schemas.microsoft.com/office/drawing/2014/main" id="{B4BC7413-2119-3141-A360-751969780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3555493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82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20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2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7" name="Freeform 1212">
              <a:extLst>
                <a:ext uri="{FF2B5EF4-FFF2-40B4-BE49-F238E27FC236}">
                  <a16:creationId xmlns:a16="http://schemas.microsoft.com/office/drawing/2014/main" id="{5908E41C-C155-FEF0-CB7C-7331740E4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817" y="3581804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8" name="Freeform 1213">
              <a:extLst>
                <a:ext uri="{FF2B5EF4-FFF2-40B4-BE49-F238E27FC236}">
                  <a16:creationId xmlns:a16="http://schemas.microsoft.com/office/drawing/2014/main" id="{5713A2F5-BD89-A827-CE77-11B5119F1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945" y="3644292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0 w 25"/>
                <a:gd name="T3" fmla="*/ 0 h 8"/>
                <a:gd name="T4" fmla="*/ 81 w 25"/>
                <a:gd name="T5" fmla="*/ 13 h 8"/>
                <a:gd name="T6" fmla="*/ 41 w 25"/>
                <a:gd name="T7" fmla="*/ 29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19" y="7"/>
                    <a:pt x="13" y="7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9" name="Freeform 1214">
              <a:extLst>
                <a:ext uri="{FF2B5EF4-FFF2-40B4-BE49-F238E27FC236}">
                  <a16:creationId xmlns:a16="http://schemas.microsoft.com/office/drawing/2014/main" id="{C3E68EF0-391A-E86E-2C59-9C8593627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3627848"/>
              <a:ext cx="121687" cy="49333"/>
            </a:xfrm>
            <a:custGeom>
              <a:avLst/>
              <a:gdLst>
                <a:gd name="T0" fmla="*/ 0 w 25"/>
                <a:gd name="T1" fmla="*/ 13 h 9"/>
                <a:gd name="T2" fmla="*/ 41 w 25"/>
                <a:gd name="T3" fmla="*/ 5 h 9"/>
                <a:gd name="T4" fmla="*/ 78 w 25"/>
                <a:gd name="T5" fmla="*/ 28 h 9"/>
                <a:gd name="T6" fmla="*/ 40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2"/>
                    <a:pt x="25" y="4"/>
                    <a:pt x="24" y="6"/>
                  </a:cubicBezTo>
                  <a:cubicBezTo>
                    <a:pt x="24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0" name="Freeform 1215">
              <a:extLst>
                <a:ext uri="{FF2B5EF4-FFF2-40B4-BE49-F238E27FC236}">
                  <a16:creationId xmlns:a16="http://schemas.microsoft.com/office/drawing/2014/main" id="{6FFE8A6F-3543-314F-46A5-4279C0093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446" y="3617981"/>
              <a:ext cx="124976" cy="49333"/>
            </a:xfrm>
            <a:custGeom>
              <a:avLst/>
              <a:gdLst>
                <a:gd name="T0" fmla="*/ 0 w 25"/>
                <a:gd name="T1" fmla="*/ 13 h 9"/>
                <a:gd name="T2" fmla="*/ 46 w 25"/>
                <a:gd name="T3" fmla="*/ 5 h 9"/>
                <a:gd name="T4" fmla="*/ 88 w 25"/>
                <a:gd name="T5" fmla="*/ 28 h 9"/>
                <a:gd name="T6" fmla="*/ 41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20" y="2"/>
                    <a:pt x="25" y="4"/>
                    <a:pt x="25" y="6"/>
                  </a:cubicBezTo>
                  <a:cubicBezTo>
                    <a:pt x="25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1" name="Freeform 1216">
              <a:extLst>
                <a:ext uri="{FF2B5EF4-FFF2-40B4-BE49-F238E27FC236}">
                  <a16:creationId xmlns:a16="http://schemas.microsoft.com/office/drawing/2014/main" id="{71724312-C63B-2223-A3A6-DCEB1090E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0501" y="3634425"/>
              <a:ext cx="124976" cy="42755"/>
            </a:xfrm>
            <a:custGeom>
              <a:avLst/>
              <a:gdLst>
                <a:gd name="T0" fmla="*/ 0 w 25"/>
                <a:gd name="T1" fmla="*/ 21 h 8"/>
                <a:gd name="T2" fmla="*/ 41 w 25"/>
                <a:gd name="T3" fmla="*/ 5 h 8"/>
                <a:gd name="T4" fmla="*/ 88 w 25"/>
                <a:gd name="T5" fmla="*/ 13 h 8"/>
                <a:gd name="T6" fmla="*/ 46 w 25"/>
                <a:gd name="T7" fmla="*/ 34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2" name="Freeform 1217">
              <a:extLst>
                <a:ext uri="{FF2B5EF4-FFF2-40B4-BE49-F238E27FC236}">
                  <a16:creationId xmlns:a16="http://schemas.microsoft.com/office/drawing/2014/main" id="{39ADD204-5089-3FA4-9245-6984DE0E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227" y="3565360"/>
              <a:ext cx="266395" cy="75643"/>
            </a:xfrm>
            <a:custGeom>
              <a:avLst/>
              <a:gdLst>
                <a:gd name="T0" fmla="*/ 5 w 54"/>
                <a:gd name="T1" fmla="*/ 49 h 14"/>
                <a:gd name="T2" fmla="*/ 12 w 54"/>
                <a:gd name="T3" fmla="*/ 5 h 14"/>
                <a:gd name="T4" fmla="*/ 54 w 54"/>
                <a:gd name="T5" fmla="*/ 8 h 14"/>
                <a:gd name="T6" fmla="*/ 122 w 54"/>
                <a:gd name="T7" fmla="*/ 20 h 14"/>
                <a:gd name="T8" fmla="*/ 156 w 54"/>
                <a:gd name="T9" fmla="*/ 21 h 14"/>
                <a:gd name="T10" fmla="*/ 183 w 54"/>
                <a:gd name="T11" fmla="*/ 26 h 14"/>
                <a:gd name="T12" fmla="*/ 54 w 54"/>
                <a:gd name="T13" fmla="*/ 20 h 14"/>
                <a:gd name="T14" fmla="*/ 18 w 54"/>
                <a:gd name="T15" fmla="*/ 26 h 14"/>
                <a:gd name="T16" fmla="*/ 8 w 54"/>
                <a:gd name="T17" fmla="*/ 6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4">
                  <a:moveTo>
                    <a:pt x="1" y="11"/>
                  </a:moveTo>
                  <a:cubicBezTo>
                    <a:pt x="1" y="9"/>
                    <a:pt x="0" y="3"/>
                    <a:pt x="3" y="1"/>
                  </a:cubicBezTo>
                  <a:cubicBezTo>
                    <a:pt x="6" y="0"/>
                    <a:pt x="13" y="2"/>
                    <a:pt x="16" y="2"/>
                  </a:cubicBezTo>
                  <a:cubicBezTo>
                    <a:pt x="23" y="3"/>
                    <a:pt x="30" y="4"/>
                    <a:pt x="36" y="4"/>
                  </a:cubicBezTo>
                  <a:cubicBezTo>
                    <a:pt x="39" y="5"/>
                    <a:pt x="42" y="5"/>
                    <a:pt x="46" y="5"/>
                  </a:cubicBezTo>
                  <a:cubicBezTo>
                    <a:pt x="48" y="6"/>
                    <a:pt x="52" y="6"/>
                    <a:pt x="54" y="6"/>
                  </a:cubicBezTo>
                  <a:cubicBezTo>
                    <a:pt x="42" y="7"/>
                    <a:pt x="28" y="4"/>
                    <a:pt x="16" y="4"/>
                  </a:cubicBezTo>
                  <a:cubicBezTo>
                    <a:pt x="12" y="4"/>
                    <a:pt x="7" y="4"/>
                    <a:pt x="5" y="6"/>
                  </a:cubicBezTo>
                  <a:cubicBezTo>
                    <a:pt x="3" y="9"/>
                    <a:pt x="2" y="11"/>
                    <a:pt x="2" y="14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3" name="Freeform 1218">
              <a:extLst>
                <a:ext uri="{FF2B5EF4-FFF2-40B4-BE49-F238E27FC236}">
                  <a16:creationId xmlns:a16="http://schemas.microsoft.com/office/drawing/2014/main" id="{4A8217AF-500B-0F2B-4876-4E3EFE9D9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46" y="3654158"/>
              <a:ext cx="401238" cy="75643"/>
            </a:xfrm>
            <a:custGeom>
              <a:avLst/>
              <a:gdLst>
                <a:gd name="T0" fmla="*/ 0 w 81"/>
                <a:gd name="T1" fmla="*/ 21 h 14"/>
                <a:gd name="T2" fmla="*/ 202 w 81"/>
                <a:gd name="T3" fmla="*/ 49 h 14"/>
                <a:gd name="T4" fmla="*/ 270 w 81"/>
                <a:gd name="T5" fmla="*/ 49 h 14"/>
                <a:gd name="T6" fmla="*/ 273 w 81"/>
                <a:gd name="T7" fmla="*/ 0 h 14"/>
                <a:gd name="T8" fmla="*/ 252 w 81"/>
                <a:gd name="T9" fmla="*/ 41 h 14"/>
                <a:gd name="T10" fmla="*/ 215 w 81"/>
                <a:gd name="T11" fmla="*/ 41 h 14"/>
                <a:gd name="T12" fmla="*/ 167 w 81"/>
                <a:gd name="T13" fmla="*/ 35 h 14"/>
                <a:gd name="T14" fmla="*/ 80 w 81"/>
                <a:gd name="T15" fmla="*/ 21 h 14"/>
                <a:gd name="T16" fmla="*/ 39 w 81"/>
                <a:gd name="T17" fmla="*/ 21 h 14"/>
                <a:gd name="T18" fmla="*/ 5 w 81"/>
                <a:gd name="T19" fmla="*/ 2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4">
                  <a:moveTo>
                    <a:pt x="0" y="5"/>
                  </a:moveTo>
                  <a:cubicBezTo>
                    <a:pt x="20" y="7"/>
                    <a:pt x="40" y="8"/>
                    <a:pt x="59" y="11"/>
                  </a:cubicBezTo>
                  <a:cubicBezTo>
                    <a:pt x="64" y="11"/>
                    <a:pt x="75" y="14"/>
                    <a:pt x="79" y="11"/>
                  </a:cubicBezTo>
                  <a:cubicBezTo>
                    <a:pt x="81" y="9"/>
                    <a:pt x="80" y="3"/>
                    <a:pt x="80" y="0"/>
                  </a:cubicBezTo>
                  <a:cubicBezTo>
                    <a:pt x="80" y="3"/>
                    <a:pt x="79" y="8"/>
                    <a:pt x="74" y="9"/>
                  </a:cubicBezTo>
                  <a:cubicBezTo>
                    <a:pt x="71" y="10"/>
                    <a:pt x="66" y="10"/>
                    <a:pt x="63" y="9"/>
                  </a:cubicBezTo>
                  <a:cubicBezTo>
                    <a:pt x="58" y="9"/>
                    <a:pt x="54" y="8"/>
                    <a:pt x="49" y="8"/>
                  </a:cubicBezTo>
                  <a:cubicBezTo>
                    <a:pt x="41" y="7"/>
                    <a:pt x="32" y="6"/>
                    <a:pt x="23" y="5"/>
                  </a:cubicBezTo>
                  <a:cubicBezTo>
                    <a:pt x="19" y="5"/>
                    <a:pt x="15" y="5"/>
                    <a:pt x="11" y="5"/>
                  </a:cubicBezTo>
                  <a:cubicBezTo>
                    <a:pt x="7" y="5"/>
                    <a:pt x="4" y="4"/>
                    <a:pt x="1" y="5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4" name="Freeform 1219">
              <a:extLst>
                <a:ext uri="{FF2B5EF4-FFF2-40B4-BE49-F238E27FC236}">
                  <a16:creationId xmlns:a16="http://schemas.microsoft.com/office/drawing/2014/main" id="{A46AD860-862C-30E2-787C-C31E42086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683" y="3617981"/>
              <a:ext cx="266395" cy="88799"/>
            </a:xfrm>
            <a:custGeom>
              <a:avLst/>
              <a:gdLst>
                <a:gd name="T0" fmla="*/ 8 w 54"/>
                <a:gd name="T1" fmla="*/ 60 h 17"/>
                <a:gd name="T2" fmla="*/ 12 w 54"/>
                <a:gd name="T3" fmla="*/ 21 h 17"/>
                <a:gd name="T4" fmla="*/ 54 w 54"/>
                <a:gd name="T5" fmla="*/ 13 h 17"/>
                <a:gd name="T6" fmla="*/ 122 w 54"/>
                <a:gd name="T7" fmla="*/ 5 h 17"/>
                <a:gd name="T8" fmla="*/ 153 w 54"/>
                <a:gd name="T9" fmla="*/ 5 h 17"/>
                <a:gd name="T10" fmla="*/ 183 w 54"/>
                <a:gd name="T11" fmla="*/ 0 h 17"/>
                <a:gd name="T12" fmla="*/ 54 w 54"/>
                <a:gd name="T13" fmla="*/ 21 h 17"/>
                <a:gd name="T14" fmla="*/ 18 w 54"/>
                <a:gd name="T15" fmla="*/ 35 h 17"/>
                <a:gd name="T16" fmla="*/ 12 w 54"/>
                <a:gd name="T17" fmla="*/ 6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7">
                  <a:moveTo>
                    <a:pt x="2" y="15"/>
                  </a:moveTo>
                  <a:cubicBezTo>
                    <a:pt x="2" y="12"/>
                    <a:pt x="0" y="7"/>
                    <a:pt x="3" y="5"/>
                  </a:cubicBezTo>
                  <a:cubicBezTo>
                    <a:pt x="5" y="3"/>
                    <a:pt x="12" y="3"/>
                    <a:pt x="16" y="3"/>
                  </a:cubicBezTo>
                  <a:cubicBezTo>
                    <a:pt x="23" y="2"/>
                    <a:pt x="29" y="2"/>
                    <a:pt x="36" y="1"/>
                  </a:cubicBezTo>
                  <a:cubicBezTo>
                    <a:pt x="39" y="1"/>
                    <a:pt x="42" y="1"/>
                    <a:pt x="45" y="1"/>
                  </a:cubicBezTo>
                  <a:cubicBezTo>
                    <a:pt x="48" y="1"/>
                    <a:pt x="51" y="0"/>
                    <a:pt x="54" y="0"/>
                  </a:cubicBezTo>
                  <a:cubicBezTo>
                    <a:pt x="42" y="4"/>
                    <a:pt x="28" y="3"/>
                    <a:pt x="16" y="5"/>
                  </a:cubicBezTo>
                  <a:cubicBezTo>
                    <a:pt x="11" y="6"/>
                    <a:pt x="7" y="7"/>
                    <a:pt x="5" y="9"/>
                  </a:cubicBezTo>
                  <a:cubicBezTo>
                    <a:pt x="4" y="12"/>
                    <a:pt x="3" y="15"/>
                    <a:pt x="3" y="17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5" name="Freeform 1220">
              <a:extLst>
                <a:ext uri="{FF2B5EF4-FFF2-40B4-BE49-F238E27FC236}">
                  <a16:creationId xmlns:a16="http://schemas.microsoft.com/office/drawing/2014/main" id="{6F18F4D2-968A-16BD-EB81-B8C2BE82C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746" y="3614692"/>
              <a:ext cx="397949" cy="98665"/>
            </a:xfrm>
            <a:custGeom>
              <a:avLst/>
              <a:gdLst>
                <a:gd name="T0" fmla="*/ 0 w 81"/>
                <a:gd name="T1" fmla="*/ 74 h 19"/>
                <a:gd name="T2" fmla="*/ 194 w 81"/>
                <a:gd name="T3" fmla="*/ 62 h 19"/>
                <a:gd name="T4" fmla="*/ 261 w 81"/>
                <a:gd name="T5" fmla="*/ 43 h 19"/>
                <a:gd name="T6" fmla="*/ 257 w 81"/>
                <a:gd name="T7" fmla="*/ 0 h 19"/>
                <a:gd name="T8" fmla="*/ 243 w 81"/>
                <a:gd name="T9" fmla="*/ 39 h 19"/>
                <a:gd name="T10" fmla="*/ 208 w 81"/>
                <a:gd name="T11" fmla="*/ 47 h 19"/>
                <a:gd name="T12" fmla="*/ 163 w 81"/>
                <a:gd name="T13" fmla="*/ 52 h 19"/>
                <a:gd name="T14" fmla="*/ 76 w 81"/>
                <a:gd name="T15" fmla="*/ 60 h 19"/>
                <a:gd name="T16" fmla="*/ 33 w 81"/>
                <a:gd name="T17" fmla="*/ 68 h 19"/>
                <a:gd name="T18" fmla="*/ 1 w 81"/>
                <a:gd name="T19" fmla="*/ 74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9">
                  <a:moveTo>
                    <a:pt x="0" y="19"/>
                  </a:moveTo>
                  <a:cubicBezTo>
                    <a:pt x="19" y="17"/>
                    <a:pt x="38" y="16"/>
                    <a:pt x="58" y="16"/>
                  </a:cubicBezTo>
                  <a:cubicBezTo>
                    <a:pt x="62" y="15"/>
                    <a:pt x="76" y="14"/>
                    <a:pt x="78" y="11"/>
                  </a:cubicBezTo>
                  <a:cubicBezTo>
                    <a:pt x="81" y="8"/>
                    <a:pt x="78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0" y="11"/>
                    <a:pt x="66" y="12"/>
                    <a:pt x="62" y="12"/>
                  </a:cubicBezTo>
                  <a:cubicBezTo>
                    <a:pt x="58" y="12"/>
                    <a:pt x="53" y="13"/>
                    <a:pt x="49" y="13"/>
                  </a:cubicBezTo>
                  <a:cubicBezTo>
                    <a:pt x="40" y="14"/>
                    <a:pt x="31" y="14"/>
                    <a:pt x="23" y="15"/>
                  </a:cubicBezTo>
                  <a:cubicBezTo>
                    <a:pt x="19" y="16"/>
                    <a:pt x="14" y="17"/>
                    <a:pt x="10" y="17"/>
                  </a:cubicBezTo>
                  <a:cubicBezTo>
                    <a:pt x="7" y="18"/>
                    <a:pt x="4" y="18"/>
                    <a:pt x="1" y="1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6" name="Freeform 1221">
              <a:extLst>
                <a:ext uri="{FF2B5EF4-FFF2-40B4-BE49-F238E27FC236}">
                  <a16:creationId xmlns:a16="http://schemas.microsoft.com/office/drawing/2014/main" id="{C9E04B33-5241-125F-1C47-B3D6A4523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179" y="3627848"/>
              <a:ext cx="105243" cy="39466"/>
            </a:xfrm>
            <a:custGeom>
              <a:avLst/>
              <a:gdLst>
                <a:gd name="T0" fmla="*/ 53 w 21"/>
                <a:gd name="T1" fmla="*/ 0 h 7"/>
                <a:gd name="T2" fmla="*/ 67 w 21"/>
                <a:gd name="T3" fmla="*/ 15 h 7"/>
                <a:gd name="T4" fmla="*/ 21 w 21"/>
                <a:gd name="T5" fmla="*/ 26 h 7"/>
                <a:gd name="T6" fmla="*/ 0 w 21"/>
                <a:gd name="T7" fmla="*/ 21 h 7"/>
                <a:gd name="T8" fmla="*/ 27 w 21"/>
                <a:gd name="T9" fmla="*/ 29 h 7"/>
                <a:gd name="T10" fmla="*/ 75 w 21"/>
                <a:gd name="T11" fmla="*/ 21 h 7"/>
                <a:gd name="T12" fmla="*/ 53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9" y="3"/>
                  </a:cubicBezTo>
                  <a:cubicBezTo>
                    <a:pt x="19" y="5"/>
                    <a:pt x="13" y="6"/>
                    <a:pt x="6" y="5"/>
                  </a:cubicBezTo>
                  <a:cubicBezTo>
                    <a:pt x="4" y="5"/>
                    <a:pt x="2" y="5"/>
                    <a:pt x="0" y="4"/>
                  </a:cubicBezTo>
                  <a:cubicBezTo>
                    <a:pt x="3" y="5"/>
                    <a:pt x="5" y="6"/>
                    <a:pt x="8" y="6"/>
                  </a:cubicBezTo>
                  <a:cubicBezTo>
                    <a:pt x="15" y="7"/>
                    <a:pt x="21" y="6"/>
                    <a:pt x="21" y="4"/>
                  </a:cubicBezTo>
                  <a:cubicBezTo>
                    <a:pt x="21" y="3"/>
                    <a:pt x="19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7" name="Freeform 1222">
              <a:extLst>
                <a:ext uri="{FF2B5EF4-FFF2-40B4-BE49-F238E27FC236}">
                  <a16:creationId xmlns:a16="http://schemas.microsoft.com/office/drawing/2014/main" id="{DE58AE73-84ED-138D-7B41-129901E59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3624559"/>
              <a:ext cx="88798" cy="26311"/>
            </a:xfrm>
            <a:custGeom>
              <a:avLst/>
              <a:gdLst>
                <a:gd name="T0" fmla="*/ 5 w 18"/>
                <a:gd name="T1" fmla="*/ 13 h 5"/>
                <a:gd name="T2" fmla="*/ 41 w 18"/>
                <a:gd name="T3" fmla="*/ 5 h 5"/>
                <a:gd name="T4" fmla="*/ 62 w 18"/>
                <a:gd name="T5" fmla="*/ 13 h 5"/>
                <a:gd name="T6" fmla="*/ 35 w 18"/>
                <a:gd name="T7" fmla="*/ 5 h 5"/>
                <a:gd name="T8" fmla="*/ 0 w 18"/>
                <a:gd name="T9" fmla="*/ 8 h 5"/>
                <a:gd name="T10" fmla="*/ 12 w 18"/>
                <a:gd name="T11" fmla="*/ 21 h 5"/>
                <a:gd name="T12" fmla="*/ 5 w 18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1" y="1"/>
                    <a:pt x="6" y="1"/>
                    <a:pt x="12" y="1"/>
                  </a:cubicBezTo>
                  <a:cubicBezTo>
                    <a:pt x="14" y="2"/>
                    <a:pt x="17" y="2"/>
                    <a:pt x="18" y="3"/>
                  </a:cubicBezTo>
                  <a:cubicBezTo>
                    <a:pt x="17" y="2"/>
                    <a:pt x="13" y="1"/>
                    <a:pt x="10" y="1"/>
                  </a:cubicBezTo>
                  <a:cubicBezTo>
                    <a:pt x="4" y="0"/>
                    <a:pt x="0" y="1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3" y="5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8" name="Freeform 1223">
              <a:extLst>
                <a:ext uri="{FF2B5EF4-FFF2-40B4-BE49-F238E27FC236}">
                  <a16:creationId xmlns:a16="http://schemas.microsoft.com/office/drawing/2014/main" id="{5F43F784-7C90-A962-5FB4-202E7B74D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0234" y="3641003"/>
              <a:ext cx="105243" cy="36177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8 h 7"/>
                <a:gd name="T4" fmla="*/ 21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75 w 21"/>
                <a:gd name="T11" fmla="*/ 8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7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0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9" name="Freeform 1224">
              <a:extLst>
                <a:ext uri="{FF2B5EF4-FFF2-40B4-BE49-F238E27FC236}">
                  <a16:creationId xmlns:a16="http://schemas.microsoft.com/office/drawing/2014/main" id="{C3974B7E-B798-53F2-4CE6-92626E49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0367" y="3641003"/>
              <a:ext cx="88798" cy="29600"/>
            </a:xfrm>
            <a:custGeom>
              <a:avLst/>
              <a:gdLst>
                <a:gd name="T0" fmla="*/ 5 w 18"/>
                <a:gd name="T1" fmla="*/ 14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14 h 6"/>
                <a:gd name="T10" fmla="*/ 14 w 18"/>
                <a:gd name="T11" fmla="*/ 21 h 6"/>
                <a:gd name="T12" fmla="*/ 5 w 18"/>
                <a:gd name="T13" fmla="*/ 14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1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0" name="Freeform 1225">
              <a:extLst>
                <a:ext uri="{FF2B5EF4-FFF2-40B4-BE49-F238E27FC236}">
                  <a16:creationId xmlns:a16="http://schemas.microsoft.com/office/drawing/2014/main" id="{9A1C9A81-8597-04BC-6F88-2230E0B96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3555493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82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20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2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1" name="Freeform 1226">
              <a:extLst>
                <a:ext uri="{FF2B5EF4-FFF2-40B4-BE49-F238E27FC236}">
                  <a16:creationId xmlns:a16="http://schemas.microsoft.com/office/drawing/2014/main" id="{768A16FF-D782-44E8-40D2-B980296B3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817" y="3581804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2" name="Freeform 1227">
              <a:extLst>
                <a:ext uri="{FF2B5EF4-FFF2-40B4-BE49-F238E27FC236}">
                  <a16:creationId xmlns:a16="http://schemas.microsoft.com/office/drawing/2014/main" id="{59BFC790-87E3-8E34-0699-50A265ABC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2759596"/>
              <a:ext cx="631456" cy="253240"/>
            </a:xfrm>
            <a:custGeom>
              <a:avLst/>
              <a:gdLst>
                <a:gd name="T0" fmla="*/ 21 w 128"/>
                <a:gd name="T1" fmla="*/ 90 h 48"/>
                <a:gd name="T2" fmla="*/ 21 w 128"/>
                <a:gd name="T3" fmla="*/ 90 h 48"/>
                <a:gd name="T4" fmla="*/ 5 w 128"/>
                <a:gd name="T5" fmla="*/ 67 h 48"/>
                <a:gd name="T6" fmla="*/ 12 w 128"/>
                <a:gd name="T7" fmla="*/ 26 h 48"/>
                <a:gd name="T8" fmla="*/ 68 w 128"/>
                <a:gd name="T9" fmla="*/ 16 h 48"/>
                <a:gd name="T10" fmla="*/ 261 w 128"/>
                <a:gd name="T11" fmla="*/ 69 h 48"/>
                <a:gd name="T12" fmla="*/ 396 w 128"/>
                <a:gd name="T13" fmla="*/ 103 h 48"/>
                <a:gd name="T14" fmla="*/ 431 w 128"/>
                <a:gd name="T15" fmla="*/ 136 h 48"/>
                <a:gd name="T16" fmla="*/ 423 w 128"/>
                <a:gd name="T17" fmla="*/ 178 h 48"/>
                <a:gd name="T18" fmla="*/ 399 w 128"/>
                <a:gd name="T19" fmla="*/ 193 h 48"/>
                <a:gd name="T20" fmla="*/ 207 w 128"/>
                <a:gd name="T21" fmla="*/ 149 h 48"/>
                <a:gd name="T22" fmla="*/ 21 w 128"/>
                <a:gd name="T23" fmla="*/ 9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4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3" name="Freeform 1228">
              <a:extLst>
                <a:ext uri="{FF2B5EF4-FFF2-40B4-BE49-F238E27FC236}">
                  <a16:creationId xmlns:a16="http://schemas.microsoft.com/office/drawing/2014/main" id="{F44A4FDA-BEA2-7953-3700-4CD515B12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924037"/>
              <a:ext cx="621589" cy="325595"/>
            </a:xfrm>
            <a:custGeom>
              <a:avLst/>
              <a:gdLst>
                <a:gd name="T0" fmla="*/ 410 w 126"/>
                <a:gd name="T1" fmla="*/ 163 h 62"/>
                <a:gd name="T2" fmla="*/ 423 w 126"/>
                <a:gd name="T3" fmla="*/ 192 h 62"/>
                <a:gd name="T4" fmla="*/ 413 w 126"/>
                <a:gd name="T5" fmla="*/ 232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63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40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40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4" name="Freeform 1229">
              <a:extLst>
                <a:ext uri="{FF2B5EF4-FFF2-40B4-BE49-F238E27FC236}">
                  <a16:creationId xmlns:a16="http://schemas.microsoft.com/office/drawing/2014/main" id="{B213422C-2F60-86D6-90EA-E40FFEF98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3144389"/>
              <a:ext cx="621589" cy="325595"/>
            </a:xfrm>
            <a:custGeom>
              <a:avLst/>
              <a:gdLst>
                <a:gd name="T0" fmla="*/ 18 w 126"/>
                <a:gd name="T1" fmla="*/ 89 h 62"/>
                <a:gd name="T2" fmla="*/ 18 w 126"/>
                <a:gd name="T3" fmla="*/ 89 h 62"/>
                <a:gd name="T4" fmla="*/ 5 w 126"/>
                <a:gd name="T5" fmla="*/ 61 h 62"/>
                <a:gd name="T6" fmla="*/ 14 w 126"/>
                <a:gd name="T7" fmla="*/ 26 h 62"/>
                <a:gd name="T8" fmla="*/ 75 w 126"/>
                <a:gd name="T9" fmla="*/ 21 h 62"/>
                <a:gd name="T10" fmla="*/ 261 w 126"/>
                <a:gd name="T11" fmla="*/ 102 h 62"/>
                <a:gd name="T12" fmla="*/ 392 w 126"/>
                <a:gd name="T13" fmla="*/ 155 h 62"/>
                <a:gd name="T14" fmla="*/ 423 w 126"/>
                <a:gd name="T15" fmla="*/ 192 h 62"/>
                <a:gd name="T16" fmla="*/ 413 w 126"/>
                <a:gd name="T17" fmla="*/ 232 h 62"/>
                <a:gd name="T18" fmla="*/ 386 w 126"/>
                <a:gd name="T19" fmla="*/ 244 h 62"/>
                <a:gd name="T20" fmla="*/ 201 w 126"/>
                <a:gd name="T21" fmla="*/ 176 h 62"/>
                <a:gd name="T22" fmla="*/ 18 w 126"/>
                <a:gd name="T23" fmla="*/ 89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2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2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5" name="Freeform 1230">
              <a:extLst>
                <a:ext uri="{FF2B5EF4-FFF2-40B4-BE49-F238E27FC236}">
                  <a16:creationId xmlns:a16="http://schemas.microsoft.com/office/drawing/2014/main" id="{BC5C12A8-400F-4D51-BA71-07A698D4E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699" y="3072035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35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8" y="0"/>
                    <a:pt x="14" y="3"/>
                  </a:cubicBezTo>
                  <a:cubicBezTo>
                    <a:pt x="20" y="5"/>
                    <a:pt x="25" y="8"/>
                    <a:pt x="25" y="10"/>
                  </a:cubicBezTo>
                  <a:cubicBezTo>
                    <a:pt x="24" y="12"/>
                    <a:pt x="18" y="12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6" name="Freeform 1231">
              <a:extLst>
                <a:ext uri="{FF2B5EF4-FFF2-40B4-BE49-F238E27FC236}">
                  <a16:creationId xmlns:a16="http://schemas.microsoft.com/office/drawing/2014/main" id="{7972E2DE-92D3-8110-0E52-5AC7DC270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3302253"/>
              <a:ext cx="121687" cy="62488"/>
            </a:xfrm>
            <a:custGeom>
              <a:avLst/>
              <a:gdLst>
                <a:gd name="T0" fmla="*/ 78 w 25"/>
                <a:gd name="T1" fmla="*/ 40 h 12"/>
                <a:gd name="T2" fmla="*/ 36 w 25"/>
                <a:gd name="T3" fmla="*/ 35 h 12"/>
                <a:gd name="T4" fmla="*/ 0 w 25"/>
                <a:gd name="T5" fmla="*/ 8 h 12"/>
                <a:gd name="T6" fmla="*/ 41 w 25"/>
                <a:gd name="T7" fmla="*/ 8 h 12"/>
                <a:gd name="T8" fmla="*/ 78 w 25"/>
                <a:gd name="T9" fmla="*/ 4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24" y="10"/>
                  </a:moveTo>
                  <a:cubicBezTo>
                    <a:pt x="23" y="12"/>
                    <a:pt x="18" y="11"/>
                    <a:pt x="11" y="9"/>
                  </a:cubicBezTo>
                  <a:cubicBezTo>
                    <a:pt x="5" y="7"/>
                    <a:pt x="0" y="3"/>
                    <a:pt x="0" y="2"/>
                  </a:cubicBezTo>
                  <a:cubicBezTo>
                    <a:pt x="1" y="0"/>
                    <a:pt x="7" y="0"/>
                    <a:pt x="13" y="2"/>
                  </a:cubicBezTo>
                  <a:cubicBezTo>
                    <a:pt x="20" y="5"/>
                    <a:pt x="25" y="8"/>
                    <a:pt x="24" y="10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7" name="Freeform 1232">
              <a:extLst>
                <a:ext uri="{FF2B5EF4-FFF2-40B4-BE49-F238E27FC236}">
                  <a16:creationId xmlns:a16="http://schemas.microsoft.com/office/drawing/2014/main" id="{D690BCEE-7848-BEC5-A31B-E01A23F5C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833" y="3055591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40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7" y="1"/>
                    <a:pt x="14" y="3"/>
                  </a:cubicBezTo>
                  <a:cubicBezTo>
                    <a:pt x="20" y="5"/>
                    <a:pt x="25" y="9"/>
                    <a:pt x="25" y="10"/>
                  </a:cubicBezTo>
                  <a:cubicBezTo>
                    <a:pt x="24" y="12"/>
                    <a:pt x="18" y="12"/>
                    <a:pt x="12" y="10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8" name="Freeform 1233">
              <a:extLst>
                <a:ext uri="{FF2B5EF4-FFF2-40B4-BE49-F238E27FC236}">
                  <a16:creationId xmlns:a16="http://schemas.microsoft.com/office/drawing/2014/main" id="{87ACF87F-52A9-7630-9A5A-C67E3437F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845" y="3285809"/>
              <a:ext cx="118398" cy="65777"/>
            </a:xfrm>
            <a:custGeom>
              <a:avLst/>
              <a:gdLst>
                <a:gd name="T0" fmla="*/ 81 w 24"/>
                <a:gd name="T1" fmla="*/ 47 h 12"/>
                <a:gd name="T2" fmla="*/ 39 w 24"/>
                <a:gd name="T3" fmla="*/ 42 h 12"/>
                <a:gd name="T4" fmla="*/ 0 w 24"/>
                <a:gd name="T5" fmla="*/ 8 h 12"/>
                <a:gd name="T6" fmla="*/ 45 w 24"/>
                <a:gd name="T7" fmla="*/ 13 h 12"/>
                <a:gd name="T8" fmla="*/ 81 w 24"/>
                <a:gd name="T9" fmla="*/ 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2">
                  <a:moveTo>
                    <a:pt x="24" y="10"/>
                  </a:moveTo>
                  <a:cubicBezTo>
                    <a:pt x="23" y="12"/>
                    <a:pt x="17" y="12"/>
                    <a:pt x="11" y="9"/>
                  </a:cubicBezTo>
                  <a:cubicBezTo>
                    <a:pt x="4" y="7"/>
                    <a:pt x="0" y="4"/>
                    <a:pt x="0" y="2"/>
                  </a:cubicBezTo>
                  <a:cubicBezTo>
                    <a:pt x="1" y="0"/>
                    <a:pt x="7" y="1"/>
                    <a:pt x="13" y="3"/>
                  </a:cubicBezTo>
                  <a:cubicBezTo>
                    <a:pt x="20" y="5"/>
                    <a:pt x="24" y="8"/>
                    <a:pt x="24" y="10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9" name="Freeform 1234">
              <a:extLst>
                <a:ext uri="{FF2B5EF4-FFF2-40B4-BE49-F238E27FC236}">
                  <a16:creationId xmlns:a16="http://schemas.microsoft.com/office/drawing/2014/main" id="{128C5273-F6A2-3E1A-7463-1AF191AB4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049" y="3170700"/>
              <a:ext cx="259818" cy="85510"/>
            </a:xfrm>
            <a:custGeom>
              <a:avLst/>
              <a:gdLst>
                <a:gd name="T0" fmla="*/ 0 w 53"/>
                <a:gd name="T1" fmla="*/ 39 h 16"/>
                <a:gd name="T2" fmla="*/ 15 w 53"/>
                <a:gd name="T3" fmla="*/ 5 h 16"/>
                <a:gd name="T4" fmla="*/ 55 w 53"/>
                <a:gd name="T5" fmla="*/ 13 h 16"/>
                <a:gd name="T6" fmla="*/ 119 w 53"/>
                <a:gd name="T7" fmla="*/ 42 h 16"/>
                <a:gd name="T8" fmla="*/ 146 w 53"/>
                <a:gd name="T9" fmla="*/ 55 h 16"/>
                <a:gd name="T10" fmla="*/ 176 w 53"/>
                <a:gd name="T11" fmla="*/ 68 h 16"/>
                <a:gd name="T12" fmla="*/ 54 w 53"/>
                <a:gd name="T13" fmla="*/ 21 h 16"/>
                <a:gd name="T14" fmla="*/ 13 w 53"/>
                <a:gd name="T15" fmla="*/ 21 h 16"/>
                <a:gd name="T16" fmla="*/ 0 w 53"/>
                <a:gd name="T17" fmla="*/ 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6">
                  <a:moveTo>
                    <a:pt x="0" y="9"/>
                  </a:moveTo>
                  <a:cubicBezTo>
                    <a:pt x="1" y="6"/>
                    <a:pt x="2" y="2"/>
                    <a:pt x="5" y="1"/>
                  </a:cubicBezTo>
                  <a:cubicBezTo>
                    <a:pt x="8" y="0"/>
                    <a:pt x="13" y="2"/>
                    <a:pt x="17" y="3"/>
                  </a:cubicBezTo>
                  <a:cubicBezTo>
                    <a:pt x="23" y="5"/>
                    <a:pt x="29" y="8"/>
                    <a:pt x="36" y="10"/>
                  </a:cubicBezTo>
                  <a:cubicBezTo>
                    <a:pt x="39" y="11"/>
                    <a:pt x="41" y="12"/>
                    <a:pt x="44" y="13"/>
                  </a:cubicBezTo>
                  <a:cubicBezTo>
                    <a:pt x="47" y="14"/>
                    <a:pt x="50" y="15"/>
                    <a:pt x="53" y="16"/>
                  </a:cubicBezTo>
                  <a:cubicBezTo>
                    <a:pt x="41" y="14"/>
                    <a:pt x="28" y="8"/>
                    <a:pt x="16" y="5"/>
                  </a:cubicBezTo>
                  <a:cubicBezTo>
                    <a:pt x="12" y="4"/>
                    <a:pt x="7" y="3"/>
                    <a:pt x="4" y="5"/>
                  </a:cubicBezTo>
                  <a:cubicBezTo>
                    <a:pt x="2" y="7"/>
                    <a:pt x="1" y="9"/>
                    <a:pt x="0" y="11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0" name="Freeform 1235">
              <a:extLst>
                <a:ext uri="{FF2B5EF4-FFF2-40B4-BE49-F238E27FC236}">
                  <a16:creationId xmlns:a16="http://schemas.microsoft.com/office/drawing/2014/main" id="{AF87B7BC-F50D-41D2-D193-D8288F40A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037" y="2940481"/>
              <a:ext cx="259818" cy="95376"/>
            </a:xfrm>
            <a:custGeom>
              <a:avLst/>
              <a:gdLst>
                <a:gd name="T0" fmla="*/ 0 w 53"/>
                <a:gd name="T1" fmla="*/ 42 h 18"/>
                <a:gd name="T2" fmla="*/ 13 w 53"/>
                <a:gd name="T3" fmla="*/ 5 h 18"/>
                <a:gd name="T4" fmla="*/ 55 w 53"/>
                <a:gd name="T5" fmla="*/ 21 h 18"/>
                <a:gd name="T6" fmla="*/ 119 w 53"/>
                <a:gd name="T7" fmla="*/ 50 h 18"/>
                <a:gd name="T8" fmla="*/ 149 w 53"/>
                <a:gd name="T9" fmla="*/ 63 h 18"/>
                <a:gd name="T10" fmla="*/ 176 w 53"/>
                <a:gd name="T11" fmla="*/ 76 h 18"/>
                <a:gd name="T12" fmla="*/ 54 w 53"/>
                <a:gd name="T13" fmla="*/ 29 h 18"/>
                <a:gd name="T14" fmla="*/ 15 w 53"/>
                <a:gd name="T15" fmla="*/ 29 h 18"/>
                <a:gd name="T16" fmla="*/ 0 w 53"/>
                <a:gd name="T17" fmla="*/ 55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8">
                  <a:moveTo>
                    <a:pt x="0" y="10"/>
                  </a:moveTo>
                  <a:cubicBezTo>
                    <a:pt x="1" y="8"/>
                    <a:pt x="1" y="2"/>
                    <a:pt x="4" y="1"/>
                  </a:cubicBezTo>
                  <a:cubicBezTo>
                    <a:pt x="7" y="0"/>
                    <a:pt x="13" y="4"/>
                    <a:pt x="17" y="5"/>
                  </a:cubicBezTo>
                  <a:cubicBezTo>
                    <a:pt x="23" y="7"/>
                    <a:pt x="30" y="9"/>
                    <a:pt x="36" y="12"/>
                  </a:cubicBezTo>
                  <a:cubicBezTo>
                    <a:pt x="39" y="13"/>
                    <a:pt x="42" y="14"/>
                    <a:pt x="45" y="15"/>
                  </a:cubicBezTo>
                  <a:cubicBezTo>
                    <a:pt x="47" y="16"/>
                    <a:pt x="51" y="16"/>
                    <a:pt x="53" y="18"/>
                  </a:cubicBezTo>
                  <a:cubicBezTo>
                    <a:pt x="41" y="16"/>
                    <a:pt x="28" y="10"/>
                    <a:pt x="16" y="7"/>
                  </a:cubicBezTo>
                  <a:cubicBezTo>
                    <a:pt x="12" y="6"/>
                    <a:pt x="8" y="5"/>
                    <a:pt x="5" y="7"/>
                  </a:cubicBezTo>
                  <a:cubicBezTo>
                    <a:pt x="2" y="8"/>
                    <a:pt x="1" y="11"/>
                    <a:pt x="0" y="13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1" name="Freeform 1236">
              <a:extLst>
                <a:ext uri="{FF2B5EF4-FFF2-40B4-BE49-F238E27FC236}">
                  <a16:creationId xmlns:a16="http://schemas.microsoft.com/office/drawing/2014/main" id="{7E805C3A-90CF-B7F4-9765-C4B6FAF9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923" y="3091768"/>
              <a:ext cx="384793" cy="141420"/>
            </a:xfrm>
            <a:custGeom>
              <a:avLst/>
              <a:gdLst>
                <a:gd name="T0" fmla="*/ 0 w 78"/>
                <a:gd name="T1" fmla="*/ 0 h 27"/>
                <a:gd name="T2" fmla="*/ 183 w 78"/>
                <a:gd name="T3" fmla="*/ 84 h 27"/>
                <a:gd name="T4" fmla="*/ 255 w 78"/>
                <a:gd name="T5" fmla="*/ 102 h 27"/>
                <a:gd name="T6" fmla="*/ 264 w 78"/>
                <a:gd name="T7" fmla="*/ 56 h 27"/>
                <a:gd name="T8" fmla="*/ 242 w 78"/>
                <a:gd name="T9" fmla="*/ 89 h 27"/>
                <a:gd name="T10" fmla="*/ 203 w 78"/>
                <a:gd name="T11" fmla="*/ 76 h 27"/>
                <a:gd name="T12" fmla="*/ 161 w 78"/>
                <a:gd name="T13" fmla="*/ 61 h 27"/>
                <a:gd name="T14" fmla="*/ 75 w 78"/>
                <a:gd name="T15" fmla="*/ 29 h 27"/>
                <a:gd name="T16" fmla="*/ 35 w 78"/>
                <a:gd name="T17" fmla="*/ 13 h 27"/>
                <a:gd name="T18" fmla="*/ 5 w 78"/>
                <a:gd name="T19" fmla="*/ 5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27">
                  <a:moveTo>
                    <a:pt x="0" y="0"/>
                  </a:moveTo>
                  <a:cubicBezTo>
                    <a:pt x="18" y="7"/>
                    <a:pt x="36" y="14"/>
                    <a:pt x="54" y="21"/>
                  </a:cubicBezTo>
                  <a:cubicBezTo>
                    <a:pt x="58" y="22"/>
                    <a:pt x="71" y="27"/>
                    <a:pt x="75" y="25"/>
                  </a:cubicBezTo>
                  <a:cubicBezTo>
                    <a:pt x="78" y="23"/>
                    <a:pt x="78" y="17"/>
                    <a:pt x="78" y="14"/>
                  </a:cubicBezTo>
                  <a:cubicBezTo>
                    <a:pt x="77" y="17"/>
                    <a:pt x="75" y="21"/>
                    <a:pt x="71" y="22"/>
                  </a:cubicBezTo>
                  <a:cubicBezTo>
                    <a:pt x="67" y="22"/>
                    <a:pt x="63" y="20"/>
                    <a:pt x="60" y="19"/>
                  </a:cubicBezTo>
                  <a:cubicBezTo>
                    <a:pt x="56" y="18"/>
                    <a:pt x="51" y="16"/>
                    <a:pt x="47" y="15"/>
                  </a:cubicBezTo>
                  <a:cubicBezTo>
                    <a:pt x="39" y="12"/>
                    <a:pt x="30" y="9"/>
                    <a:pt x="22" y="7"/>
                  </a:cubicBezTo>
                  <a:cubicBezTo>
                    <a:pt x="18" y="5"/>
                    <a:pt x="14" y="4"/>
                    <a:pt x="10" y="3"/>
                  </a:cubicBezTo>
                  <a:cubicBezTo>
                    <a:pt x="7" y="2"/>
                    <a:pt x="4" y="1"/>
                    <a:pt x="1" y="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2" name="Freeform 1237">
              <a:extLst>
                <a:ext uri="{FF2B5EF4-FFF2-40B4-BE49-F238E27FC236}">
                  <a16:creationId xmlns:a16="http://schemas.microsoft.com/office/drawing/2014/main" id="{ADAB1B88-DF83-1E5A-3FAF-B8347F640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180" y="3312120"/>
              <a:ext cx="434126" cy="144709"/>
            </a:xfrm>
            <a:custGeom>
              <a:avLst/>
              <a:gdLst>
                <a:gd name="T0" fmla="*/ 296 w 88"/>
                <a:gd name="T1" fmla="*/ 77 h 27"/>
                <a:gd name="T2" fmla="*/ 278 w 88"/>
                <a:gd name="T3" fmla="*/ 111 h 27"/>
                <a:gd name="T4" fmla="*/ 228 w 88"/>
                <a:gd name="T5" fmla="*/ 96 h 27"/>
                <a:gd name="T6" fmla="*/ 153 w 88"/>
                <a:gd name="T7" fmla="*/ 68 h 27"/>
                <a:gd name="T8" fmla="*/ 0 w 88"/>
                <a:gd name="T9" fmla="*/ 0 h 27"/>
                <a:gd name="T10" fmla="*/ 107 w 88"/>
                <a:gd name="T11" fmla="*/ 42 h 27"/>
                <a:gd name="T12" fmla="*/ 210 w 88"/>
                <a:gd name="T13" fmla="*/ 83 h 27"/>
                <a:gd name="T14" fmla="*/ 291 w 88"/>
                <a:gd name="T15" fmla="*/ 47 h 27"/>
                <a:gd name="T16" fmla="*/ 297 w 88"/>
                <a:gd name="T17" fmla="*/ 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27">
                  <a:moveTo>
                    <a:pt x="87" y="18"/>
                  </a:moveTo>
                  <a:cubicBezTo>
                    <a:pt x="86" y="21"/>
                    <a:pt x="87" y="26"/>
                    <a:pt x="82" y="26"/>
                  </a:cubicBezTo>
                  <a:cubicBezTo>
                    <a:pt x="78" y="27"/>
                    <a:pt x="71" y="24"/>
                    <a:pt x="67" y="22"/>
                  </a:cubicBezTo>
                  <a:cubicBezTo>
                    <a:pt x="58" y="19"/>
                    <a:pt x="54" y="18"/>
                    <a:pt x="45" y="16"/>
                  </a:cubicBezTo>
                  <a:cubicBezTo>
                    <a:pt x="32" y="12"/>
                    <a:pt x="12" y="6"/>
                    <a:pt x="0" y="0"/>
                  </a:cubicBezTo>
                  <a:cubicBezTo>
                    <a:pt x="9" y="3"/>
                    <a:pt x="21" y="7"/>
                    <a:pt x="31" y="10"/>
                  </a:cubicBezTo>
                  <a:cubicBezTo>
                    <a:pt x="42" y="13"/>
                    <a:pt x="51" y="16"/>
                    <a:pt x="62" y="19"/>
                  </a:cubicBezTo>
                  <a:cubicBezTo>
                    <a:pt x="73" y="21"/>
                    <a:pt x="88" y="21"/>
                    <a:pt x="86" y="11"/>
                  </a:cubicBezTo>
                  <a:cubicBezTo>
                    <a:pt x="88" y="13"/>
                    <a:pt x="87" y="15"/>
                    <a:pt x="88" y="17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3" name="Freeform 1238">
              <a:extLst>
                <a:ext uri="{FF2B5EF4-FFF2-40B4-BE49-F238E27FC236}">
                  <a16:creationId xmlns:a16="http://schemas.microsoft.com/office/drawing/2014/main" id="{2A9C4967-B591-FF75-E979-21A45FC27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566" y="3081901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4 h 7"/>
                <a:gd name="T4" fmla="*/ 15 w 21"/>
                <a:gd name="T5" fmla="*/ 13 h 7"/>
                <a:gd name="T6" fmla="*/ 0 w 21"/>
                <a:gd name="T7" fmla="*/ 5 h 7"/>
                <a:gd name="T8" fmla="*/ 22 w 21"/>
                <a:gd name="T9" fmla="*/ 20 h 7"/>
                <a:gd name="T10" fmla="*/ 65 w 21"/>
                <a:gd name="T11" fmla="*/ 20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2"/>
                    <a:pt x="19" y="3"/>
                    <a:pt x="18" y="4"/>
                  </a:cubicBezTo>
                  <a:cubicBezTo>
                    <a:pt x="18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4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1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4" name="Freeform 1239">
              <a:extLst>
                <a:ext uri="{FF2B5EF4-FFF2-40B4-BE49-F238E27FC236}">
                  <a16:creationId xmlns:a16="http://schemas.microsoft.com/office/drawing/2014/main" id="{E6EB9E24-C4C3-D1FD-8454-4C7033D79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988" y="3062168"/>
              <a:ext cx="88798" cy="29600"/>
            </a:xfrm>
            <a:custGeom>
              <a:avLst/>
              <a:gdLst>
                <a:gd name="T0" fmla="*/ 5 w 18"/>
                <a:gd name="T1" fmla="*/ 8 h 6"/>
                <a:gd name="T2" fmla="*/ 41 w 18"/>
                <a:gd name="T3" fmla="*/ 14 h 6"/>
                <a:gd name="T4" fmla="*/ 62 w 18"/>
                <a:gd name="T5" fmla="*/ 21 h 6"/>
                <a:gd name="T6" fmla="*/ 35 w 18"/>
                <a:gd name="T7" fmla="*/ 12 h 6"/>
                <a:gd name="T8" fmla="*/ 0 w 18"/>
                <a:gd name="T9" fmla="*/ 8 h 6"/>
                <a:gd name="T10" fmla="*/ 12 w 18"/>
                <a:gd name="T11" fmla="*/ 18 h 6"/>
                <a:gd name="T12" fmla="*/ 5 w 18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2"/>
                  </a:moveTo>
                  <a:cubicBezTo>
                    <a:pt x="2" y="1"/>
                    <a:pt x="7" y="2"/>
                    <a:pt x="12" y="4"/>
                  </a:cubicBezTo>
                  <a:cubicBezTo>
                    <a:pt x="14" y="4"/>
                    <a:pt x="16" y="6"/>
                    <a:pt x="18" y="6"/>
                  </a:cubicBezTo>
                  <a:cubicBezTo>
                    <a:pt x="17" y="5"/>
                    <a:pt x="14" y="4"/>
                    <a:pt x="10" y="3"/>
                  </a:cubicBezTo>
                  <a:cubicBezTo>
                    <a:pt x="5" y="1"/>
                    <a:pt x="0" y="0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2" y="5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5" name="Freeform 1240">
              <a:extLst>
                <a:ext uri="{FF2B5EF4-FFF2-40B4-BE49-F238E27FC236}">
                  <a16:creationId xmlns:a16="http://schemas.microsoft.com/office/drawing/2014/main" id="{14B0B391-EE39-E838-565F-46A5BFF61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578" y="3312120"/>
              <a:ext cx="98665" cy="39466"/>
            </a:xfrm>
            <a:custGeom>
              <a:avLst/>
              <a:gdLst>
                <a:gd name="T0" fmla="*/ 53 w 20"/>
                <a:gd name="T1" fmla="*/ 0 h 7"/>
                <a:gd name="T2" fmla="*/ 62 w 20"/>
                <a:gd name="T3" fmla="*/ 21 h 7"/>
                <a:gd name="T4" fmla="*/ 18 w 20"/>
                <a:gd name="T5" fmla="*/ 15 h 7"/>
                <a:gd name="T6" fmla="*/ 0 w 20"/>
                <a:gd name="T7" fmla="*/ 5 h 7"/>
                <a:gd name="T8" fmla="*/ 26 w 20"/>
                <a:gd name="T9" fmla="*/ 21 h 7"/>
                <a:gd name="T10" fmla="*/ 68 w 20"/>
                <a:gd name="T11" fmla="*/ 26 h 7"/>
                <a:gd name="T12" fmla="*/ 53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5" y="0"/>
                  </a:moveTo>
                  <a:cubicBezTo>
                    <a:pt x="17" y="2"/>
                    <a:pt x="18" y="3"/>
                    <a:pt x="18" y="4"/>
                  </a:cubicBezTo>
                  <a:cubicBezTo>
                    <a:pt x="17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3"/>
                    <a:pt x="7" y="4"/>
                  </a:cubicBezTo>
                  <a:cubicBezTo>
                    <a:pt x="14" y="7"/>
                    <a:pt x="19" y="7"/>
                    <a:pt x="20" y="5"/>
                  </a:cubicBezTo>
                  <a:cubicBezTo>
                    <a:pt x="20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6" name="Freeform 1241">
              <a:extLst>
                <a:ext uri="{FF2B5EF4-FFF2-40B4-BE49-F238E27FC236}">
                  <a16:creationId xmlns:a16="http://schemas.microsoft.com/office/drawing/2014/main" id="{87FEA677-C0A1-887E-75AA-6FC785975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3292387"/>
              <a:ext cx="92087" cy="32888"/>
            </a:xfrm>
            <a:custGeom>
              <a:avLst/>
              <a:gdLst>
                <a:gd name="T0" fmla="*/ 6 w 19"/>
                <a:gd name="T1" fmla="*/ 8 h 6"/>
                <a:gd name="T2" fmla="*/ 41 w 19"/>
                <a:gd name="T3" fmla="*/ 13 h 6"/>
                <a:gd name="T4" fmla="*/ 60 w 19"/>
                <a:gd name="T5" fmla="*/ 28 h 6"/>
                <a:gd name="T6" fmla="*/ 35 w 19"/>
                <a:gd name="T7" fmla="*/ 8 h 6"/>
                <a:gd name="T8" fmla="*/ 1 w 19"/>
                <a:gd name="T9" fmla="*/ 8 h 6"/>
                <a:gd name="T10" fmla="*/ 13 w 19"/>
                <a:gd name="T11" fmla="*/ 22 h 6"/>
                <a:gd name="T12" fmla="*/ 6 w 19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2"/>
                  </a:moveTo>
                  <a:cubicBezTo>
                    <a:pt x="2" y="1"/>
                    <a:pt x="8" y="2"/>
                    <a:pt x="13" y="3"/>
                  </a:cubicBezTo>
                  <a:cubicBezTo>
                    <a:pt x="15" y="4"/>
                    <a:pt x="17" y="5"/>
                    <a:pt x="19" y="6"/>
                  </a:cubicBezTo>
                  <a:cubicBezTo>
                    <a:pt x="17" y="5"/>
                    <a:pt x="14" y="4"/>
                    <a:pt x="11" y="2"/>
                  </a:cubicBezTo>
                  <a:cubicBezTo>
                    <a:pt x="6" y="1"/>
                    <a:pt x="1" y="0"/>
                    <a:pt x="1" y="2"/>
                  </a:cubicBezTo>
                  <a:cubicBezTo>
                    <a:pt x="0" y="3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7" name="Freeform 1242">
              <a:extLst>
                <a:ext uri="{FF2B5EF4-FFF2-40B4-BE49-F238E27FC236}">
                  <a16:creationId xmlns:a16="http://schemas.microsoft.com/office/drawing/2014/main" id="{7E743617-2355-AA65-EA6A-5678469EE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924037"/>
              <a:ext cx="621589" cy="325595"/>
            </a:xfrm>
            <a:custGeom>
              <a:avLst/>
              <a:gdLst>
                <a:gd name="T0" fmla="*/ 410 w 126"/>
                <a:gd name="T1" fmla="*/ 163 h 62"/>
                <a:gd name="T2" fmla="*/ 423 w 126"/>
                <a:gd name="T3" fmla="*/ 192 h 62"/>
                <a:gd name="T4" fmla="*/ 413 w 126"/>
                <a:gd name="T5" fmla="*/ 232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63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40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40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8" name="Freeform 1243">
              <a:extLst>
                <a:ext uri="{FF2B5EF4-FFF2-40B4-BE49-F238E27FC236}">
                  <a16:creationId xmlns:a16="http://schemas.microsoft.com/office/drawing/2014/main" id="{B74400D1-1812-558C-2116-95309A2E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3144389"/>
              <a:ext cx="621589" cy="325595"/>
            </a:xfrm>
            <a:custGeom>
              <a:avLst/>
              <a:gdLst>
                <a:gd name="T0" fmla="*/ 18 w 126"/>
                <a:gd name="T1" fmla="*/ 89 h 62"/>
                <a:gd name="T2" fmla="*/ 18 w 126"/>
                <a:gd name="T3" fmla="*/ 89 h 62"/>
                <a:gd name="T4" fmla="*/ 5 w 126"/>
                <a:gd name="T5" fmla="*/ 61 h 62"/>
                <a:gd name="T6" fmla="*/ 14 w 126"/>
                <a:gd name="T7" fmla="*/ 26 h 62"/>
                <a:gd name="T8" fmla="*/ 75 w 126"/>
                <a:gd name="T9" fmla="*/ 21 h 62"/>
                <a:gd name="T10" fmla="*/ 261 w 126"/>
                <a:gd name="T11" fmla="*/ 102 h 62"/>
                <a:gd name="T12" fmla="*/ 392 w 126"/>
                <a:gd name="T13" fmla="*/ 155 h 62"/>
                <a:gd name="T14" fmla="*/ 423 w 126"/>
                <a:gd name="T15" fmla="*/ 192 h 62"/>
                <a:gd name="T16" fmla="*/ 413 w 126"/>
                <a:gd name="T17" fmla="*/ 232 h 62"/>
                <a:gd name="T18" fmla="*/ 386 w 126"/>
                <a:gd name="T19" fmla="*/ 244 h 62"/>
                <a:gd name="T20" fmla="*/ 201 w 126"/>
                <a:gd name="T21" fmla="*/ 176 h 62"/>
                <a:gd name="T22" fmla="*/ 18 w 126"/>
                <a:gd name="T23" fmla="*/ 89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2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2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9" name="Freeform 1244">
              <a:extLst>
                <a:ext uri="{FF2B5EF4-FFF2-40B4-BE49-F238E27FC236}">
                  <a16:creationId xmlns:a16="http://schemas.microsoft.com/office/drawing/2014/main" id="{454C4FF8-C580-00F1-1AAA-9378531C3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3371319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92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1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0" name="Freeform 1245">
              <a:extLst>
                <a:ext uri="{FF2B5EF4-FFF2-40B4-BE49-F238E27FC236}">
                  <a16:creationId xmlns:a16="http://schemas.microsoft.com/office/drawing/2014/main" id="{D6479BA3-E396-8B18-55CC-2C46131E6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3502872"/>
              <a:ext cx="121687" cy="52621"/>
            </a:xfrm>
            <a:custGeom>
              <a:avLst/>
              <a:gdLst>
                <a:gd name="T0" fmla="*/ 78 w 25"/>
                <a:gd name="T1" fmla="*/ 34 h 10"/>
                <a:gd name="T2" fmla="*/ 36 w 25"/>
                <a:gd name="T3" fmla="*/ 34 h 10"/>
                <a:gd name="T4" fmla="*/ 0 w 25"/>
                <a:gd name="T5" fmla="*/ 8 h 10"/>
                <a:gd name="T6" fmla="*/ 41 w 25"/>
                <a:gd name="T7" fmla="*/ 8 h 10"/>
                <a:gd name="T8" fmla="*/ 7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8"/>
                  </a:moveTo>
                  <a:cubicBezTo>
                    <a:pt x="24" y="10"/>
                    <a:pt x="18" y="10"/>
                    <a:pt x="11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2"/>
                  </a:cubicBezTo>
                  <a:cubicBezTo>
                    <a:pt x="20" y="3"/>
                    <a:pt x="25" y="6"/>
                    <a:pt x="24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1" name="Freeform 1246">
              <a:extLst>
                <a:ext uri="{FF2B5EF4-FFF2-40B4-BE49-F238E27FC236}">
                  <a16:creationId xmlns:a16="http://schemas.microsoft.com/office/drawing/2014/main" id="{706BCA56-F916-BE8C-DF50-EC825F32B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856" y="3493006"/>
              <a:ext cx="124976" cy="52621"/>
            </a:xfrm>
            <a:custGeom>
              <a:avLst/>
              <a:gdLst>
                <a:gd name="T0" fmla="*/ 88 w 25"/>
                <a:gd name="T1" fmla="*/ 34 h 10"/>
                <a:gd name="T2" fmla="*/ 41 w 25"/>
                <a:gd name="T3" fmla="*/ 34 h 10"/>
                <a:gd name="T4" fmla="*/ 5 w 25"/>
                <a:gd name="T5" fmla="*/ 8 h 10"/>
                <a:gd name="T6" fmla="*/ 49 w 25"/>
                <a:gd name="T7" fmla="*/ 5 h 10"/>
                <a:gd name="T8" fmla="*/ 8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4" y="10"/>
                    <a:pt x="19" y="10"/>
                    <a:pt x="12" y="8"/>
                  </a:cubicBezTo>
                  <a:cubicBezTo>
                    <a:pt x="5" y="6"/>
                    <a:pt x="0" y="3"/>
                    <a:pt x="1" y="2"/>
                  </a:cubicBezTo>
                  <a:cubicBezTo>
                    <a:pt x="1" y="0"/>
                    <a:pt x="7" y="0"/>
                    <a:pt x="14" y="1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2" name="Freeform 1247">
              <a:extLst>
                <a:ext uri="{FF2B5EF4-FFF2-40B4-BE49-F238E27FC236}">
                  <a16:creationId xmlns:a16="http://schemas.microsoft.com/office/drawing/2014/main" id="{E23A6D9F-59C5-0A82-B80D-21DACC5F7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771" y="3391052"/>
              <a:ext cx="266395" cy="65777"/>
            </a:xfrm>
            <a:custGeom>
              <a:avLst/>
              <a:gdLst>
                <a:gd name="T0" fmla="*/ 0 w 54"/>
                <a:gd name="T1" fmla="*/ 42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37 h 12"/>
                <a:gd name="T8" fmla="*/ 153 w 54"/>
                <a:gd name="T9" fmla="*/ 47 h 12"/>
                <a:gd name="T10" fmla="*/ 183 w 54"/>
                <a:gd name="T11" fmla="*/ 55 h 12"/>
                <a:gd name="T12" fmla="*/ 54 w 54"/>
                <a:gd name="T13" fmla="*/ 20 h 12"/>
                <a:gd name="T14" fmla="*/ 18 w 54"/>
                <a:gd name="T15" fmla="*/ 22 h 12"/>
                <a:gd name="T16" fmla="*/ 0 w 54"/>
                <a:gd name="T17" fmla="*/ 5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9"/>
                  </a:moveTo>
                  <a:cubicBezTo>
                    <a:pt x="1" y="7"/>
                    <a:pt x="1" y="2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30" y="6"/>
                    <a:pt x="36" y="8"/>
                  </a:cubicBezTo>
                  <a:cubicBezTo>
                    <a:pt x="39" y="8"/>
                    <a:pt x="42" y="9"/>
                    <a:pt x="45" y="10"/>
                  </a:cubicBezTo>
                  <a:cubicBezTo>
                    <a:pt x="48" y="11"/>
                    <a:pt x="51" y="11"/>
                    <a:pt x="54" y="12"/>
                  </a:cubicBezTo>
                  <a:cubicBezTo>
                    <a:pt x="41" y="12"/>
                    <a:pt x="28" y="6"/>
                    <a:pt x="16" y="4"/>
                  </a:cubicBezTo>
                  <a:cubicBezTo>
                    <a:pt x="12" y="4"/>
                    <a:pt x="7" y="3"/>
                    <a:pt x="5" y="5"/>
                  </a:cubicBezTo>
                  <a:cubicBezTo>
                    <a:pt x="2" y="7"/>
                    <a:pt x="1" y="10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3" name="Freeform 1248">
              <a:extLst>
                <a:ext uri="{FF2B5EF4-FFF2-40B4-BE49-F238E27FC236}">
                  <a16:creationId xmlns:a16="http://schemas.microsoft.com/office/drawing/2014/main" id="{08BEE5CD-F052-BC17-9AD7-949238199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769" y="3522605"/>
              <a:ext cx="443992" cy="111820"/>
            </a:xfrm>
            <a:custGeom>
              <a:avLst/>
              <a:gdLst>
                <a:gd name="T0" fmla="*/ 297 w 90"/>
                <a:gd name="T1" fmla="*/ 47 h 21"/>
                <a:gd name="T2" fmla="*/ 284 w 90"/>
                <a:gd name="T3" fmla="*/ 84 h 21"/>
                <a:gd name="T4" fmla="*/ 230 w 90"/>
                <a:gd name="T5" fmla="*/ 73 h 21"/>
                <a:gd name="T6" fmla="*/ 156 w 90"/>
                <a:gd name="T7" fmla="*/ 50 h 21"/>
                <a:gd name="T8" fmla="*/ 0 w 90"/>
                <a:gd name="T9" fmla="*/ 0 h 21"/>
                <a:gd name="T10" fmla="*/ 107 w 90"/>
                <a:gd name="T11" fmla="*/ 34 h 21"/>
                <a:gd name="T12" fmla="*/ 216 w 90"/>
                <a:gd name="T13" fmla="*/ 60 h 21"/>
                <a:gd name="T14" fmla="*/ 291 w 90"/>
                <a:gd name="T15" fmla="*/ 16 h 21"/>
                <a:gd name="T16" fmla="*/ 302 w 90"/>
                <a:gd name="T17" fmla="*/ 42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21">
                  <a:moveTo>
                    <a:pt x="88" y="11"/>
                  </a:moveTo>
                  <a:cubicBezTo>
                    <a:pt x="88" y="14"/>
                    <a:pt x="89" y="19"/>
                    <a:pt x="84" y="20"/>
                  </a:cubicBezTo>
                  <a:cubicBezTo>
                    <a:pt x="79" y="21"/>
                    <a:pt x="73" y="18"/>
                    <a:pt x="68" y="17"/>
                  </a:cubicBezTo>
                  <a:cubicBezTo>
                    <a:pt x="59" y="15"/>
                    <a:pt x="56" y="14"/>
                    <a:pt x="46" y="12"/>
                  </a:cubicBezTo>
                  <a:cubicBezTo>
                    <a:pt x="33" y="9"/>
                    <a:pt x="13" y="5"/>
                    <a:pt x="0" y="0"/>
                  </a:cubicBezTo>
                  <a:cubicBezTo>
                    <a:pt x="9" y="3"/>
                    <a:pt x="21" y="6"/>
                    <a:pt x="31" y="8"/>
                  </a:cubicBezTo>
                  <a:cubicBezTo>
                    <a:pt x="42" y="10"/>
                    <a:pt x="52" y="12"/>
                    <a:pt x="64" y="14"/>
                  </a:cubicBezTo>
                  <a:cubicBezTo>
                    <a:pt x="74" y="15"/>
                    <a:pt x="90" y="14"/>
                    <a:pt x="86" y="4"/>
                  </a:cubicBezTo>
                  <a:cubicBezTo>
                    <a:pt x="89" y="6"/>
                    <a:pt x="88" y="8"/>
                    <a:pt x="89" y="10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4" name="Freeform 1249">
              <a:extLst>
                <a:ext uri="{FF2B5EF4-FFF2-40B4-BE49-F238E27FC236}">
                  <a16:creationId xmlns:a16="http://schemas.microsoft.com/office/drawing/2014/main" id="{94EB69E5-E63C-31CF-3983-31F63BAC3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167" y="3509450"/>
              <a:ext cx="98665" cy="36177"/>
            </a:xfrm>
            <a:custGeom>
              <a:avLst/>
              <a:gdLst>
                <a:gd name="T0" fmla="*/ 48 w 20"/>
                <a:gd name="T1" fmla="*/ 0 h 7"/>
                <a:gd name="T2" fmla="*/ 62 w 20"/>
                <a:gd name="T3" fmla="*/ 14 h 7"/>
                <a:gd name="T4" fmla="*/ 18 w 20"/>
                <a:gd name="T5" fmla="*/ 14 h 7"/>
                <a:gd name="T6" fmla="*/ 0 w 20"/>
                <a:gd name="T7" fmla="*/ 8 h 7"/>
                <a:gd name="T8" fmla="*/ 26 w 20"/>
                <a:gd name="T9" fmla="*/ 20 h 7"/>
                <a:gd name="T10" fmla="*/ 68 w 20"/>
                <a:gd name="T11" fmla="*/ 20 h 7"/>
                <a:gd name="T12" fmla="*/ 48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4" y="0"/>
                  </a:moveTo>
                  <a:cubicBezTo>
                    <a:pt x="17" y="1"/>
                    <a:pt x="18" y="3"/>
                    <a:pt x="18" y="4"/>
                  </a:cubicBezTo>
                  <a:cubicBezTo>
                    <a:pt x="17" y="6"/>
                    <a:pt x="12" y="6"/>
                    <a:pt x="5" y="4"/>
                  </a:cubicBezTo>
                  <a:cubicBezTo>
                    <a:pt x="3" y="4"/>
                    <a:pt x="1" y="3"/>
                    <a:pt x="0" y="2"/>
                  </a:cubicBezTo>
                  <a:cubicBezTo>
                    <a:pt x="1" y="3"/>
                    <a:pt x="4" y="4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0" y="3"/>
                    <a:pt x="18" y="2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5" name="Freeform 1250">
              <a:extLst>
                <a:ext uri="{FF2B5EF4-FFF2-40B4-BE49-F238E27FC236}">
                  <a16:creationId xmlns:a16="http://schemas.microsoft.com/office/drawing/2014/main" id="{F81C5D99-9FE0-2A75-8A17-5554D95C0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3496294"/>
              <a:ext cx="92087" cy="23022"/>
            </a:xfrm>
            <a:custGeom>
              <a:avLst/>
              <a:gdLst>
                <a:gd name="T0" fmla="*/ 1 w 19"/>
                <a:gd name="T1" fmla="*/ 12 h 4"/>
                <a:gd name="T2" fmla="*/ 40 w 19"/>
                <a:gd name="T3" fmla="*/ 12 h 4"/>
                <a:gd name="T4" fmla="*/ 60 w 19"/>
                <a:gd name="T5" fmla="*/ 21 h 4"/>
                <a:gd name="T6" fmla="*/ 35 w 19"/>
                <a:gd name="T7" fmla="*/ 7 h 4"/>
                <a:gd name="T8" fmla="*/ 0 w 19"/>
                <a:gd name="T9" fmla="*/ 7 h 4"/>
                <a:gd name="T10" fmla="*/ 9 w 19"/>
                <a:gd name="T11" fmla="*/ 21 h 4"/>
                <a:gd name="T12" fmla="*/ 1 w 19"/>
                <a:gd name="T13" fmla="*/ 12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4">
                  <a:moveTo>
                    <a:pt x="1" y="2"/>
                  </a:moveTo>
                  <a:cubicBezTo>
                    <a:pt x="2" y="0"/>
                    <a:pt x="7" y="0"/>
                    <a:pt x="12" y="2"/>
                  </a:cubicBezTo>
                  <a:cubicBezTo>
                    <a:pt x="15" y="2"/>
                    <a:pt x="17" y="3"/>
                    <a:pt x="19" y="4"/>
                  </a:cubicBezTo>
                  <a:cubicBezTo>
                    <a:pt x="17" y="3"/>
                    <a:pt x="14" y="2"/>
                    <a:pt x="11" y="1"/>
                  </a:cubicBezTo>
                  <a:cubicBezTo>
                    <a:pt x="5" y="0"/>
                    <a:pt x="1" y="0"/>
                    <a:pt x="0" y="1"/>
                  </a:cubicBezTo>
                  <a:cubicBezTo>
                    <a:pt x="0" y="2"/>
                    <a:pt x="1" y="3"/>
                    <a:pt x="3" y="4"/>
                  </a:cubicBezTo>
                  <a:cubicBezTo>
                    <a:pt x="3" y="4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6" name="Freeform 1251">
              <a:extLst>
                <a:ext uri="{FF2B5EF4-FFF2-40B4-BE49-F238E27FC236}">
                  <a16:creationId xmlns:a16="http://schemas.microsoft.com/office/drawing/2014/main" id="{CFFA2C1B-C09D-684F-BEC6-8B31C557E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3371319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92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1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7" name="Freeform 1252">
              <a:extLst>
                <a:ext uri="{FF2B5EF4-FFF2-40B4-BE49-F238E27FC236}">
                  <a16:creationId xmlns:a16="http://schemas.microsoft.com/office/drawing/2014/main" id="{E3D66E3A-A2B1-B822-7DBE-910ABEE82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6099" y="2434001"/>
              <a:ext cx="5357508" cy="1193847"/>
            </a:xfrm>
            <a:custGeom>
              <a:avLst/>
              <a:gdLst>
                <a:gd name="T0" fmla="*/ 0 w 1086"/>
                <a:gd name="T1" fmla="*/ 443 h 227"/>
                <a:gd name="T2" fmla="*/ 1628 w 1086"/>
                <a:gd name="T3" fmla="*/ 341 h 227"/>
                <a:gd name="T4" fmla="*/ 3666 w 1086"/>
                <a:gd name="T5" fmla="*/ 854 h 227"/>
                <a:gd name="T6" fmla="*/ 2276 w 1086"/>
                <a:gd name="T7" fmla="*/ 533 h 227"/>
                <a:gd name="T8" fmla="*/ 525 w 1086"/>
                <a:gd name="T9" fmla="*/ 179 h 227"/>
                <a:gd name="T10" fmla="*/ 0 w 1086"/>
                <a:gd name="T11" fmla="*/ 443 h 2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86" h="227">
                  <a:moveTo>
                    <a:pt x="0" y="108"/>
                  </a:moveTo>
                  <a:cubicBezTo>
                    <a:pt x="93" y="67"/>
                    <a:pt x="219" y="0"/>
                    <a:pt x="482" y="83"/>
                  </a:cubicBezTo>
                  <a:cubicBezTo>
                    <a:pt x="746" y="167"/>
                    <a:pt x="836" y="227"/>
                    <a:pt x="1086" y="209"/>
                  </a:cubicBezTo>
                  <a:cubicBezTo>
                    <a:pt x="1029" y="209"/>
                    <a:pt x="852" y="202"/>
                    <a:pt x="674" y="130"/>
                  </a:cubicBezTo>
                  <a:cubicBezTo>
                    <a:pt x="385" y="13"/>
                    <a:pt x="262" y="16"/>
                    <a:pt x="155" y="44"/>
                  </a:cubicBezTo>
                  <a:cubicBezTo>
                    <a:pt x="91" y="60"/>
                    <a:pt x="48" y="82"/>
                    <a:pt x="0" y="108"/>
                  </a:cubicBezTo>
                  <a:close/>
                </a:path>
              </a:pathLst>
            </a:custGeom>
            <a:solidFill>
              <a:srgbClr val="F77D69"/>
            </a:solidFill>
            <a:ln>
              <a:noFill/>
            </a:ln>
          </p:spPr>
          <p:txBody>
            <a:bodyPr/>
            <a:lstStyle/>
            <a:p>
              <a:endParaRPr lang="en-150" dirty="0">
                <a:latin typeface="ArialMT"/>
              </a:endParaRPr>
            </a:p>
          </p:txBody>
        </p:sp>
        <p:sp>
          <p:nvSpPr>
            <p:cNvPr id="178" name="Freeform 1253">
              <a:extLst>
                <a:ext uri="{FF2B5EF4-FFF2-40B4-BE49-F238E27FC236}">
                  <a16:creationId xmlns:a16="http://schemas.microsoft.com/office/drawing/2014/main" id="{D2F01F1B-CB9C-753F-0589-01E242628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626" y="1888055"/>
              <a:ext cx="1762814" cy="272973"/>
            </a:xfrm>
            <a:custGeom>
              <a:avLst/>
              <a:gdLst>
                <a:gd name="T0" fmla="*/ 0 w 357"/>
                <a:gd name="T1" fmla="*/ 211 h 52"/>
                <a:gd name="T2" fmla="*/ 1209 w 357"/>
                <a:gd name="T3" fmla="*/ 211 h 52"/>
                <a:gd name="T4" fmla="*/ 0 w 357"/>
                <a:gd name="T5" fmla="*/ 211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57" h="52">
                  <a:moveTo>
                    <a:pt x="0" y="52"/>
                  </a:moveTo>
                  <a:cubicBezTo>
                    <a:pt x="49" y="29"/>
                    <a:pt x="188" y="0"/>
                    <a:pt x="357" y="52"/>
                  </a:cubicBezTo>
                  <a:cubicBezTo>
                    <a:pt x="280" y="31"/>
                    <a:pt x="114" y="13"/>
                    <a:pt x="0" y="52"/>
                  </a:cubicBezTo>
                  <a:close/>
                </a:path>
              </a:pathLst>
            </a:custGeom>
            <a:solidFill>
              <a:srgbClr val="F9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9" name="Freeform 1254">
              <a:extLst>
                <a:ext uri="{FF2B5EF4-FFF2-40B4-BE49-F238E27FC236}">
                  <a16:creationId xmlns:a16="http://schemas.microsoft.com/office/drawing/2014/main" id="{488F2414-5E78-6194-2895-0A5EA04BA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8147" y="2756307"/>
              <a:ext cx="1341844" cy="157864"/>
            </a:xfrm>
            <a:custGeom>
              <a:avLst/>
              <a:gdLst>
                <a:gd name="T0" fmla="*/ 0 w 272"/>
                <a:gd name="T1" fmla="*/ 115 h 30"/>
                <a:gd name="T2" fmla="*/ 918 w 272"/>
                <a:gd name="T3" fmla="*/ 0 h 3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2" h="30">
                  <a:moveTo>
                    <a:pt x="0" y="28"/>
                  </a:moveTo>
                  <a:cubicBezTo>
                    <a:pt x="45" y="30"/>
                    <a:pt x="204" y="14"/>
                    <a:pt x="272" y="0"/>
                  </a:cubicBezTo>
                </a:path>
              </a:pathLst>
            </a:custGeom>
            <a:solidFill>
              <a:srgbClr val="F9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0" name="Freeform 1255">
              <a:extLst>
                <a:ext uri="{FF2B5EF4-FFF2-40B4-BE49-F238E27FC236}">
                  <a16:creationId xmlns:a16="http://schemas.microsoft.com/office/drawing/2014/main" id="{0DD5E358-4A07-AC1F-73EB-28BB332D1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891149"/>
              <a:ext cx="519636" cy="355194"/>
            </a:xfrm>
            <a:custGeom>
              <a:avLst/>
              <a:gdLst>
                <a:gd name="T0" fmla="*/ 351 w 105"/>
                <a:gd name="T1" fmla="*/ 55 h 67"/>
                <a:gd name="T2" fmla="*/ 333 w 105"/>
                <a:gd name="T3" fmla="*/ 16 h 67"/>
                <a:gd name="T4" fmla="*/ 286 w 105"/>
                <a:gd name="T5" fmla="*/ 16 h 67"/>
                <a:gd name="T6" fmla="*/ 197 w 105"/>
                <a:gd name="T7" fmla="*/ 68 h 67"/>
                <a:gd name="T8" fmla="*/ 0 w 105"/>
                <a:gd name="T9" fmla="*/ 177 h 67"/>
                <a:gd name="T10" fmla="*/ 0 w 105"/>
                <a:gd name="T11" fmla="*/ 280 h 67"/>
                <a:gd name="T12" fmla="*/ 108 w 105"/>
                <a:gd name="T13" fmla="*/ 213 h 67"/>
                <a:gd name="T14" fmla="*/ 331 w 105"/>
                <a:gd name="T15" fmla="*/ 97 h 67"/>
                <a:gd name="T16" fmla="*/ 351 w 105"/>
                <a:gd name="T17" fmla="*/ 55 h 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5" h="67">
                  <a:moveTo>
                    <a:pt x="103" y="13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96" y="0"/>
                    <a:pt x="90" y="2"/>
                    <a:pt x="84" y="4"/>
                  </a:cubicBezTo>
                  <a:cubicBezTo>
                    <a:pt x="84" y="4"/>
                    <a:pt x="76" y="8"/>
                    <a:pt x="58" y="16"/>
                  </a:cubicBezTo>
                  <a:cubicBezTo>
                    <a:pt x="46" y="21"/>
                    <a:pt x="15" y="35"/>
                    <a:pt x="0" y="4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4"/>
                    <a:pt x="21" y="56"/>
                    <a:pt x="32" y="51"/>
                  </a:cubicBezTo>
                  <a:cubicBezTo>
                    <a:pt x="47" y="45"/>
                    <a:pt x="97" y="23"/>
                    <a:pt x="97" y="23"/>
                  </a:cubicBezTo>
                  <a:cubicBezTo>
                    <a:pt x="102" y="21"/>
                    <a:pt x="105" y="17"/>
                    <a:pt x="103" y="13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1" name="Freeform 1256">
              <a:extLst>
                <a:ext uri="{FF2B5EF4-FFF2-40B4-BE49-F238E27FC236}">
                  <a16:creationId xmlns:a16="http://schemas.microsoft.com/office/drawing/2014/main" id="{17BD7C4F-A456-D385-6216-3184565EE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893" y="2713552"/>
              <a:ext cx="651189" cy="272973"/>
            </a:xfrm>
            <a:custGeom>
              <a:avLst/>
              <a:gdLst>
                <a:gd name="T0" fmla="*/ 444 w 132"/>
                <a:gd name="T1" fmla="*/ 67 h 52"/>
                <a:gd name="T2" fmla="*/ 404 w 132"/>
                <a:gd name="T3" fmla="*/ 107 h 52"/>
                <a:gd name="T4" fmla="*/ 302 w 132"/>
                <a:gd name="T5" fmla="*/ 136 h 52"/>
                <a:gd name="T6" fmla="*/ 59 w 132"/>
                <a:gd name="T7" fmla="*/ 204 h 52"/>
                <a:gd name="T8" fmla="*/ 14 w 132"/>
                <a:gd name="T9" fmla="*/ 192 h 52"/>
                <a:gd name="T10" fmla="*/ 5 w 132"/>
                <a:gd name="T11" fmla="*/ 150 h 52"/>
                <a:gd name="T12" fmla="*/ 26 w 132"/>
                <a:gd name="T13" fmla="*/ 115 h 52"/>
                <a:gd name="T14" fmla="*/ 210 w 132"/>
                <a:gd name="T15" fmla="*/ 67 h 52"/>
                <a:gd name="T16" fmla="*/ 383 w 132"/>
                <a:gd name="T17" fmla="*/ 13 h 52"/>
                <a:gd name="T18" fmla="*/ 437 w 132"/>
                <a:gd name="T19" fmla="*/ 29 h 52"/>
                <a:gd name="T20" fmla="*/ 444 w 132"/>
                <a:gd name="T21" fmla="*/ 6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2">
                  <a:moveTo>
                    <a:pt x="131" y="16"/>
                  </a:moveTo>
                  <a:cubicBezTo>
                    <a:pt x="132" y="20"/>
                    <a:pt x="130" y="23"/>
                    <a:pt x="119" y="26"/>
                  </a:cubicBezTo>
                  <a:cubicBezTo>
                    <a:pt x="119" y="26"/>
                    <a:pt x="113" y="27"/>
                    <a:pt x="89" y="33"/>
                  </a:cubicBezTo>
                  <a:cubicBezTo>
                    <a:pt x="65" y="39"/>
                    <a:pt x="17" y="50"/>
                    <a:pt x="17" y="50"/>
                  </a:cubicBezTo>
                  <a:cubicBezTo>
                    <a:pt x="8" y="52"/>
                    <a:pt x="4" y="50"/>
                    <a:pt x="4" y="4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3"/>
                    <a:pt x="1" y="30"/>
                    <a:pt x="7" y="28"/>
                  </a:cubicBezTo>
                  <a:cubicBezTo>
                    <a:pt x="7" y="28"/>
                    <a:pt x="39" y="22"/>
                    <a:pt x="62" y="16"/>
                  </a:cubicBezTo>
                  <a:cubicBezTo>
                    <a:pt x="84" y="11"/>
                    <a:pt x="113" y="3"/>
                    <a:pt x="113" y="3"/>
                  </a:cubicBezTo>
                  <a:cubicBezTo>
                    <a:pt x="124" y="0"/>
                    <a:pt x="128" y="3"/>
                    <a:pt x="129" y="7"/>
                  </a:cubicBezTo>
                  <a:lnTo>
                    <a:pt x="131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2" name="Freeform 1257">
              <a:extLst>
                <a:ext uri="{FF2B5EF4-FFF2-40B4-BE49-F238E27FC236}">
                  <a16:creationId xmlns:a16="http://schemas.microsoft.com/office/drawing/2014/main" id="{91B24B35-D00D-F43D-4773-896992F17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5561" y="3493006"/>
              <a:ext cx="657766" cy="194041"/>
            </a:xfrm>
            <a:custGeom>
              <a:avLst/>
              <a:gdLst>
                <a:gd name="T0" fmla="*/ 448 w 133"/>
                <a:gd name="T1" fmla="*/ 65 h 37"/>
                <a:gd name="T2" fmla="*/ 418 w 133"/>
                <a:gd name="T3" fmla="*/ 94 h 37"/>
                <a:gd name="T4" fmla="*/ 180 w 133"/>
                <a:gd name="T5" fmla="*/ 124 h 37"/>
                <a:gd name="T6" fmla="*/ 45 w 133"/>
                <a:gd name="T7" fmla="*/ 145 h 37"/>
                <a:gd name="T8" fmla="*/ 8 w 133"/>
                <a:gd name="T9" fmla="*/ 116 h 37"/>
                <a:gd name="T10" fmla="*/ 5 w 133"/>
                <a:gd name="T11" fmla="*/ 85 h 37"/>
                <a:gd name="T12" fmla="*/ 48 w 133"/>
                <a:gd name="T13" fmla="*/ 53 h 37"/>
                <a:gd name="T14" fmla="*/ 304 w 133"/>
                <a:gd name="T15" fmla="*/ 16 h 37"/>
                <a:gd name="T16" fmla="*/ 398 w 133"/>
                <a:gd name="T17" fmla="*/ 5 h 37"/>
                <a:gd name="T18" fmla="*/ 441 w 133"/>
                <a:gd name="T19" fmla="*/ 21 h 37"/>
                <a:gd name="T20" fmla="*/ 448 w 133"/>
                <a:gd name="T21" fmla="*/ 65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3" h="37">
                  <a:moveTo>
                    <a:pt x="132" y="16"/>
                  </a:moveTo>
                  <a:cubicBezTo>
                    <a:pt x="133" y="20"/>
                    <a:pt x="129" y="22"/>
                    <a:pt x="123" y="23"/>
                  </a:cubicBezTo>
                  <a:cubicBezTo>
                    <a:pt x="123" y="23"/>
                    <a:pt x="69" y="29"/>
                    <a:pt x="53" y="31"/>
                  </a:cubicBezTo>
                  <a:cubicBezTo>
                    <a:pt x="37" y="32"/>
                    <a:pt x="13" y="36"/>
                    <a:pt x="13" y="36"/>
                  </a:cubicBezTo>
                  <a:cubicBezTo>
                    <a:pt x="7" y="37"/>
                    <a:pt x="2" y="35"/>
                    <a:pt x="2" y="2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4" y="14"/>
                    <a:pt x="14" y="13"/>
                  </a:cubicBezTo>
                  <a:cubicBezTo>
                    <a:pt x="14" y="13"/>
                    <a:pt x="70" y="6"/>
                    <a:pt x="89" y="4"/>
                  </a:cubicBezTo>
                  <a:cubicBezTo>
                    <a:pt x="108" y="2"/>
                    <a:pt x="117" y="1"/>
                    <a:pt x="117" y="1"/>
                  </a:cubicBezTo>
                  <a:cubicBezTo>
                    <a:pt x="123" y="0"/>
                    <a:pt x="130" y="1"/>
                    <a:pt x="130" y="5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3" name="Freeform 1258">
              <a:extLst>
                <a:ext uri="{FF2B5EF4-FFF2-40B4-BE49-F238E27FC236}">
                  <a16:creationId xmlns:a16="http://schemas.microsoft.com/office/drawing/2014/main" id="{4665EAB8-6AF4-2856-BF70-0488957AE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461" y="3450251"/>
              <a:ext cx="516347" cy="151286"/>
            </a:xfrm>
            <a:custGeom>
              <a:avLst/>
              <a:gdLst>
                <a:gd name="T0" fmla="*/ 351 w 105"/>
                <a:gd name="T1" fmla="*/ 0 h 29"/>
                <a:gd name="T2" fmla="*/ 211 w 105"/>
                <a:gd name="T3" fmla="*/ 13 h 29"/>
                <a:gd name="T4" fmla="*/ 22 w 105"/>
                <a:gd name="T5" fmla="*/ 25 h 29"/>
                <a:gd name="T6" fmla="*/ 0 w 105"/>
                <a:gd name="T7" fmla="*/ 52 h 29"/>
                <a:gd name="T8" fmla="*/ 1 w 105"/>
                <a:gd name="T9" fmla="*/ 90 h 29"/>
                <a:gd name="T10" fmla="*/ 46 w 105"/>
                <a:gd name="T11" fmla="*/ 111 h 29"/>
                <a:gd name="T12" fmla="*/ 290 w 105"/>
                <a:gd name="T13" fmla="*/ 95 h 29"/>
                <a:gd name="T14" fmla="*/ 351 w 105"/>
                <a:gd name="T15" fmla="*/ 90 h 29"/>
                <a:gd name="T16" fmla="*/ 351 w 105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5" h="29">
                  <a:moveTo>
                    <a:pt x="105" y="0"/>
                  </a:moveTo>
                  <a:cubicBezTo>
                    <a:pt x="94" y="1"/>
                    <a:pt x="77" y="2"/>
                    <a:pt x="63" y="3"/>
                  </a:cubicBezTo>
                  <a:cubicBezTo>
                    <a:pt x="40" y="5"/>
                    <a:pt x="7" y="6"/>
                    <a:pt x="7" y="6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7"/>
                    <a:pt x="4" y="29"/>
                    <a:pt x="14" y="28"/>
                  </a:cubicBezTo>
                  <a:cubicBezTo>
                    <a:pt x="14" y="28"/>
                    <a:pt x="63" y="25"/>
                    <a:pt x="87" y="24"/>
                  </a:cubicBezTo>
                  <a:cubicBezTo>
                    <a:pt x="95" y="23"/>
                    <a:pt x="101" y="23"/>
                    <a:pt x="105" y="23"/>
                  </a:cubicBezTo>
                  <a:lnTo>
                    <a:pt x="105" y="0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4" name="Freeform 1259">
              <a:extLst>
                <a:ext uri="{FF2B5EF4-FFF2-40B4-BE49-F238E27FC236}">
                  <a16:creationId xmlns:a16="http://schemas.microsoft.com/office/drawing/2014/main" id="{3191197F-E6C9-29E2-284C-D2C32F114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793" y="2713552"/>
              <a:ext cx="651189" cy="167731"/>
            </a:xfrm>
            <a:custGeom>
              <a:avLst/>
              <a:gdLst>
                <a:gd name="T0" fmla="*/ 444 w 132"/>
                <a:gd name="T1" fmla="*/ 102 h 32"/>
                <a:gd name="T2" fmla="*/ 383 w 132"/>
                <a:gd name="T3" fmla="*/ 124 h 32"/>
                <a:gd name="T4" fmla="*/ 183 w 132"/>
                <a:gd name="T5" fmla="*/ 104 h 32"/>
                <a:gd name="T6" fmla="*/ 39 w 132"/>
                <a:gd name="T7" fmla="*/ 97 h 32"/>
                <a:gd name="T8" fmla="*/ 0 w 132"/>
                <a:gd name="T9" fmla="*/ 65 h 32"/>
                <a:gd name="T10" fmla="*/ 5 w 132"/>
                <a:gd name="T11" fmla="*/ 26 h 32"/>
                <a:gd name="T12" fmla="*/ 32 w 132"/>
                <a:gd name="T13" fmla="*/ 0 h 32"/>
                <a:gd name="T14" fmla="*/ 216 w 132"/>
                <a:gd name="T15" fmla="*/ 16 h 32"/>
                <a:gd name="T16" fmla="*/ 419 w 132"/>
                <a:gd name="T17" fmla="*/ 29 h 32"/>
                <a:gd name="T18" fmla="*/ 446 w 132"/>
                <a:gd name="T19" fmla="*/ 61 h 32"/>
                <a:gd name="T20" fmla="*/ 444 w 132"/>
                <a:gd name="T21" fmla="*/ 102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1" y="25"/>
                  </a:moveTo>
                  <a:cubicBezTo>
                    <a:pt x="131" y="29"/>
                    <a:pt x="129" y="32"/>
                    <a:pt x="113" y="3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20"/>
                    <a:pt x="0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0"/>
                    <a:pt x="9" y="0"/>
                  </a:cubicBezTo>
                  <a:cubicBezTo>
                    <a:pt x="9" y="0"/>
                    <a:pt x="51" y="3"/>
                    <a:pt x="64" y="4"/>
                  </a:cubicBezTo>
                  <a:cubicBezTo>
                    <a:pt x="76" y="5"/>
                    <a:pt x="124" y="7"/>
                    <a:pt x="124" y="7"/>
                  </a:cubicBezTo>
                  <a:cubicBezTo>
                    <a:pt x="130" y="8"/>
                    <a:pt x="132" y="11"/>
                    <a:pt x="132" y="15"/>
                  </a:cubicBezTo>
                  <a:lnTo>
                    <a:pt x="131" y="25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5" name="Freeform 1260">
              <a:extLst>
                <a:ext uri="{FF2B5EF4-FFF2-40B4-BE49-F238E27FC236}">
                  <a16:creationId xmlns:a16="http://schemas.microsoft.com/office/drawing/2014/main" id="{59837FDB-A841-D268-2261-DEDF109C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628" y="3545627"/>
              <a:ext cx="651189" cy="197330"/>
            </a:xfrm>
            <a:custGeom>
              <a:avLst/>
              <a:gdLst>
                <a:gd name="T0" fmla="*/ 444 w 132"/>
                <a:gd name="T1" fmla="*/ 128 h 38"/>
                <a:gd name="T2" fmla="*/ 392 w 132"/>
                <a:gd name="T3" fmla="*/ 145 h 38"/>
                <a:gd name="T4" fmla="*/ 291 w 132"/>
                <a:gd name="T5" fmla="*/ 129 h 38"/>
                <a:gd name="T6" fmla="*/ 41 w 132"/>
                <a:gd name="T7" fmla="*/ 98 h 38"/>
                <a:gd name="T8" fmla="*/ 0 w 132"/>
                <a:gd name="T9" fmla="*/ 68 h 38"/>
                <a:gd name="T10" fmla="*/ 8 w 132"/>
                <a:gd name="T11" fmla="*/ 27 h 38"/>
                <a:gd name="T12" fmla="*/ 35 w 132"/>
                <a:gd name="T13" fmla="*/ 5 h 38"/>
                <a:gd name="T14" fmla="*/ 221 w 132"/>
                <a:gd name="T15" fmla="*/ 33 h 38"/>
                <a:gd name="T16" fmla="*/ 399 w 132"/>
                <a:gd name="T17" fmla="*/ 52 h 38"/>
                <a:gd name="T18" fmla="*/ 446 w 132"/>
                <a:gd name="T19" fmla="*/ 87 h 38"/>
                <a:gd name="T20" fmla="*/ 444 w 132"/>
                <a:gd name="T21" fmla="*/ 128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8">
                  <a:moveTo>
                    <a:pt x="131" y="32"/>
                  </a:moveTo>
                  <a:cubicBezTo>
                    <a:pt x="130" y="35"/>
                    <a:pt x="127" y="38"/>
                    <a:pt x="116" y="37"/>
                  </a:cubicBezTo>
                  <a:cubicBezTo>
                    <a:pt x="116" y="37"/>
                    <a:pt x="110" y="36"/>
                    <a:pt x="86" y="33"/>
                  </a:cubicBezTo>
                  <a:cubicBezTo>
                    <a:pt x="61" y="30"/>
                    <a:pt x="12" y="25"/>
                    <a:pt x="12" y="25"/>
                  </a:cubicBezTo>
                  <a:cubicBezTo>
                    <a:pt x="3" y="24"/>
                    <a:pt x="0" y="21"/>
                    <a:pt x="0" y="1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3"/>
                    <a:pt x="4" y="0"/>
                    <a:pt x="10" y="1"/>
                  </a:cubicBezTo>
                  <a:cubicBezTo>
                    <a:pt x="10" y="1"/>
                    <a:pt x="43" y="6"/>
                    <a:pt x="65" y="8"/>
                  </a:cubicBezTo>
                  <a:cubicBezTo>
                    <a:pt x="88" y="11"/>
                    <a:pt x="118" y="13"/>
                    <a:pt x="118" y="13"/>
                  </a:cubicBezTo>
                  <a:cubicBezTo>
                    <a:pt x="130" y="14"/>
                    <a:pt x="132" y="18"/>
                    <a:pt x="132" y="22"/>
                  </a:cubicBezTo>
                  <a:lnTo>
                    <a:pt x="131" y="32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6" name="Freeform 1261">
              <a:extLst>
                <a:ext uri="{FF2B5EF4-FFF2-40B4-BE49-F238E27FC236}">
                  <a16:creationId xmlns:a16="http://schemas.microsoft.com/office/drawing/2014/main" id="{A84CD1C3-D5B3-BA5A-9CAC-A79AE4C67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950" y="3575226"/>
              <a:ext cx="651189" cy="167731"/>
            </a:xfrm>
            <a:custGeom>
              <a:avLst/>
              <a:gdLst>
                <a:gd name="T0" fmla="*/ 446 w 132"/>
                <a:gd name="T1" fmla="*/ 65 h 32"/>
                <a:gd name="T2" fmla="*/ 386 w 132"/>
                <a:gd name="T3" fmla="*/ 102 h 32"/>
                <a:gd name="T4" fmla="*/ 189 w 132"/>
                <a:gd name="T5" fmla="*/ 115 h 32"/>
                <a:gd name="T6" fmla="*/ 41 w 132"/>
                <a:gd name="T7" fmla="*/ 129 h 32"/>
                <a:gd name="T8" fmla="*/ 5 w 132"/>
                <a:gd name="T9" fmla="*/ 104 h 32"/>
                <a:gd name="T10" fmla="*/ 0 w 132"/>
                <a:gd name="T11" fmla="*/ 65 h 32"/>
                <a:gd name="T12" fmla="*/ 27 w 132"/>
                <a:gd name="T13" fmla="*/ 33 h 32"/>
                <a:gd name="T14" fmla="*/ 210 w 132"/>
                <a:gd name="T15" fmla="*/ 21 h 32"/>
                <a:gd name="T16" fmla="*/ 413 w 132"/>
                <a:gd name="T17" fmla="*/ 0 h 32"/>
                <a:gd name="T18" fmla="*/ 444 w 132"/>
                <a:gd name="T19" fmla="*/ 26 h 32"/>
                <a:gd name="T20" fmla="*/ 446 w 132"/>
                <a:gd name="T21" fmla="*/ 65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2" y="16"/>
                  </a:moveTo>
                  <a:cubicBezTo>
                    <a:pt x="132" y="20"/>
                    <a:pt x="131" y="23"/>
                    <a:pt x="114" y="25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6" y="32"/>
                    <a:pt x="1" y="30"/>
                    <a:pt x="1" y="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2" y="9"/>
                    <a:pt x="8" y="8"/>
                  </a:cubicBezTo>
                  <a:cubicBezTo>
                    <a:pt x="8" y="8"/>
                    <a:pt x="49" y="6"/>
                    <a:pt x="62" y="5"/>
                  </a:cubicBezTo>
                  <a:cubicBezTo>
                    <a:pt x="75" y="4"/>
                    <a:pt x="122" y="0"/>
                    <a:pt x="122" y="0"/>
                  </a:cubicBezTo>
                  <a:cubicBezTo>
                    <a:pt x="128" y="0"/>
                    <a:pt x="131" y="3"/>
                    <a:pt x="131" y="6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7" name="Freeform 1262">
              <a:extLst>
                <a:ext uri="{FF2B5EF4-FFF2-40B4-BE49-F238E27FC236}">
                  <a16:creationId xmlns:a16="http://schemas.microsoft.com/office/drawing/2014/main" id="{E004E2BB-2923-5C35-1EF8-FE0909923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404" y="2756307"/>
              <a:ext cx="651189" cy="263107"/>
            </a:xfrm>
            <a:custGeom>
              <a:avLst/>
              <a:gdLst>
                <a:gd name="T0" fmla="*/ 12 w 132"/>
                <a:gd name="T1" fmla="*/ 29 h 50"/>
                <a:gd name="T2" fmla="*/ 75 w 132"/>
                <a:gd name="T3" fmla="*/ 13 h 50"/>
                <a:gd name="T4" fmla="*/ 269 w 132"/>
                <a:gd name="T5" fmla="*/ 67 h 50"/>
                <a:gd name="T6" fmla="*/ 404 w 132"/>
                <a:gd name="T7" fmla="*/ 102 h 50"/>
                <a:gd name="T8" fmla="*/ 444 w 132"/>
                <a:gd name="T9" fmla="*/ 138 h 50"/>
                <a:gd name="T10" fmla="*/ 437 w 132"/>
                <a:gd name="T11" fmla="*/ 179 h 50"/>
                <a:gd name="T12" fmla="*/ 405 w 132"/>
                <a:gd name="T13" fmla="*/ 200 h 50"/>
                <a:gd name="T14" fmla="*/ 215 w 132"/>
                <a:gd name="T15" fmla="*/ 157 h 50"/>
                <a:gd name="T16" fmla="*/ 26 w 132"/>
                <a:gd name="T17" fmla="*/ 98 h 50"/>
                <a:gd name="T18" fmla="*/ 5 w 132"/>
                <a:gd name="T19" fmla="*/ 67 h 50"/>
                <a:gd name="T20" fmla="*/ 12 w 132"/>
                <a:gd name="T21" fmla="*/ 29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0">
                  <a:moveTo>
                    <a:pt x="3" y="7"/>
                  </a:moveTo>
                  <a:cubicBezTo>
                    <a:pt x="4" y="3"/>
                    <a:pt x="6" y="0"/>
                    <a:pt x="22" y="3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27" y="26"/>
                    <a:pt x="132" y="30"/>
                    <a:pt x="131" y="34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8" y="48"/>
                    <a:pt x="125" y="50"/>
                    <a:pt x="120" y="49"/>
                  </a:cubicBezTo>
                  <a:cubicBezTo>
                    <a:pt x="120" y="49"/>
                    <a:pt x="75" y="41"/>
                    <a:pt x="63" y="38"/>
                  </a:cubicBezTo>
                  <a:cubicBezTo>
                    <a:pt x="51" y="36"/>
                    <a:pt x="7" y="24"/>
                    <a:pt x="7" y="24"/>
                  </a:cubicBezTo>
                  <a:cubicBezTo>
                    <a:pt x="1" y="23"/>
                    <a:pt x="0" y="20"/>
                    <a:pt x="1" y="16"/>
                  </a:cubicBezTo>
                  <a:lnTo>
                    <a:pt x="3" y="7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8" name="Freeform 1263">
              <a:extLst>
                <a:ext uri="{FF2B5EF4-FFF2-40B4-BE49-F238E27FC236}">
                  <a16:creationId xmlns:a16="http://schemas.microsoft.com/office/drawing/2014/main" id="{2711BAE8-0BF2-BFA9-2232-351106C37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571" y="2917460"/>
              <a:ext cx="641322" cy="338750"/>
            </a:xfrm>
            <a:custGeom>
              <a:avLst/>
              <a:gdLst>
                <a:gd name="T0" fmla="*/ 423 w 130"/>
                <a:gd name="T1" fmla="*/ 241 h 64"/>
                <a:gd name="T2" fmla="*/ 359 w 130"/>
                <a:gd name="T3" fmla="*/ 246 h 64"/>
                <a:gd name="T4" fmla="*/ 174 w 130"/>
                <a:gd name="T5" fmla="*/ 163 h 64"/>
                <a:gd name="T6" fmla="*/ 35 w 130"/>
                <a:gd name="T7" fmla="*/ 103 h 64"/>
                <a:gd name="T8" fmla="*/ 8 w 130"/>
                <a:gd name="T9" fmla="*/ 63 h 64"/>
                <a:gd name="T10" fmla="*/ 18 w 130"/>
                <a:gd name="T11" fmla="*/ 26 h 64"/>
                <a:gd name="T12" fmla="*/ 53 w 130"/>
                <a:gd name="T13" fmla="*/ 8 h 64"/>
                <a:gd name="T14" fmla="*/ 224 w 130"/>
                <a:gd name="T15" fmla="*/ 84 h 64"/>
                <a:gd name="T16" fmla="*/ 417 w 130"/>
                <a:gd name="T17" fmla="*/ 163 h 64"/>
                <a:gd name="T18" fmla="*/ 437 w 130"/>
                <a:gd name="T19" fmla="*/ 204 h 64"/>
                <a:gd name="T20" fmla="*/ 423 w 130"/>
                <a:gd name="T21" fmla="*/ 241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125" y="58"/>
                  </a:moveTo>
                  <a:cubicBezTo>
                    <a:pt x="124" y="62"/>
                    <a:pt x="122" y="64"/>
                    <a:pt x="106" y="5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4" y="23"/>
                    <a:pt x="0" y="19"/>
                    <a:pt x="2" y="1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2"/>
                    <a:pt x="9" y="0"/>
                    <a:pt x="15" y="2"/>
                  </a:cubicBezTo>
                  <a:cubicBezTo>
                    <a:pt x="15" y="2"/>
                    <a:pt x="54" y="16"/>
                    <a:pt x="66" y="20"/>
                  </a:cubicBezTo>
                  <a:cubicBezTo>
                    <a:pt x="78" y="25"/>
                    <a:pt x="123" y="39"/>
                    <a:pt x="123" y="39"/>
                  </a:cubicBezTo>
                  <a:cubicBezTo>
                    <a:pt x="129" y="41"/>
                    <a:pt x="130" y="45"/>
                    <a:pt x="129" y="49"/>
                  </a:cubicBezTo>
                  <a:lnTo>
                    <a:pt x="125" y="58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9" name="Freeform 1264">
              <a:extLst>
                <a:ext uri="{FF2B5EF4-FFF2-40B4-BE49-F238E27FC236}">
                  <a16:creationId xmlns:a16="http://schemas.microsoft.com/office/drawing/2014/main" id="{1063CAB2-677F-712D-3101-43E3E085D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6583" y="3141100"/>
              <a:ext cx="641322" cy="335461"/>
            </a:xfrm>
            <a:custGeom>
              <a:avLst/>
              <a:gdLst>
                <a:gd name="T0" fmla="*/ 18 w 130"/>
                <a:gd name="T1" fmla="*/ 26 h 64"/>
                <a:gd name="T2" fmla="*/ 81 w 130"/>
                <a:gd name="T3" fmla="*/ 21 h 64"/>
                <a:gd name="T4" fmla="*/ 269 w 130"/>
                <a:gd name="T5" fmla="*/ 102 h 64"/>
                <a:gd name="T6" fmla="*/ 399 w 130"/>
                <a:gd name="T7" fmla="*/ 155 h 64"/>
                <a:gd name="T8" fmla="*/ 437 w 130"/>
                <a:gd name="T9" fmla="*/ 198 h 64"/>
                <a:gd name="T10" fmla="*/ 423 w 130"/>
                <a:gd name="T11" fmla="*/ 234 h 64"/>
                <a:gd name="T12" fmla="*/ 390 w 130"/>
                <a:gd name="T13" fmla="*/ 252 h 64"/>
                <a:gd name="T14" fmla="*/ 207 w 130"/>
                <a:gd name="T15" fmla="*/ 183 h 64"/>
                <a:gd name="T16" fmla="*/ 26 w 130"/>
                <a:gd name="T17" fmla="*/ 97 h 64"/>
                <a:gd name="T18" fmla="*/ 8 w 130"/>
                <a:gd name="T19" fmla="*/ 61 h 64"/>
                <a:gd name="T20" fmla="*/ 18 w 130"/>
                <a:gd name="T21" fmla="*/ 26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5" y="6"/>
                  </a:moveTo>
                  <a:cubicBezTo>
                    <a:pt x="6" y="2"/>
                    <a:pt x="8" y="0"/>
                    <a:pt x="24" y="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25" y="41"/>
                    <a:pt x="130" y="45"/>
                    <a:pt x="129" y="4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4" y="62"/>
                    <a:pt x="121" y="64"/>
                    <a:pt x="115" y="62"/>
                  </a:cubicBezTo>
                  <a:cubicBezTo>
                    <a:pt x="115" y="62"/>
                    <a:pt x="73" y="49"/>
                    <a:pt x="61" y="45"/>
                  </a:cubicBezTo>
                  <a:cubicBezTo>
                    <a:pt x="48" y="41"/>
                    <a:pt x="7" y="24"/>
                    <a:pt x="7" y="24"/>
                  </a:cubicBezTo>
                  <a:cubicBezTo>
                    <a:pt x="1" y="22"/>
                    <a:pt x="0" y="19"/>
                    <a:pt x="2" y="15"/>
                  </a:cubicBezTo>
                  <a:lnTo>
                    <a:pt x="5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0" name="Freeform 1265">
              <a:extLst>
                <a:ext uri="{FF2B5EF4-FFF2-40B4-BE49-F238E27FC236}">
                  <a16:creationId xmlns:a16="http://schemas.microsoft.com/office/drawing/2014/main" id="{D0CE0AF1-5727-E05A-95E7-246E4799E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594" y="3364741"/>
              <a:ext cx="647900" cy="286129"/>
            </a:xfrm>
            <a:custGeom>
              <a:avLst/>
              <a:gdLst>
                <a:gd name="T0" fmla="*/ 12 w 131"/>
                <a:gd name="T1" fmla="*/ 26 h 54"/>
                <a:gd name="T2" fmla="*/ 80 w 131"/>
                <a:gd name="T3" fmla="*/ 16 h 54"/>
                <a:gd name="T4" fmla="*/ 269 w 131"/>
                <a:gd name="T5" fmla="*/ 81 h 54"/>
                <a:gd name="T6" fmla="*/ 405 w 131"/>
                <a:gd name="T7" fmla="*/ 122 h 54"/>
                <a:gd name="T8" fmla="*/ 441 w 131"/>
                <a:gd name="T9" fmla="*/ 158 h 54"/>
                <a:gd name="T10" fmla="*/ 435 w 131"/>
                <a:gd name="T11" fmla="*/ 200 h 54"/>
                <a:gd name="T12" fmla="*/ 400 w 131"/>
                <a:gd name="T13" fmla="*/ 221 h 54"/>
                <a:gd name="T14" fmla="*/ 211 w 131"/>
                <a:gd name="T15" fmla="*/ 166 h 54"/>
                <a:gd name="T16" fmla="*/ 26 w 131"/>
                <a:gd name="T17" fmla="*/ 102 h 54"/>
                <a:gd name="T18" fmla="*/ 5 w 131"/>
                <a:gd name="T19" fmla="*/ 68 h 54"/>
                <a:gd name="T20" fmla="*/ 12 w 131"/>
                <a:gd name="T21" fmla="*/ 2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1" h="54">
                  <a:moveTo>
                    <a:pt x="3" y="6"/>
                  </a:moveTo>
                  <a:cubicBezTo>
                    <a:pt x="4" y="2"/>
                    <a:pt x="7" y="0"/>
                    <a:pt x="23" y="4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7" y="31"/>
                    <a:pt x="131" y="35"/>
                    <a:pt x="130" y="3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7" y="52"/>
                    <a:pt x="124" y="54"/>
                    <a:pt x="118" y="53"/>
                  </a:cubicBezTo>
                  <a:cubicBezTo>
                    <a:pt x="118" y="53"/>
                    <a:pt x="75" y="43"/>
                    <a:pt x="62" y="40"/>
                  </a:cubicBezTo>
                  <a:cubicBezTo>
                    <a:pt x="50" y="37"/>
                    <a:pt x="7" y="24"/>
                    <a:pt x="7" y="24"/>
                  </a:cubicBezTo>
                  <a:cubicBezTo>
                    <a:pt x="1" y="23"/>
                    <a:pt x="0" y="19"/>
                    <a:pt x="1" y="16"/>
                  </a:cubicBezTo>
                  <a:lnTo>
                    <a:pt x="3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1" name="Freeform 1266">
              <a:extLst>
                <a:ext uri="{FF2B5EF4-FFF2-40B4-BE49-F238E27FC236}">
                  <a16:creationId xmlns:a16="http://schemas.microsoft.com/office/drawing/2014/main" id="{1FC53EB7-0B0E-A44F-582E-4A37221A9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009741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2" name="Freeform 1267">
              <a:extLst>
                <a:ext uri="{FF2B5EF4-FFF2-40B4-BE49-F238E27FC236}">
                  <a16:creationId xmlns:a16="http://schemas.microsoft.com/office/drawing/2014/main" id="{9C393378-6347-C78A-9856-6A64EEE68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1828856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2 h 49"/>
                <a:gd name="T12" fmla="*/ 12 w 128"/>
                <a:gd name="T13" fmla="*/ 184 h 49"/>
                <a:gd name="T14" fmla="*/ 5 w 128"/>
                <a:gd name="T15" fmla="*/ 143 h 49"/>
                <a:gd name="T16" fmla="*/ 18 w 128"/>
                <a:gd name="T17" fmla="*/ 114 h 49"/>
                <a:gd name="T18" fmla="*/ 203 w 128"/>
                <a:gd name="T19" fmla="*/ 63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6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29"/>
                    <a:pt x="3" y="28"/>
                    <a:pt x="5" y="27"/>
                  </a:cubicBezTo>
                  <a:cubicBezTo>
                    <a:pt x="6" y="27"/>
                    <a:pt x="38" y="21"/>
                    <a:pt x="60" y="15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3" name="Freeform 1268">
              <a:extLst>
                <a:ext uri="{FF2B5EF4-FFF2-40B4-BE49-F238E27FC236}">
                  <a16:creationId xmlns:a16="http://schemas.microsoft.com/office/drawing/2014/main" id="{89E59CD9-7395-212E-7753-4F41BA06A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1825567"/>
              <a:ext cx="631456" cy="151286"/>
            </a:xfrm>
            <a:custGeom>
              <a:avLst/>
              <a:gdLst>
                <a:gd name="T0" fmla="*/ 413 w 128"/>
                <a:gd name="T1" fmla="*/ 27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27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7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1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7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4" name="Freeform 1269">
              <a:extLst>
                <a:ext uri="{FF2B5EF4-FFF2-40B4-BE49-F238E27FC236}">
                  <a16:creationId xmlns:a16="http://schemas.microsoft.com/office/drawing/2014/main" id="{CEBACDA0-6A4F-DCB7-A8C1-AE7AEBD1C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1868322"/>
              <a:ext cx="631456" cy="249951"/>
            </a:xfrm>
            <a:custGeom>
              <a:avLst/>
              <a:gdLst>
                <a:gd name="T0" fmla="*/ 21 w 128"/>
                <a:gd name="T1" fmla="*/ 87 h 48"/>
                <a:gd name="T2" fmla="*/ 21 w 128"/>
                <a:gd name="T3" fmla="*/ 87 h 48"/>
                <a:gd name="T4" fmla="*/ 5 w 128"/>
                <a:gd name="T5" fmla="*/ 63 h 48"/>
                <a:gd name="T6" fmla="*/ 12 w 128"/>
                <a:gd name="T7" fmla="*/ 25 h 48"/>
                <a:gd name="T8" fmla="*/ 68 w 128"/>
                <a:gd name="T9" fmla="*/ 16 h 48"/>
                <a:gd name="T10" fmla="*/ 261 w 128"/>
                <a:gd name="T11" fmla="*/ 68 h 48"/>
                <a:gd name="T12" fmla="*/ 396 w 128"/>
                <a:gd name="T13" fmla="*/ 100 h 48"/>
                <a:gd name="T14" fmla="*/ 431 w 128"/>
                <a:gd name="T15" fmla="*/ 130 h 48"/>
                <a:gd name="T16" fmla="*/ 423 w 128"/>
                <a:gd name="T17" fmla="*/ 168 h 48"/>
                <a:gd name="T18" fmla="*/ 399 w 128"/>
                <a:gd name="T19" fmla="*/ 185 h 48"/>
                <a:gd name="T20" fmla="*/ 207 w 128"/>
                <a:gd name="T21" fmla="*/ 143 h 48"/>
                <a:gd name="T22" fmla="*/ 21 w 128"/>
                <a:gd name="T23" fmla="*/ 87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3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5" name="Freeform 1270">
              <a:extLst>
                <a:ext uri="{FF2B5EF4-FFF2-40B4-BE49-F238E27FC236}">
                  <a16:creationId xmlns:a16="http://schemas.microsoft.com/office/drawing/2014/main" id="{234AEA38-A5DC-DCA5-8C57-B5DDCEA31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143" y="2151161"/>
              <a:ext cx="118398" cy="72354"/>
            </a:xfrm>
            <a:custGeom>
              <a:avLst/>
              <a:gdLst>
                <a:gd name="T0" fmla="*/ 5 w 24"/>
                <a:gd name="T1" fmla="*/ 47 h 14"/>
                <a:gd name="T2" fmla="*/ 35 w 24"/>
                <a:gd name="T3" fmla="*/ 14 h 14"/>
                <a:gd name="T4" fmla="*/ 80 w 24"/>
                <a:gd name="T5" fmla="*/ 8 h 14"/>
                <a:gd name="T6" fmla="*/ 45 w 24"/>
                <a:gd name="T7" fmla="*/ 39 h 14"/>
                <a:gd name="T8" fmla="*/ 5 w 24"/>
                <a:gd name="T9" fmla="*/ 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4">
                  <a:moveTo>
                    <a:pt x="1" y="12"/>
                  </a:moveTo>
                  <a:cubicBezTo>
                    <a:pt x="0" y="10"/>
                    <a:pt x="4" y="7"/>
                    <a:pt x="10" y="4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4"/>
                    <a:pt x="20" y="7"/>
                    <a:pt x="13" y="10"/>
                  </a:cubicBezTo>
                  <a:cubicBezTo>
                    <a:pt x="7" y="13"/>
                    <a:pt x="1" y="14"/>
                    <a:pt x="1" y="1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6" name="Freeform 1271">
              <a:extLst>
                <a:ext uri="{FF2B5EF4-FFF2-40B4-BE49-F238E27FC236}">
                  <a16:creationId xmlns:a16="http://schemas.microsoft.com/office/drawing/2014/main" id="{A1937649-4E81-98E0-379D-6B0768E0F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4788" y="1888055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0 w 25"/>
                <a:gd name="T3" fmla="*/ 5 h 8"/>
                <a:gd name="T4" fmla="*/ 81 w 25"/>
                <a:gd name="T5" fmla="*/ 21 h 8"/>
                <a:gd name="T6" fmla="*/ 40 w 25"/>
                <a:gd name="T7" fmla="*/ 34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5" y="0"/>
                    <a:pt x="12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4" y="7"/>
                    <a:pt x="19" y="8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7" name="Freeform 1272">
              <a:extLst>
                <a:ext uri="{FF2B5EF4-FFF2-40B4-BE49-F238E27FC236}">
                  <a16:creationId xmlns:a16="http://schemas.microsoft.com/office/drawing/2014/main" id="{55C26F39-E0DB-01A2-AB3A-C15605671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1986720"/>
              <a:ext cx="121687" cy="52621"/>
            </a:xfrm>
            <a:custGeom>
              <a:avLst/>
              <a:gdLst>
                <a:gd name="T0" fmla="*/ 81 w 25"/>
                <a:gd name="T1" fmla="*/ 34 h 10"/>
                <a:gd name="T2" fmla="*/ 40 w 25"/>
                <a:gd name="T3" fmla="*/ 34 h 10"/>
                <a:gd name="T4" fmla="*/ 0 w 25"/>
                <a:gd name="T5" fmla="*/ 8 h 10"/>
                <a:gd name="T6" fmla="*/ 41 w 25"/>
                <a:gd name="T7" fmla="*/ 8 h 10"/>
                <a:gd name="T8" fmla="*/ 81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4" y="10"/>
                    <a:pt x="19" y="10"/>
                    <a:pt x="12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1"/>
                    <a:pt x="7" y="0"/>
                    <a:pt x="13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8" name="Freeform 1273">
              <a:extLst>
                <a:ext uri="{FF2B5EF4-FFF2-40B4-BE49-F238E27FC236}">
                  <a16:creationId xmlns:a16="http://schemas.microsoft.com/office/drawing/2014/main" id="{3EA57413-4809-32DC-0826-54B7E6840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155" y="1934098"/>
              <a:ext cx="124976" cy="52621"/>
            </a:xfrm>
            <a:custGeom>
              <a:avLst/>
              <a:gdLst>
                <a:gd name="T0" fmla="*/ 0 w 25"/>
                <a:gd name="T1" fmla="*/ 34 h 10"/>
                <a:gd name="T2" fmla="*/ 41 w 25"/>
                <a:gd name="T3" fmla="*/ 8 h 10"/>
                <a:gd name="T4" fmla="*/ 88 w 25"/>
                <a:gd name="T5" fmla="*/ 8 h 10"/>
                <a:gd name="T6" fmla="*/ 46 w 25"/>
                <a:gd name="T7" fmla="*/ 34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2" y="2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7"/>
                    <a:pt x="13" y="8"/>
                  </a:cubicBezTo>
                  <a:cubicBezTo>
                    <a:pt x="7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9" name="Freeform 1274">
              <a:extLst>
                <a:ext uri="{FF2B5EF4-FFF2-40B4-BE49-F238E27FC236}">
                  <a16:creationId xmlns:a16="http://schemas.microsoft.com/office/drawing/2014/main" id="{F7D67B29-9FD3-07EC-FBED-BB565B11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544" y="2151161"/>
              <a:ext cx="118398" cy="69066"/>
            </a:xfrm>
            <a:custGeom>
              <a:avLst/>
              <a:gdLst>
                <a:gd name="T0" fmla="*/ 0 w 24"/>
                <a:gd name="T1" fmla="*/ 50 h 13"/>
                <a:gd name="T2" fmla="*/ 35 w 24"/>
                <a:gd name="T3" fmla="*/ 13 h 13"/>
                <a:gd name="T4" fmla="*/ 80 w 24"/>
                <a:gd name="T5" fmla="*/ 8 h 13"/>
                <a:gd name="T6" fmla="*/ 45 w 24"/>
                <a:gd name="T7" fmla="*/ 42 h 13"/>
                <a:gd name="T8" fmla="*/ 0 w 24"/>
                <a:gd name="T9" fmla="*/ 5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3">
                  <a:moveTo>
                    <a:pt x="0" y="12"/>
                  </a:moveTo>
                  <a:cubicBezTo>
                    <a:pt x="0" y="10"/>
                    <a:pt x="4" y="6"/>
                    <a:pt x="10" y="3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3"/>
                    <a:pt x="19" y="7"/>
                    <a:pt x="13" y="10"/>
                  </a:cubicBezTo>
                  <a:cubicBezTo>
                    <a:pt x="7" y="13"/>
                    <a:pt x="1" y="13"/>
                    <a:pt x="0" y="12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0" name="Freeform 1275">
              <a:extLst>
                <a:ext uri="{FF2B5EF4-FFF2-40B4-BE49-F238E27FC236}">
                  <a16:creationId xmlns:a16="http://schemas.microsoft.com/office/drawing/2014/main" id="{D37F7B51-768F-EFD0-4E44-CB67EAD48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188" y="1871610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1 w 25"/>
                <a:gd name="T3" fmla="*/ 0 h 8"/>
                <a:gd name="T4" fmla="*/ 81 w 25"/>
                <a:gd name="T5" fmla="*/ 21 h 8"/>
                <a:gd name="T6" fmla="*/ 41 w 25"/>
                <a:gd name="T7" fmla="*/ 29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1" y="1"/>
                    <a:pt x="6" y="0"/>
                    <a:pt x="13" y="0"/>
                  </a:cubicBezTo>
                  <a:cubicBezTo>
                    <a:pt x="20" y="1"/>
                    <a:pt x="25" y="3"/>
                    <a:pt x="25" y="5"/>
                  </a:cubicBezTo>
                  <a:cubicBezTo>
                    <a:pt x="25" y="6"/>
                    <a:pt x="19" y="8"/>
                    <a:pt x="13" y="7"/>
                  </a:cubicBezTo>
                  <a:cubicBezTo>
                    <a:pt x="6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1" name="Freeform 1276">
              <a:extLst>
                <a:ext uri="{FF2B5EF4-FFF2-40B4-BE49-F238E27FC236}">
                  <a16:creationId xmlns:a16="http://schemas.microsoft.com/office/drawing/2014/main" id="{B1DE2C84-106E-F9F9-7322-7D972ADB9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799" y="1966987"/>
              <a:ext cx="124976" cy="52621"/>
            </a:xfrm>
            <a:custGeom>
              <a:avLst/>
              <a:gdLst>
                <a:gd name="T0" fmla="*/ 88 w 25"/>
                <a:gd name="T1" fmla="*/ 34 h 10"/>
                <a:gd name="T2" fmla="*/ 41 w 25"/>
                <a:gd name="T3" fmla="*/ 34 h 10"/>
                <a:gd name="T4" fmla="*/ 5 w 25"/>
                <a:gd name="T5" fmla="*/ 8 h 10"/>
                <a:gd name="T6" fmla="*/ 49 w 25"/>
                <a:gd name="T7" fmla="*/ 8 h 10"/>
                <a:gd name="T8" fmla="*/ 8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5" y="10"/>
                    <a:pt x="19" y="10"/>
                    <a:pt x="12" y="8"/>
                  </a:cubicBezTo>
                  <a:cubicBezTo>
                    <a:pt x="5" y="7"/>
                    <a:pt x="0" y="4"/>
                    <a:pt x="1" y="2"/>
                  </a:cubicBezTo>
                  <a:cubicBezTo>
                    <a:pt x="1" y="1"/>
                    <a:pt x="7" y="0"/>
                    <a:pt x="14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2" name="Freeform 1277">
              <a:extLst>
                <a:ext uri="{FF2B5EF4-FFF2-40B4-BE49-F238E27FC236}">
                  <a16:creationId xmlns:a16="http://schemas.microsoft.com/office/drawing/2014/main" id="{587B5F4A-988B-6045-7C1C-1DDDCE43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1930809"/>
              <a:ext cx="124976" cy="52621"/>
            </a:xfrm>
            <a:custGeom>
              <a:avLst/>
              <a:gdLst>
                <a:gd name="T0" fmla="*/ 0 w 25"/>
                <a:gd name="T1" fmla="*/ 29 h 10"/>
                <a:gd name="T2" fmla="*/ 41 w 25"/>
                <a:gd name="T3" fmla="*/ 5 h 10"/>
                <a:gd name="T4" fmla="*/ 88 w 25"/>
                <a:gd name="T5" fmla="*/ 8 h 10"/>
                <a:gd name="T6" fmla="*/ 46 w 25"/>
                <a:gd name="T7" fmla="*/ 34 h 10"/>
                <a:gd name="T8" fmla="*/ 0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7"/>
                  </a:moveTo>
                  <a:cubicBezTo>
                    <a:pt x="0" y="6"/>
                    <a:pt x="5" y="3"/>
                    <a:pt x="12" y="1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6"/>
                    <a:pt x="13" y="8"/>
                  </a:cubicBezTo>
                  <a:cubicBezTo>
                    <a:pt x="7" y="10"/>
                    <a:pt x="1" y="9"/>
                    <a:pt x="0" y="7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3" name="Freeform 1278">
              <a:extLst>
                <a:ext uri="{FF2B5EF4-FFF2-40B4-BE49-F238E27FC236}">
                  <a16:creationId xmlns:a16="http://schemas.microsoft.com/office/drawing/2014/main" id="{B3524127-72A7-C2EA-4D41-8E2C72CE6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410" y="2151161"/>
              <a:ext cx="121687" cy="69066"/>
            </a:xfrm>
            <a:custGeom>
              <a:avLst/>
              <a:gdLst>
                <a:gd name="T0" fmla="*/ 1 w 25"/>
                <a:gd name="T1" fmla="*/ 50 h 13"/>
                <a:gd name="T2" fmla="*/ 36 w 25"/>
                <a:gd name="T3" fmla="*/ 13 h 13"/>
                <a:gd name="T4" fmla="*/ 78 w 25"/>
                <a:gd name="T5" fmla="*/ 5 h 13"/>
                <a:gd name="T6" fmla="*/ 46 w 25"/>
                <a:gd name="T7" fmla="*/ 42 h 13"/>
                <a:gd name="T8" fmla="*/ 1 w 25"/>
                <a:gd name="T9" fmla="*/ 5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3">
                  <a:moveTo>
                    <a:pt x="1" y="12"/>
                  </a:moveTo>
                  <a:cubicBezTo>
                    <a:pt x="0" y="10"/>
                    <a:pt x="5" y="6"/>
                    <a:pt x="11" y="3"/>
                  </a:cubicBezTo>
                  <a:cubicBezTo>
                    <a:pt x="17" y="1"/>
                    <a:pt x="23" y="0"/>
                    <a:pt x="24" y="1"/>
                  </a:cubicBezTo>
                  <a:cubicBezTo>
                    <a:pt x="25" y="3"/>
                    <a:pt x="20" y="7"/>
                    <a:pt x="14" y="10"/>
                  </a:cubicBezTo>
                  <a:cubicBezTo>
                    <a:pt x="8" y="13"/>
                    <a:pt x="2" y="13"/>
                    <a:pt x="1" y="1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4" name="Freeform 1279">
              <a:extLst>
                <a:ext uri="{FF2B5EF4-FFF2-40B4-BE49-F238E27FC236}">
                  <a16:creationId xmlns:a16="http://schemas.microsoft.com/office/drawing/2014/main" id="{CB429E37-6A79-4355-E952-1927CA2DE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0" y="2151161"/>
              <a:ext cx="92087" cy="62488"/>
            </a:xfrm>
            <a:custGeom>
              <a:avLst/>
              <a:gdLst>
                <a:gd name="T0" fmla="*/ 35 w 19"/>
                <a:gd name="T1" fmla="*/ 5 h 12"/>
                <a:gd name="T2" fmla="*/ 52 w 19"/>
                <a:gd name="T3" fmla="*/ 8 h 12"/>
                <a:gd name="T4" fmla="*/ 19 w 19"/>
                <a:gd name="T5" fmla="*/ 40 h 12"/>
                <a:gd name="T6" fmla="*/ 0 w 19"/>
                <a:gd name="T7" fmla="*/ 48 h 12"/>
                <a:gd name="T8" fmla="*/ 27 w 19"/>
                <a:gd name="T9" fmla="*/ 40 h 12"/>
                <a:gd name="T10" fmla="*/ 59 w 19"/>
                <a:gd name="T11" fmla="*/ 5 h 12"/>
                <a:gd name="T12" fmla="*/ 35 w 19"/>
                <a:gd name="T13" fmla="*/ 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12">
                  <a:moveTo>
                    <a:pt x="11" y="1"/>
                  </a:moveTo>
                  <a:cubicBezTo>
                    <a:pt x="13" y="1"/>
                    <a:pt x="15" y="1"/>
                    <a:pt x="16" y="2"/>
                  </a:cubicBezTo>
                  <a:cubicBezTo>
                    <a:pt x="16" y="4"/>
                    <a:pt x="12" y="7"/>
                    <a:pt x="6" y="10"/>
                  </a:cubicBezTo>
                  <a:cubicBezTo>
                    <a:pt x="4" y="11"/>
                    <a:pt x="2" y="12"/>
                    <a:pt x="0" y="12"/>
                  </a:cubicBezTo>
                  <a:cubicBezTo>
                    <a:pt x="2" y="12"/>
                    <a:pt x="5" y="11"/>
                    <a:pt x="8" y="10"/>
                  </a:cubicBezTo>
                  <a:cubicBezTo>
                    <a:pt x="14" y="7"/>
                    <a:pt x="19" y="3"/>
                    <a:pt x="18" y="1"/>
                  </a:cubicBezTo>
                  <a:cubicBezTo>
                    <a:pt x="17" y="0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5" name="Freeform 1280">
              <a:extLst>
                <a:ext uri="{FF2B5EF4-FFF2-40B4-BE49-F238E27FC236}">
                  <a16:creationId xmlns:a16="http://schemas.microsoft.com/office/drawing/2014/main" id="{F107FB8C-9D89-BEB0-CE41-1C9E9BF41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565" y="2161028"/>
              <a:ext cx="85510" cy="52621"/>
            </a:xfrm>
            <a:custGeom>
              <a:avLst/>
              <a:gdLst>
                <a:gd name="T0" fmla="*/ 8 w 17"/>
                <a:gd name="T1" fmla="*/ 34 h 10"/>
                <a:gd name="T2" fmla="*/ 35 w 17"/>
                <a:gd name="T3" fmla="*/ 5 h 10"/>
                <a:gd name="T4" fmla="*/ 61 w 17"/>
                <a:gd name="T5" fmla="*/ 0 h 10"/>
                <a:gd name="T6" fmla="*/ 28 w 17"/>
                <a:gd name="T7" fmla="*/ 8 h 10"/>
                <a:gd name="T8" fmla="*/ 0 w 17"/>
                <a:gd name="T9" fmla="*/ 35 h 10"/>
                <a:gd name="T10" fmla="*/ 18 w 17"/>
                <a:gd name="T11" fmla="*/ 35 h 10"/>
                <a:gd name="T12" fmla="*/ 8 w 17"/>
                <a:gd name="T13" fmla="*/ 34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1" y="7"/>
                    <a:pt x="5" y="4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5" y="0"/>
                    <a:pt x="12" y="1"/>
                    <a:pt x="8" y="2"/>
                  </a:cubicBezTo>
                  <a:cubicBezTo>
                    <a:pt x="3" y="4"/>
                    <a:pt x="0" y="7"/>
                    <a:pt x="0" y="9"/>
                  </a:cubicBezTo>
                  <a:cubicBezTo>
                    <a:pt x="1" y="9"/>
                    <a:pt x="2" y="10"/>
                    <a:pt x="5" y="9"/>
                  </a:cubicBezTo>
                  <a:cubicBezTo>
                    <a:pt x="4" y="9"/>
                    <a:pt x="2" y="9"/>
                    <a:pt x="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6" name="Freeform 1281">
              <a:extLst>
                <a:ext uri="{FF2B5EF4-FFF2-40B4-BE49-F238E27FC236}">
                  <a16:creationId xmlns:a16="http://schemas.microsoft.com/office/drawing/2014/main" id="{DDB05EB7-2689-1BFA-1142-D58D2C3F7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999" y="1930809"/>
              <a:ext cx="121687" cy="52621"/>
            </a:xfrm>
            <a:custGeom>
              <a:avLst/>
              <a:gdLst>
                <a:gd name="T0" fmla="*/ 0 w 25"/>
                <a:gd name="T1" fmla="*/ 34 h 10"/>
                <a:gd name="T2" fmla="*/ 36 w 25"/>
                <a:gd name="T3" fmla="*/ 8 h 10"/>
                <a:gd name="T4" fmla="*/ 78 w 25"/>
                <a:gd name="T5" fmla="*/ 8 h 10"/>
                <a:gd name="T6" fmla="*/ 41 w 25"/>
                <a:gd name="T7" fmla="*/ 34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1" y="2"/>
                  </a:cubicBezTo>
                  <a:cubicBezTo>
                    <a:pt x="18" y="0"/>
                    <a:pt x="24" y="0"/>
                    <a:pt x="24" y="2"/>
                  </a:cubicBezTo>
                  <a:cubicBezTo>
                    <a:pt x="25" y="4"/>
                    <a:pt x="20" y="7"/>
                    <a:pt x="13" y="8"/>
                  </a:cubicBezTo>
                  <a:cubicBezTo>
                    <a:pt x="6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7" name="Freeform 1282">
              <a:extLst>
                <a:ext uri="{FF2B5EF4-FFF2-40B4-BE49-F238E27FC236}">
                  <a16:creationId xmlns:a16="http://schemas.microsoft.com/office/drawing/2014/main" id="{E261C1F1-FE6D-7752-0986-EE538ADA5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344" y="1878188"/>
              <a:ext cx="124976" cy="42755"/>
            </a:xfrm>
            <a:custGeom>
              <a:avLst/>
              <a:gdLst>
                <a:gd name="T0" fmla="*/ 0 w 25"/>
                <a:gd name="T1" fmla="*/ 13 h 8"/>
                <a:gd name="T2" fmla="*/ 46 w 25"/>
                <a:gd name="T3" fmla="*/ 5 h 8"/>
                <a:gd name="T4" fmla="*/ 88 w 25"/>
                <a:gd name="T5" fmla="*/ 21 h 8"/>
                <a:gd name="T6" fmla="*/ 41 w 25"/>
                <a:gd name="T7" fmla="*/ 29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5" y="7"/>
                    <a:pt x="19" y="8"/>
                    <a:pt x="12" y="7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8" name="Freeform 1283">
              <a:extLst>
                <a:ext uri="{FF2B5EF4-FFF2-40B4-BE49-F238E27FC236}">
                  <a16:creationId xmlns:a16="http://schemas.microsoft.com/office/drawing/2014/main" id="{442622B5-4381-238E-1C4D-F25D4B3E3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244" y="1976853"/>
              <a:ext cx="121687" cy="52621"/>
            </a:xfrm>
            <a:custGeom>
              <a:avLst/>
              <a:gdLst>
                <a:gd name="T0" fmla="*/ 78 w 25"/>
                <a:gd name="T1" fmla="*/ 29 h 10"/>
                <a:gd name="T2" fmla="*/ 40 w 25"/>
                <a:gd name="T3" fmla="*/ 34 h 10"/>
                <a:gd name="T4" fmla="*/ 0 w 25"/>
                <a:gd name="T5" fmla="*/ 8 h 10"/>
                <a:gd name="T6" fmla="*/ 41 w 25"/>
                <a:gd name="T7" fmla="*/ 5 h 10"/>
                <a:gd name="T8" fmla="*/ 78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7"/>
                  </a:moveTo>
                  <a:cubicBezTo>
                    <a:pt x="24" y="9"/>
                    <a:pt x="18" y="10"/>
                    <a:pt x="12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1"/>
                  </a:cubicBezTo>
                  <a:cubicBezTo>
                    <a:pt x="20" y="3"/>
                    <a:pt x="25" y="5"/>
                    <a:pt x="24" y="7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9" name="Freeform 1284">
              <a:extLst>
                <a:ext uri="{FF2B5EF4-FFF2-40B4-BE49-F238E27FC236}">
                  <a16:creationId xmlns:a16="http://schemas.microsoft.com/office/drawing/2014/main" id="{E5D62FD3-3162-F9E7-2E2D-8B137B8CE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832" y="2036052"/>
              <a:ext cx="361772" cy="230218"/>
            </a:xfrm>
            <a:custGeom>
              <a:avLst/>
              <a:gdLst>
                <a:gd name="T0" fmla="*/ 0 w 73"/>
                <a:gd name="T1" fmla="*/ 177 h 44"/>
                <a:gd name="T2" fmla="*/ 188 w 73"/>
                <a:gd name="T3" fmla="*/ 81 h 44"/>
                <a:gd name="T4" fmla="*/ 246 w 73"/>
                <a:gd name="T5" fmla="*/ 40 h 44"/>
                <a:gd name="T6" fmla="*/ 229 w 73"/>
                <a:gd name="T7" fmla="*/ 0 h 44"/>
                <a:gd name="T8" fmla="*/ 229 w 73"/>
                <a:gd name="T9" fmla="*/ 46 h 44"/>
                <a:gd name="T10" fmla="*/ 196 w 73"/>
                <a:gd name="T11" fmla="*/ 68 h 44"/>
                <a:gd name="T12" fmla="*/ 149 w 73"/>
                <a:gd name="T13" fmla="*/ 89 h 44"/>
                <a:gd name="T14" fmla="*/ 72 w 73"/>
                <a:gd name="T15" fmla="*/ 134 h 44"/>
                <a:gd name="T16" fmla="*/ 35 w 73"/>
                <a:gd name="T17" fmla="*/ 158 h 44"/>
                <a:gd name="T18" fmla="*/ 8 w 73"/>
                <a:gd name="T19" fmla="*/ 177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44">
                  <a:moveTo>
                    <a:pt x="0" y="44"/>
                  </a:moveTo>
                  <a:cubicBezTo>
                    <a:pt x="18" y="36"/>
                    <a:pt x="36" y="27"/>
                    <a:pt x="55" y="20"/>
                  </a:cubicBezTo>
                  <a:cubicBezTo>
                    <a:pt x="59" y="18"/>
                    <a:pt x="70" y="14"/>
                    <a:pt x="72" y="10"/>
                  </a:cubicBezTo>
                  <a:cubicBezTo>
                    <a:pt x="73" y="7"/>
                    <a:pt x="69" y="2"/>
                    <a:pt x="67" y="0"/>
                  </a:cubicBezTo>
                  <a:cubicBezTo>
                    <a:pt x="68" y="3"/>
                    <a:pt x="70" y="8"/>
                    <a:pt x="67" y="11"/>
                  </a:cubicBezTo>
                  <a:cubicBezTo>
                    <a:pt x="64" y="13"/>
                    <a:pt x="60" y="15"/>
                    <a:pt x="57" y="17"/>
                  </a:cubicBezTo>
                  <a:cubicBezTo>
                    <a:pt x="53" y="18"/>
                    <a:pt x="49" y="20"/>
                    <a:pt x="44" y="22"/>
                  </a:cubicBezTo>
                  <a:cubicBezTo>
                    <a:pt x="37" y="26"/>
                    <a:pt x="28" y="29"/>
                    <a:pt x="21" y="33"/>
                  </a:cubicBezTo>
                  <a:cubicBezTo>
                    <a:pt x="17" y="35"/>
                    <a:pt x="13" y="37"/>
                    <a:pt x="10" y="39"/>
                  </a:cubicBezTo>
                  <a:cubicBezTo>
                    <a:pt x="7" y="41"/>
                    <a:pt x="4" y="42"/>
                    <a:pt x="2" y="44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0" name="Freeform 1285">
              <a:extLst>
                <a:ext uri="{FF2B5EF4-FFF2-40B4-BE49-F238E27FC236}">
                  <a16:creationId xmlns:a16="http://schemas.microsoft.com/office/drawing/2014/main" id="{5825DB05-23C5-DA88-FDA6-A93752D5F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581" y="1888055"/>
              <a:ext cx="266395" cy="62488"/>
            </a:xfrm>
            <a:custGeom>
              <a:avLst/>
              <a:gdLst>
                <a:gd name="T0" fmla="*/ 0 w 54"/>
                <a:gd name="T1" fmla="*/ 40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27 h 12"/>
                <a:gd name="T8" fmla="*/ 153 w 54"/>
                <a:gd name="T9" fmla="*/ 35 h 12"/>
                <a:gd name="T10" fmla="*/ 183 w 54"/>
                <a:gd name="T11" fmla="*/ 40 h 12"/>
                <a:gd name="T12" fmla="*/ 53 w 54"/>
                <a:gd name="T13" fmla="*/ 16 h 12"/>
                <a:gd name="T14" fmla="*/ 14 w 54"/>
                <a:gd name="T15" fmla="*/ 25 h 12"/>
                <a:gd name="T16" fmla="*/ 0 w 54"/>
                <a:gd name="T17" fmla="*/ 48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10"/>
                  </a:moveTo>
                  <a:cubicBezTo>
                    <a:pt x="1" y="7"/>
                    <a:pt x="1" y="3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29" y="5"/>
                    <a:pt x="36" y="7"/>
                  </a:cubicBezTo>
                  <a:cubicBezTo>
                    <a:pt x="39" y="7"/>
                    <a:pt x="42" y="8"/>
                    <a:pt x="45" y="9"/>
                  </a:cubicBezTo>
                  <a:cubicBezTo>
                    <a:pt x="48" y="9"/>
                    <a:pt x="51" y="9"/>
                    <a:pt x="54" y="10"/>
                  </a:cubicBezTo>
                  <a:cubicBezTo>
                    <a:pt x="41" y="10"/>
                    <a:pt x="28" y="6"/>
                    <a:pt x="15" y="4"/>
                  </a:cubicBezTo>
                  <a:cubicBezTo>
                    <a:pt x="11" y="4"/>
                    <a:pt x="7" y="3"/>
                    <a:pt x="4" y="6"/>
                  </a:cubicBezTo>
                  <a:cubicBezTo>
                    <a:pt x="2" y="7"/>
                    <a:pt x="1" y="10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1" name="Freeform 1286">
              <a:extLst>
                <a:ext uri="{FF2B5EF4-FFF2-40B4-BE49-F238E27FC236}">
                  <a16:creationId xmlns:a16="http://schemas.microsoft.com/office/drawing/2014/main" id="{A8929576-8F12-0548-8632-A14071DF1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492" y="1924232"/>
              <a:ext cx="256529" cy="131553"/>
            </a:xfrm>
            <a:custGeom>
              <a:avLst/>
              <a:gdLst>
                <a:gd name="T0" fmla="*/ 12 w 52"/>
                <a:gd name="T1" fmla="*/ 90 h 25"/>
                <a:gd name="T2" fmla="*/ 8 w 52"/>
                <a:gd name="T3" fmla="*/ 54 h 25"/>
                <a:gd name="T4" fmla="*/ 48 w 52"/>
                <a:gd name="T5" fmla="*/ 35 h 25"/>
                <a:gd name="T6" fmla="*/ 116 w 52"/>
                <a:gd name="T7" fmla="*/ 16 h 25"/>
                <a:gd name="T8" fmla="*/ 147 w 52"/>
                <a:gd name="T9" fmla="*/ 8 h 25"/>
                <a:gd name="T10" fmla="*/ 176 w 52"/>
                <a:gd name="T11" fmla="*/ 0 h 25"/>
                <a:gd name="T12" fmla="*/ 53 w 52"/>
                <a:gd name="T13" fmla="*/ 46 h 25"/>
                <a:gd name="T14" fmla="*/ 18 w 52"/>
                <a:gd name="T15" fmla="*/ 69 h 25"/>
                <a:gd name="T16" fmla="*/ 14 w 52"/>
                <a:gd name="T17" fmla="*/ 10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25">
                  <a:moveTo>
                    <a:pt x="3" y="22"/>
                  </a:moveTo>
                  <a:cubicBezTo>
                    <a:pt x="2" y="20"/>
                    <a:pt x="0" y="15"/>
                    <a:pt x="2" y="13"/>
                  </a:cubicBezTo>
                  <a:cubicBezTo>
                    <a:pt x="4" y="10"/>
                    <a:pt x="11" y="10"/>
                    <a:pt x="14" y="9"/>
                  </a:cubicBezTo>
                  <a:cubicBezTo>
                    <a:pt x="21" y="7"/>
                    <a:pt x="27" y="6"/>
                    <a:pt x="34" y="4"/>
                  </a:cubicBezTo>
                  <a:cubicBezTo>
                    <a:pt x="37" y="3"/>
                    <a:pt x="40" y="3"/>
                    <a:pt x="43" y="2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5"/>
                    <a:pt x="26" y="7"/>
                    <a:pt x="15" y="11"/>
                  </a:cubicBezTo>
                  <a:cubicBezTo>
                    <a:pt x="10" y="12"/>
                    <a:pt x="6" y="14"/>
                    <a:pt x="5" y="17"/>
                  </a:cubicBezTo>
                  <a:cubicBezTo>
                    <a:pt x="4" y="19"/>
                    <a:pt x="4" y="22"/>
                    <a:pt x="4" y="2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2" name="Freeform 1287">
              <a:extLst>
                <a:ext uri="{FF2B5EF4-FFF2-40B4-BE49-F238E27FC236}">
                  <a16:creationId xmlns:a16="http://schemas.microsoft.com/office/drawing/2014/main" id="{DDB5B7E5-35D9-18AA-9866-32BA02AA3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1861744"/>
              <a:ext cx="384793" cy="164442"/>
            </a:xfrm>
            <a:custGeom>
              <a:avLst/>
              <a:gdLst>
                <a:gd name="T0" fmla="*/ 0 w 78"/>
                <a:gd name="T1" fmla="*/ 131 h 31"/>
                <a:gd name="T2" fmla="*/ 197 w 78"/>
                <a:gd name="T3" fmla="*/ 71 h 31"/>
                <a:gd name="T4" fmla="*/ 261 w 78"/>
                <a:gd name="T5" fmla="*/ 42 h 31"/>
                <a:gd name="T6" fmla="*/ 251 w 78"/>
                <a:gd name="T7" fmla="*/ 0 h 31"/>
                <a:gd name="T8" fmla="*/ 242 w 78"/>
                <a:gd name="T9" fmla="*/ 42 h 31"/>
                <a:gd name="T10" fmla="*/ 207 w 78"/>
                <a:gd name="T11" fmla="*/ 60 h 31"/>
                <a:gd name="T12" fmla="*/ 162 w 78"/>
                <a:gd name="T13" fmla="*/ 71 h 31"/>
                <a:gd name="T14" fmla="*/ 75 w 78"/>
                <a:gd name="T15" fmla="*/ 102 h 31"/>
                <a:gd name="T16" fmla="*/ 35 w 78"/>
                <a:gd name="T17" fmla="*/ 118 h 31"/>
                <a:gd name="T18" fmla="*/ 8 w 78"/>
                <a:gd name="T19" fmla="*/ 131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31">
                  <a:moveTo>
                    <a:pt x="0" y="31"/>
                  </a:moveTo>
                  <a:cubicBezTo>
                    <a:pt x="19" y="26"/>
                    <a:pt x="39" y="21"/>
                    <a:pt x="58" y="17"/>
                  </a:cubicBezTo>
                  <a:cubicBezTo>
                    <a:pt x="63" y="16"/>
                    <a:pt x="74" y="14"/>
                    <a:pt x="77" y="10"/>
                  </a:cubicBezTo>
                  <a:cubicBezTo>
                    <a:pt x="78" y="8"/>
                    <a:pt x="75" y="2"/>
                    <a:pt x="74" y="0"/>
                  </a:cubicBezTo>
                  <a:cubicBezTo>
                    <a:pt x="75" y="3"/>
                    <a:pt x="75" y="8"/>
                    <a:pt x="71" y="10"/>
                  </a:cubicBezTo>
                  <a:cubicBezTo>
                    <a:pt x="69" y="12"/>
                    <a:pt x="64" y="13"/>
                    <a:pt x="61" y="14"/>
                  </a:cubicBezTo>
                  <a:cubicBezTo>
                    <a:pt x="57" y="15"/>
                    <a:pt x="52" y="16"/>
                    <a:pt x="48" y="17"/>
                  </a:cubicBezTo>
                  <a:cubicBezTo>
                    <a:pt x="39" y="19"/>
                    <a:pt x="31" y="21"/>
                    <a:pt x="22" y="24"/>
                  </a:cubicBezTo>
                  <a:cubicBezTo>
                    <a:pt x="18" y="25"/>
                    <a:pt x="14" y="26"/>
                    <a:pt x="10" y="28"/>
                  </a:cubicBezTo>
                  <a:cubicBezTo>
                    <a:pt x="7" y="28"/>
                    <a:pt x="4" y="29"/>
                    <a:pt x="2" y="3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3" name="Freeform 1288">
              <a:extLst>
                <a:ext uri="{FF2B5EF4-FFF2-40B4-BE49-F238E27FC236}">
                  <a16:creationId xmlns:a16="http://schemas.microsoft.com/office/drawing/2014/main" id="{8CA1A84B-C163-8575-5F64-B0B19C6BB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815" y="1828856"/>
              <a:ext cx="266395" cy="78932"/>
            </a:xfrm>
            <a:custGeom>
              <a:avLst/>
              <a:gdLst>
                <a:gd name="T0" fmla="*/ 5 w 54"/>
                <a:gd name="T1" fmla="*/ 48 h 15"/>
                <a:gd name="T2" fmla="*/ 8 w 54"/>
                <a:gd name="T3" fmla="*/ 8 h 15"/>
                <a:gd name="T4" fmla="*/ 54 w 54"/>
                <a:gd name="T5" fmla="*/ 8 h 15"/>
                <a:gd name="T6" fmla="*/ 122 w 54"/>
                <a:gd name="T7" fmla="*/ 13 h 15"/>
                <a:gd name="T8" fmla="*/ 153 w 54"/>
                <a:gd name="T9" fmla="*/ 16 h 15"/>
                <a:gd name="T10" fmla="*/ 183 w 54"/>
                <a:gd name="T11" fmla="*/ 21 h 15"/>
                <a:gd name="T12" fmla="*/ 53 w 54"/>
                <a:gd name="T13" fmla="*/ 16 h 15"/>
                <a:gd name="T14" fmla="*/ 18 w 54"/>
                <a:gd name="T15" fmla="*/ 29 h 15"/>
                <a:gd name="T16" fmla="*/ 8 w 54"/>
                <a:gd name="T17" fmla="*/ 6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5">
                  <a:moveTo>
                    <a:pt x="1" y="12"/>
                  </a:moveTo>
                  <a:cubicBezTo>
                    <a:pt x="1" y="10"/>
                    <a:pt x="0" y="4"/>
                    <a:pt x="2" y="2"/>
                  </a:cubicBezTo>
                  <a:cubicBezTo>
                    <a:pt x="5" y="0"/>
                    <a:pt x="12" y="2"/>
                    <a:pt x="16" y="2"/>
                  </a:cubicBezTo>
                  <a:cubicBezTo>
                    <a:pt x="23" y="3"/>
                    <a:pt x="29" y="3"/>
                    <a:pt x="36" y="3"/>
                  </a:cubicBezTo>
                  <a:cubicBezTo>
                    <a:pt x="39" y="4"/>
                    <a:pt x="42" y="4"/>
                    <a:pt x="45" y="4"/>
                  </a:cubicBezTo>
                  <a:cubicBezTo>
                    <a:pt x="48" y="4"/>
                    <a:pt x="51" y="4"/>
                    <a:pt x="54" y="5"/>
                  </a:cubicBezTo>
                  <a:cubicBezTo>
                    <a:pt x="42" y="6"/>
                    <a:pt x="28" y="4"/>
                    <a:pt x="15" y="4"/>
                  </a:cubicBezTo>
                  <a:cubicBezTo>
                    <a:pt x="11" y="4"/>
                    <a:pt x="7" y="5"/>
                    <a:pt x="5" y="7"/>
                  </a:cubicBezTo>
                  <a:cubicBezTo>
                    <a:pt x="3" y="9"/>
                    <a:pt x="2" y="12"/>
                    <a:pt x="2" y="1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4" name="Freeform 1289">
              <a:extLst>
                <a:ext uri="{FF2B5EF4-FFF2-40B4-BE49-F238E27FC236}">
                  <a16:creationId xmlns:a16="http://schemas.microsoft.com/office/drawing/2014/main" id="{D5589183-7E07-FF0C-9DA4-F62A6AA42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722" y="1894632"/>
              <a:ext cx="404526" cy="78932"/>
            </a:xfrm>
            <a:custGeom>
              <a:avLst/>
              <a:gdLst>
                <a:gd name="T0" fmla="*/ 0 w 82"/>
                <a:gd name="T1" fmla="*/ 35 h 15"/>
                <a:gd name="T2" fmla="*/ 197 w 82"/>
                <a:gd name="T3" fmla="*/ 54 h 15"/>
                <a:gd name="T4" fmla="*/ 269 w 82"/>
                <a:gd name="T5" fmla="*/ 48 h 15"/>
                <a:gd name="T6" fmla="*/ 270 w 82"/>
                <a:gd name="T7" fmla="*/ 0 h 15"/>
                <a:gd name="T8" fmla="*/ 251 w 82"/>
                <a:gd name="T9" fmla="*/ 42 h 15"/>
                <a:gd name="T10" fmla="*/ 216 w 82"/>
                <a:gd name="T11" fmla="*/ 42 h 15"/>
                <a:gd name="T12" fmla="*/ 170 w 82"/>
                <a:gd name="T13" fmla="*/ 42 h 15"/>
                <a:gd name="T14" fmla="*/ 81 w 82"/>
                <a:gd name="T15" fmla="*/ 34 h 15"/>
                <a:gd name="T16" fmla="*/ 39 w 82"/>
                <a:gd name="T17" fmla="*/ 34 h 15"/>
                <a:gd name="T18" fmla="*/ 8 w 82"/>
                <a:gd name="T19" fmla="*/ 35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" h="15">
                  <a:moveTo>
                    <a:pt x="0" y="9"/>
                  </a:moveTo>
                  <a:cubicBezTo>
                    <a:pt x="20" y="10"/>
                    <a:pt x="39" y="12"/>
                    <a:pt x="58" y="13"/>
                  </a:cubicBezTo>
                  <a:cubicBezTo>
                    <a:pt x="63" y="14"/>
                    <a:pt x="76" y="15"/>
                    <a:pt x="79" y="12"/>
                  </a:cubicBezTo>
                  <a:cubicBezTo>
                    <a:pt x="82" y="9"/>
                    <a:pt x="81" y="3"/>
                    <a:pt x="80" y="0"/>
                  </a:cubicBezTo>
                  <a:cubicBezTo>
                    <a:pt x="80" y="3"/>
                    <a:pt x="79" y="8"/>
                    <a:pt x="74" y="10"/>
                  </a:cubicBezTo>
                  <a:cubicBezTo>
                    <a:pt x="71" y="11"/>
                    <a:pt x="67" y="10"/>
                    <a:pt x="64" y="10"/>
                  </a:cubicBezTo>
                  <a:cubicBezTo>
                    <a:pt x="59" y="10"/>
                    <a:pt x="54" y="10"/>
                    <a:pt x="50" y="10"/>
                  </a:cubicBezTo>
                  <a:cubicBezTo>
                    <a:pt x="41" y="9"/>
                    <a:pt x="32" y="8"/>
                    <a:pt x="24" y="8"/>
                  </a:cubicBezTo>
                  <a:cubicBezTo>
                    <a:pt x="19" y="8"/>
                    <a:pt x="15" y="9"/>
                    <a:pt x="11" y="8"/>
                  </a:cubicBezTo>
                  <a:cubicBezTo>
                    <a:pt x="8" y="8"/>
                    <a:pt x="5" y="8"/>
                    <a:pt x="2" y="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5" name="Freeform 1290">
              <a:extLst>
                <a:ext uri="{FF2B5EF4-FFF2-40B4-BE49-F238E27FC236}">
                  <a16:creationId xmlns:a16="http://schemas.microsoft.com/office/drawing/2014/main" id="{29301A1D-6DEF-50BF-EB79-2DB2FDE23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579" y="2019608"/>
              <a:ext cx="447281" cy="88799"/>
            </a:xfrm>
            <a:custGeom>
              <a:avLst/>
              <a:gdLst>
                <a:gd name="T0" fmla="*/ 297 w 91"/>
                <a:gd name="T1" fmla="*/ 25 h 17"/>
                <a:gd name="T2" fmla="*/ 284 w 91"/>
                <a:gd name="T3" fmla="*/ 64 h 17"/>
                <a:gd name="T4" fmla="*/ 230 w 91"/>
                <a:gd name="T5" fmla="*/ 56 h 17"/>
                <a:gd name="T6" fmla="*/ 157 w 91"/>
                <a:gd name="T7" fmla="*/ 40 h 17"/>
                <a:gd name="T8" fmla="*/ 0 w 91"/>
                <a:gd name="T9" fmla="*/ 0 h 17"/>
                <a:gd name="T10" fmla="*/ 108 w 91"/>
                <a:gd name="T11" fmla="*/ 25 h 17"/>
                <a:gd name="T12" fmla="*/ 214 w 91"/>
                <a:gd name="T13" fmla="*/ 40 h 17"/>
                <a:gd name="T14" fmla="*/ 290 w 91"/>
                <a:gd name="T15" fmla="*/ 0 h 17"/>
                <a:gd name="T16" fmla="*/ 297 w 91"/>
                <a:gd name="T17" fmla="*/ 25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" h="17">
                  <a:moveTo>
                    <a:pt x="89" y="6"/>
                  </a:moveTo>
                  <a:cubicBezTo>
                    <a:pt x="88" y="10"/>
                    <a:pt x="90" y="15"/>
                    <a:pt x="85" y="16"/>
                  </a:cubicBezTo>
                  <a:cubicBezTo>
                    <a:pt x="81" y="17"/>
                    <a:pt x="74" y="15"/>
                    <a:pt x="69" y="14"/>
                  </a:cubicBezTo>
                  <a:cubicBezTo>
                    <a:pt x="60" y="12"/>
                    <a:pt x="56" y="11"/>
                    <a:pt x="47" y="10"/>
                  </a:cubicBezTo>
                  <a:cubicBezTo>
                    <a:pt x="34" y="7"/>
                    <a:pt x="13" y="4"/>
                    <a:pt x="0" y="0"/>
                  </a:cubicBezTo>
                  <a:cubicBezTo>
                    <a:pt x="10" y="1"/>
                    <a:pt x="22" y="4"/>
                    <a:pt x="32" y="6"/>
                  </a:cubicBezTo>
                  <a:cubicBezTo>
                    <a:pt x="43" y="8"/>
                    <a:pt x="53" y="9"/>
                    <a:pt x="64" y="10"/>
                  </a:cubicBezTo>
                  <a:cubicBezTo>
                    <a:pt x="75" y="12"/>
                    <a:pt x="91" y="10"/>
                    <a:pt x="87" y="0"/>
                  </a:cubicBezTo>
                  <a:cubicBezTo>
                    <a:pt x="90" y="2"/>
                    <a:pt x="89" y="4"/>
                    <a:pt x="89" y="6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6" name="Freeform 1291">
              <a:extLst>
                <a:ext uri="{FF2B5EF4-FFF2-40B4-BE49-F238E27FC236}">
                  <a16:creationId xmlns:a16="http://schemas.microsoft.com/office/drawing/2014/main" id="{A61B9F8B-08C0-77FD-6835-8F7CF3235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021" y="1930809"/>
              <a:ext cx="98665" cy="46044"/>
            </a:xfrm>
            <a:custGeom>
              <a:avLst/>
              <a:gdLst>
                <a:gd name="T0" fmla="*/ 41 w 20"/>
                <a:gd name="T1" fmla="*/ 5 h 9"/>
                <a:gd name="T2" fmla="*/ 59 w 20"/>
                <a:gd name="T3" fmla="*/ 8 h 9"/>
                <a:gd name="T4" fmla="*/ 21 w 20"/>
                <a:gd name="T5" fmla="*/ 30 h 9"/>
                <a:gd name="T6" fmla="*/ 0 w 20"/>
                <a:gd name="T7" fmla="*/ 34 h 9"/>
                <a:gd name="T8" fmla="*/ 27 w 20"/>
                <a:gd name="T9" fmla="*/ 30 h 9"/>
                <a:gd name="T10" fmla="*/ 68 w 20"/>
                <a:gd name="T11" fmla="*/ 8 h 9"/>
                <a:gd name="T12" fmla="*/ 41 w 20"/>
                <a:gd name="T13" fmla="*/ 5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9">
                  <a:moveTo>
                    <a:pt x="12" y="1"/>
                  </a:moveTo>
                  <a:cubicBezTo>
                    <a:pt x="15" y="1"/>
                    <a:pt x="17" y="1"/>
                    <a:pt x="17" y="2"/>
                  </a:cubicBezTo>
                  <a:cubicBezTo>
                    <a:pt x="18" y="4"/>
                    <a:pt x="13" y="7"/>
                    <a:pt x="6" y="8"/>
                  </a:cubicBezTo>
                  <a:cubicBezTo>
                    <a:pt x="4" y="9"/>
                    <a:pt x="2" y="9"/>
                    <a:pt x="0" y="9"/>
                  </a:cubicBezTo>
                  <a:cubicBezTo>
                    <a:pt x="3" y="9"/>
                    <a:pt x="5" y="9"/>
                    <a:pt x="8" y="8"/>
                  </a:cubicBezTo>
                  <a:cubicBezTo>
                    <a:pt x="15" y="7"/>
                    <a:pt x="20" y="4"/>
                    <a:pt x="20" y="2"/>
                  </a:cubicBezTo>
                  <a:cubicBezTo>
                    <a:pt x="19" y="1"/>
                    <a:pt x="16" y="0"/>
                    <a:pt x="12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7" name="Freeform 1292">
              <a:extLst>
                <a:ext uri="{FF2B5EF4-FFF2-40B4-BE49-F238E27FC236}">
                  <a16:creationId xmlns:a16="http://schemas.microsoft.com/office/drawing/2014/main" id="{5A0A3D93-0D6D-C916-8168-C355A3A2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866" y="1934098"/>
              <a:ext cx="88798" cy="42755"/>
            </a:xfrm>
            <a:custGeom>
              <a:avLst/>
              <a:gdLst>
                <a:gd name="T0" fmla="*/ 8 w 18"/>
                <a:gd name="T1" fmla="*/ 26 h 8"/>
                <a:gd name="T2" fmla="*/ 41 w 18"/>
                <a:gd name="T3" fmla="*/ 5 h 8"/>
                <a:gd name="T4" fmla="*/ 62 w 18"/>
                <a:gd name="T5" fmla="*/ 0 h 8"/>
                <a:gd name="T6" fmla="*/ 35 w 18"/>
                <a:gd name="T7" fmla="*/ 5 h 8"/>
                <a:gd name="T8" fmla="*/ 5 w 18"/>
                <a:gd name="T9" fmla="*/ 26 h 8"/>
                <a:gd name="T10" fmla="*/ 18 w 18"/>
                <a:gd name="T11" fmla="*/ 29 h 8"/>
                <a:gd name="T12" fmla="*/ 8 w 18"/>
                <a:gd name="T13" fmla="*/ 2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8">
                  <a:moveTo>
                    <a:pt x="2" y="6"/>
                  </a:moveTo>
                  <a:cubicBezTo>
                    <a:pt x="2" y="5"/>
                    <a:pt x="6" y="2"/>
                    <a:pt x="12" y="1"/>
                  </a:cubicBezTo>
                  <a:cubicBezTo>
                    <a:pt x="14" y="1"/>
                    <a:pt x="17" y="0"/>
                    <a:pt x="18" y="0"/>
                  </a:cubicBezTo>
                  <a:cubicBezTo>
                    <a:pt x="16" y="0"/>
                    <a:pt x="13" y="0"/>
                    <a:pt x="10" y="1"/>
                  </a:cubicBezTo>
                  <a:cubicBezTo>
                    <a:pt x="4" y="2"/>
                    <a:pt x="0" y="5"/>
                    <a:pt x="1" y="6"/>
                  </a:cubicBezTo>
                  <a:cubicBezTo>
                    <a:pt x="1" y="7"/>
                    <a:pt x="3" y="8"/>
                    <a:pt x="5" y="7"/>
                  </a:cubicBezTo>
                  <a:cubicBezTo>
                    <a:pt x="4" y="7"/>
                    <a:pt x="2" y="7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8" name="Freeform 1293">
              <a:extLst>
                <a:ext uri="{FF2B5EF4-FFF2-40B4-BE49-F238E27FC236}">
                  <a16:creationId xmlns:a16="http://schemas.microsoft.com/office/drawing/2014/main" id="{4BD62F9A-4111-8B2B-B102-7C48C6DD8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077" y="1881477"/>
              <a:ext cx="105243" cy="39466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15 h 7"/>
                <a:gd name="T4" fmla="*/ 21 w 21"/>
                <a:gd name="T5" fmla="*/ 29 h 7"/>
                <a:gd name="T6" fmla="*/ 0 w 21"/>
                <a:gd name="T7" fmla="*/ 26 h 7"/>
                <a:gd name="T8" fmla="*/ 27 w 21"/>
                <a:gd name="T9" fmla="*/ 36 h 7"/>
                <a:gd name="T10" fmla="*/ 70 w 21"/>
                <a:gd name="T11" fmla="*/ 21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7" y="1"/>
                    <a:pt x="18" y="2"/>
                    <a:pt x="18" y="3"/>
                  </a:cubicBezTo>
                  <a:cubicBezTo>
                    <a:pt x="18" y="5"/>
                    <a:pt x="12" y="6"/>
                    <a:pt x="6" y="6"/>
                  </a:cubicBezTo>
                  <a:cubicBezTo>
                    <a:pt x="4" y="6"/>
                    <a:pt x="2" y="6"/>
                    <a:pt x="0" y="5"/>
                  </a:cubicBezTo>
                  <a:cubicBezTo>
                    <a:pt x="2" y="6"/>
                    <a:pt x="5" y="6"/>
                    <a:pt x="8" y="7"/>
                  </a:cubicBezTo>
                  <a:cubicBezTo>
                    <a:pt x="15" y="7"/>
                    <a:pt x="20" y="6"/>
                    <a:pt x="20" y="4"/>
                  </a:cubicBezTo>
                  <a:cubicBezTo>
                    <a:pt x="21" y="2"/>
                    <a:pt x="18" y="1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9" name="Freeform 1294">
              <a:extLst>
                <a:ext uri="{FF2B5EF4-FFF2-40B4-BE49-F238E27FC236}">
                  <a16:creationId xmlns:a16="http://schemas.microsoft.com/office/drawing/2014/main" id="{EECDEC28-7522-B8CE-E057-A7DCCF02D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210" y="1881477"/>
              <a:ext cx="95376" cy="26311"/>
            </a:xfrm>
            <a:custGeom>
              <a:avLst/>
              <a:gdLst>
                <a:gd name="T0" fmla="*/ 5 w 19"/>
                <a:gd name="T1" fmla="*/ 13 h 5"/>
                <a:gd name="T2" fmla="*/ 41 w 19"/>
                <a:gd name="T3" fmla="*/ 5 h 5"/>
                <a:gd name="T4" fmla="*/ 67 w 19"/>
                <a:gd name="T5" fmla="*/ 8 h 5"/>
                <a:gd name="T6" fmla="*/ 35 w 19"/>
                <a:gd name="T7" fmla="*/ 0 h 5"/>
                <a:gd name="T8" fmla="*/ 0 w 19"/>
                <a:gd name="T9" fmla="*/ 8 h 5"/>
                <a:gd name="T10" fmla="*/ 14 w 19"/>
                <a:gd name="T11" fmla="*/ 21 h 5"/>
                <a:gd name="T12" fmla="*/ 5 w 19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1" y="3"/>
                  </a:moveTo>
                  <a:cubicBezTo>
                    <a:pt x="1" y="1"/>
                    <a:pt x="7" y="0"/>
                    <a:pt x="12" y="1"/>
                  </a:cubicBezTo>
                  <a:cubicBezTo>
                    <a:pt x="14" y="1"/>
                    <a:pt x="17" y="1"/>
                    <a:pt x="19" y="2"/>
                  </a:cubicBezTo>
                  <a:cubicBezTo>
                    <a:pt x="17" y="1"/>
                    <a:pt x="14" y="0"/>
                    <a:pt x="10" y="0"/>
                  </a:cubicBezTo>
                  <a:cubicBezTo>
                    <a:pt x="5" y="0"/>
                    <a:pt x="0" y="1"/>
                    <a:pt x="0" y="2"/>
                  </a:cubicBezTo>
                  <a:cubicBezTo>
                    <a:pt x="0" y="3"/>
                    <a:pt x="1" y="4"/>
                    <a:pt x="4" y="5"/>
                  </a:cubicBezTo>
                  <a:cubicBezTo>
                    <a:pt x="3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0" name="Freeform 1295">
              <a:extLst>
                <a:ext uri="{FF2B5EF4-FFF2-40B4-BE49-F238E27FC236}">
                  <a16:creationId xmlns:a16="http://schemas.microsoft.com/office/drawing/2014/main" id="{82F4C4D2-2A45-3C92-931D-EB47645E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977" y="1993297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3 h 7"/>
                <a:gd name="T4" fmla="*/ 15 w 21"/>
                <a:gd name="T5" fmla="*/ 14 h 7"/>
                <a:gd name="T6" fmla="*/ 0 w 21"/>
                <a:gd name="T7" fmla="*/ 13 h 7"/>
                <a:gd name="T8" fmla="*/ 27 w 21"/>
                <a:gd name="T9" fmla="*/ 20 h 7"/>
                <a:gd name="T10" fmla="*/ 68 w 21"/>
                <a:gd name="T11" fmla="*/ 14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8" y="3"/>
                  </a:cubicBezTo>
                  <a:cubicBezTo>
                    <a:pt x="18" y="5"/>
                    <a:pt x="12" y="6"/>
                    <a:pt x="5" y="4"/>
                  </a:cubicBezTo>
                  <a:cubicBezTo>
                    <a:pt x="3" y="4"/>
                    <a:pt x="2" y="3"/>
                    <a:pt x="0" y="3"/>
                  </a:cubicBezTo>
                  <a:cubicBezTo>
                    <a:pt x="2" y="4"/>
                    <a:pt x="5" y="5"/>
                    <a:pt x="8" y="5"/>
                  </a:cubicBezTo>
                  <a:cubicBezTo>
                    <a:pt x="14" y="7"/>
                    <a:pt x="20" y="6"/>
                    <a:pt x="21" y="4"/>
                  </a:cubicBezTo>
                  <a:cubicBezTo>
                    <a:pt x="21" y="3"/>
                    <a:pt x="18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1" name="Freeform 1296">
              <a:extLst>
                <a:ext uri="{FF2B5EF4-FFF2-40B4-BE49-F238E27FC236}">
                  <a16:creationId xmlns:a16="http://schemas.microsoft.com/office/drawing/2014/main" id="{E0BC3D41-E6C7-5FD6-7913-30DE2B1C4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1983431"/>
              <a:ext cx="92087" cy="26311"/>
            </a:xfrm>
            <a:custGeom>
              <a:avLst/>
              <a:gdLst>
                <a:gd name="T0" fmla="*/ 6 w 19"/>
                <a:gd name="T1" fmla="*/ 8 h 5"/>
                <a:gd name="T2" fmla="*/ 41 w 19"/>
                <a:gd name="T3" fmla="*/ 8 h 5"/>
                <a:gd name="T4" fmla="*/ 60 w 19"/>
                <a:gd name="T5" fmla="*/ 16 h 5"/>
                <a:gd name="T6" fmla="*/ 35 w 19"/>
                <a:gd name="T7" fmla="*/ 5 h 5"/>
                <a:gd name="T8" fmla="*/ 0 w 19"/>
                <a:gd name="T9" fmla="*/ 8 h 5"/>
                <a:gd name="T10" fmla="*/ 13 w 19"/>
                <a:gd name="T11" fmla="*/ 21 h 5"/>
                <a:gd name="T12" fmla="*/ 6 w 19"/>
                <a:gd name="T13" fmla="*/ 8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2" y="2"/>
                  </a:moveTo>
                  <a:cubicBezTo>
                    <a:pt x="2" y="0"/>
                    <a:pt x="7" y="1"/>
                    <a:pt x="13" y="2"/>
                  </a:cubicBezTo>
                  <a:cubicBezTo>
                    <a:pt x="15" y="2"/>
                    <a:pt x="17" y="3"/>
                    <a:pt x="19" y="4"/>
                  </a:cubicBezTo>
                  <a:cubicBezTo>
                    <a:pt x="17" y="3"/>
                    <a:pt x="14" y="2"/>
                    <a:pt x="11" y="1"/>
                  </a:cubicBezTo>
                  <a:cubicBezTo>
                    <a:pt x="5" y="0"/>
                    <a:pt x="1" y="0"/>
                    <a:pt x="0" y="2"/>
                  </a:cubicBezTo>
                  <a:cubicBezTo>
                    <a:pt x="0" y="2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2" name="Freeform 1297">
              <a:extLst>
                <a:ext uri="{FF2B5EF4-FFF2-40B4-BE49-F238E27FC236}">
                  <a16:creationId xmlns:a16="http://schemas.microsoft.com/office/drawing/2014/main" id="{A78A7CDA-237C-7210-F895-E8CC7D95F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009741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3" name="Freeform 1298">
              <a:extLst>
                <a:ext uri="{FF2B5EF4-FFF2-40B4-BE49-F238E27FC236}">
                  <a16:creationId xmlns:a16="http://schemas.microsoft.com/office/drawing/2014/main" id="{85CAB271-203E-4505-E994-3E1D2AA25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1828856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2 h 49"/>
                <a:gd name="T12" fmla="*/ 12 w 128"/>
                <a:gd name="T13" fmla="*/ 184 h 49"/>
                <a:gd name="T14" fmla="*/ 5 w 128"/>
                <a:gd name="T15" fmla="*/ 143 h 49"/>
                <a:gd name="T16" fmla="*/ 18 w 128"/>
                <a:gd name="T17" fmla="*/ 114 h 49"/>
                <a:gd name="T18" fmla="*/ 203 w 128"/>
                <a:gd name="T19" fmla="*/ 63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6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29"/>
                    <a:pt x="3" y="28"/>
                    <a:pt x="5" y="27"/>
                  </a:cubicBezTo>
                  <a:cubicBezTo>
                    <a:pt x="6" y="27"/>
                    <a:pt x="38" y="21"/>
                    <a:pt x="60" y="15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4" name="Freeform 1299">
              <a:extLst>
                <a:ext uri="{FF2B5EF4-FFF2-40B4-BE49-F238E27FC236}">
                  <a16:creationId xmlns:a16="http://schemas.microsoft.com/office/drawing/2014/main" id="{60F22EF4-2F27-3536-289F-7C291DD1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5294" y="2614887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5" name="Freeform 1300">
              <a:extLst>
                <a:ext uri="{FF2B5EF4-FFF2-40B4-BE49-F238E27FC236}">
                  <a16:creationId xmlns:a16="http://schemas.microsoft.com/office/drawing/2014/main" id="{32B233DD-C871-35B9-9704-552286861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6617" y="2565554"/>
              <a:ext cx="503191" cy="141420"/>
            </a:xfrm>
            <a:custGeom>
              <a:avLst/>
              <a:gdLst>
                <a:gd name="T0" fmla="*/ 345 w 102"/>
                <a:gd name="T1" fmla="*/ 0 h 27"/>
                <a:gd name="T2" fmla="*/ 210 w 102"/>
                <a:gd name="T3" fmla="*/ 13 h 27"/>
                <a:gd name="T4" fmla="*/ 21 w 102"/>
                <a:gd name="T5" fmla="*/ 25 h 27"/>
                <a:gd name="T6" fmla="*/ 5 w 102"/>
                <a:gd name="T7" fmla="*/ 48 h 27"/>
                <a:gd name="T8" fmla="*/ 5 w 102"/>
                <a:gd name="T9" fmla="*/ 89 h 27"/>
                <a:gd name="T10" fmla="*/ 45 w 102"/>
                <a:gd name="T11" fmla="*/ 104 h 27"/>
                <a:gd name="T12" fmla="*/ 291 w 102"/>
                <a:gd name="T13" fmla="*/ 89 h 27"/>
                <a:gd name="T14" fmla="*/ 345 w 102"/>
                <a:gd name="T15" fmla="*/ 84 h 27"/>
                <a:gd name="T16" fmla="*/ 345 w 102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27">
                  <a:moveTo>
                    <a:pt x="102" y="0"/>
                  </a:moveTo>
                  <a:cubicBezTo>
                    <a:pt x="91" y="1"/>
                    <a:pt x="75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3" y="21"/>
                    <a:pt x="98" y="21"/>
                    <a:pt x="102" y="21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6" name="Freeform 1301">
              <a:extLst>
                <a:ext uri="{FF2B5EF4-FFF2-40B4-BE49-F238E27FC236}">
                  <a16:creationId xmlns:a16="http://schemas.microsoft.com/office/drawing/2014/main" id="{59D54C3A-A188-E906-CC35-D29B12039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401" y="2680664"/>
              <a:ext cx="121687" cy="42755"/>
            </a:xfrm>
            <a:custGeom>
              <a:avLst/>
              <a:gdLst>
                <a:gd name="T0" fmla="*/ 0 w 25"/>
                <a:gd name="T1" fmla="*/ 26 h 8"/>
                <a:gd name="T2" fmla="*/ 40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0 w 25"/>
                <a:gd name="T9" fmla="*/ 2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6"/>
                  </a:moveTo>
                  <a:cubicBezTo>
                    <a:pt x="0" y="4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0" y="6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7" name="Freeform 1302">
              <a:extLst>
                <a:ext uri="{FF2B5EF4-FFF2-40B4-BE49-F238E27FC236}">
                  <a16:creationId xmlns:a16="http://schemas.microsoft.com/office/drawing/2014/main" id="{F3E04CBE-DB45-0A39-03CE-7E785271D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3012" y="2618176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1 w 25"/>
                <a:gd name="T3" fmla="*/ 0 h 8"/>
                <a:gd name="T4" fmla="*/ 81 w 25"/>
                <a:gd name="T5" fmla="*/ 13 h 8"/>
                <a:gd name="T6" fmla="*/ 41 w 25"/>
                <a:gd name="T7" fmla="*/ 29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6" y="1"/>
                    <a:pt x="13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7"/>
                  </a:cubicBezTo>
                  <a:cubicBezTo>
                    <a:pt x="6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8" name="Freeform 1303">
              <a:extLst>
                <a:ext uri="{FF2B5EF4-FFF2-40B4-BE49-F238E27FC236}">
                  <a16:creationId xmlns:a16="http://schemas.microsoft.com/office/drawing/2014/main" id="{17DE5B96-43D4-A589-706E-C1A09FFCB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1957" y="2670797"/>
              <a:ext cx="124976" cy="49333"/>
            </a:xfrm>
            <a:custGeom>
              <a:avLst/>
              <a:gdLst>
                <a:gd name="T0" fmla="*/ 0 w 25"/>
                <a:gd name="T1" fmla="*/ 28 h 9"/>
                <a:gd name="T2" fmla="*/ 41 w 25"/>
                <a:gd name="T3" fmla="*/ 5 h 9"/>
                <a:gd name="T4" fmla="*/ 88 w 25"/>
                <a:gd name="T5" fmla="*/ 13 h 9"/>
                <a:gd name="T6" fmla="*/ 46 w 25"/>
                <a:gd name="T7" fmla="*/ 37 h 9"/>
                <a:gd name="T8" fmla="*/ 0 w 25"/>
                <a:gd name="T9" fmla="*/ 2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6"/>
                  </a:moveTo>
                  <a:cubicBezTo>
                    <a:pt x="0" y="4"/>
                    <a:pt x="5" y="2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9"/>
                    <a:pt x="1" y="8"/>
                    <a:pt x="0" y="6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9" name="Freeform 1304">
              <a:extLst>
                <a:ext uri="{FF2B5EF4-FFF2-40B4-BE49-F238E27FC236}">
                  <a16:creationId xmlns:a16="http://schemas.microsoft.com/office/drawing/2014/main" id="{5DD5BC6D-1516-E96B-93A2-A95F69EE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8267" y="2677375"/>
              <a:ext cx="98665" cy="36177"/>
            </a:xfrm>
            <a:custGeom>
              <a:avLst/>
              <a:gdLst>
                <a:gd name="T0" fmla="*/ 45 w 20"/>
                <a:gd name="T1" fmla="*/ 0 h 7"/>
                <a:gd name="T2" fmla="*/ 62 w 20"/>
                <a:gd name="T3" fmla="*/ 8 h 7"/>
                <a:gd name="T4" fmla="*/ 21 w 20"/>
                <a:gd name="T5" fmla="*/ 27 h 7"/>
                <a:gd name="T6" fmla="*/ 0 w 20"/>
                <a:gd name="T7" fmla="*/ 27 h 7"/>
                <a:gd name="T8" fmla="*/ 27 w 20"/>
                <a:gd name="T9" fmla="*/ 27 h 7"/>
                <a:gd name="T10" fmla="*/ 68 w 20"/>
                <a:gd name="T11" fmla="*/ 8 h 7"/>
                <a:gd name="T12" fmla="*/ 45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3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7"/>
                  </a:cubicBezTo>
                  <a:cubicBezTo>
                    <a:pt x="4" y="7"/>
                    <a:pt x="2" y="7"/>
                    <a:pt x="0" y="7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0" y="4"/>
                    <a:pt x="20" y="2"/>
                  </a:cubicBezTo>
                  <a:cubicBezTo>
                    <a:pt x="20" y="1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0" name="Freeform 1305">
              <a:extLst>
                <a:ext uri="{FF2B5EF4-FFF2-40B4-BE49-F238E27FC236}">
                  <a16:creationId xmlns:a16="http://schemas.microsoft.com/office/drawing/2014/main" id="{0097EE8D-4E4B-1681-396D-10C5A47EA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23" y="2677375"/>
              <a:ext cx="95376" cy="29600"/>
            </a:xfrm>
            <a:custGeom>
              <a:avLst/>
              <a:gdLst>
                <a:gd name="T0" fmla="*/ 8 w 19"/>
                <a:gd name="T1" fmla="*/ 18 h 6"/>
                <a:gd name="T2" fmla="*/ 41 w 19"/>
                <a:gd name="T3" fmla="*/ 5 h 6"/>
                <a:gd name="T4" fmla="*/ 67 w 19"/>
                <a:gd name="T5" fmla="*/ 5 h 6"/>
                <a:gd name="T6" fmla="*/ 35 w 19"/>
                <a:gd name="T7" fmla="*/ 5 h 6"/>
                <a:gd name="T8" fmla="*/ 5 w 19"/>
                <a:gd name="T9" fmla="*/ 18 h 6"/>
                <a:gd name="T10" fmla="*/ 18 w 19"/>
                <a:gd name="T11" fmla="*/ 21 h 6"/>
                <a:gd name="T12" fmla="*/ 8 w 19"/>
                <a:gd name="T13" fmla="*/ 1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5"/>
                  </a:moveTo>
                  <a:cubicBezTo>
                    <a:pt x="2" y="3"/>
                    <a:pt x="7" y="2"/>
                    <a:pt x="12" y="1"/>
                  </a:cubicBezTo>
                  <a:cubicBezTo>
                    <a:pt x="14" y="1"/>
                    <a:pt x="17" y="1"/>
                    <a:pt x="19" y="1"/>
                  </a:cubicBezTo>
                  <a:cubicBezTo>
                    <a:pt x="17" y="0"/>
                    <a:pt x="14" y="0"/>
                    <a:pt x="10" y="1"/>
                  </a:cubicBezTo>
                  <a:cubicBezTo>
                    <a:pt x="5" y="1"/>
                    <a:pt x="0" y="3"/>
                    <a:pt x="1" y="5"/>
                  </a:cubicBezTo>
                  <a:cubicBezTo>
                    <a:pt x="1" y="6"/>
                    <a:pt x="2" y="6"/>
                    <a:pt x="5" y="6"/>
                  </a:cubicBezTo>
                  <a:cubicBezTo>
                    <a:pt x="4" y="6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1" name="Freeform 1306">
              <a:extLst>
                <a:ext uri="{FF2B5EF4-FFF2-40B4-BE49-F238E27FC236}">
                  <a16:creationId xmlns:a16="http://schemas.microsoft.com/office/drawing/2014/main" id="{26231F8F-2434-2AE6-4D02-D88C719D0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857" y="2608309"/>
              <a:ext cx="121687" cy="42755"/>
            </a:xfrm>
            <a:custGeom>
              <a:avLst/>
              <a:gdLst>
                <a:gd name="T0" fmla="*/ 1 w 25"/>
                <a:gd name="T1" fmla="*/ 21 h 8"/>
                <a:gd name="T2" fmla="*/ 41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1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1" y="5"/>
                  </a:moveTo>
                  <a:cubicBezTo>
                    <a:pt x="0" y="3"/>
                    <a:pt x="6" y="1"/>
                    <a:pt x="13" y="1"/>
                  </a:cubicBezTo>
                  <a:cubicBezTo>
                    <a:pt x="20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2" name="Freeform 1307">
              <a:extLst>
                <a:ext uri="{FF2B5EF4-FFF2-40B4-BE49-F238E27FC236}">
                  <a16:creationId xmlns:a16="http://schemas.microsoft.com/office/drawing/2014/main" id="{EADA48C8-F22A-D9B4-CE66-3004F56C0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1738" y="2660931"/>
              <a:ext cx="256529" cy="98665"/>
            </a:xfrm>
            <a:custGeom>
              <a:avLst/>
              <a:gdLst>
                <a:gd name="T0" fmla="*/ 5 w 52"/>
                <a:gd name="T1" fmla="*/ 62 h 19"/>
                <a:gd name="T2" fmla="*/ 8 w 52"/>
                <a:gd name="T3" fmla="*/ 27 h 19"/>
                <a:gd name="T4" fmla="*/ 48 w 52"/>
                <a:gd name="T5" fmla="*/ 14 h 19"/>
                <a:gd name="T6" fmla="*/ 116 w 52"/>
                <a:gd name="T7" fmla="*/ 8 h 19"/>
                <a:gd name="T8" fmla="*/ 147 w 52"/>
                <a:gd name="T9" fmla="*/ 5 h 19"/>
                <a:gd name="T10" fmla="*/ 176 w 52"/>
                <a:gd name="T11" fmla="*/ 0 h 19"/>
                <a:gd name="T12" fmla="*/ 48 w 52"/>
                <a:gd name="T13" fmla="*/ 22 h 19"/>
                <a:gd name="T14" fmla="*/ 14 w 52"/>
                <a:gd name="T15" fmla="*/ 43 h 19"/>
                <a:gd name="T16" fmla="*/ 8 w 52"/>
                <a:gd name="T17" fmla="*/ 74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19">
                  <a:moveTo>
                    <a:pt x="1" y="16"/>
                  </a:moveTo>
                  <a:cubicBezTo>
                    <a:pt x="1" y="14"/>
                    <a:pt x="0" y="9"/>
                    <a:pt x="2" y="7"/>
                  </a:cubicBezTo>
                  <a:cubicBezTo>
                    <a:pt x="4" y="5"/>
                    <a:pt x="10" y="5"/>
                    <a:pt x="14" y="4"/>
                  </a:cubicBezTo>
                  <a:cubicBezTo>
                    <a:pt x="21" y="3"/>
                    <a:pt x="27" y="3"/>
                    <a:pt x="34" y="2"/>
                  </a:cubicBezTo>
                  <a:cubicBezTo>
                    <a:pt x="37" y="1"/>
                    <a:pt x="40" y="1"/>
                    <a:pt x="43" y="1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4"/>
                    <a:pt x="26" y="4"/>
                    <a:pt x="14" y="6"/>
                  </a:cubicBezTo>
                  <a:cubicBezTo>
                    <a:pt x="10" y="7"/>
                    <a:pt x="5" y="8"/>
                    <a:pt x="4" y="11"/>
                  </a:cubicBezTo>
                  <a:cubicBezTo>
                    <a:pt x="2" y="13"/>
                    <a:pt x="2" y="16"/>
                    <a:pt x="2" y="19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3" name="Freeform 1308">
              <a:extLst>
                <a:ext uri="{FF2B5EF4-FFF2-40B4-BE49-F238E27FC236}">
                  <a16:creationId xmlns:a16="http://schemas.microsoft.com/office/drawing/2014/main" id="{4DB6DA1A-0FC8-959C-6EC5-52ECA7264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935" y="2641198"/>
              <a:ext cx="397949" cy="115109"/>
            </a:xfrm>
            <a:custGeom>
              <a:avLst/>
              <a:gdLst>
                <a:gd name="T0" fmla="*/ 0 w 81"/>
                <a:gd name="T1" fmla="*/ 89 h 22"/>
                <a:gd name="T2" fmla="*/ 196 w 81"/>
                <a:gd name="T3" fmla="*/ 60 h 22"/>
                <a:gd name="T4" fmla="*/ 263 w 81"/>
                <a:gd name="T5" fmla="*/ 46 h 22"/>
                <a:gd name="T6" fmla="*/ 257 w 81"/>
                <a:gd name="T7" fmla="*/ 0 h 22"/>
                <a:gd name="T8" fmla="*/ 243 w 81"/>
                <a:gd name="T9" fmla="*/ 40 h 22"/>
                <a:gd name="T10" fmla="*/ 209 w 81"/>
                <a:gd name="T11" fmla="*/ 48 h 22"/>
                <a:gd name="T12" fmla="*/ 163 w 81"/>
                <a:gd name="T13" fmla="*/ 56 h 22"/>
                <a:gd name="T14" fmla="*/ 76 w 81"/>
                <a:gd name="T15" fmla="*/ 68 h 22"/>
                <a:gd name="T16" fmla="*/ 36 w 81"/>
                <a:gd name="T17" fmla="*/ 81 h 22"/>
                <a:gd name="T18" fmla="*/ 6 w 81"/>
                <a:gd name="T19" fmla="*/ 89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22">
                  <a:moveTo>
                    <a:pt x="0" y="22"/>
                  </a:moveTo>
                  <a:cubicBezTo>
                    <a:pt x="20" y="19"/>
                    <a:pt x="40" y="16"/>
                    <a:pt x="59" y="15"/>
                  </a:cubicBezTo>
                  <a:cubicBezTo>
                    <a:pt x="64" y="14"/>
                    <a:pt x="76" y="14"/>
                    <a:pt x="79" y="11"/>
                  </a:cubicBezTo>
                  <a:cubicBezTo>
                    <a:pt x="81" y="8"/>
                    <a:pt x="78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1" y="12"/>
                    <a:pt x="66" y="12"/>
                    <a:pt x="63" y="12"/>
                  </a:cubicBezTo>
                  <a:cubicBezTo>
                    <a:pt x="58" y="13"/>
                    <a:pt x="54" y="14"/>
                    <a:pt x="49" y="14"/>
                  </a:cubicBezTo>
                  <a:cubicBezTo>
                    <a:pt x="40" y="15"/>
                    <a:pt x="32" y="16"/>
                    <a:pt x="23" y="17"/>
                  </a:cubicBezTo>
                  <a:cubicBezTo>
                    <a:pt x="19" y="18"/>
                    <a:pt x="15" y="19"/>
                    <a:pt x="11" y="20"/>
                  </a:cubicBezTo>
                  <a:cubicBezTo>
                    <a:pt x="8" y="20"/>
                    <a:pt x="4" y="20"/>
                    <a:pt x="2" y="22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4" name="Freeform 1309">
              <a:extLst>
                <a:ext uri="{FF2B5EF4-FFF2-40B4-BE49-F238E27FC236}">
                  <a16:creationId xmlns:a16="http://schemas.microsoft.com/office/drawing/2014/main" id="{FD5090C7-D39D-76D0-5CFD-9FB31D9E3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3061" y="2591865"/>
              <a:ext cx="266395" cy="85510"/>
            </a:xfrm>
            <a:custGeom>
              <a:avLst/>
              <a:gdLst>
                <a:gd name="T0" fmla="*/ 12 w 54"/>
                <a:gd name="T1" fmla="*/ 60 h 16"/>
                <a:gd name="T2" fmla="*/ 12 w 54"/>
                <a:gd name="T3" fmla="*/ 18 h 16"/>
                <a:gd name="T4" fmla="*/ 54 w 54"/>
                <a:gd name="T5" fmla="*/ 8 h 16"/>
                <a:gd name="T6" fmla="*/ 122 w 54"/>
                <a:gd name="T7" fmla="*/ 5 h 16"/>
                <a:gd name="T8" fmla="*/ 156 w 54"/>
                <a:gd name="T9" fmla="*/ 5 h 16"/>
                <a:gd name="T10" fmla="*/ 183 w 54"/>
                <a:gd name="T11" fmla="*/ 0 h 16"/>
                <a:gd name="T12" fmla="*/ 54 w 54"/>
                <a:gd name="T13" fmla="*/ 18 h 16"/>
                <a:gd name="T14" fmla="*/ 21 w 54"/>
                <a:gd name="T15" fmla="*/ 39 h 16"/>
                <a:gd name="T16" fmla="*/ 14 w 54"/>
                <a:gd name="T17" fmla="*/ 68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6">
                  <a:moveTo>
                    <a:pt x="3" y="14"/>
                  </a:moveTo>
                  <a:cubicBezTo>
                    <a:pt x="3" y="12"/>
                    <a:pt x="0" y="6"/>
                    <a:pt x="3" y="4"/>
                  </a:cubicBezTo>
                  <a:cubicBezTo>
                    <a:pt x="5" y="2"/>
                    <a:pt x="13" y="3"/>
                    <a:pt x="16" y="2"/>
                  </a:cubicBezTo>
                  <a:cubicBezTo>
                    <a:pt x="23" y="2"/>
                    <a:pt x="30" y="2"/>
                    <a:pt x="36" y="1"/>
                  </a:cubicBezTo>
                  <a:cubicBezTo>
                    <a:pt x="39" y="1"/>
                    <a:pt x="42" y="1"/>
                    <a:pt x="46" y="1"/>
                  </a:cubicBezTo>
                  <a:cubicBezTo>
                    <a:pt x="48" y="0"/>
                    <a:pt x="52" y="0"/>
                    <a:pt x="54" y="0"/>
                  </a:cubicBezTo>
                  <a:cubicBezTo>
                    <a:pt x="43" y="3"/>
                    <a:pt x="28" y="2"/>
                    <a:pt x="16" y="4"/>
                  </a:cubicBezTo>
                  <a:cubicBezTo>
                    <a:pt x="12" y="5"/>
                    <a:pt x="8" y="6"/>
                    <a:pt x="6" y="9"/>
                  </a:cubicBezTo>
                  <a:cubicBezTo>
                    <a:pt x="4" y="11"/>
                    <a:pt x="4" y="14"/>
                    <a:pt x="4" y="16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5" name="Freeform 1310">
              <a:extLst>
                <a:ext uri="{FF2B5EF4-FFF2-40B4-BE49-F238E27FC236}">
                  <a16:creationId xmlns:a16="http://schemas.microsoft.com/office/drawing/2014/main" id="{075E21EB-373B-C538-993D-48855CB22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124" y="2680664"/>
              <a:ext cx="9866" cy="3289"/>
            </a:xfrm>
            <a:custGeom>
              <a:avLst/>
              <a:gdLst>
                <a:gd name="T0" fmla="*/ 0 w 2"/>
                <a:gd name="T1" fmla="*/ 0 h 1"/>
                <a:gd name="T2" fmla="*/ 5 w 2"/>
                <a:gd name="T3" fmla="*/ 0 h 1"/>
                <a:gd name="T4" fmla="*/ 8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6" name="Freeform 1311">
              <a:extLst>
                <a:ext uri="{FF2B5EF4-FFF2-40B4-BE49-F238E27FC236}">
                  <a16:creationId xmlns:a16="http://schemas.microsoft.com/office/drawing/2014/main" id="{4D70C1E6-7B39-8929-0DCB-4A967EAA8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990" y="2654353"/>
              <a:ext cx="259818" cy="26311"/>
            </a:xfrm>
            <a:custGeom>
              <a:avLst/>
              <a:gdLst>
                <a:gd name="T0" fmla="*/ 176 w 53"/>
                <a:gd name="T1" fmla="*/ 0 h 5"/>
                <a:gd name="T2" fmla="*/ 155 w 53"/>
                <a:gd name="T3" fmla="*/ 0 h 5"/>
                <a:gd name="T4" fmla="*/ 69 w 53"/>
                <a:gd name="T5" fmla="*/ 8 h 5"/>
                <a:gd name="T6" fmla="*/ 27 w 53"/>
                <a:gd name="T7" fmla="*/ 16 h 5"/>
                <a:gd name="T8" fmla="*/ 0 w 53"/>
                <a:gd name="T9" fmla="*/ 21 h 5"/>
                <a:gd name="T10" fmla="*/ 176 w 53"/>
                <a:gd name="T11" fmla="*/ 5 h 5"/>
                <a:gd name="T12" fmla="*/ 176 w 53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5">
                  <a:moveTo>
                    <a:pt x="53" y="0"/>
                  </a:moveTo>
                  <a:cubicBezTo>
                    <a:pt x="51" y="0"/>
                    <a:pt x="49" y="0"/>
                    <a:pt x="47" y="0"/>
                  </a:cubicBezTo>
                  <a:cubicBezTo>
                    <a:pt x="38" y="1"/>
                    <a:pt x="30" y="1"/>
                    <a:pt x="21" y="2"/>
                  </a:cubicBezTo>
                  <a:cubicBezTo>
                    <a:pt x="17" y="3"/>
                    <a:pt x="13" y="3"/>
                    <a:pt x="8" y="4"/>
                  </a:cubicBezTo>
                  <a:cubicBezTo>
                    <a:pt x="6" y="4"/>
                    <a:pt x="3" y="4"/>
                    <a:pt x="0" y="5"/>
                  </a:cubicBezTo>
                  <a:cubicBezTo>
                    <a:pt x="18" y="4"/>
                    <a:pt x="35" y="2"/>
                    <a:pt x="53" y="1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7" name="Freeform 1312">
              <a:extLst>
                <a:ext uri="{FF2B5EF4-FFF2-40B4-BE49-F238E27FC236}">
                  <a16:creationId xmlns:a16="http://schemas.microsoft.com/office/drawing/2014/main" id="{BB2AD141-876C-36F9-370B-8267394DB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2879" y="2614887"/>
              <a:ext cx="101954" cy="36177"/>
            </a:xfrm>
            <a:custGeom>
              <a:avLst/>
              <a:gdLst>
                <a:gd name="T0" fmla="*/ 46 w 21"/>
                <a:gd name="T1" fmla="*/ 0 h 7"/>
                <a:gd name="T2" fmla="*/ 59 w 21"/>
                <a:gd name="T3" fmla="*/ 8 h 7"/>
                <a:gd name="T4" fmla="*/ 19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68 w 21"/>
                <a:gd name="T11" fmla="*/ 8 h 7"/>
                <a:gd name="T12" fmla="*/ 46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7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1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8" name="Freeform 1313">
              <a:extLst>
                <a:ext uri="{FF2B5EF4-FFF2-40B4-BE49-F238E27FC236}">
                  <a16:creationId xmlns:a16="http://schemas.microsoft.com/office/drawing/2014/main" id="{C9222D7A-850D-761B-27CE-460F0925A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3012" y="2614887"/>
              <a:ext cx="88798" cy="29600"/>
            </a:xfrm>
            <a:custGeom>
              <a:avLst/>
              <a:gdLst>
                <a:gd name="T0" fmla="*/ 5 w 18"/>
                <a:gd name="T1" fmla="*/ 14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14 h 6"/>
                <a:gd name="T10" fmla="*/ 14 w 18"/>
                <a:gd name="T11" fmla="*/ 21 h 6"/>
                <a:gd name="T12" fmla="*/ 5 w 18"/>
                <a:gd name="T13" fmla="*/ 14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9" name="Freeform 1314">
              <a:extLst>
                <a:ext uri="{FF2B5EF4-FFF2-40B4-BE49-F238E27FC236}">
                  <a16:creationId xmlns:a16="http://schemas.microsoft.com/office/drawing/2014/main" id="{C20F59FD-11D9-9EAD-DAF4-FBE8631E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5294" y="2614887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0" name="Freeform 1315">
              <a:extLst>
                <a:ext uri="{FF2B5EF4-FFF2-40B4-BE49-F238E27FC236}">
                  <a16:creationId xmlns:a16="http://schemas.microsoft.com/office/drawing/2014/main" id="{3D6C588E-EBB1-148D-0845-27E35C49A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6617" y="2565554"/>
              <a:ext cx="503191" cy="141420"/>
            </a:xfrm>
            <a:custGeom>
              <a:avLst/>
              <a:gdLst>
                <a:gd name="T0" fmla="*/ 345 w 102"/>
                <a:gd name="T1" fmla="*/ 0 h 27"/>
                <a:gd name="T2" fmla="*/ 210 w 102"/>
                <a:gd name="T3" fmla="*/ 13 h 27"/>
                <a:gd name="T4" fmla="*/ 21 w 102"/>
                <a:gd name="T5" fmla="*/ 25 h 27"/>
                <a:gd name="T6" fmla="*/ 5 w 102"/>
                <a:gd name="T7" fmla="*/ 48 h 27"/>
                <a:gd name="T8" fmla="*/ 5 w 102"/>
                <a:gd name="T9" fmla="*/ 89 h 27"/>
                <a:gd name="T10" fmla="*/ 45 w 102"/>
                <a:gd name="T11" fmla="*/ 104 h 27"/>
                <a:gd name="T12" fmla="*/ 291 w 102"/>
                <a:gd name="T13" fmla="*/ 89 h 27"/>
                <a:gd name="T14" fmla="*/ 345 w 102"/>
                <a:gd name="T15" fmla="*/ 84 h 27"/>
                <a:gd name="T16" fmla="*/ 345 w 102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27">
                  <a:moveTo>
                    <a:pt x="102" y="0"/>
                  </a:moveTo>
                  <a:cubicBezTo>
                    <a:pt x="91" y="1"/>
                    <a:pt x="75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3" y="21"/>
                    <a:pt x="98" y="21"/>
                    <a:pt x="102" y="21"/>
                  </a:cubicBezTo>
                  <a:lnTo>
                    <a:pt x="102" y="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1" name="Freeform 1316">
              <a:extLst>
                <a:ext uri="{FF2B5EF4-FFF2-40B4-BE49-F238E27FC236}">
                  <a16:creationId xmlns:a16="http://schemas.microsoft.com/office/drawing/2014/main" id="{F4568C97-AAC8-99A5-3479-9B5214249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1825567"/>
              <a:ext cx="631456" cy="151286"/>
            </a:xfrm>
            <a:custGeom>
              <a:avLst/>
              <a:gdLst>
                <a:gd name="T0" fmla="*/ 413 w 128"/>
                <a:gd name="T1" fmla="*/ 27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27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7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1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7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2" name="Freeform 1317">
              <a:extLst>
                <a:ext uri="{FF2B5EF4-FFF2-40B4-BE49-F238E27FC236}">
                  <a16:creationId xmlns:a16="http://schemas.microsoft.com/office/drawing/2014/main" id="{967B5E02-6EAB-5D89-1827-55C187673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2660931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77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19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1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3" name="Freeform 1318">
              <a:extLst>
                <a:ext uri="{FF2B5EF4-FFF2-40B4-BE49-F238E27FC236}">
                  <a16:creationId xmlns:a16="http://schemas.microsoft.com/office/drawing/2014/main" id="{EFE29876-53D0-37F9-C5BD-6EB660857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683" y="2693819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4" name="Freeform 1319">
              <a:extLst>
                <a:ext uri="{FF2B5EF4-FFF2-40B4-BE49-F238E27FC236}">
                  <a16:creationId xmlns:a16="http://schemas.microsoft.com/office/drawing/2014/main" id="{63B8D587-AC80-2325-413D-0001B9E02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6812" y="2756307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0 w 25"/>
                <a:gd name="T3" fmla="*/ 0 h 8"/>
                <a:gd name="T4" fmla="*/ 81 w 25"/>
                <a:gd name="T5" fmla="*/ 13 h 8"/>
                <a:gd name="T6" fmla="*/ 41 w 25"/>
                <a:gd name="T7" fmla="*/ 29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7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5" name="Freeform 1320">
              <a:extLst>
                <a:ext uri="{FF2B5EF4-FFF2-40B4-BE49-F238E27FC236}">
                  <a16:creationId xmlns:a16="http://schemas.microsoft.com/office/drawing/2014/main" id="{0D221A0E-779C-C0E4-A01D-85D44EBB2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2733285"/>
              <a:ext cx="121687" cy="49333"/>
            </a:xfrm>
            <a:custGeom>
              <a:avLst/>
              <a:gdLst>
                <a:gd name="T0" fmla="*/ 0 w 25"/>
                <a:gd name="T1" fmla="*/ 13 h 9"/>
                <a:gd name="T2" fmla="*/ 41 w 25"/>
                <a:gd name="T3" fmla="*/ 5 h 9"/>
                <a:gd name="T4" fmla="*/ 78 w 25"/>
                <a:gd name="T5" fmla="*/ 28 h 9"/>
                <a:gd name="T6" fmla="*/ 40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2"/>
                    <a:pt x="25" y="4"/>
                    <a:pt x="24" y="6"/>
                  </a:cubicBezTo>
                  <a:cubicBezTo>
                    <a:pt x="24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6" name="Freeform 1321">
              <a:extLst>
                <a:ext uri="{FF2B5EF4-FFF2-40B4-BE49-F238E27FC236}">
                  <a16:creationId xmlns:a16="http://schemas.microsoft.com/office/drawing/2014/main" id="{B342D5E5-4BF6-F6E3-8161-D8B092519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446" y="2723418"/>
              <a:ext cx="124976" cy="49333"/>
            </a:xfrm>
            <a:custGeom>
              <a:avLst/>
              <a:gdLst>
                <a:gd name="T0" fmla="*/ 0 w 25"/>
                <a:gd name="T1" fmla="*/ 13 h 9"/>
                <a:gd name="T2" fmla="*/ 46 w 25"/>
                <a:gd name="T3" fmla="*/ 5 h 9"/>
                <a:gd name="T4" fmla="*/ 88 w 25"/>
                <a:gd name="T5" fmla="*/ 28 h 9"/>
                <a:gd name="T6" fmla="*/ 41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20" y="2"/>
                    <a:pt x="25" y="4"/>
                    <a:pt x="25" y="6"/>
                  </a:cubicBezTo>
                  <a:cubicBezTo>
                    <a:pt x="25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7" name="Freeform 1322">
              <a:extLst>
                <a:ext uri="{FF2B5EF4-FFF2-40B4-BE49-F238E27FC236}">
                  <a16:creationId xmlns:a16="http://schemas.microsoft.com/office/drawing/2014/main" id="{DB8036DC-54F3-DFE4-4267-4C622DB5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0367" y="2746440"/>
              <a:ext cx="124976" cy="39466"/>
            </a:xfrm>
            <a:custGeom>
              <a:avLst/>
              <a:gdLst>
                <a:gd name="T0" fmla="*/ 0 w 25"/>
                <a:gd name="T1" fmla="*/ 18 h 8"/>
                <a:gd name="T2" fmla="*/ 41 w 25"/>
                <a:gd name="T3" fmla="*/ 5 h 8"/>
                <a:gd name="T4" fmla="*/ 88 w 25"/>
                <a:gd name="T5" fmla="*/ 12 h 8"/>
                <a:gd name="T6" fmla="*/ 46 w 25"/>
                <a:gd name="T7" fmla="*/ 27 h 8"/>
                <a:gd name="T8" fmla="*/ 0 w 25"/>
                <a:gd name="T9" fmla="*/ 1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8" name="Freeform 1323">
              <a:extLst>
                <a:ext uri="{FF2B5EF4-FFF2-40B4-BE49-F238E27FC236}">
                  <a16:creationId xmlns:a16="http://schemas.microsoft.com/office/drawing/2014/main" id="{8A9098FB-ED04-5D0E-462D-81D89E35D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227" y="2670797"/>
              <a:ext cx="266395" cy="75643"/>
            </a:xfrm>
            <a:custGeom>
              <a:avLst/>
              <a:gdLst>
                <a:gd name="T0" fmla="*/ 5 w 54"/>
                <a:gd name="T1" fmla="*/ 49 h 14"/>
                <a:gd name="T2" fmla="*/ 12 w 54"/>
                <a:gd name="T3" fmla="*/ 5 h 14"/>
                <a:gd name="T4" fmla="*/ 54 w 54"/>
                <a:gd name="T5" fmla="*/ 8 h 14"/>
                <a:gd name="T6" fmla="*/ 122 w 54"/>
                <a:gd name="T7" fmla="*/ 20 h 14"/>
                <a:gd name="T8" fmla="*/ 156 w 54"/>
                <a:gd name="T9" fmla="*/ 21 h 14"/>
                <a:gd name="T10" fmla="*/ 183 w 54"/>
                <a:gd name="T11" fmla="*/ 26 h 14"/>
                <a:gd name="T12" fmla="*/ 54 w 54"/>
                <a:gd name="T13" fmla="*/ 20 h 14"/>
                <a:gd name="T14" fmla="*/ 18 w 54"/>
                <a:gd name="T15" fmla="*/ 26 h 14"/>
                <a:gd name="T16" fmla="*/ 8 w 54"/>
                <a:gd name="T17" fmla="*/ 6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4">
                  <a:moveTo>
                    <a:pt x="1" y="11"/>
                  </a:moveTo>
                  <a:cubicBezTo>
                    <a:pt x="1" y="9"/>
                    <a:pt x="0" y="3"/>
                    <a:pt x="3" y="1"/>
                  </a:cubicBezTo>
                  <a:cubicBezTo>
                    <a:pt x="6" y="0"/>
                    <a:pt x="13" y="2"/>
                    <a:pt x="16" y="2"/>
                  </a:cubicBezTo>
                  <a:cubicBezTo>
                    <a:pt x="23" y="3"/>
                    <a:pt x="30" y="4"/>
                    <a:pt x="36" y="4"/>
                  </a:cubicBezTo>
                  <a:cubicBezTo>
                    <a:pt x="39" y="4"/>
                    <a:pt x="42" y="5"/>
                    <a:pt x="46" y="5"/>
                  </a:cubicBezTo>
                  <a:cubicBezTo>
                    <a:pt x="48" y="6"/>
                    <a:pt x="52" y="6"/>
                    <a:pt x="54" y="6"/>
                  </a:cubicBezTo>
                  <a:cubicBezTo>
                    <a:pt x="42" y="7"/>
                    <a:pt x="28" y="4"/>
                    <a:pt x="16" y="4"/>
                  </a:cubicBezTo>
                  <a:cubicBezTo>
                    <a:pt x="12" y="4"/>
                    <a:pt x="7" y="4"/>
                    <a:pt x="5" y="6"/>
                  </a:cubicBezTo>
                  <a:cubicBezTo>
                    <a:pt x="3" y="8"/>
                    <a:pt x="2" y="11"/>
                    <a:pt x="2" y="14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9" name="Freeform 1324">
              <a:extLst>
                <a:ext uri="{FF2B5EF4-FFF2-40B4-BE49-F238E27FC236}">
                  <a16:creationId xmlns:a16="http://schemas.microsoft.com/office/drawing/2014/main" id="{650F18C2-A901-D38D-7FEC-DDE180DB8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46" y="2759596"/>
              <a:ext cx="401238" cy="75643"/>
            </a:xfrm>
            <a:custGeom>
              <a:avLst/>
              <a:gdLst>
                <a:gd name="T0" fmla="*/ 0 w 81"/>
                <a:gd name="T1" fmla="*/ 20 h 14"/>
                <a:gd name="T2" fmla="*/ 202 w 81"/>
                <a:gd name="T3" fmla="*/ 49 h 14"/>
                <a:gd name="T4" fmla="*/ 270 w 81"/>
                <a:gd name="T5" fmla="*/ 49 h 14"/>
                <a:gd name="T6" fmla="*/ 273 w 81"/>
                <a:gd name="T7" fmla="*/ 0 h 14"/>
                <a:gd name="T8" fmla="*/ 252 w 81"/>
                <a:gd name="T9" fmla="*/ 41 h 14"/>
                <a:gd name="T10" fmla="*/ 215 w 81"/>
                <a:gd name="T11" fmla="*/ 41 h 14"/>
                <a:gd name="T12" fmla="*/ 167 w 81"/>
                <a:gd name="T13" fmla="*/ 35 h 14"/>
                <a:gd name="T14" fmla="*/ 80 w 81"/>
                <a:gd name="T15" fmla="*/ 21 h 14"/>
                <a:gd name="T16" fmla="*/ 39 w 81"/>
                <a:gd name="T17" fmla="*/ 21 h 14"/>
                <a:gd name="T18" fmla="*/ 5 w 81"/>
                <a:gd name="T19" fmla="*/ 2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4">
                  <a:moveTo>
                    <a:pt x="0" y="4"/>
                  </a:moveTo>
                  <a:cubicBezTo>
                    <a:pt x="20" y="7"/>
                    <a:pt x="40" y="8"/>
                    <a:pt x="59" y="11"/>
                  </a:cubicBezTo>
                  <a:cubicBezTo>
                    <a:pt x="64" y="11"/>
                    <a:pt x="75" y="14"/>
                    <a:pt x="79" y="11"/>
                  </a:cubicBezTo>
                  <a:cubicBezTo>
                    <a:pt x="81" y="9"/>
                    <a:pt x="80" y="3"/>
                    <a:pt x="80" y="0"/>
                  </a:cubicBezTo>
                  <a:cubicBezTo>
                    <a:pt x="80" y="3"/>
                    <a:pt x="79" y="8"/>
                    <a:pt x="74" y="9"/>
                  </a:cubicBezTo>
                  <a:cubicBezTo>
                    <a:pt x="71" y="10"/>
                    <a:pt x="66" y="9"/>
                    <a:pt x="63" y="9"/>
                  </a:cubicBezTo>
                  <a:cubicBezTo>
                    <a:pt x="58" y="9"/>
                    <a:pt x="54" y="8"/>
                    <a:pt x="49" y="8"/>
                  </a:cubicBezTo>
                  <a:cubicBezTo>
                    <a:pt x="41" y="7"/>
                    <a:pt x="32" y="6"/>
                    <a:pt x="23" y="5"/>
                  </a:cubicBezTo>
                  <a:cubicBezTo>
                    <a:pt x="19" y="5"/>
                    <a:pt x="15" y="5"/>
                    <a:pt x="11" y="5"/>
                  </a:cubicBezTo>
                  <a:cubicBezTo>
                    <a:pt x="7" y="5"/>
                    <a:pt x="4" y="4"/>
                    <a:pt x="1" y="5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0" name="Freeform 1325">
              <a:extLst>
                <a:ext uri="{FF2B5EF4-FFF2-40B4-BE49-F238E27FC236}">
                  <a16:creationId xmlns:a16="http://schemas.microsoft.com/office/drawing/2014/main" id="{7F7276AB-AC0E-FB6F-39A7-1A27BDC18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550" y="2729996"/>
              <a:ext cx="266395" cy="88799"/>
            </a:xfrm>
            <a:custGeom>
              <a:avLst/>
              <a:gdLst>
                <a:gd name="T0" fmla="*/ 8 w 54"/>
                <a:gd name="T1" fmla="*/ 60 h 17"/>
                <a:gd name="T2" fmla="*/ 12 w 54"/>
                <a:gd name="T3" fmla="*/ 21 h 17"/>
                <a:gd name="T4" fmla="*/ 54 w 54"/>
                <a:gd name="T5" fmla="*/ 13 h 17"/>
                <a:gd name="T6" fmla="*/ 122 w 54"/>
                <a:gd name="T7" fmla="*/ 8 h 17"/>
                <a:gd name="T8" fmla="*/ 153 w 54"/>
                <a:gd name="T9" fmla="*/ 5 h 17"/>
                <a:gd name="T10" fmla="*/ 183 w 54"/>
                <a:gd name="T11" fmla="*/ 0 h 17"/>
                <a:gd name="T12" fmla="*/ 54 w 54"/>
                <a:gd name="T13" fmla="*/ 21 h 17"/>
                <a:gd name="T14" fmla="*/ 18 w 54"/>
                <a:gd name="T15" fmla="*/ 35 h 17"/>
                <a:gd name="T16" fmla="*/ 12 w 54"/>
                <a:gd name="T17" fmla="*/ 6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7">
                  <a:moveTo>
                    <a:pt x="2" y="15"/>
                  </a:moveTo>
                  <a:cubicBezTo>
                    <a:pt x="2" y="12"/>
                    <a:pt x="0" y="7"/>
                    <a:pt x="3" y="5"/>
                  </a:cubicBezTo>
                  <a:cubicBezTo>
                    <a:pt x="5" y="3"/>
                    <a:pt x="12" y="3"/>
                    <a:pt x="16" y="3"/>
                  </a:cubicBezTo>
                  <a:cubicBezTo>
                    <a:pt x="23" y="2"/>
                    <a:pt x="29" y="2"/>
                    <a:pt x="36" y="2"/>
                  </a:cubicBezTo>
                  <a:cubicBezTo>
                    <a:pt x="39" y="1"/>
                    <a:pt x="42" y="1"/>
                    <a:pt x="45" y="1"/>
                  </a:cubicBezTo>
                  <a:cubicBezTo>
                    <a:pt x="48" y="1"/>
                    <a:pt x="51" y="0"/>
                    <a:pt x="54" y="0"/>
                  </a:cubicBezTo>
                  <a:cubicBezTo>
                    <a:pt x="42" y="4"/>
                    <a:pt x="28" y="3"/>
                    <a:pt x="16" y="5"/>
                  </a:cubicBezTo>
                  <a:cubicBezTo>
                    <a:pt x="11" y="6"/>
                    <a:pt x="7" y="7"/>
                    <a:pt x="5" y="9"/>
                  </a:cubicBezTo>
                  <a:cubicBezTo>
                    <a:pt x="4" y="12"/>
                    <a:pt x="3" y="15"/>
                    <a:pt x="3" y="17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1" name="Freeform 1326">
              <a:extLst>
                <a:ext uri="{FF2B5EF4-FFF2-40B4-BE49-F238E27FC236}">
                  <a16:creationId xmlns:a16="http://schemas.microsoft.com/office/drawing/2014/main" id="{4DC4E90C-FEF6-A0F8-A1F7-A58553FF7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613" y="2723418"/>
              <a:ext cx="397949" cy="101954"/>
            </a:xfrm>
            <a:custGeom>
              <a:avLst/>
              <a:gdLst>
                <a:gd name="T0" fmla="*/ 0 w 81"/>
                <a:gd name="T1" fmla="*/ 83 h 19"/>
                <a:gd name="T2" fmla="*/ 194 w 81"/>
                <a:gd name="T3" fmla="*/ 69 h 19"/>
                <a:gd name="T4" fmla="*/ 261 w 81"/>
                <a:gd name="T5" fmla="*/ 47 h 19"/>
                <a:gd name="T6" fmla="*/ 257 w 81"/>
                <a:gd name="T7" fmla="*/ 0 h 19"/>
                <a:gd name="T8" fmla="*/ 243 w 81"/>
                <a:gd name="T9" fmla="*/ 42 h 19"/>
                <a:gd name="T10" fmla="*/ 208 w 81"/>
                <a:gd name="T11" fmla="*/ 54 h 19"/>
                <a:gd name="T12" fmla="*/ 163 w 81"/>
                <a:gd name="T13" fmla="*/ 55 h 19"/>
                <a:gd name="T14" fmla="*/ 76 w 81"/>
                <a:gd name="T15" fmla="*/ 64 h 19"/>
                <a:gd name="T16" fmla="*/ 33 w 81"/>
                <a:gd name="T17" fmla="*/ 75 h 19"/>
                <a:gd name="T18" fmla="*/ 1 w 81"/>
                <a:gd name="T19" fmla="*/ 8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9">
                  <a:moveTo>
                    <a:pt x="0" y="19"/>
                  </a:moveTo>
                  <a:cubicBezTo>
                    <a:pt x="19" y="17"/>
                    <a:pt x="38" y="17"/>
                    <a:pt x="58" y="16"/>
                  </a:cubicBezTo>
                  <a:cubicBezTo>
                    <a:pt x="62" y="16"/>
                    <a:pt x="76" y="14"/>
                    <a:pt x="78" y="11"/>
                  </a:cubicBezTo>
                  <a:cubicBezTo>
                    <a:pt x="81" y="8"/>
                    <a:pt x="79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0" y="11"/>
                    <a:pt x="66" y="12"/>
                    <a:pt x="62" y="12"/>
                  </a:cubicBezTo>
                  <a:cubicBezTo>
                    <a:pt x="58" y="12"/>
                    <a:pt x="53" y="13"/>
                    <a:pt x="49" y="13"/>
                  </a:cubicBezTo>
                  <a:cubicBezTo>
                    <a:pt x="40" y="14"/>
                    <a:pt x="31" y="14"/>
                    <a:pt x="23" y="15"/>
                  </a:cubicBezTo>
                  <a:cubicBezTo>
                    <a:pt x="19" y="16"/>
                    <a:pt x="14" y="17"/>
                    <a:pt x="10" y="17"/>
                  </a:cubicBezTo>
                  <a:cubicBezTo>
                    <a:pt x="7" y="18"/>
                    <a:pt x="4" y="18"/>
                    <a:pt x="1" y="1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2" name="Freeform 1327">
              <a:extLst>
                <a:ext uri="{FF2B5EF4-FFF2-40B4-BE49-F238E27FC236}">
                  <a16:creationId xmlns:a16="http://schemas.microsoft.com/office/drawing/2014/main" id="{30CE1EB7-A3A1-AC8C-7B49-A4246F248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179" y="2733285"/>
              <a:ext cx="105243" cy="39466"/>
            </a:xfrm>
            <a:custGeom>
              <a:avLst/>
              <a:gdLst>
                <a:gd name="T0" fmla="*/ 53 w 21"/>
                <a:gd name="T1" fmla="*/ 0 h 7"/>
                <a:gd name="T2" fmla="*/ 67 w 21"/>
                <a:gd name="T3" fmla="*/ 15 h 7"/>
                <a:gd name="T4" fmla="*/ 21 w 21"/>
                <a:gd name="T5" fmla="*/ 26 h 7"/>
                <a:gd name="T6" fmla="*/ 0 w 21"/>
                <a:gd name="T7" fmla="*/ 21 h 7"/>
                <a:gd name="T8" fmla="*/ 27 w 21"/>
                <a:gd name="T9" fmla="*/ 29 h 7"/>
                <a:gd name="T10" fmla="*/ 75 w 21"/>
                <a:gd name="T11" fmla="*/ 21 h 7"/>
                <a:gd name="T12" fmla="*/ 53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9" y="3"/>
                  </a:cubicBezTo>
                  <a:cubicBezTo>
                    <a:pt x="19" y="5"/>
                    <a:pt x="13" y="6"/>
                    <a:pt x="6" y="5"/>
                  </a:cubicBezTo>
                  <a:cubicBezTo>
                    <a:pt x="4" y="5"/>
                    <a:pt x="2" y="5"/>
                    <a:pt x="0" y="4"/>
                  </a:cubicBezTo>
                  <a:cubicBezTo>
                    <a:pt x="3" y="5"/>
                    <a:pt x="5" y="6"/>
                    <a:pt x="8" y="6"/>
                  </a:cubicBezTo>
                  <a:cubicBezTo>
                    <a:pt x="15" y="7"/>
                    <a:pt x="21" y="6"/>
                    <a:pt x="21" y="4"/>
                  </a:cubicBezTo>
                  <a:cubicBezTo>
                    <a:pt x="21" y="3"/>
                    <a:pt x="19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3" name="Freeform 1328">
              <a:extLst>
                <a:ext uri="{FF2B5EF4-FFF2-40B4-BE49-F238E27FC236}">
                  <a16:creationId xmlns:a16="http://schemas.microsoft.com/office/drawing/2014/main" id="{B8B9970D-73A0-F2AE-C65D-12EE4C460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2729996"/>
              <a:ext cx="88798" cy="26311"/>
            </a:xfrm>
            <a:custGeom>
              <a:avLst/>
              <a:gdLst>
                <a:gd name="T0" fmla="*/ 5 w 18"/>
                <a:gd name="T1" fmla="*/ 13 h 5"/>
                <a:gd name="T2" fmla="*/ 41 w 18"/>
                <a:gd name="T3" fmla="*/ 5 h 5"/>
                <a:gd name="T4" fmla="*/ 62 w 18"/>
                <a:gd name="T5" fmla="*/ 13 h 5"/>
                <a:gd name="T6" fmla="*/ 35 w 18"/>
                <a:gd name="T7" fmla="*/ 5 h 5"/>
                <a:gd name="T8" fmla="*/ 0 w 18"/>
                <a:gd name="T9" fmla="*/ 8 h 5"/>
                <a:gd name="T10" fmla="*/ 12 w 18"/>
                <a:gd name="T11" fmla="*/ 21 h 5"/>
                <a:gd name="T12" fmla="*/ 5 w 18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1" y="1"/>
                    <a:pt x="6" y="1"/>
                    <a:pt x="12" y="1"/>
                  </a:cubicBezTo>
                  <a:cubicBezTo>
                    <a:pt x="14" y="2"/>
                    <a:pt x="17" y="2"/>
                    <a:pt x="18" y="3"/>
                  </a:cubicBezTo>
                  <a:cubicBezTo>
                    <a:pt x="17" y="2"/>
                    <a:pt x="13" y="1"/>
                    <a:pt x="10" y="1"/>
                  </a:cubicBezTo>
                  <a:cubicBezTo>
                    <a:pt x="4" y="0"/>
                    <a:pt x="0" y="1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3" y="5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4" name="Freeform 1329">
              <a:extLst>
                <a:ext uri="{FF2B5EF4-FFF2-40B4-BE49-F238E27FC236}">
                  <a16:creationId xmlns:a16="http://schemas.microsoft.com/office/drawing/2014/main" id="{7BE3C636-C028-F334-418F-12F578C3F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00" y="2749729"/>
              <a:ext cx="105243" cy="36177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8 h 7"/>
                <a:gd name="T4" fmla="*/ 21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75 w 21"/>
                <a:gd name="T11" fmla="*/ 8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7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0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5" name="Freeform 1330">
              <a:extLst>
                <a:ext uri="{FF2B5EF4-FFF2-40B4-BE49-F238E27FC236}">
                  <a16:creationId xmlns:a16="http://schemas.microsoft.com/office/drawing/2014/main" id="{404B476C-34B2-12C2-1807-0E89D6BC8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0234" y="2749729"/>
              <a:ext cx="88798" cy="32888"/>
            </a:xfrm>
            <a:custGeom>
              <a:avLst/>
              <a:gdLst>
                <a:gd name="T0" fmla="*/ 5 w 18"/>
                <a:gd name="T1" fmla="*/ 20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20 h 6"/>
                <a:gd name="T10" fmla="*/ 14 w 18"/>
                <a:gd name="T11" fmla="*/ 28 h 6"/>
                <a:gd name="T12" fmla="*/ 5 w 18"/>
                <a:gd name="T13" fmla="*/ 2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1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6" name="Freeform 1331">
              <a:extLst>
                <a:ext uri="{FF2B5EF4-FFF2-40B4-BE49-F238E27FC236}">
                  <a16:creationId xmlns:a16="http://schemas.microsoft.com/office/drawing/2014/main" id="{71F8E010-8FE8-DFA8-3C58-AA6531CC8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2660931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77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19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1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7" name="Freeform 1332">
              <a:extLst>
                <a:ext uri="{FF2B5EF4-FFF2-40B4-BE49-F238E27FC236}">
                  <a16:creationId xmlns:a16="http://schemas.microsoft.com/office/drawing/2014/main" id="{343B5B84-8750-A75D-FD82-9D345E2F3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683" y="2693819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8" name="Freeform 1333">
              <a:extLst>
                <a:ext uri="{FF2B5EF4-FFF2-40B4-BE49-F238E27FC236}">
                  <a16:creationId xmlns:a16="http://schemas.microsoft.com/office/drawing/2014/main" id="{8EBDDCBF-A18C-7A13-F7BF-AE8845AAE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1868322"/>
              <a:ext cx="631456" cy="249951"/>
            </a:xfrm>
            <a:custGeom>
              <a:avLst/>
              <a:gdLst>
                <a:gd name="T0" fmla="*/ 21 w 128"/>
                <a:gd name="T1" fmla="*/ 87 h 48"/>
                <a:gd name="T2" fmla="*/ 21 w 128"/>
                <a:gd name="T3" fmla="*/ 87 h 48"/>
                <a:gd name="T4" fmla="*/ 5 w 128"/>
                <a:gd name="T5" fmla="*/ 63 h 48"/>
                <a:gd name="T6" fmla="*/ 12 w 128"/>
                <a:gd name="T7" fmla="*/ 25 h 48"/>
                <a:gd name="T8" fmla="*/ 68 w 128"/>
                <a:gd name="T9" fmla="*/ 16 h 48"/>
                <a:gd name="T10" fmla="*/ 261 w 128"/>
                <a:gd name="T11" fmla="*/ 68 h 48"/>
                <a:gd name="T12" fmla="*/ 396 w 128"/>
                <a:gd name="T13" fmla="*/ 100 h 48"/>
                <a:gd name="T14" fmla="*/ 431 w 128"/>
                <a:gd name="T15" fmla="*/ 130 h 48"/>
                <a:gd name="T16" fmla="*/ 423 w 128"/>
                <a:gd name="T17" fmla="*/ 168 h 48"/>
                <a:gd name="T18" fmla="*/ 399 w 128"/>
                <a:gd name="T19" fmla="*/ 185 h 48"/>
                <a:gd name="T20" fmla="*/ 207 w 128"/>
                <a:gd name="T21" fmla="*/ 143 h 48"/>
                <a:gd name="T22" fmla="*/ 21 w 128"/>
                <a:gd name="T23" fmla="*/ 87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3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9" name="Freeform 1334">
              <a:extLst>
                <a:ext uri="{FF2B5EF4-FFF2-40B4-BE49-F238E27FC236}">
                  <a16:creationId xmlns:a16="http://schemas.microsoft.com/office/drawing/2014/main" id="{EC61D3B4-4305-D0F9-BBC8-6E70D4B93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029474"/>
              <a:ext cx="621589" cy="325595"/>
            </a:xfrm>
            <a:custGeom>
              <a:avLst/>
              <a:gdLst>
                <a:gd name="T0" fmla="*/ 410 w 126"/>
                <a:gd name="T1" fmla="*/ 158 h 62"/>
                <a:gd name="T2" fmla="*/ 423 w 126"/>
                <a:gd name="T3" fmla="*/ 192 h 62"/>
                <a:gd name="T4" fmla="*/ 413 w 126"/>
                <a:gd name="T5" fmla="*/ 227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58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39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39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0" name="Freeform 1335">
              <a:extLst>
                <a:ext uri="{FF2B5EF4-FFF2-40B4-BE49-F238E27FC236}">
                  <a16:creationId xmlns:a16="http://schemas.microsoft.com/office/drawing/2014/main" id="{D572F389-C796-DBD6-464C-D6A2223B0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2249826"/>
              <a:ext cx="621589" cy="322306"/>
            </a:xfrm>
            <a:custGeom>
              <a:avLst/>
              <a:gdLst>
                <a:gd name="T0" fmla="*/ 18 w 126"/>
                <a:gd name="T1" fmla="*/ 90 h 61"/>
                <a:gd name="T2" fmla="*/ 18 w 126"/>
                <a:gd name="T3" fmla="*/ 90 h 61"/>
                <a:gd name="T4" fmla="*/ 5 w 126"/>
                <a:gd name="T5" fmla="*/ 63 h 61"/>
                <a:gd name="T6" fmla="*/ 14 w 126"/>
                <a:gd name="T7" fmla="*/ 26 h 61"/>
                <a:gd name="T8" fmla="*/ 75 w 126"/>
                <a:gd name="T9" fmla="*/ 21 h 61"/>
                <a:gd name="T10" fmla="*/ 261 w 126"/>
                <a:gd name="T11" fmla="*/ 103 h 61"/>
                <a:gd name="T12" fmla="*/ 392 w 126"/>
                <a:gd name="T13" fmla="*/ 157 h 61"/>
                <a:gd name="T14" fmla="*/ 423 w 126"/>
                <a:gd name="T15" fmla="*/ 196 h 61"/>
                <a:gd name="T16" fmla="*/ 413 w 126"/>
                <a:gd name="T17" fmla="*/ 238 h 61"/>
                <a:gd name="T18" fmla="*/ 386 w 126"/>
                <a:gd name="T19" fmla="*/ 247 h 61"/>
                <a:gd name="T20" fmla="*/ 201 w 126"/>
                <a:gd name="T21" fmla="*/ 178 h 61"/>
                <a:gd name="T22" fmla="*/ 18 w 126"/>
                <a:gd name="T23" fmla="*/ 90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1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1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1" name="Freeform 1336">
              <a:extLst>
                <a:ext uri="{FF2B5EF4-FFF2-40B4-BE49-F238E27FC236}">
                  <a16:creationId xmlns:a16="http://schemas.microsoft.com/office/drawing/2014/main" id="{2E934355-37DD-BF59-3C35-07085010A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699" y="2177472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35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8" y="0"/>
                    <a:pt x="14" y="3"/>
                  </a:cubicBezTo>
                  <a:cubicBezTo>
                    <a:pt x="20" y="5"/>
                    <a:pt x="25" y="8"/>
                    <a:pt x="25" y="10"/>
                  </a:cubicBezTo>
                  <a:cubicBezTo>
                    <a:pt x="24" y="12"/>
                    <a:pt x="18" y="11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2" name="Freeform 1337">
              <a:extLst>
                <a:ext uri="{FF2B5EF4-FFF2-40B4-BE49-F238E27FC236}">
                  <a16:creationId xmlns:a16="http://schemas.microsoft.com/office/drawing/2014/main" id="{BE3FD1C3-68BA-7883-5076-733E016EB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2407690"/>
              <a:ext cx="121687" cy="62488"/>
            </a:xfrm>
            <a:custGeom>
              <a:avLst/>
              <a:gdLst>
                <a:gd name="T0" fmla="*/ 78 w 25"/>
                <a:gd name="T1" fmla="*/ 40 h 12"/>
                <a:gd name="T2" fmla="*/ 36 w 25"/>
                <a:gd name="T3" fmla="*/ 35 h 12"/>
                <a:gd name="T4" fmla="*/ 0 w 25"/>
                <a:gd name="T5" fmla="*/ 8 h 12"/>
                <a:gd name="T6" fmla="*/ 41 w 25"/>
                <a:gd name="T7" fmla="*/ 8 h 12"/>
                <a:gd name="T8" fmla="*/ 78 w 25"/>
                <a:gd name="T9" fmla="*/ 4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24" y="10"/>
                  </a:moveTo>
                  <a:cubicBezTo>
                    <a:pt x="23" y="12"/>
                    <a:pt x="18" y="11"/>
                    <a:pt x="11" y="9"/>
                  </a:cubicBezTo>
                  <a:cubicBezTo>
                    <a:pt x="5" y="7"/>
                    <a:pt x="0" y="3"/>
                    <a:pt x="0" y="2"/>
                  </a:cubicBezTo>
                  <a:cubicBezTo>
                    <a:pt x="1" y="0"/>
                    <a:pt x="7" y="0"/>
                    <a:pt x="13" y="2"/>
                  </a:cubicBezTo>
                  <a:cubicBezTo>
                    <a:pt x="20" y="5"/>
                    <a:pt x="25" y="8"/>
                    <a:pt x="24" y="10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3" name="Freeform 1338">
              <a:extLst>
                <a:ext uri="{FF2B5EF4-FFF2-40B4-BE49-F238E27FC236}">
                  <a16:creationId xmlns:a16="http://schemas.microsoft.com/office/drawing/2014/main" id="{5B58E2EC-9EC4-0CE1-8F4E-94A78CE5B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833" y="2161028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40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7" y="1"/>
                    <a:pt x="14" y="3"/>
                  </a:cubicBezTo>
                  <a:cubicBezTo>
                    <a:pt x="20" y="5"/>
                    <a:pt x="25" y="9"/>
                    <a:pt x="25" y="10"/>
                  </a:cubicBezTo>
                  <a:cubicBezTo>
                    <a:pt x="24" y="12"/>
                    <a:pt x="18" y="12"/>
                    <a:pt x="12" y="10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4" name="Freeform 1339">
              <a:extLst>
                <a:ext uri="{FF2B5EF4-FFF2-40B4-BE49-F238E27FC236}">
                  <a16:creationId xmlns:a16="http://schemas.microsoft.com/office/drawing/2014/main" id="{8898913F-E823-A8C0-34EA-1088114B1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845" y="2391246"/>
              <a:ext cx="118398" cy="65777"/>
            </a:xfrm>
            <a:custGeom>
              <a:avLst/>
              <a:gdLst>
                <a:gd name="T0" fmla="*/ 81 w 24"/>
                <a:gd name="T1" fmla="*/ 47 h 12"/>
                <a:gd name="T2" fmla="*/ 39 w 24"/>
                <a:gd name="T3" fmla="*/ 42 h 12"/>
                <a:gd name="T4" fmla="*/ 0 w 24"/>
                <a:gd name="T5" fmla="*/ 8 h 12"/>
                <a:gd name="T6" fmla="*/ 45 w 24"/>
                <a:gd name="T7" fmla="*/ 13 h 12"/>
                <a:gd name="T8" fmla="*/ 81 w 24"/>
                <a:gd name="T9" fmla="*/ 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2">
                  <a:moveTo>
                    <a:pt x="24" y="10"/>
                  </a:moveTo>
                  <a:cubicBezTo>
                    <a:pt x="23" y="12"/>
                    <a:pt x="17" y="12"/>
                    <a:pt x="11" y="9"/>
                  </a:cubicBezTo>
                  <a:cubicBezTo>
                    <a:pt x="4" y="7"/>
                    <a:pt x="0" y="4"/>
                    <a:pt x="0" y="2"/>
                  </a:cubicBezTo>
                  <a:cubicBezTo>
                    <a:pt x="1" y="0"/>
                    <a:pt x="7" y="0"/>
                    <a:pt x="13" y="3"/>
                  </a:cubicBezTo>
                  <a:cubicBezTo>
                    <a:pt x="20" y="5"/>
                    <a:pt x="24" y="8"/>
                    <a:pt x="24" y="10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5" name="Freeform 1340">
              <a:extLst>
                <a:ext uri="{FF2B5EF4-FFF2-40B4-BE49-F238E27FC236}">
                  <a16:creationId xmlns:a16="http://schemas.microsoft.com/office/drawing/2014/main" id="{0D4B02F3-5502-EEED-5D48-8D5C85692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049" y="2276137"/>
              <a:ext cx="259818" cy="85510"/>
            </a:xfrm>
            <a:custGeom>
              <a:avLst/>
              <a:gdLst>
                <a:gd name="T0" fmla="*/ 0 w 53"/>
                <a:gd name="T1" fmla="*/ 39 h 16"/>
                <a:gd name="T2" fmla="*/ 15 w 53"/>
                <a:gd name="T3" fmla="*/ 5 h 16"/>
                <a:gd name="T4" fmla="*/ 55 w 53"/>
                <a:gd name="T5" fmla="*/ 13 h 16"/>
                <a:gd name="T6" fmla="*/ 119 w 53"/>
                <a:gd name="T7" fmla="*/ 42 h 16"/>
                <a:gd name="T8" fmla="*/ 146 w 53"/>
                <a:gd name="T9" fmla="*/ 55 h 16"/>
                <a:gd name="T10" fmla="*/ 176 w 53"/>
                <a:gd name="T11" fmla="*/ 68 h 16"/>
                <a:gd name="T12" fmla="*/ 54 w 53"/>
                <a:gd name="T13" fmla="*/ 21 h 16"/>
                <a:gd name="T14" fmla="*/ 13 w 53"/>
                <a:gd name="T15" fmla="*/ 21 h 16"/>
                <a:gd name="T16" fmla="*/ 0 w 53"/>
                <a:gd name="T17" fmla="*/ 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6">
                  <a:moveTo>
                    <a:pt x="0" y="9"/>
                  </a:moveTo>
                  <a:cubicBezTo>
                    <a:pt x="1" y="6"/>
                    <a:pt x="2" y="2"/>
                    <a:pt x="5" y="1"/>
                  </a:cubicBezTo>
                  <a:cubicBezTo>
                    <a:pt x="8" y="0"/>
                    <a:pt x="13" y="2"/>
                    <a:pt x="17" y="3"/>
                  </a:cubicBezTo>
                  <a:cubicBezTo>
                    <a:pt x="23" y="5"/>
                    <a:pt x="29" y="8"/>
                    <a:pt x="36" y="10"/>
                  </a:cubicBezTo>
                  <a:cubicBezTo>
                    <a:pt x="39" y="11"/>
                    <a:pt x="41" y="12"/>
                    <a:pt x="44" y="13"/>
                  </a:cubicBezTo>
                  <a:cubicBezTo>
                    <a:pt x="47" y="14"/>
                    <a:pt x="50" y="15"/>
                    <a:pt x="53" y="16"/>
                  </a:cubicBezTo>
                  <a:cubicBezTo>
                    <a:pt x="41" y="14"/>
                    <a:pt x="28" y="8"/>
                    <a:pt x="16" y="5"/>
                  </a:cubicBezTo>
                  <a:cubicBezTo>
                    <a:pt x="12" y="4"/>
                    <a:pt x="7" y="3"/>
                    <a:pt x="4" y="5"/>
                  </a:cubicBezTo>
                  <a:cubicBezTo>
                    <a:pt x="2" y="7"/>
                    <a:pt x="1" y="9"/>
                    <a:pt x="0" y="11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6" name="Freeform 1341">
              <a:extLst>
                <a:ext uri="{FF2B5EF4-FFF2-40B4-BE49-F238E27FC236}">
                  <a16:creationId xmlns:a16="http://schemas.microsoft.com/office/drawing/2014/main" id="{BB156D34-DACB-4254-1F97-38F623EFB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037" y="2045919"/>
              <a:ext cx="259818" cy="95376"/>
            </a:xfrm>
            <a:custGeom>
              <a:avLst/>
              <a:gdLst>
                <a:gd name="T0" fmla="*/ 0 w 53"/>
                <a:gd name="T1" fmla="*/ 42 h 18"/>
                <a:gd name="T2" fmla="*/ 13 w 53"/>
                <a:gd name="T3" fmla="*/ 5 h 18"/>
                <a:gd name="T4" fmla="*/ 55 w 53"/>
                <a:gd name="T5" fmla="*/ 21 h 18"/>
                <a:gd name="T6" fmla="*/ 119 w 53"/>
                <a:gd name="T7" fmla="*/ 47 h 18"/>
                <a:gd name="T8" fmla="*/ 149 w 53"/>
                <a:gd name="T9" fmla="*/ 63 h 18"/>
                <a:gd name="T10" fmla="*/ 176 w 53"/>
                <a:gd name="T11" fmla="*/ 76 h 18"/>
                <a:gd name="T12" fmla="*/ 54 w 53"/>
                <a:gd name="T13" fmla="*/ 29 h 18"/>
                <a:gd name="T14" fmla="*/ 15 w 53"/>
                <a:gd name="T15" fmla="*/ 29 h 18"/>
                <a:gd name="T16" fmla="*/ 0 w 53"/>
                <a:gd name="T17" fmla="*/ 55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8">
                  <a:moveTo>
                    <a:pt x="0" y="10"/>
                  </a:moveTo>
                  <a:cubicBezTo>
                    <a:pt x="1" y="8"/>
                    <a:pt x="1" y="2"/>
                    <a:pt x="4" y="1"/>
                  </a:cubicBezTo>
                  <a:cubicBezTo>
                    <a:pt x="7" y="0"/>
                    <a:pt x="13" y="4"/>
                    <a:pt x="17" y="5"/>
                  </a:cubicBezTo>
                  <a:cubicBezTo>
                    <a:pt x="23" y="7"/>
                    <a:pt x="30" y="9"/>
                    <a:pt x="36" y="11"/>
                  </a:cubicBezTo>
                  <a:cubicBezTo>
                    <a:pt x="39" y="12"/>
                    <a:pt x="42" y="14"/>
                    <a:pt x="45" y="15"/>
                  </a:cubicBezTo>
                  <a:cubicBezTo>
                    <a:pt x="47" y="16"/>
                    <a:pt x="51" y="16"/>
                    <a:pt x="53" y="18"/>
                  </a:cubicBezTo>
                  <a:cubicBezTo>
                    <a:pt x="41" y="16"/>
                    <a:pt x="28" y="10"/>
                    <a:pt x="16" y="7"/>
                  </a:cubicBezTo>
                  <a:cubicBezTo>
                    <a:pt x="12" y="6"/>
                    <a:pt x="8" y="5"/>
                    <a:pt x="5" y="7"/>
                  </a:cubicBezTo>
                  <a:cubicBezTo>
                    <a:pt x="2" y="8"/>
                    <a:pt x="1" y="11"/>
                    <a:pt x="0" y="13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7" name="Freeform 1342">
              <a:extLst>
                <a:ext uri="{FF2B5EF4-FFF2-40B4-BE49-F238E27FC236}">
                  <a16:creationId xmlns:a16="http://schemas.microsoft.com/office/drawing/2014/main" id="{03A3D47B-4DE1-9E17-F1AB-FC59F6348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923" y="2197205"/>
              <a:ext cx="384793" cy="144709"/>
            </a:xfrm>
            <a:custGeom>
              <a:avLst/>
              <a:gdLst>
                <a:gd name="T0" fmla="*/ 0 w 78"/>
                <a:gd name="T1" fmla="*/ 0 h 27"/>
                <a:gd name="T2" fmla="*/ 183 w 78"/>
                <a:gd name="T3" fmla="*/ 90 h 27"/>
                <a:gd name="T4" fmla="*/ 255 w 78"/>
                <a:gd name="T5" fmla="*/ 109 h 27"/>
                <a:gd name="T6" fmla="*/ 264 w 78"/>
                <a:gd name="T7" fmla="*/ 60 h 27"/>
                <a:gd name="T8" fmla="*/ 242 w 78"/>
                <a:gd name="T9" fmla="*/ 96 h 27"/>
                <a:gd name="T10" fmla="*/ 203 w 78"/>
                <a:gd name="T11" fmla="*/ 83 h 27"/>
                <a:gd name="T12" fmla="*/ 161 w 78"/>
                <a:gd name="T13" fmla="*/ 64 h 27"/>
                <a:gd name="T14" fmla="*/ 75 w 78"/>
                <a:gd name="T15" fmla="*/ 26 h 27"/>
                <a:gd name="T16" fmla="*/ 35 w 78"/>
                <a:gd name="T17" fmla="*/ 13 h 27"/>
                <a:gd name="T18" fmla="*/ 5 w 78"/>
                <a:gd name="T19" fmla="*/ 5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27">
                  <a:moveTo>
                    <a:pt x="0" y="0"/>
                  </a:moveTo>
                  <a:cubicBezTo>
                    <a:pt x="18" y="7"/>
                    <a:pt x="36" y="14"/>
                    <a:pt x="54" y="21"/>
                  </a:cubicBezTo>
                  <a:cubicBezTo>
                    <a:pt x="58" y="22"/>
                    <a:pt x="71" y="27"/>
                    <a:pt x="75" y="25"/>
                  </a:cubicBezTo>
                  <a:cubicBezTo>
                    <a:pt x="78" y="23"/>
                    <a:pt x="78" y="17"/>
                    <a:pt x="78" y="14"/>
                  </a:cubicBezTo>
                  <a:cubicBezTo>
                    <a:pt x="77" y="17"/>
                    <a:pt x="75" y="21"/>
                    <a:pt x="71" y="22"/>
                  </a:cubicBezTo>
                  <a:cubicBezTo>
                    <a:pt x="67" y="22"/>
                    <a:pt x="63" y="20"/>
                    <a:pt x="60" y="19"/>
                  </a:cubicBezTo>
                  <a:cubicBezTo>
                    <a:pt x="56" y="18"/>
                    <a:pt x="51" y="16"/>
                    <a:pt x="47" y="15"/>
                  </a:cubicBezTo>
                  <a:cubicBezTo>
                    <a:pt x="39" y="12"/>
                    <a:pt x="30" y="9"/>
                    <a:pt x="22" y="6"/>
                  </a:cubicBezTo>
                  <a:cubicBezTo>
                    <a:pt x="18" y="5"/>
                    <a:pt x="14" y="4"/>
                    <a:pt x="10" y="3"/>
                  </a:cubicBezTo>
                  <a:cubicBezTo>
                    <a:pt x="7" y="2"/>
                    <a:pt x="4" y="1"/>
                    <a:pt x="1" y="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8" name="Freeform 1343">
              <a:extLst>
                <a:ext uri="{FF2B5EF4-FFF2-40B4-BE49-F238E27FC236}">
                  <a16:creationId xmlns:a16="http://schemas.microsoft.com/office/drawing/2014/main" id="{2A8AF0EA-49A5-B29F-DADB-C5B768B21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180" y="2417557"/>
              <a:ext cx="434126" cy="144709"/>
            </a:xfrm>
            <a:custGeom>
              <a:avLst/>
              <a:gdLst>
                <a:gd name="T0" fmla="*/ 296 w 88"/>
                <a:gd name="T1" fmla="*/ 77 h 27"/>
                <a:gd name="T2" fmla="*/ 278 w 88"/>
                <a:gd name="T3" fmla="*/ 111 h 27"/>
                <a:gd name="T4" fmla="*/ 228 w 88"/>
                <a:gd name="T5" fmla="*/ 96 h 27"/>
                <a:gd name="T6" fmla="*/ 153 w 88"/>
                <a:gd name="T7" fmla="*/ 68 h 27"/>
                <a:gd name="T8" fmla="*/ 0 w 88"/>
                <a:gd name="T9" fmla="*/ 0 h 27"/>
                <a:gd name="T10" fmla="*/ 107 w 88"/>
                <a:gd name="T11" fmla="*/ 42 h 27"/>
                <a:gd name="T12" fmla="*/ 210 w 88"/>
                <a:gd name="T13" fmla="*/ 83 h 27"/>
                <a:gd name="T14" fmla="*/ 291 w 88"/>
                <a:gd name="T15" fmla="*/ 47 h 27"/>
                <a:gd name="T16" fmla="*/ 297 w 88"/>
                <a:gd name="T17" fmla="*/ 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27">
                  <a:moveTo>
                    <a:pt x="87" y="18"/>
                  </a:moveTo>
                  <a:cubicBezTo>
                    <a:pt x="86" y="21"/>
                    <a:pt x="87" y="26"/>
                    <a:pt x="82" y="26"/>
                  </a:cubicBezTo>
                  <a:cubicBezTo>
                    <a:pt x="78" y="27"/>
                    <a:pt x="71" y="24"/>
                    <a:pt x="67" y="22"/>
                  </a:cubicBezTo>
                  <a:cubicBezTo>
                    <a:pt x="58" y="19"/>
                    <a:pt x="54" y="18"/>
                    <a:pt x="45" y="16"/>
                  </a:cubicBezTo>
                  <a:cubicBezTo>
                    <a:pt x="32" y="11"/>
                    <a:pt x="12" y="6"/>
                    <a:pt x="0" y="0"/>
                  </a:cubicBezTo>
                  <a:cubicBezTo>
                    <a:pt x="9" y="3"/>
                    <a:pt x="21" y="7"/>
                    <a:pt x="31" y="10"/>
                  </a:cubicBezTo>
                  <a:cubicBezTo>
                    <a:pt x="42" y="13"/>
                    <a:pt x="51" y="16"/>
                    <a:pt x="62" y="19"/>
                  </a:cubicBezTo>
                  <a:cubicBezTo>
                    <a:pt x="73" y="21"/>
                    <a:pt x="88" y="21"/>
                    <a:pt x="86" y="11"/>
                  </a:cubicBezTo>
                  <a:cubicBezTo>
                    <a:pt x="88" y="13"/>
                    <a:pt x="87" y="15"/>
                    <a:pt x="88" y="17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9" name="Freeform 1344">
              <a:extLst>
                <a:ext uri="{FF2B5EF4-FFF2-40B4-BE49-F238E27FC236}">
                  <a16:creationId xmlns:a16="http://schemas.microsoft.com/office/drawing/2014/main" id="{371042FC-4B42-B30B-C05F-3CD0FD272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566" y="2187338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4 h 7"/>
                <a:gd name="T4" fmla="*/ 15 w 21"/>
                <a:gd name="T5" fmla="*/ 13 h 7"/>
                <a:gd name="T6" fmla="*/ 0 w 21"/>
                <a:gd name="T7" fmla="*/ 5 h 7"/>
                <a:gd name="T8" fmla="*/ 22 w 21"/>
                <a:gd name="T9" fmla="*/ 20 h 7"/>
                <a:gd name="T10" fmla="*/ 65 w 21"/>
                <a:gd name="T11" fmla="*/ 20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2"/>
                    <a:pt x="19" y="3"/>
                    <a:pt x="18" y="4"/>
                  </a:cubicBezTo>
                  <a:cubicBezTo>
                    <a:pt x="18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3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1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0" name="Freeform 1345">
              <a:extLst>
                <a:ext uri="{FF2B5EF4-FFF2-40B4-BE49-F238E27FC236}">
                  <a16:creationId xmlns:a16="http://schemas.microsoft.com/office/drawing/2014/main" id="{CC455874-14B2-EFEB-1CDB-FFAEB413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988" y="2167605"/>
              <a:ext cx="88798" cy="29600"/>
            </a:xfrm>
            <a:custGeom>
              <a:avLst/>
              <a:gdLst>
                <a:gd name="T0" fmla="*/ 5 w 18"/>
                <a:gd name="T1" fmla="*/ 8 h 6"/>
                <a:gd name="T2" fmla="*/ 41 w 18"/>
                <a:gd name="T3" fmla="*/ 12 h 6"/>
                <a:gd name="T4" fmla="*/ 62 w 18"/>
                <a:gd name="T5" fmla="*/ 21 h 6"/>
                <a:gd name="T6" fmla="*/ 35 w 18"/>
                <a:gd name="T7" fmla="*/ 8 h 6"/>
                <a:gd name="T8" fmla="*/ 0 w 18"/>
                <a:gd name="T9" fmla="*/ 8 h 6"/>
                <a:gd name="T10" fmla="*/ 12 w 18"/>
                <a:gd name="T11" fmla="*/ 18 h 6"/>
                <a:gd name="T12" fmla="*/ 5 w 18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2"/>
                  </a:moveTo>
                  <a:cubicBezTo>
                    <a:pt x="2" y="1"/>
                    <a:pt x="7" y="2"/>
                    <a:pt x="12" y="3"/>
                  </a:cubicBezTo>
                  <a:cubicBezTo>
                    <a:pt x="14" y="4"/>
                    <a:pt x="16" y="5"/>
                    <a:pt x="18" y="6"/>
                  </a:cubicBezTo>
                  <a:cubicBezTo>
                    <a:pt x="17" y="5"/>
                    <a:pt x="14" y="4"/>
                    <a:pt x="10" y="2"/>
                  </a:cubicBezTo>
                  <a:cubicBezTo>
                    <a:pt x="5" y="1"/>
                    <a:pt x="0" y="0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2" y="5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1" name="Freeform 1346">
              <a:extLst>
                <a:ext uri="{FF2B5EF4-FFF2-40B4-BE49-F238E27FC236}">
                  <a16:creationId xmlns:a16="http://schemas.microsoft.com/office/drawing/2014/main" id="{FF3687BE-9524-F3D4-0BB7-17DDF98DE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578" y="2417557"/>
              <a:ext cx="98665" cy="39466"/>
            </a:xfrm>
            <a:custGeom>
              <a:avLst/>
              <a:gdLst>
                <a:gd name="T0" fmla="*/ 53 w 20"/>
                <a:gd name="T1" fmla="*/ 0 h 7"/>
                <a:gd name="T2" fmla="*/ 62 w 20"/>
                <a:gd name="T3" fmla="*/ 21 h 7"/>
                <a:gd name="T4" fmla="*/ 18 w 20"/>
                <a:gd name="T5" fmla="*/ 15 h 7"/>
                <a:gd name="T6" fmla="*/ 0 w 20"/>
                <a:gd name="T7" fmla="*/ 5 h 7"/>
                <a:gd name="T8" fmla="*/ 26 w 20"/>
                <a:gd name="T9" fmla="*/ 21 h 7"/>
                <a:gd name="T10" fmla="*/ 68 w 20"/>
                <a:gd name="T11" fmla="*/ 26 h 7"/>
                <a:gd name="T12" fmla="*/ 53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5" y="0"/>
                  </a:moveTo>
                  <a:cubicBezTo>
                    <a:pt x="17" y="2"/>
                    <a:pt x="18" y="3"/>
                    <a:pt x="18" y="4"/>
                  </a:cubicBezTo>
                  <a:cubicBezTo>
                    <a:pt x="17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3"/>
                    <a:pt x="7" y="4"/>
                  </a:cubicBezTo>
                  <a:cubicBezTo>
                    <a:pt x="14" y="7"/>
                    <a:pt x="19" y="7"/>
                    <a:pt x="20" y="5"/>
                  </a:cubicBezTo>
                  <a:cubicBezTo>
                    <a:pt x="20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2" name="Freeform 1347">
              <a:extLst>
                <a:ext uri="{FF2B5EF4-FFF2-40B4-BE49-F238E27FC236}">
                  <a16:creationId xmlns:a16="http://schemas.microsoft.com/office/drawing/2014/main" id="{E158E7AE-37D2-DCDD-7D03-BFFE828A5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2397824"/>
              <a:ext cx="92087" cy="32888"/>
            </a:xfrm>
            <a:custGeom>
              <a:avLst/>
              <a:gdLst>
                <a:gd name="T0" fmla="*/ 6 w 19"/>
                <a:gd name="T1" fmla="*/ 8 h 6"/>
                <a:gd name="T2" fmla="*/ 41 w 19"/>
                <a:gd name="T3" fmla="*/ 13 h 6"/>
                <a:gd name="T4" fmla="*/ 60 w 19"/>
                <a:gd name="T5" fmla="*/ 28 h 6"/>
                <a:gd name="T6" fmla="*/ 35 w 19"/>
                <a:gd name="T7" fmla="*/ 8 h 6"/>
                <a:gd name="T8" fmla="*/ 1 w 19"/>
                <a:gd name="T9" fmla="*/ 8 h 6"/>
                <a:gd name="T10" fmla="*/ 13 w 19"/>
                <a:gd name="T11" fmla="*/ 22 h 6"/>
                <a:gd name="T12" fmla="*/ 6 w 19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2"/>
                  </a:moveTo>
                  <a:cubicBezTo>
                    <a:pt x="2" y="1"/>
                    <a:pt x="8" y="2"/>
                    <a:pt x="13" y="3"/>
                  </a:cubicBezTo>
                  <a:cubicBezTo>
                    <a:pt x="15" y="4"/>
                    <a:pt x="17" y="5"/>
                    <a:pt x="19" y="6"/>
                  </a:cubicBezTo>
                  <a:cubicBezTo>
                    <a:pt x="17" y="5"/>
                    <a:pt x="14" y="4"/>
                    <a:pt x="11" y="2"/>
                  </a:cubicBezTo>
                  <a:cubicBezTo>
                    <a:pt x="6" y="1"/>
                    <a:pt x="1" y="0"/>
                    <a:pt x="1" y="2"/>
                  </a:cubicBezTo>
                  <a:cubicBezTo>
                    <a:pt x="0" y="3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3" name="Freeform 1348">
              <a:extLst>
                <a:ext uri="{FF2B5EF4-FFF2-40B4-BE49-F238E27FC236}">
                  <a16:creationId xmlns:a16="http://schemas.microsoft.com/office/drawing/2014/main" id="{B6A6FCC6-20AE-33A5-8A47-38141CFCE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029474"/>
              <a:ext cx="621589" cy="325595"/>
            </a:xfrm>
            <a:custGeom>
              <a:avLst/>
              <a:gdLst>
                <a:gd name="T0" fmla="*/ 410 w 126"/>
                <a:gd name="T1" fmla="*/ 158 h 62"/>
                <a:gd name="T2" fmla="*/ 423 w 126"/>
                <a:gd name="T3" fmla="*/ 192 h 62"/>
                <a:gd name="T4" fmla="*/ 413 w 126"/>
                <a:gd name="T5" fmla="*/ 227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58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39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39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4" name="Freeform 1349">
              <a:extLst>
                <a:ext uri="{FF2B5EF4-FFF2-40B4-BE49-F238E27FC236}">
                  <a16:creationId xmlns:a16="http://schemas.microsoft.com/office/drawing/2014/main" id="{2E75C5B6-C149-8F58-FCE9-9948C299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2249826"/>
              <a:ext cx="621589" cy="322306"/>
            </a:xfrm>
            <a:custGeom>
              <a:avLst/>
              <a:gdLst>
                <a:gd name="T0" fmla="*/ 18 w 126"/>
                <a:gd name="T1" fmla="*/ 90 h 61"/>
                <a:gd name="T2" fmla="*/ 18 w 126"/>
                <a:gd name="T3" fmla="*/ 90 h 61"/>
                <a:gd name="T4" fmla="*/ 5 w 126"/>
                <a:gd name="T5" fmla="*/ 63 h 61"/>
                <a:gd name="T6" fmla="*/ 14 w 126"/>
                <a:gd name="T7" fmla="*/ 26 h 61"/>
                <a:gd name="T8" fmla="*/ 75 w 126"/>
                <a:gd name="T9" fmla="*/ 21 h 61"/>
                <a:gd name="T10" fmla="*/ 261 w 126"/>
                <a:gd name="T11" fmla="*/ 103 h 61"/>
                <a:gd name="T12" fmla="*/ 392 w 126"/>
                <a:gd name="T13" fmla="*/ 157 h 61"/>
                <a:gd name="T14" fmla="*/ 423 w 126"/>
                <a:gd name="T15" fmla="*/ 196 h 61"/>
                <a:gd name="T16" fmla="*/ 413 w 126"/>
                <a:gd name="T17" fmla="*/ 238 h 61"/>
                <a:gd name="T18" fmla="*/ 386 w 126"/>
                <a:gd name="T19" fmla="*/ 247 h 61"/>
                <a:gd name="T20" fmla="*/ 201 w 126"/>
                <a:gd name="T21" fmla="*/ 178 h 61"/>
                <a:gd name="T22" fmla="*/ 18 w 126"/>
                <a:gd name="T23" fmla="*/ 90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1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1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5" name="Freeform 1350">
              <a:extLst>
                <a:ext uri="{FF2B5EF4-FFF2-40B4-BE49-F238E27FC236}">
                  <a16:creationId xmlns:a16="http://schemas.microsoft.com/office/drawing/2014/main" id="{137910F6-3ECA-A13E-1891-C61894ABB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2476756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87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0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6" name="Freeform 1351">
              <a:extLst>
                <a:ext uri="{FF2B5EF4-FFF2-40B4-BE49-F238E27FC236}">
                  <a16:creationId xmlns:a16="http://schemas.microsoft.com/office/drawing/2014/main" id="{EB117701-0E04-590F-DAA5-1ACC23598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2608309"/>
              <a:ext cx="121687" cy="52621"/>
            </a:xfrm>
            <a:custGeom>
              <a:avLst/>
              <a:gdLst>
                <a:gd name="T0" fmla="*/ 78 w 25"/>
                <a:gd name="T1" fmla="*/ 34 h 10"/>
                <a:gd name="T2" fmla="*/ 36 w 25"/>
                <a:gd name="T3" fmla="*/ 34 h 10"/>
                <a:gd name="T4" fmla="*/ 0 w 25"/>
                <a:gd name="T5" fmla="*/ 8 h 10"/>
                <a:gd name="T6" fmla="*/ 41 w 25"/>
                <a:gd name="T7" fmla="*/ 8 h 10"/>
                <a:gd name="T8" fmla="*/ 7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8"/>
                  </a:moveTo>
                  <a:cubicBezTo>
                    <a:pt x="24" y="10"/>
                    <a:pt x="18" y="10"/>
                    <a:pt x="11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2"/>
                  </a:cubicBezTo>
                  <a:cubicBezTo>
                    <a:pt x="20" y="3"/>
                    <a:pt x="25" y="6"/>
                    <a:pt x="24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7" name="Freeform 1352">
              <a:extLst>
                <a:ext uri="{FF2B5EF4-FFF2-40B4-BE49-F238E27FC236}">
                  <a16:creationId xmlns:a16="http://schemas.microsoft.com/office/drawing/2014/main" id="{7DCBD0A8-CE3E-A493-19A3-51DF444F3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856" y="2591865"/>
              <a:ext cx="124976" cy="59199"/>
            </a:xfrm>
            <a:custGeom>
              <a:avLst/>
              <a:gdLst>
                <a:gd name="T0" fmla="*/ 88 w 25"/>
                <a:gd name="T1" fmla="*/ 41 h 11"/>
                <a:gd name="T2" fmla="*/ 41 w 25"/>
                <a:gd name="T3" fmla="*/ 41 h 11"/>
                <a:gd name="T4" fmla="*/ 5 w 25"/>
                <a:gd name="T5" fmla="*/ 8 h 11"/>
                <a:gd name="T6" fmla="*/ 49 w 25"/>
                <a:gd name="T7" fmla="*/ 8 h 11"/>
                <a:gd name="T8" fmla="*/ 88 w 25"/>
                <a:gd name="T9" fmla="*/ 4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1">
                  <a:moveTo>
                    <a:pt x="25" y="9"/>
                  </a:moveTo>
                  <a:cubicBezTo>
                    <a:pt x="24" y="10"/>
                    <a:pt x="19" y="11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ubicBezTo>
                    <a:pt x="1" y="1"/>
                    <a:pt x="7" y="0"/>
                    <a:pt x="14" y="2"/>
                  </a:cubicBezTo>
                  <a:cubicBezTo>
                    <a:pt x="20" y="4"/>
                    <a:pt x="25" y="7"/>
                    <a:pt x="25" y="9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8" name="Freeform 1353">
              <a:extLst>
                <a:ext uri="{FF2B5EF4-FFF2-40B4-BE49-F238E27FC236}">
                  <a16:creationId xmlns:a16="http://schemas.microsoft.com/office/drawing/2014/main" id="{096504FE-C838-7EC8-95F4-C92F0BAC6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771" y="2496489"/>
              <a:ext cx="266395" cy="65777"/>
            </a:xfrm>
            <a:custGeom>
              <a:avLst/>
              <a:gdLst>
                <a:gd name="T0" fmla="*/ 0 w 54"/>
                <a:gd name="T1" fmla="*/ 42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33 h 12"/>
                <a:gd name="T8" fmla="*/ 153 w 54"/>
                <a:gd name="T9" fmla="*/ 47 h 12"/>
                <a:gd name="T10" fmla="*/ 183 w 54"/>
                <a:gd name="T11" fmla="*/ 55 h 12"/>
                <a:gd name="T12" fmla="*/ 54 w 54"/>
                <a:gd name="T13" fmla="*/ 20 h 12"/>
                <a:gd name="T14" fmla="*/ 18 w 54"/>
                <a:gd name="T15" fmla="*/ 22 h 12"/>
                <a:gd name="T16" fmla="*/ 0 w 54"/>
                <a:gd name="T17" fmla="*/ 5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9"/>
                  </a:moveTo>
                  <a:cubicBezTo>
                    <a:pt x="1" y="7"/>
                    <a:pt x="1" y="2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30" y="6"/>
                    <a:pt x="36" y="7"/>
                  </a:cubicBezTo>
                  <a:cubicBezTo>
                    <a:pt x="39" y="8"/>
                    <a:pt x="42" y="9"/>
                    <a:pt x="45" y="10"/>
                  </a:cubicBezTo>
                  <a:cubicBezTo>
                    <a:pt x="48" y="11"/>
                    <a:pt x="51" y="11"/>
                    <a:pt x="54" y="12"/>
                  </a:cubicBezTo>
                  <a:cubicBezTo>
                    <a:pt x="41" y="11"/>
                    <a:pt x="28" y="6"/>
                    <a:pt x="16" y="4"/>
                  </a:cubicBezTo>
                  <a:cubicBezTo>
                    <a:pt x="12" y="4"/>
                    <a:pt x="7" y="3"/>
                    <a:pt x="5" y="5"/>
                  </a:cubicBezTo>
                  <a:cubicBezTo>
                    <a:pt x="2" y="7"/>
                    <a:pt x="1" y="9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9" name="Freeform 1354">
              <a:extLst>
                <a:ext uri="{FF2B5EF4-FFF2-40B4-BE49-F238E27FC236}">
                  <a16:creationId xmlns:a16="http://schemas.microsoft.com/office/drawing/2014/main" id="{CD0A946F-2ADD-81AB-7C0B-DD0C7E246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769" y="2628042"/>
              <a:ext cx="443992" cy="111820"/>
            </a:xfrm>
            <a:custGeom>
              <a:avLst/>
              <a:gdLst>
                <a:gd name="T0" fmla="*/ 297 w 90"/>
                <a:gd name="T1" fmla="*/ 42 h 21"/>
                <a:gd name="T2" fmla="*/ 284 w 90"/>
                <a:gd name="T3" fmla="*/ 84 h 21"/>
                <a:gd name="T4" fmla="*/ 230 w 90"/>
                <a:gd name="T5" fmla="*/ 73 h 21"/>
                <a:gd name="T6" fmla="*/ 156 w 90"/>
                <a:gd name="T7" fmla="*/ 50 h 21"/>
                <a:gd name="T8" fmla="*/ 0 w 90"/>
                <a:gd name="T9" fmla="*/ 0 h 21"/>
                <a:gd name="T10" fmla="*/ 107 w 90"/>
                <a:gd name="T11" fmla="*/ 34 h 21"/>
                <a:gd name="T12" fmla="*/ 216 w 90"/>
                <a:gd name="T13" fmla="*/ 60 h 21"/>
                <a:gd name="T14" fmla="*/ 291 w 90"/>
                <a:gd name="T15" fmla="*/ 16 h 21"/>
                <a:gd name="T16" fmla="*/ 302 w 90"/>
                <a:gd name="T17" fmla="*/ 42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21">
                  <a:moveTo>
                    <a:pt x="88" y="10"/>
                  </a:moveTo>
                  <a:cubicBezTo>
                    <a:pt x="88" y="14"/>
                    <a:pt x="89" y="19"/>
                    <a:pt x="84" y="20"/>
                  </a:cubicBezTo>
                  <a:cubicBezTo>
                    <a:pt x="79" y="21"/>
                    <a:pt x="73" y="18"/>
                    <a:pt x="68" y="17"/>
                  </a:cubicBezTo>
                  <a:cubicBezTo>
                    <a:pt x="59" y="15"/>
                    <a:pt x="56" y="14"/>
                    <a:pt x="46" y="12"/>
                  </a:cubicBezTo>
                  <a:cubicBezTo>
                    <a:pt x="33" y="9"/>
                    <a:pt x="13" y="5"/>
                    <a:pt x="0" y="0"/>
                  </a:cubicBezTo>
                  <a:cubicBezTo>
                    <a:pt x="9" y="2"/>
                    <a:pt x="21" y="6"/>
                    <a:pt x="31" y="8"/>
                  </a:cubicBezTo>
                  <a:cubicBezTo>
                    <a:pt x="42" y="10"/>
                    <a:pt x="52" y="11"/>
                    <a:pt x="64" y="14"/>
                  </a:cubicBezTo>
                  <a:cubicBezTo>
                    <a:pt x="74" y="15"/>
                    <a:pt x="90" y="14"/>
                    <a:pt x="86" y="4"/>
                  </a:cubicBezTo>
                  <a:cubicBezTo>
                    <a:pt x="89" y="6"/>
                    <a:pt x="88" y="8"/>
                    <a:pt x="89" y="10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0" name="Freeform 1355">
              <a:extLst>
                <a:ext uri="{FF2B5EF4-FFF2-40B4-BE49-F238E27FC236}">
                  <a16:creationId xmlns:a16="http://schemas.microsoft.com/office/drawing/2014/main" id="{C9AD871B-C3FE-21A7-987E-3A5BBFA91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167" y="2614887"/>
              <a:ext cx="98665" cy="36177"/>
            </a:xfrm>
            <a:custGeom>
              <a:avLst/>
              <a:gdLst>
                <a:gd name="T0" fmla="*/ 48 w 20"/>
                <a:gd name="T1" fmla="*/ 0 h 7"/>
                <a:gd name="T2" fmla="*/ 62 w 20"/>
                <a:gd name="T3" fmla="*/ 14 h 7"/>
                <a:gd name="T4" fmla="*/ 18 w 20"/>
                <a:gd name="T5" fmla="*/ 14 h 7"/>
                <a:gd name="T6" fmla="*/ 0 w 20"/>
                <a:gd name="T7" fmla="*/ 8 h 7"/>
                <a:gd name="T8" fmla="*/ 26 w 20"/>
                <a:gd name="T9" fmla="*/ 20 h 7"/>
                <a:gd name="T10" fmla="*/ 68 w 20"/>
                <a:gd name="T11" fmla="*/ 20 h 7"/>
                <a:gd name="T12" fmla="*/ 48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4" y="0"/>
                  </a:moveTo>
                  <a:cubicBezTo>
                    <a:pt x="17" y="1"/>
                    <a:pt x="18" y="3"/>
                    <a:pt x="18" y="4"/>
                  </a:cubicBezTo>
                  <a:cubicBezTo>
                    <a:pt x="17" y="6"/>
                    <a:pt x="12" y="6"/>
                    <a:pt x="5" y="4"/>
                  </a:cubicBezTo>
                  <a:cubicBezTo>
                    <a:pt x="3" y="4"/>
                    <a:pt x="1" y="3"/>
                    <a:pt x="0" y="2"/>
                  </a:cubicBezTo>
                  <a:cubicBezTo>
                    <a:pt x="1" y="3"/>
                    <a:pt x="4" y="4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0" y="3"/>
                    <a:pt x="18" y="2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1" name="Freeform 1356">
              <a:extLst>
                <a:ext uri="{FF2B5EF4-FFF2-40B4-BE49-F238E27FC236}">
                  <a16:creationId xmlns:a16="http://schemas.microsoft.com/office/drawing/2014/main" id="{6115AAB0-7DB6-F02E-0B6F-4C0944102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2598443"/>
              <a:ext cx="92087" cy="26311"/>
            </a:xfrm>
            <a:custGeom>
              <a:avLst/>
              <a:gdLst>
                <a:gd name="T0" fmla="*/ 1 w 19"/>
                <a:gd name="T1" fmla="*/ 13 h 5"/>
                <a:gd name="T2" fmla="*/ 40 w 19"/>
                <a:gd name="T3" fmla="*/ 13 h 5"/>
                <a:gd name="T4" fmla="*/ 60 w 19"/>
                <a:gd name="T5" fmla="*/ 21 h 5"/>
                <a:gd name="T6" fmla="*/ 35 w 19"/>
                <a:gd name="T7" fmla="*/ 8 h 5"/>
                <a:gd name="T8" fmla="*/ 0 w 19"/>
                <a:gd name="T9" fmla="*/ 8 h 5"/>
                <a:gd name="T10" fmla="*/ 9 w 19"/>
                <a:gd name="T11" fmla="*/ 21 h 5"/>
                <a:gd name="T12" fmla="*/ 1 w 19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1" y="3"/>
                  </a:moveTo>
                  <a:cubicBezTo>
                    <a:pt x="2" y="1"/>
                    <a:pt x="7" y="1"/>
                    <a:pt x="12" y="3"/>
                  </a:cubicBezTo>
                  <a:cubicBezTo>
                    <a:pt x="15" y="3"/>
                    <a:pt x="17" y="4"/>
                    <a:pt x="19" y="5"/>
                  </a:cubicBezTo>
                  <a:cubicBezTo>
                    <a:pt x="17" y="4"/>
                    <a:pt x="14" y="3"/>
                    <a:pt x="11" y="2"/>
                  </a:cubicBezTo>
                  <a:cubicBezTo>
                    <a:pt x="5" y="0"/>
                    <a:pt x="1" y="1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3" y="5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2" name="Freeform 1357">
              <a:extLst>
                <a:ext uri="{FF2B5EF4-FFF2-40B4-BE49-F238E27FC236}">
                  <a16:creationId xmlns:a16="http://schemas.microsoft.com/office/drawing/2014/main" id="{CA12407D-571F-DF0F-CA59-E2D9C7B85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2476756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87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0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3" name="Freeform 1358">
              <a:extLst>
                <a:ext uri="{FF2B5EF4-FFF2-40B4-BE49-F238E27FC236}">
                  <a16:creationId xmlns:a16="http://schemas.microsoft.com/office/drawing/2014/main" id="{8FB8CFDB-C3EB-11E8-5465-863840929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1999875"/>
              <a:ext cx="519636" cy="351905"/>
            </a:xfrm>
            <a:custGeom>
              <a:avLst/>
              <a:gdLst>
                <a:gd name="T0" fmla="*/ 351 w 105"/>
                <a:gd name="T1" fmla="*/ 54 h 67"/>
                <a:gd name="T2" fmla="*/ 333 w 105"/>
                <a:gd name="T3" fmla="*/ 16 h 67"/>
                <a:gd name="T4" fmla="*/ 286 w 105"/>
                <a:gd name="T5" fmla="*/ 16 h 67"/>
                <a:gd name="T6" fmla="*/ 197 w 105"/>
                <a:gd name="T7" fmla="*/ 67 h 67"/>
                <a:gd name="T8" fmla="*/ 0 w 105"/>
                <a:gd name="T9" fmla="*/ 171 h 67"/>
                <a:gd name="T10" fmla="*/ 0 w 105"/>
                <a:gd name="T11" fmla="*/ 273 h 67"/>
                <a:gd name="T12" fmla="*/ 108 w 105"/>
                <a:gd name="T13" fmla="*/ 206 h 67"/>
                <a:gd name="T14" fmla="*/ 331 w 105"/>
                <a:gd name="T15" fmla="*/ 94 h 67"/>
                <a:gd name="T16" fmla="*/ 351 w 105"/>
                <a:gd name="T17" fmla="*/ 54 h 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5" h="67">
                  <a:moveTo>
                    <a:pt x="103" y="13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96" y="0"/>
                    <a:pt x="90" y="1"/>
                    <a:pt x="84" y="4"/>
                  </a:cubicBezTo>
                  <a:cubicBezTo>
                    <a:pt x="84" y="4"/>
                    <a:pt x="76" y="8"/>
                    <a:pt x="58" y="16"/>
                  </a:cubicBezTo>
                  <a:cubicBezTo>
                    <a:pt x="46" y="21"/>
                    <a:pt x="15" y="35"/>
                    <a:pt x="0" y="4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4"/>
                    <a:pt x="21" y="56"/>
                    <a:pt x="32" y="51"/>
                  </a:cubicBezTo>
                  <a:cubicBezTo>
                    <a:pt x="47" y="45"/>
                    <a:pt x="97" y="23"/>
                    <a:pt x="97" y="23"/>
                  </a:cubicBezTo>
                  <a:cubicBezTo>
                    <a:pt x="102" y="21"/>
                    <a:pt x="105" y="17"/>
                    <a:pt x="103" y="13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4" name="Freeform 1359">
              <a:extLst>
                <a:ext uri="{FF2B5EF4-FFF2-40B4-BE49-F238E27FC236}">
                  <a16:creationId xmlns:a16="http://schemas.microsoft.com/office/drawing/2014/main" id="{9FF4CCF4-CB4E-CA5B-41B9-54E613892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893" y="1818989"/>
              <a:ext cx="651189" cy="272973"/>
            </a:xfrm>
            <a:custGeom>
              <a:avLst/>
              <a:gdLst>
                <a:gd name="T0" fmla="*/ 444 w 132"/>
                <a:gd name="T1" fmla="*/ 67 h 52"/>
                <a:gd name="T2" fmla="*/ 404 w 132"/>
                <a:gd name="T3" fmla="*/ 107 h 52"/>
                <a:gd name="T4" fmla="*/ 302 w 132"/>
                <a:gd name="T5" fmla="*/ 136 h 52"/>
                <a:gd name="T6" fmla="*/ 59 w 132"/>
                <a:gd name="T7" fmla="*/ 204 h 52"/>
                <a:gd name="T8" fmla="*/ 14 w 132"/>
                <a:gd name="T9" fmla="*/ 192 h 52"/>
                <a:gd name="T10" fmla="*/ 5 w 132"/>
                <a:gd name="T11" fmla="*/ 150 h 52"/>
                <a:gd name="T12" fmla="*/ 26 w 132"/>
                <a:gd name="T13" fmla="*/ 115 h 52"/>
                <a:gd name="T14" fmla="*/ 210 w 132"/>
                <a:gd name="T15" fmla="*/ 67 h 52"/>
                <a:gd name="T16" fmla="*/ 383 w 132"/>
                <a:gd name="T17" fmla="*/ 13 h 52"/>
                <a:gd name="T18" fmla="*/ 437 w 132"/>
                <a:gd name="T19" fmla="*/ 29 h 52"/>
                <a:gd name="T20" fmla="*/ 444 w 132"/>
                <a:gd name="T21" fmla="*/ 6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2">
                  <a:moveTo>
                    <a:pt x="131" y="16"/>
                  </a:moveTo>
                  <a:cubicBezTo>
                    <a:pt x="132" y="20"/>
                    <a:pt x="130" y="23"/>
                    <a:pt x="119" y="26"/>
                  </a:cubicBezTo>
                  <a:cubicBezTo>
                    <a:pt x="119" y="26"/>
                    <a:pt x="113" y="27"/>
                    <a:pt x="89" y="33"/>
                  </a:cubicBezTo>
                  <a:cubicBezTo>
                    <a:pt x="65" y="38"/>
                    <a:pt x="17" y="50"/>
                    <a:pt x="17" y="50"/>
                  </a:cubicBezTo>
                  <a:cubicBezTo>
                    <a:pt x="8" y="52"/>
                    <a:pt x="4" y="50"/>
                    <a:pt x="4" y="4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3"/>
                    <a:pt x="1" y="30"/>
                    <a:pt x="7" y="28"/>
                  </a:cubicBezTo>
                  <a:cubicBezTo>
                    <a:pt x="7" y="28"/>
                    <a:pt x="39" y="22"/>
                    <a:pt x="62" y="16"/>
                  </a:cubicBezTo>
                  <a:cubicBezTo>
                    <a:pt x="84" y="11"/>
                    <a:pt x="113" y="3"/>
                    <a:pt x="113" y="3"/>
                  </a:cubicBezTo>
                  <a:cubicBezTo>
                    <a:pt x="124" y="0"/>
                    <a:pt x="128" y="3"/>
                    <a:pt x="129" y="7"/>
                  </a:cubicBezTo>
                  <a:lnTo>
                    <a:pt x="131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5" name="Freeform 1360">
              <a:extLst>
                <a:ext uri="{FF2B5EF4-FFF2-40B4-BE49-F238E27FC236}">
                  <a16:creationId xmlns:a16="http://schemas.microsoft.com/office/drawing/2014/main" id="{4209CFA6-DE75-A661-E146-1B31D5F3A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428" y="2601732"/>
              <a:ext cx="657766" cy="197330"/>
            </a:xfrm>
            <a:custGeom>
              <a:avLst/>
              <a:gdLst>
                <a:gd name="T0" fmla="*/ 448 w 133"/>
                <a:gd name="T1" fmla="*/ 68 h 37"/>
                <a:gd name="T2" fmla="*/ 418 w 133"/>
                <a:gd name="T3" fmla="*/ 97 h 37"/>
                <a:gd name="T4" fmla="*/ 180 w 133"/>
                <a:gd name="T5" fmla="*/ 131 h 37"/>
                <a:gd name="T6" fmla="*/ 45 w 133"/>
                <a:gd name="T7" fmla="*/ 152 h 37"/>
                <a:gd name="T8" fmla="*/ 8 w 133"/>
                <a:gd name="T9" fmla="*/ 128 h 37"/>
                <a:gd name="T10" fmla="*/ 5 w 133"/>
                <a:gd name="T11" fmla="*/ 89 h 37"/>
                <a:gd name="T12" fmla="*/ 48 w 133"/>
                <a:gd name="T13" fmla="*/ 55 h 37"/>
                <a:gd name="T14" fmla="*/ 304 w 133"/>
                <a:gd name="T15" fmla="*/ 16 h 37"/>
                <a:gd name="T16" fmla="*/ 398 w 133"/>
                <a:gd name="T17" fmla="*/ 5 h 37"/>
                <a:gd name="T18" fmla="*/ 441 w 133"/>
                <a:gd name="T19" fmla="*/ 21 h 37"/>
                <a:gd name="T20" fmla="*/ 448 w 133"/>
                <a:gd name="T21" fmla="*/ 68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3" h="37">
                  <a:moveTo>
                    <a:pt x="132" y="16"/>
                  </a:moveTo>
                  <a:cubicBezTo>
                    <a:pt x="133" y="20"/>
                    <a:pt x="129" y="22"/>
                    <a:pt x="123" y="23"/>
                  </a:cubicBezTo>
                  <a:cubicBezTo>
                    <a:pt x="123" y="23"/>
                    <a:pt x="69" y="29"/>
                    <a:pt x="53" y="31"/>
                  </a:cubicBezTo>
                  <a:cubicBezTo>
                    <a:pt x="37" y="32"/>
                    <a:pt x="13" y="36"/>
                    <a:pt x="13" y="36"/>
                  </a:cubicBezTo>
                  <a:cubicBezTo>
                    <a:pt x="7" y="37"/>
                    <a:pt x="2" y="35"/>
                    <a:pt x="2" y="3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4" y="14"/>
                    <a:pt x="14" y="13"/>
                  </a:cubicBezTo>
                  <a:cubicBezTo>
                    <a:pt x="14" y="13"/>
                    <a:pt x="70" y="6"/>
                    <a:pt x="89" y="4"/>
                  </a:cubicBezTo>
                  <a:cubicBezTo>
                    <a:pt x="108" y="2"/>
                    <a:pt x="117" y="1"/>
                    <a:pt x="117" y="1"/>
                  </a:cubicBezTo>
                  <a:cubicBezTo>
                    <a:pt x="123" y="0"/>
                    <a:pt x="130" y="1"/>
                    <a:pt x="130" y="5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78" name="Freeform 1362">
              <a:extLst>
                <a:ext uri="{FF2B5EF4-FFF2-40B4-BE49-F238E27FC236}">
                  <a16:creationId xmlns:a16="http://schemas.microsoft.com/office/drawing/2014/main" id="{DC1B9EBE-0DB3-32FE-CB74-5909AD39C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3328" y="2562266"/>
              <a:ext cx="506480" cy="151286"/>
            </a:xfrm>
            <a:custGeom>
              <a:avLst/>
              <a:gdLst>
                <a:gd name="T0" fmla="*/ 344 w 103"/>
                <a:gd name="T1" fmla="*/ 0 h 29"/>
                <a:gd name="T2" fmla="*/ 211 w 103"/>
                <a:gd name="T3" fmla="*/ 13 h 29"/>
                <a:gd name="T4" fmla="*/ 22 w 103"/>
                <a:gd name="T5" fmla="*/ 25 h 29"/>
                <a:gd name="T6" fmla="*/ 0 w 103"/>
                <a:gd name="T7" fmla="*/ 52 h 29"/>
                <a:gd name="T8" fmla="*/ 1 w 103"/>
                <a:gd name="T9" fmla="*/ 90 h 29"/>
                <a:gd name="T10" fmla="*/ 46 w 103"/>
                <a:gd name="T11" fmla="*/ 111 h 29"/>
                <a:gd name="T12" fmla="*/ 290 w 103"/>
                <a:gd name="T13" fmla="*/ 95 h 29"/>
                <a:gd name="T14" fmla="*/ 344 w 103"/>
                <a:gd name="T15" fmla="*/ 90 h 29"/>
                <a:gd name="T16" fmla="*/ 344 w 103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29">
                  <a:moveTo>
                    <a:pt x="103" y="0"/>
                  </a:moveTo>
                  <a:cubicBezTo>
                    <a:pt x="92" y="1"/>
                    <a:pt x="76" y="2"/>
                    <a:pt x="63" y="3"/>
                  </a:cubicBezTo>
                  <a:cubicBezTo>
                    <a:pt x="40" y="5"/>
                    <a:pt x="7" y="6"/>
                    <a:pt x="7" y="6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7"/>
                    <a:pt x="4" y="29"/>
                    <a:pt x="14" y="28"/>
                  </a:cubicBezTo>
                  <a:cubicBezTo>
                    <a:pt x="14" y="28"/>
                    <a:pt x="63" y="25"/>
                    <a:pt x="87" y="24"/>
                  </a:cubicBezTo>
                  <a:cubicBezTo>
                    <a:pt x="94" y="23"/>
                    <a:pt x="99" y="23"/>
                    <a:pt x="103" y="23"/>
                  </a:cubicBezTo>
                  <a:lnTo>
                    <a:pt x="103" y="0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79" name="Freeform 1363">
              <a:extLst>
                <a:ext uri="{FF2B5EF4-FFF2-40B4-BE49-F238E27FC236}">
                  <a16:creationId xmlns:a16="http://schemas.microsoft.com/office/drawing/2014/main" id="{C2072467-4418-C268-93AE-32A50917F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793" y="1818989"/>
              <a:ext cx="651189" cy="167731"/>
            </a:xfrm>
            <a:custGeom>
              <a:avLst/>
              <a:gdLst>
                <a:gd name="T0" fmla="*/ 444 w 132"/>
                <a:gd name="T1" fmla="*/ 102 h 32"/>
                <a:gd name="T2" fmla="*/ 383 w 132"/>
                <a:gd name="T3" fmla="*/ 124 h 32"/>
                <a:gd name="T4" fmla="*/ 183 w 132"/>
                <a:gd name="T5" fmla="*/ 104 h 32"/>
                <a:gd name="T6" fmla="*/ 39 w 132"/>
                <a:gd name="T7" fmla="*/ 97 h 32"/>
                <a:gd name="T8" fmla="*/ 0 w 132"/>
                <a:gd name="T9" fmla="*/ 65 h 32"/>
                <a:gd name="T10" fmla="*/ 5 w 132"/>
                <a:gd name="T11" fmla="*/ 26 h 32"/>
                <a:gd name="T12" fmla="*/ 32 w 132"/>
                <a:gd name="T13" fmla="*/ 0 h 32"/>
                <a:gd name="T14" fmla="*/ 216 w 132"/>
                <a:gd name="T15" fmla="*/ 16 h 32"/>
                <a:gd name="T16" fmla="*/ 419 w 132"/>
                <a:gd name="T17" fmla="*/ 29 h 32"/>
                <a:gd name="T18" fmla="*/ 446 w 132"/>
                <a:gd name="T19" fmla="*/ 61 h 32"/>
                <a:gd name="T20" fmla="*/ 444 w 132"/>
                <a:gd name="T21" fmla="*/ 102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1" y="25"/>
                  </a:moveTo>
                  <a:cubicBezTo>
                    <a:pt x="131" y="29"/>
                    <a:pt x="129" y="32"/>
                    <a:pt x="113" y="3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20"/>
                    <a:pt x="0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0"/>
                    <a:pt x="9" y="0"/>
                  </a:cubicBezTo>
                  <a:cubicBezTo>
                    <a:pt x="9" y="0"/>
                    <a:pt x="51" y="3"/>
                    <a:pt x="64" y="4"/>
                  </a:cubicBezTo>
                  <a:cubicBezTo>
                    <a:pt x="76" y="5"/>
                    <a:pt x="124" y="7"/>
                    <a:pt x="124" y="7"/>
                  </a:cubicBezTo>
                  <a:cubicBezTo>
                    <a:pt x="130" y="8"/>
                    <a:pt x="132" y="11"/>
                    <a:pt x="132" y="15"/>
                  </a:cubicBezTo>
                  <a:lnTo>
                    <a:pt x="131" y="25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0" name="Freeform 1364">
              <a:extLst>
                <a:ext uri="{FF2B5EF4-FFF2-40B4-BE49-F238E27FC236}">
                  <a16:creationId xmlns:a16="http://schemas.microsoft.com/office/drawing/2014/main" id="{5F9BE211-ED62-D39A-FC71-679FDC1D0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628" y="2651064"/>
              <a:ext cx="651189" cy="200619"/>
            </a:xfrm>
            <a:custGeom>
              <a:avLst/>
              <a:gdLst>
                <a:gd name="T0" fmla="*/ 444 w 132"/>
                <a:gd name="T1" fmla="*/ 132 h 38"/>
                <a:gd name="T2" fmla="*/ 392 w 132"/>
                <a:gd name="T3" fmla="*/ 153 h 38"/>
                <a:gd name="T4" fmla="*/ 291 w 132"/>
                <a:gd name="T5" fmla="*/ 136 h 38"/>
                <a:gd name="T6" fmla="*/ 41 w 132"/>
                <a:gd name="T7" fmla="*/ 103 h 38"/>
                <a:gd name="T8" fmla="*/ 0 w 132"/>
                <a:gd name="T9" fmla="*/ 69 h 38"/>
                <a:gd name="T10" fmla="*/ 8 w 132"/>
                <a:gd name="T11" fmla="*/ 29 h 38"/>
                <a:gd name="T12" fmla="*/ 35 w 132"/>
                <a:gd name="T13" fmla="*/ 5 h 38"/>
                <a:gd name="T14" fmla="*/ 221 w 132"/>
                <a:gd name="T15" fmla="*/ 34 h 38"/>
                <a:gd name="T16" fmla="*/ 399 w 132"/>
                <a:gd name="T17" fmla="*/ 55 h 38"/>
                <a:gd name="T18" fmla="*/ 446 w 132"/>
                <a:gd name="T19" fmla="*/ 90 h 38"/>
                <a:gd name="T20" fmla="*/ 444 w 132"/>
                <a:gd name="T21" fmla="*/ 132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8">
                  <a:moveTo>
                    <a:pt x="131" y="32"/>
                  </a:moveTo>
                  <a:cubicBezTo>
                    <a:pt x="130" y="35"/>
                    <a:pt x="127" y="38"/>
                    <a:pt x="116" y="37"/>
                  </a:cubicBezTo>
                  <a:cubicBezTo>
                    <a:pt x="116" y="37"/>
                    <a:pt x="110" y="36"/>
                    <a:pt x="86" y="33"/>
                  </a:cubicBezTo>
                  <a:cubicBezTo>
                    <a:pt x="61" y="30"/>
                    <a:pt x="12" y="25"/>
                    <a:pt x="12" y="25"/>
                  </a:cubicBezTo>
                  <a:cubicBezTo>
                    <a:pt x="3" y="24"/>
                    <a:pt x="0" y="21"/>
                    <a:pt x="0" y="1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3"/>
                    <a:pt x="4" y="0"/>
                    <a:pt x="10" y="1"/>
                  </a:cubicBezTo>
                  <a:cubicBezTo>
                    <a:pt x="10" y="1"/>
                    <a:pt x="43" y="6"/>
                    <a:pt x="65" y="8"/>
                  </a:cubicBezTo>
                  <a:cubicBezTo>
                    <a:pt x="88" y="11"/>
                    <a:pt x="118" y="13"/>
                    <a:pt x="118" y="13"/>
                  </a:cubicBezTo>
                  <a:cubicBezTo>
                    <a:pt x="130" y="14"/>
                    <a:pt x="132" y="18"/>
                    <a:pt x="132" y="22"/>
                  </a:cubicBezTo>
                  <a:lnTo>
                    <a:pt x="131" y="32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1" name="Freeform 1365">
              <a:extLst>
                <a:ext uri="{FF2B5EF4-FFF2-40B4-BE49-F238E27FC236}">
                  <a16:creationId xmlns:a16="http://schemas.microsoft.com/office/drawing/2014/main" id="{B2E4C661-5435-FABE-940B-3BEA01378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817" y="2687241"/>
              <a:ext cx="651189" cy="167731"/>
            </a:xfrm>
            <a:custGeom>
              <a:avLst/>
              <a:gdLst>
                <a:gd name="T0" fmla="*/ 446 w 132"/>
                <a:gd name="T1" fmla="*/ 65 h 32"/>
                <a:gd name="T2" fmla="*/ 386 w 132"/>
                <a:gd name="T3" fmla="*/ 102 h 32"/>
                <a:gd name="T4" fmla="*/ 189 w 132"/>
                <a:gd name="T5" fmla="*/ 115 h 32"/>
                <a:gd name="T6" fmla="*/ 41 w 132"/>
                <a:gd name="T7" fmla="*/ 129 h 32"/>
                <a:gd name="T8" fmla="*/ 5 w 132"/>
                <a:gd name="T9" fmla="*/ 104 h 32"/>
                <a:gd name="T10" fmla="*/ 0 w 132"/>
                <a:gd name="T11" fmla="*/ 65 h 32"/>
                <a:gd name="T12" fmla="*/ 27 w 132"/>
                <a:gd name="T13" fmla="*/ 33 h 32"/>
                <a:gd name="T14" fmla="*/ 210 w 132"/>
                <a:gd name="T15" fmla="*/ 21 h 32"/>
                <a:gd name="T16" fmla="*/ 413 w 132"/>
                <a:gd name="T17" fmla="*/ 0 h 32"/>
                <a:gd name="T18" fmla="*/ 444 w 132"/>
                <a:gd name="T19" fmla="*/ 26 h 32"/>
                <a:gd name="T20" fmla="*/ 446 w 132"/>
                <a:gd name="T21" fmla="*/ 65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2" y="16"/>
                  </a:moveTo>
                  <a:cubicBezTo>
                    <a:pt x="132" y="20"/>
                    <a:pt x="131" y="23"/>
                    <a:pt x="114" y="25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6" y="32"/>
                    <a:pt x="1" y="30"/>
                    <a:pt x="1" y="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2" y="9"/>
                    <a:pt x="8" y="8"/>
                  </a:cubicBezTo>
                  <a:cubicBezTo>
                    <a:pt x="8" y="8"/>
                    <a:pt x="50" y="6"/>
                    <a:pt x="62" y="5"/>
                  </a:cubicBezTo>
                  <a:cubicBezTo>
                    <a:pt x="75" y="4"/>
                    <a:pt x="122" y="0"/>
                    <a:pt x="122" y="0"/>
                  </a:cubicBezTo>
                  <a:cubicBezTo>
                    <a:pt x="128" y="0"/>
                    <a:pt x="131" y="3"/>
                    <a:pt x="131" y="6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2" name="Freeform 1366">
              <a:extLst>
                <a:ext uri="{FF2B5EF4-FFF2-40B4-BE49-F238E27FC236}">
                  <a16:creationId xmlns:a16="http://schemas.microsoft.com/office/drawing/2014/main" id="{AC94BA69-172E-19B4-AB07-E1AC4A116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404" y="1861744"/>
              <a:ext cx="651189" cy="263107"/>
            </a:xfrm>
            <a:custGeom>
              <a:avLst/>
              <a:gdLst>
                <a:gd name="T0" fmla="*/ 12 w 132"/>
                <a:gd name="T1" fmla="*/ 26 h 50"/>
                <a:gd name="T2" fmla="*/ 75 w 132"/>
                <a:gd name="T3" fmla="*/ 13 h 50"/>
                <a:gd name="T4" fmla="*/ 269 w 132"/>
                <a:gd name="T5" fmla="*/ 67 h 50"/>
                <a:gd name="T6" fmla="*/ 404 w 132"/>
                <a:gd name="T7" fmla="*/ 102 h 50"/>
                <a:gd name="T8" fmla="*/ 444 w 132"/>
                <a:gd name="T9" fmla="*/ 138 h 50"/>
                <a:gd name="T10" fmla="*/ 437 w 132"/>
                <a:gd name="T11" fmla="*/ 179 h 50"/>
                <a:gd name="T12" fmla="*/ 405 w 132"/>
                <a:gd name="T13" fmla="*/ 200 h 50"/>
                <a:gd name="T14" fmla="*/ 215 w 132"/>
                <a:gd name="T15" fmla="*/ 157 h 50"/>
                <a:gd name="T16" fmla="*/ 26 w 132"/>
                <a:gd name="T17" fmla="*/ 98 h 50"/>
                <a:gd name="T18" fmla="*/ 5 w 132"/>
                <a:gd name="T19" fmla="*/ 67 h 50"/>
                <a:gd name="T20" fmla="*/ 12 w 132"/>
                <a:gd name="T21" fmla="*/ 26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0">
                  <a:moveTo>
                    <a:pt x="3" y="6"/>
                  </a:moveTo>
                  <a:cubicBezTo>
                    <a:pt x="4" y="3"/>
                    <a:pt x="6" y="0"/>
                    <a:pt x="22" y="3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27" y="26"/>
                    <a:pt x="132" y="30"/>
                    <a:pt x="131" y="34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8" y="48"/>
                    <a:pt x="125" y="50"/>
                    <a:pt x="120" y="49"/>
                  </a:cubicBezTo>
                  <a:cubicBezTo>
                    <a:pt x="120" y="49"/>
                    <a:pt x="75" y="41"/>
                    <a:pt x="63" y="38"/>
                  </a:cubicBezTo>
                  <a:cubicBezTo>
                    <a:pt x="51" y="36"/>
                    <a:pt x="7" y="24"/>
                    <a:pt x="7" y="24"/>
                  </a:cubicBezTo>
                  <a:cubicBezTo>
                    <a:pt x="1" y="23"/>
                    <a:pt x="0" y="20"/>
                    <a:pt x="1" y="16"/>
                  </a:cubicBezTo>
                  <a:lnTo>
                    <a:pt x="3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3" name="Freeform 1367">
              <a:extLst>
                <a:ext uri="{FF2B5EF4-FFF2-40B4-BE49-F238E27FC236}">
                  <a16:creationId xmlns:a16="http://schemas.microsoft.com/office/drawing/2014/main" id="{5C54E665-8C3B-4EF9-0417-A41777E9F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571" y="2026186"/>
              <a:ext cx="641322" cy="335461"/>
            </a:xfrm>
            <a:custGeom>
              <a:avLst/>
              <a:gdLst>
                <a:gd name="T0" fmla="*/ 423 w 130"/>
                <a:gd name="T1" fmla="*/ 234 h 64"/>
                <a:gd name="T2" fmla="*/ 359 w 130"/>
                <a:gd name="T3" fmla="*/ 239 h 64"/>
                <a:gd name="T4" fmla="*/ 174 w 130"/>
                <a:gd name="T5" fmla="*/ 158 h 64"/>
                <a:gd name="T6" fmla="*/ 35 w 130"/>
                <a:gd name="T7" fmla="*/ 102 h 64"/>
                <a:gd name="T8" fmla="*/ 8 w 130"/>
                <a:gd name="T9" fmla="*/ 61 h 64"/>
                <a:gd name="T10" fmla="*/ 18 w 130"/>
                <a:gd name="T11" fmla="*/ 26 h 64"/>
                <a:gd name="T12" fmla="*/ 53 w 130"/>
                <a:gd name="T13" fmla="*/ 8 h 64"/>
                <a:gd name="T14" fmla="*/ 224 w 130"/>
                <a:gd name="T15" fmla="*/ 81 h 64"/>
                <a:gd name="T16" fmla="*/ 417 w 130"/>
                <a:gd name="T17" fmla="*/ 158 h 64"/>
                <a:gd name="T18" fmla="*/ 437 w 130"/>
                <a:gd name="T19" fmla="*/ 198 h 64"/>
                <a:gd name="T20" fmla="*/ 423 w 130"/>
                <a:gd name="T21" fmla="*/ 234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125" y="58"/>
                  </a:moveTo>
                  <a:cubicBezTo>
                    <a:pt x="124" y="62"/>
                    <a:pt x="122" y="64"/>
                    <a:pt x="106" y="5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4" y="23"/>
                    <a:pt x="0" y="19"/>
                    <a:pt x="2" y="1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2"/>
                    <a:pt x="9" y="0"/>
                    <a:pt x="15" y="2"/>
                  </a:cubicBezTo>
                  <a:cubicBezTo>
                    <a:pt x="15" y="2"/>
                    <a:pt x="54" y="16"/>
                    <a:pt x="66" y="20"/>
                  </a:cubicBezTo>
                  <a:cubicBezTo>
                    <a:pt x="78" y="24"/>
                    <a:pt x="123" y="39"/>
                    <a:pt x="123" y="39"/>
                  </a:cubicBezTo>
                  <a:cubicBezTo>
                    <a:pt x="129" y="41"/>
                    <a:pt x="130" y="45"/>
                    <a:pt x="129" y="49"/>
                  </a:cubicBezTo>
                  <a:lnTo>
                    <a:pt x="125" y="58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4" name="Freeform 1368">
              <a:extLst>
                <a:ext uri="{FF2B5EF4-FFF2-40B4-BE49-F238E27FC236}">
                  <a16:creationId xmlns:a16="http://schemas.microsoft.com/office/drawing/2014/main" id="{BE912C15-FCE0-F6E3-049D-B8D167E76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6583" y="2246537"/>
              <a:ext cx="641322" cy="335461"/>
            </a:xfrm>
            <a:custGeom>
              <a:avLst/>
              <a:gdLst>
                <a:gd name="T0" fmla="*/ 18 w 130"/>
                <a:gd name="T1" fmla="*/ 26 h 64"/>
                <a:gd name="T2" fmla="*/ 81 w 130"/>
                <a:gd name="T3" fmla="*/ 21 h 64"/>
                <a:gd name="T4" fmla="*/ 269 w 130"/>
                <a:gd name="T5" fmla="*/ 102 h 64"/>
                <a:gd name="T6" fmla="*/ 399 w 130"/>
                <a:gd name="T7" fmla="*/ 155 h 64"/>
                <a:gd name="T8" fmla="*/ 437 w 130"/>
                <a:gd name="T9" fmla="*/ 198 h 64"/>
                <a:gd name="T10" fmla="*/ 423 w 130"/>
                <a:gd name="T11" fmla="*/ 234 h 64"/>
                <a:gd name="T12" fmla="*/ 390 w 130"/>
                <a:gd name="T13" fmla="*/ 252 h 64"/>
                <a:gd name="T14" fmla="*/ 207 w 130"/>
                <a:gd name="T15" fmla="*/ 183 h 64"/>
                <a:gd name="T16" fmla="*/ 26 w 130"/>
                <a:gd name="T17" fmla="*/ 97 h 64"/>
                <a:gd name="T18" fmla="*/ 8 w 130"/>
                <a:gd name="T19" fmla="*/ 61 h 64"/>
                <a:gd name="T20" fmla="*/ 18 w 130"/>
                <a:gd name="T21" fmla="*/ 26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5" y="6"/>
                  </a:moveTo>
                  <a:cubicBezTo>
                    <a:pt x="6" y="2"/>
                    <a:pt x="8" y="0"/>
                    <a:pt x="24" y="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25" y="41"/>
                    <a:pt x="130" y="45"/>
                    <a:pt x="129" y="4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4" y="62"/>
                    <a:pt x="121" y="64"/>
                    <a:pt x="115" y="62"/>
                  </a:cubicBezTo>
                  <a:cubicBezTo>
                    <a:pt x="115" y="62"/>
                    <a:pt x="73" y="49"/>
                    <a:pt x="61" y="45"/>
                  </a:cubicBezTo>
                  <a:cubicBezTo>
                    <a:pt x="48" y="41"/>
                    <a:pt x="7" y="24"/>
                    <a:pt x="7" y="24"/>
                  </a:cubicBezTo>
                  <a:cubicBezTo>
                    <a:pt x="1" y="22"/>
                    <a:pt x="0" y="19"/>
                    <a:pt x="2" y="15"/>
                  </a:cubicBezTo>
                  <a:lnTo>
                    <a:pt x="5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5" name="Freeform 1369">
              <a:extLst>
                <a:ext uri="{FF2B5EF4-FFF2-40B4-BE49-F238E27FC236}">
                  <a16:creationId xmlns:a16="http://schemas.microsoft.com/office/drawing/2014/main" id="{B69239F0-2C49-BB92-B679-0F75190B8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594" y="2470178"/>
              <a:ext cx="647900" cy="286129"/>
            </a:xfrm>
            <a:custGeom>
              <a:avLst/>
              <a:gdLst>
                <a:gd name="T0" fmla="*/ 12 w 131"/>
                <a:gd name="T1" fmla="*/ 26 h 54"/>
                <a:gd name="T2" fmla="*/ 80 w 131"/>
                <a:gd name="T3" fmla="*/ 16 h 54"/>
                <a:gd name="T4" fmla="*/ 269 w 131"/>
                <a:gd name="T5" fmla="*/ 81 h 54"/>
                <a:gd name="T6" fmla="*/ 405 w 131"/>
                <a:gd name="T7" fmla="*/ 122 h 54"/>
                <a:gd name="T8" fmla="*/ 441 w 131"/>
                <a:gd name="T9" fmla="*/ 158 h 54"/>
                <a:gd name="T10" fmla="*/ 435 w 131"/>
                <a:gd name="T11" fmla="*/ 200 h 54"/>
                <a:gd name="T12" fmla="*/ 400 w 131"/>
                <a:gd name="T13" fmla="*/ 221 h 54"/>
                <a:gd name="T14" fmla="*/ 211 w 131"/>
                <a:gd name="T15" fmla="*/ 166 h 54"/>
                <a:gd name="T16" fmla="*/ 26 w 131"/>
                <a:gd name="T17" fmla="*/ 102 h 54"/>
                <a:gd name="T18" fmla="*/ 5 w 131"/>
                <a:gd name="T19" fmla="*/ 68 h 54"/>
                <a:gd name="T20" fmla="*/ 12 w 131"/>
                <a:gd name="T21" fmla="*/ 2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1" h="54">
                  <a:moveTo>
                    <a:pt x="3" y="6"/>
                  </a:moveTo>
                  <a:cubicBezTo>
                    <a:pt x="4" y="2"/>
                    <a:pt x="7" y="0"/>
                    <a:pt x="23" y="4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7" y="30"/>
                    <a:pt x="131" y="35"/>
                    <a:pt x="130" y="3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7" y="52"/>
                    <a:pt x="124" y="54"/>
                    <a:pt x="118" y="53"/>
                  </a:cubicBezTo>
                  <a:cubicBezTo>
                    <a:pt x="118" y="53"/>
                    <a:pt x="75" y="43"/>
                    <a:pt x="62" y="40"/>
                  </a:cubicBezTo>
                  <a:cubicBezTo>
                    <a:pt x="50" y="37"/>
                    <a:pt x="7" y="24"/>
                    <a:pt x="7" y="24"/>
                  </a:cubicBezTo>
                  <a:cubicBezTo>
                    <a:pt x="1" y="22"/>
                    <a:pt x="0" y="19"/>
                    <a:pt x="1" y="16"/>
                  </a:cubicBezTo>
                  <a:lnTo>
                    <a:pt x="3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</p:grpSp>
      <p:sp>
        <p:nvSpPr>
          <p:cNvPr id="286" name="Ellipse 52">
            <a:extLst>
              <a:ext uri="{FF2B5EF4-FFF2-40B4-BE49-F238E27FC236}">
                <a16:creationId xmlns:a16="http://schemas.microsoft.com/office/drawing/2014/main" id="{BB129A00-014D-5706-CACF-C7D8E08B1949}"/>
              </a:ext>
            </a:extLst>
          </p:cNvPr>
          <p:cNvSpPr/>
          <p:nvPr/>
        </p:nvSpPr>
        <p:spPr>
          <a:xfrm flipH="1">
            <a:off x="173345" y="2746680"/>
            <a:ext cx="215543" cy="21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288" name="Image 13">
            <a:extLst>
              <a:ext uri="{FF2B5EF4-FFF2-40B4-BE49-F238E27FC236}">
                <a16:creationId xmlns:a16="http://schemas.microsoft.com/office/drawing/2014/main" id="{5F3E56D2-08B0-43BB-3B2D-774E177B5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9778">
            <a:off x="512488" y="2767872"/>
            <a:ext cx="552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4" name="Group 3">
            <a:extLst>
              <a:ext uri="{FF2B5EF4-FFF2-40B4-BE49-F238E27FC236}">
                <a16:creationId xmlns:a16="http://schemas.microsoft.com/office/drawing/2014/main" id="{25CB03F2-030E-8A95-7A71-3BC5B4B7C2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14758" y="5390126"/>
            <a:ext cx="805645" cy="710642"/>
            <a:chOff x="1872" y="1257"/>
            <a:chExt cx="2002" cy="1766"/>
          </a:xfrm>
        </p:grpSpPr>
        <p:sp>
          <p:nvSpPr>
            <p:cNvPr id="295" name="Freeform 4">
              <a:extLst>
                <a:ext uri="{FF2B5EF4-FFF2-40B4-BE49-F238E27FC236}">
                  <a16:creationId xmlns:a16="http://schemas.microsoft.com/office/drawing/2014/main" id="{6510E7BB-ECC5-8F36-39DA-D28FE1E70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257"/>
              <a:ext cx="2002" cy="1766"/>
            </a:xfrm>
            <a:custGeom>
              <a:avLst/>
              <a:gdLst>
                <a:gd name="T0" fmla="*/ 21940 w 801"/>
                <a:gd name="T1" fmla="*/ 3857 h 662"/>
                <a:gd name="T2" fmla="*/ 26806 w 801"/>
                <a:gd name="T3" fmla="*/ 3644 h 662"/>
                <a:gd name="T4" fmla="*/ 29823 w 801"/>
                <a:gd name="T5" fmla="*/ 3801 h 662"/>
                <a:gd name="T6" fmla="*/ 30552 w 801"/>
                <a:gd name="T7" fmla="*/ 10327 h 662"/>
                <a:gd name="T8" fmla="*/ 28105 w 801"/>
                <a:gd name="T9" fmla="*/ 14275 h 662"/>
                <a:gd name="T10" fmla="*/ 24281 w 801"/>
                <a:gd name="T11" fmla="*/ 18738 h 662"/>
                <a:gd name="T12" fmla="*/ 20952 w 801"/>
                <a:gd name="T13" fmla="*/ 19285 h 662"/>
                <a:gd name="T14" fmla="*/ 16891 w 801"/>
                <a:gd name="T15" fmla="*/ 23235 h 662"/>
                <a:gd name="T16" fmla="*/ 8903 w 801"/>
                <a:gd name="T17" fmla="*/ 29120 h 662"/>
                <a:gd name="T18" fmla="*/ 2529 w 801"/>
                <a:gd name="T19" fmla="*/ 32466 h 662"/>
                <a:gd name="T20" fmla="*/ 937 w 801"/>
                <a:gd name="T21" fmla="*/ 23505 h 662"/>
                <a:gd name="T22" fmla="*/ 625 w 801"/>
                <a:gd name="T23" fmla="*/ 11999 h 662"/>
                <a:gd name="T24" fmla="*/ 5104 w 801"/>
                <a:gd name="T25" fmla="*/ 2428 h 662"/>
                <a:gd name="T26" fmla="*/ 20482 w 801"/>
                <a:gd name="T27" fmla="*/ 4100 h 662"/>
                <a:gd name="T28" fmla="*/ 21940 w 801"/>
                <a:gd name="T29" fmla="*/ 3857 h 6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1" h="662">
                  <a:moveTo>
                    <a:pt x="562" y="76"/>
                  </a:moveTo>
                  <a:cubicBezTo>
                    <a:pt x="591" y="67"/>
                    <a:pt x="647" y="69"/>
                    <a:pt x="687" y="72"/>
                  </a:cubicBezTo>
                  <a:cubicBezTo>
                    <a:pt x="726" y="75"/>
                    <a:pt x="734" y="72"/>
                    <a:pt x="764" y="75"/>
                  </a:cubicBezTo>
                  <a:cubicBezTo>
                    <a:pt x="800" y="78"/>
                    <a:pt x="801" y="175"/>
                    <a:pt x="783" y="204"/>
                  </a:cubicBezTo>
                  <a:cubicBezTo>
                    <a:pt x="766" y="233"/>
                    <a:pt x="745" y="242"/>
                    <a:pt x="720" y="282"/>
                  </a:cubicBezTo>
                  <a:cubicBezTo>
                    <a:pt x="695" y="321"/>
                    <a:pt x="660" y="359"/>
                    <a:pt x="622" y="370"/>
                  </a:cubicBezTo>
                  <a:cubicBezTo>
                    <a:pt x="584" y="380"/>
                    <a:pt x="553" y="355"/>
                    <a:pt x="537" y="381"/>
                  </a:cubicBezTo>
                  <a:cubicBezTo>
                    <a:pt x="521" y="408"/>
                    <a:pt x="489" y="440"/>
                    <a:pt x="433" y="459"/>
                  </a:cubicBezTo>
                  <a:cubicBezTo>
                    <a:pt x="377" y="478"/>
                    <a:pt x="274" y="532"/>
                    <a:pt x="228" y="575"/>
                  </a:cubicBezTo>
                  <a:cubicBezTo>
                    <a:pt x="181" y="618"/>
                    <a:pt x="129" y="662"/>
                    <a:pt x="65" y="641"/>
                  </a:cubicBezTo>
                  <a:cubicBezTo>
                    <a:pt x="0" y="620"/>
                    <a:pt x="27" y="505"/>
                    <a:pt x="24" y="464"/>
                  </a:cubicBezTo>
                  <a:cubicBezTo>
                    <a:pt x="21" y="422"/>
                    <a:pt x="0" y="352"/>
                    <a:pt x="16" y="237"/>
                  </a:cubicBezTo>
                  <a:cubicBezTo>
                    <a:pt x="29" y="149"/>
                    <a:pt x="55" y="77"/>
                    <a:pt x="131" y="48"/>
                  </a:cubicBezTo>
                  <a:cubicBezTo>
                    <a:pt x="258" y="0"/>
                    <a:pt x="472" y="73"/>
                    <a:pt x="525" y="81"/>
                  </a:cubicBezTo>
                  <a:cubicBezTo>
                    <a:pt x="538" y="83"/>
                    <a:pt x="550" y="78"/>
                    <a:pt x="562" y="76"/>
                  </a:cubicBezTo>
                  <a:close/>
                </a:path>
              </a:pathLst>
            </a:custGeom>
            <a:solidFill>
              <a:srgbClr val="875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6" name="Freeform 5">
              <a:extLst>
                <a:ext uri="{FF2B5EF4-FFF2-40B4-BE49-F238E27FC236}">
                  <a16:creationId xmlns:a16="http://schemas.microsoft.com/office/drawing/2014/main" id="{A7FDE9AB-CE1F-CC9B-BFA2-C7C1FE069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1335"/>
              <a:ext cx="840" cy="650"/>
            </a:xfrm>
            <a:custGeom>
              <a:avLst/>
              <a:gdLst>
                <a:gd name="T0" fmla="*/ 13125 w 336"/>
                <a:gd name="T1" fmla="*/ 1761 h 244"/>
                <a:gd name="T2" fmla="*/ 3520 w 336"/>
                <a:gd name="T3" fmla="*/ 1966 h 244"/>
                <a:gd name="T4" fmla="*/ 0 w 336"/>
                <a:gd name="T5" fmla="*/ 12291 h 244"/>
                <a:gd name="T6" fmla="*/ 3988 w 336"/>
                <a:gd name="T7" fmla="*/ 2171 h 244"/>
                <a:gd name="T8" fmla="*/ 13125 w 336"/>
                <a:gd name="T9" fmla="*/ 1761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" h="244">
                  <a:moveTo>
                    <a:pt x="336" y="35"/>
                  </a:moveTo>
                  <a:cubicBezTo>
                    <a:pt x="287" y="19"/>
                    <a:pt x="154" y="0"/>
                    <a:pt x="90" y="39"/>
                  </a:cubicBezTo>
                  <a:cubicBezTo>
                    <a:pt x="26" y="77"/>
                    <a:pt x="5" y="157"/>
                    <a:pt x="0" y="244"/>
                  </a:cubicBezTo>
                  <a:cubicBezTo>
                    <a:pt x="9" y="199"/>
                    <a:pt x="26" y="74"/>
                    <a:pt x="102" y="43"/>
                  </a:cubicBezTo>
                  <a:cubicBezTo>
                    <a:pt x="179" y="12"/>
                    <a:pt x="259" y="22"/>
                    <a:pt x="336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7" name="Freeform 6">
              <a:extLst>
                <a:ext uri="{FF2B5EF4-FFF2-40B4-BE49-F238E27FC236}">
                  <a16:creationId xmlns:a16="http://schemas.microsoft.com/office/drawing/2014/main" id="{C8D02424-B64F-52E9-4850-A6D432908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" y="1343"/>
              <a:ext cx="920" cy="1224"/>
            </a:xfrm>
            <a:custGeom>
              <a:avLst/>
              <a:gdLst>
                <a:gd name="T0" fmla="*/ 5238 w 368"/>
                <a:gd name="T1" fmla="*/ 3093 h 459"/>
                <a:gd name="T2" fmla="*/ 1250 w 368"/>
                <a:gd name="T3" fmla="*/ 11981 h 459"/>
                <a:gd name="T4" fmla="*/ 675 w 368"/>
                <a:gd name="T5" fmla="*/ 23211 h 459"/>
                <a:gd name="T6" fmla="*/ 208 w 368"/>
                <a:gd name="T7" fmla="*/ 12139 h 459"/>
                <a:gd name="T8" fmla="*/ 3958 w 368"/>
                <a:gd name="T9" fmla="*/ 1971 h 459"/>
                <a:gd name="T10" fmla="*/ 14375 w 368"/>
                <a:gd name="T11" fmla="*/ 1763 h 459"/>
                <a:gd name="T12" fmla="*/ 5238 w 368"/>
                <a:gd name="T13" fmla="*/ 3093 h 4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8" h="459">
                  <a:moveTo>
                    <a:pt x="134" y="61"/>
                  </a:moveTo>
                  <a:cubicBezTo>
                    <a:pt x="53" y="96"/>
                    <a:pt x="37" y="185"/>
                    <a:pt x="32" y="237"/>
                  </a:cubicBezTo>
                  <a:cubicBezTo>
                    <a:pt x="26" y="289"/>
                    <a:pt x="28" y="419"/>
                    <a:pt x="17" y="459"/>
                  </a:cubicBezTo>
                  <a:cubicBezTo>
                    <a:pt x="21" y="428"/>
                    <a:pt x="0" y="327"/>
                    <a:pt x="5" y="240"/>
                  </a:cubicBezTo>
                  <a:cubicBezTo>
                    <a:pt x="10" y="153"/>
                    <a:pt x="37" y="77"/>
                    <a:pt x="101" y="39"/>
                  </a:cubicBezTo>
                  <a:cubicBezTo>
                    <a:pt x="165" y="0"/>
                    <a:pt x="318" y="19"/>
                    <a:pt x="368" y="35"/>
                  </a:cubicBezTo>
                  <a:cubicBezTo>
                    <a:pt x="338" y="29"/>
                    <a:pt x="210" y="28"/>
                    <a:pt x="134" y="61"/>
                  </a:cubicBezTo>
                  <a:close/>
                </a:path>
              </a:pathLst>
            </a:custGeom>
            <a:solidFill>
              <a:srgbClr val="A37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8" name="Freeform 7">
              <a:extLst>
                <a:ext uri="{FF2B5EF4-FFF2-40B4-BE49-F238E27FC236}">
                  <a16:creationId xmlns:a16="http://schemas.microsoft.com/office/drawing/2014/main" id="{A9A37BE7-8EDD-3E53-C8DE-26FD712F9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1505"/>
              <a:ext cx="1317" cy="1302"/>
            </a:xfrm>
            <a:custGeom>
              <a:avLst/>
              <a:gdLst>
                <a:gd name="T0" fmla="*/ 20240 w 527"/>
                <a:gd name="T1" fmla="*/ 8052 h 488"/>
                <a:gd name="T2" fmla="*/ 20240 w 527"/>
                <a:gd name="T3" fmla="*/ 8564 h 488"/>
                <a:gd name="T4" fmla="*/ 16574 w 527"/>
                <a:gd name="T5" fmla="*/ 13583 h 488"/>
                <a:gd name="T6" fmla="*/ 13295 w 527"/>
                <a:gd name="T7" fmla="*/ 13674 h 488"/>
                <a:gd name="T8" fmla="*/ 11078 w 527"/>
                <a:gd name="T9" fmla="*/ 16622 h 488"/>
                <a:gd name="T10" fmla="*/ 5495 w 527"/>
                <a:gd name="T11" fmla="*/ 20018 h 488"/>
                <a:gd name="T12" fmla="*/ 0 w 527"/>
                <a:gd name="T13" fmla="*/ 24730 h 488"/>
                <a:gd name="T14" fmla="*/ 5465 w 527"/>
                <a:gd name="T15" fmla="*/ 18799 h 488"/>
                <a:gd name="T16" fmla="*/ 11816 w 527"/>
                <a:gd name="T17" fmla="*/ 13183 h 488"/>
                <a:gd name="T18" fmla="*/ 12360 w 527"/>
                <a:gd name="T19" fmla="*/ 6491 h 488"/>
                <a:gd name="T20" fmla="*/ 12953 w 527"/>
                <a:gd name="T21" fmla="*/ 0 h 488"/>
                <a:gd name="T22" fmla="*/ 13295 w 527"/>
                <a:gd name="T23" fmla="*/ 3645 h 488"/>
                <a:gd name="T24" fmla="*/ 13452 w 527"/>
                <a:gd name="T25" fmla="*/ 7865 h 488"/>
                <a:gd name="T26" fmla="*/ 13765 w 527"/>
                <a:gd name="T27" fmla="*/ 11702 h 488"/>
                <a:gd name="T28" fmla="*/ 17044 w 527"/>
                <a:gd name="T29" fmla="*/ 11454 h 488"/>
                <a:gd name="T30" fmla="*/ 20240 w 527"/>
                <a:gd name="T31" fmla="*/ 8052 h 4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7" h="488">
                  <a:moveTo>
                    <a:pt x="519" y="159"/>
                  </a:moveTo>
                  <a:cubicBezTo>
                    <a:pt x="527" y="154"/>
                    <a:pt x="526" y="161"/>
                    <a:pt x="519" y="169"/>
                  </a:cubicBezTo>
                  <a:cubicBezTo>
                    <a:pt x="490" y="201"/>
                    <a:pt x="475" y="247"/>
                    <a:pt x="425" y="268"/>
                  </a:cubicBezTo>
                  <a:cubicBezTo>
                    <a:pt x="387" y="285"/>
                    <a:pt x="355" y="262"/>
                    <a:pt x="341" y="270"/>
                  </a:cubicBezTo>
                  <a:cubicBezTo>
                    <a:pt x="328" y="278"/>
                    <a:pt x="311" y="304"/>
                    <a:pt x="284" y="328"/>
                  </a:cubicBezTo>
                  <a:cubicBezTo>
                    <a:pt x="257" y="352"/>
                    <a:pt x="211" y="364"/>
                    <a:pt x="141" y="395"/>
                  </a:cubicBezTo>
                  <a:cubicBezTo>
                    <a:pt x="72" y="426"/>
                    <a:pt x="39" y="455"/>
                    <a:pt x="0" y="488"/>
                  </a:cubicBezTo>
                  <a:cubicBezTo>
                    <a:pt x="32" y="451"/>
                    <a:pt x="100" y="391"/>
                    <a:pt x="140" y="371"/>
                  </a:cubicBezTo>
                  <a:cubicBezTo>
                    <a:pt x="180" y="351"/>
                    <a:pt x="275" y="304"/>
                    <a:pt x="303" y="260"/>
                  </a:cubicBezTo>
                  <a:cubicBezTo>
                    <a:pt x="331" y="216"/>
                    <a:pt x="315" y="176"/>
                    <a:pt x="317" y="128"/>
                  </a:cubicBezTo>
                  <a:cubicBezTo>
                    <a:pt x="320" y="80"/>
                    <a:pt x="339" y="32"/>
                    <a:pt x="332" y="0"/>
                  </a:cubicBezTo>
                  <a:cubicBezTo>
                    <a:pt x="340" y="19"/>
                    <a:pt x="343" y="43"/>
                    <a:pt x="341" y="72"/>
                  </a:cubicBezTo>
                  <a:cubicBezTo>
                    <a:pt x="340" y="102"/>
                    <a:pt x="339" y="126"/>
                    <a:pt x="345" y="155"/>
                  </a:cubicBezTo>
                  <a:cubicBezTo>
                    <a:pt x="352" y="184"/>
                    <a:pt x="353" y="218"/>
                    <a:pt x="353" y="231"/>
                  </a:cubicBezTo>
                  <a:cubicBezTo>
                    <a:pt x="353" y="244"/>
                    <a:pt x="400" y="248"/>
                    <a:pt x="437" y="226"/>
                  </a:cubicBezTo>
                  <a:cubicBezTo>
                    <a:pt x="466" y="208"/>
                    <a:pt x="493" y="176"/>
                    <a:pt x="519" y="159"/>
                  </a:cubicBezTo>
                  <a:close/>
                </a:path>
              </a:pathLst>
            </a:custGeom>
            <a:solidFill>
              <a:srgbClr val="7B4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9" name="Freeform 8">
              <a:extLst>
                <a:ext uri="{FF2B5EF4-FFF2-40B4-BE49-F238E27FC236}">
                  <a16:creationId xmlns:a16="http://schemas.microsoft.com/office/drawing/2014/main" id="{4E262562-6020-DE9C-6438-E654077B3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" y="1505"/>
              <a:ext cx="193" cy="475"/>
            </a:xfrm>
            <a:custGeom>
              <a:avLst/>
              <a:gdLst>
                <a:gd name="T0" fmla="*/ 2406 w 77"/>
                <a:gd name="T1" fmla="*/ 0 h 178"/>
                <a:gd name="T2" fmla="*/ 2406 w 77"/>
                <a:gd name="T3" fmla="*/ 5284 h 178"/>
                <a:gd name="T4" fmla="*/ 1231 w 77"/>
                <a:gd name="T5" fmla="*/ 7413 h 178"/>
                <a:gd name="T6" fmla="*/ 238 w 77"/>
                <a:gd name="T7" fmla="*/ 8817 h 178"/>
                <a:gd name="T8" fmla="*/ 50 w 77"/>
                <a:gd name="T9" fmla="*/ 8667 h 178"/>
                <a:gd name="T10" fmla="*/ 2489 w 77"/>
                <a:gd name="T11" fmla="*/ 3747 h 178"/>
                <a:gd name="T12" fmla="*/ 2406 w 77"/>
                <a:gd name="T13" fmla="*/ 205 h 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" h="178">
                  <a:moveTo>
                    <a:pt x="61" y="0"/>
                  </a:moveTo>
                  <a:cubicBezTo>
                    <a:pt x="77" y="28"/>
                    <a:pt x="75" y="76"/>
                    <a:pt x="61" y="104"/>
                  </a:cubicBezTo>
                  <a:cubicBezTo>
                    <a:pt x="55" y="117"/>
                    <a:pt x="41" y="135"/>
                    <a:pt x="31" y="146"/>
                  </a:cubicBezTo>
                  <a:cubicBezTo>
                    <a:pt x="28" y="150"/>
                    <a:pt x="11" y="171"/>
                    <a:pt x="6" y="174"/>
                  </a:cubicBezTo>
                  <a:cubicBezTo>
                    <a:pt x="0" y="178"/>
                    <a:pt x="6" y="166"/>
                    <a:pt x="1" y="171"/>
                  </a:cubicBezTo>
                  <a:cubicBezTo>
                    <a:pt x="22" y="142"/>
                    <a:pt x="56" y="111"/>
                    <a:pt x="63" y="74"/>
                  </a:cubicBezTo>
                  <a:cubicBezTo>
                    <a:pt x="66" y="56"/>
                    <a:pt x="71" y="21"/>
                    <a:pt x="61" y="4"/>
                  </a:cubicBezTo>
                </a:path>
              </a:pathLst>
            </a:custGeom>
            <a:solidFill>
              <a:srgbClr val="7B4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0" name="Freeform 9">
              <a:extLst>
                <a:ext uri="{FF2B5EF4-FFF2-40B4-BE49-F238E27FC236}">
                  <a16:creationId xmlns:a16="http://schemas.microsoft.com/office/drawing/2014/main" id="{8BD86BBB-C448-9067-62F2-37620609E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" y="1468"/>
              <a:ext cx="430" cy="629"/>
            </a:xfrm>
            <a:custGeom>
              <a:avLst/>
              <a:gdLst>
                <a:gd name="T0" fmla="*/ 208 w 172"/>
                <a:gd name="T1" fmla="*/ 2727 h 236"/>
                <a:gd name="T2" fmla="*/ 283 w 172"/>
                <a:gd name="T3" fmla="*/ 6911 h 236"/>
                <a:gd name="T4" fmla="*/ 708 w 172"/>
                <a:gd name="T5" fmla="*/ 11906 h 236"/>
                <a:gd name="T6" fmla="*/ 708 w 172"/>
                <a:gd name="T7" fmla="*/ 7004 h 236"/>
                <a:gd name="T8" fmla="*/ 750 w 172"/>
                <a:gd name="T9" fmla="*/ 2423 h 236"/>
                <a:gd name="T10" fmla="*/ 3438 w 172"/>
                <a:gd name="T11" fmla="*/ 546 h 236"/>
                <a:gd name="T12" fmla="*/ 6720 w 172"/>
                <a:gd name="T13" fmla="*/ 362 h 236"/>
                <a:gd name="T14" fmla="*/ 3125 w 172"/>
                <a:gd name="T15" fmla="*/ 248 h 236"/>
                <a:gd name="T16" fmla="*/ 208 w 172"/>
                <a:gd name="T17" fmla="*/ 2727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236">
                  <a:moveTo>
                    <a:pt x="5" y="54"/>
                  </a:moveTo>
                  <a:cubicBezTo>
                    <a:pt x="8" y="79"/>
                    <a:pt x="1" y="102"/>
                    <a:pt x="7" y="137"/>
                  </a:cubicBezTo>
                  <a:cubicBezTo>
                    <a:pt x="13" y="172"/>
                    <a:pt x="21" y="213"/>
                    <a:pt x="18" y="236"/>
                  </a:cubicBezTo>
                  <a:cubicBezTo>
                    <a:pt x="20" y="216"/>
                    <a:pt x="20" y="167"/>
                    <a:pt x="18" y="139"/>
                  </a:cubicBezTo>
                  <a:cubicBezTo>
                    <a:pt x="16" y="111"/>
                    <a:pt x="15" y="62"/>
                    <a:pt x="19" y="48"/>
                  </a:cubicBezTo>
                  <a:cubicBezTo>
                    <a:pt x="23" y="34"/>
                    <a:pt x="34" y="8"/>
                    <a:pt x="88" y="11"/>
                  </a:cubicBezTo>
                  <a:cubicBezTo>
                    <a:pt x="142" y="14"/>
                    <a:pt x="164" y="8"/>
                    <a:pt x="172" y="7"/>
                  </a:cubicBezTo>
                  <a:cubicBezTo>
                    <a:pt x="161" y="7"/>
                    <a:pt x="102" y="8"/>
                    <a:pt x="80" y="5"/>
                  </a:cubicBezTo>
                  <a:cubicBezTo>
                    <a:pt x="58" y="2"/>
                    <a:pt x="0" y="0"/>
                    <a:pt x="5" y="54"/>
                  </a:cubicBezTo>
                  <a:close/>
                </a:path>
              </a:pathLst>
            </a:custGeom>
            <a:solidFill>
              <a:srgbClr val="A37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1" name="Freeform 10">
              <a:extLst>
                <a:ext uri="{FF2B5EF4-FFF2-40B4-BE49-F238E27FC236}">
                  <a16:creationId xmlns:a16="http://schemas.microsoft.com/office/drawing/2014/main" id="{1E6D6360-565C-43B0-8AC3-A6890A89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1972"/>
              <a:ext cx="230" cy="437"/>
            </a:xfrm>
            <a:custGeom>
              <a:avLst/>
              <a:gdLst>
                <a:gd name="T0" fmla="*/ 3125 w 92"/>
                <a:gd name="T1" fmla="*/ 0 h 164"/>
                <a:gd name="T2" fmla="*/ 0 w 92"/>
                <a:gd name="T3" fmla="*/ 8266 h 164"/>
                <a:gd name="T4" fmla="*/ 3125 w 92"/>
                <a:gd name="T5" fmla="*/ 0 h 1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2" h="164">
                  <a:moveTo>
                    <a:pt x="80" y="0"/>
                  </a:moveTo>
                  <a:cubicBezTo>
                    <a:pt x="85" y="24"/>
                    <a:pt x="92" y="112"/>
                    <a:pt x="0" y="164"/>
                  </a:cubicBezTo>
                  <a:cubicBezTo>
                    <a:pt x="26" y="149"/>
                    <a:pt x="78" y="101"/>
                    <a:pt x="80" y="0"/>
                  </a:cubicBezTo>
                </a:path>
              </a:pathLst>
            </a:custGeom>
            <a:solidFill>
              <a:srgbClr val="682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2" name="Freeform 11">
              <a:extLst>
                <a:ext uri="{FF2B5EF4-FFF2-40B4-BE49-F238E27FC236}">
                  <a16:creationId xmlns:a16="http://schemas.microsoft.com/office/drawing/2014/main" id="{D0F9E482-BB01-4384-D377-95B1B8823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2097"/>
              <a:ext cx="309" cy="152"/>
            </a:xfrm>
            <a:custGeom>
              <a:avLst/>
              <a:gdLst>
                <a:gd name="T0" fmla="*/ 4782 w 124"/>
                <a:gd name="T1" fmla="*/ 0 h 57"/>
                <a:gd name="T2" fmla="*/ 2273 w 124"/>
                <a:gd name="T3" fmla="*/ 2483 h 57"/>
                <a:gd name="T4" fmla="*/ 0 w 124"/>
                <a:gd name="T5" fmla="*/ 2333 h 57"/>
                <a:gd name="T6" fmla="*/ 2427 w 124"/>
                <a:gd name="T7" fmla="*/ 2069 h 57"/>
                <a:gd name="T8" fmla="*/ 4782 w 12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" h="57">
                  <a:moveTo>
                    <a:pt x="124" y="0"/>
                  </a:moveTo>
                  <a:cubicBezTo>
                    <a:pt x="100" y="29"/>
                    <a:pt x="82" y="41"/>
                    <a:pt x="59" y="49"/>
                  </a:cubicBezTo>
                  <a:cubicBezTo>
                    <a:pt x="36" y="57"/>
                    <a:pt x="11" y="48"/>
                    <a:pt x="0" y="46"/>
                  </a:cubicBezTo>
                  <a:cubicBezTo>
                    <a:pt x="12" y="46"/>
                    <a:pt x="32" y="53"/>
                    <a:pt x="63" y="41"/>
                  </a:cubicBezTo>
                  <a:cubicBezTo>
                    <a:pt x="94" y="28"/>
                    <a:pt x="119" y="5"/>
                    <a:pt x="124" y="0"/>
                  </a:cubicBezTo>
                  <a:close/>
                </a:path>
              </a:pathLst>
            </a:custGeom>
            <a:solidFill>
              <a:srgbClr val="682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3" name="Freeform 12">
              <a:extLst>
                <a:ext uri="{FF2B5EF4-FFF2-40B4-BE49-F238E27FC236}">
                  <a16:creationId xmlns:a16="http://schemas.microsoft.com/office/drawing/2014/main" id="{061B8C6D-BF34-DECD-F725-AE79C628E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257"/>
              <a:ext cx="2002" cy="1766"/>
            </a:xfrm>
            <a:custGeom>
              <a:avLst/>
              <a:gdLst>
                <a:gd name="T0" fmla="*/ 21940 w 801"/>
                <a:gd name="T1" fmla="*/ 3857 h 662"/>
                <a:gd name="T2" fmla="*/ 26806 w 801"/>
                <a:gd name="T3" fmla="*/ 3644 h 662"/>
                <a:gd name="T4" fmla="*/ 29823 w 801"/>
                <a:gd name="T5" fmla="*/ 3801 h 662"/>
                <a:gd name="T6" fmla="*/ 30552 w 801"/>
                <a:gd name="T7" fmla="*/ 10327 h 662"/>
                <a:gd name="T8" fmla="*/ 28105 w 801"/>
                <a:gd name="T9" fmla="*/ 14275 h 662"/>
                <a:gd name="T10" fmla="*/ 24281 w 801"/>
                <a:gd name="T11" fmla="*/ 18738 h 662"/>
                <a:gd name="T12" fmla="*/ 20952 w 801"/>
                <a:gd name="T13" fmla="*/ 19285 h 662"/>
                <a:gd name="T14" fmla="*/ 16891 w 801"/>
                <a:gd name="T15" fmla="*/ 23235 h 662"/>
                <a:gd name="T16" fmla="*/ 8903 w 801"/>
                <a:gd name="T17" fmla="*/ 29120 h 662"/>
                <a:gd name="T18" fmla="*/ 2529 w 801"/>
                <a:gd name="T19" fmla="*/ 32466 h 662"/>
                <a:gd name="T20" fmla="*/ 937 w 801"/>
                <a:gd name="T21" fmla="*/ 23505 h 662"/>
                <a:gd name="T22" fmla="*/ 625 w 801"/>
                <a:gd name="T23" fmla="*/ 11999 h 662"/>
                <a:gd name="T24" fmla="*/ 5104 w 801"/>
                <a:gd name="T25" fmla="*/ 2428 h 662"/>
                <a:gd name="T26" fmla="*/ 20482 w 801"/>
                <a:gd name="T27" fmla="*/ 4100 h 662"/>
                <a:gd name="T28" fmla="*/ 21940 w 801"/>
                <a:gd name="T29" fmla="*/ 3857 h 6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1" h="662">
                  <a:moveTo>
                    <a:pt x="562" y="76"/>
                  </a:moveTo>
                  <a:cubicBezTo>
                    <a:pt x="591" y="67"/>
                    <a:pt x="647" y="69"/>
                    <a:pt x="687" y="72"/>
                  </a:cubicBezTo>
                  <a:cubicBezTo>
                    <a:pt x="726" y="75"/>
                    <a:pt x="734" y="72"/>
                    <a:pt x="764" y="75"/>
                  </a:cubicBezTo>
                  <a:cubicBezTo>
                    <a:pt x="800" y="78"/>
                    <a:pt x="801" y="175"/>
                    <a:pt x="783" y="204"/>
                  </a:cubicBezTo>
                  <a:cubicBezTo>
                    <a:pt x="766" y="233"/>
                    <a:pt x="745" y="242"/>
                    <a:pt x="720" y="282"/>
                  </a:cubicBezTo>
                  <a:cubicBezTo>
                    <a:pt x="695" y="321"/>
                    <a:pt x="660" y="359"/>
                    <a:pt x="622" y="370"/>
                  </a:cubicBezTo>
                  <a:cubicBezTo>
                    <a:pt x="584" y="380"/>
                    <a:pt x="553" y="355"/>
                    <a:pt x="537" y="381"/>
                  </a:cubicBezTo>
                  <a:cubicBezTo>
                    <a:pt x="521" y="408"/>
                    <a:pt x="489" y="440"/>
                    <a:pt x="433" y="459"/>
                  </a:cubicBezTo>
                  <a:cubicBezTo>
                    <a:pt x="377" y="478"/>
                    <a:pt x="274" y="532"/>
                    <a:pt x="228" y="575"/>
                  </a:cubicBezTo>
                  <a:cubicBezTo>
                    <a:pt x="181" y="618"/>
                    <a:pt x="129" y="662"/>
                    <a:pt x="65" y="641"/>
                  </a:cubicBezTo>
                  <a:cubicBezTo>
                    <a:pt x="0" y="620"/>
                    <a:pt x="27" y="505"/>
                    <a:pt x="24" y="464"/>
                  </a:cubicBezTo>
                  <a:cubicBezTo>
                    <a:pt x="21" y="422"/>
                    <a:pt x="0" y="352"/>
                    <a:pt x="16" y="237"/>
                  </a:cubicBezTo>
                  <a:cubicBezTo>
                    <a:pt x="29" y="149"/>
                    <a:pt x="55" y="77"/>
                    <a:pt x="131" y="48"/>
                  </a:cubicBezTo>
                  <a:cubicBezTo>
                    <a:pt x="258" y="0"/>
                    <a:pt x="472" y="73"/>
                    <a:pt x="525" y="81"/>
                  </a:cubicBezTo>
                  <a:cubicBezTo>
                    <a:pt x="538" y="83"/>
                    <a:pt x="550" y="78"/>
                    <a:pt x="562" y="7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4" name="Freeform 13">
              <a:extLst>
                <a:ext uri="{FF2B5EF4-FFF2-40B4-BE49-F238E27FC236}">
                  <a16:creationId xmlns:a16="http://schemas.microsoft.com/office/drawing/2014/main" id="{7C9E9CEC-87DB-DFA7-9BC6-6525E2DE3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" y="1476"/>
              <a:ext cx="133" cy="779"/>
            </a:xfrm>
            <a:custGeom>
              <a:avLst/>
              <a:gdLst>
                <a:gd name="T0" fmla="*/ 0 w 53"/>
                <a:gd name="T1" fmla="*/ 0 h 292"/>
                <a:gd name="T2" fmla="*/ 838 w 53"/>
                <a:gd name="T3" fmla="*/ 5410 h 292"/>
                <a:gd name="T4" fmla="*/ 680 w 53"/>
                <a:gd name="T5" fmla="*/ 14790 h 2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292">
                  <a:moveTo>
                    <a:pt x="0" y="0"/>
                  </a:moveTo>
                  <a:cubicBezTo>
                    <a:pt x="26" y="4"/>
                    <a:pt x="24" y="61"/>
                    <a:pt x="21" y="107"/>
                  </a:cubicBezTo>
                  <a:cubicBezTo>
                    <a:pt x="18" y="153"/>
                    <a:pt x="53" y="228"/>
                    <a:pt x="17" y="292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</p:grpSp>
      <p:grpSp>
        <p:nvGrpSpPr>
          <p:cNvPr id="490" name="Groupe 489">
            <a:extLst>
              <a:ext uri="{FF2B5EF4-FFF2-40B4-BE49-F238E27FC236}">
                <a16:creationId xmlns:a16="http://schemas.microsoft.com/office/drawing/2014/main" id="{B14BD6B0-ADC7-5DB0-9B22-75171704D8D0}"/>
              </a:ext>
            </a:extLst>
          </p:cNvPr>
          <p:cNvGrpSpPr/>
          <p:nvPr/>
        </p:nvGrpSpPr>
        <p:grpSpPr>
          <a:xfrm rot="16200000">
            <a:off x="1637502" y="2077593"/>
            <a:ext cx="1021594" cy="161841"/>
            <a:chOff x="9152313" y="2774066"/>
            <a:chExt cx="910279" cy="118033"/>
          </a:xfrm>
        </p:grpSpPr>
        <p:cxnSp>
          <p:nvCxnSpPr>
            <p:cNvPr id="491" name="Connecteur droit avec flèche 490">
              <a:extLst>
                <a:ext uri="{FF2B5EF4-FFF2-40B4-BE49-F238E27FC236}">
                  <a16:creationId xmlns:a16="http://schemas.microsoft.com/office/drawing/2014/main" id="{C146D661-B8BD-AC86-03A0-477284924C72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774066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Connecteur droit avec flèche 491">
              <a:extLst>
                <a:ext uri="{FF2B5EF4-FFF2-40B4-BE49-F238E27FC236}">
                  <a16:creationId xmlns:a16="http://schemas.microsoft.com/office/drawing/2014/main" id="{D957F659-04A5-59FE-F3AD-B0AA69626C6C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892099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3" name="Rectangle 492">
            <a:extLst>
              <a:ext uri="{FF2B5EF4-FFF2-40B4-BE49-F238E27FC236}">
                <a16:creationId xmlns:a16="http://schemas.microsoft.com/office/drawing/2014/main" id="{1CA27CB5-C3FA-6229-B06D-99D18A347AB1}"/>
              </a:ext>
            </a:extLst>
          </p:cNvPr>
          <p:cNvSpPr/>
          <p:nvPr/>
        </p:nvSpPr>
        <p:spPr>
          <a:xfrm>
            <a:off x="2706884" y="918340"/>
            <a:ext cx="1548536" cy="338554"/>
          </a:xfrm>
          <a:prstGeom prst="rect">
            <a:avLst/>
          </a:prstGeom>
          <a:ln>
            <a:solidFill>
              <a:srgbClr val="63003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63003C"/>
                </a:solidFill>
                <a:latin typeface="ArialMT"/>
              </a:rPr>
              <a:t>Distribution </a:t>
            </a:r>
          </a:p>
        </p:txBody>
      </p:sp>
      <p:sp>
        <p:nvSpPr>
          <p:cNvPr id="494" name="ZoneTexte 493">
            <a:extLst>
              <a:ext uri="{FF2B5EF4-FFF2-40B4-BE49-F238E27FC236}">
                <a16:creationId xmlns:a16="http://schemas.microsoft.com/office/drawing/2014/main" id="{CD815724-4631-5204-BD2B-6AFCED30B0F6}"/>
              </a:ext>
            </a:extLst>
          </p:cNvPr>
          <p:cNvSpPr txBox="1"/>
          <p:nvPr/>
        </p:nvSpPr>
        <p:spPr>
          <a:xfrm>
            <a:off x="2706884" y="1384552"/>
            <a:ext cx="262694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MT"/>
              </a:rPr>
              <a:t>Tissues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MT"/>
              </a:rPr>
              <a:t>Cells</a:t>
            </a:r>
          </a:p>
        </p:txBody>
      </p:sp>
      <p:pic>
        <p:nvPicPr>
          <p:cNvPr id="495" name="Image 494">
            <a:extLst>
              <a:ext uri="{FF2B5EF4-FFF2-40B4-BE49-F238E27FC236}">
                <a16:creationId xmlns:a16="http://schemas.microsoft.com/office/drawing/2014/main" id="{381B4D6F-7F26-9AFF-24C1-8F82A1F2F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408" y="1287362"/>
            <a:ext cx="425485" cy="40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6" name="Ellipse 495">
            <a:extLst>
              <a:ext uri="{FF2B5EF4-FFF2-40B4-BE49-F238E27FC236}">
                <a16:creationId xmlns:a16="http://schemas.microsoft.com/office/drawing/2014/main" id="{3C6906C6-126D-0E67-9ACB-FAC28CAD780E}"/>
              </a:ext>
            </a:extLst>
          </p:cNvPr>
          <p:cNvSpPr/>
          <p:nvPr/>
        </p:nvSpPr>
        <p:spPr>
          <a:xfrm>
            <a:off x="1912430" y="933521"/>
            <a:ext cx="576000" cy="576064"/>
          </a:xfrm>
          <a:prstGeom prst="ellipse">
            <a:avLst/>
          </a:prstGeom>
          <a:solidFill>
            <a:srgbClr val="63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MT"/>
              </a:rPr>
              <a:t>D</a:t>
            </a:r>
          </a:p>
        </p:txBody>
      </p:sp>
      <p:sp>
        <p:nvSpPr>
          <p:cNvPr id="497" name="Ellipse 52">
            <a:extLst>
              <a:ext uri="{FF2B5EF4-FFF2-40B4-BE49-F238E27FC236}">
                <a16:creationId xmlns:a16="http://schemas.microsoft.com/office/drawing/2014/main" id="{143C8CD8-DADB-75AE-8B03-6388DA80D98B}"/>
              </a:ext>
            </a:extLst>
          </p:cNvPr>
          <p:cNvSpPr>
            <a:spLocks noChangeAspect="1"/>
          </p:cNvSpPr>
          <p:nvPr/>
        </p:nvSpPr>
        <p:spPr>
          <a:xfrm flipH="1">
            <a:off x="1367541" y="2948026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98" name="Ellipse 52">
            <a:extLst>
              <a:ext uri="{FF2B5EF4-FFF2-40B4-BE49-F238E27FC236}">
                <a16:creationId xmlns:a16="http://schemas.microsoft.com/office/drawing/2014/main" id="{51BBFEC4-C763-7E91-4D6C-C2E07A121E49}"/>
              </a:ext>
            </a:extLst>
          </p:cNvPr>
          <p:cNvSpPr>
            <a:spLocks noChangeAspect="1"/>
          </p:cNvSpPr>
          <p:nvPr/>
        </p:nvSpPr>
        <p:spPr>
          <a:xfrm flipH="1">
            <a:off x="2370195" y="3228353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2751D5B6-2036-B931-FDB3-98E40C2E7E8A}"/>
              </a:ext>
            </a:extLst>
          </p:cNvPr>
          <p:cNvSpPr/>
          <p:nvPr/>
        </p:nvSpPr>
        <p:spPr>
          <a:xfrm>
            <a:off x="2814758" y="4569428"/>
            <a:ext cx="1640796" cy="338554"/>
          </a:xfrm>
          <a:prstGeom prst="rect">
            <a:avLst/>
          </a:prstGeom>
          <a:ln>
            <a:solidFill>
              <a:srgbClr val="63003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3003C"/>
                </a:solidFill>
                <a:latin typeface="ArialMT"/>
              </a:rPr>
              <a:t>Metabolization</a:t>
            </a:r>
          </a:p>
        </p:txBody>
      </p:sp>
      <p:sp>
        <p:nvSpPr>
          <p:cNvPr id="500" name="ZoneTexte 499">
            <a:extLst>
              <a:ext uri="{FF2B5EF4-FFF2-40B4-BE49-F238E27FC236}">
                <a16:creationId xmlns:a16="http://schemas.microsoft.com/office/drawing/2014/main" id="{2BD394DB-1377-4449-DE0C-FB889E08DC7F}"/>
              </a:ext>
            </a:extLst>
          </p:cNvPr>
          <p:cNvSpPr txBox="1"/>
          <p:nvPr/>
        </p:nvSpPr>
        <p:spPr>
          <a:xfrm>
            <a:off x="2814758" y="5019122"/>
            <a:ext cx="1515493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MT"/>
              </a:rPr>
              <a:t>Liver</a:t>
            </a:r>
          </a:p>
        </p:txBody>
      </p:sp>
      <p:sp>
        <p:nvSpPr>
          <p:cNvPr id="501" name="Ellipse 500">
            <a:extLst>
              <a:ext uri="{FF2B5EF4-FFF2-40B4-BE49-F238E27FC236}">
                <a16:creationId xmlns:a16="http://schemas.microsoft.com/office/drawing/2014/main" id="{60023E43-220B-FF3A-E3F0-79CF46E30F54}"/>
              </a:ext>
            </a:extLst>
          </p:cNvPr>
          <p:cNvSpPr/>
          <p:nvPr/>
        </p:nvSpPr>
        <p:spPr>
          <a:xfrm>
            <a:off x="2182396" y="4450673"/>
            <a:ext cx="576000" cy="576064"/>
          </a:xfrm>
          <a:prstGeom prst="ellipse">
            <a:avLst/>
          </a:prstGeom>
          <a:solidFill>
            <a:srgbClr val="63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MT"/>
              </a:rPr>
              <a:t>M</a:t>
            </a:r>
          </a:p>
        </p:txBody>
      </p:sp>
      <p:grpSp>
        <p:nvGrpSpPr>
          <p:cNvPr id="502" name="Groupe 501">
            <a:extLst>
              <a:ext uri="{FF2B5EF4-FFF2-40B4-BE49-F238E27FC236}">
                <a16:creationId xmlns:a16="http://schemas.microsoft.com/office/drawing/2014/main" id="{D02E188E-C308-6BF8-11A4-3183E4594265}"/>
              </a:ext>
            </a:extLst>
          </p:cNvPr>
          <p:cNvGrpSpPr/>
          <p:nvPr/>
        </p:nvGrpSpPr>
        <p:grpSpPr>
          <a:xfrm rot="5400000">
            <a:off x="1958441" y="3774944"/>
            <a:ext cx="957511" cy="174300"/>
            <a:chOff x="9152313" y="2774066"/>
            <a:chExt cx="910279" cy="118033"/>
          </a:xfrm>
        </p:grpSpPr>
        <p:cxnSp>
          <p:nvCxnSpPr>
            <p:cNvPr id="503" name="Connecteur droit avec flèche 502">
              <a:extLst>
                <a:ext uri="{FF2B5EF4-FFF2-40B4-BE49-F238E27FC236}">
                  <a16:creationId xmlns:a16="http://schemas.microsoft.com/office/drawing/2014/main" id="{2D637978-8165-439E-190D-6C7DB5C5F695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774066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Connecteur droit avec flèche 503">
              <a:extLst>
                <a:ext uri="{FF2B5EF4-FFF2-40B4-BE49-F238E27FC236}">
                  <a16:creationId xmlns:a16="http://schemas.microsoft.com/office/drawing/2014/main" id="{4D3103F3-9DC8-78E6-D3D3-CF6D0485B339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892099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8" name="Connecteur droit avec flèche 507">
            <a:extLst>
              <a:ext uri="{FF2B5EF4-FFF2-40B4-BE49-F238E27FC236}">
                <a16:creationId xmlns:a16="http://schemas.microsoft.com/office/drawing/2014/main" id="{E744988C-94D0-FC93-0331-192A7C3C05A2}"/>
              </a:ext>
            </a:extLst>
          </p:cNvPr>
          <p:cNvCxnSpPr>
            <a:cxnSpLocks/>
          </p:cNvCxnSpPr>
          <p:nvPr/>
        </p:nvCxnSpPr>
        <p:spPr>
          <a:xfrm flipH="1">
            <a:off x="5671478" y="4568190"/>
            <a:ext cx="17234" cy="755402"/>
          </a:xfrm>
          <a:prstGeom prst="straightConnector1">
            <a:avLst/>
          </a:prstGeom>
          <a:ln>
            <a:solidFill>
              <a:srgbClr val="6300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9" name="Image 508">
            <a:extLst>
              <a:ext uri="{FF2B5EF4-FFF2-40B4-BE49-F238E27FC236}">
                <a16:creationId xmlns:a16="http://schemas.microsoft.com/office/drawing/2014/main" id="{059EF4B7-1A1D-3719-8F6F-F21551AEE6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93" y="5984250"/>
            <a:ext cx="401463" cy="47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0" name="Rectangle 509">
            <a:extLst>
              <a:ext uri="{FF2B5EF4-FFF2-40B4-BE49-F238E27FC236}">
                <a16:creationId xmlns:a16="http://schemas.microsoft.com/office/drawing/2014/main" id="{F1A59577-DB66-9FE6-42EB-C786A994A186}"/>
              </a:ext>
            </a:extLst>
          </p:cNvPr>
          <p:cNvSpPr/>
          <p:nvPr/>
        </p:nvSpPr>
        <p:spPr>
          <a:xfrm>
            <a:off x="6461929" y="5245147"/>
            <a:ext cx="1293149" cy="338554"/>
          </a:xfrm>
          <a:prstGeom prst="rect">
            <a:avLst/>
          </a:prstGeom>
          <a:ln>
            <a:solidFill>
              <a:srgbClr val="63003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63003C"/>
                </a:solidFill>
                <a:latin typeface="ArialMT"/>
              </a:rPr>
              <a:t>Elimination</a:t>
            </a:r>
          </a:p>
        </p:txBody>
      </p:sp>
      <p:sp>
        <p:nvSpPr>
          <p:cNvPr id="511" name="ZoneTexte 510">
            <a:extLst>
              <a:ext uri="{FF2B5EF4-FFF2-40B4-BE49-F238E27FC236}">
                <a16:creationId xmlns:a16="http://schemas.microsoft.com/office/drawing/2014/main" id="{A9958972-3C8B-6BFC-528C-7D39E64DCA99}"/>
              </a:ext>
            </a:extLst>
          </p:cNvPr>
          <p:cNvSpPr txBox="1"/>
          <p:nvPr/>
        </p:nvSpPr>
        <p:spPr>
          <a:xfrm>
            <a:off x="5877943" y="5707630"/>
            <a:ext cx="14846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MT"/>
              </a:rPr>
              <a:t>Kidneys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MT"/>
              </a:rPr>
              <a:t>Gall bladder</a:t>
            </a:r>
          </a:p>
        </p:txBody>
      </p:sp>
      <p:sp>
        <p:nvSpPr>
          <p:cNvPr id="512" name="Ellipse 511">
            <a:extLst>
              <a:ext uri="{FF2B5EF4-FFF2-40B4-BE49-F238E27FC236}">
                <a16:creationId xmlns:a16="http://schemas.microsoft.com/office/drawing/2014/main" id="{7EA311B2-DE71-05AD-7F53-38261C494A39}"/>
              </a:ext>
            </a:extLst>
          </p:cNvPr>
          <p:cNvSpPr/>
          <p:nvPr/>
        </p:nvSpPr>
        <p:spPr>
          <a:xfrm>
            <a:off x="5815862" y="5126392"/>
            <a:ext cx="576000" cy="576064"/>
          </a:xfrm>
          <a:prstGeom prst="ellipse">
            <a:avLst/>
          </a:prstGeom>
          <a:solidFill>
            <a:srgbClr val="63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MT"/>
              </a:rPr>
              <a:t>E</a:t>
            </a:r>
          </a:p>
        </p:txBody>
      </p:sp>
      <p:pic>
        <p:nvPicPr>
          <p:cNvPr id="513" name="Image 512" descr="Une image contenant texte, fenêtre, graphiques vectoriels&#10;&#10;Description générée automatiquement">
            <a:extLst>
              <a:ext uri="{FF2B5EF4-FFF2-40B4-BE49-F238E27FC236}">
                <a16:creationId xmlns:a16="http://schemas.microsoft.com/office/drawing/2014/main" id="{B3C4C633-B3B0-1574-C190-6DFBDE0CAC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12" y="6230850"/>
            <a:ext cx="866813" cy="49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4" name="Ellipse 52">
            <a:extLst>
              <a:ext uri="{FF2B5EF4-FFF2-40B4-BE49-F238E27FC236}">
                <a16:creationId xmlns:a16="http://schemas.microsoft.com/office/drawing/2014/main" id="{C118D3E0-A671-B20F-23EF-F51356CE1AD5}"/>
              </a:ext>
            </a:extLst>
          </p:cNvPr>
          <p:cNvSpPr>
            <a:spLocks noChangeAspect="1"/>
          </p:cNvSpPr>
          <p:nvPr/>
        </p:nvSpPr>
        <p:spPr>
          <a:xfrm flipH="1">
            <a:off x="2085220" y="2721071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29" name="Ellipse 52">
            <a:extLst>
              <a:ext uri="{FF2B5EF4-FFF2-40B4-BE49-F238E27FC236}">
                <a16:creationId xmlns:a16="http://schemas.microsoft.com/office/drawing/2014/main" id="{51DEEE17-1EC4-F4DC-F106-9D5A0D4B0991}"/>
              </a:ext>
            </a:extLst>
          </p:cNvPr>
          <p:cNvSpPr>
            <a:spLocks noChangeAspect="1"/>
          </p:cNvSpPr>
          <p:nvPr/>
        </p:nvSpPr>
        <p:spPr>
          <a:xfrm flipH="1">
            <a:off x="3396962" y="3500780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30" name="Ellipse 52">
            <a:extLst>
              <a:ext uri="{FF2B5EF4-FFF2-40B4-BE49-F238E27FC236}">
                <a16:creationId xmlns:a16="http://schemas.microsoft.com/office/drawing/2014/main" id="{8C5D0888-A690-990A-6C1B-B436526A0D2B}"/>
              </a:ext>
            </a:extLst>
          </p:cNvPr>
          <p:cNvSpPr>
            <a:spLocks noChangeAspect="1"/>
          </p:cNvSpPr>
          <p:nvPr/>
        </p:nvSpPr>
        <p:spPr>
          <a:xfrm flipH="1">
            <a:off x="3950559" y="3098124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33" name="Ellipse 52">
            <a:extLst>
              <a:ext uri="{FF2B5EF4-FFF2-40B4-BE49-F238E27FC236}">
                <a16:creationId xmlns:a16="http://schemas.microsoft.com/office/drawing/2014/main" id="{E2310F97-CEAD-95FF-5AA5-1D9CA2C33476}"/>
              </a:ext>
            </a:extLst>
          </p:cNvPr>
          <p:cNvSpPr>
            <a:spLocks noChangeAspect="1"/>
          </p:cNvSpPr>
          <p:nvPr/>
        </p:nvSpPr>
        <p:spPr>
          <a:xfrm flipH="1">
            <a:off x="4739818" y="4024424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34" name="Ellipse 52">
            <a:extLst>
              <a:ext uri="{FF2B5EF4-FFF2-40B4-BE49-F238E27FC236}">
                <a16:creationId xmlns:a16="http://schemas.microsoft.com/office/drawing/2014/main" id="{4D28BDF3-8701-F026-B68A-1FE34272170E}"/>
              </a:ext>
            </a:extLst>
          </p:cNvPr>
          <p:cNvSpPr>
            <a:spLocks noChangeAspect="1"/>
          </p:cNvSpPr>
          <p:nvPr/>
        </p:nvSpPr>
        <p:spPr>
          <a:xfrm flipH="1">
            <a:off x="5495115" y="4419383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ADC43D-0D1E-16CE-1921-FFC6D9DB6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071" y="1023157"/>
            <a:ext cx="477217" cy="6673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08F220-655F-0F36-3AC3-4EA466D39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1603" y="682522"/>
            <a:ext cx="601915" cy="426589"/>
          </a:xfrm>
          <a:prstGeom prst="rect">
            <a:avLst/>
          </a:prstGeom>
        </p:spPr>
      </p:pic>
      <p:sp>
        <p:nvSpPr>
          <p:cNvPr id="287" name="Rectangle 286">
            <a:extLst>
              <a:ext uri="{FF2B5EF4-FFF2-40B4-BE49-F238E27FC236}">
                <a16:creationId xmlns:a16="http://schemas.microsoft.com/office/drawing/2014/main" id="{96B3A784-21DD-5351-944B-78AD44CEACF2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</p:spTree>
    <p:extLst>
      <p:ext uri="{BB962C8B-B14F-4D97-AF65-F5344CB8AC3E}">
        <p14:creationId xmlns:p14="http://schemas.microsoft.com/office/powerpoint/2010/main" val="4083140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solidFill>
                  <a:srgbClr val="002060"/>
                </a:solidFill>
                <a:latin typeface="ArialMT"/>
              </a:rPr>
              <a:pPr/>
              <a:t>50</a:t>
            </a:fld>
            <a:endParaRPr lang="fr-FR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46A96B2-3F23-D060-DA0C-EC4A0B975ED6}"/>
              </a:ext>
            </a:extLst>
          </p:cNvPr>
          <p:cNvSpPr txBox="1"/>
          <p:nvPr/>
        </p:nvSpPr>
        <p:spPr>
          <a:xfrm>
            <a:off x="0" y="540000"/>
            <a:ext cx="74641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The Optimal Carrier Avidity and Ligand Density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A7AF1-8AB7-3C76-458E-A8A1970D672A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B305C4-0682-4FAC-695A-405F53049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644" y="3031008"/>
            <a:ext cx="3532579" cy="198023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DC2DDB3-2C77-3553-0E0B-696887904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85" y="1879688"/>
            <a:ext cx="1047619" cy="10380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3AEB201-1EB8-F94B-F6E2-4E0B71AB8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61" y="3093340"/>
            <a:ext cx="1266667" cy="9142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923C649-5486-5B08-2AC9-B0F9FA3AA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51" y="4312343"/>
            <a:ext cx="1161905" cy="105714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2D011CC-1D61-EB2A-F5AB-EBBC357A70AB}"/>
              </a:ext>
            </a:extLst>
          </p:cNvPr>
          <p:cNvSpPr txBox="1"/>
          <p:nvPr/>
        </p:nvSpPr>
        <p:spPr>
          <a:xfrm>
            <a:off x="177719" y="221406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ArialMT"/>
              </a:rPr>
              <a:t>A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EFE4B06-BAA0-38B3-D16B-47AD67E68297}"/>
              </a:ext>
            </a:extLst>
          </p:cNvPr>
          <p:cNvSpPr txBox="1"/>
          <p:nvPr/>
        </p:nvSpPr>
        <p:spPr>
          <a:xfrm>
            <a:off x="177719" y="336581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ArialMT"/>
              </a:rPr>
              <a:t>B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FFBE495-3483-6370-4725-ECF6AFE55285}"/>
              </a:ext>
            </a:extLst>
          </p:cNvPr>
          <p:cNvSpPr txBox="1"/>
          <p:nvPr/>
        </p:nvSpPr>
        <p:spPr>
          <a:xfrm>
            <a:off x="177719" y="465624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ArialMT"/>
              </a:rPr>
              <a:t>C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2237FD4-A6BD-4BEC-01D0-93DABC96EB89}"/>
              </a:ext>
            </a:extLst>
          </p:cNvPr>
          <p:cNvSpPr txBox="1"/>
          <p:nvPr/>
        </p:nvSpPr>
        <p:spPr>
          <a:xfrm>
            <a:off x="10062628" y="4870901"/>
            <a:ext cx="19321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steric limitations competition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6B64DDF-3BC2-565E-D93C-9779F1F14920}"/>
              </a:ext>
            </a:extLst>
          </p:cNvPr>
          <p:cNvSpPr txBox="1"/>
          <p:nvPr/>
        </p:nvSpPr>
        <p:spPr>
          <a:xfrm>
            <a:off x="8130516" y="4870901"/>
            <a:ext cx="1932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MT"/>
              </a:rPr>
              <a:t>multiple binding firm binding 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9367B3A-8589-6C6F-C71E-3898F258276E}"/>
              </a:ext>
            </a:extLst>
          </p:cNvPr>
          <p:cNvSpPr txBox="1"/>
          <p:nvPr/>
        </p:nvSpPr>
        <p:spPr>
          <a:xfrm>
            <a:off x="6240016" y="4870901"/>
            <a:ext cx="1556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suboptimal targeting 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E588C8E-06E9-966C-46B9-DCD54CDF2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89" y="1636491"/>
            <a:ext cx="5581650" cy="32289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843C6BA-797B-936C-02F0-29E1531CF188}"/>
              </a:ext>
            </a:extLst>
          </p:cNvPr>
          <p:cNvSpPr/>
          <p:nvPr/>
        </p:nvSpPr>
        <p:spPr>
          <a:xfrm>
            <a:off x="-8860" y="6592347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</a:t>
            </a:r>
            <a:endParaRPr lang="en-US" sz="1000" dirty="0">
              <a:solidFill>
                <a:srgbClr val="00206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882481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51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DC2E0F68-10D0-4FE8-061C-AE050312ECCF}"/>
              </a:ext>
            </a:extLst>
          </p:cNvPr>
          <p:cNvSpPr txBox="1"/>
          <p:nvPr/>
        </p:nvSpPr>
        <p:spPr>
          <a:xfrm>
            <a:off x="0" y="540000"/>
            <a:ext cx="6338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The Optimal Ligand Density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CA45-ACEC-BF51-775F-981C5E858DF7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6966BE-115E-62E5-4831-FD6335D6002D}"/>
              </a:ext>
            </a:extLst>
          </p:cNvPr>
          <p:cNvSpPr/>
          <p:nvPr/>
        </p:nvSpPr>
        <p:spPr>
          <a:xfrm>
            <a:off x="-8860" y="6592347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002060"/>
                </a:solidFill>
                <a:latin typeface="ArialMT"/>
              </a:rPr>
              <a:t>Calderon 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AJ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Journal of </a:t>
            </a:r>
            <a:r>
              <a:rPr lang="fr-FR" sz="1000" i="1" dirty="0" err="1">
                <a:solidFill>
                  <a:srgbClr val="002060"/>
                </a:solidFill>
                <a:latin typeface="ArialMT"/>
              </a:rPr>
              <a:t>controlled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 release</a:t>
            </a:r>
            <a:r>
              <a:rPr lang="pl-PL" sz="1000" i="1" dirty="0">
                <a:solidFill>
                  <a:srgbClr val="002060"/>
                </a:solidFill>
                <a:latin typeface="ArialMT"/>
              </a:rPr>
              <a:t>. </a:t>
            </a:r>
            <a:r>
              <a:rPr lang="pl-PL" sz="1000" b="1" dirty="0">
                <a:solidFill>
                  <a:srgbClr val="002060"/>
                </a:solidFill>
                <a:latin typeface="ArialMT"/>
              </a:rPr>
              <a:t>20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11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150, 37-44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D928358-F2AF-59BC-599F-CF522AB352A2}"/>
              </a:ext>
            </a:extLst>
          </p:cNvPr>
          <p:cNvSpPr txBox="1"/>
          <p:nvPr/>
        </p:nvSpPr>
        <p:spPr>
          <a:xfrm>
            <a:off x="7608975" y="1240637"/>
            <a:ext cx="14248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sz="2000" dirty="0">
                <a:latin typeface="ArialMT"/>
              </a:rPr>
              <a:t>in vivo</a:t>
            </a:r>
            <a:endParaRPr lang="en-150" sz="2000" dirty="0">
              <a:latin typeface="ArialM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183C483-8814-7BD3-45E6-C81D914EB8E2}"/>
              </a:ext>
            </a:extLst>
          </p:cNvPr>
          <p:cNvSpPr txBox="1"/>
          <p:nvPr/>
        </p:nvSpPr>
        <p:spPr>
          <a:xfrm>
            <a:off x="946956" y="1250145"/>
            <a:ext cx="17281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sz="2000" i="1" dirty="0">
                <a:latin typeface="ArialMT"/>
              </a:rPr>
              <a:t>in vitro</a:t>
            </a:r>
            <a:endParaRPr lang="en-150" sz="2000" i="1" dirty="0">
              <a:latin typeface="ArialMT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5CD5C76-064C-6668-97EF-1D56B05B9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663">
            <a:off x="10742917" y="101753"/>
            <a:ext cx="1226127" cy="133815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C6F0B07-BFC8-289F-73DC-BC1464268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18" y="1149557"/>
            <a:ext cx="729730" cy="502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F48CC85-3C65-FBAE-C02F-7C45FD144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165" y="1093094"/>
            <a:ext cx="943424" cy="609182"/>
          </a:xfrm>
          <a:prstGeom prst="rect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id="{4A808AD1-B630-797E-A22A-8D66A5860881}"/>
              </a:ext>
            </a:extLst>
          </p:cNvPr>
          <p:cNvGrpSpPr/>
          <p:nvPr/>
        </p:nvGrpSpPr>
        <p:grpSpPr>
          <a:xfrm>
            <a:off x="241563" y="2700226"/>
            <a:ext cx="6332675" cy="2591930"/>
            <a:chOff x="241563" y="2241489"/>
            <a:chExt cx="6332675" cy="2591930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B9241305-BBF1-2BA4-EA69-4543F91CC8BB}"/>
                </a:ext>
              </a:extLst>
            </p:cNvPr>
            <p:cNvGrpSpPr/>
            <p:nvPr/>
          </p:nvGrpSpPr>
          <p:grpSpPr>
            <a:xfrm>
              <a:off x="4172770" y="2653473"/>
              <a:ext cx="2401468" cy="1077218"/>
              <a:chOff x="4877425" y="1702880"/>
              <a:chExt cx="2401468" cy="1077218"/>
            </a:xfrm>
          </p:grpSpPr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0B395EF-86CC-6836-69A3-3D3CF1A16B4E}"/>
                  </a:ext>
                </a:extLst>
              </p:cNvPr>
              <p:cNvSpPr txBox="1"/>
              <p:nvPr/>
            </p:nvSpPr>
            <p:spPr>
              <a:xfrm>
                <a:off x="5047883" y="1702880"/>
                <a:ext cx="2231010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342900" indent="-342900">
                  <a:spcBef>
                    <a:spcPct val="50000"/>
                  </a:spcBef>
                  <a:buFont typeface="Arial" panose="020B0604020202020204" pitchFamily="34" charset="0"/>
                  <a:buChar char="•"/>
                  <a:defRPr sz="2400" b="1" i="1">
                    <a:solidFill>
                      <a:srgbClr val="002060"/>
                    </a:solidFill>
                    <a:latin typeface="+mj-lt"/>
                  </a:defRPr>
                </a:lvl1pPr>
              </a:lstStyle>
              <a:p>
                <a:pPr marL="0" indent="0">
                  <a:buNone/>
                </a:pPr>
                <a:r>
                  <a:rPr lang="en-GB" sz="1600" i="0" dirty="0">
                    <a:solidFill>
                      <a:srgbClr val="EF19D6"/>
                    </a:solidFill>
                    <a:effectLst/>
                    <a:latin typeface="ArialMT"/>
                  </a:rPr>
                  <a:t>4100 Ab/</a:t>
                </a:r>
                <a:r>
                  <a:rPr lang="el-GR" sz="1600" i="0" dirty="0">
                    <a:solidFill>
                      <a:srgbClr val="EF19D6"/>
                    </a:solidFill>
                    <a:effectLst/>
                    <a:latin typeface="ArialMT"/>
                  </a:rPr>
                  <a:t>μ</a:t>
                </a:r>
                <a:r>
                  <a:rPr lang="en-GB" sz="1600" i="0" dirty="0">
                    <a:solidFill>
                      <a:srgbClr val="EF19D6"/>
                    </a:solidFill>
                    <a:effectLst/>
                    <a:latin typeface="ArialMT"/>
                  </a:rPr>
                  <a:t>m²</a:t>
                </a:r>
              </a:p>
              <a:p>
                <a:pPr marL="0" indent="0">
                  <a:buNone/>
                </a:pPr>
                <a:r>
                  <a:rPr lang="en-GB" sz="1600" i="0" dirty="0">
                    <a:solidFill>
                      <a:schemeClr val="tx1"/>
                    </a:solidFill>
                    <a:latin typeface="ArialMT"/>
                  </a:rPr>
                  <a:t>1</a:t>
                </a:r>
                <a:r>
                  <a:rPr lang="en-GB" sz="1600" i="0" dirty="0">
                    <a:solidFill>
                      <a:schemeClr val="tx1"/>
                    </a:solidFill>
                    <a:effectLst/>
                    <a:latin typeface="ArialMT"/>
                  </a:rPr>
                  <a:t>100 Ab/</a:t>
                </a:r>
                <a:r>
                  <a:rPr lang="el-GR" sz="1600" i="0" dirty="0">
                    <a:solidFill>
                      <a:schemeClr val="tx1"/>
                    </a:solidFill>
                    <a:effectLst/>
                    <a:latin typeface="ArialMT"/>
                  </a:rPr>
                  <a:t>μ</a:t>
                </a:r>
                <a:r>
                  <a:rPr lang="en-GB" sz="1600" i="0" dirty="0">
                    <a:solidFill>
                      <a:schemeClr val="tx1"/>
                    </a:solidFill>
                    <a:effectLst/>
                    <a:latin typeface="ArialMT"/>
                  </a:rPr>
                  <a:t>m²</a:t>
                </a:r>
              </a:p>
              <a:p>
                <a:pPr marL="0" indent="0">
                  <a:buNone/>
                </a:pPr>
                <a:r>
                  <a:rPr lang="fr-FR" sz="1600" i="0" dirty="0">
                    <a:solidFill>
                      <a:srgbClr val="4472C4"/>
                    </a:solidFill>
                    <a:effectLst/>
                    <a:latin typeface="ArialMT"/>
                  </a:rPr>
                  <a:t>Non </a:t>
                </a:r>
                <a:r>
                  <a:rPr lang="fr-FR" sz="1600" i="0" dirty="0" err="1">
                    <a:solidFill>
                      <a:srgbClr val="4472C4"/>
                    </a:solidFill>
                    <a:effectLst/>
                    <a:latin typeface="ArialMT"/>
                  </a:rPr>
                  <a:t>specific</a:t>
                </a:r>
                <a:r>
                  <a:rPr lang="fr-FR" sz="1600" i="0" dirty="0">
                    <a:solidFill>
                      <a:srgbClr val="4472C4"/>
                    </a:solidFill>
                    <a:effectLst/>
                    <a:latin typeface="ArialMT"/>
                  </a:rPr>
                  <a:t> Ab</a:t>
                </a:r>
                <a:endParaRPr lang="en-GB" sz="1600" i="0" dirty="0">
                  <a:solidFill>
                    <a:srgbClr val="4472C4"/>
                  </a:solidFill>
                  <a:effectLst/>
                  <a:latin typeface="ArialMT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7AF4AA6-0FFA-743D-8CD0-4FB4E3B258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7425" y="1820788"/>
                <a:ext cx="108000" cy="108000"/>
              </a:xfrm>
              <a:prstGeom prst="ellipse">
                <a:avLst/>
              </a:prstGeom>
              <a:solidFill>
                <a:srgbClr val="EF19D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0CCE404-925A-F510-A2B1-25AC6C3DF5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77425" y="2168872"/>
                <a:ext cx="108000" cy="108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22" name="Triangle isocèle 21">
                <a:extLst>
                  <a:ext uri="{FF2B5EF4-FFF2-40B4-BE49-F238E27FC236}">
                    <a16:creationId xmlns:a16="http://schemas.microsoft.com/office/drawing/2014/main" id="{7A1A6D01-EF1D-CA68-A71C-204D5AA2A1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895425" y="2564904"/>
                <a:ext cx="108000" cy="1080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ED001A75-42A8-0FD6-3FFF-9AD3065A187D}"/>
                </a:ext>
              </a:extLst>
            </p:cNvPr>
            <p:cNvGrpSpPr/>
            <p:nvPr/>
          </p:nvGrpSpPr>
          <p:grpSpPr>
            <a:xfrm>
              <a:off x="241563" y="2241489"/>
              <a:ext cx="3539251" cy="2591930"/>
              <a:chOff x="241563" y="2241489"/>
              <a:chExt cx="3539251" cy="2591930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77F19D44-6196-B33F-AC0C-F49FCAB085F4}"/>
                  </a:ext>
                </a:extLst>
              </p:cNvPr>
              <p:cNvGrpSpPr/>
              <p:nvPr/>
            </p:nvGrpSpPr>
            <p:grpSpPr>
              <a:xfrm>
                <a:off x="241563" y="2241489"/>
                <a:ext cx="3539251" cy="2591930"/>
                <a:chOff x="596785" y="1875932"/>
                <a:chExt cx="3539251" cy="2591930"/>
              </a:xfrm>
            </p:grpSpPr>
            <p:pic>
              <p:nvPicPr>
                <p:cNvPr id="3" name="Image 2">
                  <a:extLst>
                    <a:ext uri="{FF2B5EF4-FFF2-40B4-BE49-F238E27FC236}">
                      <a16:creationId xmlns:a16="http://schemas.microsoft.com/office/drawing/2014/main" id="{447C0F21-9953-E875-49B7-FBC7FDF1C0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-3760" b="48905"/>
                <a:stretch/>
              </p:blipFill>
              <p:spPr>
                <a:xfrm>
                  <a:off x="596785" y="1875932"/>
                  <a:ext cx="3539251" cy="2591930"/>
                </a:xfrm>
                <a:prstGeom prst="rect">
                  <a:avLst/>
                </a:prstGeom>
              </p:spPr>
            </p:pic>
            <p:sp>
              <p:nvSpPr>
                <p:cNvPr id="8" name="Ellipse 7">
                  <a:extLst>
                    <a:ext uri="{FF2B5EF4-FFF2-40B4-BE49-F238E27FC236}">
                      <a16:creationId xmlns:a16="http://schemas.microsoft.com/office/drawing/2014/main" id="{6095BDBA-10EF-185B-8583-42F9B2B117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09103" y="2119620"/>
                  <a:ext cx="108000" cy="108000"/>
                </a:xfrm>
                <a:prstGeom prst="ellipse">
                  <a:avLst/>
                </a:prstGeom>
                <a:solidFill>
                  <a:srgbClr val="EF19D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150">
                    <a:latin typeface="ArialMT"/>
                  </a:endParaRPr>
                </a:p>
              </p:txBody>
            </p:sp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id="{9DE8AE69-AAF2-BF38-A492-BB99A0C12F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44858" y="2708920"/>
                  <a:ext cx="108000" cy="108000"/>
                </a:xfrm>
                <a:prstGeom prst="ellipse">
                  <a:avLst/>
                </a:prstGeom>
                <a:solidFill>
                  <a:srgbClr val="EF19D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150">
                    <a:latin typeface="ArialMT"/>
                  </a:endParaRPr>
                </a:p>
              </p:txBody>
            </p:sp>
            <p:sp>
              <p:nvSpPr>
                <p:cNvPr id="25" name="Ellipse 24">
                  <a:extLst>
                    <a:ext uri="{FF2B5EF4-FFF2-40B4-BE49-F238E27FC236}">
                      <a16:creationId xmlns:a16="http://schemas.microsoft.com/office/drawing/2014/main" id="{324E0EFE-4BC3-7B6F-93C1-E53D4EA24F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11052" y="3328639"/>
                  <a:ext cx="108000" cy="108000"/>
                </a:xfrm>
                <a:prstGeom prst="ellipse">
                  <a:avLst/>
                </a:prstGeom>
                <a:solidFill>
                  <a:srgbClr val="EF19D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150">
                    <a:latin typeface="ArialMT"/>
                  </a:endParaRPr>
                </a:p>
              </p:txBody>
            </p:sp>
            <p:sp>
              <p:nvSpPr>
                <p:cNvPr id="26" name="Ellipse 25">
                  <a:extLst>
                    <a:ext uri="{FF2B5EF4-FFF2-40B4-BE49-F238E27FC236}">
                      <a16:creationId xmlns:a16="http://schemas.microsoft.com/office/drawing/2014/main" id="{385B8D0B-2C06-8712-1A50-E3569170F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87358" y="3527016"/>
                  <a:ext cx="108000" cy="108000"/>
                </a:xfrm>
                <a:prstGeom prst="ellipse">
                  <a:avLst/>
                </a:prstGeom>
                <a:solidFill>
                  <a:srgbClr val="EF19D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150">
                    <a:latin typeface="ArialMT"/>
                  </a:endParaRPr>
                </a:p>
              </p:txBody>
            </p:sp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C8ED4521-D051-BD56-11BD-A595A57FC93B}"/>
                    </a:ext>
                  </a:extLst>
                </p:cNvPr>
                <p:cNvGrpSpPr/>
                <p:nvPr/>
              </p:nvGrpSpPr>
              <p:grpSpPr>
                <a:xfrm>
                  <a:off x="1239548" y="3793157"/>
                  <a:ext cx="2577555" cy="108000"/>
                  <a:chOff x="1239548" y="3757138"/>
                  <a:chExt cx="2577555" cy="108000"/>
                </a:xfrm>
              </p:grpSpPr>
              <p:sp>
                <p:nvSpPr>
                  <p:cNvPr id="37" name="Triangle isocèle 36">
                    <a:extLst>
                      <a:ext uri="{FF2B5EF4-FFF2-40B4-BE49-F238E27FC236}">
                        <a16:creationId xmlns:a16="http://schemas.microsoft.com/office/drawing/2014/main" id="{54DB3CDF-6479-2736-4697-34B03DF418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1244314" y="3757138"/>
                    <a:ext cx="108000" cy="108000"/>
                  </a:xfrm>
                  <a:prstGeom prst="triangl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150">
                      <a:latin typeface="ArialMT"/>
                    </a:endParaRPr>
                  </a:p>
                </p:txBody>
              </p:sp>
              <p:sp>
                <p:nvSpPr>
                  <p:cNvPr id="27" name="Ellipse 26">
                    <a:extLst>
                      <a:ext uri="{FF2B5EF4-FFF2-40B4-BE49-F238E27FC236}">
                        <a16:creationId xmlns:a16="http://schemas.microsoft.com/office/drawing/2014/main" id="{BD011C78-BD81-0169-445B-6099426D098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9548" y="3757138"/>
                    <a:ext cx="108000" cy="108000"/>
                  </a:xfrm>
                  <a:prstGeom prst="ellipse">
                    <a:avLst/>
                  </a:prstGeom>
                  <a:solidFill>
                    <a:srgbClr val="EF19D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150">
                      <a:latin typeface="ArialMT"/>
                    </a:endParaRPr>
                  </a:p>
                </p:txBody>
              </p:sp>
              <p:sp>
                <p:nvSpPr>
                  <p:cNvPr id="33" name="Triangle isocèle 32">
                    <a:extLst>
                      <a:ext uri="{FF2B5EF4-FFF2-40B4-BE49-F238E27FC236}">
                        <a16:creationId xmlns:a16="http://schemas.microsoft.com/office/drawing/2014/main" id="{DC29A1F2-2600-CA8B-A750-8EB7612FF4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3709103" y="3757138"/>
                    <a:ext cx="108000" cy="108000"/>
                  </a:xfrm>
                  <a:prstGeom prst="triangl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150">
                      <a:latin typeface="ArialMT"/>
                    </a:endParaRPr>
                  </a:p>
                </p:txBody>
              </p:sp>
              <p:sp>
                <p:nvSpPr>
                  <p:cNvPr id="34" name="Triangle isocèle 33">
                    <a:extLst>
                      <a:ext uri="{FF2B5EF4-FFF2-40B4-BE49-F238E27FC236}">
                        <a16:creationId xmlns:a16="http://schemas.microsoft.com/office/drawing/2014/main" id="{EEA4FD84-60EC-DC0A-C329-82D54EB87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2443113" y="3757138"/>
                    <a:ext cx="108000" cy="108000"/>
                  </a:xfrm>
                  <a:prstGeom prst="triangl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150">
                      <a:latin typeface="ArialMT"/>
                    </a:endParaRPr>
                  </a:p>
                </p:txBody>
              </p:sp>
              <p:sp>
                <p:nvSpPr>
                  <p:cNvPr id="35" name="Triangle isocèle 34">
                    <a:extLst>
                      <a:ext uri="{FF2B5EF4-FFF2-40B4-BE49-F238E27FC236}">
                        <a16:creationId xmlns:a16="http://schemas.microsoft.com/office/drawing/2014/main" id="{0A262D41-82F7-EF17-32BF-0C2631FED1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1806850" y="3757138"/>
                    <a:ext cx="108000" cy="108000"/>
                  </a:xfrm>
                  <a:prstGeom prst="triangl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150">
                      <a:latin typeface="ArialMT"/>
                    </a:endParaRPr>
                  </a:p>
                </p:txBody>
              </p:sp>
              <p:sp>
                <p:nvSpPr>
                  <p:cNvPr id="36" name="Triangle isocèle 35">
                    <a:extLst>
                      <a:ext uri="{FF2B5EF4-FFF2-40B4-BE49-F238E27FC236}">
                        <a16:creationId xmlns:a16="http://schemas.microsoft.com/office/drawing/2014/main" id="{480D9085-E1DB-C316-4634-6CAD6A0EAD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800000">
                    <a:off x="1369198" y="3757138"/>
                    <a:ext cx="108000" cy="108000"/>
                  </a:xfrm>
                  <a:prstGeom prst="triangl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150">
                      <a:latin typeface="ArialMT"/>
                    </a:endParaRPr>
                  </a:p>
                </p:txBody>
              </p:sp>
            </p:grpSp>
          </p:grp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id="{02F618BB-DDB0-8781-AE17-3354BDBBA8E2}"/>
                  </a:ext>
                </a:extLst>
              </p:cNvPr>
              <p:cNvSpPr/>
              <p:nvPr/>
            </p:nvSpPr>
            <p:spPr>
              <a:xfrm>
                <a:off x="946956" y="2241489"/>
                <a:ext cx="175026" cy="32341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2C02555F-F9A3-A674-C881-57CE32845262}"/>
              </a:ext>
            </a:extLst>
          </p:cNvPr>
          <p:cNvGrpSpPr/>
          <p:nvPr/>
        </p:nvGrpSpPr>
        <p:grpSpPr>
          <a:xfrm>
            <a:off x="6459348" y="2055850"/>
            <a:ext cx="5149044" cy="3880682"/>
            <a:chOff x="6459348" y="2055850"/>
            <a:chExt cx="5149044" cy="3880682"/>
          </a:xfrm>
        </p:grpSpPr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id="{6598222B-690C-5AE4-F12C-E51FE50E46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348" y="2055850"/>
              <a:ext cx="5149044" cy="3880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9D3F907B-BE6F-A2B9-358F-E94633E53DD1}"/>
                </a:ext>
              </a:extLst>
            </p:cNvPr>
            <p:cNvSpPr txBox="1"/>
            <p:nvPr/>
          </p:nvSpPr>
          <p:spPr>
            <a:xfrm>
              <a:off x="7608975" y="2479481"/>
              <a:ext cx="486372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  <a:defRPr sz="2400" b="1" i="0">
                  <a:solidFill>
                    <a:srgbClr val="002060"/>
                  </a:solidFill>
                  <a:latin typeface="+mj-lt"/>
                </a:defRPr>
              </a:lvl1pPr>
            </a:lstStyle>
            <a:p>
              <a:pPr marL="0" indent="0">
                <a:buNone/>
              </a:pPr>
              <a:endParaRPr lang="en-150" sz="2000" i="1" dirty="0">
                <a:latin typeface="Arial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0794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52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BDF1EAF1-C824-672F-7056-AC53E6816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986" y="1584367"/>
            <a:ext cx="6701730" cy="32838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B413DF3-03FA-D1B3-F9B6-F3472AB4B9E8}"/>
              </a:ext>
            </a:extLst>
          </p:cNvPr>
          <p:cNvSpPr txBox="1"/>
          <p:nvPr/>
        </p:nvSpPr>
        <p:spPr>
          <a:xfrm>
            <a:off x="0" y="601671"/>
            <a:ext cx="12249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 sz="2400" b="1" i="0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Multiple targeting: dual functionalization </a:t>
            </a:r>
            <a:endParaRPr lang="en-150" b="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92B1C9-1AB4-5964-9B0E-046492B121B0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Carrier Binding to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Endothelium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15A851E-69B5-B92A-6EB5-1A1D23F32B90}"/>
              </a:ext>
            </a:extLst>
          </p:cNvPr>
          <p:cNvSpPr txBox="1"/>
          <p:nvPr/>
        </p:nvSpPr>
        <p:spPr>
          <a:xfrm>
            <a:off x="6759689" y="4656038"/>
            <a:ext cx="273630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Preferential binding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Combine basal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adhesion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 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with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 binding to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low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expressed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targets</a:t>
            </a:r>
            <a:endParaRPr kumimoji="0" lang="en-150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MT"/>
            </a:endParaRPr>
          </a:p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 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3A2D675-7939-D92D-1B72-3A420904A5CF}"/>
              </a:ext>
            </a:extLst>
          </p:cNvPr>
          <p:cNvSpPr txBox="1"/>
          <p:nvPr/>
        </p:nvSpPr>
        <p:spPr>
          <a:xfrm>
            <a:off x="4652997" y="4659304"/>
            <a:ext cx="193211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MT"/>
              </a:rPr>
              <a:t>Equal binding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Too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similar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</a:rPr>
              <a:t> distribution</a:t>
            </a:r>
            <a:endParaRPr kumimoji="0" lang="en-150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MT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ArialMT"/>
              </a:rPr>
              <a:t> </a:t>
            </a:r>
            <a:endParaRPr lang="en-15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58301C6-1E2B-4D36-CEB4-D780BA163FCB}"/>
              </a:ext>
            </a:extLst>
          </p:cNvPr>
          <p:cNvSpPr txBox="1"/>
          <p:nvPr/>
        </p:nvSpPr>
        <p:spPr>
          <a:xfrm>
            <a:off x="1775520" y="4587013"/>
            <a:ext cx="2372321" cy="8002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NO binding</a:t>
            </a:r>
          </a:p>
          <a:p>
            <a:pPr algn="ctr"/>
            <a:r>
              <a:rPr lang="en-GB" sz="1400" i="1" dirty="0">
                <a:solidFill>
                  <a:srgbClr val="C00000"/>
                </a:solidFill>
                <a:latin typeface="ArialMT"/>
              </a:rPr>
              <a:t>Scarce expression in the area of interest</a:t>
            </a:r>
            <a:endParaRPr lang="en-150" sz="1400" i="1" dirty="0">
              <a:solidFill>
                <a:srgbClr val="C00000"/>
              </a:solidFill>
              <a:latin typeface="ArialM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2DFE3C-0FF0-A6DC-B1E7-F7178FD993BE}"/>
              </a:ext>
            </a:extLst>
          </p:cNvPr>
          <p:cNvSpPr/>
          <p:nvPr/>
        </p:nvSpPr>
        <p:spPr>
          <a:xfrm>
            <a:off x="-8860" y="6592347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</a:t>
            </a:r>
            <a:endParaRPr lang="en-US" sz="1000" dirty="0">
              <a:solidFill>
                <a:srgbClr val="00206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46378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53</a:t>
            </a:fld>
            <a:endParaRPr lang="fr-FR"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Rectangle 268">
            <a:extLst>
              <a:ext uri="{FF2B5EF4-FFF2-40B4-BE49-F238E27FC236}">
                <a16:creationId xmlns:a16="http://schemas.microsoft.com/office/drawing/2014/main" id="{99F39DE6-67BB-9EE4-C605-18EBDC98D7B4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Vascular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Targeting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: Perspectives</a:t>
            </a:r>
          </a:p>
        </p:txBody>
      </p:sp>
      <p:sp>
        <p:nvSpPr>
          <p:cNvPr id="270" name="ZoneTexte 269">
            <a:extLst>
              <a:ext uri="{FF2B5EF4-FFF2-40B4-BE49-F238E27FC236}">
                <a16:creationId xmlns:a16="http://schemas.microsoft.com/office/drawing/2014/main" id="{3A167B74-60A4-D748-8AAE-5BBDEB1DC633}"/>
              </a:ext>
            </a:extLst>
          </p:cNvPr>
          <p:cNvSpPr txBox="1"/>
          <p:nvPr/>
        </p:nvSpPr>
        <p:spPr>
          <a:xfrm>
            <a:off x="119336" y="1166945"/>
            <a:ext cx="610853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Adequate understanding of biomedical factors</a:t>
            </a:r>
          </a:p>
        </p:txBody>
      </p:sp>
      <p:pic>
        <p:nvPicPr>
          <p:cNvPr id="281" name="Image 280">
            <a:extLst>
              <a:ext uri="{FF2B5EF4-FFF2-40B4-BE49-F238E27FC236}">
                <a16:creationId xmlns:a16="http://schemas.microsoft.com/office/drawing/2014/main" id="{14C0DB21-F431-10D9-B050-961B1355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498" y="1675103"/>
            <a:ext cx="1194203" cy="1439082"/>
          </a:xfrm>
          <a:prstGeom prst="rect">
            <a:avLst/>
          </a:prstGeom>
        </p:spPr>
      </p:pic>
      <p:pic>
        <p:nvPicPr>
          <p:cNvPr id="283" name="Image 282">
            <a:extLst>
              <a:ext uri="{FF2B5EF4-FFF2-40B4-BE49-F238E27FC236}">
                <a16:creationId xmlns:a16="http://schemas.microsoft.com/office/drawing/2014/main" id="{A95DFBC6-4109-06A0-FB19-FFC3D1DC7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1" y="1927036"/>
            <a:ext cx="1351419" cy="1296033"/>
          </a:xfrm>
          <a:prstGeom prst="rect">
            <a:avLst/>
          </a:prstGeom>
        </p:spPr>
      </p:pic>
      <p:pic>
        <p:nvPicPr>
          <p:cNvPr id="285" name="Image 284">
            <a:extLst>
              <a:ext uri="{FF2B5EF4-FFF2-40B4-BE49-F238E27FC236}">
                <a16:creationId xmlns:a16="http://schemas.microsoft.com/office/drawing/2014/main" id="{9979FA1E-200E-9C90-0E33-306854B01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906" y="1902839"/>
            <a:ext cx="1623840" cy="1429318"/>
          </a:xfrm>
          <a:prstGeom prst="rect">
            <a:avLst/>
          </a:prstGeom>
        </p:spPr>
      </p:pic>
      <p:sp>
        <p:nvSpPr>
          <p:cNvPr id="286" name="ZoneTexte 285">
            <a:extLst>
              <a:ext uri="{FF2B5EF4-FFF2-40B4-BE49-F238E27FC236}">
                <a16:creationId xmlns:a16="http://schemas.microsoft.com/office/drawing/2014/main" id="{3FA88794-B142-3B34-BAF8-DC8E62A3E125}"/>
              </a:ext>
            </a:extLst>
          </p:cNvPr>
          <p:cNvSpPr txBox="1"/>
          <p:nvPr/>
        </p:nvSpPr>
        <p:spPr>
          <a:xfrm>
            <a:off x="39069" y="3402294"/>
            <a:ext cx="1484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MT"/>
              </a:rPr>
              <a:t>Atheroma</a:t>
            </a:r>
            <a:endParaRPr lang="en-150" sz="1400" i="1" dirty="0">
              <a:solidFill>
                <a:srgbClr val="C00000"/>
              </a:solidFill>
              <a:latin typeface="ArialMT"/>
            </a:endParaRPr>
          </a:p>
        </p:txBody>
      </p:sp>
      <p:sp>
        <p:nvSpPr>
          <p:cNvPr id="287" name="ZoneTexte 286">
            <a:extLst>
              <a:ext uri="{FF2B5EF4-FFF2-40B4-BE49-F238E27FC236}">
                <a16:creationId xmlns:a16="http://schemas.microsoft.com/office/drawing/2014/main" id="{85F986D8-E63F-3A8F-7BFD-7A752DA2AEE9}"/>
              </a:ext>
            </a:extLst>
          </p:cNvPr>
          <p:cNvSpPr txBox="1"/>
          <p:nvPr/>
        </p:nvSpPr>
        <p:spPr>
          <a:xfrm>
            <a:off x="1613665" y="3387702"/>
            <a:ext cx="2372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GB" dirty="0">
                <a:latin typeface="ArialMT"/>
              </a:rPr>
              <a:t>Blood </a:t>
            </a:r>
            <a:r>
              <a:rPr lang="en-GB">
                <a:latin typeface="ArialMT"/>
              </a:rPr>
              <a:t>brain barrier</a:t>
            </a:r>
            <a:endParaRPr lang="en-150" dirty="0">
              <a:latin typeface="ArialMT"/>
            </a:endParaRPr>
          </a:p>
        </p:txBody>
      </p:sp>
      <p:pic>
        <p:nvPicPr>
          <p:cNvPr id="288" name="Image 287">
            <a:extLst>
              <a:ext uri="{FF2B5EF4-FFF2-40B4-BE49-F238E27FC236}">
                <a16:creationId xmlns:a16="http://schemas.microsoft.com/office/drawing/2014/main" id="{EE5CC463-8A15-DF50-EA9E-F9B080761A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3" t="12845" r="959"/>
          <a:stretch/>
        </p:blipFill>
        <p:spPr>
          <a:xfrm>
            <a:off x="3563767" y="4196136"/>
            <a:ext cx="1452114" cy="1429318"/>
          </a:xfrm>
          <a:prstGeom prst="rect">
            <a:avLst/>
          </a:prstGeom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28E1E7BD-65D6-7A53-BB5E-5271988BD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4277592"/>
            <a:ext cx="3972925" cy="221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" name="ZoneTexte 294">
            <a:extLst>
              <a:ext uri="{FF2B5EF4-FFF2-40B4-BE49-F238E27FC236}">
                <a16:creationId xmlns:a16="http://schemas.microsoft.com/office/drawing/2014/main" id="{5C52AC5F-1C41-9C88-5DB7-28D034691B5D}"/>
              </a:ext>
            </a:extLst>
          </p:cNvPr>
          <p:cNvSpPr txBox="1"/>
          <p:nvPr/>
        </p:nvSpPr>
        <p:spPr>
          <a:xfrm>
            <a:off x="0" y="5119331"/>
            <a:ext cx="5954681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Optimal nanocarrier design</a:t>
            </a:r>
          </a:p>
          <a:p>
            <a:r>
              <a:rPr lang="en-US" dirty="0">
                <a:latin typeface="ArialMT"/>
              </a:rPr>
              <a:t>Balanced combination of stealth and targeting features </a:t>
            </a:r>
          </a:p>
        </p:txBody>
      </p:sp>
      <p:sp>
        <p:nvSpPr>
          <p:cNvPr id="297" name="ZoneTexte 296">
            <a:extLst>
              <a:ext uri="{FF2B5EF4-FFF2-40B4-BE49-F238E27FC236}">
                <a16:creationId xmlns:a16="http://schemas.microsoft.com/office/drawing/2014/main" id="{8C53BC57-503E-47A9-F5BD-D17A0B52D5CC}"/>
              </a:ext>
            </a:extLst>
          </p:cNvPr>
          <p:cNvSpPr txBox="1"/>
          <p:nvPr/>
        </p:nvSpPr>
        <p:spPr>
          <a:xfrm>
            <a:off x="6093382" y="3539190"/>
            <a:ext cx="554723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en-US" dirty="0">
                <a:latin typeface="ArialMT"/>
              </a:rPr>
              <a:t>Relevant models for predictive screening  </a:t>
            </a:r>
          </a:p>
        </p:txBody>
      </p:sp>
      <p:sp>
        <p:nvSpPr>
          <p:cNvPr id="299" name="ZoneTexte 298">
            <a:extLst>
              <a:ext uri="{FF2B5EF4-FFF2-40B4-BE49-F238E27FC236}">
                <a16:creationId xmlns:a16="http://schemas.microsoft.com/office/drawing/2014/main" id="{F00B819C-CC29-A449-296F-61ACD03BE5D3}"/>
              </a:ext>
            </a:extLst>
          </p:cNvPr>
          <p:cNvSpPr txBox="1"/>
          <p:nvPr/>
        </p:nvSpPr>
        <p:spPr>
          <a:xfrm>
            <a:off x="6044042" y="1236358"/>
            <a:ext cx="6244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ArialMT"/>
              </a:rPr>
              <a:t>Quantitative real-time tracing of both carrier and cargo </a:t>
            </a:r>
          </a:p>
        </p:txBody>
      </p:sp>
    </p:spTree>
    <p:extLst>
      <p:ext uri="{BB962C8B-B14F-4D97-AF65-F5344CB8AC3E}">
        <p14:creationId xmlns:p14="http://schemas.microsoft.com/office/powerpoint/2010/main" val="1995213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lèche : courbe vers la droite 2050">
            <a:extLst>
              <a:ext uri="{FF2B5EF4-FFF2-40B4-BE49-F238E27FC236}">
                <a16:creationId xmlns:a16="http://schemas.microsoft.com/office/drawing/2014/main" id="{57B85116-478C-4EDA-AA96-26D36E660795}"/>
              </a:ext>
            </a:extLst>
          </p:cNvPr>
          <p:cNvSpPr/>
          <p:nvPr/>
        </p:nvSpPr>
        <p:spPr>
          <a:xfrm rot="19493866" flipH="1">
            <a:off x="10983539" y="4270904"/>
            <a:ext cx="336259" cy="616034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solidFill>
                <a:schemeClr val="tx1"/>
              </a:solidFill>
              <a:latin typeface="ArialMT"/>
            </a:endParaRPr>
          </a:p>
        </p:txBody>
      </p:sp>
      <p:sp>
        <p:nvSpPr>
          <p:cNvPr id="2050" name="Flèche : courbe vers la droite 2049">
            <a:extLst>
              <a:ext uri="{FF2B5EF4-FFF2-40B4-BE49-F238E27FC236}">
                <a16:creationId xmlns:a16="http://schemas.microsoft.com/office/drawing/2014/main" id="{5B808B72-051B-4398-9DD4-1A1E0AC7B38E}"/>
              </a:ext>
            </a:extLst>
          </p:cNvPr>
          <p:cNvSpPr/>
          <p:nvPr/>
        </p:nvSpPr>
        <p:spPr>
          <a:xfrm rot="1216074">
            <a:off x="7864505" y="4319720"/>
            <a:ext cx="315756" cy="616034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solidFill>
                <a:schemeClr val="tx1"/>
              </a:solidFill>
              <a:latin typeface="ArialMT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143BA4-F30E-4B9D-8BCF-0B0D9AB6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>
                <a:solidFill>
                  <a:schemeClr val="tx1"/>
                </a:solidFill>
                <a:latin typeface="ArialMT"/>
              </a:rPr>
              <a:pPr/>
              <a:t>54</a:t>
            </a:fld>
            <a:endParaRPr lang="fr-FR" dirty="0">
              <a:solidFill>
                <a:schemeClr val="tx1"/>
              </a:solidFill>
              <a:latin typeface="ArialMT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CCAB7721-A0ED-47F6-8E1A-36F1B2493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4" y="1997596"/>
            <a:ext cx="400028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0E686E5E-D588-4E27-83CD-B80E9EC93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1" r="44268" b="1"/>
          <a:stretch/>
        </p:blipFill>
        <p:spPr bwMode="auto">
          <a:xfrm>
            <a:off x="8090990" y="916441"/>
            <a:ext cx="2930079" cy="390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6E2713-0C0E-44A3-8C65-1101AD53615E}"/>
              </a:ext>
            </a:extLst>
          </p:cNvPr>
          <p:cNvSpPr/>
          <p:nvPr/>
        </p:nvSpPr>
        <p:spPr>
          <a:xfrm>
            <a:off x="3057948" y="6638100"/>
            <a:ext cx="91587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rgbClr val="002060"/>
                </a:solidFill>
                <a:latin typeface="ArialMT"/>
              </a:rPr>
              <a:t>Sudong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k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Lab on a chip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2013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13, 1489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BFF10C-71F8-470C-BC46-ADE6DFBA7664}"/>
              </a:ext>
            </a:extLst>
          </p:cNvPr>
          <p:cNvSpPr txBox="1"/>
          <p:nvPr/>
        </p:nvSpPr>
        <p:spPr>
          <a:xfrm>
            <a:off x="5333" y="519063"/>
            <a:ext cx="613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MT"/>
              </a:rPr>
              <a:t>Perfusable microvascular network</a:t>
            </a:r>
            <a:endParaRPr lang="en-150" sz="2400" b="1" dirty="0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8C2DA02-EC33-4A42-8EA1-D9570DD4E4E9}"/>
              </a:ext>
            </a:extLst>
          </p:cNvPr>
          <p:cNvCxnSpPr>
            <a:cxnSpLocks/>
          </p:cNvCxnSpPr>
          <p:nvPr/>
        </p:nvCxnSpPr>
        <p:spPr>
          <a:xfrm flipH="1">
            <a:off x="3965494" y="1970338"/>
            <a:ext cx="1036704" cy="252520"/>
          </a:xfrm>
          <a:prstGeom prst="straightConnector1">
            <a:avLst/>
          </a:prstGeom>
          <a:ln w="28575">
            <a:solidFill>
              <a:srgbClr val="039E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B845707-2E9B-4E58-9EE4-FBBEE9813E8D}"/>
              </a:ext>
            </a:extLst>
          </p:cNvPr>
          <p:cNvSpPr txBox="1"/>
          <p:nvPr/>
        </p:nvSpPr>
        <p:spPr>
          <a:xfrm>
            <a:off x="4464866" y="1527543"/>
            <a:ext cx="26949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39E07"/>
                </a:solidFill>
                <a:latin typeface="ArialMT"/>
              </a:rPr>
              <a:t>Stroma channel </a:t>
            </a:r>
          </a:p>
          <a:p>
            <a:pPr algn="ctr"/>
            <a:r>
              <a:rPr lang="en-GB" sz="1600" b="1" dirty="0">
                <a:solidFill>
                  <a:srgbClr val="039E07"/>
                </a:solidFill>
                <a:latin typeface="ArialMT"/>
              </a:rPr>
              <a:t>(with fibroblasts)</a:t>
            </a:r>
            <a:endParaRPr lang="en-150" sz="1600" b="1" dirty="0">
              <a:solidFill>
                <a:srgbClr val="039E07"/>
              </a:solidFill>
              <a:latin typeface="ArialMT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55FD6B6-63FB-4CA0-AC6A-33680F7E4EC6}"/>
              </a:ext>
            </a:extLst>
          </p:cNvPr>
          <p:cNvCxnSpPr>
            <a:cxnSpLocks/>
          </p:cNvCxnSpPr>
          <p:nvPr/>
        </p:nvCxnSpPr>
        <p:spPr>
          <a:xfrm flipH="1">
            <a:off x="3679297" y="1529484"/>
            <a:ext cx="364495" cy="440854"/>
          </a:xfrm>
          <a:prstGeom prst="straightConnector1">
            <a:avLst/>
          </a:prstGeom>
          <a:ln w="28575">
            <a:solidFill>
              <a:srgbClr val="8F40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0508A2B-FC11-4EF3-AADC-254318E65C57}"/>
              </a:ext>
            </a:extLst>
          </p:cNvPr>
          <p:cNvSpPr txBox="1"/>
          <p:nvPr/>
        </p:nvSpPr>
        <p:spPr>
          <a:xfrm>
            <a:off x="3328568" y="1010179"/>
            <a:ext cx="2459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8F4098"/>
                </a:solidFill>
                <a:latin typeface="ArialMT"/>
              </a:rPr>
              <a:t>Fluidic medium  channel</a:t>
            </a:r>
            <a:endParaRPr lang="en-150" sz="1600" b="1" dirty="0">
              <a:solidFill>
                <a:srgbClr val="8F4098"/>
              </a:solidFill>
              <a:latin typeface="ArialMT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BABE278-97AC-4271-A607-A2B69FB2F2C2}"/>
              </a:ext>
            </a:extLst>
          </p:cNvPr>
          <p:cNvCxnSpPr>
            <a:cxnSpLocks/>
          </p:cNvCxnSpPr>
          <p:nvPr/>
        </p:nvCxnSpPr>
        <p:spPr>
          <a:xfrm>
            <a:off x="2944411" y="1554254"/>
            <a:ext cx="364188" cy="428098"/>
          </a:xfrm>
          <a:prstGeom prst="straightConnector1">
            <a:avLst/>
          </a:prstGeom>
          <a:ln w="28575">
            <a:solidFill>
              <a:srgbClr val="3D50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EB3C7F7F-0767-4EE4-AC3A-7348CEB5BC4B}"/>
              </a:ext>
            </a:extLst>
          </p:cNvPr>
          <p:cNvSpPr txBox="1"/>
          <p:nvPr/>
        </p:nvSpPr>
        <p:spPr>
          <a:xfrm>
            <a:off x="1451484" y="1215700"/>
            <a:ext cx="19382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3D50A3"/>
                </a:solidFill>
                <a:latin typeface="ArialMT"/>
              </a:rPr>
              <a:t>Fibrin gel channel</a:t>
            </a:r>
            <a:endParaRPr lang="en-150" sz="1600" b="1" dirty="0">
              <a:solidFill>
                <a:srgbClr val="3D50A3"/>
              </a:solidFill>
              <a:latin typeface="ArialMT"/>
            </a:endParaRPr>
          </a:p>
        </p:txBody>
      </p:sp>
      <p:pic>
        <p:nvPicPr>
          <p:cNvPr id="24" name="Immagine 729">
            <a:extLst>
              <a:ext uri="{FF2B5EF4-FFF2-40B4-BE49-F238E27FC236}">
                <a16:creationId xmlns:a16="http://schemas.microsoft.com/office/drawing/2014/main" id="{9819E109-9C78-47A2-8C27-8CEDEF299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1349">
            <a:off x="4998875" y="2072422"/>
            <a:ext cx="653465" cy="439751"/>
          </a:xfrm>
          <a:prstGeom prst="rect">
            <a:avLst/>
          </a:prstGeom>
        </p:spPr>
      </p:pic>
      <p:pic>
        <p:nvPicPr>
          <p:cNvPr id="25" name="Immagine 740" descr="Neuroblaste04.png">
            <a:extLst>
              <a:ext uri="{FF2B5EF4-FFF2-40B4-BE49-F238E27FC236}">
                <a16:creationId xmlns:a16="http://schemas.microsoft.com/office/drawing/2014/main" id="{940FECBC-882B-4595-9755-B3F8B3CD1A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8651">
            <a:off x="1504370" y="5217535"/>
            <a:ext cx="715801" cy="48140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CBE1F535-4DDA-4A5C-B8F2-AEBEAF06C9F0}"/>
              </a:ext>
            </a:extLst>
          </p:cNvPr>
          <p:cNvSpPr txBox="1"/>
          <p:nvPr/>
        </p:nvSpPr>
        <p:spPr>
          <a:xfrm>
            <a:off x="1076160" y="5677184"/>
            <a:ext cx="186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  <a:latin typeface="ArialMT"/>
              </a:rPr>
              <a:t>Endothelial cells</a:t>
            </a:r>
            <a:endParaRPr lang="en-150" sz="1600" b="1" dirty="0">
              <a:solidFill>
                <a:srgbClr val="C00000"/>
              </a:solidFill>
              <a:latin typeface="ArialMT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A48765D8-BDBA-4141-8AB9-FC3B84105F56}"/>
              </a:ext>
            </a:extLst>
          </p:cNvPr>
          <p:cNvCxnSpPr>
            <a:cxnSpLocks/>
          </p:cNvCxnSpPr>
          <p:nvPr/>
        </p:nvCxnSpPr>
        <p:spPr>
          <a:xfrm flipH="1" flipV="1">
            <a:off x="1451483" y="3786989"/>
            <a:ext cx="388226" cy="156137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C51F284C-F122-4212-993C-62C6F2D37168}"/>
              </a:ext>
            </a:extLst>
          </p:cNvPr>
          <p:cNvCxnSpPr>
            <a:cxnSpLocks/>
          </p:cNvCxnSpPr>
          <p:nvPr/>
        </p:nvCxnSpPr>
        <p:spPr>
          <a:xfrm flipH="1" flipV="1">
            <a:off x="1199456" y="4731450"/>
            <a:ext cx="504055" cy="57751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0F504E04-1F06-48A6-9396-A4B91EF376DF}"/>
              </a:ext>
            </a:extLst>
          </p:cNvPr>
          <p:cNvSpPr txBox="1"/>
          <p:nvPr/>
        </p:nvSpPr>
        <p:spPr>
          <a:xfrm>
            <a:off x="4441795" y="3345976"/>
            <a:ext cx="186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solidFill>
                  <a:srgbClr val="002060"/>
                </a:solidFill>
                <a:latin typeface="ArialMT"/>
              </a:rPr>
              <a:t>Vasculogenesis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9180074-D094-44F1-AFB3-198AA60F4659}"/>
              </a:ext>
            </a:extLst>
          </p:cNvPr>
          <p:cNvSpPr txBox="1"/>
          <p:nvPr/>
        </p:nvSpPr>
        <p:spPr>
          <a:xfrm>
            <a:off x="4415163" y="4157128"/>
            <a:ext cx="186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ArialMT"/>
              </a:rPr>
              <a:t>Angiogenesis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0D456AB8-EB10-4754-871E-74C623FBE8CB}"/>
              </a:ext>
            </a:extLst>
          </p:cNvPr>
          <p:cNvCxnSpPr>
            <a:cxnSpLocks/>
          </p:cNvCxnSpPr>
          <p:nvPr/>
        </p:nvCxnSpPr>
        <p:spPr>
          <a:xfrm flipH="1" flipV="1">
            <a:off x="4174007" y="4530854"/>
            <a:ext cx="742549" cy="8829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2AD13706-788E-4026-908E-D7881A4C613F}"/>
              </a:ext>
            </a:extLst>
          </p:cNvPr>
          <p:cNvSpPr txBox="1"/>
          <p:nvPr/>
        </p:nvSpPr>
        <p:spPr>
          <a:xfrm>
            <a:off x="4285200" y="5375921"/>
            <a:ext cx="1868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ArialMT"/>
              </a:rPr>
              <a:t>Posts : paracrine interaction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1C76E44-09F0-4766-9129-732335C52E29}"/>
              </a:ext>
            </a:extLst>
          </p:cNvPr>
          <p:cNvSpPr txBox="1"/>
          <p:nvPr/>
        </p:nvSpPr>
        <p:spPr>
          <a:xfrm>
            <a:off x="7637314" y="671625"/>
            <a:ext cx="186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solidFill>
                  <a:srgbClr val="002060"/>
                </a:solidFill>
                <a:latin typeface="ArialMT"/>
              </a:rPr>
              <a:t>Vasculogenesis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C898787-9340-4ECC-BBE9-88096C96F779}"/>
              </a:ext>
            </a:extLst>
          </p:cNvPr>
          <p:cNvSpPr txBox="1"/>
          <p:nvPr/>
        </p:nvSpPr>
        <p:spPr>
          <a:xfrm>
            <a:off x="9606494" y="644347"/>
            <a:ext cx="186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ArialMT"/>
              </a:rPr>
              <a:t>Angiogenesis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49DD4B81-BD64-4D1B-B1A6-5A77AE21B1B7}"/>
              </a:ext>
            </a:extLst>
          </p:cNvPr>
          <p:cNvCxnSpPr>
            <a:cxnSpLocks/>
          </p:cNvCxnSpPr>
          <p:nvPr/>
        </p:nvCxnSpPr>
        <p:spPr>
          <a:xfrm flipV="1">
            <a:off x="9756876" y="4830773"/>
            <a:ext cx="108012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B902D838-4025-4B31-9D7C-9FC080DB3760}"/>
              </a:ext>
            </a:extLst>
          </p:cNvPr>
          <p:cNvSpPr txBox="1"/>
          <p:nvPr/>
        </p:nvSpPr>
        <p:spPr>
          <a:xfrm>
            <a:off x="9362810" y="4778547"/>
            <a:ext cx="186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ArialMT"/>
              </a:rPr>
              <a:t>700 µm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BA9210F2-9936-45BF-9E90-275FB0B01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3612" y="4930236"/>
            <a:ext cx="124645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48" name="Groupe 2047">
            <a:extLst>
              <a:ext uri="{FF2B5EF4-FFF2-40B4-BE49-F238E27FC236}">
                <a16:creationId xmlns:a16="http://schemas.microsoft.com/office/drawing/2014/main" id="{AF27466B-D73D-4DC3-AD7F-46DD2DED2A6B}"/>
              </a:ext>
            </a:extLst>
          </p:cNvPr>
          <p:cNvGrpSpPr/>
          <p:nvPr/>
        </p:nvGrpSpPr>
        <p:grpSpPr>
          <a:xfrm>
            <a:off x="7450200" y="4957184"/>
            <a:ext cx="1321584" cy="1440000"/>
            <a:chOff x="8345973" y="5089014"/>
            <a:chExt cx="1321584" cy="1440000"/>
          </a:xfrm>
        </p:grpSpPr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B1EED617-59FE-477E-9ABD-62B8047FD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45973" y="5089014"/>
              <a:ext cx="1276700" cy="14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AFF5CA06-963E-4893-911A-A7228DC141F4}"/>
                </a:ext>
              </a:extLst>
            </p:cNvPr>
            <p:cNvSpPr txBox="1"/>
            <p:nvPr/>
          </p:nvSpPr>
          <p:spPr>
            <a:xfrm>
              <a:off x="9080537" y="6193504"/>
              <a:ext cx="5870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solidFill>
                    <a:schemeClr val="bg1"/>
                  </a:solidFill>
                  <a:latin typeface="ArialMT"/>
                </a:rPr>
                <a:t>50 µm</a:t>
              </a:r>
            </a:p>
          </p:txBody>
        </p:sp>
      </p:grp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D6E5272-C39B-4E77-9E53-A80A0E0B0D93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6563C0B-2B84-4FE7-A7A8-C8A13DFAEAAD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Microfluidic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devices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130050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143BA4-F30E-4B9D-8BCF-0B0D9AB6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>
                <a:solidFill>
                  <a:schemeClr val="tx1"/>
                </a:solidFill>
                <a:latin typeface="ArialMT"/>
              </a:rPr>
              <a:pPr/>
              <a:t>55</a:t>
            </a:fld>
            <a:endParaRPr lang="fr-FR">
              <a:solidFill>
                <a:schemeClr val="tx1"/>
              </a:solidFill>
              <a:latin typeface="ArialM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DDC57A3-8AA4-4156-92FF-553F55DF0657}"/>
              </a:ext>
            </a:extLst>
          </p:cNvPr>
          <p:cNvSpPr txBox="1"/>
          <p:nvPr/>
        </p:nvSpPr>
        <p:spPr>
          <a:xfrm>
            <a:off x="5333" y="519063"/>
            <a:ext cx="613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MT"/>
              </a:rPr>
              <a:t>Perfusable microvascular network</a:t>
            </a:r>
            <a:endParaRPr lang="en-150" sz="24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D42ACB-FDD0-43B9-8411-09E277C2B91B}"/>
              </a:ext>
            </a:extLst>
          </p:cNvPr>
          <p:cNvSpPr txBox="1"/>
          <p:nvPr/>
        </p:nvSpPr>
        <p:spPr>
          <a:xfrm>
            <a:off x="6408019" y="1115452"/>
            <a:ext cx="4569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MT"/>
              </a:rPr>
              <a:t>Flow-induced endothelial responses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D842755-C210-4EA2-B2BC-75250C46F956}"/>
              </a:ext>
            </a:extLst>
          </p:cNvPr>
          <p:cNvSpPr txBox="1"/>
          <p:nvPr/>
        </p:nvSpPr>
        <p:spPr>
          <a:xfrm>
            <a:off x="200745" y="1115452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MT"/>
              </a:rPr>
              <a:t>Perfusable and intact </a:t>
            </a:r>
            <a:r>
              <a:rPr lang="en-GB" dirty="0" err="1">
                <a:solidFill>
                  <a:srgbClr val="002060"/>
                </a:solidFill>
                <a:latin typeface="ArialMT"/>
              </a:rPr>
              <a:t>lumina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77814E8-70A2-48D9-B0CE-C705AB476A1D}"/>
              </a:ext>
            </a:extLst>
          </p:cNvPr>
          <p:cNvGrpSpPr/>
          <p:nvPr/>
        </p:nvGrpSpPr>
        <p:grpSpPr>
          <a:xfrm>
            <a:off x="939822" y="1662777"/>
            <a:ext cx="2847975" cy="2208213"/>
            <a:chOff x="939822" y="1662777"/>
            <a:chExt cx="2847975" cy="2208213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7C75C1D3-0BA2-4624-8744-69A2F8AF002E}"/>
                </a:ext>
              </a:extLst>
            </p:cNvPr>
            <p:cNvGrpSpPr/>
            <p:nvPr/>
          </p:nvGrpSpPr>
          <p:grpSpPr>
            <a:xfrm>
              <a:off x="939822" y="1662777"/>
              <a:ext cx="2847975" cy="2208213"/>
              <a:chOff x="939822" y="1662777"/>
              <a:chExt cx="2847975" cy="2208213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1D5B0F4-5706-415A-9008-CCC5B98B8222}"/>
                  </a:ext>
                </a:extLst>
              </p:cNvPr>
              <p:cNvSpPr txBox="1"/>
              <p:nvPr/>
            </p:nvSpPr>
            <p:spPr>
              <a:xfrm>
                <a:off x="2585298" y="3050482"/>
                <a:ext cx="58702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chemeClr val="bg1"/>
                    </a:solidFill>
                    <a:latin typeface="ArialMT"/>
                  </a:rPr>
                  <a:t>20 µm</a:t>
                </a:r>
              </a:p>
            </p:txBody>
          </p:sp>
          <p:pic>
            <p:nvPicPr>
              <p:cNvPr id="2057" name="Picture 9">
                <a:extLst>
                  <a:ext uri="{FF2B5EF4-FFF2-40B4-BE49-F238E27FC236}">
                    <a16:creationId xmlns:a16="http://schemas.microsoft.com/office/drawing/2014/main" id="{3DF3C675-4D99-406E-99C7-66D92C2315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822" y="1662777"/>
                <a:ext cx="2847975" cy="2208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F98A92D-B552-4B18-8E26-EFAB71D8F0EF}"/>
                  </a:ext>
                </a:extLst>
              </p:cNvPr>
              <p:cNvSpPr txBox="1"/>
              <p:nvPr/>
            </p:nvSpPr>
            <p:spPr>
              <a:xfrm>
                <a:off x="2900023" y="3167390"/>
                <a:ext cx="6126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solidFill>
                      <a:schemeClr val="bg1"/>
                    </a:solidFill>
                    <a:latin typeface="ArialMT"/>
                  </a:rPr>
                  <a:t>20 µm</a:t>
                </a:r>
              </a:p>
            </p:txBody>
          </p:sp>
        </p:grp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64AF32B3-EEE5-481C-A3F9-FA574A145EAE}"/>
                </a:ext>
              </a:extLst>
            </p:cNvPr>
            <p:cNvSpPr/>
            <p:nvPr/>
          </p:nvSpPr>
          <p:spPr>
            <a:xfrm>
              <a:off x="939822" y="1662777"/>
              <a:ext cx="309562" cy="279945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4500F8E-F8DE-4D0D-BABF-DCD94AC2ED4A}"/>
              </a:ext>
            </a:extLst>
          </p:cNvPr>
          <p:cNvGrpSpPr/>
          <p:nvPr/>
        </p:nvGrpSpPr>
        <p:grpSpPr>
          <a:xfrm>
            <a:off x="1249384" y="4311252"/>
            <a:ext cx="2277763" cy="2246313"/>
            <a:chOff x="1249384" y="4311252"/>
            <a:chExt cx="2277763" cy="2246313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F320A8A3-2094-4BAB-BA4B-409B0D6B1E59}"/>
                </a:ext>
              </a:extLst>
            </p:cNvPr>
            <p:cNvGrpSpPr/>
            <p:nvPr/>
          </p:nvGrpSpPr>
          <p:grpSpPr>
            <a:xfrm>
              <a:off x="1249384" y="4311252"/>
              <a:ext cx="2277763" cy="2246313"/>
              <a:chOff x="666768" y="4328392"/>
              <a:chExt cx="2277763" cy="2246313"/>
            </a:xfrm>
          </p:grpSpPr>
          <p:pic>
            <p:nvPicPr>
              <p:cNvPr id="2061" name="Picture 13">
                <a:extLst>
                  <a:ext uri="{FF2B5EF4-FFF2-40B4-BE49-F238E27FC236}">
                    <a16:creationId xmlns:a16="http://schemas.microsoft.com/office/drawing/2014/main" id="{091203F2-3B4D-42CF-B122-A52573097A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768" y="4328392"/>
                <a:ext cx="2228850" cy="2246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BB8BC08-8EDF-41E2-B7BA-E937E15F3F16}"/>
                  </a:ext>
                </a:extLst>
              </p:cNvPr>
              <p:cNvSpPr txBox="1"/>
              <p:nvPr/>
            </p:nvSpPr>
            <p:spPr>
              <a:xfrm>
                <a:off x="2278964" y="6208132"/>
                <a:ext cx="66556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chemeClr val="bg1"/>
                    </a:solidFill>
                    <a:latin typeface="ArialMT"/>
                  </a:rPr>
                  <a:t>200 µm</a:t>
                </a:r>
              </a:p>
            </p:txBody>
          </p:sp>
        </p:grp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B5F975-9015-46CF-AEAA-00F6F21474D5}"/>
                </a:ext>
              </a:extLst>
            </p:cNvPr>
            <p:cNvSpPr/>
            <p:nvPr/>
          </p:nvSpPr>
          <p:spPr>
            <a:xfrm>
              <a:off x="1267662" y="4339006"/>
              <a:ext cx="309562" cy="279945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pic>
        <p:nvPicPr>
          <p:cNvPr id="2065" name="Picture 17">
            <a:extLst>
              <a:ext uri="{FF2B5EF4-FFF2-40B4-BE49-F238E27FC236}">
                <a16:creationId xmlns:a16="http://schemas.microsoft.com/office/drawing/2014/main" id="{D2CBD2E1-1F5E-40B0-B7E8-D91DE0493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028" y="1942722"/>
            <a:ext cx="2030413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>
            <a:extLst>
              <a:ext uri="{FF2B5EF4-FFF2-40B4-BE49-F238E27FC236}">
                <a16:creationId xmlns:a16="http://schemas.microsoft.com/office/drawing/2014/main" id="{56BF5B47-8F8F-4D11-A4B5-7CDFD3DA2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35" y="1922723"/>
            <a:ext cx="19907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25">
            <a:extLst>
              <a:ext uri="{FF2B5EF4-FFF2-40B4-BE49-F238E27FC236}">
                <a16:creationId xmlns:a16="http://schemas.microsoft.com/office/drawing/2014/main" id="{A33D6B1A-9365-414F-99CF-ACE6CFBB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3" y="4180282"/>
            <a:ext cx="1503363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29">
            <a:extLst>
              <a:ext uri="{FF2B5EF4-FFF2-40B4-BE49-F238E27FC236}">
                <a16:creationId xmlns:a16="http://schemas.microsoft.com/office/drawing/2014/main" id="{B9FF6570-1DBD-422F-875C-AB52CEF1D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603" y="4180282"/>
            <a:ext cx="1525588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886C2104-2A00-4F9D-9490-7F8575E52B4F}"/>
              </a:ext>
            </a:extLst>
          </p:cNvPr>
          <p:cNvSpPr txBox="1"/>
          <p:nvPr/>
        </p:nvSpPr>
        <p:spPr>
          <a:xfrm>
            <a:off x="8400256" y="1484784"/>
            <a:ext cx="186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ArialMT"/>
              </a:rPr>
              <a:t>Flow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497E97F-7954-4504-9D35-F2CD93707838}"/>
              </a:ext>
            </a:extLst>
          </p:cNvPr>
          <p:cNvSpPr txBox="1"/>
          <p:nvPr/>
        </p:nvSpPr>
        <p:spPr>
          <a:xfrm>
            <a:off x="3501863" y="2235534"/>
            <a:ext cx="186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75000"/>
                  </a:schemeClr>
                </a:solidFill>
                <a:latin typeface="ArialMT"/>
              </a:rPr>
              <a:t>7 µm beads</a:t>
            </a:r>
            <a:endParaRPr lang="en-150" sz="1600" b="1" dirty="0">
              <a:solidFill>
                <a:schemeClr val="accent2">
                  <a:lumMod val="75000"/>
                </a:schemeClr>
              </a:solidFill>
              <a:latin typeface="ArialMT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D22EFE1-F348-4E38-BE5A-1526B190B0D5}"/>
              </a:ext>
            </a:extLst>
          </p:cNvPr>
          <p:cNvSpPr txBox="1"/>
          <p:nvPr/>
        </p:nvSpPr>
        <p:spPr>
          <a:xfrm rot="16200000">
            <a:off x="4840516" y="2530973"/>
            <a:ext cx="186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ArialMT"/>
              </a:rPr>
              <a:t>F-actin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C8B23745-9181-4BAE-B063-71F2A2FA08C5}"/>
              </a:ext>
            </a:extLst>
          </p:cNvPr>
          <p:cNvSpPr txBox="1"/>
          <p:nvPr/>
        </p:nvSpPr>
        <p:spPr>
          <a:xfrm rot="16200000">
            <a:off x="4872832" y="4755083"/>
            <a:ext cx="180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ArialMT"/>
              </a:rPr>
              <a:t>Endothelial NO synthesis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53AF445-10BB-4538-993C-EAAF5453D4ED}"/>
              </a:ext>
            </a:extLst>
          </p:cNvPr>
          <p:cNvSpPr txBox="1"/>
          <p:nvPr/>
        </p:nvSpPr>
        <p:spPr>
          <a:xfrm>
            <a:off x="7527582" y="3050482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  <a:latin typeface="ArialMT"/>
              </a:rPr>
              <a:t>20 µm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FC11ED6-D3AF-45B6-A1DE-902A36EFD7B0}"/>
              </a:ext>
            </a:extLst>
          </p:cNvPr>
          <p:cNvSpPr txBox="1"/>
          <p:nvPr/>
        </p:nvSpPr>
        <p:spPr>
          <a:xfrm>
            <a:off x="7303348" y="5354888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  <a:latin typeface="ArialMT"/>
              </a:rPr>
              <a:t>50 µm</a:t>
            </a:r>
          </a:p>
        </p:txBody>
      </p:sp>
      <p:pic>
        <p:nvPicPr>
          <p:cNvPr id="2081" name="Picture 33">
            <a:extLst>
              <a:ext uri="{FF2B5EF4-FFF2-40B4-BE49-F238E27FC236}">
                <a16:creationId xmlns:a16="http://schemas.microsoft.com/office/drawing/2014/main" id="{D1475879-3709-4502-8EAE-1A2C4F477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302" y="4435853"/>
            <a:ext cx="1728865" cy="121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8A6757-1CBC-4128-B374-E10C1C075627}"/>
              </a:ext>
            </a:extLst>
          </p:cNvPr>
          <p:cNvSpPr/>
          <p:nvPr/>
        </p:nvSpPr>
        <p:spPr>
          <a:xfrm>
            <a:off x="3057948" y="6638100"/>
            <a:ext cx="91587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rgbClr val="002060"/>
                </a:solidFill>
                <a:latin typeface="ArialMT"/>
              </a:rPr>
              <a:t>Sudong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k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et al., Lab on a chip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2013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 13, 1489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4E7FB3-A5C7-474B-9FC7-59CE18118FAD}"/>
              </a:ext>
            </a:extLst>
          </p:cNvPr>
          <p:cNvSpPr txBox="1"/>
          <p:nvPr/>
        </p:nvSpPr>
        <p:spPr>
          <a:xfrm>
            <a:off x="6179169" y="1645022"/>
            <a:ext cx="186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ArialMT"/>
              </a:rPr>
              <a:t>Static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42EC628-FE00-4237-8ABB-CC3F7D5964CF}"/>
              </a:ext>
            </a:extLst>
          </p:cNvPr>
          <p:cNvCxnSpPr>
            <a:cxnSpLocks/>
          </p:cNvCxnSpPr>
          <p:nvPr/>
        </p:nvCxnSpPr>
        <p:spPr>
          <a:xfrm flipH="1" flipV="1">
            <a:off x="3186549" y="2094143"/>
            <a:ext cx="724357" cy="34350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ECDBA700-8A25-4CC8-9A16-31BAD13F10A4}"/>
              </a:ext>
            </a:extLst>
          </p:cNvPr>
          <p:cNvSpPr txBox="1"/>
          <p:nvPr/>
        </p:nvSpPr>
        <p:spPr>
          <a:xfrm>
            <a:off x="3501862" y="4618951"/>
            <a:ext cx="186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ArialMT"/>
              </a:rPr>
              <a:t>70 </a:t>
            </a:r>
            <a:r>
              <a:rPr lang="en-GB" sz="1600" b="1" dirty="0" err="1">
                <a:solidFill>
                  <a:srgbClr val="002060"/>
                </a:solidFill>
                <a:latin typeface="ArialMT"/>
              </a:rPr>
              <a:t>kDa</a:t>
            </a:r>
            <a:r>
              <a:rPr lang="en-GB" sz="1600" b="1" dirty="0">
                <a:solidFill>
                  <a:srgbClr val="002060"/>
                </a:solidFill>
                <a:latin typeface="ArialMT"/>
              </a:rPr>
              <a:t> dextran</a:t>
            </a:r>
            <a:endParaRPr lang="en-150" sz="16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E232151-5888-42DF-82B2-2EFB8FF291B8}"/>
              </a:ext>
            </a:extLst>
          </p:cNvPr>
          <p:cNvSpPr/>
          <p:nvPr/>
        </p:nvSpPr>
        <p:spPr>
          <a:xfrm>
            <a:off x="3491528" y="5991114"/>
            <a:ext cx="1990725" cy="6469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2060"/>
              </a:buClr>
            </a:pPr>
            <a:r>
              <a:rPr lang="en-US" sz="1600" b="1" dirty="0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No leakage</a:t>
            </a:r>
          </a:p>
          <a:p>
            <a:pPr lvl="0" algn="ctr">
              <a:buClr>
                <a:srgbClr val="002060"/>
              </a:buClr>
            </a:pPr>
            <a:r>
              <a:rPr lang="en-US" sz="1600" b="1" dirty="0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Intact barrier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00E3286F-3629-40C9-89E9-7A12B188CB62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4AFD5DC-9829-4E57-85A6-B5474590101D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Microfluidic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devices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169715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143BA4-F30E-4B9D-8BCF-0B0D9AB6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>
                <a:solidFill>
                  <a:schemeClr val="tx1"/>
                </a:solidFill>
                <a:latin typeface="ArialMT"/>
              </a:rPr>
              <a:pPr/>
              <a:t>56</a:t>
            </a:fld>
            <a:endParaRPr lang="fr-FR">
              <a:solidFill>
                <a:schemeClr val="tx1"/>
              </a:solidFill>
              <a:latin typeface="ArialM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820478-DDEB-4DFB-B5F6-3C09AAB8ADB7}"/>
              </a:ext>
            </a:extLst>
          </p:cNvPr>
          <p:cNvSpPr txBox="1"/>
          <p:nvPr/>
        </p:nvSpPr>
        <p:spPr>
          <a:xfrm>
            <a:off x="5333" y="519063"/>
            <a:ext cx="613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MT"/>
              </a:rPr>
              <a:t>Perfusable microvascular network</a:t>
            </a:r>
            <a:endParaRPr lang="en-150" sz="2400" b="1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A00F22-31CD-44BC-8F03-AF4120F0348A}"/>
              </a:ext>
            </a:extLst>
          </p:cNvPr>
          <p:cNvGrpSpPr>
            <a:grpSpLocks noChangeAspect="1"/>
          </p:cNvGrpSpPr>
          <p:nvPr/>
        </p:nvGrpSpPr>
        <p:grpSpPr>
          <a:xfrm>
            <a:off x="17430" y="942037"/>
            <a:ext cx="2232248" cy="1936951"/>
            <a:chOff x="1199456" y="4422103"/>
            <a:chExt cx="1416050" cy="1228725"/>
          </a:xfrm>
        </p:grpSpPr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872AE460-C8D8-40CD-9248-F48BF0311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56" y="4422103"/>
              <a:ext cx="1416050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0639FDC-A902-4259-A125-89734542CA08}"/>
                </a:ext>
              </a:extLst>
            </p:cNvPr>
            <p:cNvSpPr/>
            <p:nvPr/>
          </p:nvSpPr>
          <p:spPr>
            <a:xfrm>
              <a:off x="1199456" y="4422103"/>
              <a:ext cx="176000" cy="2310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A711EA-99E6-4E97-AB0E-EC6F4A764454}"/>
              </a:ext>
            </a:extLst>
          </p:cNvPr>
          <p:cNvGrpSpPr/>
          <p:nvPr/>
        </p:nvGrpSpPr>
        <p:grpSpPr>
          <a:xfrm>
            <a:off x="1673064" y="2410219"/>
            <a:ext cx="3032103" cy="2094963"/>
            <a:chOff x="1556331" y="3211067"/>
            <a:chExt cx="3032103" cy="2094963"/>
          </a:xfrm>
        </p:grpSpPr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373C792D-8B4C-4174-8578-E94E3F912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331" y="3211067"/>
              <a:ext cx="3032103" cy="209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8B000993-3D0E-4927-BC7F-AF944F484C11}"/>
                </a:ext>
              </a:extLst>
            </p:cNvPr>
            <p:cNvSpPr/>
            <p:nvPr/>
          </p:nvSpPr>
          <p:spPr>
            <a:xfrm>
              <a:off x="1631504" y="3220685"/>
              <a:ext cx="277445" cy="364198"/>
            </a:xfrm>
            <a:prstGeom prst="roundRect">
              <a:avLst/>
            </a:prstGeom>
            <a:solidFill>
              <a:srgbClr val="D4B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18" name="Flèche : courbe vers la droite 17">
            <a:extLst>
              <a:ext uri="{FF2B5EF4-FFF2-40B4-BE49-F238E27FC236}">
                <a16:creationId xmlns:a16="http://schemas.microsoft.com/office/drawing/2014/main" id="{C017AAF5-E5A1-4A5F-889C-E5F915ED46E3}"/>
              </a:ext>
            </a:extLst>
          </p:cNvPr>
          <p:cNvSpPr/>
          <p:nvPr/>
        </p:nvSpPr>
        <p:spPr>
          <a:xfrm rot="18321700">
            <a:off x="1005041" y="2944023"/>
            <a:ext cx="421642" cy="964991"/>
          </a:xfrm>
          <a:prstGeom prst="curvedRightArrow">
            <a:avLst>
              <a:gd name="adj1" fmla="val 16436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solidFill>
                <a:schemeClr val="tx1"/>
              </a:solidFill>
              <a:latin typeface="ArialMT"/>
            </a:endParaRPr>
          </a:p>
        </p:txBody>
      </p:sp>
      <p:pic>
        <p:nvPicPr>
          <p:cNvPr id="9" name="Image 8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E35C7DD3-E190-4BAC-B922-40022165C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240">
            <a:off x="252153" y="2210129"/>
            <a:ext cx="1762802" cy="1122678"/>
          </a:xfrm>
          <a:prstGeom prst="rect">
            <a:avLst/>
          </a:prstGeom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112E73F2-823A-416F-8845-3D34B0D07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59" y="4873302"/>
            <a:ext cx="2784516" cy="162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lèche : courbe vers la droite 25">
            <a:extLst>
              <a:ext uri="{FF2B5EF4-FFF2-40B4-BE49-F238E27FC236}">
                <a16:creationId xmlns:a16="http://schemas.microsoft.com/office/drawing/2014/main" id="{613DEFCD-8121-4BE3-A583-9AD3301C4857}"/>
              </a:ext>
            </a:extLst>
          </p:cNvPr>
          <p:cNvSpPr/>
          <p:nvPr/>
        </p:nvSpPr>
        <p:spPr>
          <a:xfrm rot="374036">
            <a:off x="1520533" y="4527811"/>
            <a:ext cx="421642" cy="964991"/>
          </a:xfrm>
          <a:prstGeom prst="curvedRightArrow">
            <a:avLst>
              <a:gd name="adj1" fmla="val 16436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solidFill>
                <a:schemeClr val="tx1"/>
              </a:solidFill>
              <a:latin typeface="ArialMT"/>
            </a:endParaRPr>
          </a:p>
        </p:txBody>
      </p:sp>
      <p:pic>
        <p:nvPicPr>
          <p:cNvPr id="4113" name="Picture 17">
            <a:extLst>
              <a:ext uri="{FF2B5EF4-FFF2-40B4-BE49-F238E27FC236}">
                <a16:creationId xmlns:a16="http://schemas.microsoft.com/office/drawing/2014/main" id="{BF992277-538A-4085-AD22-1F423D3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27" y="574930"/>
            <a:ext cx="4379503" cy="328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3B9E45C-63A8-47C8-9648-1B8DD3270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5080686"/>
            <a:ext cx="5423594" cy="133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CB112E-93FD-4AAD-A160-B47FCC94F8CA}"/>
              </a:ext>
            </a:extLst>
          </p:cNvPr>
          <p:cNvSpPr/>
          <p:nvPr/>
        </p:nvSpPr>
        <p:spPr>
          <a:xfrm>
            <a:off x="3057948" y="6638100"/>
            <a:ext cx="91587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rgbClr val="002060"/>
                </a:solidFill>
                <a:latin typeface="ArialMT"/>
              </a:rPr>
              <a:t>Wang X et al.,.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Lab on a Chip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2016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16,282; </a:t>
            </a:r>
            <a:r>
              <a:rPr lang="en-US" sz="1000" dirty="0" err="1">
                <a:solidFill>
                  <a:srgbClr val="002060"/>
                </a:solidFill>
                <a:latin typeface="ArialMT"/>
              </a:rPr>
              <a:t>Sobrino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A et al.,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Scientific reports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2016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6, 1.</a:t>
            </a:r>
          </a:p>
        </p:txBody>
      </p:sp>
      <p:pic>
        <p:nvPicPr>
          <p:cNvPr id="14" name="Image 13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9F1C52E6-2CA0-4679-8621-F4E22B51C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8511">
            <a:off x="1305931" y="3502737"/>
            <a:ext cx="1762802" cy="1122678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E35B71F-CEBC-4CBD-9D31-FFAE439ED708}"/>
              </a:ext>
            </a:extLst>
          </p:cNvPr>
          <p:cNvSpPr/>
          <p:nvPr/>
        </p:nvSpPr>
        <p:spPr>
          <a:xfrm>
            <a:off x="7032104" y="4003424"/>
            <a:ext cx="4608512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>
              <a:buClr>
                <a:srgbClr val="002060"/>
              </a:buClr>
            </a:pPr>
            <a:r>
              <a:rPr lang="en-US" sz="1600" b="1" dirty="0" err="1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Optimised</a:t>
            </a:r>
            <a:r>
              <a:rPr lang="en-US" sz="1600" b="1" dirty="0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 pore design</a:t>
            </a:r>
          </a:p>
          <a:p>
            <a:pPr marL="85725" lvl="0" indent="-8572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NO gel leakage </a:t>
            </a:r>
          </a:p>
          <a:p>
            <a:pPr marL="85725" lvl="0" indent="-8572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Vasculogenesis</a:t>
            </a:r>
            <a:r>
              <a:rPr lang="en-US" sz="1600" dirty="0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, Sprouting &amp; Anastomosis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EF1F440-2BC1-451F-9F13-9AA8E2B7383D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2B0D21C-B501-425E-A8D3-C7BA22511D41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Microfluidic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devices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711291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2757A22-B189-4DA7-B709-2EE50ED5F20C}"/>
              </a:ext>
            </a:extLst>
          </p:cNvPr>
          <p:cNvSpPr/>
          <p:nvPr/>
        </p:nvSpPr>
        <p:spPr>
          <a:xfrm>
            <a:off x="3057948" y="6638100"/>
            <a:ext cx="91587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rgbClr val="002060"/>
                </a:solidFill>
                <a:latin typeface="ArialMT"/>
              </a:rPr>
              <a:t>Wang X et al.,.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Lab on a Chip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2016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16,282; </a:t>
            </a:r>
            <a:r>
              <a:rPr lang="en-US" sz="1000" dirty="0" err="1">
                <a:solidFill>
                  <a:srgbClr val="002060"/>
                </a:solidFill>
                <a:latin typeface="ArialMT"/>
              </a:rPr>
              <a:t>Sobrino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A et al.,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Scientific reports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2016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6, 1.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143BA4-F30E-4B9D-8BCF-0B0D9AB6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>
                <a:solidFill>
                  <a:schemeClr val="tx1"/>
                </a:solidFill>
                <a:latin typeface="ArialMT"/>
              </a:rPr>
              <a:pPr/>
              <a:t>57</a:t>
            </a:fld>
            <a:endParaRPr lang="fr-FR">
              <a:solidFill>
                <a:schemeClr val="tx1"/>
              </a:solidFill>
              <a:latin typeface="ArialMT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A00F22-31CD-44BC-8F03-AF4120F0348A}"/>
              </a:ext>
            </a:extLst>
          </p:cNvPr>
          <p:cNvGrpSpPr>
            <a:grpSpLocks noChangeAspect="1"/>
          </p:cNvGrpSpPr>
          <p:nvPr/>
        </p:nvGrpSpPr>
        <p:grpSpPr>
          <a:xfrm>
            <a:off x="17430" y="942037"/>
            <a:ext cx="2232248" cy="1936951"/>
            <a:chOff x="1199456" y="4422103"/>
            <a:chExt cx="1416050" cy="1228725"/>
          </a:xfrm>
        </p:grpSpPr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872AE460-C8D8-40CD-9248-F48BF0311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56" y="4422103"/>
              <a:ext cx="1416050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0639FDC-A902-4259-A125-89734542CA08}"/>
                </a:ext>
              </a:extLst>
            </p:cNvPr>
            <p:cNvSpPr/>
            <p:nvPr/>
          </p:nvSpPr>
          <p:spPr>
            <a:xfrm>
              <a:off x="1199456" y="4422103"/>
              <a:ext cx="176000" cy="2310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A711EA-99E6-4E97-AB0E-EC6F4A764454}"/>
              </a:ext>
            </a:extLst>
          </p:cNvPr>
          <p:cNvGrpSpPr/>
          <p:nvPr/>
        </p:nvGrpSpPr>
        <p:grpSpPr>
          <a:xfrm>
            <a:off x="1673064" y="2410219"/>
            <a:ext cx="3032103" cy="2094963"/>
            <a:chOff x="1556331" y="3211067"/>
            <a:chExt cx="3032103" cy="2094963"/>
          </a:xfrm>
        </p:grpSpPr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373C792D-8B4C-4174-8578-E94E3F912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331" y="3211067"/>
              <a:ext cx="3032103" cy="209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8B000993-3D0E-4927-BC7F-AF944F484C11}"/>
                </a:ext>
              </a:extLst>
            </p:cNvPr>
            <p:cNvSpPr/>
            <p:nvPr/>
          </p:nvSpPr>
          <p:spPr>
            <a:xfrm>
              <a:off x="1631504" y="3220685"/>
              <a:ext cx="277445" cy="364198"/>
            </a:xfrm>
            <a:prstGeom prst="roundRect">
              <a:avLst/>
            </a:prstGeom>
            <a:solidFill>
              <a:srgbClr val="D4BC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18" name="Flèche : courbe vers la droite 17">
            <a:extLst>
              <a:ext uri="{FF2B5EF4-FFF2-40B4-BE49-F238E27FC236}">
                <a16:creationId xmlns:a16="http://schemas.microsoft.com/office/drawing/2014/main" id="{C017AAF5-E5A1-4A5F-889C-E5F915ED46E3}"/>
              </a:ext>
            </a:extLst>
          </p:cNvPr>
          <p:cNvSpPr/>
          <p:nvPr/>
        </p:nvSpPr>
        <p:spPr>
          <a:xfrm rot="18321700">
            <a:off x="1005041" y="2944023"/>
            <a:ext cx="421642" cy="964991"/>
          </a:xfrm>
          <a:prstGeom prst="curvedRightArrow">
            <a:avLst>
              <a:gd name="adj1" fmla="val 16436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solidFill>
                <a:schemeClr val="tx1"/>
              </a:solidFill>
              <a:latin typeface="ArialMT"/>
            </a:endParaRPr>
          </a:p>
        </p:txBody>
      </p:sp>
      <p:pic>
        <p:nvPicPr>
          <p:cNvPr id="9" name="Image 8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E35C7DD3-E190-4BAC-B922-40022165CD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240">
            <a:off x="252153" y="2210129"/>
            <a:ext cx="1762802" cy="1122678"/>
          </a:xfrm>
          <a:prstGeom prst="rect">
            <a:avLst/>
          </a:prstGeom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112E73F2-823A-416F-8845-3D34B0D07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59" y="4873302"/>
            <a:ext cx="2784516" cy="162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lèche : courbe vers la droite 25">
            <a:extLst>
              <a:ext uri="{FF2B5EF4-FFF2-40B4-BE49-F238E27FC236}">
                <a16:creationId xmlns:a16="http://schemas.microsoft.com/office/drawing/2014/main" id="{613DEFCD-8121-4BE3-A583-9AD3301C4857}"/>
              </a:ext>
            </a:extLst>
          </p:cNvPr>
          <p:cNvSpPr/>
          <p:nvPr/>
        </p:nvSpPr>
        <p:spPr>
          <a:xfrm rot="374036">
            <a:off x="1520533" y="4527811"/>
            <a:ext cx="421642" cy="964991"/>
          </a:xfrm>
          <a:prstGeom prst="curvedRightArrow">
            <a:avLst>
              <a:gd name="adj1" fmla="val 16436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solidFill>
                <a:schemeClr val="tx1"/>
              </a:solidFill>
              <a:latin typeface="ArialMT"/>
            </a:endParaRPr>
          </a:p>
        </p:txBody>
      </p:sp>
      <p:pic>
        <p:nvPicPr>
          <p:cNvPr id="20" name="Image 19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F96369A9-D906-4B99-851E-09DDC790B2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8511">
            <a:off x="1691785" y="3500544"/>
            <a:ext cx="1762802" cy="1122678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530A1BA9-2FF2-4CBB-B809-2DEB1978E14B}"/>
              </a:ext>
            </a:extLst>
          </p:cNvPr>
          <p:cNvSpPr/>
          <p:nvPr/>
        </p:nvSpPr>
        <p:spPr>
          <a:xfrm>
            <a:off x="7032104" y="4003424"/>
            <a:ext cx="3844999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>
              <a:buClr>
                <a:srgbClr val="002060"/>
              </a:buClr>
            </a:pPr>
            <a:r>
              <a:rPr lang="en-US" sz="1600" b="1" dirty="0" err="1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Optimised</a:t>
            </a:r>
            <a:r>
              <a:rPr lang="en-US" sz="1600" b="1" dirty="0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 pore design</a:t>
            </a:r>
          </a:p>
          <a:p>
            <a:pPr marL="85725" lvl="0" indent="-8572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NO gel leakage </a:t>
            </a:r>
          </a:p>
          <a:p>
            <a:pPr marL="85725" lvl="0" indent="-85725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Vasculogenesis</a:t>
            </a:r>
            <a:r>
              <a:rPr lang="en-US" sz="1600" dirty="0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 &amp; Anastomosis</a:t>
            </a:r>
          </a:p>
        </p:txBody>
      </p:sp>
      <p:pic>
        <p:nvPicPr>
          <p:cNvPr id="4113" name="Picture 17">
            <a:extLst>
              <a:ext uri="{FF2B5EF4-FFF2-40B4-BE49-F238E27FC236}">
                <a16:creationId xmlns:a16="http://schemas.microsoft.com/office/drawing/2014/main" id="{BF992277-538A-4085-AD22-1F423D3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27" y="574930"/>
            <a:ext cx="4379503" cy="328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3B9E45C-63A8-47C8-9648-1B8DD3270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5080686"/>
            <a:ext cx="5423594" cy="133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1E88B9A-E74C-4C49-9BD3-8532FFB3B31D}"/>
              </a:ext>
            </a:extLst>
          </p:cNvPr>
          <p:cNvSpPr/>
          <p:nvPr/>
        </p:nvSpPr>
        <p:spPr>
          <a:xfrm>
            <a:off x="90455" y="567290"/>
            <a:ext cx="12126225" cy="6318094"/>
          </a:xfrm>
          <a:prstGeom prst="roundRect">
            <a:avLst>
              <a:gd name="adj" fmla="val 529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latin typeface="ArialMT"/>
            </a:endParaRPr>
          </a:p>
        </p:txBody>
      </p:sp>
      <p:pic>
        <p:nvPicPr>
          <p:cNvPr id="6" name="Diapo77">
            <a:hlinkClick r:id="" action="ppaction://media"/>
            <a:extLst>
              <a:ext uri="{FF2B5EF4-FFF2-40B4-BE49-F238E27FC236}">
                <a16:creationId xmlns:a16="http://schemas.microsoft.com/office/drawing/2014/main" id="{03EAECB6-BC11-456F-869B-D8D7609A2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4104" y="2567199"/>
            <a:ext cx="4867466" cy="3474908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513087C-C59B-465B-8B81-3F73357B367D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3F3317-BB26-4AE7-8A87-A17A6513EA54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Microfluidic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devices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6C1652E-C261-6A5D-58F0-37AC1E5D73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0763" y="936171"/>
            <a:ext cx="622829" cy="5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8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143BA4-F30E-4B9D-8BCF-0B0D9AB6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>
                <a:solidFill>
                  <a:schemeClr val="tx1"/>
                </a:solidFill>
                <a:latin typeface="ArialMT"/>
              </a:rPr>
              <a:pPr/>
              <a:t>58</a:t>
            </a:fld>
            <a:endParaRPr lang="fr-FR">
              <a:solidFill>
                <a:schemeClr val="tx1"/>
              </a:solidFill>
              <a:latin typeface="ArialM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820478-DDEB-4DFB-B5F6-3C09AAB8ADB7}"/>
              </a:ext>
            </a:extLst>
          </p:cNvPr>
          <p:cNvSpPr txBox="1"/>
          <p:nvPr/>
        </p:nvSpPr>
        <p:spPr>
          <a:xfrm>
            <a:off x="5333" y="519063"/>
            <a:ext cx="613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2060"/>
                </a:solidFill>
                <a:latin typeface="ArialMT"/>
              </a:rPr>
              <a:t>Perfusable</a:t>
            </a:r>
            <a:r>
              <a:rPr lang="en-US" sz="2400" b="1" dirty="0">
                <a:solidFill>
                  <a:srgbClr val="002060"/>
                </a:solidFill>
                <a:latin typeface="ArialMT"/>
              </a:rPr>
              <a:t> microvascular network</a:t>
            </a:r>
            <a:endParaRPr lang="en-150" sz="2400" b="1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A00F22-31CD-44BC-8F03-AF4120F0348A}"/>
              </a:ext>
            </a:extLst>
          </p:cNvPr>
          <p:cNvGrpSpPr>
            <a:grpSpLocks noChangeAspect="1"/>
          </p:cNvGrpSpPr>
          <p:nvPr/>
        </p:nvGrpSpPr>
        <p:grpSpPr>
          <a:xfrm>
            <a:off x="106516" y="1541221"/>
            <a:ext cx="1984233" cy="1721745"/>
            <a:chOff x="1199456" y="4422103"/>
            <a:chExt cx="1416050" cy="1228725"/>
          </a:xfrm>
        </p:grpSpPr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872AE460-C8D8-40CD-9248-F48BF0311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56" y="4422103"/>
              <a:ext cx="1416050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0639FDC-A902-4259-A125-89734542CA08}"/>
                </a:ext>
              </a:extLst>
            </p:cNvPr>
            <p:cNvSpPr/>
            <p:nvPr/>
          </p:nvSpPr>
          <p:spPr>
            <a:xfrm>
              <a:off x="1199456" y="4422103"/>
              <a:ext cx="176000" cy="2310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4B91C270-4905-405B-A47A-8F80CBA25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178" y="1591519"/>
            <a:ext cx="2067010" cy="1586008"/>
          </a:xfrm>
          <a:prstGeom prst="rect">
            <a:avLst/>
          </a:prstGeom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2093876C-96B9-416A-9CDA-8BBA5280F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89" y="4029177"/>
            <a:ext cx="1622363" cy="18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A325410-3564-4D06-9FA8-399BF5927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916" y="4029178"/>
            <a:ext cx="1812694" cy="1870751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59F6A0C3-C54F-4D51-B015-36B97E00F7A0}"/>
              </a:ext>
            </a:extLst>
          </p:cNvPr>
          <p:cNvSpPr txBox="1"/>
          <p:nvPr/>
        </p:nvSpPr>
        <p:spPr>
          <a:xfrm>
            <a:off x="106516" y="6046549"/>
            <a:ext cx="1984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MT"/>
              </a:rPr>
              <a:t>Stromal cells in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ArialMT"/>
              </a:rPr>
              <a:t>perivascular position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0492BAD-7166-46E0-8160-1C78D8107309}"/>
              </a:ext>
            </a:extLst>
          </p:cNvPr>
          <p:cNvSpPr txBox="1"/>
          <p:nvPr/>
        </p:nvSpPr>
        <p:spPr>
          <a:xfrm>
            <a:off x="2557146" y="6053325"/>
            <a:ext cx="1984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MT"/>
              </a:rPr>
              <a:t>Basement membrane deposition</a:t>
            </a:r>
            <a:endParaRPr lang="en-150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7DC9CE9-13C3-4167-B716-93E89E802D50}"/>
              </a:ext>
            </a:extLst>
          </p:cNvPr>
          <p:cNvSpPr txBox="1"/>
          <p:nvPr/>
        </p:nvSpPr>
        <p:spPr>
          <a:xfrm>
            <a:off x="5303912" y="564859"/>
            <a:ext cx="6912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MT"/>
              </a:rPr>
              <a:t>Coculture with cancer cells: Vascularized Micro-</a:t>
            </a:r>
            <a:r>
              <a:rPr lang="en-GB" dirty="0" err="1">
                <a:solidFill>
                  <a:srgbClr val="002060"/>
                </a:solidFill>
                <a:latin typeface="ArialMT"/>
              </a:rPr>
              <a:t>Tumors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19373CB-9F0D-4D40-8791-F8E742E778B3}"/>
              </a:ext>
            </a:extLst>
          </p:cNvPr>
          <p:cNvSpPr txBox="1"/>
          <p:nvPr/>
        </p:nvSpPr>
        <p:spPr>
          <a:xfrm>
            <a:off x="7736814" y="2879681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  <a:latin typeface="ArialMT"/>
              </a:rPr>
              <a:t>100 µm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F757568-E11E-4183-B8A5-68AA8600B880}"/>
              </a:ext>
            </a:extLst>
          </p:cNvPr>
          <p:cNvSpPr txBox="1"/>
          <p:nvPr/>
        </p:nvSpPr>
        <p:spPr>
          <a:xfrm>
            <a:off x="2336582" y="2734616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  <a:latin typeface="ArialMT"/>
              </a:rPr>
              <a:t>100 µm</a:t>
            </a:r>
          </a:p>
        </p:txBody>
      </p:sp>
      <p:pic>
        <p:nvPicPr>
          <p:cNvPr id="3089" name="Picture 17">
            <a:extLst>
              <a:ext uri="{FF2B5EF4-FFF2-40B4-BE49-F238E27FC236}">
                <a16:creationId xmlns:a16="http://schemas.microsoft.com/office/drawing/2014/main" id="{61E63E78-C5F8-49FD-8013-CFFFE3EC2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62" y="1059361"/>
            <a:ext cx="5704299" cy="125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E6D9BA3E-C359-408E-960B-EE9D76FB2F0D}"/>
              </a:ext>
            </a:extLst>
          </p:cNvPr>
          <p:cNvGrpSpPr/>
          <p:nvPr/>
        </p:nvGrpSpPr>
        <p:grpSpPr>
          <a:xfrm>
            <a:off x="6439312" y="2626438"/>
            <a:ext cx="5021197" cy="1884723"/>
            <a:chOff x="6097950" y="2610573"/>
            <a:chExt cx="5021197" cy="1884723"/>
          </a:xfrm>
        </p:grpSpPr>
        <p:pic>
          <p:nvPicPr>
            <p:cNvPr id="3093" name="Picture 21">
              <a:extLst>
                <a:ext uri="{FF2B5EF4-FFF2-40B4-BE49-F238E27FC236}">
                  <a16:creationId xmlns:a16="http://schemas.microsoft.com/office/drawing/2014/main" id="{967391F0-ECF5-4150-9790-D9FF82557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163" y="2779116"/>
              <a:ext cx="4954984" cy="1716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C8FE566C-358E-46D7-AFA5-1F222B5049B2}"/>
                </a:ext>
              </a:extLst>
            </p:cNvPr>
            <p:cNvSpPr/>
            <p:nvPr/>
          </p:nvSpPr>
          <p:spPr>
            <a:xfrm>
              <a:off x="6097950" y="2610573"/>
              <a:ext cx="246619" cy="3237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6F7E3CAD-8B0B-4B3B-95F5-75869C9B0ABE}"/>
              </a:ext>
            </a:extLst>
          </p:cNvPr>
          <p:cNvSpPr txBox="1"/>
          <p:nvPr/>
        </p:nvSpPr>
        <p:spPr>
          <a:xfrm>
            <a:off x="5303912" y="2411993"/>
            <a:ext cx="6057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ArialMT"/>
              </a:rPr>
              <a:t>Drug treatment: cancer or endothelial cell targeting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99018746-75D0-4FC3-B545-4F96DF7504C6}"/>
              </a:ext>
            </a:extLst>
          </p:cNvPr>
          <p:cNvGrpSpPr>
            <a:grpSpLocks noChangeAspect="1"/>
          </p:cNvGrpSpPr>
          <p:nvPr/>
        </p:nvGrpSpPr>
        <p:grpSpPr>
          <a:xfrm>
            <a:off x="6102873" y="4622119"/>
            <a:ext cx="2584009" cy="1973669"/>
            <a:chOff x="6600162" y="4851990"/>
            <a:chExt cx="2117388" cy="1617263"/>
          </a:xfrm>
        </p:grpSpPr>
        <p:pic>
          <p:nvPicPr>
            <p:cNvPr id="3097" name="Picture 25">
              <a:extLst>
                <a:ext uri="{FF2B5EF4-FFF2-40B4-BE49-F238E27FC236}">
                  <a16:creationId xmlns:a16="http://schemas.microsoft.com/office/drawing/2014/main" id="{EB5CB452-84F8-41B4-9B83-E4245C5AC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931" y="4851990"/>
              <a:ext cx="2031619" cy="161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DCCA209B-733A-4C8B-855F-E520602EBA29}"/>
                </a:ext>
              </a:extLst>
            </p:cNvPr>
            <p:cNvSpPr/>
            <p:nvPr/>
          </p:nvSpPr>
          <p:spPr>
            <a:xfrm>
              <a:off x="6600162" y="4851990"/>
              <a:ext cx="246619" cy="3237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>
                <a:latin typeface="ArialMT"/>
              </a:endParaRPr>
            </a:p>
          </p:txBody>
        </p:sp>
      </p:grp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521C6CFA-23D1-4662-9D10-C2CC2AF48DE5}"/>
              </a:ext>
            </a:extLst>
          </p:cNvPr>
          <p:cNvSpPr/>
          <p:nvPr/>
        </p:nvSpPr>
        <p:spPr>
          <a:xfrm>
            <a:off x="8903724" y="5122373"/>
            <a:ext cx="2876987" cy="11918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2060"/>
              </a:buClr>
            </a:pPr>
            <a:r>
              <a:rPr lang="en-US" sz="1600" b="1" dirty="0">
                <a:solidFill>
                  <a:srgbClr val="000066"/>
                </a:solidFill>
                <a:latin typeface="ArialMT"/>
                <a:cs typeface="Calibri Light" panose="020F0302020204030204" pitchFamily="34" charset="0"/>
              </a:rPr>
              <a:t>Suitable for the development of novel treatment with multiple targets</a:t>
            </a:r>
            <a:endParaRPr lang="en-US" sz="1600" dirty="0">
              <a:solidFill>
                <a:srgbClr val="000066"/>
              </a:solidFill>
              <a:latin typeface="ArialMT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3FB11F-B6EA-4D8A-8333-6A013E7D87FC}"/>
              </a:ext>
            </a:extLst>
          </p:cNvPr>
          <p:cNvSpPr/>
          <p:nvPr/>
        </p:nvSpPr>
        <p:spPr>
          <a:xfrm>
            <a:off x="3057948" y="6638100"/>
            <a:ext cx="91587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rgbClr val="002060"/>
                </a:solidFill>
                <a:latin typeface="ArialMT"/>
              </a:rPr>
              <a:t>Wang X et al.,.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Lab on a Chip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2016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16,282; </a:t>
            </a:r>
            <a:r>
              <a:rPr lang="en-US" sz="1000" dirty="0" err="1">
                <a:solidFill>
                  <a:srgbClr val="002060"/>
                </a:solidFill>
                <a:latin typeface="ArialMT"/>
              </a:rPr>
              <a:t>Sobrino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A et al., </a:t>
            </a:r>
            <a:r>
              <a:rPr lang="en-US" sz="1000" i="1" dirty="0">
                <a:solidFill>
                  <a:srgbClr val="002060"/>
                </a:solidFill>
                <a:latin typeface="ArialMT"/>
              </a:rPr>
              <a:t>Scientific reports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2016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,</a:t>
            </a:r>
            <a:r>
              <a:rPr lang="en-US" sz="1000" b="1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000" dirty="0">
                <a:solidFill>
                  <a:srgbClr val="002060"/>
                </a:solidFill>
                <a:latin typeface="ArialMT"/>
              </a:rPr>
              <a:t>6, 1.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40069C-AEF2-4F1B-98AA-713BA56D1CBC}"/>
              </a:ext>
            </a:extLst>
          </p:cNvPr>
          <p:cNvSpPr txBox="1"/>
          <p:nvPr/>
        </p:nvSpPr>
        <p:spPr>
          <a:xfrm rot="16200000">
            <a:off x="6144739" y="3175270"/>
            <a:ext cx="77765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MT"/>
              </a:rPr>
              <a:t>Ctrl</a:t>
            </a:r>
            <a:endParaRPr lang="en-150" sz="12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3C0905-89E6-4CA7-A93A-C6342D030E1F}"/>
              </a:ext>
            </a:extLst>
          </p:cNvPr>
          <p:cNvSpPr txBox="1"/>
          <p:nvPr/>
        </p:nvSpPr>
        <p:spPr>
          <a:xfrm rot="16200000">
            <a:off x="6075346" y="4016028"/>
            <a:ext cx="91643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MT"/>
              </a:rPr>
              <a:t>FOLFOX</a:t>
            </a:r>
            <a:endParaRPr lang="en-150" sz="1200" b="1" dirty="0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37E4FF6-32B8-4A92-8F59-8C7AAFC62768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50CE0EF-D07F-47A5-B029-09C0C66AFE13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Microfluidic</a:t>
            </a:r>
            <a:r>
              <a:rPr lang="fr-FR" sz="2800" b="1" dirty="0">
                <a:solidFill>
                  <a:srgbClr val="63003C"/>
                </a:solidFill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devices</a:t>
            </a:r>
            <a:endParaRPr lang="fr-FR" sz="2800" b="1" dirty="0">
              <a:solidFill>
                <a:srgbClr val="63003C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724386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9D9636-FC08-4B66-80A5-681887124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55B7-5429-4E31-B7C5-DAAC07C16580}" type="slidenum">
              <a:rPr lang="fr-FR" smtClean="0">
                <a:latin typeface="ArialMT"/>
              </a:rPr>
              <a:pPr/>
              <a:t>59</a:t>
            </a:fld>
            <a:endParaRPr lang="fr-FR">
              <a:latin typeface="ArialMT"/>
            </a:endParaRPr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DEA70BD5-0ED4-47F4-92BF-15E4BF956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55" y="1135528"/>
            <a:ext cx="2880320" cy="2938137"/>
          </a:xfrm>
          <a:prstGeom prst="rect">
            <a:avLst/>
          </a:prstGeom>
        </p:spPr>
      </p:pic>
      <p:sp>
        <p:nvSpPr>
          <p:cNvPr id="3" name="TextBox 39">
            <a:extLst>
              <a:ext uri="{FF2B5EF4-FFF2-40B4-BE49-F238E27FC236}">
                <a16:creationId xmlns:a16="http://schemas.microsoft.com/office/drawing/2014/main" id="{04A838C6-B872-4F90-80FB-A38F6009D58E}"/>
              </a:ext>
            </a:extLst>
          </p:cNvPr>
          <p:cNvSpPr txBox="1"/>
          <p:nvPr/>
        </p:nvSpPr>
        <p:spPr>
          <a:xfrm>
            <a:off x="0" y="6600538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000" dirty="0">
                <a:solidFill>
                  <a:srgbClr val="002060"/>
                </a:solidFill>
                <a:latin typeface="ArialMT"/>
              </a:rPr>
              <a:t>Wang HF </a:t>
            </a:r>
            <a:r>
              <a:rPr lang="it-IT" sz="1000" i="1" dirty="0">
                <a:solidFill>
                  <a:srgbClr val="002060"/>
                </a:solidFill>
                <a:latin typeface="ArialMT"/>
              </a:rPr>
              <a:t>et al., ACS Nano </a:t>
            </a:r>
            <a:r>
              <a:rPr lang="it-IT" sz="1000" b="1" i="1" dirty="0">
                <a:solidFill>
                  <a:srgbClr val="002060"/>
                </a:solidFill>
                <a:latin typeface="ArialMT"/>
              </a:rPr>
              <a:t>2018</a:t>
            </a:r>
            <a:r>
              <a:rPr lang="it-IT" sz="1000" dirty="0">
                <a:solidFill>
                  <a:srgbClr val="002060"/>
                </a:solidFill>
                <a:latin typeface="ArialMT"/>
              </a:rPr>
              <a:t>, 12, 11600</a:t>
            </a:r>
            <a:endParaRPr lang="fr-FR" sz="1000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B28C8A-C07A-4346-BF51-706414E18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515777"/>
            <a:ext cx="2594214" cy="17278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9A0FDE-C7BD-41CB-A652-8E0E0D7E8D0B}"/>
              </a:ext>
            </a:extLst>
          </p:cNvPr>
          <p:cNvSpPr/>
          <p:nvPr/>
        </p:nvSpPr>
        <p:spPr>
          <a:xfrm>
            <a:off x="3219045" y="5828094"/>
            <a:ext cx="2108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002060"/>
                </a:solidFill>
                <a:latin typeface="ArialMT"/>
              </a:rPr>
              <a:t>Central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region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for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trapping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tumor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spheroids</a:t>
            </a:r>
            <a:endParaRPr lang="fr-FR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15C5C-42B9-4DF1-9B97-FB7C0ADF7172}"/>
              </a:ext>
            </a:extLst>
          </p:cNvPr>
          <p:cNvSpPr/>
          <p:nvPr/>
        </p:nvSpPr>
        <p:spPr>
          <a:xfrm>
            <a:off x="3074992" y="4303066"/>
            <a:ext cx="2243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MT"/>
              </a:rPr>
              <a:t>Steady medium perfusion for culturing endothelial cells</a:t>
            </a:r>
            <a:endParaRPr lang="fr-FR" sz="1600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F3CFDA1-31B4-44A8-8C64-142B1910F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33" y="950024"/>
            <a:ext cx="3564273" cy="235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 descr="Une image contenant tapis, brique&#10;&#10;Description générée automatiquement">
            <a:extLst>
              <a:ext uri="{FF2B5EF4-FFF2-40B4-BE49-F238E27FC236}">
                <a16:creationId xmlns:a16="http://schemas.microsoft.com/office/drawing/2014/main" id="{AFD7075B-3A2F-44FD-AB19-30EF946C3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63" y="4457051"/>
            <a:ext cx="3492238" cy="1727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465E667-B140-422A-A361-25616C249FB9}"/>
              </a:ext>
            </a:extLst>
          </p:cNvPr>
          <p:cNvSpPr/>
          <p:nvPr/>
        </p:nvSpPr>
        <p:spPr>
          <a:xfrm>
            <a:off x="7210133" y="3873111"/>
            <a:ext cx="4155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2060"/>
                </a:solidFill>
                <a:latin typeface="ArialMT"/>
              </a:rPr>
              <a:t>Ovarian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cancer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cells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(SKOV3)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spheroids</a:t>
            </a:r>
            <a:endParaRPr lang="fr-FR" sz="16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C89C3A-EAF0-4ED4-92B5-2B136B05E1D3}"/>
              </a:ext>
            </a:extLst>
          </p:cNvPr>
          <p:cNvSpPr/>
          <p:nvPr/>
        </p:nvSpPr>
        <p:spPr>
          <a:xfrm>
            <a:off x="7210133" y="562463"/>
            <a:ext cx="3195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  <a:latin typeface="ArialMT"/>
              </a:rPr>
              <a:t>Confluent HUVEC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monolayer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046BDC-5834-4ECC-8EAB-98F613D0A3A2}"/>
              </a:ext>
            </a:extLst>
          </p:cNvPr>
          <p:cNvSpPr txBox="1"/>
          <p:nvPr/>
        </p:nvSpPr>
        <p:spPr>
          <a:xfrm>
            <a:off x="5332" y="519063"/>
            <a:ext cx="9691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MT"/>
              </a:rPr>
              <a:t>Open top device for nanomedicine screening </a:t>
            </a:r>
            <a:endParaRPr lang="en-150" sz="2400" b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E9CA9C-4FA8-4E25-AF17-7737AF46BE2C}"/>
              </a:ext>
            </a:extLst>
          </p:cNvPr>
          <p:cNvSpPr txBox="1"/>
          <p:nvPr/>
        </p:nvSpPr>
        <p:spPr>
          <a:xfrm>
            <a:off x="1092" y="904610"/>
            <a:ext cx="3797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ArialMT"/>
              </a:rPr>
              <a:t>Chip Design</a:t>
            </a:r>
            <a:endParaRPr lang="en-150" dirty="0">
              <a:solidFill>
                <a:srgbClr val="002060"/>
              </a:solidFill>
              <a:latin typeface="ArialMT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2DF2701-5EC0-4834-B48C-FE73E6041F1F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35620C2-9661-4AAE-9EFB-09C9A37F0104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Microfluidic</a:t>
            </a:r>
            <a:r>
              <a:rPr lang="fr-FR" sz="2800" b="1" dirty="0">
                <a:solidFill>
                  <a:srgbClr val="63003C"/>
                </a:solidFill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devices</a:t>
            </a:r>
            <a:endParaRPr lang="fr-FR" sz="2800" b="1" dirty="0">
              <a:solidFill>
                <a:srgbClr val="63003C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201088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6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Optimization of drug pharmacokinetics and biodistribution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5F74C81C-8290-8CC2-6FEF-607B87D6D805}"/>
              </a:ext>
            </a:extLst>
          </p:cNvPr>
          <p:cNvGrpSpPr/>
          <p:nvPr/>
        </p:nvGrpSpPr>
        <p:grpSpPr>
          <a:xfrm>
            <a:off x="911424" y="2198220"/>
            <a:ext cx="7055633" cy="2697339"/>
            <a:chOff x="2207568" y="1818989"/>
            <a:chExt cx="6732240" cy="1923968"/>
          </a:xfrm>
        </p:grpSpPr>
        <p:sp>
          <p:nvSpPr>
            <p:cNvPr id="86" name="Freeform 1161">
              <a:extLst>
                <a:ext uri="{FF2B5EF4-FFF2-40B4-BE49-F238E27FC236}">
                  <a16:creationId xmlns:a16="http://schemas.microsoft.com/office/drawing/2014/main" id="{9B43E141-C218-FC92-82CD-5D38AB15B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1888055"/>
              <a:ext cx="6732240" cy="1789126"/>
            </a:xfrm>
            <a:custGeom>
              <a:avLst/>
              <a:gdLst>
                <a:gd name="T0" fmla="*/ 2047 w 2047"/>
                <a:gd name="T1" fmla="*/ 225 h 544"/>
                <a:gd name="T2" fmla="*/ 1837 w 2047"/>
                <a:gd name="T3" fmla="*/ 241 h 544"/>
                <a:gd name="T4" fmla="*/ 1657 w 2047"/>
                <a:gd name="T5" fmla="*/ 253 h 544"/>
                <a:gd name="T6" fmla="*/ 1468 w 2047"/>
                <a:gd name="T7" fmla="*/ 269 h 544"/>
                <a:gd name="T8" fmla="*/ 1270 w 2047"/>
                <a:gd name="T9" fmla="*/ 237 h 544"/>
                <a:gd name="T10" fmla="*/ 1069 w 2047"/>
                <a:gd name="T11" fmla="*/ 179 h 544"/>
                <a:gd name="T12" fmla="*/ 788 w 2047"/>
                <a:gd name="T13" fmla="*/ 77 h 544"/>
                <a:gd name="T14" fmla="*/ 572 w 2047"/>
                <a:gd name="T15" fmla="*/ 16 h 544"/>
                <a:gd name="T16" fmla="*/ 371 w 2047"/>
                <a:gd name="T17" fmla="*/ 0 h 544"/>
                <a:gd name="T18" fmla="*/ 200 w 2047"/>
                <a:gd name="T19" fmla="*/ 38 h 544"/>
                <a:gd name="T20" fmla="*/ 0 w 2047"/>
                <a:gd name="T21" fmla="*/ 117 h 544"/>
                <a:gd name="T22" fmla="*/ 0 w 2047"/>
                <a:gd name="T23" fmla="*/ 405 h 544"/>
                <a:gd name="T24" fmla="*/ 188 w 2047"/>
                <a:gd name="T25" fmla="*/ 304 h 544"/>
                <a:gd name="T26" fmla="*/ 320 w 2047"/>
                <a:gd name="T27" fmla="*/ 278 h 544"/>
                <a:gd name="T28" fmla="*/ 395 w 2047"/>
                <a:gd name="T29" fmla="*/ 281 h 544"/>
                <a:gd name="T30" fmla="*/ 566 w 2047"/>
                <a:gd name="T31" fmla="*/ 291 h 544"/>
                <a:gd name="T32" fmla="*/ 776 w 2047"/>
                <a:gd name="T33" fmla="*/ 342 h 544"/>
                <a:gd name="T34" fmla="*/ 1141 w 2047"/>
                <a:gd name="T35" fmla="*/ 480 h 544"/>
                <a:gd name="T36" fmla="*/ 1546 w 2047"/>
                <a:gd name="T37" fmla="*/ 544 h 544"/>
                <a:gd name="T38" fmla="*/ 2047 w 2047"/>
                <a:gd name="T39" fmla="*/ 494 h 544"/>
                <a:gd name="T40" fmla="*/ 2047 w 2047"/>
                <a:gd name="T41" fmla="*/ 225 h 5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47" h="544">
                  <a:moveTo>
                    <a:pt x="2047" y="225"/>
                  </a:moveTo>
                  <a:lnTo>
                    <a:pt x="1837" y="241"/>
                  </a:lnTo>
                  <a:lnTo>
                    <a:pt x="1657" y="253"/>
                  </a:lnTo>
                  <a:lnTo>
                    <a:pt x="1468" y="269"/>
                  </a:lnTo>
                  <a:lnTo>
                    <a:pt x="1270" y="237"/>
                  </a:lnTo>
                  <a:lnTo>
                    <a:pt x="1069" y="179"/>
                  </a:lnTo>
                  <a:lnTo>
                    <a:pt x="788" y="77"/>
                  </a:lnTo>
                  <a:lnTo>
                    <a:pt x="572" y="16"/>
                  </a:lnTo>
                  <a:lnTo>
                    <a:pt x="371" y="0"/>
                  </a:lnTo>
                  <a:lnTo>
                    <a:pt x="200" y="38"/>
                  </a:lnTo>
                  <a:lnTo>
                    <a:pt x="0" y="117"/>
                  </a:lnTo>
                  <a:lnTo>
                    <a:pt x="0" y="405"/>
                  </a:lnTo>
                  <a:lnTo>
                    <a:pt x="188" y="304"/>
                  </a:lnTo>
                  <a:lnTo>
                    <a:pt x="320" y="278"/>
                  </a:lnTo>
                  <a:lnTo>
                    <a:pt x="395" y="281"/>
                  </a:lnTo>
                  <a:lnTo>
                    <a:pt x="566" y="291"/>
                  </a:lnTo>
                  <a:lnTo>
                    <a:pt x="776" y="342"/>
                  </a:lnTo>
                  <a:lnTo>
                    <a:pt x="1141" y="480"/>
                  </a:lnTo>
                  <a:lnTo>
                    <a:pt x="1546" y="544"/>
                  </a:lnTo>
                  <a:lnTo>
                    <a:pt x="2047" y="494"/>
                  </a:lnTo>
                  <a:lnTo>
                    <a:pt x="2047" y="225"/>
                  </a:lnTo>
                  <a:close/>
                </a:path>
              </a:pathLst>
            </a:custGeom>
            <a:solidFill>
              <a:srgbClr val="F77D69"/>
            </a:solidFill>
            <a:ln>
              <a:noFill/>
            </a:ln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7" name="Freeform 1162">
              <a:extLst>
                <a:ext uri="{FF2B5EF4-FFF2-40B4-BE49-F238E27FC236}">
                  <a16:creationId xmlns:a16="http://schemas.microsoft.com/office/drawing/2014/main" id="{8E670180-90FC-B970-D356-DDCC8EDBB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904304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8" name="Freeform 1163">
              <a:extLst>
                <a:ext uri="{FF2B5EF4-FFF2-40B4-BE49-F238E27FC236}">
                  <a16:creationId xmlns:a16="http://schemas.microsoft.com/office/drawing/2014/main" id="{3D434370-126B-80C7-381F-0D1C8146F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2723418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8 h 49"/>
                <a:gd name="T12" fmla="*/ 12 w 128"/>
                <a:gd name="T13" fmla="*/ 184 h 49"/>
                <a:gd name="T14" fmla="*/ 5 w 128"/>
                <a:gd name="T15" fmla="*/ 145 h 49"/>
                <a:gd name="T16" fmla="*/ 18 w 128"/>
                <a:gd name="T17" fmla="*/ 118 h 49"/>
                <a:gd name="T18" fmla="*/ 203 w 128"/>
                <a:gd name="T19" fmla="*/ 68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7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0"/>
                    <a:pt x="3" y="28"/>
                    <a:pt x="5" y="28"/>
                  </a:cubicBezTo>
                  <a:cubicBezTo>
                    <a:pt x="6" y="27"/>
                    <a:pt x="38" y="21"/>
                    <a:pt x="60" y="16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9" name="Freeform 1164">
              <a:extLst>
                <a:ext uri="{FF2B5EF4-FFF2-40B4-BE49-F238E27FC236}">
                  <a16:creationId xmlns:a16="http://schemas.microsoft.com/office/drawing/2014/main" id="{31F36700-C58C-F77B-D1DE-DBD0EEF61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2720130"/>
              <a:ext cx="631456" cy="151286"/>
            </a:xfrm>
            <a:custGeom>
              <a:avLst/>
              <a:gdLst>
                <a:gd name="T0" fmla="*/ 413 w 128"/>
                <a:gd name="T1" fmla="*/ 33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33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8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2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8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0" name="Freeform 1165">
              <a:extLst>
                <a:ext uri="{FF2B5EF4-FFF2-40B4-BE49-F238E27FC236}">
                  <a16:creationId xmlns:a16="http://schemas.microsoft.com/office/drawing/2014/main" id="{384C2E49-CA63-DB4A-968F-ED0A42416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2759596"/>
              <a:ext cx="631456" cy="253240"/>
            </a:xfrm>
            <a:custGeom>
              <a:avLst/>
              <a:gdLst>
                <a:gd name="T0" fmla="*/ 21 w 128"/>
                <a:gd name="T1" fmla="*/ 90 h 48"/>
                <a:gd name="T2" fmla="*/ 21 w 128"/>
                <a:gd name="T3" fmla="*/ 90 h 48"/>
                <a:gd name="T4" fmla="*/ 5 w 128"/>
                <a:gd name="T5" fmla="*/ 67 h 48"/>
                <a:gd name="T6" fmla="*/ 12 w 128"/>
                <a:gd name="T7" fmla="*/ 26 h 48"/>
                <a:gd name="T8" fmla="*/ 68 w 128"/>
                <a:gd name="T9" fmla="*/ 16 h 48"/>
                <a:gd name="T10" fmla="*/ 261 w 128"/>
                <a:gd name="T11" fmla="*/ 69 h 48"/>
                <a:gd name="T12" fmla="*/ 396 w 128"/>
                <a:gd name="T13" fmla="*/ 103 h 48"/>
                <a:gd name="T14" fmla="*/ 431 w 128"/>
                <a:gd name="T15" fmla="*/ 136 h 48"/>
                <a:gd name="T16" fmla="*/ 423 w 128"/>
                <a:gd name="T17" fmla="*/ 178 h 48"/>
                <a:gd name="T18" fmla="*/ 399 w 128"/>
                <a:gd name="T19" fmla="*/ 193 h 48"/>
                <a:gd name="T20" fmla="*/ 207 w 128"/>
                <a:gd name="T21" fmla="*/ 149 h 48"/>
                <a:gd name="T22" fmla="*/ 21 w 128"/>
                <a:gd name="T23" fmla="*/ 9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4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1" name="Freeform 1166">
              <a:extLst>
                <a:ext uri="{FF2B5EF4-FFF2-40B4-BE49-F238E27FC236}">
                  <a16:creationId xmlns:a16="http://schemas.microsoft.com/office/drawing/2014/main" id="{6672A245-7C88-5C3D-33AB-F5C4C6B31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143" y="3045724"/>
              <a:ext cx="118398" cy="72354"/>
            </a:xfrm>
            <a:custGeom>
              <a:avLst/>
              <a:gdLst>
                <a:gd name="T0" fmla="*/ 5 w 24"/>
                <a:gd name="T1" fmla="*/ 47 h 14"/>
                <a:gd name="T2" fmla="*/ 35 w 24"/>
                <a:gd name="T3" fmla="*/ 14 h 14"/>
                <a:gd name="T4" fmla="*/ 80 w 24"/>
                <a:gd name="T5" fmla="*/ 8 h 14"/>
                <a:gd name="T6" fmla="*/ 45 w 24"/>
                <a:gd name="T7" fmla="*/ 39 h 14"/>
                <a:gd name="T8" fmla="*/ 5 w 24"/>
                <a:gd name="T9" fmla="*/ 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4">
                  <a:moveTo>
                    <a:pt x="1" y="12"/>
                  </a:moveTo>
                  <a:cubicBezTo>
                    <a:pt x="0" y="10"/>
                    <a:pt x="4" y="7"/>
                    <a:pt x="10" y="4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4"/>
                    <a:pt x="20" y="8"/>
                    <a:pt x="13" y="10"/>
                  </a:cubicBezTo>
                  <a:cubicBezTo>
                    <a:pt x="7" y="13"/>
                    <a:pt x="1" y="14"/>
                    <a:pt x="1" y="1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2" name="Freeform 1167">
              <a:extLst>
                <a:ext uri="{FF2B5EF4-FFF2-40B4-BE49-F238E27FC236}">
                  <a16:creationId xmlns:a16="http://schemas.microsoft.com/office/drawing/2014/main" id="{7C61C13B-AC01-E30F-C651-E5DBD9EA9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4788" y="2782617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0 w 25"/>
                <a:gd name="T3" fmla="*/ 5 h 8"/>
                <a:gd name="T4" fmla="*/ 81 w 25"/>
                <a:gd name="T5" fmla="*/ 21 h 8"/>
                <a:gd name="T6" fmla="*/ 40 w 25"/>
                <a:gd name="T7" fmla="*/ 34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5" y="0"/>
                    <a:pt x="12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4" y="7"/>
                    <a:pt x="19" y="8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3" name="Freeform 1168">
              <a:extLst>
                <a:ext uri="{FF2B5EF4-FFF2-40B4-BE49-F238E27FC236}">
                  <a16:creationId xmlns:a16="http://schemas.microsoft.com/office/drawing/2014/main" id="{C1CA4FFE-C052-1B64-0878-4471D343E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2881282"/>
              <a:ext cx="121687" cy="52621"/>
            </a:xfrm>
            <a:custGeom>
              <a:avLst/>
              <a:gdLst>
                <a:gd name="T0" fmla="*/ 81 w 25"/>
                <a:gd name="T1" fmla="*/ 34 h 10"/>
                <a:gd name="T2" fmla="*/ 40 w 25"/>
                <a:gd name="T3" fmla="*/ 35 h 10"/>
                <a:gd name="T4" fmla="*/ 0 w 25"/>
                <a:gd name="T5" fmla="*/ 8 h 10"/>
                <a:gd name="T6" fmla="*/ 41 w 25"/>
                <a:gd name="T7" fmla="*/ 8 h 10"/>
                <a:gd name="T8" fmla="*/ 81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4" y="10"/>
                    <a:pt x="19" y="10"/>
                    <a:pt x="12" y="9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1"/>
                    <a:pt x="7" y="0"/>
                    <a:pt x="13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4" name="Freeform 1169">
              <a:extLst>
                <a:ext uri="{FF2B5EF4-FFF2-40B4-BE49-F238E27FC236}">
                  <a16:creationId xmlns:a16="http://schemas.microsoft.com/office/drawing/2014/main" id="{7D786A05-01CF-F022-FE1F-D2FB9457F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155" y="2828661"/>
              <a:ext cx="124976" cy="52621"/>
            </a:xfrm>
            <a:custGeom>
              <a:avLst/>
              <a:gdLst>
                <a:gd name="T0" fmla="*/ 0 w 25"/>
                <a:gd name="T1" fmla="*/ 34 h 10"/>
                <a:gd name="T2" fmla="*/ 41 w 25"/>
                <a:gd name="T3" fmla="*/ 8 h 10"/>
                <a:gd name="T4" fmla="*/ 88 w 25"/>
                <a:gd name="T5" fmla="*/ 8 h 10"/>
                <a:gd name="T6" fmla="*/ 46 w 25"/>
                <a:gd name="T7" fmla="*/ 35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2" y="2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7"/>
                    <a:pt x="13" y="9"/>
                  </a:cubicBezTo>
                  <a:cubicBezTo>
                    <a:pt x="7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5" name="Freeform 1170">
              <a:extLst>
                <a:ext uri="{FF2B5EF4-FFF2-40B4-BE49-F238E27FC236}">
                  <a16:creationId xmlns:a16="http://schemas.microsoft.com/office/drawing/2014/main" id="{85E02A8A-5299-E48B-857C-726DB1110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544" y="3045724"/>
              <a:ext cx="118398" cy="72354"/>
            </a:xfrm>
            <a:custGeom>
              <a:avLst/>
              <a:gdLst>
                <a:gd name="T0" fmla="*/ 0 w 24"/>
                <a:gd name="T1" fmla="*/ 47 h 14"/>
                <a:gd name="T2" fmla="*/ 35 w 24"/>
                <a:gd name="T3" fmla="*/ 14 h 14"/>
                <a:gd name="T4" fmla="*/ 80 w 24"/>
                <a:gd name="T5" fmla="*/ 8 h 14"/>
                <a:gd name="T6" fmla="*/ 45 w 24"/>
                <a:gd name="T7" fmla="*/ 39 h 14"/>
                <a:gd name="T8" fmla="*/ 0 w 24"/>
                <a:gd name="T9" fmla="*/ 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4">
                  <a:moveTo>
                    <a:pt x="0" y="12"/>
                  </a:moveTo>
                  <a:cubicBezTo>
                    <a:pt x="0" y="10"/>
                    <a:pt x="4" y="6"/>
                    <a:pt x="10" y="4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3"/>
                    <a:pt x="19" y="7"/>
                    <a:pt x="13" y="10"/>
                  </a:cubicBezTo>
                  <a:cubicBezTo>
                    <a:pt x="7" y="13"/>
                    <a:pt x="1" y="14"/>
                    <a:pt x="0" y="12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6" name="Freeform 1171">
              <a:extLst>
                <a:ext uri="{FF2B5EF4-FFF2-40B4-BE49-F238E27FC236}">
                  <a16:creationId xmlns:a16="http://schemas.microsoft.com/office/drawing/2014/main" id="{8E129EFD-E81F-7248-52AF-CCA0714C8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188" y="2766173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1 w 25"/>
                <a:gd name="T3" fmla="*/ 0 h 8"/>
                <a:gd name="T4" fmla="*/ 81 w 25"/>
                <a:gd name="T5" fmla="*/ 21 h 8"/>
                <a:gd name="T6" fmla="*/ 41 w 25"/>
                <a:gd name="T7" fmla="*/ 29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1" y="1"/>
                    <a:pt x="6" y="0"/>
                    <a:pt x="13" y="0"/>
                  </a:cubicBezTo>
                  <a:cubicBezTo>
                    <a:pt x="20" y="1"/>
                    <a:pt x="25" y="3"/>
                    <a:pt x="25" y="5"/>
                  </a:cubicBezTo>
                  <a:cubicBezTo>
                    <a:pt x="25" y="7"/>
                    <a:pt x="19" y="8"/>
                    <a:pt x="13" y="7"/>
                  </a:cubicBezTo>
                  <a:cubicBezTo>
                    <a:pt x="6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7" name="Freeform 1172">
              <a:extLst>
                <a:ext uri="{FF2B5EF4-FFF2-40B4-BE49-F238E27FC236}">
                  <a16:creationId xmlns:a16="http://schemas.microsoft.com/office/drawing/2014/main" id="{BAFE1FD7-7B23-097A-F86A-5C94CC7EF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799" y="2861549"/>
              <a:ext cx="124976" cy="52621"/>
            </a:xfrm>
            <a:custGeom>
              <a:avLst/>
              <a:gdLst>
                <a:gd name="T0" fmla="*/ 88 w 25"/>
                <a:gd name="T1" fmla="*/ 34 h 10"/>
                <a:gd name="T2" fmla="*/ 41 w 25"/>
                <a:gd name="T3" fmla="*/ 35 h 10"/>
                <a:gd name="T4" fmla="*/ 5 w 25"/>
                <a:gd name="T5" fmla="*/ 8 h 10"/>
                <a:gd name="T6" fmla="*/ 49 w 25"/>
                <a:gd name="T7" fmla="*/ 8 h 10"/>
                <a:gd name="T8" fmla="*/ 8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5" y="10"/>
                    <a:pt x="19" y="10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ubicBezTo>
                    <a:pt x="1" y="1"/>
                    <a:pt x="7" y="0"/>
                    <a:pt x="14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8" name="Freeform 1173">
              <a:extLst>
                <a:ext uri="{FF2B5EF4-FFF2-40B4-BE49-F238E27FC236}">
                  <a16:creationId xmlns:a16="http://schemas.microsoft.com/office/drawing/2014/main" id="{C4E80A72-FB62-F230-D962-55E8ADD4B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2825372"/>
              <a:ext cx="124976" cy="52621"/>
            </a:xfrm>
            <a:custGeom>
              <a:avLst/>
              <a:gdLst>
                <a:gd name="T0" fmla="*/ 0 w 25"/>
                <a:gd name="T1" fmla="*/ 29 h 10"/>
                <a:gd name="T2" fmla="*/ 41 w 25"/>
                <a:gd name="T3" fmla="*/ 5 h 10"/>
                <a:gd name="T4" fmla="*/ 88 w 25"/>
                <a:gd name="T5" fmla="*/ 8 h 10"/>
                <a:gd name="T6" fmla="*/ 46 w 25"/>
                <a:gd name="T7" fmla="*/ 34 h 10"/>
                <a:gd name="T8" fmla="*/ 0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7"/>
                  </a:moveTo>
                  <a:cubicBezTo>
                    <a:pt x="0" y="6"/>
                    <a:pt x="5" y="3"/>
                    <a:pt x="12" y="1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6"/>
                    <a:pt x="13" y="8"/>
                  </a:cubicBezTo>
                  <a:cubicBezTo>
                    <a:pt x="7" y="10"/>
                    <a:pt x="1" y="9"/>
                    <a:pt x="0" y="7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9" name="Freeform 1174">
              <a:extLst>
                <a:ext uri="{FF2B5EF4-FFF2-40B4-BE49-F238E27FC236}">
                  <a16:creationId xmlns:a16="http://schemas.microsoft.com/office/drawing/2014/main" id="{0C997CD7-EC13-068A-FEAD-E26EF9AF3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410" y="3045724"/>
              <a:ext cx="121687" cy="69066"/>
            </a:xfrm>
            <a:custGeom>
              <a:avLst/>
              <a:gdLst>
                <a:gd name="T0" fmla="*/ 1 w 25"/>
                <a:gd name="T1" fmla="*/ 50 h 13"/>
                <a:gd name="T2" fmla="*/ 36 w 25"/>
                <a:gd name="T3" fmla="*/ 13 h 13"/>
                <a:gd name="T4" fmla="*/ 78 w 25"/>
                <a:gd name="T5" fmla="*/ 8 h 13"/>
                <a:gd name="T6" fmla="*/ 46 w 25"/>
                <a:gd name="T7" fmla="*/ 42 h 13"/>
                <a:gd name="T8" fmla="*/ 1 w 25"/>
                <a:gd name="T9" fmla="*/ 5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3">
                  <a:moveTo>
                    <a:pt x="1" y="12"/>
                  </a:moveTo>
                  <a:cubicBezTo>
                    <a:pt x="0" y="10"/>
                    <a:pt x="5" y="6"/>
                    <a:pt x="11" y="3"/>
                  </a:cubicBezTo>
                  <a:cubicBezTo>
                    <a:pt x="17" y="1"/>
                    <a:pt x="23" y="0"/>
                    <a:pt x="24" y="2"/>
                  </a:cubicBezTo>
                  <a:cubicBezTo>
                    <a:pt x="25" y="3"/>
                    <a:pt x="20" y="7"/>
                    <a:pt x="14" y="10"/>
                  </a:cubicBezTo>
                  <a:cubicBezTo>
                    <a:pt x="8" y="13"/>
                    <a:pt x="2" y="13"/>
                    <a:pt x="1" y="1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0" name="Freeform 1175">
              <a:extLst>
                <a:ext uri="{FF2B5EF4-FFF2-40B4-BE49-F238E27FC236}">
                  <a16:creationId xmlns:a16="http://schemas.microsoft.com/office/drawing/2014/main" id="{573F26B5-9B12-3D84-C209-AD81A61A9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0" y="3045724"/>
              <a:ext cx="92087" cy="62488"/>
            </a:xfrm>
            <a:custGeom>
              <a:avLst/>
              <a:gdLst>
                <a:gd name="T0" fmla="*/ 35 w 19"/>
                <a:gd name="T1" fmla="*/ 5 h 12"/>
                <a:gd name="T2" fmla="*/ 52 w 19"/>
                <a:gd name="T3" fmla="*/ 8 h 12"/>
                <a:gd name="T4" fmla="*/ 19 w 19"/>
                <a:gd name="T5" fmla="*/ 40 h 12"/>
                <a:gd name="T6" fmla="*/ 0 w 19"/>
                <a:gd name="T7" fmla="*/ 48 h 12"/>
                <a:gd name="T8" fmla="*/ 27 w 19"/>
                <a:gd name="T9" fmla="*/ 40 h 12"/>
                <a:gd name="T10" fmla="*/ 59 w 19"/>
                <a:gd name="T11" fmla="*/ 8 h 12"/>
                <a:gd name="T12" fmla="*/ 35 w 19"/>
                <a:gd name="T13" fmla="*/ 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12">
                  <a:moveTo>
                    <a:pt x="11" y="1"/>
                  </a:moveTo>
                  <a:cubicBezTo>
                    <a:pt x="13" y="1"/>
                    <a:pt x="15" y="1"/>
                    <a:pt x="16" y="2"/>
                  </a:cubicBezTo>
                  <a:cubicBezTo>
                    <a:pt x="16" y="4"/>
                    <a:pt x="12" y="8"/>
                    <a:pt x="6" y="10"/>
                  </a:cubicBezTo>
                  <a:cubicBezTo>
                    <a:pt x="4" y="11"/>
                    <a:pt x="2" y="12"/>
                    <a:pt x="0" y="12"/>
                  </a:cubicBezTo>
                  <a:cubicBezTo>
                    <a:pt x="2" y="12"/>
                    <a:pt x="5" y="11"/>
                    <a:pt x="8" y="10"/>
                  </a:cubicBezTo>
                  <a:cubicBezTo>
                    <a:pt x="14" y="7"/>
                    <a:pt x="19" y="3"/>
                    <a:pt x="18" y="2"/>
                  </a:cubicBezTo>
                  <a:cubicBezTo>
                    <a:pt x="17" y="0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1" name="Freeform 1176">
              <a:extLst>
                <a:ext uri="{FF2B5EF4-FFF2-40B4-BE49-F238E27FC236}">
                  <a16:creationId xmlns:a16="http://schemas.microsoft.com/office/drawing/2014/main" id="{60C86EC8-4061-868B-445D-92FC66938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565" y="3055591"/>
              <a:ext cx="85510" cy="52621"/>
            </a:xfrm>
            <a:custGeom>
              <a:avLst/>
              <a:gdLst>
                <a:gd name="T0" fmla="*/ 8 w 17"/>
                <a:gd name="T1" fmla="*/ 34 h 10"/>
                <a:gd name="T2" fmla="*/ 35 w 17"/>
                <a:gd name="T3" fmla="*/ 8 h 10"/>
                <a:gd name="T4" fmla="*/ 61 w 17"/>
                <a:gd name="T5" fmla="*/ 0 h 10"/>
                <a:gd name="T6" fmla="*/ 28 w 17"/>
                <a:gd name="T7" fmla="*/ 8 h 10"/>
                <a:gd name="T8" fmla="*/ 0 w 17"/>
                <a:gd name="T9" fmla="*/ 35 h 10"/>
                <a:gd name="T10" fmla="*/ 18 w 17"/>
                <a:gd name="T11" fmla="*/ 35 h 10"/>
                <a:gd name="T12" fmla="*/ 8 w 17"/>
                <a:gd name="T13" fmla="*/ 34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1" y="7"/>
                    <a:pt x="5" y="4"/>
                    <a:pt x="10" y="2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5" y="0"/>
                    <a:pt x="12" y="1"/>
                    <a:pt x="8" y="2"/>
                  </a:cubicBezTo>
                  <a:cubicBezTo>
                    <a:pt x="3" y="4"/>
                    <a:pt x="0" y="7"/>
                    <a:pt x="0" y="9"/>
                  </a:cubicBezTo>
                  <a:cubicBezTo>
                    <a:pt x="1" y="10"/>
                    <a:pt x="2" y="10"/>
                    <a:pt x="5" y="9"/>
                  </a:cubicBezTo>
                  <a:cubicBezTo>
                    <a:pt x="4" y="9"/>
                    <a:pt x="2" y="9"/>
                    <a:pt x="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2" name="Freeform 1177">
              <a:extLst>
                <a:ext uri="{FF2B5EF4-FFF2-40B4-BE49-F238E27FC236}">
                  <a16:creationId xmlns:a16="http://schemas.microsoft.com/office/drawing/2014/main" id="{3F17A143-1D33-7853-3772-6F1CEBC5D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999" y="2825372"/>
              <a:ext cx="121687" cy="52621"/>
            </a:xfrm>
            <a:custGeom>
              <a:avLst/>
              <a:gdLst>
                <a:gd name="T0" fmla="*/ 0 w 25"/>
                <a:gd name="T1" fmla="*/ 34 h 10"/>
                <a:gd name="T2" fmla="*/ 36 w 25"/>
                <a:gd name="T3" fmla="*/ 8 h 10"/>
                <a:gd name="T4" fmla="*/ 78 w 25"/>
                <a:gd name="T5" fmla="*/ 8 h 10"/>
                <a:gd name="T6" fmla="*/ 41 w 25"/>
                <a:gd name="T7" fmla="*/ 34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1" y="2"/>
                  </a:cubicBezTo>
                  <a:cubicBezTo>
                    <a:pt x="18" y="0"/>
                    <a:pt x="24" y="0"/>
                    <a:pt x="24" y="2"/>
                  </a:cubicBezTo>
                  <a:cubicBezTo>
                    <a:pt x="25" y="4"/>
                    <a:pt x="20" y="7"/>
                    <a:pt x="13" y="8"/>
                  </a:cubicBezTo>
                  <a:cubicBezTo>
                    <a:pt x="6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3" name="Freeform 1178">
              <a:extLst>
                <a:ext uri="{FF2B5EF4-FFF2-40B4-BE49-F238E27FC236}">
                  <a16:creationId xmlns:a16="http://schemas.microsoft.com/office/drawing/2014/main" id="{E573D311-44AF-8486-4CCE-D5389A894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344" y="2772751"/>
              <a:ext cx="124976" cy="39466"/>
            </a:xfrm>
            <a:custGeom>
              <a:avLst/>
              <a:gdLst>
                <a:gd name="T0" fmla="*/ 0 w 25"/>
                <a:gd name="T1" fmla="*/ 12 h 8"/>
                <a:gd name="T2" fmla="*/ 46 w 25"/>
                <a:gd name="T3" fmla="*/ 5 h 8"/>
                <a:gd name="T4" fmla="*/ 88 w 25"/>
                <a:gd name="T5" fmla="*/ 18 h 8"/>
                <a:gd name="T6" fmla="*/ 41 w 25"/>
                <a:gd name="T7" fmla="*/ 27 h 8"/>
                <a:gd name="T8" fmla="*/ 0 w 25"/>
                <a:gd name="T9" fmla="*/ 12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5" y="7"/>
                    <a:pt x="19" y="8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4" name="Freeform 1179">
              <a:extLst>
                <a:ext uri="{FF2B5EF4-FFF2-40B4-BE49-F238E27FC236}">
                  <a16:creationId xmlns:a16="http://schemas.microsoft.com/office/drawing/2014/main" id="{FC1B1ADC-FC39-3B83-B258-D484AD78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244" y="2871416"/>
              <a:ext cx="121687" cy="52621"/>
            </a:xfrm>
            <a:custGeom>
              <a:avLst/>
              <a:gdLst>
                <a:gd name="T0" fmla="*/ 78 w 25"/>
                <a:gd name="T1" fmla="*/ 29 h 10"/>
                <a:gd name="T2" fmla="*/ 40 w 25"/>
                <a:gd name="T3" fmla="*/ 34 h 10"/>
                <a:gd name="T4" fmla="*/ 0 w 25"/>
                <a:gd name="T5" fmla="*/ 8 h 10"/>
                <a:gd name="T6" fmla="*/ 41 w 25"/>
                <a:gd name="T7" fmla="*/ 5 h 10"/>
                <a:gd name="T8" fmla="*/ 78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7"/>
                  </a:moveTo>
                  <a:cubicBezTo>
                    <a:pt x="24" y="9"/>
                    <a:pt x="18" y="10"/>
                    <a:pt x="12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1"/>
                  </a:cubicBezTo>
                  <a:cubicBezTo>
                    <a:pt x="20" y="3"/>
                    <a:pt x="25" y="5"/>
                    <a:pt x="24" y="7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5" name="Freeform 1180">
              <a:extLst>
                <a:ext uri="{FF2B5EF4-FFF2-40B4-BE49-F238E27FC236}">
                  <a16:creationId xmlns:a16="http://schemas.microsoft.com/office/drawing/2014/main" id="{43F68456-B574-E8A8-67C5-36FDEE462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832" y="2930615"/>
              <a:ext cx="361772" cy="230218"/>
            </a:xfrm>
            <a:custGeom>
              <a:avLst/>
              <a:gdLst>
                <a:gd name="T0" fmla="*/ 0 w 73"/>
                <a:gd name="T1" fmla="*/ 177 h 44"/>
                <a:gd name="T2" fmla="*/ 188 w 73"/>
                <a:gd name="T3" fmla="*/ 81 h 44"/>
                <a:gd name="T4" fmla="*/ 246 w 73"/>
                <a:gd name="T5" fmla="*/ 40 h 44"/>
                <a:gd name="T6" fmla="*/ 229 w 73"/>
                <a:gd name="T7" fmla="*/ 0 h 44"/>
                <a:gd name="T8" fmla="*/ 229 w 73"/>
                <a:gd name="T9" fmla="*/ 46 h 44"/>
                <a:gd name="T10" fmla="*/ 196 w 73"/>
                <a:gd name="T11" fmla="*/ 68 h 44"/>
                <a:gd name="T12" fmla="*/ 149 w 73"/>
                <a:gd name="T13" fmla="*/ 89 h 44"/>
                <a:gd name="T14" fmla="*/ 72 w 73"/>
                <a:gd name="T15" fmla="*/ 134 h 44"/>
                <a:gd name="T16" fmla="*/ 35 w 73"/>
                <a:gd name="T17" fmla="*/ 158 h 44"/>
                <a:gd name="T18" fmla="*/ 8 w 73"/>
                <a:gd name="T19" fmla="*/ 177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44">
                  <a:moveTo>
                    <a:pt x="0" y="44"/>
                  </a:moveTo>
                  <a:cubicBezTo>
                    <a:pt x="18" y="36"/>
                    <a:pt x="36" y="27"/>
                    <a:pt x="55" y="20"/>
                  </a:cubicBezTo>
                  <a:cubicBezTo>
                    <a:pt x="59" y="18"/>
                    <a:pt x="70" y="14"/>
                    <a:pt x="72" y="10"/>
                  </a:cubicBezTo>
                  <a:cubicBezTo>
                    <a:pt x="73" y="7"/>
                    <a:pt x="69" y="2"/>
                    <a:pt x="67" y="0"/>
                  </a:cubicBezTo>
                  <a:cubicBezTo>
                    <a:pt x="68" y="3"/>
                    <a:pt x="70" y="8"/>
                    <a:pt x="67" y="11"/>
                  </a:cubicBezTo>
                  <a:cubicBezTo>
                    <a:pt x="64" y="14"/>
                    <a:pt x="60" y="15"/>
                    <a:pt x="57" y="17"/>
                  </a:cubicBezTo>
                  <a:cubicBezTo>
                    <a:pt x="53" y="19"/>
                    <a:pt x="49" y="20"/>
                    <a:pt x="44" y="22"/>
                  </a:cubicBezTo>
                  <a:cubicBezTo>
                    <a:pt x="37" y="26"/>
                    <a:pt x="28" y="29"/>
                    <a:pt x="21" y="33"/>
                  </a:cubicBezTo>
                  <a:cubicBezTo>
                    <a:pt x="17" y="35"/>
                    <a:pt x="13" y="37"/>
                    <a:pt x="10" y="39"/>
                  </a:cubicBezTo>
                  <a:cubicBezTo>
                    <a:pt x="7" y="41"/>
                    <a:pt x="4" y="42"/>
                    <a:pt x="2" y="44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6" name="Freeform 1181">
              <a:extLst>
                <a:ext uri="{FF2B5EF4-FFF2-40B4-BE49-F238E27FC236}">
                  <a16:creationId xmlns:a16="http://schemas.microsoft.com/office/drawing/2014/main" id="{2D1D6C05-A2B2-EBE2-1E6B-9864A2A66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581" y="2782617"/>
              <a:ext cx="266395" cy="62488"/>
            </a:xfrm>
            <a:custGeom>
              <a:avLst/>
              <a:gdLst>
                <a:gd name="T0" fmla="*/ 0 w 54"/>
                <a:gd name="T1" fmla="*/ 40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27 h 12"/>
                <a:gd name="T8" fmla="*/ 153 w 54"/>
                <a:gd name="T9" fmla="*/ 35 h 12"/>
                <a:gd name="T10" fmla="*/ 183 w 54"/>
                <a:gd name="T11" fmla="*/ 43 h 12"/>
                <a:gd name="T12" fmla="*/ 53 w 54"/>
                <a:gd name="T13" fmla="*/ 16 h 12"/>
                <a:gd name="T14" fmla="*/ 14 w 54"/>
                <a:gd name="T15" fmla="*/ 25 h 12"/>
                <a:gd name="T16" fmla="*/ 0 w 54"/>
                <a:gd name="T17" fmla="*/ 48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10"/>
                  </a:moveTo>
                  <a:cubicBezTo>
                    <a:pt x="1" y="7"/>
                    <a:pt x="1" y="3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29" y="5"/>
                    <a:pt x="36" y="7"/>
                  </a:cubicBezTo>
                  <a:cubicBezTo>
                    <a:pt x="39" y="7"/>
                    <a:pt x="42" y="8"/>
                    <a:pt x="45" y="9"/>
                  </a:cubicBezTo>
                  <a:cubicBezTo>
                    <a:pt x="48" y="9"/>
                    <a:pt x="51" y="9"/>
                    <a:pt x="54" y="11"/>
                  </a:cubicBezTo>
                  <a:cubicBezTo>
                    <a:pt x="41" y="10"/>
                    <a:pt x="28" y="6"/>
                    <a:pt x="15" y="4"/>
                  </a:cubicBezTo>
                  <a:cubicBezTo>
                    <a:pt x="11" y="4"/>
                    <a:pt x="7" y="3"/>
                    <a:pt x="4" y="6"/>
                  </a:cubicBezTo>
                  <a:cubicBezTo>
                    <a:pt x="2" y="7"/>
                    <a:pt x="1" y="10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7" name="Freeform 1182">
              <a:extLst>
                <a:ext uri="{FF2B5EF4-FFF2-40B4-BE49-F238E27FC236}">
                  <a16:creationId xmlns:a16="http://schemas.microsoft.com/office/drawing/2014/main" id="{F328B37C-9322-1A7E-5582-C01B7E7B5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492" y="2818795"/>
              <a:ext cx="256529" cy="131553"/>
            </a:xfrm>
            <a:custGeom>
              <a:avLst/>
              <a:gdLst>
                <a:gd name="T0" fmla="*/ 12 w 52"/>
                <a:gd name="T1" fmla="*/ 94 h 25"/>
                <a:gd name="T2" fmla="*/ 8 w 52"/>
                <a:gd name="T3" fmla="*/ 54 h 25"/>
                <a:gd name="T4" fmla="*/ 48 w 52"/>
                <a:gd name="T5" fmla="*/ 35 h 25"/>
                <a:gd name="T6" fmla="*/ 116 w 52"/>
                <a:gd name="T7" fmla="*/ 16 h 25"/>
                <a:gd name="T8" fmla="*/ 147 w 52"/>
                <a:gd name="T9" fmla="*/ 8 h 25"/>
                <a:gd name="T10" fmla="*/ 176 w 52"/>
                <a:gd name="T11" fmla="*/ 0 h 25"/>
                <a:gd name="T12" fmla="*/ 53 w 52"/>
                <a:gd name="T13" fmla="*/ 46 h 25"/>
                <a:gd name="T14" fmla="*/ 18 w 52"/>
                <a:gd name="T15" fmla="*/ 69 h 25"/>
                <a:gd name="T16" fmla="*/ 14 w 52"/>
                <a:gd name="T17" fmla="*/ 10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25">
                  <a:moveTo>
                    <a:pt x="3" y="23"/>
                  </a:moveTo>
                  <a:cubicBezTo>
                    <a:pt x="2" y="20"/>
                    <a:pt x="0" y="15"/>
                    <a:pt x="2" y="13"/>
                  </a:cubicBezTo>
                  <a:cubicBezTo>
                    <a:pt x="4" y="10"/>
                    <a:pt x="11" y="10"/>
                    <a:pt x="14" y="9"/>
                  </a:cubicBezTo>
                  <a:cubicBezTo>
                    <a:pt x="21" y="7"/>
                    <a:pt x="27" y="6"/>
                    <a:pt x="34" y="4"/>
                  </a:cubicBezTo>
                  <a:cubicBezTo>
                    <a:pt x="37" y="3"/>
                    <a:pt x="40" y="3"/>
                    <a:pt x="43" y="2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5"/>
                    <a:pt x="26" y="7"/>
                    <a:pt x="15" y="11"/>
                  </a:cubicBezTo>
                  <a:cubicBezTo>
                    <a:pt x="10" y="12"/>
                    <a:pt x="6" y="14"/>
                    <a:pt x="5" y="17"/>
                  </a:cubicBezTo>
                  <a:cubicBezTo>
                    <a:pt x="4" y="19"/>
                    <a:pt x="4" y="22"/>
                    <a:pt x="4" y="2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8" name="Freeform 1183">
              <a:extLst>
                <a:ext uri="{FF2B5EF4-FFF2-40B4-BE49-F238E27FC236}">
                  <a16:creationId xmlns:a16="http://schemas.microsoft.com/office/drawing/2014/main" id="{308ACE05-1FB2-1264-FCA3-748F41D4F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2756307"/>
              <a:ext cx="384793" cy="161153"/>
            </a:xfrm>
            <a:custGeom>
              <a:avLst/>
              <a:gdLst>
                <a:gd name="T0" fmla="*/ 0 w 78"/>
                <a:gd name="T1" fmla="*/ 122 h 31"/>
                <a:gd name="T2" fmla="*/ 197 w 78"/>
                <a:gd name="T3" fmla="*/ 68 h 31"/>
                <a:gd name="T4" fmla="*/ 261 w 78"/>
                <a:gd name="T5" fmla="*/ 43 h 31"/>
                <a:gd name="T6" fmla="*/ 251 w 78"/>
                <a:gd name="T7" fmla="*/ 0 h 31"/>
                <a:gd name="T8" fmla="*/ 242 w 78"/>
                <a:gd name="T9" fmla="*/ 40 h 31"/>
                <a:gd name="T10" fmla="*/ 207 w 78"/>
                <a:gd name="T11" fmla="*/ 55 h 31"/>
                <a:gd name="T12" fmla="*/ 162 w 78"/>
                <a:gd name="T13" fmla="*/ 68 h 31"/>
                <a:gd name="T14" fmla="*/ 75 w 78"/>
                <a:gd name="T15" fmla="*/ 95 h 31"/>
                <a:gd name="T16" fmla="*/ 35 w 78"/>
                <a:gd name="T17" fmla="*/ 111 h 31"/>
                <a:gd name="T18" fmla="*/ 8 w 78"/>
                <a:gd name="T19" fmla="*/ 12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31">
                  <a:moveTo>
                    <a:pt x="0" y="31"/>
                  </a:moveTo>
                  <a:cubicBezTo>
                    <a:pt x="19" y="26"/>
                    <a:pt x="39" y="21"/>
                    <a:pt x="58" y="17"/>
                  </a:cubicBezTo>
                  <a:cubicBezTo>
                    <a:pt x="63" y="16"/>
                    <a:pt x="74" y="14"/>
                    <a:pt x="77" y="11"/>
                  </a:cubicBezTo>
                  <a:cubicBezTo>
                    <a:pt x="78" y="8"/>
                    <a:pt x="75" y="2"/>
                    <a:pt x="74" y="0"/>
                  </a:cubicBezTo>
                  <a:cubicBezTo>
                    <a:pt x="75" y="3"/>
                    <a:pt x="75" y="8"/>
                    <a:pt x="71" y="10"/>
                  </a:cubicBezTo>
                  <a:cubicBezTo>
                    <a:pt x="69" y="12"/>
                    <a:pt x="64" y="13"/>
                    <a:pt x="61" y="14"/>
                  </a:cubicBezTo>
                  <a:cubicBezTo>
                    <a:pt x="57" y="15"/>
                    <a:pt x="52" y="16"/>
                    <a:pt x="48" y="17"/>
                  </a:cubicBezTo>
                  <a:cubicBezTo>
                    <a:pt x="39" y="19"/>
                    <a:pt x="31" y="21"/>
                    <a:pt x="22" y="24"/>
                  </a:cubicBezTo>
                  <a:cubicBezTo>
                    <a:pt x="18" y="25"/>
                    <a:pt x="14" y="27"/>
                    <a:pt x="10" y="28"/>
                  </a:cubicBezTo>
                  <a:cubicBezTo>
                    <a:pt x="7" y="29"/>
                    <a:pt x="4" y="29"/>
                    <a:pt x="2" y="3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9" name="Freeform 1184">
              <a:extLst>
                <a:ext uri="{FF2B5EF4-FFF2-40B4-BE49-F238E27FC236}">
                  <a16:creationId xmlns:a16="http://schemas.microsoft.com/office/drawing/2014/main" id="{3B8C6554-D4EA-AE19-A828-CD57F9017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815" y="2723418"/>
              <a:ext cx="266395" cy="78932"/>
            </a:xfrm>
            <a:custGeom>
              <a:avLst/>
              <a:gdLst>
                <a:gd name="T0" fmla="*/ 5 w 54"/>
                <a:gd name="T1" fmla="*/ 48 h 15"/>
                <a:gd name="T2" fmla="*/ 8 w 54"/>
                <a:gd name="T3" fmla="*/ 8 h 15"/>
                <a:gd name="T4" fmla="*/ 54 w 54"/>
                <a:gd name="T5" fmla="*/ 8 h 15"/>
                <a:gd name="T6" fmla="*/ 122 w 54"/>
                <a:gd name="T7" fmla="*/ 16 h 15"/>
                <a:gd name="T8" fmla="*/ 153 w 54"/>
                <a:gd name="T9" fmla="*/ 16 h 15"/>
                <a:gd name="T10" fmla="*/ 183 w 54"/>
                <a:gd name="T11" fmla="*/ 21 h 15"/>
                <a:gd name="T12" fmla="*/ 53 w 54"/>
                <a:gd name="T13" fmla="*/ 16 h 15"/>
                <a:gd name="T14" fmla="*/ 18 w 54"/>
                <a:gd name="T15" fmla="*/ 29 h 15"/>
                <a:gd name="T16" fmla="*/ 8 w 54"/>
                <a:gd name="T17" fmla="*/ 6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5">
                  <a:moveTo>
                    <a:pt x="1" y="12"/>
                  </a:moveTo>
                  <a:cubicBezTo>
                    <a:pt x="1" y="10"/>
                    <a:pt x="0" y="4"/>
                    <a:pt x="2" y="2"/>
                  </a:cubicBezTo>
                  <a:cubicBezTo>
                    <a:pt x="5" y="0"/>
                    <a:pt x="12" y="2"/>
                    <a:pt x="16" y="2"/>
                  </a:cubicBezTo>
                  <a:cubicBezTo>
                    <a:pt x="23" y="3"/>
                    <a:pt x="29" y="3"/>
                    <a:pt x="36" y="4"/>
                  </a:cubicBezTo>
                  <a:cubicBezTo>
                    <a:pt x="39" y="4"/>
                    <a:pt x="42" y="4"/>
                    <a:pt x="45" y="4"/>
                  </a:cubicBezTo>
                  <a:cubicBezTo>
                    <a:pt x="48" y="4"/>
                    <a:pt x="51" y="4"/>
                    <a:pt x="54" y="5"/>
                  </a:cubicBezTo>
                  <a:cubicBezTo>
                    <a:pt x="42" y="7"/>
                    <a:pt x="28" y="4"/>
                    <a:pt x="15" y="4"/>
                  </a:cubicBezTo>
                  <a:cubicBezTo>
                    <a:pt x="11" y="4"/>
                    <a:pt x="7" y="5"/>
                    <a:pt x="5" y="7"/>
                  </a:cubicBezTo>
                  <a:cubicBezTo>
                    <a:pt x="3" y="9"/>
                    <a:pt x="2" y="12"/>
                    <a:pt x="2" y="1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0" name="Freeform 1185">
              <a:extLst>
                <a:ext uri="{FF2B5EF4-FFF2-40B4-BE49-F238E27FC236}">
                  <a16:creationId xmlns:a16="http://schemas.microsoft.com/office/drawing/2014/main" id="{152FEDCB-C879-F32A-1197-2EDCAFEF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722" y="2785906"/>
              <a:ext cx="404526" cy="78932"/>
            </a:xfrm>
            <a:custGeom>
              <a:avLst/>
              <a:gdLst>
                <a:gd name="T0" fmla="*/ 0 w 82"/>
                <a:gd name="T1" fmla="*/ 35 h 15"/>
                <a:gd name="T2" fmla="*/ 197 w 82"/>
                <a:gd name="T3" fmla="*/ 56 h 15"/>
                <a:gd name="T4" fmla="*/ 269 w 82"/>
                <a:gd name="T5" fmla="*/ 48 h 15"/>
                <a:gd name="T6" fmla="*/ 270 w 82"/>
                <a:gd name="T7" fmla="*/ 0 h 15"/>
                <a:gd name="T8" fmla="*/ 251 w 82"/>
                <a:gd name="T9" fmla="*/ 42 h 15"/>
                <a:gd name="T10" fmla="*/ 216 w 82"/>
                <a:gd name="T11" fmla="*/ 42 h 15"/>
                <a:gd name="T12" fmla="*/ 170 w 82"/>
                <a:gd name="T13" fmla="*/ 42 h 15"/>
                <a:gd name="T14" fmla="*/ 81 w 82"/>
                <a:gd name="T15" fmla="*/ 34 h 15"/>
                <a:gd name="T16" fmla="*/ 39 w 82"/>
                <a:gd name="T17" fmla="*/ 35 h 15"/>
                <a:gd name="T18" fmla="*/ 8 w 82"/>
                <a:gd name="T19" fmla="*/ 35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" h="15">
                  <a:moveTo>
                    <a:pt x="0" y="9"/>
                  </a:moveTo>
                  <a:cubicBezTo>
                    <a:pt x="20" y="10"/>
                    <a:pt x="39" y="12"/>
                    <a:pt x="58" y="14"/>
                  </a:cubicBezTo>
                  <a:cubicBezTo>
                    <a:pt x="63" y="14"/>
                    <a:pt x="76" y="15"/>
                    <a:pt x="79" y="12"/>
                  </a:cubicBezTo>
                  <a:cubicBezTo>
                    <a:pt x="82" y="9"/>
                    <a:pt x="81" y="3"/>
                    <a:pt x="80" y="0"/>
                  </a:cubicBezTo>
                  <a:cubicBezTo>
                    <a:pt x="80" y="4"/>
                    <a:pt x="79" y="8"/>
                    <a:pt x="74" y="10"/>
                  </a:cubicBezTo>
                  <a:cubicBezTo>
                    <a:pt x="71" y="11"/>
                    <a:pt x="67" y="10"/>
                    <a:pt x="64" y="10"/>
                  </a:cubicBezTo>
                  <a:cubicBezTo>
                    <a:pt x="59" y="10"/>
                    <a:pt x="54" y="10"/>
                    <a:pt x="50" y="10"/>
                  </a:cubicBezTo>
                  <a:cubicBezTo>
                    <a:pt x="41" y="9"/>
                    <a:pt x="32" y="8"/>
                    <a:pt x="24" y="8"/>
                  </a:cubicBezTo>
                  <a:cubicBezTo>
                    <a:pt x="19" y="8"/>
                    <a:pt x="15" y="9"/>
                    <a:pt x="11" y="9"/>
                  </a:cubicBezTo>
                  <a:cubicBezTo>
                    <a:pt x="8" y="8"/>
                    <a:pt x="5" y="8"/>
                    <a:pt x="2" y="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1" name="Freeform 1186">
              <a:extLst>
                <a:ext uri="{FF2B5EF4-FFF2-40B4-BE49-F238E27FC236}">
                  <a16:creationId xmlns:a16="http://schemas.microsoft.com/office/drawing/2014/main" id="{AC1AD279-FB8E-E837-7314-05E6C3B1D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579" y="2914171"/>
              <a:ext cx="447281" cy="88799"/>
            </a:xfrm>
            <a:custGeom>
              <a:avLst/>
              <a:gdLst>
                <a:gd name="T0" fmla="*/ 297 w 91"/>
                <a:gd name="T1" fmla="*/ 27 h 17"/>
                <a:gd name="T2" fmla="*/ 284 w 91"/>
                <a:gd name="T3" fmla="*/ 64 h 17"/>
                <a:gd name="T4" fmla="*/ 230 w 91"/>
                <a:gd name="T5" fmla="*/ 56 h 17"/>
                <a:gd name="T6" fmla="*/ 157 w 91"/>
                <a:gd name="T7" fmla="*/ 40 h 17"/>
                <a:gd name="T8" fmla="*/ 0 w 91"/>
                <a:gd name="T9" fmla="*/ 0 h 17"/>
                <a:gd name="T10" fmla="*/ 108 w 91"/>
                <a:gd name="T11" fmla="*/ 25 h 17"/>
                <a:gd name="T12" fmla="*/ 214 w 91"/>
                <a:gd name="T13" fmla="*/ 40 h 17"/>
                <a:gd name="T14" fmla="*/ 290 w 91"/>
                <a:gd name="T15" fmla="*/ 0 h 17"/>
                <a:gd name="T16" fmla="*/ 297 w 91"/>
                <a:gd name="T17" fmla="*/ 25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" h="17">
                  <a:moveTo>
                    <a:pt x="89" y="7"/>
                  </a:moveTo>
                  <a:cubicBezTo>
                    <a:pt x="88" y="10"/>
                    <a:pt x="90" y="15"/>
                    <a:pt x="85" y="16"/>
                  </a:cubicBezTo>
                  <a:cubicBezTo>
                    <a:pt x="81" y="17"/>
                    <a:pt x="74" y="15"/>
                    <a:pt x="69" y="14"/>
                  </a:cubicBezTo>
                  <a:cubicBezTo>
                    <a:pt x="60" y="12"/>
                    <a:pt x="56" y="11"/>
                    <a:pt x="47" y="10"/>
                  </a:cubicBezTo>
                  <a:cubicBezTo>
                    <a:pt x="34" y="7"/>
                    <a:pt x="13" y="4"/>
                    <a:pt x="0" y="0"/>
                  </a:cubicBezTo>
                  <a:cubicBezTo>
                    <a:pt x="10" y="1"/>
                    <a:pt x="22" y="4"/>
                    <a:pt x="32" y="6"/>
                  </a:cubicBezTo>
                  <a:cubicBezTo>
                    <a:pt x="43" y="8"/>
                    <a:pt x="53" y="9"/>
                    <a:pt x="64" y="10"/>
                  </a:cubicBezTo>
                  <a:cubicBezTo>
                    <a:pt x="75" y="12"/>
                    <a:pt x="91" y="10"/>
                    <a:pt x="87" y="0"/>
                  </a:cubicBezTo>
                  <a:cubicBezTo>
                    <a:pt x="90" y="2"/>
                    <a:pt x="89" y="4"/>
                    <a:pt x="89" y="6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2" name="Freeform 1187">
              <a:extLst>
                <a:ext uri="{FF2B5EF4-FFF2-40B4-BE49-F238E27FC236}">
                  <a16:creationId xmlns:a16="http://schemas.microsoft.com/office/drawing/2014/main" id="{935520D3-ADB7-22D2-E7FE-4522F9671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021" y="2825372"/>
              <a:ext cx="98665" cy="46044"/>
            </a:xfrm>
            <a:custGeom>
              <a:avLst/>
              <a:gdLst>
                <a:gd name="T0" fmla="*/ 41 w 20"/>
                <a:gd name="T1" fmla="*/ 5 h 9"/>
                <a:gd name="T2" fmla="*/ 59 w 20"/>
                <a:gd name="T3" fmla="*/ 8 h 9"/>
                <a:gd name="T4" fmla="*/ 21 w 20"/>
                <a:gd name="T5" fmla="*/ 34 h 9"/>
                <a:gd name="T6" fmla="*/ 0 w 20"/>
                <a:gd name="T7" fmla="*/ 34 h 9"/>
                <a:gd name="T8" fmla="*/ 27 w 20"/>
                <a:gd name="T9" fmla="*/ 30 h 9"/>
                <a:gd name="T10" fmla="*/ 68 w 20"/>
                <a:gd name="T11" fmla="*/ 8 h 9"/>
                <a:gd name="T12" fmla="*/ 41 w 20"/>
                <a:gd name="T13" fmla="*/ 5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9">
                  <a:moveTo>
                    <a:pt x="12" y="1"/>
                  </a:moveTo>
                  <a:cubicBezTo>
                    <a:pt x="15" y="1"/>
                    <a:pt x="17" y="1"/>
                    <a:pt x="17" y="2"/>
                  </a:cubicBezTo>
                  <a:cubicBezTo>
                    <a:pt x="18" y="4"/>
                    <a:pt x="13" y="7"/>
                    <a:pt x="6" y="9"/>
                  </a:cubicBezTo>
                  <a:cubicBezTo>
                    <a:pt x="4" y="9"/>
                    <a:pt x="2" y="9"/>
                    <a:pt x="0" y="9"/>
                  </a:cubicBezTo>
                  <a:cubicBezTo>
                    <a:pt x="3" y="9"/>
                    <a:pt x="5" y="9"/>
                    <a:pt x="8" y="8"/>
                  </a:cubicBezTo>
                  <a:cubicBezTo>
                    <a:pt x="15" y="7"/>
                    <a:pt x="20" y="4"/>
                    <a:pt x="20" y="2"/>
                  </a:cubicBezTo>
                  <a:cubicBezTo>
                    <a:pt x="19" y="1"/>
                    <a:pt x="16" y="0"/>
                    <a:pt x="12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3" name="Freeform 1188">
              <a:extLst>
                <a:ext uri="{FF2B5EF4-FFF2-40B4-BE49-F238E27FC236}">
                  <a16:creationId xmlns:a16="http://schemas.microsoft.com/office/drawing/2014/main" id="{68EE01FF-842E-B088-4AF1-875B24F93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866" y="2828661"/>
              <a:ext cx="88798" cy="42755"/>
            </a:xfrm>
            <a:custGeom>
              <a:avLst/>
              <a:gdLst>
                <a:gd name="T0" fmla="*/ 8 w 18"/>
                <a:gd name="T1" fmla="*/ 26 h 8"/>
                <a:gd name="T2" fmla="*/ 41 w 18"/>
                <a:gd name="T3" fmla="*/ 5 h 8"/>
                <a:gd name="T4" fmla="*/ 62 w 18"/>
                <a:gd name="T5" fmla="*/ 0 h 8"/>
                <a:gd name="T6" fmla="*/ 35 w 18"/>
                <a:gd name="T7" fmla="*/ 5 h 8"/>
                <a:gd name="T8" fmla="*/ 5 w 18"/>
                <a:gd name="T9" fmla="*/ 26 h 8"/>
                <a:gd name="T10" fmla="*/ 18 w 18"/>
                <a:gd name="T11" fmla="*/ 34 h 8"/>
                <a:gd name="T12" fmla="*/ 8 w 18"/>
                <a:gd name="T13" fmla="*/ 2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8">
                  <a:moveTo>
                    <a:pt x="2" y="6"/>
                  </a:moveTo>
                  <a:cubicBezTo>
                    <a:pt x="2" y="5"/>
                    <a:pt x="6" y="2"/>
                    <a:pt x="12" y="1"/>
                  </a:cubicBezTo>
                  <a:cubicBezTo>
                    <a:pt x="14" y="1"/>
                    <a:pt x="17" y="0"/>
                    <a:pt x="18" y="0"/>
                  </a:cubicBezTo>
                  <a:cubicBezTo>
                    <a:pt x="16" y="0"/>
                    <a:pt x="13" y="0"/>
                    <a:pt x="10" y="1"/>
                  </a:cubicBezTo>
                  <a:cubicBezTo>
                    <a:pt x="4" y="3"/>
                    <a:pt x="0" y="5"/>
                    <a:pt x="1" y="6"/>
                  </a:cubicBezTo>
                  <a:cubicBezTo>
                    <a:pt x="1" y="7"/>
                    <a:pt x="3" y="8"/>
                    <a:pt x="5" y="8"/>
                  </a:cubicBezTo>
                  <a:cubicBezTo>
                    <a:pt x="4" y="7"/>
                    <a:pt x="2" y="7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4" name="Freeform 1189">
              <a:extLst>
                <a:ext uri="{FF2B5EF4-FFF2-40B4-BE49-F238E27FC236}">
                  <a16:creationId xmlns:a16="http://schemas.microsoft.com/office/drawing/2014/main" id="{B31E0BB6-5D6A-708A-A800-0EB68F5E5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077" y="2776040"/>
              <a:ext cx="105243" cy="36177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13 h 7"/>
                <a:gd name="T4" fmla="*/ 21 w 21"/>
                <a:gd name="T5" fmla="*/ 22 h 7"/>
                <a:gd name="T6" fmla="*/ 0 w 21"/>
                <a:gd name="T7" fmla="*/ 20 h 7"/>
                <a:gd name="T8" fmla="*/ 27 w 21"/>
                <a:gd name="T9" fmla="*/ 27 h 7"/>
                <a:gd name="T10" fmla="*/ 70 w 21"/>
                <a:gd name="T11" fmla="*/ 14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7" y="1"/>
                    <a:pt x="18" y="2"/>
                    <a:pt x="18" y="3"/>
                  </a:cubicBezTo>
                  <a:cubicBezTo>
                    <a:pt x="18" y="5"/>
                    <a:pt x="12" y="6"/>
                    <a:pt x="6" y="6"/>
                  </a:cubicBezTo>
                  <a:cubicBezTo>
                    <a:pt x="4" y="6"/>
                    <a:pt x="2" y="6"/>
                    <a:pt x="0" y="5"/>
                  </a:cubicBezTo>
                  <a:cubicBezTo>
                    <a:pt x="2" y="6"/>
                    <a:pt x="5" y="6"/>
                    <a:pt x="8" y="7"/>
                  </a:cubicBezTo>
                  <a:cubicBezTo>
                    <a:pt x="15" y="7"/>
                    <a:pt x="20" y="6"/>
                    <a:pt x="20" y="4"/>
                  </a:cubicBezTo>
                  <a:cubicBezTo>
                    <a:pt x="21" y="3"/>
                    <a:pt x="18" y="1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5" name="Freeform 1190">
              <a:extLst>
                <a:ext uri="{FF2B5EF4-FFF2-40B4-BE49-F238E27FC236}">
                  <a16:creationId xmlns:a16="http://schemas.microsoft.com/office/drawing/2014/main" id="{B819CD33-44EC-A615-9390-90A510593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210" y="2776040"/>
              <a:ext cx="95376" cy="26311"/>
            </a:xfrm>
            <a:custGeom>
              <a:avLst/>
              <a:gdLst>
                <a:gd name="T0" fmla="*/ 5 w 19"/>
                <a:gd name="T1" fmla="*/ 13 h 5"/>
                <a:gd name="T2" fmla="*/ 41 w 19"/>
                <a:gd name="T3" fmla="*/ 5 h 5"/>
                <a:gd name="T4" fmla="*/ 67 w 19"/>
                <a:gd name="T5" fmla="*/ 8 h 5"/>
                <a:gd name="T6" fmla="*/ 35 w 19"/>
                <a:gd name="T7" fmla="*/ 0 h 5"/>
                <a:gd name="T8" fmla="*/ 0 w 19"/>
                <a:gd name="T9" fmla="*/ 8 h 5"/>
                <a:gd name="T10" fmla="*/ 14 w 19"/>
                <a:gd name="T11" fmla="*/ 21 h 5"/>
                <a:gd name="T12" fmla="*/ 5 w 19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1" y="3"/>
                  </a:moveTo>
                  <a:cubicBezTo>
                    <a:pt x="1" y="1"/>
                    <a:pt x="7" y="0"/>
                    <a:pt x="12" y="1"/>
                  </a:cubicBezTo>
                  <a:cubicBezTo>
                    <a:pt x="14" y="1"/>
                    <a:pt x="17" y="1"/>
                    <a:pt x="19" y="2"/>
                  </a:cubicBezTo>
                  <a:cubicBezTo>
                    <a:pt x="17" y="1"/>
                    <a:pt x="14" y="0"/>
                    <a:pt x="10" y="0"/>
                  </a:cubicBezTo>
                  <a:cubicBezTo>
                    <a:pt x="5" y="0"/>
                    <a:pt x="0" y="1"/>
                    <a:pt x="0" y="2"/>
                  </a:cubicBezTo>
                  <a:cubicBezTo>
                    <a:pt x="0" y="3"/>
                    <a:pt x="1" y="4"/>
                    <a:pt x="4" y="5"/>
                  </a:cubicBezTo>
                  <a:cubicBezTo>
                    <a:pt x="3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6" name="Freeform 1191">
              <a:extLst>
                <a:ext uri="{FF2B5EF4-FFF2-40B4-BE49-F238E27FC236}">
                  <a16:creationId xmlns:a16="http://schemas.microsoft.com/office/drawing/2014/main" id="{727EBA0C-70A2-97DC-3716-761382C98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977" y="2887860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4 h 7"/>
                <a:gd name="T4" fmla="*/ 15 w 21"/>
                <a:gd name="T5" fmla="*/ 14 h 7"/>
                <a:gd name="T6" fmla="*/ 0 w 21"/>
                <a:gd name="T7" fmla="*/ 13 h 7"/>
                <a:gd name="T8" fmla="*/ 27 w 21"/>
                <a:gd name="T9" fmla="*/ 20 h 7"/>
                <a:gd name="T10" fmla="*/ 68 w 21"/>
                <a:gd name="T11" fmla="*/ 14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8" y="4"/>
                  </a:cubicBezTo>
                  <a:cubicBezTo>
                    <a:pt x="18" y="5"/>
                    <a:pt x="12" y="6"/>
                    <a:pt x="5" y="4"/>
                  </a:cubicBezTo>
                  <a:cubicBezTo>
                    <a:pt x="3" y="4"/>
                    <a:pt x="2" y="3"/>
                    <a:pt x="0" y="3"/>
                  </a:cubicBezTo>
                  <a:cubicBezTo>
                    <a:pt x="2" y="4"/>
                    <a:pt x="5" y="5"/>
                    <a:pt x="8" y="5"/>
                  </a:cubicBezTo>
                  <a:cubicBezTo>
                    <a:pt x="14" y="7"/>
                    <a:pt x="20" y="6"/>
                    <a:pt x="21" y="4"/>
                  </a:cubicBezTo>
                  <a:cubicBezTo>
                    <a:pt x="21" y="3"/>
                    <a:pt x="18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7" name="Freeform 1192">
              <a:extLst>
                <a:ext uri="{FF2B5EF4-FFF2-40B4-BE49-F238E27FC236}">
                  <a16:creationId xmlns:a16="http://schemas.microsoft.com/office/drawing/2014/main" id="{C61413D9-9B9E-06E7-A482-10EB93B75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2877994"/>
              <a:ext cx="92087" cy="26311"/>
            </a:xfrm>
            <a:custGeom>
              <a:avLst/>
              <a:gdLst>
                <a:gd name="T0" fmla="*/ 6 w 19"/>
                <a:gd name="T1" fmla="*/ 8 h 5"/>
                <a:gd name="T2" fmla="*/ 41 w 19"/>
                <a:gd name="T3" fmla="*/ 8 h 5"/>
                <a:gd name="T4" fmla="*/ 60 w 19"/>
                <a:gd name="T5" fmla="*/ 16 h 5"/>
                <a:gd name="T6" fmla="*/ 35 w 19"/>
                <a:gd name="T7" fmla="*/ 5 h 5"/>
                <a:gd name="T8" fmla="*/ 0 w 19"/>
                <a:gd name="T9" fmla="*/ 8 h 5"/>
                <a:gd name="T10" fmla="*/ 13 w 19"/>
                <a:gd name="T11" fmla="*/ 21 h 5"/>
                <a:gd name="T12" fmla="*/ 6 w 19"/>
                <a:gd name="T13" fmla="*/ 8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2" y="2"/>
                  </a:moveTo>
                  <a:cubicBezTo>
                    <a:pt x="2" y="1"/>
                    <a:pt x="7" y="1"/>
                    <a:pt x="13" y="2"/>
                  </a:cubicBezTo>
                  <a:cubicBezTo>
                    <a:pt x="15" y="2"/>
                    <a:pt x="17" y="3"/>
                    <a:pt x="19" y="4"/>
                  </a:cubicBezTo>
                  <a:cubicBezTo>
                    <a:pt x="17" y="3"/>
                    <a:pt x="14" y="2"/>
                    <a:pt x="11" y="1"/>
                  </a:cubicBezTo>
                  <a:cubicBezTo>
                    <a:pt x="5" y="0"/>
                    <a:pt x="1" y="0"/>
                    <a:pt x="0" y="2"/>
                  </a:cubicBezTo>
                  <a:cubicBezTo>
                    <a:pt x="0" y="2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8" name="Freeform 1193">
              <a:extLst>
                <a:ext uri="{FF2B5EF4-FFF2-40B4-BE49-F238E27FC236}">
                  <a16:creationId xmlns:a16="http://schemas.microsoft.com/office/drawing/2014/main" id="{9AE4E33E-4273-BE26-0A6B-38A88D18C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904304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9" name="Freeform 1194">
              <a:extLst>
                <a:ext uri="{FF2B5EF4-FFF2-40B4-BE49-F238E27FC236}">
                  <a16:creationId xmlns:a16="http://schemas.microsoft.com/office/drawing/2014/main" id="{C5B6378E-6329-D544-F057-0E12C65A1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2723418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8 h 49"/>
                <a:gd name="T12" fmla="*/ 12 w 128"/>
                <a:gd name="T13" fmla="*/ 184 h 49"/>
                <a:gd name="T14" fmla="*/ 5 w 128"/>
                <a:gd name="T15" fmla="*/ 145 h 49"/>
                <a:gd name="T16" fmla="*/ 18 w 128"/>
                <a:gd name="T17" fmla="*/ 118 h 49"/>
                <a:gd name="T18" fmla="*/ 203 w 128"/>
                <a:gd name="T19" fmla="*/ 68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7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0"/>
                    <a:pt x="3" y="28"/>
                    <a:pt x="5" y="28"/>
                  </a:cubicBezTo>
                  <a:cubicBezTo>
                    <a:pt x="6" y="27"/>
                    <a:pt x="38" y="21"/>
                    <a:pt x="60" y="16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0" name="Freeform 1195">
              <a:extLst>
                <a:ext uri="{FF2B5EF4-FFF2-40B4-BE49-F238E27FC236}">
                  <a16:creationId xmlns:a16="http://schemas.microsoft.com/office/drawing/2014/main" id="{16BE25D0-92B7-1C08-6A6F-D5B53708C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428" y="3502872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1" name="Freeform 1196">
              <a:extLst>
                <a:ext uri="{FF2B5EF4-FFF2-40B4-BE49-F238E27FC236}">
                  <a16:creationId xmlns:a16="http://schemas.microsoft.com/office/drawing/2014/main" id="{14E28617-0D60-A78B-FB00-A7C303710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750" y="3456828"/>
              <a:ext cx="513058" cy="141420"/>
            </a:xfrm>
            <a:custGeom>
              <a:avLst/>
              <a:gdLst>
                <a:gd name="T0" fmla="*/ 351 w 104"/>
                <a:gd name="T1" fmla="*/ 0 h 27"/>
                <a:gd name="T2" fmla="*/ 210 w 104"/>
                <a:gd name="T3" fmla="*/ 13 h 27"/>
                <a:gd name="T4" fmla="*/ 21 w 104"/>
                <a:gd name="T5" fmla="*/ 25 h 27"/>
                <a:gd name="T6" fmla="*/ 5 w 104"/>
                <a:gd name="T7" fmla="*/ 48 h 27"/>
                <a:gd name="T8" fmla="*/ 5 w 104"/>
                <a:gd name="T9" fmla="*/ 89 h 27"/>
                <a:gd name="T10" fmla="*/ 45 w 104"/>
                <a:gd name="T11" fmla="*/ 104 h 27"/>
                <a:gd name="T12" fmla="*/ 291 w 104"/>
                <a:gd name="T13" fmla="*/ 89 h 27"/>
                <a:gd name="T14" fmla="*/ 351 w 104"/>
                <a:gd name="T15" fmla="*/ 84 h 27"/>
                <a:gd name="T16" fmla="*/ 351 w 104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27">
                  <a:moveTo>
                    <a:pt x="104" y="0"/>
                  </a:moveTo>
                  <a:cubicBezTo>
                    <a:pt x="93" y="1"/>
                    <a:pt x="76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4" y="21"/>
                    <a:pt x="100" y="21"/>
                    <a:pt x="104" y="21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2" name="Freeform 1197">
              <a:extLst>
                <a:ext uri="{FF2B5EF4-FFF2-40B4-BE49-F238E27FC236}">
                  <a16:creationId xmlns:a16="http://schemas.microsoft.com/office/drawing/2014/main" id="{D8A5EDA8-87C5-E3E8-0428-0719E9FAA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534" y="3571938"/>
              <a:ext cx="121687" cy="42755"/>
            </a:xfrm>
            <a:custGeom>
              <a:avLst/>
              <a:gdLst>
                <a:gd name="T0" fmla="*/ 0 w 25"/>
                <a:gd name="T1" fmla="*/ 26 h 8"/>
                <a:gd name="T2" fmla="*/ 40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0 w 25"/>
                <a:gd name="T9" fmla="*/ 2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6"/>
                  </a:moveTo>
                  <a:cubicBezTo>
                    <a:pt x="0" y="4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0" y="6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3" name="Freeform 1198">
              <a:extLst>
                <a:ext uri="{FF2B5EF4-FFF2-40B4-BE49-F238E27FC236}">
                  <a16:creationId xmlns:a16="http://schemas.microsoft.com/office/drawing/2014/main" id="{A9360188-75E7-8215-4DFC-253E3AC62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46" y="3509450"/>
              <a:ext cx="121687" cy="39466"/>
            </a:xfrm>
            <a:custGeom>
              <a:avLst/>
              <a:gdLst>
                <a:gd name="T0" fmla="*/ 0 w 25"/>
                <a:gd name="T1" fmla="*/ 18 h 8"/>
                <a:gd name="T2" fmla="*/ 41 w 25"/>
                <a:gd name="T3" fmla="*/ 0 h 8"/>
                <a:gd name="T4" fmla="*/ 81 w 25"/>
                <a:gd name="T5" fmla="*/ 12 h 8"/>
                <a:gd name="T6" fmla="*/ 41 w 25"/>
                <a:gd name="T7" fmla="*/ 26 h 8"/>
                <a:gd name="T8" fmla="*/ 0 w 25"/>
                <a:gd name="T9" fmla="*/ 1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6" y="1"/>
                    <a:pt x="13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7"/>
                  </a:cubicBezTo>
                  <a:cubicBezTo>
                    <a:pt x="6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4" name="Freeform 1199">
              <a:extLst>
                <a:ext uri="{FF2B5EF4-FFF2-40B4-BE49-F238E27FC236}">
                  <a16:creationId xmlns:a16="http://schemas.microsoft.com/office/drawing/2014/main" id="{7243CF70-4D44-D00A-6504-A0BDE8B19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090" y="3562071"/>
              <a:ext cx="124976" cy="46044"/>
            </a:xfrm>
            <a:custGeom>
              <a:avLst/>
              <a:gdLst>
                <a:gd name="T0" fmla="*/ 0 w 25"/>
                <a:gd name="T1" fmla="*/ 22 h 9"/>
                <a:gd name="T2" fmla="*/ 41 w 25"/>
                <a:gd name="T3" fmla="*/ 5 h 9"/>
                <a:gd name="T4" fmla="*/ 88 w 25"/>
                <a:gd name="T5" fmla="*/ 12 h 9"/>
                <a:gd name="T6" fmla="*/ 46 w 25"/>
                <a:gd name="T7" fmla="*/ 30 h 9"/>
                <a:gd name="T8" fmla="*/ 0 w 25"/>
                <a:gd name="T9" fmla="*/ 2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6"/>
                  </a:moveTo>
                  <a:cubicBezTo>
                    <a:pt x="0" y="4"/>
                    <a:pt x="5" y="2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9"/>
                    <a:pt x="0" y="8"/>
                    <a:pt x="0" y="6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5" name="Freeform 1200">
              <a:extLst>
                <a:ext uri="{FF2B5EF4-FFF2-40B4-BE49-F238E27FC236}">
                  <a16:creationId xmlns:a16="http://schemas.microsoft.com/office/drawing/2014/main" id="{04F4A44F-6D43-FE4C-0641-22CEB14F7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401" y="3565360"/>
              <a:ext cx="98665" cy="36177"/>
            </a:xfrm>
            <a:custGeom>
              <a:avLst/>
              <a:gdLst>
                <a:gd name="T0" fmla="*/ 45 w 20"/>
                <a:gd name="T1" fmla="*/ 0 h 7"/>
                <a:gd name="T2" fmla="*/ 62 w 20"/>
                <a:gd name="T3" fmla="*/ 8 h 7"/>
                <a:gd name="T4" fmla="*/ 21 w 20"/>
                <a:gd name="T5" fmla="*/ 27 h 7"/>
                <a:gd name="T6" fmla="*/ 0 w 20"/>
                <a:gd name="T7" fmla="*/ 27 h 7"/>
                <a:gd name="T8" fmla="*/ 27 w 20"/>
                <a:gd name="T9" fmla="*/ 27 h 7"/>
                <a:gd name="T10" fmla="*/ 68 w 20"/>
                <a:gd name="T11" fmla="*/ 8 h 7"/>
                <a:gd name="T12" fmla="*/ 45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3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7"/>
                  </a:cubicBezTo>
                  <a:cubicBezTo>
                    <a:pt x="4" y="7"/>
                    <a:pt x="2" y="7"/>
                    <a:pt x="0" y="7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0" y="4"/>
                    <a:pt x="20" y="2"/>
                  </a:cubicBezTo>
                  <a:cubicBezTo>
                    <a:pt x="20" y="1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6" name="Freeform 1201">
              <a:extLst>
                <a:ext uri="{FF2B5EF4-FFF2-40B4-BE49-F238E27FC236}">
                  <a16:creationId xmlns:a16="http://schemas.microsoft.com/office/drawing/2014/main" id="{8B123B85-C234-C6F7-8AFD-94037F7F2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1957" y="3565360"/>
              <a:ext cx="95376" cy="32888"/>
            </a:xfrm>
            <a:custGeom>
              <a:avLst/>
              <a:gdLst>
                <a:gd name="T0" fmla="*/ 8 w 19"/>
                <a:gd name="T1" fmla="*/ 22 h 6"/>
                <a:gd name="T2" fmla="*/ 41 w 19"/>
                <a:gd name="T3" fmla="*/ 5 h 6"/>
                <a:gd name="T4" fmla="*/ 67 w 19"/>
                <a:gd name="T5" fmla="*/ 5 h 6"/>
                <a:gd name="T6" fmla="*/ 35 w 19"/>
                <a:gd name="T7" fmla="*/ 5 h 6"/>
                <a:gd name="T8" fmla="*/ 5 w 19"/>
                <a:gd name="T9" fmla="*/ 22 h 6"/>
                <a:gd name="T10" fmla="*/ 18 w 19"/>
                <a:gd name="T11" fmla="*/ 28 h 6"/>
                <a:gd name="T12" fmla="*/ 8 w 19"/>
                <a:gd name="T13" fmla="*/ 22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5"/>
                  </a:moveTo>
                  <a:cubicBezTo>
                    <a:pt x="2" y="3"/>
                    <a:pt x="7" y="2"/>
                    <a:pt x="12" y="1"/>
                  </a:cubicBezTo>
                  <a:cubicBezTo>
                    <a:pt x="14" y="1"/>
                    <a:pt x="17" y="1"/>
                    <a:pt x="19" y="1"/>
                  </a:cubicBezTo>
                  <a:cubicBezTo>
                    <a:pt x="17" y="0"/>
                    <a:pt x="14" y="0"/>
                    <a:pt x="10" y="1"/>
                  </a:cubicBezTo>
                  <a:cubicBezTo>
                    <a:pt x="5" y="1"/>
                    <a:pt x="0" y="3"/>
                    <a:pt x="1" y="5"/>
                  </a:cubicBezTo>
                  <a:cubicBezTo>
                    <a:pt x="1" y="6"/>
                    <a:pt x="2" y="6"/>
                    <a:pt x="5" y="6"/>
                  </a:cubicBezTo>
                  <a:cubicBezTo>
                    <a:pt x="4" y="6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7" name="Freeform 1202">
              <a:extLst>
                <a:ext uri="{FF2B5EF4-FFF2-40B4-BE49-F238E27FC236}">
                  <a16:creationId xmlns:a16="http://schemas.microsoft.com/office/drawing/2014/main" id="{3E79D24E-7D85-5189-A7BD-DA42E10AC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990" y="3496294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1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6" y="1"/>
                    <a:pt x="13" y="1"/>
                  </a:cubicBezTo>
                  <a:cubicBezTo>
                    <a:pt x="20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8" name="Freeform 1203">
              <a:extLst>
                <a:ext uri="{FF2B5EF4-FFF2-40B4-BE49-F238E27FC236}">
                  <a16:creationId xmlns:a16="http://schemas.microsoft.com/office/drawing/2014/main" id="{1B88EDDE-0595-7726-910E-6FCDEE733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1872" y="3548916"/>
              <a:ext cx="256529" cy="101954"/>
            </a:xfrm>
            <a:custGeom>
              <a:avLst/>
              <a:gdLst>
                <a:gd name="T0" fmla="*/ 5 w 52"/>
                <a:gd name="T1" fmla="*/ 69 h 19"/>
                <a:gd name="T2" fmla="*/ 8 w 52"/>
                <a:gd name="T3" fmla="*/ 29 h 19"/>
                <a:gd name="T4" fmla="*/ 48 w 52"/>
                <a:gd name="T5" fmla="*/ 18 h 19"/>
                <a:gd name="T6" fmla="*/ 116 w 52"/>
                <a:gd name="T7" fmla="*/ 8 h 19"/>
                <a:gd name="T8" fmla="*/ 147 w 52"/>
                <a:gd name="T9" fmla="*/ 5 h 19"/>
                <a:gd name="T10" fmla="*/ 176 w 52"/>
                <a:gd name="T11" fmla="*/ 0 h 19"/>
                <a:gd name="T12" fmla="*/ 48 w 52"/>
                <a:gd name="T13" fmla="*/ 26 h 19"/>
                <a:gd name="T14" fmla="*/ 14 w 52"/>
                <a:gd name="T15" fmla="*/ 47 h 19"/>
                <a:gd name="T16" fmla="*/ 8 w 52"/>
                <a:gd name="T17" fmla="*/ 83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19">
                  <a:moveTo>
                    <a:pt x="1" y="16"/>
                  </a:moveTo>
                  <a:cubicBezTo>
                    <a:pt x="1" y="14"/>
                    <a:pt x="0" y="9"/>
                    <a:pt x="2" y="7"/>
                  </a:cubicBezTo>
                  <a:cubicBezTo>
                    <a:pt x="4" y="5"/>
                    <a:pt x="10" y="4"/>
                    <a:pt x="14" y="4"/>
                  </a:cubicBezTo>
                  <a:cubicBezTo>
                    <a:pt x="21" y="3"/>
                    <a:pt x="27" y="3"/>
                    <a:pt x="34" y="2"/>
                  </a:cubicBezTo>
                  <a:cubicBezTo>
                    <a:pt x="37" y="1"/>
                    <a:pt x="40" y="1"/>
                    <a:pt x="43" y="1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4"/>
                    <a:pt x="26" y="4"/>
                    <a:pt x="14" y="6"/>
                  </a:cubicBezTo>
                  <a:cubicBezTo>
                    <a:pt x="10" y="7"/>
                    <a:pt x="5" y="8"/>
                    <a:pt x="4" y="11"/>
                  </a:cubicBezTo>
                  <a:cubicBezTo>
                    <a:pt x="2" y="13"/>
                    <a:pt x="2" y="16"/>
                    <a:pt x="2" y="19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9" name="Freeform 1204">
              <a:extLst>
                <a:ext uri="{FF2B5EF4-FFF2-40B4-BE49-F238E27FC236}">
                  <a16:creationId xmlns:a16="http://schemas.microsoft.com/office/drawing/2014/main" id="{5135EC82-D0B4-A6E7-D777-16A52E1B8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9068" y="3529183"/>
              <a:ext cx="397949" cy="115109"/>
            </a:xfrm>
            <a:custGeom>
              <a:avLst/>
              <a:gdLst>
                <a:gd name="T0" fmla="*/ 0 w 81"/>
                <a:gd name="T1" fmla="*/ 89 h 22"/>
                <a:gd name="T2" fmla="*/ 196 w 81"/>
                <a:gd name="T3" fmla="*/ 60 h 22"/>
                <a:gd name="T4" fmla="*/ 263 w 81"/>
                <a:gd name="T5" fmla="*/ 46 h 22"/>
                <a:gd name="T6" fmla="*/ 257 w 81"/>
                <a:gd name="T7" fmla="*/ 0 h 22"/>
                <a:gd name="T8" fmla="*/ 243 w 81"/>
                <a:gd name="T9" fmla="*/ 40 h 22"/>
                <a:gd name="T10" fmla="*/ 209 w 81"/>
                <a:gd name="T11" fmla="*/ 48 h 22"/>
                <a:gd name="T12" fmla="*/ 163 w 81"/>
                <a:gd name="T13" fmla="*/ 56 h 22"/>
                <a:gd name="T14" fmla="*/ 76 w 81"/>
                <a:gd name="T15" fmla="*/ 68 h 22"/>
                <a:gd name="T16" fmla="*/ 36 w 81"/>
                <a:gd name="T17" fmla="*/ 81 h 22"/>
                <a:gd name="T18" fmla="*/ 6 w 81"/>
                <a:gd name="T19" fmla="*/ 89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22">
                  <a:moveTo>
                    <a:pt x="0" y="22"/>
                  </a:moveTo>
                  <a:cubicBezTo>
                    <a:pt x="20" y="19"/>
                    <a:pt x="40" y="16"/>
                    <a:pt x="59" y="15"/>
                  </a:cubicBezTo>
                  <a:cubicBezTo>
                    <a:pt x="64" y="14"/>
                    <a:pt x="76" y="14"/>
                    <a:pt x="79" y="11"/>
                  </a:cubicBezTo>
                  <a:cubicBezTo>
                    <a:pt x="81" y="8"/>
                    <a:pt x="78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1" y="12"/>
                    <a:pt x="66" y="12"/>
                    <a:pt x="63" y="12"/>
                  </a:cubicBezTo>
                  <a:cubicBezTo>
                    <a:pt x="58" y="13"/>
                    <a:pt x="54" y="14"/>
                    <a:pt x="49" y="14"/>
                  </a:cubicBezTo>
                  <a:cubicBezTo>
                    <a:pt x="40" y="15"/>
                    <a:pt x="32" y="16"/>
                    <a:pt x="23" y="17"/>
                  </a:cubicBezTo>
                  <a:cubicBezTo>
                    <a:pt x="19" y="18"/>
                    <a:pt x="15" y="19"/>
                    <a:pt x="11" y="20"/>
                  </a:cubicBezTo>
                  <a:cubicBezTo>
                    <a:pt x="8" y="20"/>
                    <a:pt x="4" y="20"/>
                    <a:pt x="2" y="22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0" name="Freeform 1205">
              <a:extLst>
                <a:ext uri="{FF2B5EF4-FFF2-40B4-BE49-F238E27FC236}">
                  <a16:creationId xmlns:a16="http://schemas.microsoft.com/office/drawing/2014/main" id="{322D4D85-949A-0070-EF19-11FE1D932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194" y="3483139"/>
              <a:ext cx="266395" cy="82221"/>
            </a:xfrm>
            <a:custGeom>
              <a:avLst/>
              <a:gdLst>
                <a:gd name="T0" fmla="*/ 12 w 54"/>
                <a:gd name="T1" fmla="*/ 53 h 16"/>
                <a:gd name="T2" fmla="*/ 12 w 54"/>
                <a:gd name="T3" fmla="*/ 14 h 16"/>
                <a:gd name="T4" fmla="*/ 54 w 54"/>
                <a:gd name="T5" fmla="*/ 8 h 16"/>
                <a:gd name="T6" fmla="*/ 122 w 54"/>
                <a:gd name="T7" fmla="*/ 5 h 16"/>
                <a:gd name="T8" fmla="*/ 156 w 54"/>
                <a:gd name="T9" fmla="*/ 5 h 16"/>
                <a:gd name="T10" fmla="*/ 183 w 54"/>
                <a:gd name="T11" fmla="*/ 0 h 16"/>
                <a:gd name="T12" fmla="*/ 54 w 54"/>
                <a:gd name="T13" fmla="*/ 14 h 16"/>
                <a:gd name="T14" fmla="*/ 21 w 54"/>
                <a:gd name="T15" fmla="*/ 34 h 16"/>
                <a:gd name="T16" fmla="*/ 14 w 54"/>
                <a:gd name="T17" fmla="*/ 61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6">
                  <a:moveTo>
                    <a:pt x="3" y="14"/>
                  </a:moveTo>
                  <a:cubicBezTo>
                    <a:pt x="3" y="11"/>
                    <a:pt x="0" y="6"/>
                    <a:pt x="3" y="4"/>
                  </a:cubicBezTo>
                  <a:cubicBezTo>
                    <a:pt x="5" y="2"/>
                    <a:pt x="13" y="3"/>
                    <a:pt x="16" y="2"/>
                  </a:cubicBezTo>
                  <a:cubicBezTo>
                    <a:pt x="23" y="2"/>
                    <a:pt x="30" y="2"/>
                    <a:pt x="36" y="1"/>
                  </a:cubicBezTo>
                  <a:cubicBezTo>
                    <a:pt x="39" y="1"/>
                    <a:pt x="42" y="1"/>
                    <a:pt x="46" y="1"/>
                  </a:cubicBezTo>
                  <a:cubicBezTo>
                    <a:pt x="48" y="0"/>
                    <a:pt x="52" y="0"/>
                    <a:pt x="54" y="0"/>
                  </a:cubicBezTo>
                  <a:cubicBezTo>
                    <a:pt x="43" y="3"/>
                    <a:pt x="28" y="2"/>
                    <a:pt x="16" y="4"/>
                  </a:cubicBezTo>
                  <a:cubicBezTo>
                    <a:pt x="12" y="5"/>
                    <a:pt x="8" y="6"/>
                    <a:pt x="6" y="9"/>
                  </a:cubicBezTo>
                  <a:cubicBezTo>
                    <a:pt x="4" y="11"/>
                    <a:pt x="4" y="14"/>
                    <a:pt x="4" y="16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1" name="Freeform 1206">
              <a:extLst>
                <a:ext uri="{FF2B5EF4-FFF2-40B4-BE49-F238E27FC236}">
                  <a16:creationId xmlns:a16="http://schemas.microsoft.com/office/drawing/2014/main" id="{CE15C422-3A82-E98E-A887-839F0F3DF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3012" y="3502872"/>
              <a:ext cx="101954" cy="36177"/>
            </a:xfrm>
            <a:custGeom>
              <a:avLst/>
              <a:gdLst>
                <a:gd name="T0" fmla="*/ 46 w 21"/>
                <a:gd name="T1" fmla="*/ 0 h 7"/>
                <a:gd name="T2" fmla="*/ 59 w 21"/>
                <a:gd name="T3" fmla="*/ 8 h 7"/>
                <a:gd name="T4" fmla="*/ 19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68 w 21"/>
                <a:gd name="T11" fmla="*/ 8 h 7"/>
                <a:gd name="T12" fmla="*/ 46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6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1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2" name="Freeform 1207">
              <a:extLst>
                <a:ext uri="{FF2B5EF4-FFF2-40B4-BE49-F238E27FC236}">
                  <a16:creationId xmlns:a16="http://schemas.microsoft.com/office/drawing/2014/main" id="{C9F55927-19B9-9CE4-108A-81FF58AE5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46" y="3502872"/>
              <a:ext cx="88798" cy="32888"/>
            </a:xfrm>
            <a:custGeom>
              <a:avLst/>
              <a:gdLst>
                <a:gd name="T0" fmla="*/ 5 w 18"/>
                <a:gd name="T1" fmla="*/ 20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20 h 6"/>
                <a:gd name="T10" fmla="*/ 14 w 18"/>
                <a:gd name="T11" fmla="*/ 28 h 6"/>
                <a:gd name="T12" fmla="*/ 5 w 18"/>
                <a:gd name="T13" fmla="*/ 2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3" name="Freeform 1208">
              <a:extLst>
                <a:ext uri="{FF2B5EF4-FFF2-40B4-BE49-F238E27FC236}">
                  <a16:creationId xmlns:a16="http://schemas.microsoft.com/office/drawing/2014/main" id="{F75CFCD0-D208-E909-CD40-7CF71A867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428" y="3502872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4" name="Freeform 1209">
              <a:extLst>
                <a:ext uri="{FF2B5EF4-FFF2-40B4-BE49-F238E27FC236}">
                  <a16:creationId xmlns:a16="http://schemas.microsoft.com/office/drawing/2014/main" id="{508C2C19-2C31-D5A1-1192-493EC60C1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750" y="3456828"/>
              <a:ext cx="513058" cy="141420"/>
            </a:xfrm>
            <a:custGeom>
              <a:avLst/>
              <a:gdLst>
                <a:gd name="T0" fmla="*/ 351 w 104"/>
                <a:gd name="T1" fmla="*/ 0 h 27"/>
                <a:gd name="T2" fmla="*/ 210 w 104"/>
                <a:gd name="T3" fmla="*/ 13 h 27"/>
                <a:gd name="T4" fmla="*/ 21 w 104"/>
                <a:gd name="T5" fmla="*/ 25 h 27"/>
                <a:gd name="T6" fmla="*/ 5 w 104"/>
                <a:gd name="T7" fmla="*/ 48 h 27"/>
                <a:gd name="T8" fmla="*/ 5 w 104"/>
                <a:gd name="T9" fmla="*/ 89 h 27"/>
                <a:gd name="T10" fmla="*/ 45 w 104"/>
                <a:gd name="T11" fmla="*/ 104 h 27"/>
                <a:gd name="T12" fmla="*/ 291 w 104"/>
                <a:gd name="T13" fmla="*/ 89 h 27"/>
                <a:gd name="T14" fmla="*/ 351 w 104"/>
                <a:gd name="T15" fmla="*/ 84 h 27"/>
                <a:gd name="T16" fmla="*/ 351 w 104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27">
                  <a:moveTo>
                    <a:pt x="104" y="0"/>
                  </a:moveTo>
                  <a:cubicBezTo>
                    <a:pt x="93" y="1"/>
                    <a:pt x="76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4" y="21"/>
                    <a:pt x="100" y="21"/>
                    <a:pt x="104" y="21"/>
                  </a:cubicBezTo>
                  <a:lnTo>
                    <a:pt x="104" y="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5" name="Freeform 1210">
              <a:extLst>
                <a:ext uri="{FF2B5EF4-FFF2-40B4-BE49-F238E27FC236}">
                  <a16:creationId xmlns:a16="http://schemas.microsoft.com/office/drawing/2014/main" id="{62AF5AAF-3768-9246-11A5-1C9C16236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2720130"/>
              <a:ext cx="631456" cy="151286"/>
            </a:xfrm>
            <a:custGeom>
              <a:avLst/>
              <a:gdLst>
                <a:gd name="T0" fmla="*/ 413 w 128"/>
                <a:gd name="T1" fmla="*/ 33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33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8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2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8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6" name="Freeform 1211">
              <a:extLst>
                <a:ext uri="{FF2B5EF4-FFF2-40B4-BE49-F238E27FC236}">
                  <a16:creationId xmlns:a16="http://schemas.microsoft.com/office/drawing/2014/main" id="{B4BC7413-2119-3141-A360-751969780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3555493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82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20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2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7" name="Freeform 1212">
              <a:extLst>
                <a:ext uri="{FF2B5EF4-FFF2-40B4-BE49-F238E27FC236}">
                  <a16:creationId xmlns:a16="http://schemas.microsoft.com/office/drawing/2014/main" id="{5908E41C-C155-FEF0-CB7C-7331740E4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817" y="3581804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8" name="Freeform 1213">
              <a:extLst>
                <a:ext uri="{FF2B5EF4-FFF2-40B4-BE49-F238E27FC236}">
                  <a16:creationId xmlns:a16="http://schemas.microsoft.com/office/drawing/2014/main" id="{5713A2F5-BD89-A827-CE77-11B5119F1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945" y="3644292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0 w 25"/>
                <a:gd name="T3" fmla="*/ 0 h 8"/>
                <a:gd name="T4" fmla="*/ 81 w 25"/>
                <a:gd name="T5" fmla="*/ 13 h 8"/>
                <a:gd name="T6" fmla="*/ 41 w 25"/>
                <a:gd name="T7" fmla="*/ 29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19" y="7"/>
                    <a:pt x="13" y="7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9" name="Freeform 1214">
              <a:extLst>
                <a:ext uri="{FF2B5EF4-FFF2-40B4-BE49-F238E27FC236}">
                  <a16:creationId xmlns:a16="http://schemas.microsoft.com/office/drawing/2014/main" id="{C3E68EF0-391A-E86E-2C59-9C8593627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3627848"/>
              <a:ext cx="121687" cy="49333"/>
            </a:xfrm>
            <a:custGeom>
              <a:avLst/>
              <a:gdLst>
                <a:gd name="T0" fmla="*/ 0 w 25"/>
                <a:gd name="T1" fmla="*/ 13 h 9"/>
                <a:gd name="T2" fmla="*/ 41 w 25"/>
                <a:gd name="T3" fmla="*/ 5 h 9"/>
                <a:gd name="T4" fmla="*/ 78 w 25"/>
                <a:gd name="T5" fmla="*/ 28 h 9"/>
                <a:gd name="T6" fmla="*/ 40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2"/>
                    <a:pt x="25" y="4"/>
                    <a:pt x="24" y="6"/>
                  </a:cubicBezTo>
                  <a:cubicBezTo>
                    <a:pt x="24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0" name="Freeform 1215">
              <a:extLst>
                <a:ext uri="{FF2B5EF4-FFF2-40B4-BE49-F238E27FC236}">
                  <a16:creationId xmlns:a16="http://schemas.microsoft.com/office/drawing/2014/main" id="{6FFE8A6F-3543-314F-46A5-4279C0093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446" y="3617981"/>
              <a:ext cx="124976" cy="49333"/>
            </a:xfrm>
            <a:custGeom>
              <a:avLst/>
              <a:gdLst>
                <a:gd name="T0" fmla="*/ 0 w 25"/>
                <a:gd name="T1" fmla="*/ 13 h 9"/>
                <a:gd name="T2" fmla="*/ 46 w 25"/>
                <a:gd name="T3" fmla="*/ 5 h 9"/>
                <a:gd name="T4" fmla="*/ 88 w 25"/>
                <a:gd name="T5" fmla="*/ 28 h 9"/>
                <a:gd name="T6" fmla="*/ 41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20" y="2"/>
                    <a:pt x="25" y="4"/>
                    <a:pt x="25" y="6"/>
                  </a:cubicBezTo>
                  <a:cubicBezTo>
                    <a:pt x="25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1" name="Freeform 1216">
              <a:extLst>
                <a:ext uri="{FF2B5EF4-FFF2-40B4-BE49-F238E27FC236}">
                  <a16:creationId xmlns:a16="http://schemas.microsoft.com/office/drawing/2014/main" id="{71724312-C63B-2223-A3A6-DCEB1090E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0501" y="3634425"/>
              <a:ext cx="124976" cy="42755"/>
            </a:xfrm>
            <a:custGeom>
              <a:avLst/>
              <a:gdLst>
                <a:gd name="T0" fmla="*/ 0 w 25"/>
                <a:gd name="T1" fmla="*/ 21 h 8"/>
                <a:gd name="T2" fmla="*/ 41 w 25"/>
                <a:gd name="T3" fmla="*/ 5 h 8"/>
                <a:gd name="T4" fmla="*/ 88 w 25"/>
                <a:gd name="T5" fmla="*/ 13 h 8"/>
                <a:gd name="T6" fmla="*/ 46 w 25"/>
                <a:gd name="T7" fmla="*/ 34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2" name="Freeform 1217">
              <a:extLst>
                <a:ext uri="{FF2B5EF4-FFF2-40B4-BE49-F238E27FC236}">
                  <a16:creationId xmlns:a16="http://schemas.microsoft.com/office/drawing/2014/main" id="{39ADD204-5089-3FA4-9245-6984DE0E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227" y="3565360"/>
              <a:ext cx="266395" cy="75643"/>
            </a:xfrm>
            <a:custGeom>
              <a:avLst/>
              <a:gdLst>
                <a:gd name="T0" fmla="*/ 5 w 54"/>
                <a:gd name="T1" fmla="*/ 49 h 14"/>
                <a:gd name="T2" fmla="*/ 12 w 54"/>
                <a:gd name="T3" fmla="*/ 5 h 14"/>
                <a:gd name="T4" fmla="*/ 54 w 54"/>
                <a:gd name="T5" fmla="*/ 8 h 14"/>
                <a:gd name="T6" fmla="*/ 122 w 54"/>
                <a:gd name="T7" fmla="*/ 20 h 14"/>
                <a:gd name="T8" fmla="*/ 156 w 54"/>
                <a:gd name="T9" fmla="*/ 21 h 14"/>
                <a:gd name="T10" fmla="*/ 183 w 54"/>
                <a:gd name="T11" fmla="*/ 26 h 14"/>
                <a:gd name="T12" fmla="*/ 54 w 54"/>
                <a:gd name="T13" fmla="*/ 20 h 14"/>
                <a:gd name="T14" fmla="*/ 18 w 54"/>
                <a:gd name="T15" fmla="*/ 26 h 14"/>
                <a:gd name="T16" fmla="*/ 8 w 54"/>
                <a:gd name="T17" fmla="*/ 6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4">
                  <a:moveTo>
                    <a:pt x="1" y="11"/>
                  </a:moveTo>
                  <a:cubicBezTo>
                    <a:pt x="1" y="9"/>
                    <a:pt x="0" y="3"/>
                    <a:pt x="3" y="1"/>
                  </a:cubicBezTo>
                  <a:cubicBezTo>
                    <a:pt x="6" y="0"/>
                    <a:pt x="13" y="2"/>
                    <a:pt x="16" y="2"/>
                  </a:cubicBezTo>
                  <a:cubicBezTo>
                    <a:pt x="23" y="3"/>
                    <a:pt x="30" y="4"/>
                    <a:pt x="36" y="4"/>
                  </a:cubicBezTo>
                  <a:cubicBezTo>
                    <a:pt x="39" y="5"/>
                    <a:pt x="42" y="5"/>
                    <a:pt x="46" y="5"/>
                  </a:cubicBezTo>
                  <a:cubicBezTo>
                    <a:pt x="48" y="6"/>
                    <a:pt x="52" y="6"/>
                    <a:pt x="54" y="6"/>
                  </a:cubicBezTo>
                  <a:cubicBezTo>
                    <a:pt x="42" y="7"/>
                    <a:pt x="28" y="4"/>
                    <a:pt x="16" y="4"/>
                  </a:cubicBezTo>
                  <a:cubicBezTo>
                    <a:pt x="12" y="4"/>
                    <a:pt x="7" y="4"/>
                    <a:pt x="5" y="6"/>
                  </a:cubicBezTo>
                  <a:cubicBezTo>
                    <a:pt x="3" y="9"/>
                    <a:pt x="2" y="11"/>
                    <a:pt x="2" y="14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3" name="Freeform 1218">
              <a:extLst>
                <a:ext uri="{FF2B5EF4-FFF2-40B4-BE49-F238E27FC236}">
                  <a16:creationId xmlns:a16="http://schemas.microsoft.com/office/drawing/2014/main" id="{4A8217AF-500B-0F2B-4876-4E3EFE9D9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46" y="3654158"/>
              <a:ext cx="401238" cy="75643"/>
            </a:xfrm>
            <a:custGeom>
              <a:avLst/>
              <a:gdLst>
                <a:gd name="T0" fmla="*/ 0 w 81"/>
                <a:gd name="T1" fmla="*/ 21 h 14"/>
                <a:gd name="T2" fmla="*/ 202 w 81"/>
                <a:gd name="T3" fmla="*/ 49 h 14"/>
                <a:gd name="T4" fmla="*/ 270 w 81"/>
                <a:gd name="T5" fmla="*/ 49 h 14"/>
                <a:gd name="T6" fmla="*/ 273 w 81"/>
                <a:gd name="T7" fmla="*/ 0 h 14"/>
                <a:gd name="T8" fmla="*/ 252 w 81"/>
                <a:gd name="T9" fmla="*/ 41 h 14"/>
                <a:gd name="T10" fmla="*/ 215 w 81"/>
                <a:gd name="T11" fmla="*/ 41 h 14"/>
                <a:gd name="T12" fmla="*/ 167 w 81"/>
                <a:gd name="T13" fmla="*/ 35 h 14"/>
                <a:gd name="T14" fmla="*/ 80 w 81"/>
                <a:gd name="T15" fmla="*/ 21 h 14"/>
                <a:gd name="T16" fmla="*/ 39 w 81"/>
                <a:gd name="T17" fmla="*/ 21 h 14"/>
                <a:gd name="T18" fmla="*/ 5 w 81"/>
                <a:gd name="T19" fmla="*/ 2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4">
                  <a:moveTo>
                    <a:pt x="0" y="5"/>
                  </a:moveTo>
                  <a:cubicBezTo>
                    <a:pt x="20" y="7"/>
                    <a:pt x="40" y="8"/>
                    <a:pt x="59" y="11"/>
                  </a:cubicBezTo>
                  <a:cubicBezTo>
                    <a:pt x="64" y="11"/>
                    <a:pt x="75" y="14"/>
                    <a:pt x="79" y="11"/>
                  </a:cubicBezTo>
                  <a:cubicBezTo>
                    <a:pt x="81" y="9"/>
                    <a:pt x="80" y="3"/>
                    <a:pt x="80" y="0"/>
                  </a:cubicBezTo>
                  <a:cubicBezTo>
                    <a:pt x="80" y="3"/>
                    <a:pt x="79" y="8"/>
                    <a:pt x="74" y="9"/>
                  </a:cubicBezTo>
                  <a:cubicBezTo>
                    <a:pt x="71" y="10"/>
                    <a:pt x="66" y="10"/>
                    <a:pt x="63" y="9"/>
                  </a:cubicBezTo>
                  <a:cubicBezTo>
                    <a:pt x="58" y="9"/>
                    <a:pt x="54" y="8"/>
                    <a:pt x="49" y="8"/>
                  </a:cubicBezTo>
                  <a:cubicBezTo>
                    <a:pt x="41" y="7"/>
                    <a:pt x="32" y="6"/>
                    <a:pt x="23" y="5"/>
                  </a:cubicBezTo>
                  <a:cubicBezTo>
                    <a:pt x="19" y="5"/>
                    <a:pt x="15" y="5"/>
                    <a:pt x="11" y="5"/>
                  </a:cubicBezTo>
                  <a:cubicBezTo>
                    <a:pt x="7" y="5"/>
                    <a:pt x="4" y="4"/>
                    <a:pt x="1" y="5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4" name="Freeform 1219">
              <a:extLst>
                <a:ext uri="{FF2B5EF4-FFF2-40B4-BE49-F238E27FC236}">
                  <a16:creationId xmlns:a16="http://schemas.microsoft.com/office/drawing/2014/main" id="{A46AD860-862C-30E2-787C-C31E42086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683" y="3617981"/>
              <a:ext cx="266395" cy="88799"/>
            </a:xfrm>
            <a:custGeom>
              <a:avLst/>
              <a:gdLst>
                <a:gd name="T0" fmla="*/ 8 w 54"/>
                <a:gd name="T1" fmla="*/ 60 h 17"/>
                <a:gd name="T2" fmla="*/ 12 w 54"/>
                <a:gd name="T3" fmla="*/ 21 h 17"/>
                <a:gd name="T4" fmla="*/ 54 w 54"/>
                <a:gd name="T5" fmla="*/ 13 h 17"/>
                <a:gd name="T6" fmla="*/ 122 w 54"/>
                <a:gd name="T7" fmla="*/ 5 h 17"/>
                <a:gd name="T8" fmla="*/ 153 w 54"/>
                <a:gd name="T9" fmla="*/ 5 h 17"/>
                <a:gd name="T10" fmla="*/ 183 w 54"/>
                <a:gd name="T11" fmla="*/ 0 h 17"/>
                <a:gd name="T12" fmla="*/ 54 w 54"/>
                <a:gd name="T13" fmla="*/ 21 h 17"/>
                <a:gd name="T14" fmla="*/ 18 w 54"/>
                <a:gd name="T15" fmla="*/ 35 h 17"/>
                <a:gd name="T16" fmla="*/ 12 w 54"/>
                <a:gd name="T17" fmla="*/ 6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7">
                  <a:moveTo>
                    <a:pt x="2" y="15"/>
                  </a:moveTo>
                  <a:cubicBezTo>
                    <a:pt x="2" y="12"/>
                    <a:pt x="0" y="7"/>
                    <a:pt x="3" y="5"/>
                  </a:cubicBezTo>
                  <a:cubicBezTo>
                    <a:pt x="5" y="3"/>
                    <a:pt x="12" y="3"/>
                    <a:pt x="16" y="3"/>
                  </a:cubicBezTo>
                  <a:cubicBezTo>
                    <a:pt x="23" y="2"/>
                    <a:pt x="29" y="2"/>
                    <a:pt x="36" y="1"/>
                  </a:cubicBezTo>
                  <a:cubicBezTo>
                    <a:pt x="39" y="1"/>
                    <a:pt x="42" y="1"/>
                    <a:pt x="45" y="1"/>
                  </a:cubicBezTo>
                  <a:cubicBezTo>
                    <a:pt x="48" y="1"/>
                    <a:pt x="51" y="0"/>
                    <a:pt x="54" y="0"/>
                  </a:cubicBezTo>
                  <a:cubicBezTo>
                    <a:pt x="42" y="4"/>
                    <a:pt x="28" y="3"/>
                    <a:pt x="16" y="5"/>
                  </a:cubicBezTo>
                  <a:cubicBezTo>
                    <a:pt x="11" y="6"/>
                    <a:pt x="7" y="7"/>
                    <a:pt x="5" y="9"/>
                  </a:cubicBezTo>
                  <a:cubicBezTo>
                    <a:pt x="4" y="12"/>
                    <a:pt x="3" y="15"/>
                    <a:pt x="3" y="17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5" name="Freeform 1220">
              <a:extLst>
                <a:ext uri="{FF2B5EF4-FFF2-40B4-BE49-F238E27FC236}">
                  <a16:creationId xmlns:a16="http://schemas.microsoft.com/office/drawing/2014/main" id="{6F18F4D2-968A-16BD-EB81-B8C2BE82C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746" y="3614692"/>
              <a:ext cx="397949" cy="98665"/>
            </a:xfrm>
            <a:custGeom>
              <a:avLst/>
              <a:gdLst>
                <a:gd name="T0" fmla="*/ 0 w 81"/>
                <a:gd name="T1" fmla="*/ 74 h 19"/>
                <a:gd name="T2" fmla="*/ 194 w 81"/>
                <a:gd name="T3" fmla="*/ 62 h 19"/>
                <a:gd name="T4" fmla="*/ 261 w 81"/>
                <a:gd name="T5" fmla="*/ 43 h 19"/>
                <a:gd name="T6" fmla="*/ 257 w 81"/>
                <a:gd name="T7" fmla="*/ 0 h 19"/>
                <a:gd name="T8" fmla="*/ 243 w 81"/>
                <a:gd name="T9" fmla="*/ 39 h 19"/>
                <a:gd name="T10" fmla="*/ 208 w 81"/>
                <a:gd name="T11" fmla="*/ 47 h 19"/>
                <a:gd name="T12" fmla="*/ 163 w 81"/>
                <a:gd name="T13" fmla="*/ 52 h 19"/>
                <a:gd name="T14" fmla="*/ 76 w 81"/>
                <a:gd name="T15" fmla="*/ 60 h 19"/>
                <a:gd name="T16" fmla="*/ 33 w 81"/>
                <a:gd name="T17" fmla="*/ 68 h 19"/>
                <a:gd name="T18" fmla="*/ 1 w 81"/>
                <a:gd name="T19" fmla="*/ 74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9">
                  <a:moveTo>
                    <a:pt x="0" y="19"/>
                  </a:moveTo>
                  <a:cubicBezTo>
                    <a:pt x="19" y="17"/>
                    <a:pt x="38" y="16"/>
                    <a:pt x="58" y="16"/>
                  </a:cubicBezTo>
                  <a:cubicBezTo>
                    <a:pt x="62" y="15"/>
                    <a:pt x="76" y="14"/>
                    <a:pt x="78" y="11"/>
                  </a:cubicBezTo>
                  <a:cubicBezTo>
                    <a:pt x="81" y="8"/>
                    <a:pt x="78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0" y="11"/>
                    <a:pt x="66" y="12"/>
                    <a:pt x="62" y="12"/>
                  </a:cubicBezTo>
                  <a:cubicBezTo>
                    <a:pt x="58" y="12"/>
                    <a:pt x="53" y="13"/>
                    <a:pt x="49" y="13"/>
                  </a:cubicBezTo>
                  <a:cubicBezTo>
                    <a:pt x="40" y="14"/>
                    <a:pt x="31" y="14"/>
                    <a:pt x="23" y="15"/>
                  </a:cubicBezTo>
                  <a:cubicBezTo>
                    <a:pt x="19" y="16"/>
                    <a:pt x="14" y="17"/>
                    <a:pt x="10" y="17"/>
                  </a:cubicBezTo>
                  <a:cubicBezTo>
                    <a:pt x="7" y="18"/>
                    <a:pt x="4" y="18"/>
                    <a:pt x="1" y="1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6" name="Freeform 1221">
              <a:extLst>
                <a:ext uri="{FF2B5EF4-FFF2-40B4-BE49-F238E27FC236}">
                  <a16:creationId xmlns:a16="http://schemas.microsoft.com/office/drawing/2014/main" id="{C9E04B33-5241-125F-1C47-B3D6A4523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179" y="3627848"/>
              <a:ext cx="105243" cy="39466"/>
            </a:xfrm>
            <a:custGeom>
              <a:avLst/>
              <a:gdLst>
                <a:gd name="T0" fmla="*/ 53 w 21"/>
                <a:gd name="T1" fmla="*/ 0 h 7"/>
                <a:gd name="T2" fmla="*/ 67 w 21"/>
                <a:gd name="T3" fmla="*/ 15 h 7"/>
                <a:gd name="T4" fmla="*/ 21 w 21"/>
                <a:gd name="T5" fmla="*/ 26 h 7"/>
                <a:gd name="T6" fmla="*/ 0 w 21"/>
                <a:gd name="T7" fmla="*/ 21 h 7"/>
                <a:gd name="T8" fmla="*/ 27 w 21"/>
                <a:gd name="T9" fmla="*/ 29 h 7"/>
                <a:gd name="T10" fmla="*/ 75 w 21"/>
                <a:gd name="T11" fmla="*/ 21 h 7"/>
                <a:gd name="T12" fmla="*/ 53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9" y="3"/>
                  </a:cubicBezTo>
                  <a:cubicBezTo>
                    <a:pt x="19" y="5"/>
                    <a:pt x="13" y="6"/>
                    <a:pt x="6" y="5"/>
                  </a:cubicBezTo>
                  <a:cubicBezTo>
                    <a:pt x="4" y="5"/>
                    <a:pt x="2" y="5"/>
                    <a:pt x="0" y="4"/>
                  </a:cubicBezTo>
                  <a:cubicBezTo>
                    <a:pt x="3" y="5"/>
                    <a:pt x="5" y="6"/>
                    <a:pt x="8" y="6"/>
                  </a:cubicBezTo>
                  <a:cubicBezTo>
                    <a:pt x="15" y="7"/>
                    <a:pt x="21" y="6"/>
                    <a:pt x="21" y="4"/>
                  </a:cubicBezTo>
                  <a:cubicBezTo>
                    <a:pt x="21" y="3"/>
                    <a:pt x="19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7" name="Freeform 1222">
              <a:extLst>
                <a:ext uri="{FF2B5EF4-FFF2-40B4-BE49-F238E27FC236}">
                  <a16:creationId xmlns:a16="http://schemas.microsoft.com/office/drawing/2014/main" id="{DE58AE73-84ED-138D-7B41-129901E59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3624559"/>
              <a:ext cx="88798" cy="26311"/>
            </a:xfrm>
            <a:custGeom>
              <a:avLst/>
              <a:gdLst>
                <a:gd name="T0" fmla="*/ 5 w 18"/>
                <a:gd name="T1" fmla="*/ 13 h 5"/>
                <a:gd name="T2" fmla="*/ 41 w 18"/>
                <a:gd name="T3" fmla="*/ 5 h 5"/>
                <a:gd name="T4" fmla="*/ 62 w 18"/>
                <a:gd name="T5" fmla="*/ 13 h 5"/>
                <a:gd name="T6" fmla="*/ 35 w 18"/>
                <a:gd name="T7" fmla="*/ 5 h 5"/>
                <a:gd name="T8" fmla="*/ 0 w 18"/>
                <a:gd name="T9" fmla="*/ 8 h 5"/>
                <a:gd name="T10" fmla="*/ 12 w 18"/>
                <a:gd name="T11" fmla="*/ 21 h 5"/>
                <a:gd name="T12" fmla="*/ 5 w 18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1" y="1"/>
                    <a:pt x="6" y="1"/>
                    <a:pt x="12" y="1"/>
                  </a:cubicBezTo>
                  <a:cubicBezTo>
                    <a:pt x="14" y="2"/>
                    <a:pt x="17" y="2"/>
                    <a:pt x="18" y="3"/>
                  </a:cubicBezTo>
                  <a:cubicBezTo>
                    <a:pt x="17" y="2"/>
                    <a:pt x="13" y="1"/>
                    <a:pt x="10" y="1"/>
                  </a:cubicBezTo>
                  <a:cubicBezTo>
                    <a:pt x="4" y="0"/>
                    <a:pt x="0" y="1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3" y="5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8" name="Freeform 1223">
              <a:extLst>
                <a:ext uri="{FF2B5EF4-FFF2-40B4-BE49-F238E27FC236}">
                  <a16:creationId xmlns:a16="http://schemas.microsoft.com/office/drawing/2014/main" id="{5F43F784-7C90-A962-5FB4-202E7B74D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0234" y="3641003"/>
              <a:ext cx="105243" cy="36177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8 h 7"/>
                <a:gd name="T4" fmla="*/ 21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75 w 21"/>
                <a:gd name="T11" fmla="*/ 8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7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0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9" name="Freeform 1224">
              <a:extLst>
                <a:ext uri="{FF2B5EF4-FFF2-40B4-BE49-F238E27FC236}">
                  <a16:creationId xmlns:a16="http://schemas.microsoft.com/office/drawing/2014/main" id="{C3974B7E-B798-53F2-4CE6-92626E49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0367" y="3641003"/>
              <a:ext cx="88798" cy="29600"/>
            </a:xfrm>
            <a:custGeom>
              <a:avLst/>
              <a:gdLst>
                <a:gd name="T0" fmla="*/ 5 w 18"/>
                <a:gd name="T1" fmla="*/ 14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14 h 6"/>
                <a:gd name="T10" fmla="*/ 14 w 18"/>
                <a:gd name="T11" fmla="*/ 21 h 6"/>
                <a:gd name="T12" fmla="*/ 5 w 18"/>
                <a:gd name="T13" fmla="*/ 14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1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0" name="Freeform 1225">
              <a:extLst>
                <a:ext uri="{FF2B5EF4-FFF2-40B4-BE49-F238E27FC236}">
                  <a16:creationId xmlns:a16="http://schemas.microsoft.com/office/drawing/2014/main" id="{9A1C9A81-8597-04BC-6F88-2230E0B96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3555493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82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20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2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1" name="Freeform 1226">
              <a:extLst>
                <a:ext uri="{FF2B5EF4-FFF2-40B4-BE49-F238E27FC236}">
                  <a16:creationId xmlns:a16="http://schemas.microsoft.com/office/drawing/2014/main" id="{768A16FF-D782-44E8-40D2-B980296B3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817" y="3581804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2" name="Freeform 1227">
              <a:extLst>
                <a:ext uri="{FF2B5EF4-FFF2-40B4-BE49-F238E27FC236}">
                  <a16:creationId xmlns:a16="http://schemas.microsoft.com/office/drawing/2014/main" id="{59BFC790-87E3-8E34-0699-50A265ABC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2759596"/>
              <a:ext cx="631456" cy="253240"/>
            </a:xfrm>
            <a:custGeom>
              <a:avLst/>
              <a:gdLst>
                <a:gd name="T0" fmla="*/ 21 w 128"/>
                <a:gd name="T1" fmla="*/ 90 h 48"/>
                <a:gd name="T2" fmla="*/ 21 w 128"/>
                <a:gd name="T3" fmla="*/ 90 h 48"/>
                <a:gd name="T4" fmla="*/ 5 w 128"/>
                <a:gd name="T5" fmla="*/ 67 h 48"/>
                <a:gd name="T6" fmla="*/ 12 w 128"/>
                <a:gd name="T7" fmla="*/ 26 h 48"/>
                <a:gd name="T8" fmla="*/ 68 w 128"/>
                <a:gd name="T9" fmla="*/ 16 h 48"/>
                <a:gd name="T10" fmla="*/ 261 w 128"/>
                <a:gd name="T11" fmla="*/ 69 h 48"/>
                <a:gd name="T12" fmla="*/ 396 w 128"/>
                <a:gd name="T13" fmla="*/ 103 h 48"/>
                <a:gd name="T14" fmla="*/ 431 w 128"/>
                <a:gd name="T15" fmla="*/ 136 h 48"/>
                <a:gd name="T16" fmla="*/ 423 w 128"/>
                <a:gd name="T17" fmla="*/ 178 h 48"/>
                <a:gd name="T18" fmla="*/ 399 w 128"/>
                <a:gd name="T19" fmla="*/ 193 h 48"/>
                <a:gd name="T20" fmla="*/ 207 w 128"/>
                <a:gd name="T21" fmla="*/ 149 h 48"/>
                <a:gd name="T22" fmla="*/ 21 w 128"/>
                <a:gd name="T23" fmla="*/ 9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4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3" name="Freeform 1228">
              <a:extLst>
                <a:ext uri="{FF2B5EF4-FFF2-40B4-BE49-F238E27FC236}">
                  <a16:creationId xmlns:a16="http://schemas.microsoft.com/office/drawing/2014/main" id="{F44A4FDA-BEA2-7953-3700-4CD515B12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924037"/>
              <a:ext cx="621589" cy="325595"/>
            </a:xfrm>
            <a:custGeom>
              <a:avLst/>
              <a:gdLst>
                <a:gd name="T0" fmla="*/ 410 w 126"/>
                <a:gd name="T1" fmla="*/ 163 h 62"/>
                <a:gd name="T2" fmla="*/ 423 w 126"/>
                <a:gd name="T3" fmla="*/ 192 h 62"/>
                <a:gd name="T4" fmla="*/ 413 w 126"/>
                <a:gd name="T5" fmla="*/ 232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63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40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40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4" name="Freeform 1229">
              <a:extLst>
                <a:ext uri="{FF2B5EF4-FFF2-40B4-BE49-F238E27FC236}">
                  <a16:creationId xmlns:a16="http://schemas.microsoft.com/office/drawing/2014/main" id="{B213422C-2F60-86D6-90EA-E40FFEF98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3144389"/>
              <a:ext cx="621589" cy="325595"/>
            </a:xfrm>
            <a:custGeom>
              <a:avLst/>
              <a:gdLst>
                <a:gd name="T0" fmla="*/ 18 w 126"/>
                <a:gd name="T1" fmla="*/ 89 h 62"/>
                <a:gd name="T2" fmla="*/ 18 w 126"/>
                <a:gd name="T3" fmla="*/ 89 h 62"/>
                <a:gd name="T4" fmla="*/ 5 w 126"/>
                <a:gd name="T5" fmla="*/ 61 h 62"/>
                <a:gd name="T6" fmla="*/ 14 w 126"/>
                <a:gd name="T7" fmla="*/ 26 h 62"/>
                <a:gd name="T8" fmla="*/ 75 w 126"/>
                <a:gd name="T9" fmla="*/ 21 h 62"/>
                <a:gd name="T10" fmla="*/ 261 w 126"/>
                <a:gd name="T11" fmla="*/ 102 h 62"/>
                <a:gd name="T12" fmla="*/ 392 w 126"/>
                <a:gd name="T13" fmla="*/ 155 h 62"/>
                <a:gd name="T14" fmla="*/ 423 w 126"/>
                <a:gd name="T15" fmla="*/ 192 h 62"/>
                <a:gd name="T16" fmla="*/ 413 w 126"/>
                <a:gd name="T17" fmla="*/ 232 h 62"/>
                <a:gd name="T18" fmla="*/ 386 w 126"/>
                <a:gd name="T19" fmla="*/ 244 h 62"/>
                <a:gd name="T20" fmla="*/ 201 w 126"/>
                <a:gd name="T21" fmla="*/ 176 h 62"/>
                <a:gd name="T22" fmla="*/ 18 w 126"/>
                <a:gd name="T23" fmla="*/ 89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2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2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5" name="Freeform 1230">
              <a:extLst>
                <a:ext uri="{FF2B5EF4-FFF2-40B4-BE49-F238E27FC236}">
                  <a16:creationId xmlns:a16="http://schemas.microsoft.com/office/drawing/2014/main" id="{BC5C12A8-400F-4D51-BA71-07A698D4E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699" y="3072035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35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8" y="0"/>
                    <a:pt x="14" y="3"/>
                  </a:cubicBezTo>
                  <a:cubicBezTo>
                    <a:pt x="20" y="5"/>
                    <a:pt x="25" y="8"/>
                    <a:pt x="25" y="10"/>
                  </a:cubicBezTo>
                  <a:cubicBezTo>
                    <a:pt x="24" y="12"/>
                    <a:pt x="18" y="12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6" name="Freeform 1231">
              <a:extLst>
                <a:ext uri="{FF2B5EF4-FFF2-40B4-BE49-F238E27FC236}">
                  <a16:creationId xmlns:a16="http://schemas.microsoft.com/office/drawing/2014/main" id="{7972E2DE-92D3-8110-0E52-5AC7DC270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3302253"/>
              <a:ext cx="121687" cy="62488"/>
            </a:xfrm>
            <a:custGeom>
              <a:avLst/>
              <a:gdLst>
                <a:gd name="T0" fmla="*/ 78 w 25"/>
                <a:gd name="T1" fmla="*/ 40 h 12"/>
                <a:gd name="T2" fmla="*/ 36 w 25"/>
                <a:gd name="T3" fmla="*/ 35 h 12"/>
                <a:gd name="T4" fmla="*/ 0 w 25"/>
                <a:gd name="T5" fmla="*/ 8 h 12"/>
                <a:gd name="T6" fmla="*/ 41 w 25"/>
                <a:gd name="T7" fmla="*/ 8 h 12"/>
                <a:gd name="T8" fmla="*/ 78 w 25"/>
                <a:gd name="T9" fmla="*/ 4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24" y="10"/>
                  </a:moveTo>
                  <a:cubicBezTo>
                    <a:pt x="23" y="12"/>
                    <a:pt x="18" y="11"/>
                    <a:pt x="11" y="9"/>
                  </a:cubicBezTo>
                  <a:cubicBezTo>
                    <a:pt x="5" y="7"/>
                    <a:pt x="0" y="3"/>
                    <a:pt x="0" y="2"/>
                  </a:cubicBezTo>
                  <a:cubicBezTo>
                    <a:pt x="1" y="0"/>
                    <a:pt x="7" y="0"/>
                    <a:pt x="13" y="2"/>
                  </a:cubicBezTo>
                  <a:cubicBezTo>
                    <a:pt x="20" y="5"/>
                    <a:pt x="25" y="8"/>
                    <a:pt x="24" y="10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7" name="Freeform 1232">
              <a:extLst>
                <a:ext uri="{FF2B5EF4-FFF2-40B4-BE49-F238E27FC236}">
                  <a16:creationId xmlns:a16="http://schemas.microsoft.com/office/drawing/2014/main" id="{D690BCEE-7848-BEC5-A31B-E01A23F5C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833" y="3055591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40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7" y="1"/>
                    <a:pt x="14" y="3"/>
                  </a:cubicBezTo>
                  <a:cubicBezTo>
                    <a:pt x="20" y="5"/>
                    <a:pt x="25" y="9"/>
                    <a:pt x="25" y="10"/>
                  </a:cubicBezTo>
                  <a:cubicBezTo>
                    <a:pt x="24" y="12"/>
                    <a:pt x="18" y="12"/>
                    <a:pt x="12" y="10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8" name="Freeform 1233">
              <a:extLst>
                <a:ext uri="{FF2B5EF4-FFF2-40B4-BE49-F238E27FC236}">
                  <a16:creationId xmlns:a16="http://schemas.microsoft.com/office/drawing/2014/main" id="{87ACF87F-52A9-7630-9A5A-C67E3437F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845" y="3285809"/>
              <a:ext cx="118398" cy="65777"/>
            </a:xfrm>
            <a:custGeom>
              <a:avLst/>
              <a:gdLst>
                <a:gd name="T0" fmla="*/ 81 w 24"/>
                <a:gd name="T1" fmla="*/ 47 h 12"/>
                <a:gd name="T2" fmla="*/ 39 w 24"/>
                <a:gd name="T3" fmla="*/ 42 h 12"/>
                <a:gd name="T4" fmla="*/ 0 w 24"/>
                <a:gd name="T5" fmla="*/ 8 h 12"/>
                <a:gd name="T6" fmla="*/ 45 w 24"/>
                <a:gd name="T7" fmla="*/ 13 h 12"/>
                <a:gd name="T8" fmla="*/ 81 w 24"/>
                <a:gd name="T9" fmla="*/ 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2">
                  <a:moveTo>
                    <a:pt x="24" y="10"/>
                  </a:moveTo>
                  <a:cubicBezTo>
                    <a:pt x="23" y="12"/>
                    <a:pt x="17" y="12"/>
                    <a:pt x="11" y="9"/>
                  </a:cubicBezTo>
                  <a:cubicBezTo>
                    <a:pt x="4" y="7"/>
                    <a:pt x="0" y="4"/>
                    <a:pt x="0" y="2"/>
                  </a:cubicBezTo>
                  <a:cubicBezTo>
                    <a:pt x="1" y="0"/>
                    <a:pt x="7" y="1"/>
                    <a:pt x="13" y="3"/>
                  </a:cubicBezTo>
                  <a:cubicBezTo>
                    <a:pt x="20" y="5"/>
                    <a:pt x="24" y="8"/>
                    <a:pt x="24" y="10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9" name="Freeform 1234">
              <a:extLst>
                <a:ext uri="{FF2B5EF4-FFF2-40B4-BE49-F238E27FC236}">
                  <a16:creationId xmlns:a16="http://schemas.microsoft.com/office/drawing/2014/main" id="{128C5273-F6A2-3E1A-7463-1AF191AB4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049" y="3170700"/>
              <a:ext cx="259818" cy="85510"/>
            </a:xfrm>
            <a:custGeom>
              <a:avLst/>
              <a:gdLst>
                <a:gd name="T0" fmla="*/ 0 w 53"/>
                <a:gd name="T1" fmla="*/ 39 h 16"/>
                <a:gd name="T2" fmla="*/ 15 w 53"/>
                <a:gd name="T3" fmla="*/ 5 h 16"/>
                <a:gd name="T4" fmla="*/ 55 w 53"/>
                <a:gd name="T5" fmla="*/ 13 h 16"/>
                <a:gd name="T6" fmla="*/ 119 w 53"/>
                <a:gd name="T7" fmla="*/ 42 h 16"/>
                <a:gd name="T8" fmla="*/ 146 w 53"/>
                <a:gd name="T9" fmla="*/ 55 h 16"/>
                <a:gd name="T10" fmla="*/ 176 w 53"/>
                <a:gd name="T11" fmla="*/ 68 h 16"/>
                <a:gd name="T12" fmla="*/ 54 w 53"/>
                <a:gd name="T13" fmla="*/ 21 h 16"/>
                <a:gd name="T14" fmla="*/ 13 w 53"/>
                <a:gd name="T15" fmla="*/ 21 h 16"/>
                <a:gd name="T16" fmla="*/ 0 w 53"/>
                <a:gd name="T17" fmla="*/ 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6">
                  <a:moveTo>
                    <a:pt x="0" y="9"/>
                  </a:moveTo>
                  <a:cubicBezTo>
                    <a:pt x="1" y="6"/>
                    <a:pt x="2" y="2"/>
                    <a:pt x="5" y="1"/>
                  </a:cubicBezTo>
                  <a:cubicBezTo>
                    <a:pt x="8" y="0"/>
                    <a:pt x="13" y="2"/>
                    <a:pt x="17" y="3"/>
                  </a:cubicBezTo>
                  <a:cubicBezTo>
                    <a:pt x="23" y="5"/>
                    <a:pt x="29" y="8"/>
                    <a:pt x="36" y="10"/>
                  </a:cubicBezTo>
                  <a:cubicBezTo>
                    <a:pt x="39" y="11"/>
                    <a:pt x="41" y="12"/>
                    <a:pt x="44" y="13"/>
                  </a:cubicBezTo>
                  <a:cubicBezTo>
                    <a:pt x="47" y="14"/>
                    <a:pt x="50" y="15"/>
                    <a:pt x="53" y="16"/>
                  </a:cubicBezTo>
                  <a:cubicBezTo>
                    <a:pt x="41" y="14"/>
                    <a:pt x="28" y="8"/>
                    <a:pt x="16" y="5"/>
                  </a:cubicBezTo>
                  <a:cubicBezTo>
                    <a:pt x="12" y="4"/>
                    <a:pt x="7" y="3"/>
                    <a:pt x="4" y="5"/>
                  </a:cubicBezTo>
                  <a:cubicBezTo>
                    <a:pt x="2" y="7"/>
                    <a:pt x="1" y="9"/>
                    <a:pt x="0" y="11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0" name="Freeform 1235">
              <a:extLst>
                <a:ext uri="{FF2B5EF4-FFF2-40B4-BE49-F238E27FC236}">
                  <a16:creationId xmlns:a16="http://schemas.microsoft.com/office/drawing/2014/main" id="{AF87B7BC-F50D-41D2-D193-D8288F40A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037" y="2940481"/>
              <a:ext cx="259818" cy="95376"/>
            </a:xfrm>
            <a:custGeom>
              <a:avLst/>
              <a:gdLst>
                <a:gd name="T0" fmla="*/ 0 w 53"/>
                <a:gd name="T1" fmla="*/ 42 h 18"/>
                <a:gd name="T2" fmla="*/ 13 w 53"/>
                <a:gd name="T3" fmla="*/ 5 h 18"/>
                <a:gd name="T4" fmla="*/ 55 w 53"/>
                <a:gd name="T5" fmla="*/ 21 h 18"/>
                <a:gd name="T6" fmla="*/ 119 w 53"/>
                <a:gd name="T7" fmla="*/ 50 h 18"/>
                <a:gd name="T8" fmla="*/ 149 w 53"/>
                <a:gd name="T9" fmla="*/ 63 h 18"/>
                <a:gd name="T10" fmla="*/ 176 w 53"/>
                <a:gd name="T11" fmla="*/ 76 h 18"/>
                <a:gd name="T12" fmla="*/ 54 w 53"/>
                <a:gd name="T13" fmla="*/ 29 h 18"/>
                <a:gd name="T14" fmla="*/ 15 w 53"/>
                <a:gd name="T15" fmla="*/ 29 h 18"/>
                <a:gd name="T16" fmla="*/ 0 w 53"/>
                <a:gd name="T17" fmla="*/ 55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8">
                  <a:moveTo>
                    <a:pt x="0" y="10"/>
                  </a:moveTo>
                  <a:cubicBezTo>
                    <a:pt x="1" y="8"/>
                    <a:pt x="1" y="2"/>
                    <a:pt x="4" y="1"/>
                  </a:cubicBezTo>
                  <a:cubicBezTo>
                    <a:pt x="7" y="0"/>
                    <a:pt x="13" y="4"/>
                    <a:pt x="17" y="5"/>
                  </a:cubicBezTo>
                  <a:cubicBezTo>
                    <a:pt x="23" y="7"/>
                    <a:pt x="30" y="9"/>
                    <a:pt x="36" y="12"/>
                  </a:cubicBezTo>
                  <a:cubicBezTo>
                    <a:pt x="39" y="13"/>
                    <a:pt x="42" y="14"/>
                    <a:pt x="45" y="15"/>
                  </a:cubicBezTo>
                  <a:cubicBezTo>
                    <a:pt x="47" y="16"/>
                    <a:pt x="51" y="16"/>
                    <a:pt x="53" y="18"/>
                  </a:cubicBezTo>
                  <a:cubicBezTo>
                    <a:pt x="41" y="16"/>
                    <a:pt x="28" y="10"/>
                    <a:pt x="16" y="7"/>
                  </a:cubicBezTo>
                  <a:cubicBezTo>
                    <a:pt x="12" y="6"/>
                    <a:pt x="8" y="5"/>
                    <a:pt x="5" y="7"/>
                  </a:cubicBezTo>
                  <a:cubicBezTo>
                    <a:pt x="2" y="8"/>
                    <a:pt x="1" y="11"/>
                    <a:pt x="0" y="13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1" name="Freeform 1236">
              <a:extLst>
                <a:ext uri="{FF2B5EF4-FFF2-40B4-BE49-F238E27FC236}">
                  <a16:creationId xmlns:a16="http://schemas.microsoft.com/office/drawing/2014/main" id="{7E805C3A-90CF-B7F4-9765-C4B6FAF9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923" y="3091768"/>
              <a:ext cx="384793" cy="141420"/>
            </a:xfrm>
            <a:custGeom>
              <a:avLst/>
              <a:gdLst>
                <a:gd name="T0" fmla="*/ 0 w 78"/>
                <a:gd name="T1" fmla="*/ 0 h 27"/>
                <a:gd name="T2" fmla="*/ 183 w 78"/>
                <a:gd name="T3" fmla="*/ 84 h 27"/>
                <a:gd name="T4" fmla="*/ 255 w 78"/>
                <a:gd name="T5" fmla="*/ 102 h 27"/>
                <a:gd name="T6" fmla="*/ 264 w 78"/>
                <a:gd name="T7" fmla="*/ 56 h 27"/>
                <a:gd name="T8" fmla="*/ 242 w 78"/>
                <a:gd name="T9" fmla="*/ 89 h 27"/>
                <a:gd name="T10" fmla="*/ 203 w 78"/>
                <a:gd name="T11" fmla="*/ 76 h 27"/>
                <a:gd name="T12" fmla="*/ 161 w 78"/>
                <a:gd name="T13" fmla="*/ 61 h 27"/>
                <a:gd name="T14" fmla="*/ 75 w 78"/>
                <a:gd name="T15" fmla="*/ 29 h 27"/>
                <a:gd name="T16" fmla="*/ 35 w 78"/>
                <a:gd name="T17" fmla="*/ 13 h 27"/>
                <a:gd name="T18" fmla="*/ 5 w 78"/>
                <a:gd name="T19" fmla="*/ 5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27">
                  <a:moveTo>
                    <a:pt x="0" y="0"/>
                  </a:moveTo>
                  <a:cubicBezTo>
                    <a:pt x="18" y="7"/>
                    <a:pt x="36" y="14"/>
                    <a:pt x="54" y="21"/>
                  </a:cubicBezTo>
                  <a:cubicBezTo>
                    <a:pt x="58" y="22"/>
                    <a:pt x="71" y="27"/>
                    <a:pt x="75" y="25"/>
                  </a:cubicBezTo>
                  <a:cubicBezTo>
                    <a:pt x="78" y="23"/>
                    <a:pt x="78" y="17"/>
                    <a:pt x="78" y="14"/>
                  </a:cubicBezTo>
                  <a:cubicBezTo>
                    <a:pt x="77" y="17"/>
                    <a:pt x="75" y="21"/>
                    <a:pt x="71" y="22"/>
                  </a:cubicBezTo>
                  <a:cubicBezTo>
                    <a:pt x="67" y="22"/>
                    <a:pt x="63" y="20"/>
                    <a:pt x="60" y="19"/>
                  </a:cubicBezTo>
                  <a:cubicBezTo>
                    <a:pt x="56" y="18"/>
                    <a:pt x="51" y="16"/>
                    <a:pt x="47" y="15"/>
                  </a:cubicBezTo>
                  <a:cubicBezTo>
                    <a:pt x="39" y="12"/>
                    <a:pt x="30" y="9"/>
                    <a:pt x="22" y="7"/>
                  </a:cubicBezTo>
                  <a:cubicBezTo>
                    <a:pt x="18" y="5"/>
                    <a:pt x="14" y="4"/>
                    <a:pt x="10" y="3"/>
                  </a:cubicBezTo>
                  <a:cubicBezTo>
                    <a:pt x="7" y="2"/>
                    <a:pt x="4" y="1"/>
                    <a:pt x="1" y="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2" name="Freeform 1237">
              <a:extLst>
                <a:ext uri="{FF2B5EF4-FFF2-40B4-BE49-F238E27FC236}">
                  <a16:creationId xmlns:a16="http://schemas.microsoft.com/office/drawing/2014/main" id="{ADAB1B88-DF83-1E5A-3FAF-B8347F640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180" y="3312120"/>
              <a:ext cx="434126" cy="144709"/>
            </a:xfrm>
            <a:custGeom>
              <a:avLst/>
              <a:gdLst>
                <a:gd name="T0" fmla="*/ 296 w 88"/>
                <a:gd name="T1" fmla="*/ 77 h 27"/>
                <a:gd name="T2" fmla="*/ 278 w 88"/>
                <a:gd name="T3" fmla="*/ 111 h 27"/>
                <a:gd name="T4" fmla="*/ 228 w 88"/>
                <a:gd name="T5" fmla="*/ 96 h 27"/>
                <a:gd name="T6" fmla="*/ 153 w 88"/>
                <a:gd name="T7" fmla="*/ 68 h 27"/>
                <a:gd name="T8" fmla="*/ 0 w 88"/>
                <a:gd name="T9" fmla="*/ 0 h 27"/>
                <a:gd name="T10" fmla="*/ 107 w 88"/>
                <a:gd name="T11" fmla="*/ 42 h 27"/>
                <a:gd name="T12" fmla="*/ 210 w 88"/>
                <a:gd name="T13" fmla="*/ 83 h 27"/>
                <a:gd name="T14" fmla="*/ 291 w 88"/>
                <a:gd name="T15" fmla="*/ 47 h 27"/>
                <a:gd name="T16" fmla="*/ 297 w 88"/>
                <a:gd name="T17" fmla="*/ 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27">
                  <a:moveTo>
                    <a:pt x="87" y="18"/>
                  </a:moveTo>
                  <a:cubicBezTo>
                    <a:pt x="86" y="21"/>
                    <a:pt x="87" y="26"/>
                    <a:pt x="82" y="26"/>
                  </a:cubicBezTo>
                  <a:cubicBezTo>
                    <a:pt x="78" y="27"/>
                    <a:pt x="71" y="24"/>
                    <a:pt x="67" y="22"/>
                  </a:cubicBezTo>
                  <a:cubicBezTo>
                    <a:pt x="58" y="19"/>
                    <a:pt x="54" y="18"/>
                    <a:pt x="45" y="16"/>
                  </a:cubicBezTo>
                  <a:cubicBezTo>
                    <a:pt x="32" y="12"/>
                    <a:pt x="12" y="6"/>
                    <a:pt x="0" y="0"/>
                  </a:cubicBezTo>
                  <a:cubicBezTo>
                    <a:pt x="9" y="3"/>
                    <a:pt x="21" y="7"/>
                    <a:pt x="31" y="10"/>
                  </a:cubicBezTo>
                  <a:cubicBezTo>
                    <a:pt x="42" y="13"/>
                    <a:pt x="51" y="16"/>
                    <a:pt x="62" y="19"/>
                  </a:cubicBezTo>
                  <a:cubicBezTo>
                    <a:pt x="73" y="21"/>
                    <a:pt x="88" y="21"/>
                    <a:pt x="86" y="11"/>
                  </a:cubicBezTo>
                  <a:cubicBezTo>
                    <a:pt x="88" y="13"/>
                    <a:pt x="87" y="15"/>
                    <a:pt x="88" y="17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3" name="Freeform 1238">
              <a:extLst>
                <a:ext uri="{FF2B5EF4-FFF2-40B4-BE49-F238E27FC236}">
                  <a16:creationId xmlns:a16="http://schemas.microsoft.com/office/drawing/2014/main" id="{2A9C4967-B591-FF75-E979-21A45FC27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566" y="3081901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4 h 7"/>
                <a:gd name="T4" fmla="*/ 15 w 21"/>
                <a:gd name="T5" fmla="*/ 13 h 7"/>
                <a:gd name="T6" fmla="*/ 0 w 21"/>
                <a:gd name="T7" fmla="*/ 5 h 7"/>
                <a:gd name="T8" fmla="*/ 22 w 21"/>
                <a:gd name="T9" fmla="*/ 20 h 7"/>
                <a:gd name="T10" fmla="*/ 65 w 21"/>
                <a:gd name="T11" fmla="*/ 20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2"/>
                    <a:pt x="19" y="3"/>
                    <a:pt x="18" y="4"/>
                  </a:cubicBezTo>
                  <a:cubicBezTo>
                    <a:pt x="18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4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1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4" name="Freeform 1239">
              <a:extLst>
                <a:ext uri="{FF2B5EF4-FFF2-40B4-BE49-F238E27FC236}">
                  <a16:creationId xmlns:a16="http://schemas.microsoft.com/office/drawing/2014/main" id="{E6EB9E24-C4C3-D1FD-8454-4C7033D79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988" y="3062168"/>
              <a:ext cx="88798" cy="29600"/>
            </a:xfrm>
            <a:custGeom>
              <a:avLst/>
              <a:gdLst>
                <a:gd name="T0" fmla="*/ 5 w 18"/>
                <a:gd name="T1" fmla="*/ 8 h 6"/>
                <a:gd name="T2" fmla="*/ 41 w 18"/>
                <a:gd name="T3" fmla="*/ 14 h 6"/>
                <a:gd name="T4" fmla="*/ 62 w 18"/>
                <a:gd name="T5" fmla="*/ 21 h 6"/>
                <a:gd name="T6" fmla="*/ 35 w 18"/>
                <a:gd name="T7" fmla="*/ 12 h 6"/>
                <a:gd name="T8" fmla="*/ 0 w 18"/>
                <a:gd name="T9" fmla="*/ 8 h 6"/>
                <a:gd name="T10" fmla="*/ 12 w 18"/>
                <a:gd name="T11" fmla="*/ 18 h 6"/>
                <a:gd name="T12" fmla="*/ 5 w 18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2"/>
                  </a:moveTo>
                  <a:cubicBezTo>
                    <a:pt x="2" y="1"/>
                    <a:pt x="7" y="2"/>
                    <a:pt x="12" y="4"/>
                  </a:cubicBezTo>
                  <a:cubicBezTo>
                    <a:pt x="14" y="4"/>
                    <a:pt x="16" y="6"/>
                    <a:pt x="18" y="6"/>
                  </a:cubicBezTo>
                  <a:cubicBezTo>
                    <a:pt x="17" y="5"/>
                    <a:pt x="14" y="4"/>
                    <a:pt x="10" y="3"/>
                  </a:cubicBezTo>
                  <a:cubicBezTo>
                    <a:pt x="5" y="1"/>
                    <a:pt x="0" y="0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2" y="5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5" name="Freeform 1240">
              <a:extLst>
                <a:ext uri="{FF2B5EF4-FFF2-40B4-BE49-F238E27FC236}">
                  <a16:creationId xmlns:a16="http://schemas.microsoft.com/office/drawing/2014/main" id="{14B0B391-EE39-E838-565F-46A5BFF61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578" y="3312120"/>
              <a:ext cx="98665" cy="39466"/>
            </a:xfrm>
            <a:custGeom>
              <a:avLst/>
              <a:gdLst>
                <a:gd name="T0" fmla="*/ 53 w 20"/>
                <a:gd name="T1" fmla="*/ 0 h 7"/>
                <a:gd name="T2" fmla="*/ 62 w 20"/>
                <a:gd name="T3" fmla="*/ 21 h 7"/>
                <a:gd name="T4" fmla="*/ 18 w 20"/>
                <a:gd name="T5" fmla="*/ 15 h 7"/>
                <a:gd name="T6" fmla="*/ 0 w 20"/>
                <a:gd name="T7" fmla="*/ 5 h 7"/>
                <a:gd name="T8" fmla="*/ 26 w 20"/>
                <a:gd name="T9" fmla="*/ 21 h 7"/>
                <a:gd name="T10" fmla="*/ 68 w 20"/>
                <a:gd name="T11" fmla="*/ 26 h 7"/>
                <a:gd name="T12" fmla="*/ 53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5" y="0"/>
                  </a:moveTo>
                  <a:cubicBezTo>
                    <a:pt x="17" y="2"/>
                    <a:pt x="18" y="3"/>
                    <a:pt x="18" y="4"/>
                  </a:cubicBezTo>
                  <a:cubicBezTo>
                    <a:pt x="17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3"/>
                    <a:pt x="7" y="4"/>
                  </a:cubicBezTo>
                  <a:cubicBezTo>
                    <a:pt x="14" y="7"/>
                    <a:pt x="19" y="7"/>
                    <a:pt x="20" y="5"/>
                  </a:cubicBezTo>
                  <a:cubicBezTo>
                    <a:pt x="20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6" name="Freeform 1241">
              <a:extLst>
                <a:ext uri="{FF2B5EF4-FFF2-40B4-BE49-F238E27FC236}">
                  <a16:creationId xmlns:a16="http://schemas.microsoft.com/office/drawing/2014/main" id="{87FEA677-C0A1-887E-75AA-6FC785975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3292387"/>
              <a:ext cx="92087" cy="32888"/>
            </a:xfrm>
            <a:custGeom>
              <a:avLst/>
              <a:gdLst>
                <a:gd name="T0" fmla="*/ 6 w 19"/>
                <a:gd name="T1" fmla="*/ 8 h 6"/>
                <a:gd name="T2" fmla="*/ 41 w 19"/>
                <a:gd name="T3" fmla="*/ 13 h 6"/>
                <a:gd name="T4" fmla="*/ 60 w 19"/>
                <a:gd name="T5" fmla="*/ 28 h 6"/>
                <a:gd name="T6" fmla="*/ 35 w 19"/>
                <a:gd name="T7" fmla="*/ 8 h 6"/>
                <a:gd name="T8" fmla="*/ 1 w 19"/>
                <a:gd name="T9" fmla="*/ 8 h 6"/>
                <a:gd name="T10" fmla="*/ 13 w 19"/>
                <a:gd name="T11" fmla="*/ 22 h 6"/>
                <a:gd name="T12" fmla="*/ 6 w 19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2"/>
                  </a:moveTo>
                  <a:cubicBezTo>
                    <a:pt x="2" y="1"/>
                    <a:pt x="8" y="2"/>
                    <a:pt x="13" y="3"/>
                  </a:cubicBezTo>
                  <a:cubicBezTo>
                    <a:pt x="15" y="4"/>
                    <a:pt x="17" y="5"/>
                    <a:pt x="19" y="6"/>
                  </a:cubicBezTo>
                  <a:cubicBezTo>
                    <a:pt x="17" y="5"/>
                    <a:pt x="14" y="4"/>
                    <a:pt x="11" y="2"/>
                  </a:cubicBezTo>
                  <a:cubicBezTo>
                    <a:pt x="6" y="1"/>
                    <a:pt x="1" y="0"/>
                    <a:pt x="1" y="2"/>
                  </a:cubicBezTo>
                  <a:cubicBezTo>
                    <a:pt x="0" y="3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7" name="Freeform 1242">
              <a:extLst>
                <a:ext uri="{FF2B5EF4-FFF2-40B4-BE49-F238E27FC236}">
                  <a16:creationId xmlns:a16="http://schemas.microsoft.com/office/drawing/2014/main" id="{7E743617-2355-AA65-EA6A-5678469EE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924037"/>
              <a:ext cx="621589" cy="325595"/>
            </a:xfrm>
            <a:custGeom>
              <a:avLst/>
              <a:gdLst>
                <a:gd name="T0" fmla="*/ 410 w 126"/>
                <a:gd name="T1" fmla="*/ 163 h 62"/>
                <a:gd name="T2" fmla="*/ 423 w 126"/>
                <a:gd name="T3" fmla="*/ 192 h 62"/>
                <a:gd name="T4" fmla="*/ 413 w 126"/>
                <a:gd name="T5" fmla="*/ 232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63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40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40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8" name="Freeform 1243">
              <a:extLst>
                <a:ext uri="{FF2B5EF4-FFF2-40B4-BE49-F238E27FC236}">
                  <a16:creationId xmlns:a16="http://schemas.microsoft.com/office/drawing/2014/main" id="{B74400D1-1812-558C-2116-95309A2E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3144389"/>
              <a:ext cx="621589" cy="325595"/>
            </a:xfrm>
            <a:custGeom>
              <a:avLst/>
              <a:gdLst>
                <a:gd name="T0" fmla="*/ 18 w 126"/>
                <a:gd name="T1" fmla="*/ 89 h 62"/>
                <a:gd name="T2" fmla="*/ 18 w 126"/>
                <a:gd name="T3" fmla="*/ 89 h 62"/>
                <a:gd name="T4" fmla="*/ 5 w 126"/>
                <a:gd name="T5" fmla="*/ 61 h 62"/>
                <a:gd name="T6" fmla="*/ 14 w 126"/>
                <a:gd name="T7" fmla="*/ 26 h 62"/>
                <a:gd name="T8" fmla="*/ 75 w 126"/>
                <a:gd name="T9" fmla="*/ 21 h 62"/>
                <a:gd name="T10" fmla="*/ 261 w 126"/>
                <a:gd name="T11" fmla="*/ 102 h 62"/>
                <a:gd name="T12" fmla="*/ 392 w 126"/>
                <a:gd name="T13" fmla="*/ 155 h 62"/>
                <a:gd name="T14" fmla="*/ 423 w 126"/>
                <a:gd name="T15" fmla="*/ 192 h 62"/>
                <a:gd name="T16" fmla="*/ 413 w 126"/>
                <a:gd name="T17" fmla="*/ 232 h 62"/>
                <a:gd name="T18" fmla="*/ 386 w 126"/>
                <a:gd name="T19" fmla="*/ 244 h 62"/>
                <a:gd name="T20" fmla="*/ 201 w 126"/>
                <a:gd name="T21" fmla="*/ 176 h 62"/>
                <a:gd name="T22" fmla="*/ 18 w 126"/>
                <a:gd name="T23" fmla="*/ 89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2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2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9" name="Freeform 1244">
              <a:extLst>
                <a:ext uri="{FF2B5EF4-FFF2-40B4-BE49-F238E27FC236}">
                  <a16:creationId xmlns:a16="http://schemas.microsoft.com/office/drawing/2014/main" id="{454C4FF8-C580-00F1-1AAA-9378531C3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3371319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92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1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0" name="Freeform 1245">
              <a:extLst>
                <a:ext uri="{FF2B5EF4-FFF2-40B4-BE49-F238E27FC236}">
                  <a16:creationId xmlns:a16="http://schemas.microsoft.com/office/drawing/2014/main" id="{D6479BA3-E396-8B18-55CC-2C46131E6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3502872"/>
              <a:ext cx="121687" cy="52621"/>
            </a:xfrm>
            <a:custGeom>
              <a:avLst/>
              <a:gdLst>
                <a:gd name="T0" fmla="*/ 78 w 25"/>
                <a:gd name="T1" fmla="*/ 34 h 10"/>
                <a:gd name="T2" fmla="*/ 36 w 25"/>
                <a:gd name="T3" fmla="*/ 34 h 10"/>
                <a:gd name="T4" fmla="*/ 0 w 25"/>
                <a:gd name="T5" fmla="*/ 8 h 10"/>
                <a:gd name="T6" fmla="*/ 41 w 25"/>
                <a:gd name="T7" fmla="*/ 8 h 10"/>
                <a:gd name="T8" fmla="*/ 7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8"/>
                  </a:moveTo>
                  <a:cubicBezTo>
                    <a:pt x="24" y="10"/>
                    <a:pt x="18" y="10"/>
                    <a:pt x="11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2"/>
                  </a:cubicBezTo>
                  <a:cubicBezTo>
                    <a:pt x="20" y="3"/>
                    <a:pt x="25" y="6"/>
                    <a:pt x="24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1" name="Freeform 1246">
              <a:extLst>
                <a:ext uri="{FF2B5EF4-FFF2-40B4-BE49-F238E27FC236}">
                  <a16:creationId xmlns:a16="http://schemas.microsoft.com/office/drawing/2014/main" id="{706BCA56-F916-BE8C-DF50-EC825F32B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856" y="3493006"/>
              <a:ext cx="124976" cy="52621"/>
            </a:xfrm>
            <a:custGeom>
              <a:avLst/>
              <a:gdLst>
                <a:gd name="T0" fmla="*/ 88 w 25"/>
                <a:gd name="T1" fmla="*/ 34 h 10"/>
                <a:gd name="T2" fmla="*/ 41 w 25"/>
                <a:gd name="T3" fmla="*/ 34 h 10"/>
                <a:gd name="T4" fmla="*/ 5 w 25"/>
                <a:gd name="T5" fmla="*/ 8 h 10"/>
                <a:gd name="T6" fmla="*/ 49 w 25"/>
                <a:gd name="T7" fmla="*/ 5 h 10"/>
                <a:gd name="T8" fmla="*/ 8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4" y="10"/>
                    <a:pt x="19" y="10"/>
                    <a:pt x="12" y="8"/>
                  </a:cubicBezTo>
                  <a:cubicBezTo>
                    <a:pt x="5" y="6"/>
                    <a:pt x="0" y="3"/>
                    <a:pt x="1" y="2"/>
                  </a:cubicBezTo>
                  <a:cubicBezTo>
                    <a:pt x="1" y="0"/>
                    <a:pt x="7" y="0"/>
                    <a:pt x="14" y="1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2" name="Freeform 1247">
              <a:extLst>
                <a:ext uri="{FF2B5EF4-FFF2-40B4-BE49-F238E27FC236}">
                  <a16:creationId xmlns:a16="http://schemas.microsoft.com/office/drawing/2014/main" id="{E23A6D9F-59C5-0A82-B80D-21DACC5F7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771" y="3391052"/>
              <a:ext cx="266395" cy="65777"/>
            </a:xfrm>
            <a:custGeom>
              <a:avLst/>
              <a:gdLst>
                <a:gd name="T0" fmla="*/ 0 w 54"/>
                <a:gd name="T1" fmla="*/ 42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37 h 12"/>
                <a:gd name="T8" fmla="*/ 153 w 54"/>
                <a:gd name="T9" fmla="*/ 47 h 12"/>
                <a:gd name="T10" fmla="*/ 183 w 54"/>
                <a:gd name="T11" fmla="*/ 55 h 12"/>
                <a:gd name="T12" fmla="*/ 54 w 54"/>
                <a:gd name="T13" fmla="*/ 20 h 12"/>
                <a:gd name="T14" fmla="*/ 18 w 54"/>
                <a:gd name="T15" fmla="*/ 22 h 12"/>
                <a:gd name="T16" fmla="*/ 0 w 54"/>
                <a:gd name="T17" fmla="*/ 5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9"/>
                  </a:moveTo>
                  <a:cubicBezTo>
                    <a:pt x="1" y="7"/>
                    <a:pt x="1" y="2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30" y="6"/>
                    <a:pt x="36" y="8"/>
                  </a:cubicBezTo>
                  <a:cubicBezTo>
                    <a:pt x="39" y="8"/>
                    <a:pt x="42" y="9"/>
                    <a:pt x="45" y="10"/>
                  </a:cubicBezTo>
                  <a:cubicBezTo>
                    <a:pt x="48" y="11"/>
                    <a:pt x="51" y="11"/>
                    <a:pt x="54" y="12"/>
                  </a:cubicBezTo>
                  <a:cubicBezTo>
                    <a:pt x="41" y="12"/>
                    <a:pt x="28" y="6"/>
                    <a:pt x="16" y="4"/>
                  </a:cubicBezTo>
                  <a:cubicBezTo>
                    <a:pt x="12" y="4"/>
                    <a:pt x="7" y="3"/>
                    <a:pt x="5" y="5"/>
                  </a:cubicBezTo>
                  <a:cubicBezTo>
                    <a:pt x="2" y="7"/>
                    <a:pt x="1" y="10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3" name="Freeform 1248">
              <a:extLst>
                <a:ext uri="{FF2B5EF4-FFF2-40B4-BE49-F238E27FC236}">
                  <a16:creationId xmlns:a16="http://schemas.microsoft.com/office/drawing/2014/main" id="{08BEE5CD-F052-BC17-9AD7-949238199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769" y="3522605"/>
              <a:ext cx="443992" cy="111820"/>
            </a:xfrm>
            <a:custGeom>
              <a:avLst/>
              <a:gdLst>
                <a:gd name="T0" fmla="*/ 297 w 90"/>
                <a:gd name="T1" fmla="*/ 47 h 21"/>
                <a:gd name="T2" fmla="*/ 284 w 90"/>
                <a:gd name="T3" fmla="*/ 84 h 21"/>
                <a:gd name="T4" fmla="*/ 230 w 90"/>
                <a:gd name="T5" fmla="*/ 73 h 21"/>
                <a:gd name="T6" fmla="*/ 156 w 90"/>
                <a:gd name="T7" fmla="*/ 50 h 21"/>
                <a:gd name="T8" fmla="*/ 0 w 90"/>
                <a:gd name="T9" fmla="*/ 0 h 21"/>
                <a:gd name="T10" fmla="*/ 107 w 90"/>
                <a:gd name="T11" fmla="*/ 34 h 21"/>
                <a:gd name="T12" fmla="*/ 216 w 90"/>
                <a:gd name="T13" fmla="*/ 60 h 21"/>
                <a:gd name="T14" fmla="*/ 291 w 90"/>
                <a:gd name="T15" fmla="*/ 16 h 21"/>
                <a:gd name="T16" fmla="*/ 302 w 90"/>
                <a:gd name="T17" fmla="*/ 42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21">
                  <a:moveTo>
                    <a:pt x="88" y="11"/>
                  </a:moveTo>
                  <a:cubicBezTo>
                    <a:pt x="88" y="14"/>
                    <a:pt x="89" y="19"/>
                    <a:pt x="84" y="20"/>
                  </a:cubicBezTo>
                  <a:cubicBezTo>
                    <a:pt x="79" y="21"/>
                    <a:pt x="73" y="18"/>
                    <a:pt x="68" y="17"/>
                  </a:cubicBezTo>
                  <a:cubicBezTo>
                    <a:pt x="59" y="15"/>
                    <a:pt x="56" y="14"/>
                    <a:pt x="46" y="12"/>
                  </a:cubicBezTo>
                  <a:cubicBezTo>
                    <a:pt x="33" y="9"/>
                    <a:pt x="13" y="5"/>
                    <a:pt x="0" y="0"/>
                  </a:cubicBezTo>
                  <a:cubicBezTo>
                    <a:pt x="9" y="3"/>
                    <a:pt x="21" y="6"/>
                    <a:pt x="31" y="8"/>
                  </a:cubicBezTo>
                  <a:cubicBezTo>
                    <a:pt x="42" y="10"/>
                    <a:pt x="52" y="12"/>
                    <a:pt x="64" y="14"/>
                  </a:cubicBezTo>
                  <a:cubicBezTo>
                    <a:pt x="74" y="15"/>
                    <a:pt x="90" y="14"/>
                    <a:pt x="86" y="4"/>
                  </a:cubicBezTo>
                  <a:cubicBezTo>
                    <a:pt x="89" y="6"/>
                    <a:pt x="88" y="8"/>
                    <a:pt x="89" y="10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4" name="Freeform 1249">
              <a:extLst>
                <a:ext uri="{FF2B5EF4-FFF2-40B4-BE49-F238E27FC236}">
                  <a16:creationId xmlns:a16="http://schemas.microsoft.com/office/drawing/2014/main" id="{94EB69E5-E63C-31CF-3983-31F63BAC3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167" y="3509450"/>
              <a:ext cx="98665" cy="36177"/>
            </a:xfrm>
            <a:custGeom>
              <a:avLst/>
              <a:gdLst>
                <a:gd name="T0" fmla="*/ 48 w 20"/>
                <a:gd name="T1" fmla="*/ 0 h 7"/>
                <a:gd name="T2" fmla="*/ 62 w 20"/>
                <a:gd name="T3" fmla="*/ 14 h 7"/>
                <a:gd name="T4" fmla="*/ 18 w 20"/>
                <a:gd name="T5" fmla="*/ 14 h 7"/>
                <a:gd name="T6" fmla="*/ 0 w 20"/>
                <a:gd name="T7" fmla="*/ 8 h 7"/>
                <a:gd name="T8" fmla="*/ 26 w 20"/>
                <a:gd name="T9" fmla="*/ 20 h 7"/>
                <a:gd name="T10" fmla="*/ 68 w 20"/>
                <a:gd name="T11" fmla="*/ 20 h 7"/>
                <a:gd name="T12" fmla="*/ 48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4" y="0"/>
                  </a:moveTo>
                  <a:cubicBezTo>
                    <a:pt x="17" y="1"/>
                    <a:pt x="18" y="3"/>
                    <a:pt x="18" y="4"/>
                  </a:cubicBezTo>
                  <a:cubicBezTo>
                    <a:pt x="17" y="6"/>
                    <a:pt x="12" y="6"/>
                    <a:pt x="5" y="4"/>
                  </a:cubicBezTo>
                  <a:cubicBezTo>
                    <a:pt x="3" y="4"/>
                    <a:pt x="1" y="3"/>
                    <a:pt x="0" y="2"/>
                  </a:cubicBezTo>
                  <a:cubicBezTo>
                    <a:pt x="1" y="3"/>
                    <a:pt x="4" y="4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0" y="3"/>
                    <a:pt x="18" y="2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5" name="Freeform 1250">
              <a:extLst>
                <a:ext uri="{FF2B5EF4-FFF2-40B4-BE49-F238E27FC236}">
                  <a16:creationId xmlns:a16="http://schemas.microsoft.com/office/drawing/2014/main" id="{F81C5D99-9FE0-2A75-8A17-5554D95C0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3496294"/>
              <a:ext cx="92087" cy="23022"/>
            </a:xfrm>
            <a:custGeom>
              <a:avLst/>
              <a:gdLst>
                <a:gd name="T0" fmla="*/ 1 w 19"/>
                <a:gd name="T1" fmla="*/ 12 h 4"/>
                <a:gd name="T2" fmla="*/ 40 w 19"/>
                <a:gd name="T3" fmla="*/ 12 h 4"/>
                <a:gd name="T4" fmla="*/ 60 w 19"/>
                <a:gd name="T5" fmla="*/ 21 h 4"/>
                <a:gd name="T6" fmla="*/ 35 w 19"/>
                <a:gd name="T7" fmla="*/ 7 h 4"/>
                <a:gd name="T8" fmla="*/ 0 w 19"/>
                <a:gd name="T9" fmla="*/ 7 h 4"/>
                <a:gd name="T10" fmla="*/ 9 w 19"/>
                <a:gd name="T11" fmla="*/ 21 h 4"/>
                <a:gd name="T12" fmla="*/ 1 w 19"/>
                <a:gd name="T13" fmla="*/ 12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4">
                  <a:moveTo>
                    <a:pt x="1" y="2"/>
                  </a:moveTo>
                  <a:cubicBezTo>
                    <a:pt x="2" y="0"/>
                    <a:pt x="7" y="0"/>
                    <a:pt x="12" y="2"/>
                  </a:cubicBezTo>
                  <a:cubicBezTo>
                    <a:pt x="15" y="2"/>
                    <a:pt x="17" y="3"/>
                    <a:pt x="19" y="4"/>
                  </a:cubicBezTo>
                  <a:cubicBezTo>
                    <a:pt x="17" y="3"/>
                    <a:pt x="14" y="2"/>
                    <a:pt x="11" y="1"/>
                  </a:cubicBezTo>
                  <a:cubicBezTo>
                    <a:pt x="5" y="0"/>
                    <a:pt x="1" y="0"/>
                    <a:pt x="0" y="1"/>
                  </a:cubicBezTo>
                  <a:cubicBezTo>
                    <a:pt x="0" y="2"/>
                    <a:pt x="1" y="3"/>
                    <a:pt x="3" y="4"/>
                  </a:cubicBezTo>
                  <a:cubicBezTo>
                    <a:pt x="3" y="4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6" name="Freeform 1251">
              <a:extLst>
                <a:ext uri="{FF2B5EF4-FFF2-40B4-BE49-F238E27FC236}">
                  <a16:creationId xmlns:a16="http://schemas.microsoft.com/office/drawing/2014/main" id="{CFFA2C1B-C09D-684F-BEC6-8B31C557E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3371319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92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1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7" name="Freeform 1252">
              <a:extLst>
                <a:ext uri="{FF2B5EF4-FFF2-40B4-BE49-F238E27FC236}">
                  <a16:creationId xmlns:a16="http://schemas.microsoft.com/office/drawing/2014/main" id="{E3D66E3A-A2B1-B822-7DBE-910ABEE82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6099" y="2434001"/>
              <a:ext cx="5357508" cy="1193847"/>
            </a:xfrm>
            <a:custGeom>
              <a:avLst/>
              <a:gdLst>
                <a:gd name="T0" fmla="*/ 0 w 1086"/>
                <a:gd name="T1" fmla="*/ 443 h 227"/>
                <a:gd name="T2" fmla="*/ 1628 w 1086"/>
                <a:gd name="T3" fmla="*/ 341 h 227"/>
                <a:gd name="T4" fmla="*/ 3666 w 1086"/>
                <a:gd name="T5" fmla="*/ 854 h 227"/>
                <a:gd name="T6" fmla="*/ 2276 w 1086"/>
                <a:gd name="T7" fmla="*/ 533 h 227"/>
                <a:gd name="T8" fmla="*/ 525 w 1086"/>
                <a:gd name="T9" fmla="*/ 179 h 227"/>
                <a:gd name="T10" fmla="*/ 0 w 1086"/>
                <a:gd name="T11" fmla="*/ 443 h 2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86" h="227">
                  <a:moveTo>
                    <a:pt x="0" y="108"/>
                  </a:moveTo>
                  <a:cubicBezTo>
                    <a:pt x="93" y="67"/>
                    <a:pt x="219" y="0"/>
                    <a:pt x="482" y="83"/>
                  </a:cubicBezTo>
                  <a:cubicBezTo>
                    <a:pt x="746" y="167"/>
                    <a:pt x="836" y="227"/>
                    <a:pt x="1086" y="209"/>
                  </a:cubicBezTo>
                  <a:cubicBezTo>
                    <a:pt x="1029" y="209"/>
                    <a:pt x="852" y="202"/>
                    <a:pt x="674" y="130"/>
                  </a:cubicBezTo>
                  <a:cubicBezTo>
                    <a:pt x="385" y="13"/>
                    <a:pt x="262" y="16"/>
                    <a:pt x="155" y="44"/>
                  </a:cubicBezTo>
                  <a:cubicBezTo>
                    <a:pt x="91" y="60"/>
                    <a:pt x="48" y="82"/>
                    <a:pt x="0" y="108"/>
                  </a:cubicBezTo>
                  <a:close/>
                </a:path>
              </a:pathLst>
            </a:custGeom>
            <a:solidFill>
              <a:srgbClr val="F77D69"/>
            </a:solidFill>
            <a:ln>
              <a:noFill/>
            </a:ln>
          </p:spPr>
          <p:txBody>
            <a:bodyPr/>
            <a:lstStyle/>
            <a:p>
              <a:endParaRPr lang="en-150" dirty="0">
                <a:latin typeface="ArialMT"/>
              </a:endParaRPr>
            </a:p>
          </p:txBody>
        </p:sp>
        <p:sp>
          <p:nvSpPr>
            <p:cNvPr id="178" name="Freeform 1253">
              <a:extLst>
                <a:ext uri="{FF2B5EF4-FFF2-40B4-BE49-F238E27FC236}">
                  <a16:creationId xmlns:a16="http://schemas.microsoft.com/office/drawing/2014/main" id="{D2F01F1B-CB9C-753F-0589-01E242628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626" y="1888055"/>
              <a:ext cx="1762814" cy="272973"/>
            </a:xfrm>
            <a:custGeom>
              <a:avLst/>
              <a:gdLst>
                <a:gd name="T0" fmla="*/ 0 w 357"/>
                <a:gd name="T1" fmla="*/ 211 h 52"/>
                <a:gd name="T2" fmla="*/ 1209 w 357"/>
                <a:gd name="T3" fmla="*/ 211 h 52"/>
                <a:gd name="T4" fmla="*/ 0 w 357"/>
                <a:gd name="T5" fmla="*/ 211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57" h="52">
                  <a:moveTo>
                    <a:pt x="0" y="52"/>
                  </a:moveTo>
                  <a:cubicBezTo>
                    <a:pt x="49" y="29"/>
                    <a:pt x="188" y="0"/>
                    <a:pt x="357" y="52"/>
                  </a:cubicBezTo>
                  <a:cubicBezTo>
                    <a:pt x="280" y="31"/>
                    <a:pt x="114" y="13"/>
                    <a:pt x="0" y="52"/>
                  </a:cubicBezTo>
                  <a:close/>
                </a:path>
              </a:pathLst>
            </a:custGeom>
            <a:solidFill>
              <a:srgbClr val="F9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9" name="Freeform 1254">
              <a:extLst>
                <a:ext uri="{FF2B5EF4-FFF2-40B4-BE49-F238E27FC236}">
                  <a16:creationId xmlns:a16="http://schemas.microsoft.com/office/drawing/2014/main" id="{488F2414-5E78-6194-2895-0A5EA04BA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8147" y="2756307"/>
              <a:ext cx="1341844" cy="157864"/>
            </a:xfrm>
            <a:custGeom>
              <a:avLst/>
              <a:gdLst>
                <a:gd name="T0" fmla="*/ 0 w 272"/>
                <a:gd name="T1" fmla="*/ 115 h 30"/>
                <a:gd name="T2" fmla="*/ 918 w 272"/>
                <a:gd name="T3" fmla="*/ 0 h 3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2" h="30">
                  <a:moveTo>
                    <a:pt x="0" y="28"/>
                  </a:moveTo>
                  <a:cubicBezTo>
                    <a:pt x="45" y="30"/>
                    <a:pt x="204" y="14"/>
                    <a:pt x="272" y="0"/>
                  </a:cubicBezTo>
                </a:path>
              </a:pathLst>
            </a:custGeom>
            <a:solidFill>
              <a:srgbClr val="F9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0" name="Freeform 1255">
              <a:extLst>
                <a:ext uri="{FF2B5EF4-FFF2-40B4-BE49-F238E27FC236}">
                  <a16:creationId xmlns:a16="http://schemas.microsoft.com/office/drawing/2014/main" id="{0DD5E358-4A07-AC1F-73EB-28BB332D1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891149"/>
              <a:ext cx="519636" cy="355194"/>
            </a:xfrm>
            <a:custGeom>
              <a:avLst/>
              <a:gdLst>
                <a:gd name="T0" fmla="*/ 351 w 105"/>
                <a:gd name="T1" fmla="*/ 55 h 67"/>
                <a:gd name="T2" fmla="*/ 333 w 105"/>
                <a:gd name="T3" fmla="*/ 16 h 67"/>
                <a:gd name="T4" fmla="*/ 286 w 105"/>
                <a:gd name="T5" fmla="*/ 16 h 67"/>
                <a:gd name="T6" fmla="*/ 197 w 105"/>
                <a:gd name="T7" fmla="*/ 68 h 67"/>
                <a:gd name="T8" fmla="*/ 0 w 105"/>
                <a:gd name="T9" fmla="*/ 177 h 67"/>
                <a:gd name="T10" fmla="*/ 0 w 105"/>
                <a:gd name="T11" fmla="*/ 280 h 67"/>
                <a:gd name="T12" fmla="*/ 108 w 105"/>
                <a:gd name="T13" fmla="*/ 213 h 67"/>
                <a:gd name="T14" fmla="*/ 331 w 105"/>
                <a:gd name="T15" fmla="*/ 97 h 67"/>
                <a:gd name="T16" fmla="*/ 351 w 105"/>
                <a:gd name="T17" fmla="*/ 55 h 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5" h="67">
                  <a:moveTo>
                    <a:pt x="103" y="13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96" y="0"/>
                    <a:pt x="90" y="2"/>
                    <a:pt x="84" y="4"/>
                  </a:cubicBezTo>
                  <a:cubicBezTo>
                    <a:pt x="84" y="4"/>
                    <a:pt x="76" y="8"/>
                    <a:pt x="58" y="16"/>
                  </a:cubicBezTo>
                  <a:cubicBezTo>
                    <a:pt x="46" y="21"/>
                    <a:pt x="15" y="35"/>
                    <a:pt x="0" y="4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4"/>
                    <a:pt x="21" y="56"/>
                    <a:pt x="32" y="51"/>
                  </a:cubicBezTo>
                  <a:cubicBezTo>
                    <a:pt x="47" y="45"/>
                    <a:pt x="97" y="23"/>
                    <a:pt x="97" y="23"/>
                  </a:cubicBezTo>
                  <a:cubicBezTo>
                    <a:pt x="102" y="21"/>
                    <a:pt x="105" y="17"/>
                    <a:pt x="103" y="13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1" name="Freeform 1256">
              <a:extLst>
                <a:ext uri="{FF2B5EF4-FFF2-40B4-BE49-F238E27FC236}">
                  <a16:creationId xmlns:a16="http://schemas.microsoft.com/office/drawing/2014/main" id="{17BD7C4F-A456-D385-6216-3184565EE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893" y="2713552"/>
              <a:ext cx="651189" cy="272973"/>
            </a:xfrm>
            <a:custGeom>
              <a:avLst/>
              <a:gdLst>
                <a:gd name="T0" fmla="*/ 444 w 132"/>
                <a:gd name="T1" fmla="*/ 67 h 52"/>
                <a:gd name="T2" fmla="*/ 404 w 132"/>
                <a:gd name="T3" fmla="*/ 107 h 52"/>
                <a:gd name="T4" fmla="*/ 302 w 132"/>
                <a:gd name="T5" fmla="*/ 136 h 52"/>
                <a:gd name="T6" fmla="*/ 59 w 132"/>
                <a:gd name="T7" fmla="*/ 204 h 52"/>
                <a:gd name="T8" fmla="*/ 14 w 132"/>
                <a:gd name="T9" fmla="*/ 192 h 52"/>
                <a:gd name="T10" fmla="*/ 5 w 132"/>
                <a:gd name="T11" fmla="*/ 150 h 52"/>
                <a:gd name="T12" fmla="*/ 26 w 132"/>
                <a:gd name="T13" fmla="*/ 115 h 52"/>
                <a:gd name="T14" fmla="*/ 210 w 132"/>
                <a:gd name="T15" fmla="*/ 67 h 52"/>
                <a:gd name="T16" fmla="*/ 383 w 132"/>
                <a:gd name="T17" fmla="*/ 13 h 52"/>
                <a:gd name="T18" fmla="*/ 437 w 132"/>
                <a:gd name="T19" fmla="*/ 29 h 52"/>
                <a:gd name="T20" fmla="*/ 444 w 132"/>
                <a:gd name="T21" fmla="*/ 6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2">
                  <a:moveTo>
                    <a:pt x="131" y="16"/>
                  </a:moveTo>
                  <a:cubicBezTo>
                    <a:pt x="132" y="20"/>
                    <a:pt x="130" y="23"/>
                    <a:pt x="119" y="26"/>
                  </a:cubicBezTo>
                  <a:cubicBezTo>
                    <a:pt x="119" y="26"/>
                    <a:pt x="113" y="27"/>
                    <a:pt x="89" y="33"/>
                  </a:cubicBezTo>
                  <a:cubicBezTo>
                    <a:pt x="65" y="39"/>
                    <a:pt x="17" y="50"/>
                    <a:pt x="17" y="50"/>
                  </a:cubicBezTo>
                  <a:cubicBezTo>
                    <a:pt x="8" y="52"/>
                    <a:pt x="4" y="50"/>
                    <a:pt x="4" y="4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3"/>
                    <a:pt x="1" y="30"/>
                    <a:pt x="7" y="28"/>
                  </a:cubicBezTo>
                  <a:cubicBezTo>
                    <a:pt x="7" y="28"/>
                    <a:pt x="39" y="22"/>
                    <a:pt x="62" y="16"/>
                  </a:cubicBezTo>
                  <a:cubicBezTo>
                    <a:pt x="84" y="11"/>
                    <a:pt x="113" y="3"/>
                    <a:pt x="113" y="3"/>
                  </a:cubicBezTo>
                  <a:cubicBezTo>
                    <a:pt x="124" y="0"/>
                    <a:pt x="128" y="3"/>
                    <a:pt x="129" y="7"/>
                  </a:cubicBezTo>
                  <a:lnTo>
                    <a:pt x="131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2" name="Freeform 1257">
              <a:extLst>
                <a:ext uri="{FF2B5EF4-FFF2-40B4-BE49-F238E27FC236}">
                  <a16:creationId xmlns:a16="http://schemas.microsoft.com/office/drawing/2014/main" id="{91B24B35-D00D-F43D-4773-896992F17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5561" y="3493006"/>
              <a:ext cx="657766" cy="194041"/>
            </a:xfrm>
            <a:custGeom>
              <a:avLst/>
              <a:gdLst>
                <a:gd name="T0" fmla="*/ 448 w 133"/>
                <a:gd name="T1" fmla="*/ 65 h 37"/>
                <a:gd name="T2" fmla="*/ 418 w 133"/>
                <a:gd name="T3" fmla="*/ 94 h 37"/>
                <a:gd name="T4" fmla="*/ 180 w 133"/>
                <a:gd name="T5" fmla="*/ 124 h 37"/>
                <a:gd name="T6" fmla="*/ 45 w 133"/>
                <a:gd name="T7" fmla="*/ 145 h 37"/>
                <a:gd name="T8" fmla="*/ 8 w 133"/>
                <a:gd name="T9" fmla="*/ 116 h 37"/>
                <a:gd name="T10" fmla="*/ 5 w 133"/>
                <a:gd name="T11" fmla="*/ 85 h 37"/>
                <a:gd name="T12" fmla="*/ 48 w 133"/>
                <a:gd name="T13" fmla="*/ 53 h 37"/>
                <a:gd name="T14" fmla="*/ 304 w 133"/>
                <a:gd name="T15" fmla="*/ 16 h 37"/>
                <a:gd name="T16" fmla="*/ 398 w 133"/>
                <a:gd name="T17" fmla="*/ 5 h 37"/>
                <a:gd name="T18" fmla="*/ 441 w 133"/>
                <a:gd name="T19" fmla="*/ 21 h 37"/>
                <a:gd name="T20" fmla="*/ 448 w 133"/>
                <a:gd name="T21" fmla="*/ 65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3" h="37">
                  <a:moveTo>
                    <a:pt x="132" y="16"/>
                  </a:moveTo>
                  <a:cubicBezTo>
                    <a:pt x="133" y="20"/>
                    <a:pt x="129" y="22"/>
                    <a:pt x="123" y="23"/>
                  </a:cubicBezTo>
                  <a:cubicBezTo>
                    <a:pt x="123" y="23"/>
                    <a:pt x="69" y="29"/>
                    <a:pt x="53" y="31"/>
                  </a:cubicBezTo>
                  <a:cubicBezTo>
                    <a:pt x="37" y="32"/>
                    <a:pt x="13" y="36"/>
                    <a:pt x="13" y="36"/>
                  </a:cubicBezTo>
                  <a:cubicBezTo>
                    <a:pt x="7" y="37"/>
                    <a:pt x="2" y="35"/>
                    <a:pt x="2" y="2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4" y="14"/>
                    <a:pt x="14" y="13"/>
                  </a:cubicBezTo>
                  <a:cubicBezTo>
                    <a:pt x="14" y="13"/>
                    <a:pt x="70" y="6"/>
                    <a:pt x="89" y="4"/>
                  </a:cubicBezTo>
                  <a:cubicBezTo>
                    <a:pt x="108" y="2"/>
                    <a:pt x="117" y="1"/>
                    <a:pt x="117" y="1"/>
                  </a:cubicBezTo>
                  <a:cubicBezTo>
                    <a:pt x="123" y="0"/>
                    <a:pt x="130" y="1"/>
                    <a:pt x="130" y="5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3" name="Freeform 1258">
              <a:extLst>
                <a:ext uri="{FF2B5EF4-FFF2-40B4-BE49-F238E27FC236}">
                  <a16:creationId xmlns:a16="http://schemas.microsoft.com/office/drawing/2014/main" id="{4665EAB8-6AF4-2856-BF70-0488957AE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461" y="3450251"/>
              <a:ext cx="516347" cy="151286"/>
            </a:xfrm>
            <a:custGeom>
              <a:avLst/>
              <a:gdLst>
                <a:gd name="T0" fmla="*/ 351 w 105"/>
                <a:gd name="T1" fmla="*/ 0 h 29"/>
                <a:gd name="T2" fmla="*/ 211 w 105"/>
                <a:gd name="T3" fmla="*/ 13 h 29"/>
                <a:gd name="T4" fmla="*/ 22 w 105"/>
                <a:gd name="T5" fmla="*/ 25 h 29"/>
                <a:gd name="T6" fmla="*/ 0 w 105"/>
                <a:gd name="T7" fmla="*/ 52 h 29"/>
                <a:gd name="T8" fmla="*/ 1 w 105"/>
                <a:gd name="T9" fmla="*/ 90 h 29"/>
                <a:gd name="T10" fmla="*/ 46 w 105"/>
                <a:gd name="T11" fmla="*/ 111 h 29"/>
                <a:gd name="T12" fmla="*/ 290 w 105"/>
                <a:gd name="T13" fmla="*/ 95 h 29"/>
                <a:gd name="T14" fmla="*/ 351 w 105"/>
                <a:gd name="T15" fmla="*/ 90 h 29"/>
                <a:gd name="T16" fmla="*/ 351 w 105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5" h="29">
                  <a:moveTo>
                    <a:pt x="105" y="0"/>
                  </a:moveTo>
                  <a:cubicBezTo>
                    <a:pt x="94" y="1"/>
                    <a:pt x="77" y="2"/>
                    <a:pt x="63" y="3"/>
                  </a:cubicBezTo>
                  <a:cubicBezTo>
                    <a:pt x="40" y="5"/>
                    <a:pt x="7" y="6"/>
                    <a:pt x="7" y="6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7"/>
                    <a:pt x="4" y="29"/>
                    <a:pt x="14" y="28"/>
                  </a:cubicBezTo>
                  <a:cubicBezTo>
                    <a:pt x="14" y="28"/>
                    <a:pt x="63" y="25"/>
                    <a:pt x="87" y="24"/>
                  </a:cubicBezTo>
                  <a:cubicBezTo>
                    <a:pt x="95" y="23"/>
                    <a:pt x="101" y="23"/>
                    <a:pt x="105" y="23"/>
                  </a:cubicBezTo>
                  <a:lnTo>
                    <a:pt x="105" y="0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4" name="Freeform 1259">
              <a:extLst>
                <a:ext uri="{FF2B5EF4-FFF2-40B4-BE49-F238E27FC236}">
                  <a16:creationId xmlns:a16="http://schemas.microsoft.com/office/drawing/2014/main" id="{3191197F-E6C9-29E2-284C-D2C32F114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793" y="2713552"/>
              <a:ext cx="651189" cy="167731"/>
            </a:xfrm>
            <a:custGeom>
              <a:avLst/>
              <a:gdLst>
                <a:gd name="T0" fmla="*/ 444 w 132"/>
                <a:gd name="T1" fmla="*/ 102 h 32"/>
                <a:gd name="T2" fmla="*/ 383 w 132"/>
                <a:gd name="T3" fmla="*/ 124 h 32"/>
                <a:gd name="T4" fmla="*/ 183 w 132"/>
                <a:gd name="T5" fmla="*/ 104 h 32"/>
                <a:gd name="T6" fmla="*/ 39 w 132"/>
                <a:gd name="T7" fmla="*/ 97 h 32"/>
                <a:gd name="T8" fmla="*/ 0 w 132"/>
                <a:gd name="T9" fmla="*/ 65 h 32"/>
                <a:gd name="T10" fmla="*/ 5 w 132"/>
                <a:gd name="T11" fmla="*/ 26 h 32"/>
                <a:gd name="T12" fmla="*/ 32 w 132"/>
                <a:gd name="T13" fmla="*/ 0 h 32"/>
                <a:gd name="T14" fmla="*/ 216 w 132"/>
                <a:gd name="T15" fmla="*/ 16 h 32"/>
                <a:gd name="T16" fmla="*/ 419 w 132"/>
                <a:gd name="T17" fmla="*/ 29 h 32"/>
                <a:gd name="T18" fmla="*/ 446 w 132"/>
                <a:gd name="T19" fmla="*/ 61 h 32"/>
                <a:gd name="T20" fmla="*/ 444 w 132"/>
                <a:gd name="T21" fmla="*/ 102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1" y="25"/>
                  </a:moveTo>
                  <a:cubicBezTo>
                    <a:pt x="131" y="29"/>
                    <a:pt x="129" y="32"/>
                    <a:pt x="113" y="3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20"/>
                    <a:pt x="0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0"/>
                    <a:pt x="9" y="0"/>
                  </a:cubicBezTo>
                  <a:cubicBezTo>
                    <a:pt x="9" y="0"/>
                    <a:pt x="51" y="3"/>
                    <a:pt x="64" y="4"/>
                  </a:cubicBezTo>
                  <a:cubicBezTo>
                    <a:pt x="76" y="5"/>
                    <a:pt x="124" y="7"/>
                    <a:pt x="124" y="7"/>
                  </a:cubicBezTo>
                  <a:cubicBezTo>
                    <a:pt x="130" y="8"/>
                    <a:pt x="132" y="11"/>
                    <a:pt x="132" y="15"/>
                  </a:cubicBezTo>
                  <a:lnTo>
                    <a:pt x="131" y="25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5" name="Freeform 1260">
              <a:extLst>
                <a:ext uri="{FF2B5EF4-FFF2-40B4-BE49-F238E27FC236}">
                  <a16:creationId xmlns:a16="http://schemas.microsoft.com/office/drawing/2014/main" id="{59837FDB-A841-D268-2261-DEDF109C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628" y="3545627"/>
              <a:ext cx="651189" cy="197330"/>
            </a:xfrm>
            <a:custGeom>
              <a:avLst/>
              <a:gdLst>
                <a:gd name="T0" fmla="*/ 444 w 132"/>
                <a:gd name="T1" fmla="*/ 128 h 38"/>
                <a:gd name="T2" fmla="*/ 392 w 132"/>
                <a:gd name="T3" fmla="*/ 145 h 38"/>
                <a:gd name="T4" fmla="*/ 291 w 132"/>
                <a:gd name="T5" fmla="*/ 129 h 38"/>
                <a:gd name="T6" fmla="*/ 41 w 132"/>
                <a:gd name="T7" fmla="*/ 98 h 38"/>
                <a:gd name="T8" fmla="*/ 0 w 132"/>
                <a:gd name="T9" fmla="*/ 68 h 38"/>
                <a:gd name="T10" fmla="*/ 8 w 132"/>
                <a:gd name="T11" fmla="*/ 27 h 38"/>
                <a:gd name="T12" fmla="*/ 35 w 132"/>
                <a:gd name="T13" fmla="*/ 5 h 38"/>
                <a:gd name="T14" fmla="*/ 221 w 132"/>
                <a:gd name="T15" fmla="*/ 33 h 38"/>
                <a:gd name="T16" fmla="*/ 399 w 132"/>
                <a:gd name="T17" fmla="*/ 52 h 38"/>
                <a:gd name="T18" fmla="*/ 446 w 132"/>
                <a:gd name="T19" fmla="*/ 87 h 38"/>
                <a:gd name="T20" fmla="*/ 444 w 132"/>
                <a:gd name="T21" fmla="*/ 128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8">
                  <a:moveTo>
                    <a:pt x="131" y="32"/>
                  </a:moveTo>
                  <a:cubicBezTo>
                    <a:pt x="130" y="35"/>
                    <a:pt x="127" y="38"/>
                    <a:pt x="116" y="37"/>
                  </a:cubicBezTo>
                  <a:cubicBezTo>
                    <a:pt x="116" y="37"/>
                    <a:pt x="110" y="36"/>
                    <a:pt x="86" y="33"/>
                  </a:cubicBezTo>
                  <a:cubicBezTo>
                    <a:pt x="61" y="30"/>
                    <a:pt x="12" y="25"/>
                    <a:pt x="12" y="25"/>
                  </a:cubicBezTo>
                  <a:cubicBezTo>
                    <a:pt x="3" y="24"/>
                    <a:pt x="0" y="21"/>
                    <a:pt x="0" y="1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3"/>
                    <a:pt x="4" y="0"/>
                    <a:pt x="10" y="1"/>
                  </a:cubicBezTo>
                  <a:cubicBezTo>
                    <a:pt x="10" y="1"/>
                    <a:pt x="43" y="6"/>
                    <a:pt x="65" y="8"/>
                  </a:cubicBezTo>
                  <a:cubicBezTo>
                    <a:pt x="88" y="11"/>
                    <a:pt x="118" y="13"/>
                    <a:pt x="118" y="13"/>
                  </a:cubicBezTo>
                  <a:cubicBezTo>
                    <a:pt x="130" y="14"/>
                    <a:pt x="132" y="18"/>
                    <a:pt x="132" y="22"/>
                  </a:cubicBezTo>
                  <a:lnTo>
                    <a:pt x="131" y="32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6" name="Freeform 1261">
              <a:extLst>
                <a:ext uri="{FF2B5EF4-FFF2-40B4-BE49-F238E27FC236}">
                  <a16:creationId xmlns:a16="http://schemas.microsoft.com/office/drawing/2014/main" id="{A84CD1C3-D5B3-BA5A-9CAC-A79AE4C67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950" y="3575226"/>
              <a:ext cx="651189" cy="167731"/>
            </a:xfrm>
            <a:custGeom>
              <a:avLst/>
              <a:gdLst>
                <a:gd name="T0" fmla="*/ 446 w 132"/>
                <a:gd name="T1" fmla="*/ 65 h 32"/>
                <a:gd name="T2" fmla="*/ 386 w 132"/>
                <a:gd name="T3" fmla="*/ 102 h 32"/>
                <a:gd name="T4" fmla="*/ 189 w 132"/>
                <a:gd name="T5" fmla="*/ 115 h 32"/>
                <a:gd name="T6" fmla="*/ 41 w 132"/>
                <a:gd name="T7" fmla="*/ 129 h 32"/>
                <a:gd name="T8" fmla="*/ 5 w 132"/>
                <a:gd name="T9" fmla="*/ 104 h 32"/>
                <a:gd name="T10" fmla="*/ 0 w 132"/>
                <a:gd name="T11" fmla="*/ 65 h 32"/>
                <a:gd name="T12" fmla="*/ 27 w 132"/>
                <a:gd name="T13" fmla="*/ 33 h 32"/>
                <a:gd name="T14" fmla="*/ 210 w 132"/>
                <a:gd name="T15" fmla="*/ 21 h 32"/>
                <a:gd name="T16" fmla="*/ 413 w 132"/>
                <a:gd name="T17" fmla="*/ 0 h 32"/>
                <a:gd name="T18" fmla="*/ 444 w 132"/>
                <a:gd name="T19" fmla="*/ 26 h 32"/>
                <a:gd name="T20" fmla="*/ 446 w 132"/>
                <a:gd name="T21" fmla="*/ 65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2" y="16"/>
                  </a:moveTo>
                  <a:cubicBezTo>
                    <a:pt x="132" y="20"/>
                    <a:pt x="131" y="23"/>
                    <a:pt x="114" y="25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6" y="32"/>
                    <a:pt x="1" y="30"/>
                    <a:pt x="1" y="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2" y="9"/>
                    <a:pt x="8" y="8"/>
                  </a:cubicBezTo>
                  <a:cubicBezTo>
                    <a:pt x="8" y="8"/>
                    <a:pt x="49" y="6"/>
                    <a:pt x="62" y="5"/>
                  </a:cubicBezTo>
                  <a:cubicBezTo>
                    <a:pt x="75" y="4"/>
                    <a:pt x="122" y="0"/>
                    <a:pt x="122" y="0"/>
                  </a:cubicBezTo>
                  <a:cubicBezTo>
                    <a:pt x="128" y="0"/>
                    <a:pt x="131" y="3"/>
                    <a:pt x="131" y="6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7" name="Freeform 1262">
              <a:extLst>
                <a:ext uri="{FF2B5EF4-FFF2-40B4-BE49-F238E27FC236}">
                  <a16:creationId xmlns:a16="http://schemas.microsoft.com/office/drawing/2014/main" id="{E004E2BB-2923-5C35-1EF8-FE0909923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404" y="2756307"/>
              <a:ext cx="651189" cy="263107"/>
            </a:xfrm>
            <a:custGeom>
              <a:avLst/>
              <a:gdLst>
                <a:gd name="T0" fmla="*/ 12 w 132"/>
                <a:gd name="T1" fmla="*/ 29 h 50"/>
                <a:gd name="T2" fmla="*/ 75 w 132"/>
                <a:gd name="T3" fmla="*/ 13 h 50"/>
                <a:gd name="T4" fmla="*/ 269 w 132"/>
                <a:gd name="T5" fmla="*/ 67 h 50"/>
                <a:gd name="T6" fmla="*/ 404 w 132"/>
                <a:gd name="T7" fmla="*/ 102 h 50"/>
                <a:gd name="T8" fmla="*/ 444 w 132"/>
                <a:gd name="T9" fmla="*/ 138 h 50"/>
                <a:gd name="T10" fmla="*/ 437 w 132"/>
                <a:gd name="T11" fmla="*/ 179 h 50"/>
                <a:gd name="T12" fmla="*/ 405 w 132"/>
                <a:gd name="T13" fmla="*/ 200 h 50"/>
                <a:gd name="T14" fmla="*/ 215 w 132"/>
                <a:gd name="T15" fmla="*/ 157 h 50"/>
                <a:gd name="T16" fmla="*/ 26 w 132"/>
                <a:gd name="T17" fmla="*/ 98 h 50"/>
                <a:gd name="T18" fmla="*/ 5 w 132"/>
                <a:gd name="T19" fmla="*/ 67 h 50"/>
                <a:gd name="T20" fmla="*/ 12 w 132"/>
                <a:gd name="T21" fmla="*/ 29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0">
                  <a:moveTo>
                    <a:pt x="3" y="7"/>
                  </a:moveTo>
                  <a:cubicBezTo>
                    <a:pt x="4" y="3"/>
                    <a:pt x="6" y="0"/>
                    <a:pt x="22" y="3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27" y="26"/>
                    <a:pt x="132" y="30"/>
                    <a:pt x="131" y="34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8" y="48"/>
                    <a:pt x="125" y="50"/>
                    <a:pt x="120" y="49"/>
                  </a:cubicBezTo>
                  <a:cubicBezTo>
                    <a:pt x="120" y="49"/>
                    <a:pt x="75" y="41"/>
                    <a:pt x="63" y="38"/>
                  </a:cubicBezTo>
                  <a:cubicBezTo>
                    <a:pt x="51" y="36"/>
                    <a:pt x="7" y="24"/>
                    <a:pt x="7" y="24"/>
                  </a:cubicBezTo>
                  <a:cubicBezTo>
                    <a:pt x="1" y="23"/>
                    <a:pt x="0" y="20"/>
                    <a:pt x="1" y="16"/>
                  </a:cubicBezTo>
                  <a:lnTo>
                    <a:pt x="3" y="7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8" name="Freeform 1263">
              <a:extLst>
                <a:ext uri="{FF2B5EF4-FFF2-40B4-BE49-F238E27FC236}">
                  <a16:creationId xmlns:a16="http://schemas.microsoft.com/office/drawing/2014/main" id="{2711BAE8-0BF2-BFA9-2232-351106C37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571" y="2917460"/>
              <a:ext cx="641322" cy="338750"/>
            </a:xfrm>
            <a:custGeom>
              <a:avLst/>
              <a:gdLst>
                <a:gd name="T0" fmla="*/ 423 w 130"/>
                <a:gd name="T1" fmla="*/ 241 h 64"/>
                <a:gd name="T2" fmla="*/ 359 w 130"/>
                <a:gd name="T3" fmla="*/ 246 h 64"/>
                <a:gd name="T4" fmla="*/ 174 w 130"/>
                <a:gd name="T5" fmla="*/ 163 h 64"/>
                <a:gd name="T6" fmla="*/ 35 w 130"/>
                <a:gd name="T7" fmla="*/ 103 h 64"/>
                <a:gd name="T8" fmla="*/ 8 w 130"/>
                <a:gd name="T9" fmla="*/ 63 h 64"/>
                <a:gd name="T10" fmla="*/ 18 w 130"/>
                <a:gd name="T11" fmla="*/ 26 h 64"/>
                <a:gd name="T12" fmla="*/ 53 w 130"/>
                <a:gd name="T13" fmla="*/ 8 h 64"/>
                <a:gd name="T14" fmla="*/ 224 w 130"/>
                <a:gd name="T15" fmla="*/ 84 h 64"/>
                <a:gd name="T16" fmla="*/ 417 w 130"/>
                <a:gd name="T17" fmla="*/ 163 h 64"/>
                <a:gd name="T18" fmla="*/ 437 w 130"/>
                <a:gd name="T19" fmla="*/ 204 h 64"/>
                <a:gd name="T20" fmla="*/ 423 w 130"/>
                <a:gd name="T21" fmla="*/ 241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125" y="58"/>
                  </a:moveTo>
                  <a:cubicBezTo>
                    <a:pt x="124" y="62"/>
                    <a:pt x="122" y="64"/>
                    <a:pt x="106" y="5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4" y="23"/>
                    <a:pt x="0" y="19"/>
                    <a:pt x="2" y="1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2"/>
                    <a:pt x="9" y="0"/>
                    <a:pt x="15" y="2"/>
                  </a:cubicBezTo>
                  <a:cubicBezTo>
                    <a:pt x="15" y="2"/>
                    <a:pt x="54" y="16"/>
                    <a:pt x="66" y="20"/>
                  </a:cubicBezTo>
                  <a:cubicBezTo>
                    <a:pt x="78" y="25"/>
                    <a:pt x="123" y="39"/>
                    <a:pt x="123" y="39"/>
                  </a:cubicBezTo>
                  <a:cubicBezTo>
                    <a:pt x="129" y="41"/>
                    <a:pt x="130" y="45"/>
                    <a:pt x="129" y="49"/>
                  </a:cubicBezTo>
                  <a:lnTo>
                    <a:pt x="125" y="58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9" name="Freeform 1264">
              <a:extLst>
                <a:ext uri="{FF2B5EF4-FFF2-40B4-BE49-F238E27FC236}">
                  <a16:creationId xmlns:a16="http://schemas.microsoft.com/office/drawing/2014/main" id="{1063CAB2-677F-712D-3101-43E3E085D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6583" y="3141100"/>
              <a:ext cx="641322" cy="335461"/>
            </a:xfrm>
            <a:custGeom>
              <a:avLst/>
              <a:gdLst>
                <a:gd name="T0" fmla="*/ 18 w 130"/>
                <a:gd name="T1" fmla="*/ 26 h 64"/>
                <a:gd name="T2" fmla="*/ 81 w 130"/>
                <a:gd name="T3" fmla="*/ 21 h 64"/>
                <a:gd name="T4" fmla="*/ 269 w 130"/>
                <a:gd name="T5" fmla="*/ 102 h 64"/>
                <a:gd name="T6" fmla="*/ 399 w 130"/>
                <a:gd name="T7" fmla="*/ 155 h 64"/>
                <a:gd name="T8" fmla="*/ 437 w 130"/>
                <a:gd name="T9" fmla="*/ 198 h 64"/>
                <a:gd name="T10" fmla="*/ 423 w 130"/>
                <a:gd name="T11" fmla="*/ 234 h 64"/>
                <a:gd name="T12" fmla="*/ 390 w 130"/>
                <a:gd name="T13" fmla="*/ 252 h 64"/>
                <a:gd name="T14" fmla="*/ 207 w 130"/>
                <a:gd name="T15" fmla="*/ 183 h 64"/>
                <a:gd name="T16" fmla="*/ 26 w 130"/>
                <a:gd name="T17" fmla="*/ 97 h 64"/>
                <a:gd name="T18" fmla="*/ 8 w 130"/>
                <a:gd name="T19" fmla="*/ 61 h 64"/>
                <a:gd name="T20" fmla="*/ 18 w 130"/>
                <a:gd name="T21" fmla="*/ 26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5" y="6"/>
                  </a:moveTo>
                  <a:cubicBezTo>
                    <a:pt x="6" y="2"/>
                    <a:pt x="8" y="0"/>
                    <a:pt x="24" y="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25" y="41"/>
                    <a:pt x="130" y="45"/>
                    <a:pt x="129" y="4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4" y="62"/>
                    <a:pt x="121" y="64"/>
                    <a:pt x="115" y="62"/>
                  </a:cubicBezTo>
                  <a:cubicBezTo>
                    <a:pt x="115" y="62"/>
                    <a:pt x="73" y="49"/>
                    <a:pt x="61" y="45"/>
                  </a:cubicBezTo>
                  <a:cubicBezTo>
                    <a:pt x="48" y="41"/>
                    <a:pt x="7" y="24"/>
                    <a:pt x="7" y="24"/>
                  </a:cubicBezTo>
                  <a:cubicBezTo>
                    <a:pt x="1" y="22"/>
                    <a:pt x="0" y="19"/>
                    <a:pt x="2" y="15"/>
                  </a:cubicBezTo>
                  <a:lnTo>
                    <a:pt x="5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0" name="Freeform 1265">
              <a:extLst>
                <a:ext uri="{FF2B5EF4-FFF2-40B4-BE49-F238E27FC236}">
                  <a16:creationId xmlns:a16="http://schemas.microsoft.com/office/drawing/2014/main" id="{D0CE0AF1-5727-E05A-95E7-246E4799E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594" y="3364741"/>
              <a:ext cx="647900" cy="286129"/>
            </a:xfrm>
            <a:custGeom>
              <a:avLst/>
              <a:gdLst>
                <a:gd name="T0" fmla="*/ 12 w 131"/>
                <a:gd name="T1" fmla="*/ 26 h 54"/>
                <a:gd name="T2" fmla="*/ 80 w 131"/>
                <a:gd name="T3" fmla="*/ 16 h 54"/>
                <a:gd name="T4" fmla="*/ 269 w 131"/>
                <a:gd name="T5" fmla="*/ 81 h 54"/>
                <a:gd name="T6" fmla="*/ 405 w 131"/>
                <a:gd name="T7" fmla="*/ 122 h 54"/>
                <a:gd name="T8" fmla="*/ 441 w 131"/>
                <a:gd name="T9" fmla="*/ 158 h 54"/>
                <a:gd name="T10" fmla="*/ 435 w 131"/>
                <a:gd name="T11" fmla="*/ 200 h 54"/>
                <a:gd name="T12" fmla="*/ 400 w 131"/>
                <a:gd name="T13" fmla="*/ 221 h 54"/>
                <a:gd name="T14" fmla="*/ 211 w 131"/>
                <a:gd name="T15" fmla="*/ 166 h 54"/>
                <a:gd name="T16" fmla="*/ 26 w 131"/>
                <a:gd name="T17" fmla="*/ 102 h 54"/>
                <a:gd name="T18" fmla="*/ 5 w 131"/>
                <a:gd name="T19" fmla="*/ 68 h 54"/>
                <a:gd name="T20" fmla="*/ 12 w 131"/>
                <a:gd name="T21" fmla="*/ 2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1" h="54">
                  <a:moveTo>
                    <a:pt x="3" y="6"/>
                  </a:moveTo>
                  <a:cubicBezTo>
                    <a:pt x="4" y="2"/>
                    <a:pt x="7" y="0"/>
                    <a:pt x="23" y="4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7" y="31"/>
                    <a:pt x="131" y="35"/>
                    <a:pt x="130" y="3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7" y="52"/>
                    <a:pt x="124" y="54"/>
                    <a:pt x="118" y="53"/>
                  </a:cubicBezTo>
                  <a:cubicBezTo>
                    <a:pt x="118" y="53"/>
                    <a:pt x="75" y="43"/>
                    <a:pt x="62" y="40"/>
                  </a:cubicBezTo>
                  <a:cubicBezTo>
                    <a:pt x="50" y="37"/>
                    <a:pt x="7" y="24"/>
                    <a:pt x="7" y="24"/>
                  </a:cubicBezTo>
                  <a:cubicBezTo>
                    <a:pt x="1" y="23"/>
                    <a:pt x="0" y="19"/>
                    <a:pt x="1" y="16"/>
                  </a:cubicBezTo>
                  <a:lnTo>
                    <a:pt x="3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1" name="Freeform 1266">
              <a:extLst>
                <a:ext uri="{FF2B5EF4-FFF2-40B4-BE49-F238E27FC236}">
                  <a16:creationId xmlns:a16="http://schemas.microsoft.com/office/drawing/2014/main" id="{1FC53EB7-0B0E-A44F-582E-4A37221A9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009741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2" name="Freeform 1267">
              <a:extLst>
                <a:ext uri="{FF2B5EF4-FFF2-40B4-BE49-F238E27FC236}">
                  <a16:creationId xmlns:a16="http://schemas.microsoft.com/office/drawing/2014/main" id="{9C393378-6347-C78A-9856-6A64EEE68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1828856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2 h 49"/>
                <a:gd name="T12" fmla="*/ 12 w 128"/>
                <a:gd name="T13" fmla="*/ 184 h 49"/>
                <a:gd name="T14" fmla="*/ 5 w 128"/>
                <a:gd name="T15" fmla="*/ 143 h 49"/>
                <a:gd name="T16" fmla="*/ 18 w 128"/>
                <a:gd name="T17" fmla="*/ 114 h 49"/>
                <a:gd name="T18" fmla="*/ 203 w 128"/>
                <a:gd name="T19" fmla="*/ 63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6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29"/>
                    <a:pt x="3" y="28"/>
                    <a:pt x="5" y="27"/>
                  </a:cubicBezTo>
                  <a:cubicBezTo>
                    <a:pt x="6" y="27"/>
                    <a:pt x="38" y="21"/>
                    <a:pt x="60" y="15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3" name="Freeform 1268">
              <a:extLst>
                <a:ext uri="{FF2B5EF4-FFF2-40B4-BE49-F238E27FC236}">
                  <a16:creationId xmlns:a16="http://schemas.microsoft.com/office/drawing/2014/main" id="{89E59CD9-7395-212E-7753-4F41BA06A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1825567"/>
              <a:ext cx="631456" cy="151286"/>
            </a:xfrm>
            <a:custGeom>
              <a:avLst/>
              <a:gdLst>
                <a:gd name="T0" fmla="*/ 413 w 128"/>
                <a:gd name="T1" fmla="*/ 27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27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7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1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7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4" name="Freeform 1269">
              <a:extLst>
                <a:ext uri="{FF2B5EF4-FFF2-40B4-BE49-F238E27FC236}">
                  <a16:creationId xmlns:a16="http://schemas.microsoft.com/office/drawing/2014/main" id="{CEBACDA0-6A4F-DCB7-A8C1-AE7AEBD1C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1868322"/>
              <a:ext cx="631456" cy="249951"/>
            </a:xfrm>
            <a:custGeom>
              <a:avLst/>
              <a:gdLst>
                <a:gd name="T0" fmla="*/ 21 w 128"/>
                <a:gd name="T1" fmla="*/ 87 h 48"/>
                <a:gd name="T2" fmla="*/ 21 w 128"/>
                <a:gd name="T3" fmla="*/ 87 h 48"/>
                <a:gd name="T4" fmla="*/ 5 w 128"/>
                <a:gd name="T5" fmla="*/ 63 h 48"/>
                <a:gd name="T6" fmla="*/ 12 w 128"/>
                <a:gd name="T7" fmla="*/ 25 h 48"/>
                <a:gd name="T8" fmla="*/ 68 w 128"/>
                <a:gd name="T9" fmla="*/ 16 h 48"/>
                <a:gd name="T10" fmla="*/ 261 w 128"/>
                <a:gd name="T11" fmla="*/ 68 h 48"/>
                <a:gd name="T12" fmla="*/ 396 w 128"/>
                <a:gd name="T13" fmla="*/ 100 h 48"/>
                <a:gd name="T14" fmla="*/ 431 w 128"/>
                <a:gd name="T15" fmla="*/ 130 h 48"/>
                <a:gd name="T16" fmla="*/ 423 w 128"/>
                <a:gd name="T17" fmla="*/ 168 h 48"/>
                <a:gd name="T18" fmla="*/ 399 w 128"/>
                <a:gd name="T19" fmla="*/ 185 h 48"/>
                <a:gd name="T20" fmla="*/ 207 w 128"/>
                <a:gd name="T21" fmla="*/ 143 h 48"/>
                <a:gd name="T22" fmla="*/ 21 w 128"/>
                <a:gd name="T23" fmla="*/ 87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3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5" name="Freeform 1270">
              <a:extLst>
                <a:ext uri="{FF2B5EF4-FFF2-40B4-BE49-F238E27FC236}">
                  <a16:creationId xmlns:a16="http://schemas.microsoft.com/office/drawing/2014/main" id="{234AEA38-A5DC-DCA5-8C57-B5DDCEA31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143" y="2151161"/>
              <a:ext cx="118398" cy="72354"/>
            </a:xfrm>
            <a:custGeom>
              <a:avLst/>
              <a:gdLst>
                <a:gd name="T0" fmla="*/ 5 w 24"/>
                <a:gd name="T1" fmla="*/ 47 h 14"/>
                <a:gd name="T2" fmla="*/ 35 w 24"/>
                <a:gd name="T3" fmla="*/ 14 h 14"/>
                <a:gd name="T4" fmla="*/ 80 w 24"/>
                <a:gd name="T5" fmla="*/ 8 h 14"/>
                <a:gd name="T6" fmla="*/ 45 w 24"/>
                <a:gd name="T7" fmla="*/ 39 h 14"/>
                <a:gd name="T8" fmla="*/ 5 w 24"/>
                <a:gd name="T9" fmla="*/ 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4">
                  <a:moveTo>
                    <a:pt x="1" y="12"/>
                  </a:moveTo>
                  <a:cubicBezTo>
                    <a:pt x="0" y="10"/>
                    <a:pt x="4" y="7"/>
                    <a:pt x="10" y="4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4"/>
                    <a:pt x="20" y="7"/>
                    <a:pt x="13" y="10"/>
                  </a:cubicBezTo>
                  <a:cubicBezTo>
                    <a:pt x="7" y="13"/>
                    <a:pt x="1" y="14"/>
                    <a:pt x="1" y="1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6" name="Freeform 1271">
              <a:extLst>
                <a:ext uri="{FF2B5EF4-FFF2-40B4-BE49-F238E27FC236}">
                  <a16:creationId xmlns:a16="http://schemas.microsoft.com/office/drawing/2014/main" id="{A1937649-4E81-98E0-379D-6B0768E0F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4788" y="1888055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0 w 25"/>
                <a:gd name="T3" fmla="*/ 5 h 8"/>
                <a:gd name="T4" fmla="*/ 81 w 25"/>
                <a:gd name="T5" fmla="*/ 21 h 8"/>
                <a:gd name="T6" fmla="*/ 40 w 25"/>
                <a:gd name="T7" fmla="*/ 34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5" y="0"/>
                    <a:pt x="12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4" y="7"/>
                    <a:pt x="19" y="8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7" name="Freeform 1272">
              <a:extLst>
                <a:ext uri="{FF2B5EF4-FFF2-40B4-BE49-F238E27FC236}">
                  <a16:creationId xmlns:a16="http://schemas.microsoft.com/office/drawing/2014/main" id="{55C26F39-E0DB-01A2-AB3A-C15605671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1986720"/>
              <a:ext cx="121687" cy="52621"/>
            </a:xfrm>
            <a:custGeom>
              <a:avLst/>
              <a:gdLst>
                <a:gd name="T0" fmla="*/ 81 w 25"/>
                <a:gd name="T1" fmla="*/ 34 h 10"/>
                <a:gd name="T2" fmla="*/ 40 w 25"/>
                <a:gd name="T3" fmla="*/ 34 h 10"/>
                <a:gd name="T4" fmla="*/ 0 w 25"/>
                <a:gd name="T5" fmla="*/ 8 h 10"/>
                <a:gd name="T6" fmla="*/ 41 w 25"/>
                <a:gd name="T7" fmla="*/ 8 h 10"/>
                <a:gd name="T8" fmla="*/ 81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4" y="10"/>
                    <a:pt x="19" y="10"/>
                    <a:pt x="12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1"/>
                    <a:pt x="7" y="0"/>
                    <a:pt x="13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8" name="Freeform 1273">
              <a:extLst>
                <a:ext uri="{FF2B5EF4-FFF2-40B4-BE49-F238E27FC236}">
                  <a16:creationId xmlns:a16="http://schemas.microsoft.com/office/drawing/2014/main" id="{3EA57413-4809-32DC-0826-54B7E6840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155" y="1934098"/>
              <a:ext cx="124976" cy="52621"/>
            </a:xfrm>
            <a:custGeom>
              <a:avLst/>
              <a:gdLst>
                <a:gd name="T0" fmla="*/ 0 w 25"/>
                <a:gd name="T1" fmla="*/ 34 h 10"/>
                <a:gd name="T2" fmla="*/ 41 w 25"/>
                <a:gd name="T3" fmla="*/ 8 h 10"/>
                <a:gd name="T4" fmla="*/ 88 w 25"/>
                <a:gd name="T5" fmla="*/ 8 h 10"/>
                <a:gd name="T6" fmla="*/ 46 w 25"/>
                <a:gd name="T7" fmla="*/ 34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2" y="2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7"/>
                    <a:pt x="13" y="8"/>
                  </a:cubicBezTo>
                  <a:cubicBezTo>
                    <a:pt x="7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9" name="Freeform 1274">
              <a:extLst>
                <a:ext uri="{FF2B5EF4-FFF2-40B4-BE49-F238E27FC236}">
                  <a16:creationId xmlns:a16="http://schemas.microsoft.com/office/drawing/2014/main" id="{F7D67B29-9FD3-07EC-FBED-BB565B11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544" y="2151161"/>
              <a:ext cx="118398" cy="69066"/>
            </a:xfrm>
            <a:custGeom>
              <a:avLst/>
              <a:gdLst>
                <a:gd name="T0" fmla="*/ 0 w 24"/>
                <a:gd name="T1" fmla="*/ 50 h 13"/>
                <a:gd name="T2" fmla="*/ 35 w 24"/>
                <a:gd name="T3" fmla="*/ 13 h 13"/>
                <a:gd name="T4" fmla="*/ 80 w 24"/>
                <a:gd name="T5" fmla="*/ 8 h 13"/>
                <a:gd name="T6" fmla="*/ 45 w 24"/>
                <a:gd name="T7" fmla="*/ 42 h 13"/>
                <a:gd name="T8" fmla="*/ 0 w 24"/>
                <a:gd name="T9" fmla="*/ 5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3">
                  <a:moveTo>
                    <a:pt x="0" y="12"/>
                  </a:moveTo>
                  <a:cubicBezTo>
                    <a:pt x="0" y="10"/>
                    <a:pt x="4" y="6"/>
                    <a:pt x="10" y="3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3"/>
                    <a:pt x="19" y="7"/>
                    <a:pt x="13" y="10"/>
                  </a:cubicBezTo>
                  <a:cubicBezTo>
                    <a:pt x="7" y="13"/>
                    <a:pt x="1" y="13"/>
                    <a:pt x="0" y="12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0" name="Freeform 1275">
              <a:extLst>
                <a:ext uri="{FF2B5EF4-FFF2-40B4-BE49-F238E27FC236}">
                  <a16:creationId xmlns:a16="http://schemas.microsoft.com/office/drawing/2014/main" id="{D37F7B51-768F-EFD0-4E44-CB67EAD48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188" y="1871610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1 w 25"/>
                <a:gd name="T3" fmla="*/ 0 h 8"/>
                <a:gd name="T4" fmla="*/ 81 w 25"/>
                <a:gd name="T5" fmla="*/ 21 h 8"/>
                <a:gd name="T6" fmla="*/ 41 w 25"/>
                <a:gd name="T7" fmla="*/ 29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1" y="1"/>
                    <a:pt x="6" y="0"/>
                    <a:pt x="13" y="0"/>
                  </a:cubicBezTo>
                  <a:cubicBezTo>
                    <a:pt x="20" y="1"/>
                    <a:pt x="25" y="3"/>
                    <a:pt x="25" y="5"/>
                  </a:cubicBezTo>
                  <a:cubicBezTo>
                    <a:pt x="25" y="6"/>
                    <a:pt x="19" y="8"/>
                    <a:pt x="13" y="7"/>
                  </a:cubicBezTo>
                  <a:cubicBezTo>
                    <a:pt x="6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1" name="Freeform 1276">
              <a:extLst>
                <a:ext uri="{FF2B5EF4-FFF2-40B4-BE49-F238E27FC236}">
                  <a16:creationId xmlns:a16="http://schemas.microsoft.com/office/drawing/2014/main" id="{B1DE2C84-106E-F9F9-7322-7D972ADB9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799" y="1966987"/>
              <a:ext cx="124976" cy="52621"/>
            </a:xfrm>
            <a:custGeom>
              <a:avLst/>
              <a:gdLst>
                <a:gd name="T0" fmla="*/ 88 w 25"/>
                <a:gd name="T1" fmla="*/ 34 h 10"/>
                <a:gd name="T2" fmla="*/ 41 w 25"/>
                <a:gd name="T3" fmla="*/ 34 h 10"/>
                <a:gd name="T4" fmla="*/ 5 w 25"/>
                <a:gd name="T5" fmla="*/ 8 h 10"/>
                <a:gd name="T6" fmla="*/ 49 w 25"/>
                <a:gd name="T7" fmla="*/ 8 h 10"/>
                <a:gd name="T8" fmla="*/ 8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5" y="10"/>
                    <a:pt x="19" y="10"/>
                    <a:pt x="12" y="8"/>
                  </a:cubicBezTo>
                  <a:cubicBezTo>
                    <a:pt x="5" y="7"/>
                    <a:pt x="0" y="4"/>
                    <a:pt x="1" y="2"/>
                  </a:cubicBezTo>
                  <a:cubicBezTo>
                    <a:pt x="1" y="1"/>
                    <a:pt x="7" y="0"/>
                    <a:pt x="14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2" name="Freeform 1277">
              <a:extLst>
                <a:ext uri="{FF2B5EF4-FFF2-40B4-BE49-F238E27FC236}">
                  <a16:creationId xmlns:a16="http://schemas.microsoft.com/office/drawing/2014/main" id="{587B5F4A-988B-6045-7C1C-1DDDCE43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1930809"/>
              <a:ext cx="124976" cy="52621"/>
            </a:xfrm>
            <a:custGeom>
              <a:avLst/>
              <a:gdLst>
                <a:gd name="T0" fmla="*/ 0 w 25"/>
                <a:gd name="T1" fmla="*/ 29 h 10"/>
                <a:gd name="T2" fmla="*/ 41 w 25"/>
                <a:gd name="T3" fmla="*/ 5 h 10"/>
                <a:gd name="T4" fmla="*/ 88 w 25"/>
                <a:gd name="T5" fmla="*/ 8 h 10"/>
                <a:gd name="T6" fmla="*/ 46 w 25"/>
                <a:gd name="T7" fmla="*/ 34 h 10"/>
                <a:gd name="T8" fmla="*/ 0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7"/>
                  </a:moveTo>
                  <a:cubicBezTo>
                    <a:pt x="0" y="6"/>
                    <a:pt x="5" y="3"/>
                    <a:pt x="12" y="1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6"/>
                    <a:pt x="13" y="8"/>
                  </a:cubicBezTo>
                  <a:cubicBezTo>
                    <a:pt x="7" y="10"/>
                    <a:pt x="1" y="9"/>
                    <a:pt x="0" y="7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3" name="Freeform 1278">
              <a:extLst>
                <a:ext uri="{FF2B5EF4-FFF2-40B4-BE49-F238E27FC236}">
                  <a16:creationId xmlns:a16="http://schemas.microsoft.com/office/drawing/2014/main" id="{B3524127-72A7-C2EA-4D41-8E2C72CE6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410" y="2151161"/>
              <a:ext cx="121687" cy="69066"/>
            </a:xfrm>
            <a:custGeom>
              <a:avLst/>
              <a:gdLst>
                <a:gd name="T0" fmla="*/ 1 w 25"/>
                <a:gd name="T1" fmla="*/ 50 h 13"/>
                <a:gd name="T2" fmla="*/ 36 w 25"/>
                <a:gd name="T3" fmla="*/ 13 h 13"/>
                <a:gd name="T4" fmla="*/ 78 w 25"/>
                <a:gd name="T5" fmla="*/ 5 h 13"/>
                <a:gd name="T6" fmla="*/ 46 w 25"/>
                <a:gd name="T7" fmla="*/ 42 h 13"/>
                <a:gd name="T8" fmla="*/ 1 w 25"/>
                <a:gd name="T9" fmla="*/ 5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3">
                  <a:moveTo>
                    <a:pt x="1" y="12"/>
                  </a:moveTo>
                  <a:cubicBezTo>
                    <a:pt x="0" y="10"/>
                    <a:pt x="5" y="6"/>
                    <a:pt x="11" y="3"/>
                  </a:cubicBezTo>
                  <a:cubicBezTo>
                    <a:pt x="17" y="1"/>
                    <a:pt x="23" y="0"/>
                    <a:pt x="24" y="1"/>
                  </a:cubicBezTo>
                  <a:cubicBezTo>
                    <a:pt x="25" y="3"/>
                    <a:pt x="20" y="7"/>
                    <a:pt x="14" y="10"/>
                  </a:cubicBezTo>
                  <a:cubicBezTo>
                    <a:pt x="8" y="13"/>
                    <a:pt x="2" y="13"/>
                    <a:pt x="1" y="1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4" name="Freeform 1279">
              <a:extLst>
                <a:ext uri="{FF2B5EF4-FFF2-40B4-BE49-F238E27FC236}">
                  <a16:creationId xmlns:a16="http://schemas.microsoft.com/office/drawing/2014/main" id="{CB429E37-6A79-4355-E952-1927CA2DE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0" y="2151161"/>
              <a:ext cx="92087" cy="62488"/>
            </a:xfrm>
            <a:custGeom>
              <a:avLst/>
              <a:gdLst>
                <a:gd name="T0" fmla="*/ 35 w 19"/>
                <a:gd name="T1" fmla="*/ 5 h 12"/>
                <a:gd name="T2" fmla="*/ 52 w 19"/>
                <a:gd name="T3" fmla="*/ 8 h 12"/>
                <a:gd name="T4" fmla="*/ 19 w 19"/>
                <a:gd name="T5" fmla="*/ 40 h 12"/>
                <a:gd name="T6" fmla="*/ 0 w 19"/>
                <a:gd name="T7" fmla="*/ 48 h 12"/>
                <a:gd name="T8" fmla="*/ 27 w 19"/>
                <a:gd name="T9" fmla="*/ 40 h 12"/>
                <a:gd name="T10" fmla="*/ 59 w 19"/>
                <a:gd name="T11" fmla="*/ 5 h 12"/>
                <a:gd name="T12" fmla="*/ 35 w 19"/>
                <a:gd name="T13" fmla="*/ 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12">
                  <a:moveTo>
                    <a:pt x="11" y="1"/>
                  </a:moveTo>
                  <a:cubicBezTo>
                    <a:pt x="13" y="1"/>
                    <a:pt x="15" y="1"/>
                    <a:pt x="16" y="2"/>
                  </a:cubicBezTo>
                  <a:cubicBezTo>
                    <a:pt x="16" y="4"/>
                    <a:pt x="12" y="7"/>
                    <a:pt x="6" y="10"/>
                  </a:cubicBezTo>
                  <a:cubicBezTo>
                    <a:pt x="4" y="11"/>
                    <a:pt x="2" y="12"/>
                    <a:pt x="0" y="12"/>
                  </a:cubicBezTo>
                  <a:cubicBezTo>
                    <a:pt x="2" y="12"/>
                    <a:pt x="5" y="11"/>
                    <a:pt x="8" y="10"/>
                  </a:cubicBezTo>
                  <a:cubicBezTo>
                    <a:pt x="14" y="7"/>
                    <a:pt x="19" y="3"/>
                    <a:pt x="18" y="1"/>
                  </a:cubicBezTo>
                  <a:cubicBezTo>
                    <a:pt x="17" y="0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5" name="Freeform 1280">
              <a:extLst>
                <a:ext uri="{FF2B5EF4-FFF2-40B4-BE49-F238E27FC236}">
                  <a16:creationId xmlns:a16="http://schemas.microsoft.com/office/drawing/2014/main" id="{F107FB8C-9D89-BEB0-CE41-1C9E9BF41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565" y="2161028"/>
              <a:ext cx="85510" cy="52621"/>
            </a:xfrm>
            <a:custGeom>
              <a:avLst/>
              <a:gdLst>
                <a:gd name="T0" fmla="*/ 8 w 17"/>
                <a:gd name="T1" fmla="*/ 34 h 10"/>
                <a:gd name="T2" fmla="*/ 35 w 17"/>
                <a:gd name="T3" fmla="*/ 5 h 10"/>
                <a:gd name="T4" fmla="*/ 61 w 17"/>
                <a:gd name="T5" fmla="*/ 0 h 10"/>
                <a:gd name="T6" fmla="*/ 28 w 17"/>
                <a:gd name="T7" fmla="*/ 8 h 10"/>
                <a:gd name="T8" fmla="*/ 0 w 17"/>
                <a:gd name="T9" fmla="*/ 35 h 10"/>
                <a:gd name="T10" fmla="*/ 18 w 17"/>
                <a:gd name="T11" fmla="*/ 35 h 10"/>
                <a:gd name="T12" fmla="*/ 8 w 17"/>
                <a:gd name="T13" fmla="*/ 34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1" y="7"/>
                    <a:pt x="5" y="4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5" y="0"/>
                    <a:pt x="12" y="1"/>
                    <a:pt x="8" y="2"/>
                  </a:cubicBezTo>
                  <a:cubicBezTo>
                    <a:pt x="3" y="4"/>
                    <a:pt x="0" y="7"/>
                    <a:pt x="0" y="9"/>
                  </a:cubicBezTo>
                  <a:cubicBezTo>
                    <a:pt x="1" y="9"/>
                    <a:pt x="2" y="10"/>
                    <a:pt x="5" y="9"/>
                  </a:cubicBezTo>
                  <a:cubicBezTo>
                    <a:pt x="4" y="9"/>
                    <a:pt x="2" y="9"/>
                    <a:pt x="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6" name="Freeform 1281">
              <a:extLst>
                <a:ext uri="{FF2B5EF4-FFF2-40B4-BE49-F238E27FC236}">
                  <a16:creationId xmlns:a16="http://schemas.microsoft.com/office/drawing/2014/main" id="{DDB05EB7-2689-1BFA-1142-D58D2C3F7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999" y="1930809"/>
              <a:ext cx="121687" cy="52621"/>
            </a:xfrm>
            <a:custGeom>
              <a:avLst/>
              <a:gdLst>
                <a:gd name="T0" fmla="*/ 0 w 25"/>
                <a:gd name="T1" fmla="*/ 34 h 10"/>
                <a:gd name="T2" fmla="*/ 36 w 25"/>
                <a:gd name="T3" fmla="*/ 8 h 10"/>
                <a:gd name="T4" fmla="*/ 78 w 25"/>
                <a:gd name="T5" fmla="*/ 8 h 10"/>
                <a:gd name="T6" fmla="*/ 41 w 25"/>
                <a:gd name="T7" fmla="*/ 34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1" y="2"/>
                  </a:cubicBezTo>
                  <a:cubicBezTo>
                    <a:pt x="18" y="0"/>
                    <a:pt x="24" y="0"/>
                    <a:pt x="24" y="2"/>
                  </a:cubicBezTo>
                  <a:cubicBezTo>
                    <a:pt x="25" y="4"/>
                    <a:pt x="20" y="7"/>
                    <a:pt x="13" y="8"/>
                  </a:cubicBezTo>
                  <a:cubicBezTo>
                    <a:pt x="6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7" name="Freeform 1282">
              <a:extLst>
                <a:ext uri="{FF2B5EF4-FFF2-40B4-BE49-F238E27FC236}">
                  <a16:creationId xmlns:a16="http://schemas.microsoft.com/office/drawing/2014/main" id="{E261C1F1-FE6D-7752-0986-EE538ADA5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344" y="1878188"/>
              <a:ext cx="124976" cy="42755"/>
            </a:xfrm>
            <a:custGeom>
              <a:avLst/>
              <a:gdLst>
                <a:gd name="T0" fmla="*/ 0 w 25"/>
                <a:gd name="T1" fmla="*/ 13 h 8"/>
                <a:gd name="T2" fmla="*/ 46 w 25"/>
                <a:gd name="T3" fmla="*/ 5 h 8"/>
                <a:gd name="T4" fmla="*/ 88 w 25"/>
                <a:gd name="T5" fmla="*/ 21 h 8"/>
                <a:gd name="T6" fmla="*/ 41 w 25"/>
                <a:gd name="T7" fmla="*/ 29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5" y="7"/>
                    <a:pt x="19" y="8"/>
                    <a:pt x="12" y="7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8" name="Freeform 1283">
              <a:extLst>
                <a:ext uri="{FF2B5EF4-FFF2-40B4-BE49-F238E27FC236}">
                  <a16:creationId xmlns:a16="http://schemas.microsoft.com/office/drawing/2014/main" id="{442622B5-4381-238E-1C4D-F25D4B3E3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244" y="1976853"/>
              <a:ext cx="121687" cy="52621"/>
            </a:xfrm>
            <a:custGeom>
              <a:avLst/>
              <a:gdLst>
                <a:gd name="T0" fmla="*/ 78 w 25"/>
                <a:gd name="T1" fmla="*/ 29 h 10"/>
                <a:gd name="T2" fmla="*/ 40 w 25"/>
                <a:gd name="T3" fmla="*/ 34 h 10"/>
                <a:gd name="T4" fmla="*/ 0 w 25"/>
                <a:gd name="T5" fmla="*/ 8 h 10"/>
                <a:gd name="T6" fmla="*/ 41 w 25"/>
                <a:gd name="T7" fmla="*/ 5 h 10"/>
                <a:gd name="T8" fmla="*/ 78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7"/>
                  </a:moveTo>
                  <a:cubicBezTo>
                    <a:pt x="24" y="9"/>
                    <a:pt x="18" y="10"/>
                    <a:pt x="12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1"/>
                  </a:cubicBezTo>
                  <a:cubicBezTo>
                    <a:pt x="20" y="3"/>
                    <a:pt x="25" y="5"/>
                    <a:pt x="24" y="7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9" name="Freeform 1284">
              <a:extLst>
                <a:ext uri="{FF2B5EF4-FFF2-40B4-BE49-F238E27FC236}">
                  <a16:creationId xmlns:a16="http://schemas.microsoft.com/office/drawing/2014/main" id="{E5D62FD3-3162-F9E7-2E2D-8B137B8CE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832" y="2036052"/>
              <a:ext cx="361772" cy="230218"/>
            </a:xfrm>
            <a:custGeom>
              <a:avLst/>
              <a:gdLst>
                <a:gd name="T0" fmla="*/ 0 w 73"/>
                <a:gd name="T1" fmla="*/ 177 h 44"/>
                <a:gd name="T2" fmla="*/ 188 w 73"/>
                <a:gd name="T3" fmla="*/ 81 h 44"/>
                <a:gd name="T4" fmla="*/ 246 w 73"/>
                <a:gd name="T5" fmla="*/ 40 h 44"/>
                <a:gd name="T6" fmla="*/ 229 w 73"/>
                <a:gd name="T7" fmla="*/ 0 h 44"/>
                <a:gd name="T8" fmla="*/ 229 w 73"/>
                <a:gd name="T9" fmla="*/ 46 h 44"/>
                <a:gd name="T10" fmla="*/ 196 w 73"/>
                <a:gd name="T11" fmla="*/ 68 h 44"/>
                <a:gd name="T12" fmla="*/ 149 w 73"/>
                <a:gd name="T13" fmla="*/ 89 h 44"/>
                <a:gd name="T14" fmla="*/ 72 w 73"/>
                <a:gd name="T15" fmla="*/ 134 h 44"/>
                <a:gd name="T16" fmla="*/ 35 w 73"/>
                <a:gd name="T17" fmla="*/ 158 h 44"/>
                <a:gd name="T18" fmla="*/ 8 w 73"/>
                <a:gd name="T19" fmla="*/ 177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44">
                  <a:moveTo>
                    <a:pt x="0" y="44"/>
                  </a:moveTo>
                  <a:cubicBezTo>
                    <a:pt x="18" y="36"/>
                    <a:pt x="36" y="27"/>
                    <a:pt x="55" y="20"/>
                  </a:cubicBezTo>
                  <a:cubicBezTo>
                    <a:pt x="59" y="18"/>
                    <a:pt x="70" y="14"/>
                    <a:pt x="72" y="10"/>
                  </a:cubicBezTo>
                  <a:cubicBezTo>
                    <a:pt x="73" y="7"/>
                    <a:pt x="69" y="2"/>
                    <a:pt x="67" y="0"/>
                  </a:cubicBezTo>
                  <a:cubicBezTo>
                    <a:pt x="68" y="3"/>
                    <a:pt x="70" y="8"/>
                    <a:pt x="67" y="11"/>
                  </a:cubicBezTo>
                  <a:cubicBezTo>
                    <a:pt x="64" y="13"/>
                    <a:pt x="60" y="15"/>
                    <a:pt x="57" y="17"/>
                  </a:cubicBezTo>
                  <a:cubicBezTo>
                    <a:pt x="53" y="18"/>
                    <a:pt x="49" y="20"/>
                    <a:pt x="44" y="22"/>
                  </a:cubicBezTo>
                  <a:cubicBezTo>
                    <a:pt x="37" y="26"/>
                    <a:pt x="28" y="29"/>
                    <a:pt x="21" y="33"/>
                  </a:cubicBezTo>
                  <a:cubicBezTo>
                    <a:pt x="17" y="35"/>
                    <a:pt x="13" y="37"/>
                    <a:pt x="10" y="39"/>
                  </a:cubicBezTo>
                  <a:cubicBezTo>
                    <a:pt x="7" y="41"/>
                    <a:pt x="4" y="42"/>
                    <a:pt x="2" y="44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0" name="Freeform 1285">
              <a:extLst>
                <a:ext uri="{FF2B5EF4-FFF2-40B4-BE49-F238E27FC236}">
                  <a16:creationId xmlns:a16="http://schemas.microsoft.com/office/drawing/2014/main" id="{5825DB05-23C5-DA88-FDA6-A93752D5F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581" y="1888055"/>
              <a:ext cx="266395" cy="62488"/>
            </a:xfrm>
            <a:custGeom>
              <a:avLst/>
              <a:gdLst>
                <a:gd name="T0" fmla="*/ 0 w 54"/>
                <a:gd name="T1" fmla="*/ 40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27 h 12"/>
                <a:gd name="T8" fmla="*/ 153 w 54"/>
                <a:gd name="T9" fmla="*/ 35 h 12"/>
                <a:gd name="T10" fmla="*/ 183 w 54"/>
                <a:gd name="T11" fmla="*/ 40 h 12"/>
                <a:gd name="T12" fmla="*/ 53 w 54"/>
                <a:gd name="T13" fmla="*/ 16 h 12"/>
                <a:gd name="T14" fmla="*/ 14 w 54"/>
                <a:gd name="T15" fmla="*/ 25 h 12"/>
                <a:gd name="T16" fmla="*/ 0 w 54"/>
                <a:gd name="T17" fmla="*/ 48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10"/>
                  </a:moveTo>
                  <a:cubicBezTo>
                    <a:pt x="1" y="7"/>
                    <a:pt x="1" y="3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29" y="5"/>
                    <a:pt x="36" y="7"/>
                  </a:cubicBezTo>
                  <a:cubicBezTo>
                    <a:pt x="39" y="7"/>
                    <a:pt x="42" y="8"/>
                    <a:pt x="45" y="9"/>
                  </a:cubicBezTo>
                  <a:cubicBezTo>
                    <a:pt x="48" y="9"/>
                    <a:pt x="51" y="9"/>
                    <a:pt x="54" y="10"/>
                  </a:cubicBezTo>
                  <a:cubicBezTo>
                    <a:pt x="41" y="10"/>
                    <a:pt x="28" y="6"/>
                    <a:pt x="15" y="4"/>
                  </a:cubicBezTo>
                  <a:cubicBezTo>
                    <a:pt x="11" y="4"/>
                    <a:pt x="7" y="3"/>
                    <a:pt x="4" y="6"/>
                  </a:cubicBezTo>
                  <a:cubicBezTo>
                    <a:pt x="2" y="7"/>
                    <a:pt x="1" y="10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1" name="Freeform 1286">
              <a:extLst>
                <a:ext uri="{FF2B5EF4-FFF2-40B4-BE49-F238E27FC236}">
                  <a16:creationId xmlns:a16="http://schemas.microsoft.com/office/drawing/2014/main" id="{A8929576-8F12-0548-8632-A14071DF1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492" y="1924232"/>
              <a:ext cx="256529" cy="131553"/>
            </a:xfrm>
            <a:custGeom>
              <a:avLst/>
              <a:gdLst>
                <a:gd name="T0" fmla="*/ 12 w 52"/>
                <a:gd name="T1" fmla="*/ 90 h 25"/>
                <a:gd name="T2" fmla="*/ 8 w 52"/>
                <a:gd name="T3" fmla="*/ 54 h 25"/>
                <a:gd name="T4" fmla="*/ 48 w 52"/>
                <a:gd name="T5" fmla="*/ 35 h 25"/>
                <a:gd name="T6" fmla="*/ 116 w 52"/>
                <a:gd name="T7" fmla="*/ 16 h 25"/>
                <a:gd name="T8" fmla="*/ 147 w 52"/>
                <a:gd name="T9" fmla="*/ 8 h 25"/>
                <a:gd name="T10" fmla="*/ 176 w 52"/>
                <a:gd name="T11" fmla="*/ 0 h 25"/>
                <a:gd name="T12" fmla="*/ 53 w 52"/>
                <a:gd name="T13" fmla="*/ 46 h 25"/>
                <a:gd name="T14" fmla="*/ 18 w 52"/>
                <a:gd name="T15" fmla="*/ 69 h 25"/>
                <a:gd name="T16" fmla="*/ 14 w 52"/>
                <a:gd name="T17" fmla="*/ 10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25">
                  <a:moveTo>
                    <a:pt x="3" y="22"/>
                  </a:moveTo>
                  <a:cubicBezTo>
                    <a:pt x="2" y="20"/>
                    <a:pt x="0" y="15"/>
                    <a:pt x="2" y="13"/>
                  </a:cubicBezTo>
                  <a:cubicBezTo>
                    <a:pt x="4" y="10"/>
                    <a:pt x="11" y="10"/>
                    <a:pt x="14" y="9"/>
                  </a:cubicBezTo>
                  <a:cubicBezTo>
                    <a:pt x="21" y="7"/>
                    <a:pt x="27" y="6"/>
                    <a:pt x="34" y="4"/>
                  </a:cubicBezTo>
                  <a:cubicBezTo>
                    <a:pt x="37" y="3"/>
                    <a:pt x="40" y="3"/>
                    <a:pt x="43" y="2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5"/>
                    <a:pt x="26" y="7"/>
                    <a:pt x="15" y="11"/>
                  </a:cubicBezTo>
                  <a:cubicBezTo>
                    <a:pt x="10" y="12"/>
                    <a:pt x="6" y="14"/>
                    <a:pt x="5" y="17"/>
                  </a:cubicBezTo>
                  <a:cubicBezTo>
                    <a:pt x="4" y="19"/>
                    <a:pt x="4" y="22"/>
                    <a:pt x="4" y="2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2" name="Freeform 1287">
              <a:extLst>
                <a:ext uri="{FF2B5EF4-FFF2-40B4-BE49-F238E27FC236}">
                  <a16:creationId xmlns:a16="http://schemas.microsoft.com/office/drawing/2014/main" id="{DDB5B7E5-35D9-18AA-9866-32BA02AA3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1861744"/>
              <a:ext cx="384793" cy="164442"/>
            </a:xfrm>
            <a:custGeom>
              <a:avLst/>
              <a:gdLst>
                <a:gd name="T0" fmla="*/ 0 w 78"/>
                <a:gd name="T1" fmla="*/ 131 h 31"/>
                <a:gd name="T2" fmla="*/ 197 w 78"/>
                <a:gd name="T3" fmla="*/ 71 h 31"/>
                <a:gd name="T4" fmla="*/ 261 w 78"/>
                <a:gd name="T5" fmla="*/ 42 h 31"/>
                <a:gd name="T6" fmla="*/ 251 w 78"/>
                <a:gd name="T7" fmla="*/ 0 h 31"/>
                <a:gd name="T8" fmla="*/ 242 w 78"/>
                <a:gd name="T9" fmla="*/ 42 h 31"/>
                <a:gd name="T10" fmla="*/ 207 w 78"/>
                <a:gd name="T11" fmla="*/ 60 h 31"/>
                <a:gd name="T12" fmla="*/ 162 w 78"/>
                <a:gd name="T13" fmla="*/ 71 h 31"/>
                <a:gd name="T14" fmla="*/ 75 w 78"/>
                <a:gd name="T15" fmla="*/ 102 h 31"/>
                <a:gd name="T16" fmla="*/ 35 w 78"/>
                <a:gd name="T17" fmla="*/ 118 h 31"/>
                <a:gd name="T18" fmla="*/ 8 w 78"/>
                <a:gd name="T19" fmla="*/ 131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31">
                  <a:moveTo>
                    <a:pt x="0" y="31"/>
                  </a:moveTo>
                  <a:cubicBezTo>
                    <a:pt x="19" y="26"/>
                    <a:pt x="39" y="21"/>
                    <a:pt x="58" y="17"/>
                  </a:cubicBezTo>
                  <a:cubicBezTo>
                    <a:pt x="63" y="16"/>
                    <a:pt x="74" y="14"/>
                    <a:pt x="77" y="10"/>
                  </a:cubicBezTo>
                  <a:cubicBezTo>
                    <a:pt x="78" y="8"/>
                    <a:pt x="75" y="2"/>
                    <a:pt x="74" y="0"/>
                  </a:cubicBezTo>
                  <a:cubicBezTo>
                    <a:pt x="75" y="3"/>
                    <a:pt x="75" y="8"/>
                    <a:pt x="71" y="10"/>
                  </a:cubicBezTo>
                  <a:cubicBezTo>
                    <a:pt x="69" y="12"/>
                    <a:pt x="64" y="13"/>
                    <a:pt x="61" y="14"/>
                  </a:cubicBezTo>
                  <a:cubicBezTo>
                    <a:pt x="57" y="15"/>
                    <a:pt x="52" y="16"/>
                    <a:pt x="48" y="17"/>
                  </a:cubicBezTo>
                  <a:cubicBezTo>
                    <a:pt x="39" y="19"/>
                    <a:pt x="31" y="21"/>
                    <a:pt x="22" y="24"/>
                  </a:cubicBezTo>
                  <a:cubicBezTo>
                    <a:pt x="18" y="25"/>
                    <a:pt x="14" y="26"/>
                    <a:pt x="10" y="28"/>
                  </a:cubicBezTo>
                  <a:cubicBezTo>
                    <a:pt x="7" y="28"/>
                    <a:pt x="4" y="29"/>
                    <a:pt x="2" y="3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3" name="Freeform 1288">
              <a:extLst>
                <a:ext uri="{FF2B5EF4-FFF2-40B4-BE49-F238E27FC236}">
                  <a16:creationId xmlns:a16="http://schemas.microsoft.com/office/drawing/2014/main" id="{8CA1A84B-C163-8575-5F64-B0B19C6BB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815" y="1828856"/>
              <a:ext cx="266395" cy="78932"/>
            </a:xfrm>
            <a:custGeom>
              <a:avLst/>
              <a:gdLst>
                <a:gd name="T0" fmla="*/ 5 w 54"/>
                <a:gd name="T1" fmla="*/ 48 h 15"/>
                <a:gd name="T2" fmla="*/ 8 w 54"/>
                <a:gd name="T3" fmla="*/ 8 h 15"/>
                <a:gd name="T4" fmla="*/ 54 w 54"/>
                <a:gd name="T5" fmla="*/ 8 h 15"/>
                <a:gd name="T6" fmla="*/ 122 w 54"/>
                <a:gd name="T7" fmla="*/ 13 h 15"/>
                <a:gd name="T8" fmla="*/ 153 w 54"/>
                <a:gd name="T9" fmla="*/ 16 h 15"/>
                <a:gd name="T10" fmla="*/ 183 w 54"/>
                <a:gd name="T11" fmla="*/ 21 h 15"/>
                <a:gd name="T12" fmla="*/ 53 w 54"/>
                <a:gd name="T13" fmla="*/ 16 h 15"/>
                <a:gd name="T14" fmla="*/ 18 w 54"/>
                <a:gd name="T15" fmla="*/ 29 h 15"/>
                <a:gd name="T16" fmla="*/ 8 w 54"/>
                <a:gd name="T17" fmla="*/ 6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5">
                  <a:moveTo>
                    <a:pt x="1" y="12"/>
                  </a:moveTo>
                  <a:cubicBezTo>
                    <a:pt x="1" y="10"/>
                    <a:pt x="0" y="4"/>
                    <a:pt x="2" y="2"/>
                  </a:cubicBezTo>
                  <a:cubicBezTo>
                    <a:pt x="5" y="0"/>
                    <a:pt x="12" y="2"/>
                    <a:pt x="16" y="2"/>
                  </a:cubicBezTo>
                  <a:cubicBezTo>
                    <a:pt x="23" y="3"/>
                    <a:pt x="29" y="3"/>
                    <a:pt x="36" y="3"/>
                  </a:cubicBezTo>
                  <a:cubicBezTo>
                    <a:pt x="39" y="4"/>
                    <a:pt x="42" y="4"/>
                    <a:pt x="45" y="4"/>
                  </a:cubicBezTo>
                  <a:cubicBezTo>
                    <a:pt x="48" y="4"/>
                    <a:pt x="51" y="4"/>
                    <a:pt x="54" y="5"/>
                  </a:cubicBezTo>
                  <a:cubicBezTo>
                    <a:pt x="42" y="6"/>
                    <a:pt x="28" y="4"/>
                    <a:pt x="15" y="4"/>
                  </a:cubicBezTo>
                  <a:cubicBezTo>
                    <a:pt x="11" y="4"/>
                    <a:pt x="7" y="5"/>
                    <a:pt x="5" y="7"/>
                  </a:cubicBezTo>
                  <a:cubicBezTo>
                    <a:pt x="3" y="9"/>
                    <a:pt x="2" y="12"/>
                    <a:pt x="2" y="1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4" name="Freeform 1289">
              <a:extLst>
                <a:ext uri="{FF2B5EF4-FFF2-40B4-BE49-F238E27FC236}">
                  <a16:creationId xmlns:a16="http://schemas.microsoft.com/office/drawing/2014/main" id="{D5589183-7E07-FF0C-9DA4-F62A6AA42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722" y="1894632"/>
              <a:ext cx="404526" cy="78932"/>
            </a:xfrm>
            <a:custGeom>
              <a:avLst/>
              <a:gdLst>
                <a:gd name="T0" fmla="*/ 0 w 82"/>
                <a:gd name="T1" fmla="*/ 35 h 15"/>
                <a:gd name="T2" fmla="*/ 197 w 82"/>
                <a:gd name="T3" fmla="*/ 54 h 15"/>
                <a:gd name="T4" fmla="*/ 269 w 82"/>
                <a:gd name="T5" fmla="*/ 48 h 15"/>
                <a:gd name="T6" fmla="*/ 270 w 82"/>
                <a:gd name="T7" fmla="*/ 0 h 15"/>
                <a:gd name="T8" fmla="*/ 251 w 82"/>
                <a:gd name="T9" fmla="*/ 42 h 15"/>
                <a:gd name="T10" fmla="*/ 216 w 82"/>
                <a:gd name="T11" fmla="*/ 42 h 15"/>
                <a:gd name="T12" fmla="*/ 170 w 82"/>
                <a:gd name="T13" fmla="*/ 42 h 15"/>
                <a:gd name="T14" fmla="*/ 81 w 82"/>
                <a:gd name="T15" fmla="*/ 34 h 15"/>
                <a:gd name="T16" fmla="*/ 39 w 82"/>
                <a:gd name="T17" fmla="*/ 34 h 15"/>
                <a:gd name="T18" fmla="*/ 8 w 82"/>
                <a:gd name="T19" fmla="*/ 35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" h="15">
                  <a:moveTo>
                    <a:pt x="0" y="9"/>
                  </a:moveTo>
                  <a:cubicBezTo>
                    <a:pt x="20" y="10"/>
                    <a:pt x="39" y="12"/>
                    <a:pt x="58" y="13"/>
                  </a:cubicBezTo>
                  <a:cubicBezTo>
                    <a:pt x="63" y="14"/>
                    <a:pt x="76" y="15"/>
                    <a:pt x="79" y="12"/>
                  </a:cubicBezTo>
                  <a:cubicBezTo>
                    <a:pt x="82" y="9"/>
                    <a:pt x="81" y="3"/>
                    <a:pt x="80" y="0"/>
                  </a:cubicBezTo>
                  <a:cubicBezTo>
                    <a:pt x="80" y="3"/>
                    <a:pt x="79" y="8"/>
                    <a:pt x="74" y="10"/>
                  </a:cubicBezTo>
                  <a:cubicBezTo>
                    <a:pt x="71" y="11"/>
                    <a:pt x="67" y="10"/>
                    <a:pt x="64" y="10"/>
                  </a:cubicBezTo>
                  <a:cubicBezTo>
                    <a:pt x="59" y="10"/>
                    <a:pt x="54" y="10"/>
                    <a:pt x="50" y="10"/>
                  </a:cubicBezTo>
                  <a:cubicBezTo>
                    <a:pt x="41" y="9"/>
                    <a:pt x="32" y="8"/>
                    <a:pt x="24" y="8"/>
                  </a:cubicBezTo>
                  <a:cubicBezTo>
                    <a:pt x="19" y="8"/>
                    <a:pt x="15" y="9"/>
                    <a:pt x="11" y="8"/>
                  </a:cubicBezTo>
                  <a:cubicBezTo>
                    <a:pt x="8" y="8"/>
                    <a:pt x="5" y="8"/>
                    <a:pt x="2" y="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5" name="Freeform 1290">
              <a:extLst>
                <a:ext uri="{FF2B5EF4-FFF2-40B4-BE49-F238E27FC236}">
                  <a16:creationId xmlns:a16="http://schemas.microsoft.com/office/drawing/2014/main" id="{29301A1D-6DEF-50BF-EB79-2DB2FDE23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579" y="2019608"/>
              <a:ext cx="447281" cy="88799"/>
            </a:xfrm>
            <a:custGeom>
              <a:avLst/>
              <a:gdLst>
                <a:gd name="T0" fmla="*/ 297 w 91"/>
                <a:gd name="T1" fmla="*/ 25 h 17"/>
                <a:gd name="T2" fmla="*/ 284 w 91"/>
                <a:gd name="T3" fmla="*/ 64 h 17"/>
                <a:gd name="T4" fmla="*/ 230 w 91"/>
                <a:gd name="T5" fmla="*/ 56 h 17"/>
                <a:gd name="T6" fmla="*/ 157 w 91"/>
                <a:gd name="T7" fmla="*/ 40 h 17"/>
                <a:gd name="T8" fmla="*/ 0 w 91"/>
                <a:gd name="T9" fmla="*/ 0 h 17"/>
                <a:gd name="T10" fmla="*/ 108 w 91"/>
                <a:gd name="T11" fmla="*/ 25 h 17"/>
                <a:gd name="T12" fmla="*/ 214 w 91"/>
                <a:gd name="T13" fmla="*/ 40 h 17"/>
                <a:gd name="T14" fmla="*/ 290 w 91"/>
                <a:gd name="T15" fmla="*/ 0 h 17"/>
                <a:gd name="T16" fmla="*/ 297 w 91"/>
                <a:gd name="T17" fmla="*/ 25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" h="17">
                  <a:moveTo>
                    <a:pt x="89" y="6"/>
                  </a:moveTo>
                  <a:cubicBezTo>
                    <a:pt x="88" y="10"/>
                    <a:pt x="90" y="15"/>
                    <a:pt x="85" y="16"/>
                  </a:cubicBezTo>
                  <a:cubicBezTo>
                    <a:pt x="81" y="17"/>
                    <a:pt x="74" y="15"/>
                    <a:pt x="69" y="14"/>
                  </a:cubicBezTo>
                  <a:cubicBezTo>
                    <a:pt x="60" y="12"/>
                    <a:pt x="56" y="11"/>
                    <a:pt x="47" y="10"/>
                  </a:cubicBezTo>
                  <a:cubicBezTo>
                    <a:pt x="34" y="7"/>
                    <a:pt x="13" y="4"/>
                    <a:pt x="0" y="0"/>
                  </a:cubicBezTo>
                  <a:cubicBezTo>
                    <a:pt x="10" y="1"/>
                    <a:pt x="22" y="4"/>
                    <a:pt x="32" y="6"/>
                  </a:cubicBezTo>
                  <a:cubicBezTo>
                    <a:pt x="43" y="8"/>
                    <a:pt x="53" y="9"/>
                    <a:pt x="64" y="10"/>
                  </a:cubicBezTo>
                  <a:cubicBezTo>
                    <a:pt x="75" y="12"/>
                    <a:pt x="91" y="10"/>
                    <a:pt x="87" y="0"/>
                  </a:cubicBezTo>
                  <a:cubicBezTo>
                    <a:pt x="90" y="2"/>
                    <a:pt x="89" y="4"/>
                    <a:pt x="89" y="6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6" name="Freeform 1291">
              <a:extLst>
                <a:ext uri="{FF2B5EF4-FFF2-40B4-BE49-F238E27FC236}">
                  <a16:creationId xmlns:a16="http://schemas.microsoft.com/office/drawing/2014/main" id="{A61B9F8B-08C0-77FD-6835-8F7CF3235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021" y="1930809"/>
              <a:ext cx="98665" cy="46044"/>
            </a:xfrm>
            <a:custGeom>
              <a:avLst/>
              <a:gdLst>
                <a:gd name="T0" fmla="*/ 41 w 20"/>
                <a:gd name="T1" fmla="*/ 5 h 9"/>
                <a:gd name="T2" fmla="*/ 59 w 20"/>
                <a:gd name="T3" fmla="*/ 8 h 9"/>
                <a:gd name="T4" fmla="*/ 21 w 20"/>
                <a:gd name="T5" fmla="*/ 30 h 9"/>
                <a:gd name="T6" fmla="*/ 0 w 20"/>
                <a:gd name="T7" fmla="*/ 34 h 9"/>
                <a:gd name="T8" fmla="*/ 27 w 20"/>
                <a:gd name="T9" fmla="*/ 30 h 9"/>
                <a:gd name="T10" fmla="*/ 68 w 20"/>
                <a:gd name="T11" fmla="*/ 8 h 9"/>
                <a:gd name="T12" fmla="*/ 41 w 20"/>
                <a:gd name="T13" fmla="*/ 5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9">
                  <a:moveTo>
                    <a:pt x="12" y="1"/>
                  </a:moveTo>
                  <a:cubicBezTo>
                    <a:pt x="15" y="1"/>
                    <a:pt x="17" y="1"/>
                    <a:pt x="17" y="2"/>
                  </a:cubicBezTo>
                  <a:cubicBezTo>
                    <a:pt x="18" y="4"/>
                    <a:pt x="13" y="7"/>
                    <a:pt x="6" y="8"/>
                  </a:cubicBezTo>
                  <a:cubicBezTo>
                    <a:pt x="4" y="9"/>
                    <a:pt x="2" y="9"/>
                    <a:pt x="0" y="9"/>
                  </a:cubicBezTo>
                  <a:cubicBezTo>
                    <a:pt x="3" y="9"/>
                    <a:pt x="5" y="9"/>
                    <a:pt x="8" y="8"/>
                  </a:cubicBezTo>
                  <a:cubicBezTo>
                    <a:pt x="15" y="7"/>
                    <a:pt x="20" y="4"/>
                    <a:pt x="20" y="2"/>
                  </a:cubicBezTo>
                  <a:cubicBezTo>
                    <a:pt x="19" y="1"/>
                    <a:pt x="16" y="0"/>
                    <a:pt x="12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7" name="Freeform 1292">
              <a:extLst>
                <a:ext uri="{FF2B5EF4-FFF2-40B4-BE49-F238E27FC236}">
                  <a16:creationId xmlns:a16="http://schemas.microsoft.com/office/drawing/2014/main" id="{5A0A3D93-0D6D-C916-8168-C355A3A2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866" y="1934098"/>
              <a:ext cx="88798" cy="42755"/>
            </a:xfrm>
            <a:custGeom>
              <a:avLst/>
              <a:gdLst>
                <a:gd name="T0" fmla="*/ 8 w 18"/>
                <a:gd name="T1" fmla="*/ 26 h 8"/>
                <a:gd name="T2" fmla="*/ 41 w 18"/>
                <a:gd name="T3" fmla="*/ 5 h 8"/>
                <a:gd name="T4" fmla="*/ 62 w 18"/>
                <a:gd name="T5" fmla="*/ 0 h 8"/>
                <a:gd name="T6" fmla="*/ 35 w 18"/>
                <a:gd name="T7" fmla="*/ 5 h 8"/>
                <a:gd name="T8" fmla="*/ 5 w 18"/>
                <a:gd name="T9" fmla="*/ 26 h 8"/>
                <a:gd name="T10" fmla="*/ 18 w 18"/>
                <a:gd name="T11" fmla="*/ 29 h 8"/>
                <a:gd name="T12" fmla="*/ 8 w 18"/>
                <a:gd name="T13" fmla="*/ 2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8">
                  <a:moveTo>
                    <a:pt x="2" y="6"/>
                  </a:moveTo>
                  <a:cubicBezTo>
                    <a:pt x="2" y="5"/>
                    <a:pt x="6" y="2"/>
                    <a:pt x="12" y="1"/>
                  </a:cubicBezTo>
                  <a:cubicBezTo>
                    <a:pt x="14" y="1"/>
                    <a:pt x="17" y="0"/>
                    <a:pt x="18" y="0"/>
                  </a:cubicBezTo>
                  <a:cubicBezTo>
                    <a:pt x="16" y="0"/>
                    <a:pt x="13" y="0"/>
                    <a:pt x="10" y="1"/>
                  </a:cubicBezTo>
                  <a:cubicBezTo>
                    <a:pt x="4" y="2"/>
                    <a:pt x="0" y="5"/>
                    <a:pt x="1" y="6"/>
                  </a:cubicBezTo>
                  <a:cubicBezTo>
                    <a:pt x="1" y="7"/>
                    <a:pt x="3" y="8"/>
                    <a:pt x="5" y="7"/>
                  </a:cubicBezTo>
                  <a:cubicBezTo>
                    <a:pt x="4" y="7"/>
                    <a:pt x="2" y="7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8" name="Freeform 1293">
              <a:extLst>
                <a:ext uri="{FF2B5EF4-FFF2-40B4-BE49-F238E27FC236}">
                  <a16:creationId xmlns:a16="http://schemas.microsoft.com/office/drawing/2014/main" id="{4BD62F9A-4111-8B2B-B102-7C48C6DD8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077" y="1881477"/>
              <a:ext cx="105243" cy="39466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15 h 7"/>
                <a:gd name="T4" fmla="*/ 21 w 21"/>
                <a:gd name="T5" fmla="*/ 29 h 7"/>
                <a:gd name="T6" fmla="*/ 0 w 21"/>
                <a:gd name="T7" fmla="*/ 26 h 7"/>
                <a:gd name="T8" fmla="*/ 27 w 21"/>
                <a:gd name="T9" fmla="*/ 36 h 7"/>
                <a:gd name="T10" fmla="*/ 70 w 21"/>
                <a:gd name="T11" fmla="*/ 21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7" y="1"/>
                    <a:pt x="18" y="2"/>
                    <a:pt x="18" y="3"/>
                  </a:cubicBezTo>
                  <a:cubicBezTo>
                    <a:pt x="18" y="5"/>
                    <a:pt x="12" y="6"/>
                    <a:pt x="6" y="6"/>
                  </a:cubicBezTo>
                  <a:cubicBezTo>
                    <a:pt x="4" y="6"/>
                    <a:pt x="2" y="6"/>
                    <a:pt x="0" y="5"/>
                  </a:cubicBezTo>
                  <a:cubicBezTo>
                    <a:pt x="2" y="6"/>
                    <a:pt x="5" y="6"/>
                    <a:pt x="8" y="7"/>
                  </a:cubicBezTo>
                  <a:cubicBezTo>
                    <a:pt x="15" y="7"/>
                    <a:pt x="20" y="6"/>
                    <a:pt x="20" y="4"/>
                  </a:cubicBezTo>
                  <a:cubicBezTo>
                    <a:pt x="21" y="2"/>
                    <a:pt x="18" y="1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9" name="Freeform 1294">
              <a:extLst>
                <a:ext uri="{FF2B5EF4-FFF2-40B4-BE49-F238E27FC236}">
                  <a16:creationId xmlns:a16="http://schemas.microsoft.com/office/drawing/2014/main" id="{EECDEC28-7522-B8CE-E057-A7DCCF02D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210" y="1881477"/>
              <a:ext cx="95376" cy="26311"/>
            </a:xfrm>
            <a:custGeom>
              <a:avLst/>
              <a:gdLst>
                <a:gd name="T0" fmla="*/ 5 w 19"/>
                <a:gd name="T1" fmla="*/ 13 h 5"/>
                <a:gd name="T2" fmla="*/ 41 w 19"/>
                <a:gd name="T3" fmla="*/ 5 h 5"/>
                <a:gd name="T4" fmla="*/ 67 w 19"/>
                <a:gd name="T5" fmla="*/ 8 h 5"/>
                <a:gd name="T6" fmla="*/ 35 w 19"/>
                <a:gd name="T7" fmla="*/ 0 h 5"/>
                <a:gd name="T8" fmla="*/ 0 w 19"/>
                <a:gd name="T9" fmla="*/ 8 h 5"/>
                <a:gd name="T10" fmla="*/ 14 w 19"/>
                <a:gd name="T11" fmla="*/ 21 h 5"/>
                <a:gd name="T12" fmla="*/ 5 w 19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1" y="3"/>
                  </a:moveTo>
                  <a:cubicBezTo>
                    <a:pt x="1" y="1"/>
                    <a:pt x="7" y="0"/>
                    <a:pt x="12" y="1"/>
                  </a:cubicBezTo>
                  <a:cubicBezTo>
                    <a:pt x="14" y="1"/>
                    <a:pt x="17" y="1"/>
                    <a:pt x="19" y="2"/>
                  </a:cubicBezTo>
                  <a:cubicBezTo>
                    <a:pt x="17" y="1"/>
                    <a:pt x="14" y="0"/>
                    <a:pt x="10" y="0"/>
                  </a:cubicBezTo>
                  <a:cubicBezTo>
                    <a:pt x="5" y="0"/>
                    <a:pt x="0" y="1"/>
                    <a:pt x="0" y="2"/>
                  </a:cubicBezTo>
                  <a:cubicBezTo>
                    <a:pt x="0" y="3"/>
                    <a:pt x="1" y="4"/>
                    <a:pt x="4" y="5"/>
                  </a:cubicBezTo>
                  <a:cubicBezTo>
                    <a:pt x="3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0" name="Freeform 1295">
              <a:extLst>
                <a:ext uri="{FF2B5EF4-FFF2-40B4-BE49-F238E27FC236}">
                  <a16:creationId xmlns:a16="http://schemas.microsoft.com/office/drawing/2014/main" id="{82F4C4D2-2A45-3C92-931D-EB47645E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977" y="1993297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3 h 7"/>
                <a:gd name="T4" fmla="*/ 15 w 21"/>
                <a:gd name="T5" fmla="*/ 14 h 7"/>
                <a:gd name="T6" fmla="*/ 0 w 21"/>
                <a:gd name="T7" fmla="*/ 13 h 7"/>
                <a:gd name="T8" fmla="*/ 27 w 21"/>
                <a:gd name="T9" fmla="*/ 20 h 7"/>
                <a:gd name="T10" fmla="*/ 68 w 21"/>
                <a:gd name="T11" fmla="*/ 14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8" y="3"/>
                  </a:cubicBezTo>
                  <a:cubicBezTo>
                    <a:pt x="18" y="5"/>
                    <a:pt x="12" y="6"/>
                    <a:pt x="5" y="4"/>
                  </a:cubicBezTo>
                  <a:cubicBezTo>
                    <a:pt x="3" y="4"/>
                    <a:pt x="2" y="3"/>
                    <a:pt x="0" y="3"/>
                  </a:cubicBezTo>
                  <a:cubicBezTo>
                    <a:pt x="2" y="4"/>
                    <a:pt x="5" y="5"/>
                    <a:pt x="8" y="5"/>
                  </a:cubicBezTo>
                  <a:cubicBezTo>
                    <a:pt x="14" y="7"/>
                    <a:pt x="20" y="6"/>
                    <a:pt x="21" y="4"/>
                  </a:cubicBezTo>
                  <a:cubicBezTo>
                    <a:pt x="21" y="3"/>
                    <a:pt x="18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1" name="Freeform 1296">
              <a:extLst>
                <a:ext uri="{FF2B5EF4-FFF2-40B4-BE49-F238E27FC236}">
                  <a16:creationId xmlns:a16="http://schemas.microsoft.com/office/drawing/2014/main" id="{E0BC3D41-E6C7-5FD6-7913-30DE2B1C4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1983431"/>
              <a:ext cx="92087" cy="26311"/>
            </a:xfrm>
            <a:custGeom>
              <a:avLst/>
              <a:gdLst>
                <a:gd name="T0" fmla="*/ 6 w 19"/>
                <a:gd name="T1" fmla="*/ 8 h 5"/>
                <a:gd name="T2" fmla="*/ 41 w 19"/>
                <a:gd name="T3" fmla="*/ 8 h 5"/>
                <a:gd name="T4" fmla="*/ 60 w 19"/>
                <a:gd name="T5" fmla="*/ 16 h 5"/>
                <a:gd name="T6" fmla="*/ 35 w 19"/>
                <a:gd name="T7" fmla="*/ 5 h 5"/>
                <a:gd name="T8" fmla="*/ 0 w 19"/>
                <a:gd name="T9" fmla="*/ 8 h 5"/>
                <a:gd name="T10" fmla="*/ 13 w 19"/>
                <a:gd name="T11" fmla="*/ 21 h 5"/>
                <a:gd name="T12" fmla="*/ 6 w 19"/>
                <a:gd name="T13" fmla="*/ 8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2" y="2"/>
                  </a:moveTo>
                  <a:cubicBezTo>
                    <a:pt x="2" y="0"/>
                    <a:pt x="7" y="1"/>
                    <a:pt x="13" y="2"/>
                  </a:cubicBezTo>
                  <a:cubicBezTo>
                    <a:pt x="15" y="2"/>
                    <a:pt x="17" y="3"/>
                    <a:pt x="19" y="4"/>
                  </a:cubicBezTo>
                  <a:cubicBezTo>
                    <a:pt x="17" y="3"/>
                    <a:pt x="14" y="2"/>
                    <a:pt x="11" y="1"/>
                  </a:cubicBezTo>
                  <a:cubicBezTo>
                    <a:pt x="5" y="0"/>
                    <a:pt x="1" y="0"/>
                    <a:pt x="0" y="2"/>
                  </a:cubicBezTo>
                  <a:cubicBezTo>
                    <a:pt x="0" y="2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2" name="Freeform 1297">
              <a:extLst>
                <a:ext uri="{FF2B5EF4-FFF2-40B4-BE49-F238E27FC236}">
                  <a16:creationId xmlns:a16="http://schemas.microsoft.com/office/drawing/2014/main" id="{A78A7CDA-237C-7210-F895-E8CC7D95F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009741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3" name="Freeform 1298">
              <a:extLst>
                <a:ext uri="{FF2B5EF4-FFF2-40B4-BE49-F238E27FC236}">
                  <a16:creationId xmlns:a16="http://schemas.microsoft.com/office/drawing/2014/main" id="{85CAB271-203E-4505-E994-3E1D2AA25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1828856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2 h 49"/>
                <a:gd name="T12" fmla="*/ 12 w 128"/>
                <a:gd name="T13" fmla="*/ 184 h 49"/>
                <a:gd name="T14" fmla="*/ 5 w 128"/>
                <a:gd name="T15" fmla="*/ 143 h 49"/>
                <a:gd name="T16" fmla="*/ 18 w 128"/>
                <a:gd name="T17" fmla="*/ 114 h 49"/>
                <a:gd name="T18" fmla="*/ 203 w 128"/>
                <a:gd name="T19" fmla="*/ 63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6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29"/>
                    <a:pt x="3" y="28"/>
                    <a:pt x="5" y="27"/>
                  </a:cubicBezTo>
                  <a:cubicBezTo>
                    <a:pt x="6" y="27"/>
                    <a:pt x="38" y="21"/>
                    <a:pt x="60" y="15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4" name="Freeform 1299">
              <a:extLst>
                <a:ext uri="{FF2B5EF4-FFF2-40B4-BE49-F238E27FC236}">
                  <a16:creationId xmlns:a16="http://schemas.microsoft.com/office/drawing/2014/main" id="{60F22EF4-2F27-3536-289F-7C291DD1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5294" y="2614887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5" name="Freeform 1300">
              <a:extLst>
                <a:ext uri="{FF2B5EF4-FFF2-40B4-BE49-F238E27FC236}">
                  <a16:creationId xmlns:a16="http://schemas.microsoft.com/office/drawing/2014/main" id="{32B233DD-C871-35B9-9704-552286861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6617" y="2565554"/>
              <a:ext cx="503191" cy="141420"/>
            </a:xfrm>
            <a:custGeom>
              <a:avLst/>
              <a:gdLst>
                <a:gd name="T0" fmla="*/ 345 w 102"/>
                <a:gd name="T1" fmla="*/ 0 h 27"/>
                <a:gd name="T2" fmla="*/ 210 w 102"/>
                <a:gd name="T3" fmla="*/ 13 h 27"/>
                <a:gd name="T4" fmla="*/ 21 w 102"/>
                <a:gd name="T5" fmla="*/ 25 h 27"/>
                <a:gd name="T6" fmla="*/ 5 w 102"/>
                <a:gd name="T7" fmla="*/ 48 h 27"/>
                <a:gd name="T8" fmla="*/ 5 w 102"/>
                <a:gd name="T9" fmla="*/ 89 h 27"/>
                <a:gd name="T10" fmla="*/ 45 w 102"/>
                <a:gd name="T11" fmla="*/ 104 h 27"/>
                <a:gd name="T12" fmla="*/ 291 w 102"/>
                <a:gd name="T13" fmla="*/ 89 h 27"/>
                <a:gd name="T14" fmla="*/ 345 w 102"/>
                <a:gd name="T15" fmla="*/ 84 h 27"/>
                <a:gd name="T16" fmla="*/ 345 w 102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27">
                  <a:moveTo>
                    <a:pt x="102" y="0"/>
                  </a:moveTo>
                  <a:cubicBezTo>
                    <a:pt x="91" y="1"/>
                    <a:pt x="75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3" y="21"/>
                    <a:pt x="98" y="21"/>
                    <a:pt x="102" y="21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6" name="Freeform 1301">
              <a:extLst>
                <a:ext uri="{FF2B5EF4-FFF2-40B4-BE49-F238E27FC236}">
                  <a16:creationId xmlns:a16="http://schemas.microsoft.com/office/drawing/2014/main" id="{59D54C3A-A188-E906-CC35-D29B12039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401" y="2680664"/>
              <a:ext cx="121687" cy="42755"/>
            </a:xfrm>
            <a:custGeom>
              <a:avLst/>
              <a:gdLst>
                <a:gd name="T0" fmla="*/ 0 w 25"/>
                <a:gd name="T1" fmla="*/ 26 h 8"/>
                <a:gd name="T2" fmla="*/ 40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0 w 25"/>
                <a:gd name="T9" fmla="*/ 2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6"/>
                  </a:moveTo>
                  <a:cubicBezTo>
                    <a:pt x="0" y="4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0" y="6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7" name="Freeform 1302">
              <a:extLst>
                <a:ext uri="{FF2B5EF4-FFF2-40B4-BE49-F238E27FC236}">
                  <a16:creationId xmlns:a16="http://schemas.microsoft.com/office/drawing/2014/main" id="{F3E04CBE-DB45-0A39-03CE-7E785271D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3012" y="2618176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1 w 25"/>
                <a:gd name="T3" fmla="*/ 0 h 8"/>
                <a:gd name="T4" fmla="*/ 81 w 25"/>
                <a:gd name="T5" fmla="*/ 13 h 8"/>
                <a:gd name="T6" fmla="*/ 41 w 25"/>
                <a:gd name="T7" fmla="*/ 29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6" y="1"/>
                    <a:pt x="13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7"/>
                  </a:cubicBezTo>
                  <a:cubicBezTo>
                    <a:pt x="6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8" name="Freeform 1303">
              <a:extLst>
                <a:ext uri="{FF2B5EF4-FFF2-40B4-BE49-F238E27FC236}">
                  <a16:creationId xmlns:a16="http://schemas.microsoft.com/office/drawing/2014/main" id="{17DE5B96-43D4-A589-706E-C1A09FFCB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1957" y="2670797"/>
              <a:ext cx="124976" cy="49333"/>
            </a:xfrm>
            <a:custGeom>
              <a:avLst/>
              <a:gdLst>
                <a:gd name="T0" fmla="*/ 0 w 25"/>
                <a:gd name="T1" fmla="*/ 28 h 9"/>
                <a:gd name="T2" fmla="*/ 41 w 25"/>
                <a:gd name="T3" fmla="*/ 5 h 9"/>
                <a:gd name="T4" fmla="*/ 88 w 25"/>
                <a:gd name="T5" fmla="*/ 13 h 9"/>
                <a:gd name="T6" fmla="*/ 46 w 25"/>
                <a:gd name="T7" fmla="*/ 37 h 9"/>
                <a:gd name="T8" fmla="*/ 0 w 25"/>
                <a:gd name="T9" fmla="*/ 2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6"/>
                  </a:moveTo>
                  <a:cubicBezTo>
                    <a:pt x="0" y="4"/>
                    <a:pt x="5" y="2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9"/>
                    <a:pt x="1" y="8"/>
                    <a:pt x="0" y="6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9" name="Freeform 1304">
              <a:extLst>
                <a:ext uri="{FF2B5EF4-FFF2-40B4-BE49-F238E27FC236}">
                  <a16:creationId xmlns:a16="http://schemas.microsoft.com/office/drawing/2014/main" id="{5DD5BC6D-1516-E96B-93A2-A95F69EE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8267" y="2677375"/>
              <a:ext cx="98665" cy="36177"/>
            </a:xfrm>
            <a:custGeom>
              <a:avLst/>
              <a:gdLst>
                <a:gd name="T0" fmla="*/ 45 w 20"/>
                <a:gd name="T1" fmla="*/ 0 h 7"/>
                <a:gd name="T2" fmla="*/ 62 w 20"/>
                <a:gd name="T3" fmla="*/ 8 h 7"/>
                <a:gd name="T4" fmla="*/ 21 w 20"/>
                <a:gd name="T5" fmla="*/ 27 h 7"/>
                <a:gd name="T6" fmla="*/ 0 w 20"/>
                <a:gd name="T7" fmla="*/ 27 h 7"/>
                <a:gd name="T8" fmla="*/ 27 w 20"/>
                <a:gd name="T9" fmla="*/ 27 h 7"/>
                <a:gd name="T10" fmla="*/ 68 w 20"/>
                <a:gd name="T11" fmla="*/ 8 h 7"/>
                <a:gd name="T12" fmla="*/ 45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3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7"/>
                  </a:cubicBezTo>
                  <a:cubicBezTo>
                    <a:pt x="4" y="7"/>
                    <a:pt x="2" y="7"/>
                    <a:pt x="0" y="7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0" y="4"/>
                    <a:pt x="20" y="2"/>
                  </a:cubicBezTo>
                  <a:cubicBezTo>
                    <a:pt x="20" y="1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0" name="Freeform 1305">
              <a:extLst>
                <a:ext uri="{FF2B5EF4-FFF2-40B4-BE49-F238E27FC236}">
                  <a16:creationId xmlns:a16="http://schemas.microsoft.com/office/drawing/2014/main" id="{0097EE8D-4E4B-1681-396D-10C5A47EA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23" y="2677375"/>
              <a:ext cx="95376" cy="29600"/>
            </a:xfrm>
            <a:custGeom>
              <a:avLst/>
              <a:gdLst>
                <a:gd name="T0" fmla="*/ 8 w 19"/>
                <a:gd name="T1" fmla="*/ 18 h 6"/>
                <a:gd name="T2" fmla="*/ 41 w 19"/>
                <a:gd name="T3" fmla="*/ 5 h 6"/>
                <a:gd name="T4" fmla="*/ 67 w 19"/>
                <a:gd name="T5" fmla="*/ 5 h 6"/>
                <a:gd name="T6" fmla="*/ 35 w 19"/>
                <a:gd name="T7" fmla="*/ 5 h 6"/>
                <a:gd name="T8" fmla="*/ 5 w 19"/>
                <a:gd name="T9" fmla="*/ 18 h 6"/>
                <a:gd name="T10" fmla="*/ 18 w 19"/>
                <a:gd name="T11" fmla="*/ 21 h 6"/>
                <a:gd name="T12" fmla="*/ 8 w 19"/>
                <a:gd name="T13" fmla="*/ 1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5"/>
                  </a:moveTo>
                  <a:cubicBezTo>
                    <a:pt x="2" y="3"/>
                    <a:pt x="7" y="2"/>
                    <a:pt x="12" y="1"/>
                  </a:cubicBezTo>
                  <a:cubicBezTo>
                    <a:pt x="14" y="1"/>
                    <a:pt x="17" y="1"/>
                    <a:pt x="19" y="1"/>
                  </a:cubicBezTo>
                  <a:cubicBezTo>
                    <a:pt x="17" y="0"/>
                    <a:pt x="14" y="0"/>
                    <a:pt x="10" y="1"/>
                  </a:cubicBezTo>
                  <a:cubicBezTo>
                    <a:pt x="5" y="1"/>
                    <a:pt x="0" y="3"/>
                    <a:pt x="1" y="5"/>
                  </a:cubicBezTo>
                  <a:cubicBezTo>
                    <a:pt x="1" y="6"/>
                    <a:pt x="2" y="6"/>
                    <a:pt x="5" y="6"/>
                  </a:cubicBezTo>
                  <a:cubicBezTo>
                    <a:pt x="4" y="6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1" name="Freeform 1306">
              <a:extLst>
                <a:ext uri="{FF2B5EF4-FFF2-40B4-BE49-F238E27FC236}">
                  <a16:creationId xmlns:a16="http://schemas.microsoft.com/office/drawing/2014/main" id="{26231F8F-2434-2AE6-4D02-D88C719D0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857" y="2608309"/>
              <a:ext cx="121687" cy="42755"/>
            </a:xfrm>
            <a:custGeom>
              <a:avLst/>
              <a:gdLst>
                <a:gd name="T0" fmla="*/ 1 w 25"/>
                <a:gd name="T1" fmla="*/ 21 h 8"/>
                <a:gd name="T2" fmla="*/ 41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1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1" y="5"/>
                  </a:moveTo>
                  <a:cubicBezTo>
                    <a:pt x="0" y="3"/>
                    <a:pt x="6" y="1"/>
                    <a:pt x="13" y="1"/>
                  </a:cubicBezTo>
                  <a:cubicBezTo>
                    <a:pt x="20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2" name="Freeform 1307">
              <a:extLst>
                <a:ext uri="{FF2B5EF4-FFF2-40B4-BE49-F238E27FC236}">
                  <a16:creationId xmlns:a16="http://schemas.microsoft.com/office/drawing/2014/main" id="{EADA48C8-F22A-D9B4-CE66-3004F56C0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1738" y="2660931"/>
              <a:ext cx="256529" cy="98665"/>
            </a:xfrm>
            <a:custGeom>
              <a:avLst/>
              <a:gdLst>
                <a:gd name="T0" fmla="*/ 5 w 52"/>
                <a:gd name="T1" fmla="*/ 62 h 19"/>
                <a:gd name="T2" fmla="*/ 8 w 52"/>
                <a:gd name="T3" fmla="*/ 27 h 19"/>
                <a:gd name="T4" fmla="*/ 48 w 52"/>
                <a:gd name="T5" fmla="*/ 14 h 19"/>
                <a:gd name="T6" fmla="*/ 116 w 52"/>
                <a:gd name="T7" fmla="*/ 8 h 19"/>
                <a:gd name="T8" fmla="*/ 147 w 52"/>
                <a:gd name="T9" fmla="*/ 5 h 19"/>
                <a:gd name="T10" fmla="*/ 176 w 52"/>
                <a:gd name="T11" fmla="*/ 0 h 19"/>
                <a:gd name="T12" fmla="*/ 48 w 52"/>
                <a:gd name="T13" fmla="*/ 22 h 19"/>
                <a:gd name="T14" fmla="*/ 14 w 52"/>
                <a:gd name="T15" fmla="*/ 43 h 19"/>
                <a:gd name="T16" fmla="*/ 8 w 52"/>
                <a:gd name="T17" fmla="*/ 74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19">
                  <a:moveTo>
                    <a:pt x="1" y="16"/>
                  </a:moveTo>
                  <a:cubicBezTo>
                    <a:pt x="1" y="14"/>
                    <a:pt x="0" y="9"/>
                    <a:pt x="2" y="7"/>
                  </a:cubicBezTo>
                  <a:cubicBezTo>
                    <a:pt x="4" y="5"/>
                    <a:pt x="10" y="5"/>
                    <a:pt x="14" y="4"/>
                  </a:cubicBezTo>
                  <a:cubicBezTo>
                    <a:pt x="21" y="3"/>
                    <a:pt x="27" y="3"/>
                    <a:pt x="34" y="2"/>
                  </a:cubicBezTo>
                  <a:cubicBezTo>
                    <a:pt x="37" y="1"/>
                    <a:pt x="40" y="1"/>
                    <a:pt x="43" y="1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4"/>
                    <a:pt x="26" y="4"/>
                    <a:pt x="14" y="6"/>
                  </a:cubicBezTo>
                  <a:cubicBezTo>
                    <a:pt x="10" y="7"/>
                    <a:pt x="5" y="8"/>
                    <a:pt x="4" y="11"/>
                  </a:cubicBezTo>
                  <a:cubicBezTo>
                    <a:pt x="2" y="13"/>
                    <a:pt x="2" y="16"/>
                    <a:pt x="2" y="19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3" name="Freeform 1308">
              <a:extLst>
                <a:ext uri="{FF2B5EF4-FFF2-40B4-BE49-F238E27FC236}">
                  <a16:creationId xmlns:a16="http://schemas.microsoft.com/office/drawing/2014/main" id="{4DB6DA1A-0FC8-959C-6EC5-52ECA7264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935" y="2641198"/>
              <a:ext cx="397949" cy="115109"/>
            </a:xfrm>
            <a:custGeom>
              <a:avLst/>
              <a:gdLst>
                <a:gd name="T0" fmla="*/ 0 w 81"/>
                <a:gd name="T1" fmla="*/ 89 h 22"/>
                <a:gd name="T2" fmla="*/ 196 w 81"/>
                <a:gd name="T3" fmla="*/ 60 h 22"/>
                <a:gd name="T4" fmla="*/ 263 w 81"/>
                <a:gd name="T5" fmla="*/ 46 h 22"/>
                <a:gd name="T6" fmla="*/ 257 w 81"/>
                <a:gd name="T7" fmla="*/ 0 h 22"/>
                <a:gd name="T8" fmla="*/ 243 w 81"/>
                <a:gd name="T9" fmla="*/ 40 h 22"/>
                <a:gd name="T10" fmla="*/ 209 w 81"/>
                <a:gd name="T11" fmla="*/ 48 h 22"/>
                <a:gd name="T12" fmla="*/ 163 w 81"/>
                <a:gd name="T13" fmla="*/ 56 h 22"/>
                <a:gd name="T14" fmla="*/ 76 w 81"/>
                <a:gd name="T15" fmla="*/ 68 h 22"/>
                <a:gd name="T16" fmla="*/ 36 w 81"/>
                <a:gd name="T17" fmla="*/ 81 h 22"/>
                <a:gd name="T18" fmla="*/ 6 w 81"/>
                <a:gd name="T19" fmla="*/ 89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22">
                  <a:moveTo>
                    <a:pt x="0" y="22"/>
                  </a:moveTo>
                  <a:cubicBezTo>
                    <a:pt x="20" y="19"/>
                    <a:pt x="40" y="16"/>
                    <a:pt x="59" y="15"/>
                  </a:cubicBezTo>
                  <a:cubicBezTo>
                    <a:pt x="64" y="14"/>
                    <a:pt x="76" y="14"/>
                    <a:pt x="79" y="11"/>
                  </a:cubicBezTo>
                  <a:cubicBezTo>
                    <a:pt x="81" y="8"/>
                    <a:pt x="78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1" y="12"/>
                    <a:pt x="66" y="12"/>
                    <a:pt x="63" y="12"/>
                  </a:cubicBezTo>
                  <a:cubicBezTo>
                    <a:pt x="58" y="13"/>
                    <a:pt x="54" y="14"/>
                    <a:pt x="49" y="14"/>
                  </a:cubicBezTo>
                  <a:cubicBezTo>
                    <a:pt x="40" y="15"/>
                    <a:pt x="32" y="16"/>
                    <a:pt x="23" y="17"/>
                  </a:cubicBezTo>
                  <a:cubicBezTo>
                    <a:pt x="19" y="18"/>
                    <a:pt x="15" y="19"/>
                    <a:pt x="11" y="20"/>
                  </a:cubicBezTo>
                  <a:cubicBezTo>
                    <a:pt x="8" y="20"/>
                    <a:pt x="4" y="20"/>
                    <a:pt x="2" y="22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4" name="Freeform 1309">
              <a:extLst>
                <a:ext uri="{FF2B5EF4-FFF2-40B4-BE49-F238E27FC236}">
                  <a16:creationId xmlns:a16="http://schemas.microsoft.com/office/drawing/2014/main" id="{FD5090C7-D39D-76D0-5CFD-9FB31D9E3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3061" y="2591865"/>
              <a:ext cx="266395" cy="85510"/>
            </a:xfrm>
            <a:custGeom>
              <a:avLst/>
              <a:gdLst>
                <a:gd name="T0" fmla="*/ 12 w 54"/>
                <a:gd name="T1" fmla="*/ 60 h 16"/>
                <a:gd name="T2" fmla="*/ 12 w 54"/>
                <a:gd name="T3" fmla="*/ 18 h 16"/>
                <a:gd name="T4" fmla="*/ 54 w 54"/>
                <a:gd name="T5" fmla="*/ 8 h 16"/>
                <a:gd name="T6" fmla="*/ 122 w 54"/>
                <a:gd name="T7" fmla="*/ 5 h 16"/>
                <a:gd name="T8" fmla="*/ 156 w 54"/>
                <a:gd name="T9" fmla="*/ 5 h 16"/>
                <a:gd name="T10" fmla="*/ 183 w 54"/>
                <a:gd name="T11" fmla="*/ 0 h 16"/>
                <a:gd name="T12" fmla="*/ 54 w 54"/>
                <a:gd name="T13" fmla="*/ 18 h 16"/>
                <a:gd name="T14" fmla="*/ 21 w 54"/>
                <a:gd name="T15" fmla="*/ 39 h 16"/>
                <a:gd name="T16" fmla="*/ 14 w 54"/>
                <a:gd name="T17" fmla="*/ 68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6">
                  <a:moveTo>
                    <a:pt x="3" y="14"/>
                  </a:moveTo>
                  <a:cubicBezTo>
                    <a:pt x="3" y="12"/>
                    <a:pt x="0" y="6"/>
                    <a:pt x="3" y="4"/>
                  </a:cubicBezTo>
                  <a:cubicBezTo>
                    <a:pt x="5" y="2"/>
                    <a:pt x="13" y="3"/>
                    <a:pt x="16" y="2"/>
                  </a:cubicBezTo>
                  <a:cubicBezTo>
                    <a:pt x="23" y="2"/>
                    <a:pt x="30" y="2"/>
                    <a:pt x="36" y="1"/>
                  </a:cubicBezTo>
                  <a:cubicBezTo>
                    <a:pt x="39" y="1"/>
                    <a:pt x="42" y="1"/>
                    <a:pt x="46" y="1"/>
                  </a:cubicBezTo>
                  <a:cubicBezTo>
                    <a:pt x="48" y="0"/>
                    <a:pt x="52" y="0"/>
                    <a:pt x="54" y="0"/>
                  </a:cubicBezTo>
                  <a:cubicBezTo>
                    <a:pt x="43" y="3"/>
                    <a:pt x="28" y="2"/>
                    <a:pt x="16" y="4"/>
                  </a:cubicBezTo>
                  <a:cubicBezTo>
                    <a:pt x="12" y="5"/>
                    <a:pt x="8" y="6"/>
                    <a:pt x="6" y="9"/>
                  </a:cubicBezTo>
                  <a:cubicBezTo>
                    <a:pt x="4" y="11"/>
                    <a:pt x="4" y="14"/>
                    <a:pt x="4" y="16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5" name="Freeform 1310">
              <a:extLst>
                <a:ext uri="{FF2B5EF4-FFF2-40B4-BE49-F238E27FC236}">
                  <a16:creationId xmlns:a16="http://schemas.microsoft.com/office/drawing/2014/main" id="{075E21EB-373B-C538-993D-48855CB22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124" y="2680664"/>
              <a:ext cx="9866" cy="3289"/>
            </a:xfrm>
            <a:custGeom>
              <a:avLst/>
              <a:gdLst>
                <a:gd name="T0" fmla="*/ 0 w 2"/>
                <a:gd name="T1" fmla="*/ 0 h 1"/>
                <a:gd name="T2" fmla="*/ 5 w 2"/>
                <a:gd name="T3" fmla="*/ 0 h 1"/>
                <a:gd name="T4" fmla="*/ 8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6" name="Freeform 1311">
              <a:extLst>
                <a:ext uri="{FF2B5EF4-FFF2-40B4-BE49-F238E27FC236}">
                  <a16:creationId xmlns:a16="http://schemas.microsoft.com/office/drawing/2014/main" id="{4D70C1E6-7B39-8929-0DCB-4A967EAA8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990" y="2654353"/>
              <a:ext cx="259818" cy="26311"/>
            </a:xfrm>
            <a:custGeom>
              <a:avLst/>
              <a:gdLst>
                <a:gd name="T0" fmla="*/ 176 w 53"/>
                <a:gd name="T1" fmla="*/ 0 h 5"/>
                <a:gd name="T2" fmla="*/ 155 w 53"/>
                <a:gd name="T3" fmla="*/ 0 h 5"/>
                <a:gd name="T4" fmla="*/ 69 w 53"/>
                <a:gd name="T5" fmla="*/ 8 h 5"/>
                <a:gd name="T6" fmla="*/ 27 w 53"/>
                <a:gd name="T7" fmla="*/ 16 h 5"/>
                <a:gd name="T8" fmla="*/ 0 w 53"/>
                <a:gd name="T9" fmla="*/ 21 h 5"/>
                <a:gd name="T10" fmla="*/ 176 w 53"/>
                <a:gd name="T11" fmla="*/ 5 h 5"/>
                <a:gd name="T12" fmla="*/ 176 w 53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5">
                  <a:moveTo>
                    <a:pt x="53" y="0"/>
                  </a:moveTo>
                  <a:cubicBezTo>
                    <a:pt x="51" y="0"/>
                    <a:pt x="49" y="0"/>
                    <a:pt x="47" y="0"/>
                  </a:cubicBezTo>
                  <a:cubicBezTo>
                    <a:pt x="38" y="1"/>
                    <a:pt x="30" y="1"/>
                    <a:pt x="21" y="2"/>
                  </a:cubicBezTo>
                  <a:cubicBezTo>
                    <a:pt x="17" y="3"/>
                    <a:pt x="13" y="3"/>
                    <a:pt x="8" y="4"/>
                  </a:cubicBezTo>
                  <a:cubicBezTo>
                    <a:pt x="6" y="4"/>
                    <a:pt x="3" y="4"/>
                    <a:pt x="0" y="5"/>
                  </a:cubicBezTo>
                  <a:cubicBezTo>
                    <a:pt x="18" y="4"/>
                    <a:pt x="35" y="2"/>
                    <a:pt x="53" y="1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7" name="Freeform 1312">
              <a:extLst>
                <a:ext uri="{FF2B5EF4-FFF2-40B4-BE49-F238E27FC236}">
                  <a16:creationId xmlns:a16="http://schemas.microsoft.com/office/drawing/2014/main" id="{BB2AD141-876C-36F9-370B-8267394DB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2879" y="2614887"/>
              <a:ext cx="101954" cy="36177"/>
            </a:xfrm>
            <a:custGeom>
              <a:avLst/>
              <a:gdLst>
                <a:gd name="T0" fmla="*/ 46 w 21"/>
                <a:gd name="T1" fmla="*/ 0 h 7"/>
                <a:gd name="T2" fmla="*/ 59 w 21"/>
                <a:gd name="T3" fmla="*/ 8 h 7"/>
                <a:gd name="T4" fmla="*/ 19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68 w 21"/>
                <a:gd name="T11" fmla="*/ 8 h 7"/>
                <a:gd name="T12" fmla="*/ 46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7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1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8" name="Freeform 1313">
              <a:extLst>
                <a:ext uri="{FF2B5EF4-FFF2-40B4-BE49-F238E27FC236}">
                  <a16:creationId xmlns:a16="http://schemas.microsoft.com/office/drawing/2014/main" id="{C9222D7A-850D-761B-27CE-460F0925A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3012" y="2614887"/>
              <a:ext cx="88798" cy="29600"/>
            </a:xfrm>
            <a:custGeom>
              <a:avLst/>
              <a:gdLst>
                <a:gd name="T0" fmla="*/ 5 w 18"/>
                <a:gd name="T1" fmla="*/ 14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14 h 6"/>
                <a:gd name="T10" fmla="*/ 14 w 18"/>
                <a:gd name="T11" fmla="*/ 21 h 6"/>
                <a:gd name="T12" fmla="*/ 5 w 18"/>
                <a:gd name="T13" fmla="*/ 14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9" name="Freeform 1314">
              <a:extLst>
                <a:ext uri="{FF2B5EF4-FFF2-40B4-BE49-F238E27FC236}">
                  <a16:creationId xmlns:a16="http://schemas.microsoft.com/office/drawing/2014/main" id="{C20F59FD-11D9-9EAD-DAF4-FBE8631E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5294" y="2614887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0" name="Freeform 1315">
              <a:extLst>
                <a:ext uri="{FF2B5EF4-FFF2-40B4-BE49-F238E27FC236}">
                  <a16:creationId xmlns:a16="http://schemas.microsoft.com/office/drawing/2014/main" id="{3D6C588E-EBB1-148D-0845-27E35C49A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6617" y="2565554"/>
              <a:ext cx="503191" cy="141420"/>
            </a:xfrm>
            <a:custGeom>
              <a:avLst/>
              <a:gdLst>
                <a:gd name="T0" fmla="*/ 345 w 102"/>
                <a:gd name="T1" fmla="*/ 0 h 27"/>
                <a:gd name="T2" fmla="*/ 210 w 102"/>
                <a:gd name="T3" fmla="*/ 13 h 27"/>
                <a:gd name="T4" fmla="*/ 21 w 102"/>
                <a:gd name="T5" fmla="*/ 25 h 27"/>
                <a:gd name="T6" fmla="*/ 5 w 102"/>
                <a:gd name="T7" fmla="*/ 48 h 27"/>
                <a:gd name="T8" fmla="*/ 5 w 102"/>
                <a:gd name="T9" fmla="*/ 89 h 27"/>
                <a:gd name="T10" fmla="*/ 45 w 102"/>
                <a:gd name="T11" fmla="*/ 104 h 27"/>
                <a:gd name="T12" fmla="*/ 291 w 102"/>
                <a:gd name="T13" fmla="*/ 89 h 27"/>
                <a:gd name="T14" fmla="*/ 345 w 102"/>
                <a:gd name="T15" fmla="*/ 84 h 27"/>
                <a:gd name="T16" fmla="*/ 345 w 102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27">
                  <a:moveTo>
                    <a:pt x="102" y="0"/>
                  </a:moveTo>
                  <a:cubicBezTo>
                    <a:pt x="91" y="1"/>
                    <a:pt x="75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3" y="21"/>
                    <a:pt x="98" y="21"/>
                    <a:pt x="102" y="21"/>
                  </a:cubicBezTo>
                  <a:lnTo>
                    <a:pt x="102" y="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1" name="Freeform 1316">
              <a:extLst>
                <a:ext uri="{FF2B5EF4-FFF2-40B4-BE49-F238E27FC236}">
                  <a16:creationId xmlns:a16="http://schemas.microsoft.com/office/drawing/2014/main" id="{F4568C97-AAC8-99A5-3479-9B5214249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1825567"/>
              <a:ext cx="631456" cy="151286"/>
            </a:xfrm>
            <a:custGeom>
              <a:avLst/>
              <a:gdLst>
                <a:gd name="T0" fmla="*/ 413 w 128"/>
                <a:gd name="T1" fmla="*/ 27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27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7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1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7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2" name="Freeform 1317">
              <a:extLst>
                <a:ext uri="{FF2B5EF4-FFF2-40B4-BE49-F238E27FC236}">
                  <a16:creationId xmlns:a16="http://schemas.microsoft.com/office/drawing/2014/main" id="{967B5E02-6EAB-5D89-1827-55C187673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2660931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77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19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1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3" name="Freeform 1318">
              <a:extLst>
                <a:ext uri="{FF2B5EF4-FFF2-40B4-BE49-F238E27FC236}">
                  <a16:creationId xmlns:a16="http://schemas.microsoft.com/office/drawing/2014/main" id="{EFE29876-53D0-37F9-C5BD-6EB660857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683" y="2693819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4" name="Freeform 1319">
              <a:extLst>
                <a:ext uri="{FF2B5EF4-FFF2-40B4-BE49-F238E27FC236}">
                  <a16:creationId xmlns:a16="http://schemas.microsoft.com/office/drawing/2014/main" id="{63B8D587-AC80-2325-413D-0001B9E02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6812" y="2756307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0 w 25"/>
                <a:gd name="T3" fmla="*/ 0 h 8"/>
                <a:gd name="T4" fmla="*/ 81 w 25"/>
                <a:gd name="T5" fmla="*/ 13 h 8"/>
                <a:gd name="T6" fmla="*/ 41 w 25"/>
                <a:gd name="T7" fmla="*/ 29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7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5" name="Freeform 1320">
              <a:extLst>
                <a:ext uri="{FF2B5EF4-FFF2-40B4-BE49-F238E27FC236}">
                  <a16:creationId xmlns:a16="http://schemas.microsoft.com/office/drawing/2014/main" id="{0D221A0E-779C-C0E4-A01D-85D44EBB2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2733285"/>
              <a:ext cx="121687" cy="49333"/>
            </a:xfrm>
            <a:custGeom>
              <a:avLst/>
              <a:gdLst>
                <a:gd name="T0" fmla="*/ 0 w 25"/>
                <a:gd name="T1" fmla="*/ 13 h 9"/>
                <a:gd name="T2" fmla="*/ 41 w 25"/>
                <a:gd name="T3" fmla="*/ 5 h 9"/>
                <a:gd name="T4" fmla="*/ 78 w 25"/>
                <a:gd name="T5" fmla="*/ 28 h 9"/>
                <a:gd name="T6" fmla="*/ 40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2"/>
                    <a:pt x="25" y="4"/>
                    <a:pt x="24" y="6"/>
                  </a:cubicBezTo>
                  <a:cubicBezTo>
                    <a:pt x="24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6" name="Freeform 1321">
              <a:extLst>
                <a:ext uri="{FF2B5EF4-FFF2-40B4-BE49-F238E27FC236}">
                  <a16:creationId xmlns:a16="http://schemas.microsoft.com/office/drawing/2014/main" id="{B342D5E5-4BF6-F6E3-8161-D8B092519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446" y="2723418"/>
              <a:ext cx="124976" cy="49333"/>
            </a:xfrm>
            <a:custGeom>
              <a:avLst/>
              <a:gdLst>
                <a:gd name="T0" fmla="*/ 0 w 25"/>
                <a:gd name="T1" fmla="*/ 13 h 9"/>
                <a:gd name="T2" fmla="*/ 46 w 25"/>
                <a:gd name="T3" fmla="*/ 5 h 9"/>
                <a:gd name="T4" fmla="*/ 88 w 25"/>
                <a:gd name="T5" fmla="*/ 28 h 9"/>
                <a:gd name="T6" fmla="*/ 41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20" y="2"/>
                    <a:pt x="25" y="4"/>
                    <a:pt x="25" y="6"/>
                  </a:cubicBezTo>
                  <a:cubicBezTo>
                    <a:pt x="25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7" name="Freeform 1322">
              <a:extLst>
                <a:ext uri="{FF2B5EF4-FFF2-40B4-BE49-F238E27FC236}">
                  <a16:creationId xmlns:a16="http://schemas.microsoft.com/office/drawing/2014/main" id="{DB8036DC-54F3-DFE4-4267-4C622DB5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0367" y="2746440"/>
              <a:ext cx="124976" cy="39466"/>
            </a:xfrm>
            <a:custGeom>
              <a:avLst/>
              <a:gdLst>
                <a:gd name="T0" fmla="*/ 0 w 25"/>
                <a:gd name="T1" fmla="*/ 18 h 8"/>
                <a:gd name="T2" fmla="*/ 41 w 25"/>
                <a:gd name="T3" fmla="*/ 5 h 8"/>
                <a:gd name="T4" fmla="*/ 88 w 25"/>
                <a:gd name="T5" fmla="*/ 12 h 8"/>
                <a:gd name="T6" fmla="*/ 46 w 25"/>
                <a:gd name="T7" fmla="*/ 27 h 8"/>
                <a:gd name="T8" fmla="*/ 0 w 25"/>
                <a:gd name="T9" fmla="*/ 1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8" name="Freeform 1323">
              <a:extLst>
                <a:ext uri="{FF2B5EF4-FFF2-40B4-BE49-F238E27FC236}">
                  <a16:creationId xmlns:a16="http://schemas.microsoft.com/office/drawing/2014/main" id="{8A9098FB-ED04-5D0E-462D-81D89E35D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227" y="2670797"/>
              <a:ext cx="266395" cy="75643"/>
            </a:xfrm>
            <a:custGeom>
              <a:avLst/>
              <a:gdLst>
                <a:gd name="T0" fmla="*/ 5 w 54"/>
                <a:gd name="T1" fmla="*/ 49 h 14"/>
                <a:gd name="T2" fmla="*/ 12 w 54"/>
                <a:gd name="T3" fmla="*/ 5 h 14"/>
                <a:gd name="T4" fmla="*/ 54 w 54"/>
                <a:gd name="T5" fmla="*/ 8 h 14"/>
                <a:gd name="T6" fmla="*/ 122 w 54"/>
                <a:gd name="T7" fmla="*/ 20 h 14"/>
                <a:gd name="T8" fmla="*/ 156 w 54"/>
                <a:gd name="T9" fmla="*/ 21 h 14"/>
                <a:gd name="T10" fmla="*/ 183 w 54"/>
                <a:gd name="T11" fmla="*/ 26 h 14"/>
                <a:gd name="T12" fmla="*/ 54 w 54"/>
                <a:gd name="T13" fmla="*/ 20 h 14"/>
                <a:gd name="T14" fmla="*/ 18 w 54"/>
                <a:gd name="T15" fmla="*/ 26 h 14"/>
                <a:gd name="T16" fmla="*/ 8 w 54"/>
                <a:gd name="T17" fmla="*/ 6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4">
                  <a:moveTo>
                    <a:pt x="1" y="11"/>
                  </a:moveTo>
                  <a:cubicBezTo>
                    <a:pt x="1" y="9"/>
                    <a:pt x="0" y="3"/>
                    <a:pt x="3" y="1"/>
                  </a:cubicBezTo>
                  <a:cubicBezTo>
                    <a:pt x="6" y="0"/>
                    <a:pt x="13" y="2"/>
                    <a:pt x="16" y="2"/>
                  </a:cubicBezTo>
                  <a:cubicBezTo>
                    <a:pt x="23" y="3"/>
                    <a:pt x="30" y="4"/>
                    <a:pt x="36" y="4"/>
                  </a:cubicBezTo>
                  <a:cubicBezTo>
                    <a:pt x="39" y="4"/>
                    <a:pt x="42" y="5"/>
                    <a:pt x="46" y="5"/>
                  </a:cubicBezTo>
                  <a:cubicBezTo>
                    <a:pt x="48" y="6"/>
                    <a:pt x="52" y="6"/>
                    <a:pt x="54" y="6"/>
                  </a:cubicBezTo>
                  <a:cubicBezTo>
                    <a:pt x="42" y="7"/>
                    <a:pt x="28" y="4"/>
                    <a:pt x="16" y="4"/>
                  </a:cubicBezTo>
                  <a:cubicBezTo>
                    <a:pt x="12" y="4"/>
                    <a:pt x="7" y="4"/>
                    <a:pt x="5" y="6"/>
                  </a:cubicBezTo>
                  <a:cubicBezTo>
                    <a:pt x="3" y="8"/>
                    <a:pt x="2" y="11"/>
                    <a:pt x="2" y="14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9" name="Freeform 1324">
              <a:extLst>
                <a:ext uri="{FF2B5EF4-FFF2-40B4-BE49-F238E27FC236}">
                  <a16:creationId xmlns:a16="http://schemas.microsoft.com/office/drawing/2014/main" id="{650F18C2-A901-D38D-7FEC-DDE180DB8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46" y="2759596"/>
              <a:ext cx="401238" cy="75643"/>
            </a:xfrm>
            <a:custGeom>
              <a:avLst/>
              <a:gdLst>
                <a:gd name="T0" fmla="*/ 0 w 81"/>
                <a:gd name="T1" fmla="*/ 20 h 14"/>
                <a:gd name="T2" fmla="*/ 202 w 81"/>
                <a:gd name="T3" fmla="*/ 49 h 14"/>
                <a:gd name="T4" fmla="*/ 270 w 81"/>
                <a:gd name="T5" fmla="*/ 49 h 14"/>
                <a:gd name="T6" fmla="*/ 273 w 81"/>
                <a:gd name="T7" fmla="*/ 0 h 14"/>
                <a:gd name="T8" fmla="*/ 252 w 81"/>
                <a:gd name="T9" fmla="*/ 41 h 14"/>
                <a:gd name="T10" fmla="*/ 215 w 81"/>
                <a:gd name="T11" fmla="*/ 41 h 14"/>
                <a:gd name="T12" fmla="*/ 167 w 81"/>
                <a:gd name="T13" fmla="*/ 35 h 14"/>
                <a:gd name="T14" fmla="*/ 80 w 81"/>
                <a:gd name="T15" fmla="*/ 21 h 14"/>
                <a:gd name="T16" fmla="*/ 39 w 81"/>
                <a:gd name="T17" fmla="*/ 21 h 14"/>
                <a:gd name="T18" fmla="*/ 5 w 81"/>
                <a:gd name="T19" fmla="*/ 2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4">
                  <a:moveTo>
                    <a:pt x="0" y="4"/>
                  </a:moveTo>
                  <a:cubicBezTo>
                    <a:pt x="20" y="7"/>
                    <a:pt x="40" y="8"/>
                    <a:pt x="59" y="11"/>
                  </a:cubicBezTo>
                  <a:cubicBezTo>
                    <a:pt x="64" y="11"/>
                    <a:pt x="75" y="14"/>
                    <a:pt x="79" y="11"/>
                  </a:cubicBezTo>
                  <a:cubicBezTo>
                    <a:pt x="81" y="9"/>
                    <a:pt x="80" y="3"/>
                    <a:pt x="80" y="0"/>
                  </a:cubicBezTo>
                  <a:cubicBezTo>
                    <a:pt x="80" y="3"/>
                    <a:pt x="79" y="8"/>
                    <a:pt x="74" y="9"/>
                  </a:cubicBezTo>
                  <a:cubicBezTo>
                    <a:pt x="71" y="10"/>
                    <a:pt x="66" y="9"/>
                    <a:pt x="63" y="9"/>
                  </a:cubicBezTo>
                  <a:cubicBezTo>
                    <a:pt x="58" y="9"/>
                    <a:pt x="54" y="8"/>
                    <a:pt x="49" y="8"/>
                  </a:cubicBezTo>
                  <a:cubicBezTo>
                    <a:pt x="41" y="7"/>
                    <a:pt x="32" y="6"/>
                    <a:pt x="23" y="5"/>
                  </a:cubicBezTo>
                  <a:cubicBezTo>
                    <a:pt x="19" y="5"/>
                    <a:pt x="15" y="5"/>
                    <a:pt x="11" y="5"/>
                  </a:cubicBezTo>
                  <a:cubicBezTo>
                    <a:pt x="7" y="5"/>
                    <a:pt x="4" y="4"/>
                    <a:pt x="1" y="5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0" name="Freeform 1325">
              <a:extLst>
                <a:ext uri="{FF2B5EF4-FFF2-40B4-BE49-F238E27FC236}">
                  <a16:creationId xmlns:a16="http://schemas.microsoft.com/office/drawing/2014/main" id="{7F7276AB-AC0E-FB6F-39A7-1A27BDC18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550" y="2729996"/>
              <a:ext cx="266395" cy="88799"/>
            </a:xfrm>
            <a:custGeom>
              <a:avLst/>
              <a:gdLst>
                <a:gd name="T0" fmla="*/ 8 w 54"/>
                <a:gd name="T1" fmla="*/ 60 h 17"/>
                <a:gd name="T2" fmla="*/ 12 w 54"/>
                <a:gd name="T3" fmla="*/ 21 h 17"/>
                <a:gd name="T4" fmla="*/ 54 w 54"/>
                <a:gd name="T5" fmla="*/ 13 h 17"/>
                <a:gd name="T6" fmla="*/ 122 w 54"/>
                <a:gd name="T7" fmla="*/ 8 h 17"/>
                <a:gd name="T8" fmla="*/ 153 w 54"/>
                <a:gd name="T9" fmla="*/ 5 h 17"/>
                <a:gd name="T10" fmla="*/ 183 w 54"/>
                <a:gd name="T11" fmla="*/ 0 h 17"/>
                <a:gd name="T12" fmla="*/ 54 w 54"/>
                <a:gd name="T13" fmla="*/ 21 h 17"/>
                <a:gd name="T14" fmla="*/ 18 w 54"/>
                <a:gd name="T15" fmla="*/ 35 h 17"/>
                <a:gd name="T16" fmla="*/ 12 w 54"/>
                <a:gd name="T17" fmla="*/ 6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7">
                  <a:moveTo>
                    <a:pt x="2" y="15"/>
                  </a:moveTo>
                  <a:cubicBezTo>
                    <a:pt x="2" y="12"/>
                    <a:pt x="0" y="7"/>
                    <a:pt x="3" y="5"/>
                  </a:cubicBezTo>
                  <a:cubicBezTo>
                    <a:pt x="5" y="3"/>
                    <a:pt x="12" y="3"/>
                    <a:pt x="16" y="3"/>
                  </a:cubicBezTo>
                  <a:cubicBezTo>
                    <a:pt x="23" y="2"/>
                    <a:pt x="29" y="2"/>
                    <a:pt x="36" y="2"/>
                  </a:cubicBezTo>
                  <a:cubicBezTo>
                    <a:pt x="39" y="1"/>
                    <a:pt x="42" y="1"/>
                    <a:pt x="45" y="1"/>
                  </a:cubicBezTo>
                  <a:cubicBezTo>
                    <a:pt x="48" y="1"/>
                    <a:pt x="51" y="0"/>
                    <a:pt x="54" y="0"/>
                  </a:cubicBezTo>
                  <a:cubicBezTo>
                    <a:pt x="42" y="4"/>
                    <a:pt x="28" y="3"/>
                    <a:pt x="16" y="5"/>
                  </a:cubicBezTo>
                  <a:cubicBezTo>
                    <a:pt x="11" y="6"/>
                    <a:pt x="7" y="7"/>
                    <a:pt x="5" y="9"/>
                  </a:cubicBezTo>
                  <a:cubicBezTo>
                    <a:pt x="4" y="12"/>
                    <a:pt x="3" y="15"/>
                    <a:pt x="3" y="17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1" name="Freeform 1326">
              <a:extLst>
                <a:ext uri="{FF2B5EF4-FFF2-40B4-BE49-F238E27FC236}">
                  <a16:creationId xmlns:a16="http://schemas.microsoft.com/office/drawing/2014/main" id="{4DC4E90C-FEF6-A0F8-A1F7-A58553FF7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613" y="2723418"/>
              <a:ext cx="397949" cy="101954"/>
            </a:xfrm>
            <a:custGeom>
              <a:avLst/>
              <a:gdLst>
                <a:gd name="T0" fmla="*/ 0 w 81"/>
                <a:gd name="T1" fmla="*/ 83 h 19"/>
                <a:gd name="T2" fmla="*/ 194 w 81"/>
                <a:gd name="T3" fmla="*/ 69 h 19"/>
                <a:gd name="T4" fmla="*/ 261 w 81"/>
                <a:gd name="T5" fmla="*/ 47 h 19"/>
                <a:gd name="T6" fmla="*/ 257 w 81"/>
                <a:gd name="T7" fmla="*/ 0 h 19"/>
                <a:gd name="T8" fmla="*/ 243 w 81"/>
                <a:gd name="T9" fmla="*/ 42 h 19"/>
                <a:gd name="T10" fmla="*/ 208 w 81"/>
                <a:gd name="T11" fmla="*/ 54 h 19"/>
                <a:gd name="T12" fmla="*/ 163 w 81"/>
                <a:gd name="T13" fmla="*/ 55 h 19"/>
                <a:gd name="T14" fmla="*/ 76 w 81"/>
                <a:gd name="T15" fmla="*/ 64 h 19"/>
                <a:gd name="T16" fmla="*/ 33 w 81"/>
                <a:gd name="T17" fmla="*/ 75 h 19"/>
                <a:gd name="T18" fmla="*/ 1 w 81"/>
                <a:gd name="T19" fmla="*/ 8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9">
                  <a:moveTo>
                    <a:pt x="0" y="19"/>
                  </a:moveTo>
                  <a:cubicBezTo>
                    <a:pt x="19" y="17"/>
                    <a:pt x="38" y="17"/>
                    <a:pt x="58" y="16"/>
                  </a:cubicBezTo>
                  <a:cubicBezTo>
                    <a:pt x="62" y="16"/>
                    <a:pt x="76" y="14"/>
                    <a:pt x="78" y="11"/>
                  </a:cubicBezTo>
                  <a:cubicBezTo>
                    <a:pt x="81" y="8"/>
                    <a:pt x="79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0" y="11"/>
                    <a:pt x="66" y="12"/>
                    <a:pt x="62" y="12"/>
                  </a:cubicBezTo>
                  <a:cubicBezTo>
                    <a:pt x="58" y="12"/>
                    <a:pt x="53" y="13"/>
                    <a:pt x="49" y="13"/>
                  </a:cubicBezTo>
                  <a:cubicBezTo>
                    <a:pt x="40" y="14"/>
                    <a:pt x="31" y="14"/>
                    <a:pt x="23" y="15"/>
                  </a:cubicBezTo>
                  <a:cubicBezTo>
                    <a:pt x="19" y="16"/>
                    <a:pt x="14" y="17"/>
                    <a:pt x="10" y="17"/>
                  </a:cubicBezTo>
                  <a:cubicBezTo>
                    <a:pt x="7" y="18"/>
                    <a:pt x="4" y="18"/>
                    <a:pt x="1" y="1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2" name="Freeform 1327">
              <a:extLst>
                <a:ext uri="{FF2B5EF4-FFF2-40B4-BE49-F238E27FC236}">
                  <a16:creationId xmlns:a16="http://schemas.microsoft.com/office/drawing/2014/main" id="{30CE1EB7-A3A1-AC8C-7B49-A4246F248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179" y="2733285"/>
              <a:ext cx="105243" cy="39466"/>
            </a:xfrm>
            <a:custGeom>
              <a:avLst/>
              <a:gdLst>
                <a:gd name="T0" fmla="*/ 53 w 21"/>
                <a:gd name="T1" fmla="*/ 0 h 7"/>
                <a:gd name="T2" fmla="*/ 67 w 21"/>
                <a:gd name="T3" fmla="*/ 15 h 7"/>
                <a:gd name="T4" fmla="*/ 21 w 21"/>
                <a:gd name="T5" fmla="*/ 26 h 7"/>
                <a:gd name="T6" fmla="*/ 0 w 21"/>
                <a:gd name="T7" fmla="*/ 21 h 7"/>
                <a:gd name="T8" fmla="*/ 27 w 21"/>
                <a:gd name="T9" fmla="*/ 29 h 7"/>
                <a:gd name="T10" fmla="*/ 75 w 21"/>
                <a:gd name="T11" fmla="*/ 21 h 7"/>
                <a:gd name="T12" fmla="*/ 53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9" y="3"/>
                  </a:cubicBezTo>
                  <a:cubicBezTo>
                    <a:pt x="19" y="5"/>
                    <a:pt x="13" y="6"/>
                    <a:pt x="6" y="5"/>
                  </a:cubicBezTo>
                  <a:cubicBezTo>
                    <a:pt x="4" y="5"/>
                    <a:pt x="2" y="5"/>
                    <a:pt x="0" y="4"/>
                  </a:cubicBezTo>
                  <a:cubicBezTo>
                    <a:pt x="3" y="5"/>
                    <a:pt x="5" y="6"/>
                    <a:pt x="8" y="6"/>
                  </a:cubicBezTo>
                  <a:cubicBezTo>
                    <a:pt x="15" y="7"/>
                    <a:pt x="21" y="6"/>
                    <a:pt x="21" y="4"/>
                  </a:cubicBezTo>
                  <a:cubicBezTo>
                    <a:pt x="21" y="3"/>
                    <a:pt x="19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3" name="Freeform 1328">
              <a:extLst>
                <a:ext uri="{FF2B5EF4-FFF2-40B4-BE49-F238E27FC236}">
                  <a16:creationId xmlns:a16="http://schemas.microsoft.com/office/drawing/2014/main" id="{B8B9970D-73A0-F2AE-C65D-12EE4C460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2729996"/>
              <a:ext cx="88798" cy="26311"/>
            </a:xfrm>
            <a:custGeom>
              <a:avLst/>
              <a:gdLst>
                <a:gd name="T0" fmla="*/ 5 w 18"/>
                <a:gd name="T1" fmla="*/ 13 h 5"/>
                <a:gd name="T2" fmla="*/ 41 w 18"/>
                <a:gd name="T3" fmla="*/ 5 h 5"/>
                <a:gd name="T4" fmla="*/ 62 w 18"/>
                <a:gd name="T5" fmla="*/ 13 h 5"/>
                <a:gd name="T6" fmla="*/ 35 w 18"/>
                <a:gd name="T7" fmla="*/ 5 h 5"/>
                <a:gd name="T8" fmla="*/ 0 w 18"/>
                <a:gd name="T9" fmla="*/ 8 h 5"/>
                <a:gd name="T10" fmla="*/ 12 w 18"/>
                <a:gd name="T11" fmla="*/ 21 h 5"/>
                <a:gd name="T12" fmla="*/ 5 w 18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1" y="1"/>
                    <a:pt x="6" y="1"/>
                    <a:pt x="12" y="1"/>
                  </a:cubicBezTo>
                  <a:cubicBezTo>
                    <a:pt x="14" y="2"/>
                    <a:pt x="17" y="2"/>
                    <a:pt x="18" y="3"/>
                  </a:cubicBezTo>
                  <a:cubicBezTo>
                    <a:pt x="17" y="2"/>
                    <a:pt x="13" y="1"/>
                    <a:pt x="10" y="1"/>
                  </a:cubicBezTo>
                  <a:cubicBezTo>
                    <a:pt x="4" y="0"/>
                    <a:pt x="0" y="1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3" y="5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4" name="Freeform 1329">
              <a:extLst>
                <a:ext uri="{FF2B5EF4-FFF2-40B4-BE49-F238E27FC236}">
                  <a16:creationId xmlns:a16="http://schemas.microsoft.com/office/drawing/2014/main" id="{7BE3C636-C028-F334-418F-12F578C3F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00" y="2749729"/>
              <a:ext cx="105243" cy="36177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8 h 7"/>
                <a:gd name="T4" fmla="*/ 21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75 w 21"/>
                <a:gd name="T11" fmla="*/ 8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7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0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5" name="Freeform 1330">
              <a:extLst>
                <a:ext uri="{FF2B5EF4-FFF2-40B4-BE49-F238E27FC236}">
                  <a16:creationId xmlns:a16="http://schemas.microsoft.com/office/drawing/2014/main" id="{404B476C-34B2-12C2-1807-0E89D6BC8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0234" y="2749729"/>
              <a:ext cx="88798" cy="32888"/>
            </a:xfrm>
            <a:custGeom>
              <a:avLst/>
              <a:gdLst>
                <a:gd name="T0" fmla="*/ 5 w 18"/>
                <a:gd name="T1" fmla="*/ 20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20 h 6"/>
                <a:gd name="T10" fmla="*/ 14 w 18"/>
                <a:gd name="T11" fmla="*/ 28 h 6"/>
                <a:gd name="T12" fmla="*/ 5 w 18"/>
                <a:gd name="T13" fmla="*/ 2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1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6" name="Freeform 1331">
              <a:extLst>
                <a:ext uri="{FF2B5EF4-FFF2-40B4-BE49-F238E27FC236}">
                  <a16:creationId xmlns:a16="http://schemas.microsoft.com/office/drawing/2014/main" id="{71F8E010-8FE8-DFA8-3C58-AA6531CC8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2660931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77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19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1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7" name="Freeform 1332">
              <a:extLst>
                <a:ext uri="{FF2B5EF4-FFF2-40B4-BE49-F238E27FC236}">
                  <a16:creationId xmlns:a16="http://schemas.microsoft.com/office/drawing/2014/main" id="{343B5B84-8750-A75D-FD82-9D345E2F3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683" y="2693819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8" name="Freeform 1333">
              <a:extLst>
                <a:ext uri="{FF2B5EF4-FFF2-40B4-BE49-F238E27FC236}">
                  <a16:creationId xmlns:a16="http://schemas.microsoft.com/office/drawing/2014/main" id="{8EBDDCBF-A18C-7A13-F7BF-AE8845AAE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1868322"/>
              <a:ext cx="631456" cy="249951"/>
            </a:xfrm>
            <a:custGeom>
              <a:avLst/>
              <a:gdLst>
                <a:gd name="T0" fmla="*/ 21 w 128"/>
                <a:gd name="T1" fmla="*/ 87 h 48"/>
                <a:gd name="T2" fmla="*/ 21 w 128"/>
                <a:gd name="T3" fmla="*/ 87 h 48"/>
                <a:gd name="T4" fmla="*/ 5 w 128"/>
                <a:gd name="T5" fmla="*/ 63 h 48"/>
                <a:gd name="T6" fmla="*/ 12 w 128"/>
                <a:gd name="T7" fmla="*/ 25 h 48"/>
                <a:gd name="T8" fmla="*/ 68 w 128"/>
                <a:gd name="T9" fmla="*/ 16 h 48"/>
                <a:gd name="T10" fmla="*/ 261 w 128"/>
                <a:gd name="T11" fmla="*/ 68 h 48"/>
                <a:gd name="T12" fmla="*/ 396 w 128"/>
                <a:gd name="T13" fmla="*/ 100 h 48"/>
                <a:gd name="T14" fmla="*/ 431 w 128"/>
                <a:gd name="T15" fmla="*/ 130 h 48"/>
                <a:gd name="T16" fmla="*/ 423 w 128"/>
                <a:gd name="T17" fmla="*/ 168 h 48"/>
                <a:gd name="T18" fmla="*/ 399 w 128"/>
                <a:gd name="T19" fmla="*/ 185 h 48"/>
                <a:gd name="T20" fmla="*/ 207 w 128"/>
                <a:gd name="T21" fmla="*/ 143 h 48"/>
                <a:gd name="T22" fmla="*/ 21 w 128"/>
                <a:gd name="T23" fmla="*/ 87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3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9" name="Freeform 1334">
              <a:extLst>
                <a:ext uri="{FF2B5EF4-FFF2-40B4-BE49-F238E27FC236}">
                  <a16:creationId xmlns:a16="http://schemas.microsoft.com/office/drawing/2014/main" id="{EC61D3B4-4305-D0F9-BBC8-6E70D4B93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029474"/>
              <a:ext cx="621589" cy="325595"/>
            </a:xfrm>
            <a:custGeom>
              <a:avLst/>
              <a:gdLst>
                <a:gd name="T0" fmla="*/ 410 w 126"/>
                <a:gd name="T1" fmla="*/ 158 h 62"/>
                <a:gd name="T2" fmla="*/ 423 w 126"/>
                <a:gd name="T3" fmla="*/ 192 h 62"/>
                <a:gd name="T4" fmla="*/ 413 w 126"/>
                <a:gd name="T5" fmla="*/ 227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58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39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39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0" name="Freeform 1335">
              <a:extLst>
                <a:ext uri="{FF2B5EF4-FFF2-40B4-BE49-F238E27FC236}">
                  <a16:creationId xmlns:a16="http://schemas.microsoft.com/office/drawing/2014/main" id="{D572F389-C796-DBD6-464C-D6A2223B0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2249826"/>
              <a:ext cx="621589" cy="322306"/>
            </a:xfrm>
            <a:custGeom>
              <a:avLst/>
              <a:gdLst>
                <a:gd name="T0" fmla="*/ 18 w 126"/>
                <a:gd name="T1" fmla="*/ 90 h 61"/>
                <a:gd name="T2" fmla="*/ 18 w 126"/>
                <a:gd name="T3" fmla="*/ 90 h 61"/>
                <a:gd name="T4" fmla="*/ 5 w 126"/>
                <a:gd name="T5" fmla="*/ 63 h 61"/>
                <a:gd name="T6" fmla="*/ 14 w 126"/>
                <a:gd name="T7" fmla="*/ 26 h 61"/>
                <a:gd name="T8" fmla="*/ 75 w 126"/>
                <a:gd name="T9" fmla="*/ 21 h 61"/>
                <a:gd name="T10" fmla="*/ 261 w 126"/>
                <a:gd name="T11" fmla="*/ 103 h 61"/>
                <a:gd name="T12" fmla="*/ 392 w 126"/>
                <a:gd name="T13" fmla="*/ 157 h 61"/>
                <a:gd name="T14" fmla="*/ 423 w 126"/>
                <a:gd name="T15" fmla="*/ 196 h 61"/>
                <a:gd name="T16" fmla="*/ 413 w 126"/>
                <a:gd name="T17" fmla="*/ 238 h 61"/>
                <a:gd name="T18" fmla="*/ 386 w 126"/>
                <a:gd name="T19" fmla="*/ 247 h 61"/>
                <a:gd name="T20" fmla="*/ 201 w 126"/>
                <a:gd name="T21" fmla="*/ 178 h 61"/>
                <a:gd name="T22" fmla="*/ 18 w 126"/>
                <a:gd name="T23" fmla="*/ 90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1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1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1" name="Freeform 1336">
              <a:extLst>
                <a:ext uri="{FF2B5EF4-FFF2-40B4-BE49-F238E27FC236}">
                  <a16:creationId xmlns:a16="http://schemas.microsoft.com/office/drawing/2014/main" id="{2E934355-37DD-BF59-3C35-07085010A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699" y="2177472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35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8" y="0"/>
                    <a:pt x="14" y="3"/>
                  </a:cubicBezTo>
                  <a:cubicBezTo>
                    <a:pt x="20" y="5"/>
                    <a:pt x="25" y="8"/>
                    <a:pt x="25" y="10"/>
                  </a:cubicBezTo>
                  <a:cubicBezTo>
                    <a:pt x="24" y="12"/>
                    <a:pt x="18" y="11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2" name="Freeform 1337">
              <a:extLst>
                <a:ext uri="{FF2B5EF4-FFF2-40B4-BE49-F238E27FC236}">
                  <a16:creationId xmlns:a16="http://schemas.microsoft.com/office/drawing/2014/main" id="{BE3FD1C3-68BA-7883-5076-733E016EB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2407690"/>
              <a:ext cx="121687" cy="62488"/>
            </a:xfrm>
            <a:custGeom>
              <a:avLst/>
              <a:gdLst>
                <a:gd name="T0" fmla="*/ 78 w 25"/>
                <a:gd name="T1" fmla="*/ 40 h 12"/>
                <a:gd name="T2" fmla="*/ 36 w 25"/>
                <a:gd name="T3" fmla="*/ 35 h 12"/>
                <a:gd name="T4" fmla="*/ 0 w 25"/>
                <a:gd name="T5" fmla="*/ 8 h 12"/>
                <a:gd name="T6" fmla="*/ 41 w 25"/>
                <a:gd name="T7" fmla="*/ 8 h 12"/>
                <a:gd name="T8" fmla="*/ 78 w 25"/>
                <a:gd name="T9" fmla="*/ 4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24" y="10"/>
                  </a:moveTo>
                  <a:cubicBezTo>
                    <a:pt x="23" y="12"/>
                    <a:pt x="18" y="11"/>
                    <a:pt x="11" y="9"/>
                  </a:cubicBezTo>
                  <a:cubicBezTo>
                    <a:pt x="5" y="7"/>
                    <a:pt x="0" y="3"/>
                    <a:pt x="0" y="2"/>
                  </a:cubicBezTo>
                  <a:cubicBezTo>
                    <a:pt x="1" y="0"/>
                    <a:pt x="7" y="0"/>
                    <a:pt x="13" y="2"/>
                  </a:cubicBezTo>
                  <a:cubicBezTo>
                    <a:pt x="20" y="5"/>
                    <a:pt x="25" y="8"/>
                    <a:pt x="24" y="10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3" name="Freeform 1338">
              <a:extLst>
                <a:ext uri="{FF2B5EF4-FFF2-40B4-BE49-F238E27FC236}">
                  <a16:creationId xmlns:a16="http://schemas.microsoft.com/office/drawing/2014/main" id="{5B58E2EC-9EC4-0CE1-8F4E-94A78CE5B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833" y="2161028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40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7" y="1"/>
                    <a:pt x="14" y="3"/>
                  </a:cubicBezTo>
                  <a:cubicBezTo>
                    <a:pt x="20" y="5"/>
                    <a:pt x="25" y="9"/>
                    <a:pt x="25" y="10"/>
                  </a:cubicBezTo>
                  <a:cubicBezTo>
                    <a:pt x="24" y="12"/>
                    <a:pt x="18" y="12"/>
                    <a:pt x="12" y="10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4" name="Freeform 1339">
              <a:extLst>
                <a:ext uri="{FF2B5EF4-FFF2-40B4-BE49-F238E27FC236}">
                  <a16:creationId xmlns:a16="http://schemas.microsoft.com/office/drawing/2014/main" id="{8898913F-E823-A8C0-34EA-1088114B1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845" y="2391246"/>
              <a:ext cx="118398" cy="65777"/>
            </a:xfrm>
            <a:custGeom>
              <a:avLst/>
              <a:gdLst>
                <a:gd name="T0" fmla="*/ 81 w 24"/>
                <a:gd name="T1" fmla="*/ 47 h 12"/>
                <a:gd name="T2" fmla="*/ 39 w 24"/>
                <a:gd name="T3" fmla="*/ 42 h 12"/>
                <a:gd name="T4" fmla="*/ 0 w 24"/>
                <a:gd name="T5" fmla="*/ 8 h 12"/>
                <a:gd name="T6" fmla="*/ 45 w 24"/>
                <a:gd name="T7" fmla="*/ 13 h 12"/>
                <a:gd name="T8" fmla="*/ 81 w 24"/>
                <a:gd name="T9" fmla="*/ 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2">
                  <a:moveTo>
                    <a:pt x="24" y="10"/>
                  </a:moveTo>
                  <a:cubicBezTo>
                    <a:pt x="23" y="12"/>
                    <a:pt x="17" y="12"/>
                    <a:pt x="11" y="9"/>
                  </a:cubicBezTo>
                  <a:cubicBezTo>
                    <a:pt x="4" y="7"/>
                    <a:pt x="0" y="4"/>
                    <a:pt x="0" y="2"/>
                  </a:cubicBezTo>
                  <a:cubicBezTo>
                    <a:pt x="1" y="0"/>
                    <a:pt x="7" y="0"/>
                    <a:pt x="13" y="3"/>
                  </a:cubicBezTo>
                  <a:cubicBezTo>
                    <a:pt x="20" y="5"/>
                    <a:pt x="24" y="8"/>
                    <a:pt x="24" y="10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5" name="Freeform 1340">
              <a:extLst>
                <a:ext uri="{FF2B5EF4-FFF2-40B4-BE49-F238E27FC236}">
                  <a16:creationId xmlns:a16="http://schemas.microsoft.com/office/drawing/2014/main" id="{0D4B02F3-5502-EEED-5D48-8D5C85692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049" y="2276137"/>
              <a:ext cx="259818" cy="85510"/>
            </a:xfrm>
            <a:custGeom>
              <a:avLst/>
              <a:gdLst>
                <a:gd name="T0" fmla="*/ 0 w 53"/>
                <a:gd name="T1" fmla="*/ 39 h 16"/>
                <a:gd name="T2" fmla="*/ 15 w 53"/>
                <a:gd name="T3" fmla="*/ 5 h 16"/>
                <a:gd name="T4" fmla="*/ 55 w 53"/>
                <a:gd name="T5" fmla="*/ 13 h 16"/>
                <a:gd name="T6" fmla="*/ 119 w 53"/>
                <a:gd name="T7" fmla="*/ 42 h 16"/>
                <a:gd name="T8" fmla="*/ 146 w 53"/>
                <a:gd name="T9" fmla="*/ 55 h 16"/>
                <a:gd name="T10" fmla="*/ 176 w 53"/>
                <a:gd name="T11" fmla="*/ 68 h 16"/>
                <a:gd name="T12" fmla="*/ 54 w 53"/>
                <a:gd name="T13" fmla="*/ 21 h 16"/>
                <a:gd name="T14" fmla="*/ 13 w 53"/>
                <a:gd name="T15" fmla="*/ 21 h 16"/>
                <a:gd name="T16" fmla="*/ 0 w 53"/>
                <a:gd name="T17" fmla="*/ 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6">
                  <a:moveTo>
                    <a:pt x="0" y="9"/>
                  </a:moveTo>
                  <a:cubicBezTo>
                    <a:pt x="1" y="6"/>
                    <a:pt x="2" y="2"/>
                    <a:pt x="5" y="1"/>
                  </a:cubicBezTo>
                  <a:cubicBezTo>
                    <a:pt x="8" y="0"/>
                    <a:pt x="13" y="2"/>
                    <a:pt x="17" y="3"/>
                  </a:cubicBezTo>
                  <a:cubicBezTo>
                    <a:pt x="23" y="5"/>
                    <a:pt x="29" y="8"/>
                    <a:pt x="36" y="10"/>
                  </a:cubicBezTo>
                  <a:cubicBezTo>
                    <a:pt x="39" y="11"/>
                    <a:pt x="41" y="12"/>
                    <a:pt x="44" y="13"/>
                  </a:cubicBezTo>
                  <a:cubicBezTo>
                    <a:pt x="47" y="14"/>
                    <a:pt x="50" y="15"/>
                    <a:pt x="53" y="16"/>
                  </a:cubicBezTo>
                  <a:cubicBezTo>
                    <a:pt x="41" y="14"/>
                    <a:pt x="28" y="8"/>
                    <a:pt x="16" y="5"/>
                  </a:cubicBezTo>
                  <a:cubicBezTo>
                    <a:pt x="12" y="4"/>
                    <a:pt x="7" y="3"/>
                    <a:pt x="4" y="5"/>
                  </a:cubicBezTo>
                  <a:cubicBezTo>
                    <a:pt x="2" y="7"/>
                    <a:pt x="1" y="9"/>
                    <a:pt x="0" y="11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6" name="Freeform 1341">
              <a:extLst>
                <a:ext uri="{FF2B5EF4-FFF2-40B4-BE49-F238E27FC236}">
                  <a16:creationId xmlns:a16="http://schemas.microsoft.com/office/drawing/2014/main" id="{BB156D34-DACB-4254-1F97-38F623EFB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037" y="2045919"/>
              <a:ext cx="259818" cy="95376"/>
            </a:xfrm>
            <a:custGeom>
              <a:avLst/>
              <a:gdLst>
                <a:gd name="T0" fmla="*/ 0 w 53"/>
                <a:gd name="T1" fmla="*/ 42 h 18"/>
                <a:gd name="T2" fmla="*/ 13 w 53"/>
                <a:gd name="T3" fmla="*/ 5 h 18"/>
                <a:gd name="T4" fmla="*/ 55 w 53"/>
                <a:gd name="T5" fmla="*/ 21 h 18"/>
                <a:gd name="T6" fmla="*/ 119 w 53"/>
                <a:gd name="T7" fmla="*/ 47 h 18"/>
                <a:gd name="T8" fmla="*/ 149 w 53"/>
                <a:gd name="T9" fmla="*/ 63 h 18"/>
                <a:gd name="T10" fmla="*/ 176 w 53"/>
                <a:gd name="T11" fmla="*/ 76 h 18"/>
                <a:gd name="T12" fmla="*/ 54 w 53"/>
                <a:gd name="T13" fmla="*/ 29 h 18"/>
                <a:gd name="T14" fmla="*/ 15 w 53"/>
                <a:gd name="T15" fmla="*/ 29 h 18"/>
                <a:gd name="T16" fmla="*/ 0 w 53"/>
                <a:gd name="T17" fmla="*/ 55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8">
                  <a:moveTo>
                    <a:pt x="0" y="10"/>
                  </a:moveTo>
                  <a:cubicBezTo>
                    <a:pt x="1" y="8"/>
                    <a:pt x="1" y="2"/>
                    <a:pt x="4" y="1"/>
                  </a:cubicBezTo>
                  <a:cubicBezTo>
                    <a:pt x="7" y="0"/>
                    <a:pt x="13" y="4"/>
                    <a:pt x="17" y="5"/>
                  </a:cubicBezTo>
                  <a:cubicBezTo>
                    <a:pt x="23" y="7"/>
                    <a:pt x="30" y="9"/>
                    <a:pt x="36" y="11"/>
                  </a:cubicBezTo>
                  <a:cubicBezTo>
                    <a:pt x="39" y="12"/>
                    <a:pt x="42" y="14"/>
                    <a:pt x="45" y="15"/>
                  </a:cubicBezTo>
                  <a:cubicBezTo>
                    <a:pt x="47" y="16"/>
                    <a:pt x="51" y="16"/>
                    <a:pt x="53" y="18"/>
                  </a:cubicBezTo>
                  <a:cubicBezTo>
                    <a:pt x="41" y="16"/>
                    <a:pt x="28" y="10"/>
                    <a:pt x="16" y="7"/>
                  </a:cubicBezTo>
                  <a:cubicBezTo>
                    <a:pt x="12" y="6"/>
                    <a:pt x="8" y="5"/>
                    <a:pt x="5" y="7"/>
                  </a:cubicBezTo>
                  <a:cubicBezTo>
                    <a:pt x="2" y="8"/>
                    <a:pt x="1" y="11"/>
                    <a:pt x="0" y="13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7" name="Freeform 1342">
              <a:extLst>
                <a:ext uri="{FF2B5EF4-FFF2-40B4-BE49-F238E27FC236}">
                  <a16:creationId xmlns:a16="http://schemas.microsoft.com/office/drawing/2014/main" id="{03A3D47B-4DE1-9E17-F1AB-FC59F6348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923" y="2197205"/>
              <a:ext cx="384793" cy="144709"/>
            </a:xfrm>
            <a:custGeom>
              <a:avLst/>
              <a:gdLst>
                <a:gd name="T0" fmla="*/ 0 w 78"/>
                <a:gd name="T1" fmla="*/ 0 h 27"/>
                <a:gd name="T2" fmla="*/ 183 w 78"/>
                <a:gd name="T3" fmla="*/ 90 h 27"/>
                <a:gd name="T4" fmla="*/ 255 w 78"/>
                <a:gd name="T5" fmla="*/ 109 h 27"/>
                <a:gd name="T6" fmla="*/ 264 w 78"/>
                <a:gd name="T7" fmla="*/ 60 h 27"/>
                <a:gd name="T8" fmla="*/ 242 w 78"/>
                <a:gd name="T9" fmla="*/ 96 h 27"/>
                <a:gd name="T10" fmla="*/ 203 w 78"/>
                <a:gd name="T11" fmla="*/ 83 h 27"/>
                <a:gd name="T12" fmla="*/ 161 w 78"/>
                <a:gd name="T13" fmla="*/ 64 h 27"/>
                <a:gd name="T14" fmla="*/ 75 w 78"/>
                <a:gd name="T15" fmla="*/ 26 h 27"/>
                <a:gd name="T16" fmla="*/ 35 w 78"/>
                <a:gd name="T17" fmla="*/ 13 h 27"/>
                <a:gd name="T18" fmla="*/ 5 w 78"/>
                <a:gd name="T19" fmla="*/ 5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27">
                  <a:moveTo>
                    <a:pt x="0" y="0"/>
                  </a:moveTo>
                  <a:cubicBezTo>
                    <a:pt x="18" y="7"/>
                    <a:pt x="36" y="14"/>
                    <a:pt x="54" y="21"/>
                  </a:cubicBezTo>
                  <a:cubicBezTo>
                    <a:pt x="58" y="22"/>
                    <a:pt x="71" y="27"/>
                    <a:pt x="75" y="25"/>
                  </a:cubicBezTo>
                  <a:cubicBezTo>
                    <a:pt x="78" y="23"/>
                    <a:pt x="78" y="17"/>
                    <a:pt x="78" y="14"/>
                  </a:cubicBezTo>
                  <a:cubicBezTo>
                    <a:pt x="77" y="17"/>
                    <a:pt x="75" y="21"/>
                    <a:pt x="71" y="22"/>
                  </a:cubicBezTo>
                  <a:cubicBezTo>
                    <a:pt x="67" y="22"/>
                    <a:pt x="63" y="20"/>
                    <a:pt x="60" y="19"/>
                  </a:cubicBezTo>
                  <a:cubicBezTo>
                    <a:pt x="56" y="18"/>
                    <a:pt x="51" y="16"/>
                    <a:pt x="47" y="15"/>
                  </a:cubicBezTo>
                  <a:cubicBezTo>
                    <a:pt x="39" y="12"/>
                    <a:pt x="30" y="9"/>
                    <a:pt x="22" y="6"/>
                  </a:cubicBezTo>
                  <a:cubicBezTo>
                    <a:pt x="18" y="5"/>
                    <a:pt x="14" y="4"/>
                    <a:pt x="10" y="3"/>
                  </a:cubicBezTo>
                  <a:cubicBezTo>
                    <a:pt x="7" y="2"/>
                    <a:pt x="4" y="1"/>
                    <a:pt x="1" y="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8" name="Freeform 1343">
              <a:extLst>
                <a:ext uri="{FF2B5EF4-FFF2-40B4-BE49-F238E27FC236}">
                  <a16:creationId xmlns:a16="http://schemas.microsoft.com/office/drawing/2014/main" id="{2A8AF0EA-49A5-B29F-DADB-C5B768B21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180" y="2417557"/>
              <a:ext cx="434126" cy="144709"/>
            </a:xfrm>
            <a:custGeom>
              <a:avLst/>
              <a:gdLst>
                <a:gd name="T0" fmla="*/ 296 w 88"/>
                <a:gd name="T1" fmla="*/ 77 h 27"/>
                <a:gd name="T2" fmla="*/ 278 w 88"/>
                <a:gd name="T3" fmla="*/ 111 h 27"/>
                <a:gd name="T4" fmla="*/ 228 w 88"/>
                <a:gd name="T5" fmla="*/ 96 h 27"/>
                <a:gd name="T6" fmla="*/ 153 w 88"/>
                <a:gd name="T7" fmla="*/ 68 h 27"/>
                <a:gd name="T8" fmla="*/ 0 w 88"/>
                <a:gd name="T9" fmla="*/ 0 h 27"/>
                <a:gd name="T10" fmla="*/ 107 w 88"/>
                <a:gd name="T11" fmla="*/ 42 h 27"/>
                <a:gd name="T12" fmla="*/ 210 w 88"/>
                <a:gd name="T13" fmla="*/ 83 h 27"/>
                <a:gd name="T14" fmla="*/ 291 w 88"/>
                <a:gd name="T15" fmla="*/ 47 h 27"/>
                <a:gd name="T16" fmla="*/ 297 w 88"/>
                <a:gd name="T17" fmla="*/ 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27">
                  <a:moveTo>
                    <a:pt x="87" y="18"/>
                  </a:moveTo>
                  <a:cubicBezTo>
                    <a:pt x="86" y="21"/>
                    <a:pt x="87" y="26"/>
                    <a:pt x="82" y="26"/>
                  </a:cubicBezTo>
                  <a:cubicBezTo>
                    <a:pt x="78" y="27"/>
                    <a:pt x="71" y="24"/>
                    <a:pt x="67" y="22"/>
                  </a:cubicBezTo>
                  <a:cubicBezTo>
                    <a:pt x="58" y="19"/>
                    <a:pt x="54" y="18"/>
                    <a:pt x="45" y="16"/>
                  </a:cubicBezTo>
                  <a:cubicBezTo>
                    <a:pt x="32" y="11"/>
                    <a:pt x="12" y="6"/>
                    <a:pt x="0" y="0"/>
                  </a:cubicBezTo>
                  <a:cubicBezTo>
                    <a:pt x="9" y="3"/>
                    <a:pt x="21" y="7"/>
                    <a:pt x="31" y="10"/>
                  </a:cubicBezTo>
                  <a:cubicBezTo>
                    <a:pt x="42" y="13"/>
                    <a:pt x="51" y="16"/>
                    <a:pt x="62" y="19"/>
                  </a:cubicBezTo>
                  <a:cubicBezTo>
                    <a:pt x="73" y="21"/>
                    <a:pt x="88" y="21"/>
                    <a:pt x="86" y="11"/>
                  </a:cubicBezTo>
                  <a:cubicBezTo>
                    <a:pt x="88" y="13"/>
                    <a:pt x="87" y="15"/>
                    <a:pt x="88" y="17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9" name="Freeform 1344">
              <a:extLst>
                <a:ext uri="{FF2B5EF4-FFF2-40B4-BE49-F238E27FC236}">
                  <a16:creationId xmlns:a16="http://schemas.microsoft.com/office/drawing/2014/main" id="{371042FC-4B42-B30B-C05F-3CD0FD272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566" y="2187338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4 h 7"/>
                <a:gd name="T4" fmla="*/ 15 w 21"/>
                <a:gd name="T5" fmla="*/ 13 h 7"/>
                <a:gd name="T6" fmla="*/ 0 w 21"/>
                <a:gd name="T7" fmla="*/ 5 h 7"/>
                <a:gd name="T8" fmla="*/ 22 w 21"/>
                <a:gd name="T9" fmla="*/ 20 h 7"/>
                <a:gd name="T10" fmla="*/ 65 w 21"/>
                <a:gd name="T11" fmla="*/ 20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2"/>
                    <a:pt x="19" y="3"/>
                    <a:pt x="18" y="4"/>
                  </a:cubicBezTo>
                  <a:cubicBezTo>
                    <a:pt x="18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3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1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0" name="Freeform 1345">
              <a:extLst>
                <a:ext uri="{FF2B5EF4-FFF2-40B4-BE49-F238E27FC236}">
                  <a16:creationId xmlns:a16="http://schemas.microsoft.com/office/drawing/2014/main" id="{CC455874-14B2-EFEB-1CDB-FFAEB413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988" y="2167605"/>
              <a:ext cx="88798" cy="29600"/>
            </a:xfrm>
            <a:custGeom>
              <a:avLst/>
              <a:gdLst>
                <a:gd name="T0" fmla="*/ 5 w 18"/>
                <a:gd name="T1" fmla="*/ 8 h 6"/>
                <a:gd name="T2" fmla="*/ 41 w 18"/>
                <a:gd name="T3" fmla="*/ 12 h 6"/>
                <a:gd name="T4" fmla="*/ 62 w 18"/>
                <a:gd name="T5" fmla="*/ 21 h 6"/>
                <a:gd name="T6" fmla="*/ 35 w 18"/>
                <a:gd name="T7" fmla="*/ 8 h 6"/>
                <a:gd name="T8" fmla="*/ 0 w 18"/>
                <a:gd name="T9" fmla="*/ 8 h 6"/>
                <a:gd name="T10" fmla="*/ 12 w 18"/>
                <a:gd name="T11" fmla="*/ 18 h 6"/>
                <a:gd name="T12" fmla="*/ 5 w 18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2"/>
                  </a:moveTo>
                  <a:cubicBezTo>
                    <a:pt x="2" y="1"/>
                    <a:pt x="7" y="2"/>
                    <a:pt x="12" y="3"/>
                  </a:cubicBezTo>
                  <a:cubicBezTo>
                    <a:pt x="14" y="4"/>
                    <a:pt x="16" y="5"/>
                    <a:pt x="18" y="6"/>
                  </a:cubicBezTo>
                  <a:cubicBezTo>
                    <a:pt x="17" y="5"/>
                    <a:pt x="14" y="4"/>
                    <a:pt x="10" y="2"/>
                  </a:cubicBezTo>
                  <a:cubicBezTo>
                    <a:pt x="5" y="1"/>
                    <a:pt x="0" y="0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2" y="5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1" name="Freeform 1346">
              <a:extLst>
                <a:ext uri="{FF2B5EF4-FFF2-40B4-BE49-F238E27FC236}">
                  <a16:creationId xmlns:a16="http://schemas.microsoft.com/office/drawing/2014/main" id="{FF3687BE-9524-F3D4-0BB7-17DDF98DE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578" y="2417557"/>
              <a:ext cx="98665" cy="39466"/>
            </a:xfrm>
            <a:custGeom>
              <a:avLst/>
              <a:gdLst>
                <a:gd name="T0" fmla="*/ 53 w 20"/>
                <a:gd name="T1" fmla="*/ 0 h 7"/>
                <a:gd name="T2" fmla="*/ 62 w 20"/>
                <a:gd name="T3" fmla="*/ 21 h 7"/>
                <a:gd name="T4" fmla="*/ 18 w 20"/>
                <a:gd name="T5" fmla="*/ 15 h 7"/>
                <a:gd name="T6" fmla="*/ 0 w 20"/>
                <a:gd name="T7" fmla="*/ 5 h 7"/>
                <a:gd name="T8" fmla="*/ 26 w 20"/>
                <a:gd name="T9" fmla="*/ 21 h 7"/>
                <a:gd name="T10" fmla="*/ 68 w 20"/>
                <a:gd name="T11" fmla="*/ 26 h 7"/>
                <a:gd name="T12" fmla="*/ 53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5" y="0"/>
                  </a:moveTo>
                  <a:cubicBezTo>
                    <a:pt x="17" y="2"/>
                    <a:pt x="18" y="3"/>
                    <a:pt x="18" y="4"/>
                  </a:cubicBezTo>
                  <a:cubicBezTo>
                    <a:pt x="17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3"/>
                    <a:pt x="7" y="4"/>
                  </a:cubicBezTo>
                  <a:cubicBezTo>
                    <a:pt x="14" y="7"/>
                    <a:pt x="19" y="7"/>
                    <a:pt x="20" y="5"/>
                  </a:cubicBezTo>
                  <a:cubicBezTo>
                    <a:pt x="20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2" name="Freeform 1347">
              <a:extLst>
                <a:ext uri="{FF2B5EF4-FFF2-40B4-BE49-F238E27FC236}">
                  <a16:creationId xmlns:a16="http://schemas.microsoft.com/office/drawing/2014/main" id="{E158E7AE-37D2-DCDD-7D03-BFFE828A5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2397824"/>
              <a:ext cx="92087" cy="32888"/>
            </a:xfrm>
            <a:custGeom>
              <a:avLst/>
              <a:gdLst>
                <a:gd name="T0" fmla="*/ 6 w 19"/>
                <a:gd name="T1" fmla="*/ 8 h 6"/>
                <a:gd name="T2" fmla="*/ 41 w 19"/>
                <a:gd name="T3" fmla="*/ 13 h 6"/>
                <a:gd name="T4" fmla="*/ 60 w 19"/>
                <a:gd name="T5" fmla="*/ 28 h 6"/>
                <a:gd name="T6" fmla="*/ 35 w 19"/>
                <a:gd name="T7" fmla="*/ 8 h 6"/>
                <a:gd name="T8" fmla="*/ 1 w 19"/>
                <a:gd name="T9" fmla="*/ 8 h 6"/>
                <a:gd name="T10" fmla="*/ 13 w 19"/>
                <a:gd name="T11" fmla="*/ 22 h 6"/>
                <a:gd name="T12" fmla="*/ 6 w 19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2"/>
                  </a:moveTo>
                  <a:cubicBezTo>
                    <a:pt x="2" y="1"/>
                    <a:pt x="8" y="2"/>
                    <a:pt x="13" y="3"/>
                  </a:cubicBezTo>
                  <a:cubicBezTo>
                    <a:pt x="15" y="4"/>
                    <a:pt x="17" y="5"/>
                    <a:pt x="19" y="6"/>
                  </a:cubicBezTo>
                  <a:cubicBezTo>
                    <a:pt x="17" y="5"/>
                    <a:pt x="14" y="4"/>
                    <a:pt x="11" y="2"/>
                  </a:cubicBezTo>
                  <a:cubicBezTo>
                    <a:pt x="6" y="1"/>
                    <a:pt x="1" y="0"/>
                    <a:pt x="1" y="2"/>
                  </a:cubicBezTo>
                  <a:cubicBezTo>
                    <a:pt x="0" y="3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3" name="Freeform 1348">
              <a:extLst>
                <a:ext uri="{FF2B5EF4-FFF2-40B4-BE49-F238E27FC236}">
                  <a16:creationId xmlns:a16="http://schemas.microsoft.com/office/drawing/2014/main" id="{B6A6FCC6-20AE-33A5-8A47-38141CFCE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029474"/>
              <a:ext cx="621589" cy="325595"/>
            </a:xfrm>
            <a:custGeom>
              <a:avLst/>
              <a:gdLst>
                <a:gd name="T0" fmla="*/ 410 w 126"/>
                <a:gd name="T1" fmla="*/ 158 h 62"/>
                <a:gd name="T2" fmla="*/ 423 w 126"/>
                <a:gd name="T3" fmla="*/ 192 h 62"/>
                <a:gd name="T4" fmla="*/ 413 w 126"/>
                <a:gd name="T5" fmla="*/ 227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58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39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39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4" name="Freeform 1349">
              <a:extLst>
                <a:ext uri="{FF2B5EF4-FFF2-40B4-BE49-F238E27FC236}">
                  <a16:creationId xmlns:a16="http://schemas.microsoft.com/office/drawing/2014/main" id="{2E75C5B6-C149-8F58-FCE9-9948C299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2249826"/>
              <a:ext cx="621589" cy="322306"/>
            </a:xfrm>
            <a:custGeom>
              <a:avLst/>
              <a:gdLst>
                <a:gd name="T0" fmla="*/ 18 w 126"/>
                <a:gd name="T1" fmla="*/ 90 h 61"/>
                <a:gd name="T2" fmla="*/ 18 w 126"/>
                <a:gd name="T3" fmla="*/ 90 h 61"/>
                <a:gd name="T4" fmla="*/ 5 w 126"/>
                <a:gd name="T5" fmla="*/ 63 h 61"/>
                <a:gd name="T6" fmla="*/ 14 w 126"/>
                <a:gd name="T7" fmla="*/ 26 h 61"/>
                <a:gd name="T8" fmla="*/ 75 w 126"/>
                <a:gd name="T9" fmla="*/ 21 h 61"/>
                <a:gd name="T10" fmla="*/ 261 w 126"/>
                <a:gd name="T11" fmla="*/ 103 h 61"/>
                <a:gd name="T12" fmla="*/ 392 w 126"/>
                <a:gd name="T13" fmla="*/ 157 h 61"/>
                <a:gd name="T14" fmla="*/ 423 w 126"/>
                <a:gd name="T15" fmla="*/ 196 h 61"/>
                <a:gd name="T16" fmla="*/ 413 w 126"/>
                <a:gd name="T17" fmla="*/ 238 h 61"/>
                <a:gd name="T18" fmla="*/ 386 w 126"/>
                <a:gd name="T19" fmla="*/ 247 h 61"/>
                <a:gd name="T20" fmla="*/ 201 w 126"/>
                <a:gd name="T21" fmla="*/ 178 h 61"/>
                <a:gd name="T22" fmla="*/ 18 w 126"/>
                <a:gd name="T23" fmla="*/ 90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1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1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5" name="Freeform 1350">
              <a:extLst>
                <a:ext uri="{FF2B5EF4-FFF2-40B4-BE49-F238E27FC236}">
                  <a16:creationId xmlns:a16="http://schemas.microsoft.com/office/drawing/2014/main" id="{137910F6-3ECA-A13E-1891-C61894ABB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2476756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87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0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6" name="Freeform 1351">
              <a:extLst>
                <a:ext uri="{FF2B5EF4-FFF2-40B4-BE49-F238E27FC236}">
                  <a16:creationId xmlns:a16="http://schemas.microsoft.com/office/drawing/2014/main" id="{EB117701-0E04-590F-DAA5-1ACC23598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2608309"/>
              <a:ext cx="121687" cy="52621"/>
            </a:xfrm>
            <a:custGeom>
              <a:avLst/>
              <a:gdLst>
                <a:gd name="T0" fmla="*/ 78 w 25"/>
                <a:gd name="T1" fmla="*/ 34 h 10"/>
                <a:gd name="T2" fmla="*/ 36 w 25"/>
                <a:gd name="T3" fmla="*/ 34 h 10"/>
                <a:gd name="T4" fmla="*/ 0 w 25"/>
                <a:gd name="T5" fmla="*/ 8 h 10"/>
                <a:gd name="T6" fmla="*/ 41 w 25"/>
                <a:gd name="T7" fmla="*/ 8 h 10"/>
                <a:gd name="T8" fmla="*/ 7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8"/>
                  </a:moveTo>
                  <a:cubicBezTo>
                    <a:pt x="24" y="10"/>
                    <a:pt x="18" y="10"/>
                    <a:pt x="11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2"/>
                  </a:cubicBezTo>
                  <a:cubicBezTo>
                    <a:pt x="20" y="3"/>
                    <a:pt x="25" y="6"/>
                    <a:pt x="24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7" name="Freeform 1352">
              <a:extLst>
                <a:ext uri="{FF2B5EF4-FFF2-40B4-BE49-F238E27FC236}">
                  <a16:creationId xmlns:a16="http://schemas.microsoft.com/office/drawing/2014/main" id="{7DCBD0A8-CE3E-A493-19A3-51DF444F3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856" y="2591865"/>
              <a:ext cx="124976" cy="59199"/>
            </a:xfrm>
            <a:custGeom>
              <a:avLst/>
              <a:gdLst>
                <a:gd name="T0" fmla="*/ 88 w 25"/>
                <a:gd name="T1" fmla="*/ 41 h 11"/>
                <a:gd name="T2" fmla="*/ 41 w 25"/>
                <a:gd name="T3" fmla="*/ 41 h 11"/>
                <a:gd name="T4" fmla="*/ 5 w 25"/>
                <a:gd name="T5" fmla="*/ 8 h 11"/>
                <a:gd name="T6" fmla="*/ 49 w 25"/>
                <a:gd name="T7" fmla="*/ 8 h 11"/>
                <a:gd name="T8" fmla="*/ 88 w 25"/>
                <a:gd name="T9" fmla="*/ 4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1">
                  <a:moveTo>
                    <a:pt x="25" y="9"/>
                  </a:moveTo>
                  <a:cubicBezTo>
                    <a:pt x="24" y="10"/>
                    <a:pt x="19" y="11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ubicBezTo>
                    <a:pt x="1" y="1"/>
                    <a:pt x="7" y="0"/>
                    <a:pt x="14" y="2"/>
                  </a:cubicBezTo>
                  <a:cubicBezTo>
                    <a:pt x="20" y="4"/>
                    <a:pt x="25" y="7"/>
                    <a:pt x="25" y="9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8" name="Freeform 1353">
              <a:extLst>
                <a:ext uri="{FF2B5EF4-FFF2-40B4-BE49-F238E27FC236}">
                  <a16:creationId xmlns:a16="http://schemas.microsoft.com/office/drawing/2014/main" id="{096504FE-C838-7EC8-95F4-C92F0BAC6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771" y="2496489"/>
              <a:ext cx="266395" cy="65777"/>
            </a:xfrm>
            <a:custGeom>
              <a:avLst/>
              <a:gdLst>
                <a:gd name="T0" fmla="*/ 0 w 54"/>
                <a:gd name="T1" fmla="*/ 42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33 h 12"/>
                <a:gd name="T8" fmla="*/ 153 w 54"/>
                <a:gd name="T9" fmla="*/ 47 h 12"/>
                <a:gd name="T10" fmla="*/ 183 w 54"/>
                <a:gd name="T11" fmla="*/ 55 h 12"/>
                <a:gd name="T12" fmla="*/ 54 w 54"/>
                <a:gd name="T13" fmla="*/ 20 h 12"/>
                <a:gd name="T14" fmla="*/ 18 w 54"/>
                <a:gd name="T15" fmla="*/ 22 h 12"/>
                <a:gd name="T16" fmla="*/ 0 w 54"/>
                <a:gd name="T17" fmla="*/ 5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9"/>
                  </a:moveTo>
                  <a:cubicBezTo>
                    <a:pt x="1" y="7"/>
                    <a:pt x="1" y="2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30" y="6"/>
                    <a:pt x="36" y="7"/>
                  </a:cubicBezTo>
                  <a:cubicBezTo>
                    <a:pt x="39" y="8"/>
                    <a:pt x="42" y="9"/>
                    <a:pt x="45" y="10"/>
                  </a:cubicBezTo>
                  <a:cubicBezTo>
                    <a:pt x="48" y="11"/>
                    <a:pt x="51" y="11"/>
                    <a:pt x="54" y="12"/>
                  </a:cubicBezTo>
                  <a:cubicBezTo>
                    <a:pt x="41" y="11"/>
                    <a:pt x="28" y="6"/>
                    <a:pt x="16" y="4"/>
                  </a:cubicBezTo>
                  <a:cubicBezTo>
                    <a:pt x="12" y="4"/>
                    <a:pt x="7" y="3"/>
                    <a:pt x="5" y="5"/>
                  </a:cubicBezTo>
                  <a:cubicBezTo>
                    <a:pt x="2" y="7"/>
                    <a:pt x="1" y="9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9" name="Freeform 1354">
              <a:extLst>
                <a:ext uri="{FF2B5EF4-FFF2-40B4-BE49-F238E27FC236}">
                  <a16:creationId xmlns:a16="http://schemas.microsoft.com/office/drawing/2014/main" id="{CD0A946F-2ADD-81AB-7C0B-DD0C7E246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769" y="2628042"/>
              <a:ext cx="443992" cy="111820"/>
            </a:xfrm>
            <a:custGeom>
              <a:avLst/>
              <a:gdLst>
                <a:gd name="T0" fmla="*/ 297 w 90"/>
                <a:gd name="T1" fmla="*/ 42 h 21"/>
                <a:gd name="T2" fmla="*/ 284 w 90"/>
                <a:gd name="T3" fmla="*/ 84 h 21"/>
                <a:gd name="T4" fmla="*/ 230 w 90"/>
                <a:gd name="T5" fmla="*/ 73 h 21"/>
                <a:gd name="T6" fmla="*/ 156 w 90"/>
                <a:gd name="T7" fmla="*/ 50 h 21"/>
                <a:gd name="T8" fmla="*/ 0 w 90"/>
                <a:gd name="T9" fmla="*/ 0 h 21"/>
                <a:gd name="T10" fmla="*/ 107 w 90"/>
                <a:gd name="T11" fmla="*/ 34 h 21"/>
                <a:gd name="T12" fmla="*/ 216 w 90"/>
                <a:gd name="T13" fmla="*/ 60 h 21"/>
                <a:gd name="T14" fmla="*/ 291 w 90"/>
                <a:gd name="T15" fmla="*/ 16 h 21"/>
                <a:gd name="T16" fmla="*/ 302 w 90"/>
                <a:gd name="T17" fmla="*/ 42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21">
                  <a:moveTo>
                    <a:pt x="88" y="10"/>
                  </a:moveTo>
                  <a:cubicBezTo>
                    <a:pt x="88" y="14"/>
                    <a:pt x="89" y="19"/>
                    <a:pt x="84" y="20"/>
                  </a:cubicBezTo>
                  <a:cubicBezTo>
                    <a:pt x="79" y="21"/>
                    <a:pt x="73" y="18"/>
                    <a:pt x="68" y="17"/>
                  </a:cubicBezTo>
                  <a:cubicBezTo>
                    <a:pt x="59" y="15"/>
                    <a:pt x="56" y="14"/>
                    <a:pt x="46" y="12"/>
                  </a:cubicBezTo>
                  <a:cubicBezTo>
                    <a:pt x="33" y="9"/>
                    <a:pt x="13" y="5"/>
                    <a:pt x="0" y="0"/>
                  </a:cubicBezTo>
                  <a:cubicBezTo>
                    <a:pt x="9" y="2"/>
                    <a:pt x="21" y="6"/>
                    <a:pt x="31" y="8"/>
                  </a:cubicBezTo>
                  <a:cubicBezTo>
                    <a:pt x="42" y="10"/>
                    <a:pt x="52" y="11"/>
                    <a:pt x="64" y="14"/>
                  </a:cubicBezTo>
                  <a:cubicBezTo>
                    <a:pt x="74" y="15"/>
                    <a:pt x="90" y="14"/>
                    <a:pt x="86" y="4"/>
                  </a:cubicBezTo>
                  <a:cubicBezTo>
                    <a:pt x="89" y="6"/>
                    <a:pt x="88" y="8"/>
                    <a:pt x="89" y="10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0" name="Freeform 1355">
              <a:extLst>
                <a:ext uri="{FF2B5EF4-FFF2-40B4-BE49-F238E27FC236}">
                  <a16:creationId xmlns:a16="http://schemas.microsoft.com/office/drawing/2014/main" id="{C9AD871B-C3FE-21A7-987E-3A5BBFA91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167" y="2614887"/>
              <a:ext cx="98665" cy="36177"/>
            </a:xfrm>
            <a:custGeom>
              <a:avLst/>
              <a:gdLst>
                <a:gd name="T0" fmla="*/ 48 w 20"/>
                <a:gd name="T1" fmla="*/ 0 h 7"/>
                <a:gd name="T2" fmla="*/ 62 w 20"/>
                <a:gd name="T3" fmla="*/ 14 h 7"/>
                <a:gd name="T4" fmla="*/ 18 w 20"/>
                <a:gd name="T5" fmla="*/ 14 h 7"/>
                <a:gd name="T6" fmla="*/ 0 w 20"/>
                <a:gd name="T7" fmla="*/ 8 h 7"/>
                <a:gd name="T8" fmla="*/ 26 w 20"/>
                <a:gd name="T9" fmla="*/ 20 h 7"/>
                <a:gd name="T10" fmla="*/ 68 w 20"/>
                <a:gd name="T11" fmla="*/ 20 h 7"/>
                <a:gd name="T12" fmla="*/ 48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4" y="0"/>
                  </a:moveTo>
                  <a:cubicBezTo>
                    <a:pt x="17" y="1"/>
                    <a:pt x="18" y="3"/>
                    <a:pt x="18" y="4"/>
                  </a:cubicBezTo>
                  <a:cubicBezTo>
                    <a:pt x="17" y="6"/>
                    <a:pt x="12" y="6"/>
                    <a:pt x="5" y="4"/>
                  </a:cubicBezTo>
                  <a:cubicBezTo>
                    <a:pt x="3" y="4"/>
                    <a:pt x="1" y="3"/>
                    <a:pt x="0" y="2"/>
                  </a:cubicBezTo>
                  <a:cubicBezTo>
                    <a:pt x="1" y="3"/>
                    <a:pt x="4" y="4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0" y="3"/>
                    <a:pt x="18" y="2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1" name="Freeform 1356">
              <a:extLst>
                <a:ext uri="{FF2B5EF4-FFF2-40B4-BE49-F238E27FC236}">
                  <a16:creationId xmlns:a16="http://schemas.microsoft.com/office/drawing/2014/main" id="{6115AAB0-7DB6-F02E-0B6F-4C0944102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2598443"/>
              <a:ext cx="92087" cy="26311"/>
            </a:xfrm>
            <a:custGeom>
              <a:avLst/>
              <a:gdLst>
                <a:gd name="T0" fmla="*/ 1 w 19"/>
                <a:gd name="T1" fmla="*/ 13 h 5"/>
                <a:gd name="T2" fmla="*/ 40 w 19"/>
                <a:gd name="T3" fmla="*/ 13 h 5"/>
                <a:gd name="T4" fmla="*/ 60 w 19"/>
                <a:gd name="T5" fmla="*/ 21 h 5"/>
                <a:gd name="T6" fmla="*/ 35 w 19"/>
                <a:gd name="T7" fmla="*/ 8 h 5"/>
                <a:gd name="T8" fmla="*/ 0 w 19"/>
                <a:gd name="T9" fmla="*/ 8 h 5"/>
                <a:gd name="T10" fmla="*/ 9 w 19"/>
                <a:gd name="T11" fmla="*/ 21 h 5"/>
                <a:gd name="T12" fmla="*/ 1 w 19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1" y="3"/>
                  </a:moveTo>
                  <a:cubicBezTo>
                    <a:pt x="2" y="1"/>
                    <a:pt x="7" y="1"/>
                    <a:pt x="12" y="3"/>
                  </a:cubicBezTo>
                  <a:cubicBezTo>
                    <a:pt x="15" y="3"/>
                    <a:pt x="17" y="4"/>
                    <a:pt x="19" y="5"/>
                  </a:cubicBezTo>
                  <a:cubicBezTo>
                    <a:pt x="17" y="4"/>
                    <a:pt x="14" y="3"/>
                    <a:pt x="11" y="2"/>
                  </a:cubicBezTo>
                  <a:cubicBezTo>
                    <a:pt x="5" y="0"/>
                    <a:pt x="1" y="1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3" y="5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2" name="Freeform 1357">
              <a:extLst>
                <a:ext uri="{FF2B5EF4-FFF2-40B4-BE49-F238E27FC236}">
                  <a16:creationId xmlns:a16="http://schemas.microsoft.com/office/drawing/2014/main" id="{CA12407D-571F-DF0F-CA59-E2D9C7B85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2476756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87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0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3" name="Freeform 1358">
              <a:extLst>
                <a:ext uri="{FF2B5EF4-FFF2-40B4-BE49-F238E27FC236}">
                  <a16:creationId xmlns:a16="http://schemas.microsoft.com/office/drawing/2014/main" id="{8FB8CFDB-C3EB-11E8-5465-863840929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1999875"/>
              <a:ext cx="519636" cy="351905"/>
            </a:xfrm>
            <a:custGeom>
              <a:avLst/>
              <a:gdLst>
                <a:gd name="T0" fmla="*/ 351 w 105"/>
                <a:gd name="T1" fmla="*/ 54 h 67"/>
                <a:gd name="T2" fmla="*/ 333 w 105"/>
                <a:gd name="T3" fmla="*/ 16 h 67"/>
                <a:gd name="T4" fmla="*/ 286 w 105"/>
                <a:gd name="T5" fmla="*/ 16 h 67"/>
                <a:gd name="T6" fmla="*/ 197 w 105"/>
                <a:gd name="T7" fmla="*/ 67 h 67"/>
                <a:gd name="T8" fmla="*/ 0 w 105"/>
                <a:gd name="T9" fmla="*/ 171 h 67"/>
                <a:gd name="T10" fmla="*/ 0 w 105"/>
                <a:gd name="T11" fmla="*/ 273 h 67"/>
                <a:gd name="T12" fmla="*/ 108 w 105"/>
                <a:gd name="T13" fmla="*/ 206 h 67"/>
                <a:gd name="T14" fmla="*/ 331 w 105"/>
                <a:gd name="T15" fmla="*/ 94 h 67"/>
                <a:gd name="T16" fmla="*/ 351 w 105"/>
                <a:gd name="T17" fmla="*/ 54 h 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5" h="67">
                  <a:moveTo>
                    <a:pt x="103" y="13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96" y="0"/>
                    <a:pt x="90" y="1"/>
                    <a:pt x="84" y="4"/>
                  </a:cubicBezTo>
                  <a:cubicBezTo>
                    <a:pt x="84" y="4"/>
                    <a:pt x="76" y="8"/>
                    <a:pt x="58" y="16"/>
                  </a:cubicBezTo>
                  <a:cubicBezTo>
                    <a:pt x="46" y="21"/>
                    <a:pt x="15" y="35"/>
                    <a:pt x="0" y="4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4"/>
                    <a:pt x="21" y="56"/>
                    <a:pt x="32" y="51"/>
                  </a:cubicBezTo>
                  <a:cubicBezTo>
                    <a:pt x="47" y="45"/>
                    <a:pt x="97" y="23"/>
                    <a:pt x="97" y="23"/>
                  </a:cubicBezTo>
                  <a:cubicBezTo>
                    <a:pt x="102" y="21"/>
                    <a:pt x="105" y="17"/>
                    <a:pt x="103" y="13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4" name="Freeform 1359">
              <a:extLst>
                <a:ext uri="{FF2B5EF4-FFF2-40B4-BE49-F238E27FC236}">
                  <a16:creationId xmlns:a16="http://schemas.microsoft.com/office/drawing/2014/main" id="{9FF4CCF4-CB4E-CA5B-41B9-54E613892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893" y="1818989"/>
              <a:ext cx="651189" cy="272973"/>
            </a:xfrm>
            <a:custGeom>
              <a:avLst/>
              <a:gdLst>
                <a:gd name="T0" fmla="*/ 444 w 132"/>
                <a:gd name="T1" fmla="*/ 67 h 52"/>
                <a:gd name="T2" fmla="*/ 404 w 132"/>
                <a:gd name="T3" fmla="*/ 107 h 52"/>
                <a:gd name="T4" fmla="*/ 302 w 132"/>
                <a:gd name="T5" fmla="*/ 136 h 52"/>
                <a:gd name="T6" fmla="*/ 59 w 132"/>
                <a:gd name="T7" fmla="*/ 204 h 52"/>
                <a:gd name="T8" fmla="*/ 14 w 132"/>
                <a:gd name="T9" fmla="*/ 192 h 52"/>
                <a:gd name="T10" fmla="*/ 5 w 132"/>
                <a:gd name="T11" fmla="*/ 150 h 52"/>
                <a:gd name="T12" fmla="*/ 26 w 132"/>
                <a:gd name="T13" fmla="*/ 115 h 52"/>
                <a:gd name="T14" fmla="*/ 210 w 132"/>
                <a:gd name="T15" fmla="*/ 67 h 52"/>
                <a:gd name="T16" fmla="*/ 383 w 132"/>
                <a:gd name="T17" fmla="*/ 13 h 52"/>
                <a:gd name="T18" fmla="*/ 437 w 132"/>
                <a:gd name="T19" fmla="*/ 29 h 52"/>
                <a:gd name="T20" fmla="*/ 444 w 132"/>
                <a:gd name="T21" fmla="*/ 6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2">
                  <a:moveTo>
                    <a:pt x="131" y="16"/>
                  </a:moveTo>
                  <a:cubicBezTo>
                    <a:pt x="132" y="20"/>
                    <a:pt x="130" y="23"/>
                    <a:pt x="119" y="26"/>
                  </a:cubicBezTo>
                  <a:cubicBezTo>
                    <a:pt x="119" y="26"/>
                    <a:pt x="113" y="27"/>
                    <a:pt x="89" y="33"/>
                  </a:cubicBezTo>
                  <a:cubicBezTo>
                    <a:pt x="65" y="38"/>
                    <a:pt x="17" y="50"/>
                    <a:pt x="17" y="50"/>
                  </a:cubicBezTo>
                  <a:cubicBezTo>
                    <a:pt x="8" y="52"/>
                    <a:pt x="4" y="50"/>
                    <a:pt x="4" y="4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3"/>
                    <a:pt x="1" y="30"/>
                    <a:pt x="7" y="28"/>
                  </a:cubicBezTo>
                  <a:cubicBezTo>
                    <a:pt x="7" y="28"/>
                    <a:pt x="39" y="22"/>
                    <a:pt x="62" y="16"/>
                  </a:cubicBezTo>
                  <a:cubicBezTo>
                    <a:pt x="84" y="11"/>
                    <a:pt x="113" y="3"/>
                    <a:pt x="113" y="3"/>
                  </a:cubicBezTo>
                  <a:cubicBezTo>
                    <a:pt x="124" y="0"/>
                    <a:pt x="128" y="3"/>
                    <a:pt x="129" y="7"/>
                  </a:cubicBezTo>
                  <a:lnTo>
                    <a:pt x="131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5" name="Freeform 1360">
              <a:extLst>
                <a:ext uri="{FF2B5EF4-FFF2-40B4-BE49-F238E27FC236}">
                  <a16:creationId xmlns:a16="http://schemas.microsoft.com/office/drawing/2014/main" id="{4209CFA6-DE75-A661-E146-1B31D5F3A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428" y="2601732"/>
              <a:ext cx="657766" cy="197330"/>
            </a:xfrm>
            <a:custGeom>
              <a:avLst/>
              <a:gdLst>
                <a:gd name="T0" fmla="*/ 448 w 133"/>
                <a:gd name="T1" fmla="*/ 68 h 37"/>
                <a:gd name="T2" fmla="*/ 418 w 133"/>
                <a:gd name="T3" fmla="*/ 97 h 37"/>
                <a:gd name="T4" fmla="*/ 180 w 133"/>
                <a:gd name="T5" fmla="*/ 131 h 37"/>
                <a:gd name="T6" fmla="*/ 45 w 133"/>
                <a:gd name="T7" fmla="*/ 152 h 37"/>
                <a:gd name="T8" fmla="*/ 8 w 133"/>
                <a:gd name="T9" fmla="*/ 128 h 37"/>
                <a:gd name="T10" fmla="*/ 5 w 133"/>
                <a:gd name="T11" fmla="*/ 89 h 37"/>
                <a:gd name="T12" fmla="*/ 48 w 133"/>
                <a:gd name="T13" fmla="*/ 55 h 37"/>
                <a:gd name="T14" fmla="*/ 304 w 133"/>
                <a:gd name="T15" fmla="*/ 16 h 37"/>
                <a:gd name="T16" fmla="*/ 398 w 133"/>
                <a:gd name="T17" fmla="*/ 5 h 37"/>
                <a:gd name="T18" fmla="*/ 441 w 133"/>
                <a:gd name="T19" fmla="*/ 21 h 37"/>
                <a:gd name="T20" fmla="*/ 448 w 133"/>
                <a:gd name="T21" fmla="*/ 68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3" h="37">
                  <a:moveTo>
                    <a:pt x="132" y="16"/>
                  </a:moveTo>
                  <a:cubicBezTo>
                    <a:pt x="133" y="20"/>
                    <a:pt x="129" y="22"/>
                    <a:pt x="123" y="23"/>
                  </a:cubicBezTo>
                  <a:cubicBezTo>
                    <a:pt x="123" y="23"/>
                    <a:pt x="69" y="29"/>
                    <a:pt x="53" y="31"/>
                  </a:cubicBezTo>
                  <a:cubicBezTo>
                    <a:pt x="37" y="32"/>
                    <a:pt x="13" y="36"/>
                    <a:pt x="13" y="36"/>
                  </a:cubicBezTo>
                  <a:cubicBezTo>
                    <a:pt x="7" y="37"/>
                    <a:pt x="2" y="35"/>
                    <a:pt x="2" y="3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4" y="14"/>
                    <a:pt x="14" y="13"/>
                  </a:cubicBezTo>
                  <a:cubicBezTo>
                    <a:pt x="14" y="13"/>
                    <a:pt x="70" y="6"/>
                    <a:pt x="89" y="4"/>
                  </a:cubicBezTo>
                  <a:cubicBezTo>
                    <a:pt x="108" y="2"/>
                    <a:pt x="117" y="1"/>
                    <a:pt x="117" y="1"/>
                  </a:cubicBezTo>
                  <a:cubicBezTo>
                    <a:pt x="123" y="0"/>
                    <a:pt x="130" y="1"/>
                    <a:pt x="130" y="5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78" name="Freeform 1362">
              <a:extLst>
                <a:ext uri="{FF2B5EF4-FFF2-40B4-BE49-F238E27FC236}">
                  <a16:creationId xmlns:a16="http://schemas.microsoft.com/office/drawing/2014/main" id="{DC1B9EBE-0DB3-32FE-CB74-5909AD39C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3328" y="2562266"/>
              <a:ext cx="506480" cy="151286"/>
            </a:xfrm>
            <a:custGeom>
              <a:avLst/>
              <a:gdLst>
                <a:gd name="T0" fmla="*/ 344 w 103"/>
                <a:gd name="T1" fmla="*/ 0 h 29"/>
                <a:gd name="T2" fmla="*/ 211 w 103"/>
                <a:gd name="T3" fmla="*/ 13 h 29"/>
                <a:gd name="T4" fmla="*/ 22 w 103"/>
                <a:gd name="T5" fmla="*/ 25 h 29"/>
                <a:gd name="T6" fmla="*/ 0 w 103"/>
                <a:gd name="T7" fmla="*/ 52 h 29"/>
                <a:gd name="T8" fmla="*/ 1 w 103"/>
                <a:gd name="T9" fmla="*/ 90 h 29"/>
                <a:gd name="T10" fmla="*/ 46 w 103"/>
                <a:gd name="T11" fmla="*/ 111 h 29"/>
                <a:gd name="T12" fmla="*/ 290 w 103"/>
                <a:gd name="T13" fmla="*/ 95 h 29"/>
                <a:gd name="T14" fmla="*/ 344 w 103"/>
                <a:gd name="T15" fmla="*/ 90 h 29"/>
                <a:gd name="T16" fmla="*/ 344 w 103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29">
                  <a:moveTo>
                    <a:pt x="103" y="0"/>
                  </a:moveTo>
                  <a:cubicBezTo>
                    <a:pt x="92" y="1"/>
                    <a:pt x="76" y="2"/>
                    <a:pt x="63" y="3"/>
                  </a:cubicBezTo>
                  <a:cubicBezTo>
                    <a:pt x="40" y="5"/>
                    <a:pt x="7" y="6"/>
                    <a:pt x="7" y="6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7"/>
                    <a:pt x="4" y="29"/>
                    <a:pt x="14" y="28"/>
                  </a:cubicBezTo>
                  <a:cubicBezTo>
                    <a:pt x="14" y="28"/>
                    <a:pt x="63" y="25"/>
                    <a:pt x="87" y="24"/>
                  </a:cubicBezTo>
                  <a:cubicBezTo>
                    <a:pt x="94" y="23"/>
                    <a:pt x="99" y="23"/>
                    <a:pt x="103" y="23"/>
                  </a:cubicBezTo>
                  <a:lnTo>
                    <a:pt x="103" y="0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79" name="Freeform 1363">
              <a:extLst>
                <a:ext uri="{FF2B5EF4-FFF2-40B4-BE49-F238E27FC236}">
                  <a16:creationId xmlns:a16="http://schemas.microsoft.com/office/drawing/2014/main" id="{C2072467-4418-C268-93AE-32A50917F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793" y="1818989"/>
              <a:ext cx="651189" cy="167731"/>
            </a:xfrm>
            <a:custGeom>
              <a:avLst/>
              <a:gdLst>
                <a:gd name="T0" fmla="*/ 444 w 132"/>
                <a:gd name="T1" fmla="*/ 102 h 32"/>
                <a:gd name="T2" fmla="*/ 383 w 132"/>
                <a:gd name="T3" fmla="*/ 124 h 32"/>
                <a:gd name="T4" fmla="*/ 183 w 132"/>
                <a:gd name="T5" fmla="*/ 104 h 32"/>
                <a:gd name="T6" fmla="*/ 39 w 132"/>
                <a:gd name="T7" fmla="*/ 97 h 32"/>
                <a:gd name="T8" fmla="*/ 0 w 132"/>
                <a:gd name="T9" fmla="*/ 65 h 32"/>
                <a:gd name="T10" fmla="*/ 5 w 132"/>
                <a:gd name="T11" fmla="*/ 26 h 32"/>
                <a:gd name="T12" fmla="*/ 32 w 132"/>
                <a:gd name="T13" fmla="*/ 0 h 32"/>
                <a:gd name="T14" fmla="*/ 216 w 132"/>
                <a:gd name="T15" fmla="*/ 16 h 32"/>
                <a:gd name="T16" fmla="*/ 419 w 132"/>
                <a:gd name="T17" fmla="*/ 29 h 32"/>
                <a:gd name="T18" fmla="*/ 446 w 132"/>
                <a:gd name="T19" fmla="*/ 61 h 32"/>
                <a:gd name="T20" fmla="*/ 444 w 132"/>
                <a:gd name="T21" fmla="*/ 102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1" y="25"/>
                  </a:moveTo>
                  <a:cubicBezTo>
                    <a:pt x="131" y="29"/>
                    <a:pt x="129" y="32"/>
                    <a:pt x="113" y="3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20"/>
                    <a:pt x="0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0"/>
                    <a:pt x="9" y="0"/>
                  </a:cubicBezTo>
                  <a:cubicBezTo>
                    <a:pt x="9" y="0"/>
                    <a:pt x="51" y="3"/>
                    <a:pt x="64" y="4"/>
                  </a:cubicBezTo>
                  <a:cubicBezTo>
                    <a:pt x="76" y="5"/>
                    <a:pt x="124" y="7"/>
                    <a:pt x="124" y="7"/>
                  </a:cubicBezTo>
                  <a:cubicBezTo>
                    <a:pt x="130" y="8"/>
                    <a:pt x="132" y="11"/>
                    <a:pt x="132" y="15"/>
                  </a:cubicBezTo>
                  <a:lnTo>
                    <a:pt x="131" y="25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0" name="Freeform 1364">
              <a:extLst>
                <a:ext uri="{FF2B5EF4-FFF2-40B4-BE49-F238E27FC236}">
                  <a16:creationId xmlns:a16="http://schemas.microsoft.com/office/drawing/2014/main" id="{5F9BE211-ED62-D39A-FC71-679FDC1D0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628" y="2651064"/>
              <a:ext cx="651189" cy="200619"/>
            </a:xfrm>
            <a:custGeom>
              <a:avLst/>
              <a:gdLst>
                <a:gd name="T0" fmla="*/ 444 w 132"/>
                <a:gd name="T1" fmla="*/ 132 h 38"/>
                <a:gd name="T2" fmla="*/ 392 w 132"/>
                <a:gd name="T3" fmla="*/ 153 h 38"/>
                <a:gd name="T4" fmla="*/ 291 w 132"/>
                <a:gd name="T5" fmla="*/ 136 h 38"/>
                <a:gd name="T6" fmla="*/ 41 w 132"/>
                <a:gd name="T7" fmla="*/ 103 h 38"/>
                <a:gd name="T8" fmla="*/ 0 w 132"/>
                <a:gd name="T9" fmla="*/ 69 h 38"/>
                <a:gd name="T10" fmla="*/ 8 w 132"/>
                <a:gd name="T11" fmla="*/ 29 h 38"/>
                <a:gd name="T12" fmla="*/ 35 w 132"/>
                <a:gd name="T13" fmla="*/ 5 h 38"/>
                <a:gd name="T14" fmla="*/ 221 w 132"/>
                <a:gd name="T15" fmla="*/ 34 h 38"/>
                <a:gd name="T16" fmla="*/ 399 w 132"/>
                <a:gd name="T17" fmla="*/ 55 h 38"/>
                <a:gd name="T18" fmla="*/ 446 w 132"/>
                <a:gd name="T19" fmla="*/ 90 h 38"/>
                <a:gd name="T20" fmla="*/ 444 w 132"/>
                <a:gd name="T21" fmla="*/ 132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8">
                  <a:moveTo>
                    <a:pt x="131" y="32"/>
                  </a:moveTo>
                  <a:cubicBezTo>
                    <a:pt x="130" y="35"/>
                    <a:pt x="127" y="38"/>
                    <a:pt x="116" y="37"/>
                  </a:cubicBezTo>
                  <a:cubicBezTo>
                    <a:pt x="116" y="37"/>
                    <a:pt x="110" y="36"/>
                    <a:pt x="86" y="33"/>
                  </a:cubicBezTo>
                  <a:cubicBezTo>
                    <a:pt x="61" y="30"/>
                    <a:pt x="12" y="25"/>
                    <a:pt x="12" y="25"/>
                  </a:cubicBezTo>
                  <a:cubicBezTo>
                    <a:pt x="3" y="24"/>
                    <a:pt x="0" y="21"/>
                    <a:pt x="0" y="1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3"/>
                    <a:pt x="4" y="0"/>
                    <a:pt x="10" y="1"/>
                  </a:cubicBezTo>
                  <a:cubicBezTo>
                    <a:pt x="10" y="1"/>
                    <a:pt x="43" y="6"/>
                    <a:pt x="65" y="8"/>
                  </a:cubicBezTo>
                  <a:cubicBezTo>
                    <a:pt x="88" y="11"/>
                    <a:pt x="118" y="13"/>
                    <a:pt x="118" y="13"/>
                  </a:cubicBezTo>
                  <a:cubicBezTo>
                    <a:pt x="130" y="14"/>
                    <a:pt x="132" y="18"/>
                    <a:pt x="132" y="22"/>
                  </a:cubicBezTo>
                  <a:lnTo>
                    <a:pt x="131" y="32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1" name="Freeform 1365">
              <a:extLst>
                <a:ext uri="{FF2B5EF4-FFF2-40B4-BE49-F238E27FC236}">
                  <a16:creationId xmlns:a16="http://schemas.microsoft.com/office/drawing/2014/main" id="{B2E4C661-5435-FABE-940B-3BEA01378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817" y="2687241"/>
              <a:ext cx="651189" cy="167731"/>
            </a:xfrm>
            <a:custGeom>
              <a:avLst/>
              <a:gdLst>
                <a:gd name="T0" fmla="*/ 446 w 132"/>
                <a:gd name="T1" fmla="*/ 65 h 32"/>
                <a:gd name="T2" fmla="*/ 386 w 132"/>
                <a:gd name="T3" fmla="*/ 102 h 32"/>
                <a:gd name="T4" fmla="*/ 189 w 132"/>
                <a:gd name="T5" fmla="*/ 115 h 32"/>
                <a:gd name="T6" fmla="*/ 41 w 132"/>
                <a:gd name="T7" fmla="*/ 129 h 32"/>
                <a:gd name="T8" fmla="*/ 5 w 132"/>
                <a:gd name="T9" fmla="*/ 104 h 32"/>
                <a:gd name="T10" fmla="*/ 0 w 132"/>
                <a:gd name="T11" fmla="*/ 65 h 32"/>
                <a:gd name="T12" fmla="*/ 27 w 132"/>
                <a:gd name="T13" fmla="*/ 33 h 32"/>
                <a:gd name="T14" fmla="*/ 210 w 132"/>
                <a:gd name="T15" fmla="*/ 21 h 32"/>
                <a:gd name="T16" fmla="*/ 413 w 132"/>
                <a:gd name="T17" fmla="*/ 0 h 32"/>
                <a:gd name="T18" fmla="*/ 444 w 132"/>
                <a:gd name="T19" fmla="*/ 26 h 32"/>
                <a:gd name="T20" fmla="*/ 446 w 132"/>
                <a:gd name="T21" fmla="*/ 65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2" y="16"/>
                  </a:moveTo>
                  <a:cubicBezTo>
                    <a:pt x="132" y="20"/>
                    <a:pt x="131" y="23"/>
                    <a:pt x="114" y="25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6" y="32"/>
                    <a:pt x="1" y="30"/>
                    <a:pt x="1" y="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2" y="9"/>
                    <a:pt x="8" y="8"/>
                  </a:cubicBezTo>
                  <a:cubicBezTo>
                    <a:pt x="8" y="8"/>
                    <a:pt x="50" y="6"/>
                    <a:pt x="62" y="5"/>
                  </a:cubicBezTo>
                  <a:cubicBezTo>
                    <a:pt x="75" y="4"/>
                    <a:pt x="122" y="0"/>
                    <a:pt x="122" y="0"/>
                  </a:cubicBezTo>
                  <a:cubicBezTo>
                    <a:pt x="128" y="0"/>
                    <a:pt x="131" y="3"/>
                    <a:pt x="131" y="6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2" name="Freeform 1366">
              <a:extLst>
                <a:ext uri="{FF2B5EF4-FFF2-40B4-BE49-F238E27FC236}">
                  <a16:creationId xmlns:a16="http://schemas.microsoft.com/office/drawing/2014/main" id="{AC94BA69-172E-19B4-AB07-E1AC4A116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404" y="1861744"/>
              <a:ext cx="651189" cy="263107"/>
            </a:xfrm>
            <a:custGeom>
              <a:avLst/>
              <a:gdLst>
                <a:gd name="T0" fmla="*/ 12 w 132"/>
                <a:gd name="T1" fmla="*/ 26 h 50"/>
                <a:gd name="T2" fmla="*/ 75 w 132"/>
                <a:gd name="T3" fmla="*/ 13 h 50"/>
                <a:gd name="T4" fmla="*/ 269 w 132"/>
                <a:gd name="T5" fmla="*/ 67 h 50"/>
                <a:gd name="T6" fmla="*/ 404 w 132"/>
                <a:gd name="T7" fmla="*/ 102 h 50"/>
                <a:gd name="T8" fmla="*/ 444 w 132"/>
                <a:gd name="T9" fmla="*/ 138 h 50"/>
                <a:gd name="T10" fmla="*/ 437 w 132"/>
                <a:gd name="T11" fmla="*/ 179 h 50"/>
                <a:gd name="T12" fmla="*/ 405 w 132"/>
                <a:gd name="T13" fmla="*/ 200 h 50"/>
                <a:gd name="T14" fmla="*/ 215 w 132"/>
                <a:gd name="T15" fmla="*/ 157 h 50"/>
                <a:gd name="T16" fmla="*/ 26 w 132"/>
                <a:gd name="T17" fmla="*/ 98 h 50"/>
                <a:gd name="T18" fmla="*/ 5 w 132"/>
                <a:gd name="T19" fmla="*/ 67 h 50"/>
                <a:gd name="T20" fmla="*/ 12 w 132"/>
                <a:gd name="T21" fmla="*/ 26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0">
                  <a:moveTo>
                    <a:pt x="3" y="6"/>
                  </a:moveTo>
                  <a:cubicBezTo>
                    <a:pt x="4" y="3"/>
                    <a:pt x="6" y="0"/>
                    <a:pt x="22" y="3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27" y="26"/>
                    <a:pt x="132" y="30"/>
                    <a:pt x="131" y="34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8" y="48"/>
                    <a:pt x="125" y="50"/>
                    <a:pt x="120" y="49"/>
                  </a:cubicBezTo>
                  <a:cubicBezTo>
                    <a:pt x="120" y="49"/>
                    <a:pt x="75" y="41"/>
                    <a:pt x="63" y="38"/>
                  </a:cubicBezTo>
                  <a:cubicBezTo>
                    <a:pt x="51" y="36"/>
                    <a:pt x="7" y="24"/>
                    <a:pt x="7" y="24"/>
                  </a:cubicBezTo>
                  <a:cubicBezTo>
                    <a:pt x="1" y="23"/>
                    <a:pt x="0" y="20"/>
                    <a:pt x="1" y="16"/>
                  </a:cubicBezTo>
                  <a:lnTo>
                    <a:pt x="3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3" name="Freeform 1367">
              <a:extLst>
                <a:ext uri="{FF2B5EF4-FFF2-40B4-BE49-F238E27FC236}">
                  <a16:creationId xmlns:a16="http://schemas.microsoft.com/office/drawing/2014/main" id="{5C54E665-8C3B-4EF9-0417-A41777E9F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571" y="2026186"/>
              <a:ext cx="641322" cy="335461"/>
            </a:xfrm>
            <a:custGeom>
              <a:avLst/>
              <a:gdLst>
                <a:gd name="T0" fmla="*/ 423 w 130"/>
                <a:gd name="T1" fmla="*/ 234 h 64"/>
                <a:gd name="T2" fmla="*/ 359 w 130"/>
                <a:gd name="T3" fmla="*/ 239 h 64"/>
                <a:gd name="T4" fmla="*/ 174 w 130"/>
                <a:gd name="T5" fmla="*/ 158 h 64"/>
                <a:gd name="T6" fmla="*/ 35 w 130"/>
                <a:gd name="T7" fmla="*/ 102 h 64"/>
                <a:gd name="T8" fmla="*/ 8 w 130"/>
                <a:gd name="T9" fmla="*/ 61 h 64"/>
                <a:gd name="T10" fmla="*/ 18 w 130"/>
                <a:gd name="T11" fmla="*/ 26 h 64"/>
                <a:gd name="T12" fmla="*/ 53 w 130"/>
                <a:gd name="T13" fmla="*/ 8 h 64"/>
                <a:gd name="T14" fmla="*/ 224 w 130"/>
                <a:gd name="T15" fmla="*/ 81 h 64"/>
                <a:gd name="T16" fmla="*/ 417 w 130"/>
                <a:gd name="T17" fmla="*/ 158 h 64"/>
                <a:gd name="T18" fmla="*/ 437 w 130"/>
                <a:gd name="T19" fmla="*/ 198 h 64"/>
                <a:gd name="T20" fmla="*/ 423 w 130"/>
                <a:gd name="T21" fmla="*/ 234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125" y="58"/>
                  </a:moveTo>
                  <a:cubicBezTo>
                    <a:pt x="124" y="62"/>
                    <a:pt x="122" y="64"/>
                    <a:pt x="106" y="5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4" y="23"/>
                    <a:pt x="0" y="19"/>
                    <a:pt x="2" y="1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2"/>
                    <a:pt x="9" y="0"/>
                    <a:pt x="15" y="2"/>
                  </a:cubicBezTo>
                  <a:cubicBezTo>
                    <a:pt x="15" y="2"/>
                    <a:pt x="54" y="16"/>
                    <a:pt x="66" y="20"/>
                  </a:cubicBezTo>
                  <a:cubicBezTo>
                    <a:pt x="78" y="24"/>
                    <a:pt x="123" y="39"/>
                    <a:pt x="123" y="39"/>
                  </a:cubicBezTo>
                  <a:cubicBezTo>
                    <a:pt x="129" y="41"/>
                    <a:pt x="130" y="45"/>
                    <a:pt x="129" y="49"/>
                  </a:cubicBezTo>
                  <a:lnTo>
                    <a:pt x="125" y="58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4" name="Freeform 1368">
              <a:extLst>
                <a:ext uri="{FF2B5EF4-FFF2-40B4-BE49-F238E27FC236}">
                  <a16:creationId xmlns:a16="http://schemas.microsoft.com/office/drawing/2014/main" id="{BE912C15-FCE0-F6E3-049D-B8D167E76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6583" y="2246537"/>
              <a:ext cx="641322" cy="335461"/>
            </a:xfrm>
            <a:custGeom>
              <a:avLst/>
              <a:gdLst>
                <a:gd name="T0" fmla="*/ 18 w 130"/>
                <a:gd name="T1" fmla="*/ 26 h 64"/>
                <a:gd name="T2" fmla="*/ 81 w 130"/>
                <a:gd name="T3" fmla="*/ 21 h 64"/>
                <a:gd name="T4" fmla="*/ 269 w 130"/>
                <a:gd name="T5" fmla="*/ 102 h 64"/>
                <a:gd name="T6" fmla="*/ 399 w 130"/>
                <a:gd name="T7" fmla="*/ 155 h 64"/>
                <a:gd name="T8" fmla="*/ 437 w 130"/>
                <a:gd name="T9" fmla="*/ 198 h 64"/>
                <a:gd name="T10" fmla="*/ 423 w 130"/>
                <a:gd name="T11" fmla="*/ 234 h 64"/>
                <a:gd name="T12" fmla="*/ 390 w 130"/>
                <a:gd name="T13" fmla="*/ 252 h 64"/>
                <a:gd name="T14" fmla="*/ 207 w 130"/>
                <a:gd name="T15" fmla="*/ 183 h 64"/>
                <a:gd name="T16" fmla="*/ 26 w 130"/>
                <a:gd name="T17" fmla="*/ 97 h 64"/>
                <a:gd name="T18" fmla="*/ 8 w 130"/>
                <a:gd name="T19" fmla="*/ 61 h 64"/>
                <a:gd name="T20" fmla="*/ 18 w 130"/>
                <a:gd name="T21" fmla="*/ 26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5" y="6"/>
                  </a:moveTo>
                  <a:cubicBezTo>
                    <a:pt x="6" y="2"/>
                    <a:pt x="8" y="0"/>
                    <a:pt x="24" y="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25" y="41"/>
                    <a:pt x="130" y="45"/>
                    <a:pt x="129" y="4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4" y="62"/>
                    <a:pt x="121" y="64"/>
                    <a:pt x="115" y="62"/>
                  </a:cubicBezTo>
                  <a:cubicBezTo>
                    <a:pt x="115" y="62"/>
                    <a:pt x="73" y="49"/>
                    <a:pt x="61" y="45"/>
                  </a:cubicBezTo>
                  <a:cubicBezTo>
                    <a:pt x="48" y="41"/>
                    <a:pt x="7" y="24"/>
                    <a:pt x="7" y="24"/>
                  </a:cubicBezTo>
                  <a:cubicBezTo>
                    <a:pt x="1" y="22"/>
                    <a:pt x="0" y="19"/>
                    <a:pt x="2" y="15"/>
                  </a:cubicBezTo>
                  <a:lnTo>
                    <a:pt x="5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5" name="Freeform 1369">
              <a:extLst>
                <a:ext uri="{FF2B5EF4-FFF2-40B4-BE49-F238E27FC236}">
                  <a16:creationId xmlns:a16="http://schemas.microsoft.com/office/drawing/2014/main" id="{B69239F0-2C49-BB92-B679-0F75190B8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594" y="2470178"/>
              <a:ext cx="647900" cy="286129"/>
            </a:xfrm>
            <a:custGeom>
              <a:avLst/>
              <a:gdLst>
                <a:gd name="T0" fmla="*/ 12 w 131"/>
                <a:gd name="T1" fmla="*/ 26 h 54"/>
                <a:gd name="T2" fmla="*/ 80 w 131"/>
                <a:gd name="T3" fmla="*/ 16 h 54"/>
                <a:gd name="T4" fmla="*/ 269 w 131"/>
                <a:gd name="T5" fmla="*/ 81 h 54"/>
                <a:gd name="T6" fmla="*/ 405 w 131"/>
                <a:gd name="T7" fmla="*/ 122 h 54"/>
                <a:gd name="T8" fmla="*/ 441 w 131"/>
                <a:gd name="T9" fmla="*/ 158 h 54"/>
                <a:gd name="T10" fmla="*/ 435 w 131"/>
                <a:gd name="T11" fmla="*/ 200 h 54"/>
                <a:gd name="T12" fmla="*/ 400 w 131"/>
                <a:gd name="T13" fmla="*/ 221 h 54"/>
                <a:gd name="T14" fmla="*/ 211 w 131"/>
                <a:gd name="T15" fmla="*/ 166 h 54"/>
                <a:gd name="T16" fmla="*/ 26 w 131"/>
                <a:gd name="T17" fmla="*/ 102 h 54"/>
                <a:gd name="T18" fmla="*/ 5 w 131"/>
                <a:gd name="T19" fmla="*/ 68 h 54"/>
                <a:gd name="T20" fmla="*/ 12 w 131"/>
                <a:gd name="T21" fmla="*/ 2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1" h="54">
                  <a:moveTo>
                    <a:pt x="3" y="6"/>
                  </a:moveTo>
                  <a:cubicBezTo>
                    <a:pt x="4" y="2"/>
                    <a:pt x="7" y="0"/>
                    <a:pt x="23" y="4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7" y="30"/>
                    <a:pt x="131" y="35"/>
                    <a:pt x="130" y="3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7" y="52"/>
                    <a:pt x="124" y="54"/>
                    <a:pt x="118" y="53"/>
                  </a:cubicBezTo>
                  <a:cubicBezTo>
                    <a:pt x="118" y="53"/>
                    <a:pt x="75" y="43"/>
                    <a:pt x="62" y="40"/>
                  </a:cubicBezTo>
                  <a:cubicBezTo>
                    <a:pt x="50" y="37"/>
                    <a:pt x="7" y="24"/>
                    <a:pt x="7" y="24"/>
                  </a:cubicBezTo>
                  <a:cubicBezTo>
                    <a:pt x="1" y="22"/>
                    <a:pt x="0" y="19"/>
                    <a:pt x="1" y="16"/>
                  </a:cubicBezTo>
                  <a:lnTo>
                    <a:pt x="3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</p:grpSp>
      <p:sp>
        <p:nvSpPr>
          <p:cNvPr id="286" name="Ellipse 52">
            <a:extLst>
              <a:ext uri="{FF2B5EF4-FFF2-40B4-BE49-F238E27FC236}">
                <a16:creationId xmlns:a16="http://schemas.microsoft.com/office/drawing/2014/main" id="{BB129A00-014D-5706-CACF-C7D8E08B1949}"/>
              </a:ext>
            </a:extLst>
          </p:cNvPr>
          <p:cNvSpPr/>
          <p:nvPr/>
        </p:nvSpPr>
        <p:spPr>
          <a:xfrm flipH="1">
            <a:off x="173345" y="2746680"/>
            <a:ext cx="215543" cy="21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288" name="Image 13">
            <a:extLst>
              <a:ext uri="{FF2B5EF4-FFF2-40B4-BE49-F238E27FC236}">
                <a16:creationId xmlns:a16="http://schemas.microsoft.com/office/drawing/2014/main" id="{5F3E56D2-08B0-43BB-3B2D-774E177B5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9778">
            <a:off x="512488" y="2767872"/>
            <a:ext cx="552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4" name="Group 3">
            <a:extLst>
              <a:ext uri="{FF2B5EF4-FFF2-40B4-BE49-F238E27FC236}">
                <a16:creationId xmlns:a16="http://schemas.microsoft.com/office/drawing/2014/main" id="{25CB03F2-030E-8A95-7A71-3BC5B4B7C2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14758" y="5390126"/>
            <a:ext cx="805645" cy="710642"/>
            <a:chOff x="1872" y="1257"/>
            <a:chExt cx="2002" cy="1766"/>
          </a:xfrm>
        </p:grpSpPr>
        <p:sp>
          <p:nvSpPr>
            <p:cNvPr id="295" name="Freeform 4">
              <a:extLst>
                <a:ext uri="{FF2B5EF4-FFF2-40B4-BE49-F238E27FC236}">
                  <a16:creationId xmlns:a16="http://schemas.microsoft.com/office/drawing/2014/main" id="{6510E7BB-ECC5-8F36-39DA-D28FE1E70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257"/>
              <a:ext cx="2002" cy="1766"/>
            </a:xfrm>
            <a:custGeom>
              <a:avLst/>
              <a:gdLst>
                <a:gd name="T0" fmla="*/ 21940 w 801"/>
                <a:gd name="T1" fmla="*/ 3857 h 662"/>
                <a:gd name="T2" fmla="*/ 26806 w 801"/>
                <a:gd name="T3" fmla="*/ 3644 h 662"/>
                <a:gd name="T4" fmla="*/ 29823 w 801"/>
                <a:gd name="T5" fmla="*/ 3801 h 662"/>
                <a:gd name="T6" fmla="*/ 30552 w 801"/>
                <a:gd name="T7" fmla="*/ 10327 h 662"/>
                <a:gd name="T8" fmla="*/ 28105 w 801"/>
                <a:gd name="T9" fmla="*/ 14275 h 662"/>
                <a:gd name="T10" fmla="*/ 24281 w 801"/>
                <a:gd name="T11" fmla="*/ 18738 h 662"/>
                <a:gd name="T12" fmla="*/ 20952 w 801"/>
                <a:gd name="T13" fmla="*/ 19285 h 662"/>
                <a:gd name="T14" fmla="*/ 16891 w 801"/>
                <a:gd name="T15" fmla="*/ 23235 h 662"/>
                <a:gd name="T16" fmla="*/ 8903 w 801"/>
                <a:gd name="T17" fmla="*/ 29120 h 662"/>
                <a:gd name="T18" fmla="*/ 2529 w 801"/>
                <a:gd name="T19" fmla="*/ 32466 h 662"/>
                <a:gd name="T20" fmla="*/ 937 w 801"/>
                <a:gd name="T21" fmla="*/ 23505 h 662"/>
                <a:gd name="T22" fmla="*/ 625 w 801"/>
                <a:gd name="T23" fmla="*/ 11999 h 662"/>
                <a:gd name="T24" fmla="*/ 5104 w 801"/>
                <a:gd name="T25" fmla="*/ 2428 h 662"/>
                <a:gd name="T26" fmla="*/ 20482 w 801"/>
                <a:gd name="T27" fmla="*/ 4100 h 662"/>
                <a:gd name="T28" fmla="*/ 21940 w 801"/>
                <a:gd name="T29" fmla="*/ 3857 h 6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1" h="662">
                  <a:moveTo>
                    <a:pt x="562" y="76"/>
                  </a:moveTo>
                  <a:cubicBezTo>
                    <a:pt x="591" y="67"/>
                    <a:pt x="647" y="69"/>
                    <a:pt x="687" y="72"/>
                  </a:cubicBezTo>
                  <a:cubicBezTo>
                    <a:pt x="726" y="75"/>
                    <a:pt x="734" y="72"/>
                    <a:pt x="764" y="75"/>
                  </a:cubicBezTo>
                  <a:cubicBezTo>
                    <a:pt x="800" y="78"/>
                    <a:pt x="801" y="175"/>
                    <a:pt x="783" y="204"/>
                  </a:cubicBezTo>
                  <a:cubicBezTo>
                    <a:pt x="766" y="233"/>
                    <a:pt x="745" y="242"/>
                    <a:pt x="720" y="282"/>
                  </a:cubicBezTo>
                  <a:cubicBezTo>
                    <a:pt x="695" y="321"/>
                    <a:pt x="660" y="359"/>
                    <a:pt x="622" y="370"/>
                  </a:cubicBezTo>
                  <a:cubicBezTo>
                    <a:pt x="584" y="380"/>
                    <a:pt x="553" y="355"/>
                    <a:pt x="537" y="381"/>
                  </a:cubicBezTo>
                  <a:cubicBezTo>
                    <a:pt x="521" y="408"/>
                    <a:pt x="489" y="440"/>
                    <a:pt x="433" y="459"/>
                  </a:cubicBezTo>
                  <a:cubicBezTo>
                    <a:pt x="377" y="478"/>
                    <a:pt x="274" y="532"/>
                    <a:pt x="228" y="575"/>
                  </a:cubicBezTo>
                  <a:cubicBezTo>
                    <a:pt x="181" y="618"/>
                    <a:pt x="129" y="662"/>
                    <a:pt x="65" y="641"/>
                  </a:cubicBezTo>
                  <a:cubicBezTo>
                    <a:pt x="0" y="620"/>
                    <a:pt x="27" y="505"/>
                    <a:pt x="24" y="464"/>
                  </a:cubicBezTo>
                  <a:cubicBezTo>
                    <a:pt x="21" y="422"/>
                    <a:pt x="0" y="352"/>
                    <a:pt x="16" y="237"/>
                  </a:cubicBezTo>
                  <a:cubicBezTo>
                    <a:pt x="29" y="149"/>
                    <a:pt x="55" y="77"/>
                    <a:pt x="131" y="48"/>
                  </a:cubicBezTo>
                  <a:cubicBezTo>
                    <a:pt x="258" y="0"/>
                    <a:pt x="472" y="73"/>
                    <a:pt x="525" y="81"/>
                  </a:cubicBezTo>
                  <a:cubicBezTo>
                    <a:pt x="538" y="83"/>
                    <a:pt x="550" y="78"/>
                    <a:pt x="562" y="76"/>
                  </a:cubicBezTo>
                  <a:close/>
                </a:path>
              </a:pathLst>
            </a:custGeom>
            <a:solidFill>
              <a:srgbClr val="875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6" name="Freeform 5">
              <a:extLst>
                <a:ext uri="{FF2B5EF4-FFF2-40B4-BE49-F238E27FC236}">
                  <a16:creationId xmlns:a16="http://schemas.microsoft.com/office/drawing/2014/main" id="{A7FDE9AB-CE1F-CC9B-BFA2-C7C1FE069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1335"/>
              <a:ext cx="840" cy="650"/>
            </a:xfrm>
            <a:custGeom>
              <a:avLst/>
              <a:gdLst>
                <a:gd name="T0" fmla="*/ 13125 w 336"/>
                <a:gd name="T1" fmla="*/ 1761 h 244"/>
                <a:gd name="T2" fmla="*/ 3520 w 336"/>
                <a:gd name="T3" fmla="*/ 1966 h 244"/>
                <a:gd name="T4" fmla="*/ 0 w 336"/>
                <a:gd name="T5" fmla="*/ 12291 h 244"/>
                <a:gd name="T6" fmla="*/ 3988 w 336"/>
                <a:gd name="T7" fmla="*/ 2171 h 244"/>
                <a:gd name="T8" fmla="*/ 13125 w 336"/>
                <a:gd name="T9" fmla="*/ 1761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" h="244">
                  <a:moveTo>
                    <a:pt x="336" y="35"/>
                  </a:moveTo>
                  <a:cubicBezTo>
                    <a:pt x="287" y="19"/>
                    <a:pt x="154" y="0"/>
                    <a:pt x="90" y="39"/>
                  </a:cubicBezTo>
                  <a:cubicBezTo>
                    <a:pt x="26" y="77"/>
                    <a:pt x="5" y="157"/>
                    <a:pt x="0" y="244"/>
                  </a:cubicBezTo>
                  <a:cubicBezTo>
                    <a:pt x="9" y="199"/>
                    <a:pt x="26" y="74"/>
                    <a:pt x="102" y="43"/>
                  </a:cubicBezTo>
                  <a:cubicBezTo>
                    <a:pt x="179" y="12"/>
                    <a:pt x="259" y="22"/>
                    <a:pt x="336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7" name="Freeform 6">
              <a:extLst>
                <a:ext uri="{FF2B5EF4-FFF2-40B4-BE49-F238E27FC236}">
                  <a16:creationId xmlns:a16="http://schemas.microsoft.com/office/drawing/2014/main" id="{C8D02424-B64F-52E9-4850-A6D432908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" y="1343"/>
              <a:ext cx="920" cy="1224"/>
            </a:xfrm>
            <a:custGeom>
              <a:avLst/>
              <a:gdLst>
                <a:gd name="T0" fmla="*/ 5238 w 368"/>
                <a:gd name="T1" fmla="*/ 3093 h 459"/>
                <a:gd name="T2" fmla="*/ 1250 w 368"/>
                <a:gd name="T3" fmla="*/ 11981 h 459"/>
                <a:gd name="T4" fmla="*/ 675 w 368"/>
                <a:gd name="T5" fmla="*/ 23211 h 459"/>
                <a:gd name="T6" fmla="*/ 208 w 368"/>
                <a:gd name="T7" fmla="*/ 12139 h 459"/>
                <a:gd name="T8" fmla="*/ 3958 w 368"/>
                <a:gd name="T9" fmla="*/ 1971 h 459"/>
                <a:gd name="T10" fmla="*/ 14375 w 368"/>
                <a:gd name="T11" fmla="*/ 1763 h 459"/>
                <a:gd name="T12" fmla="*/ 5238 w 368"/>
                <a:gd name="T13" fmla="*/ 3093 h 4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8" h="459">
                  <a:moveTo>
                    <a:pt x="134" y="61"/>
                  </a:moveTo>
                  <a:cubicBezTo>
                    <a:pt x="53" y="96"/>
                    <a:pt x="37" y="185"/>
                    <a:pt x="32" y="237"/>
                  </a:cubicBezTo>
                  <a:cubicBezTo>
                    <a:pt x="26" y="289"/>
                    <a:pt x="28" y="419"/>
                    <a:pt x="17" y="459"/>
                  </a:cubicBezTo>
                  <a:cubicBezTo>
                    <a:pt x="21" y="428"/>
                    <a:pt x="0" y="327"/>
                    <a:pt x="5" y="240"/>
                  </a:cubicBezTo>
                  <a:cubicBezTo>
                    <a:pt x="10" y="153"/>
                    <a:pt x="37" y="77"/>
                    <a:pt x="101" y="39"/>
                  </a:cubicBezTo>
                  <a:cubicBezTo>
                    <a:pt x="165" y="0"/>
                    <a:pt x="318" y="19"/>
                    <a:pt x="368" y="35"/>
                  </a:cubicBezTo>
                  <a:cubicBezTo>
                    <a:pt x="338" y="29"/>
                    <a:pt x="210" y="28"/>
                    <a:pt x="134" y="61"/>
                  </a:cubicBezTo>
                  <a:close/>
                </a:path>
              </a:pathLst>
            </a:custGeom>
            <a:solidFill>
              <a:srgbClr val="A37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8" name="Freeform 7">
              <a:extLst>
                <a:ext uri="{FF2B5EF4-FFF2-40B4-BE49-F238E27FC236}">
                  <a16:creationId xmlns:a16="http://schemas.microsoft.com/office/drawing/2014/main" id="{A9A37BE7-8EDD-3E53-C8DE-26FD712F9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1505"/>
              <a:ext cx="1317" cy="1302"/>
            </a:xfrm>
            <a:custGeom>
              <a:avLst/>
              <a:gdLst>
                <a:gd name="T0" fmla="*/ 20240 w 527"/>
                <a:gd name="T1" fmla="*/ 8052 h 488"/>
                <a:gd name="T2" fmla="*/ 20240 w 527"/>
                <a:gd name="T3" fmla="*/ 8564 h 488"/>
                <a:gd name="T4" fmla="*/ 16574 w 527"/>
                <a:gd name="T5" fmla="*/ 13583 h 488"/>
                <a:gd name="T6" fmla="*/ 13295 w 527"/>
                <a:gd name="T7" fmla="*/ 13674 h 488"/>
                <a:gd name="T8" fmla="*/ 11078 w 527"/>
                <a:gd name="T9" fmla="*/ 16622 h 488"/>
                <a:gd name="T10" fmla="*/ 5495 w 527"/>
                <a:gd name="T11" fmla="*/ 20018 h 488"/>
                <a:gd name="T12" fmla="*/ 0 w 527"/>
                <a:gd name="T13" fmla="*/ 24730 h 488"/>
                <a:gd name="T14" fmla="*/ 5465 w 527"/>
                <a:gd name="T15" fmla="*/ 18799 h 488"/>
                <a:gd name="T16" fmla="*/ 11816 w 527"/>
                <a:gd name="T17" fmla="*/ 13183 h 488"/>
                <a:gd name="T18" fmla="*/ 12360 w 527"/>
                <a:gd name="T19" fmla="*/ 6491 h 488"/>
                <a:gd name="T20" fmla="*/ 12953 w 527"/>
                <a:gd name="T21" fmla="*/ 0 h 488"/>
                <a:gd name="T22" fmla="*/ 13295 w 527"/>
                <a:gd name="T23" fmla="*/ 3645 h 488"/>
                <a:gd name="T24" fmla="*/ 13452 w 527"/>
                <a:gd name="T25" fmla="*/ 7865 h 488"/>
                <a:gd name="T26" fmla="*/ 13765 w 527"/>
                <a:gd name="T27" fmla="*/ 11702 h 488"/>
                <a:gd name="T28" fmla="*/ 17044 w 527"/>
                <a:gd name="T29" fmla="*/ 11454 h 488"/>
                <a:gd name="T30" fmla="*/ 20240 w 527"/>
                <a:gd name="T31" fmla="*/ 8052 h 4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7" h="488">
                  <a:moveTo>
                    <a:pt x="519" y="159"/>
                  </a:moveTo>
                  <a:cubicBezTo>
                    <a:pt x="527" y="154"/>
                    <a:pt x="526" y="161"/>
                    <a:pt x="519" y="169"/>
                  </a:cubicBezTo>
                  <a:cubicBezTo>
                    <a:pt x="490" y="201"/>
                    <a:pt x="475" y="247"/>
                    <a:pt x="425" y="268"/>
                  </a:cubicBezTo>
                  <a:cubicBezTo>
                    <a:pt x="387" y="285"/>
                    <a:pt x="355" y="262"/>
                    <a:pt x="341" y="270"/>
                  </a:cubicBezTo>
                  <a:cubicBezTo>
                    <a:pt x="328" y="278"/>
                    <a:pt x="311" y="304"/>
                    <a:pt x="284" y="328"/>
                  </a:cubicBezTo>
                  <a:cubicBezTo>
                    <a:pt x="257" y="352"/>
                    <a:pt x="211" y="364"/>
                    <a:pt x="141" y="395"/>
                  </a:cubicBezTo>
                  <a:cubicBezTo>
                    <a:pt x="72" y="426"/>
                    <a:pt x="39" y="455"/>
                    <a:pt x="0" y="488"/>
                  </a:cubicBezTo>
                  <a:cubicBezTo>
                    <a:pt x="32" y="451"/>
                    <a:pt x="100" y="391"/>
                    <a:pt x="140" y="371"/>
                  </a:cubicBezTo>
                  <a:cubicBezTo>
                    <a:pt x="180" y="351"/>
                    <a:pt x="275" y="304"/>
                    <a:pt x="303" y="260"/>
                  </a:cubicBezTo>
                  <a:cubicBezTo>
                    <a:pt x="331" y="216"/>
                    <a:pt x="315" y="176"/>
                    <a:pt x="317" y="128"/>
                  </a:cubicBezTo>
                  <a:cubicBezTo>
                    <a:pt x="320" y="80"/>
                    <a:pt x="339" y="32"/>
                    <a:pt x="332" y="0"/>
                  </a:cubicBezTo>
                  <a:cubicBezTo>
                    <a:pt x="340" y="19"/>
                    <a:pt x="343" y="43"/>
                    <a:pt x="341" y="72"/>
                  </a:cubicBezTo>
                  <a:cubicBezTo>
                    <a:pt x="340" y="102"/>
                    <a:pt x="339" y="126"/>
                    <a:pt x="345" y="155"/>
                  </a:cubicBezTo>
                  <a:cubicBezTo>
                    <a:pt x="352" y="184"/>
                    <a:pt x="353" y="218"/>
                    <a:pt x="353" y="231"/>
                  </a:cubicBezTo>
                  <a:cubicBezTo>
                    <a:pt x="353" y="244"/>
                    <a:pt x="400" y="248"/>
                    <a:pt x="437" y="226"/>
                  </a:cubicBezTo>
                  <a:cubicBezTo>
                    <a:pt x="466" y="208"/>
                    <a:pt x="493" y="176"/>
                    <a:pt x="519" y="159"/>
                  </a:cubicBezTo>
                  <a:close/>
                </a:path>
              </a:pathLst>
            </a:custGeom>
            <a:solidFill>
              <a:srgbClr val="7B4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9" name="Freeform 8">
              <a:extLst>
                <a:ext uri="{FF2B5EF4-FFF2-40B4-BE49-F238E27FC236}">
                  <a16:creationId xmlns:a16="http://schemas.microsoft.com/office/drawing/2014/main" id="{4E262562-6020-DE9C-6438-E654077B3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" y="1505"/>
              <a:ext cx="193" cy="475"/>
            </a:xfrm>
            <a:custGeom>
              <a:avLst/>
              <a:gdLst>
                <a:gd name="T0" fmla="*/ 2406 w 77"/>
                <a:gd name="T1" fmla="*/ 0 h 178"/>
                <a:gd name="T2" fmla="*/ 2406 w 77"/>
                <a:gd name="T3" fmla="*/ 5284 h 178"/>
                <a:gd name="T4" fmla="*/ 1231 w 77"/>
                <a:gd name="T5" fmla="*/ 7413 h 178"/>
                <a:gd name="T6" fmla="*/ 238 w 77"/>
                <a:gd name="T7" fmla="*/ 8817 h 178"/>
                <a:gd name="T8" fmla="*/ 50 w 77"/>
                <a:gd name="T9" fmla="*/ 8667 h 178"/>
                <a:gd name="T10" fmla="*/ 2489 w 77"/>
                <a:gd name="T11" fmla="*/ 3747 h 178"/>
                <a:gd name="T12" fmla="*/ 2406 w 77"/>
                <a:gd name="T13" fmla="*/ 205 h 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" h="178">
                  <a:moveTo>
                    <a:pt x="61" y="0"/>
                  </a:moveTo>
                  <a:cubicBezTo>
                    <a:pt x="77" y="28"/>
                    <a:pt x="75" y="76"/>
                    <a:pt x="61" y="104"/>
                  </a:cubicBezTo>
                  <a:cubicBezTo>
                    <a:pt x="55" y="117"/>
                    <a:pt x="41" y="135"/>
                    <a:pt x="31" y="146"/>
                  </a:cubicBezTo>
                  <a:cubicBezTo>
                    <a:pt x="28" y="150"/>
                    <a:pt x="11" y="171"/>
                    <a:pt x="6" y="174"/>
                  </a:cubicBezTo>
                  <a:cubicBezTo>
                    <a:pt x="0" y="178"/>
                    <a:pt x="6" y="166"/>
                    <a:pt x="1" y="171"/>
                  </a:cubicBezTo>
                  <a:cubicBezTo>
                    <a:pt x="22" y="142"/>
                    <a:pt x="56" y="111"/>
                    <a:pt x="63" y="74"/>
                  </a:cubicBezTo>
                  <a:cubicBezTo>
                    <a:pt x="66" y="56"/>
                    <a:pt x="71" y="21"/>
                    <a:pt x="61" y="4"/>
                  </a:cubicBezTo>
                </a:path>
              </a:pathLst>
            </a:custGeom>
            <a:solidFill>
              <a:srgbClr val="7B4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0" name="Freeform 9">
              <a:extLst>
                <a:ext uri="{FF2B5EF4-FFF2-40B4-BE49-F238E27FC236}">
                  <a16:creationId xmlns:a16="http://schemas.microsoft.com/office/drawing/2014/main" id="{8BD86BBB-C448-9067-62F2-37620609E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" y="1468"/>
              <a:ext cx="430" cy="629"/>
            </a:xfrm>
            <a:custGeom>
              <a:avLst/>
              <a:gdLst>
                <a:gd name="T0" fmla="*/ 208 w 172"/>
                <a:gd name="T1" fmla="*/ 2727 h 236"/>
                <a:gd name="T2" fmla="*/ 283 w 172"/>
                <a:gd name="T3" fmla="*/ 6911 h 236"/>
                <a:gd name="T4" fmla="*/ 708 w 172"/>
                <a:gd name="T5" fmla="*/ 11906 h 236"/>
                <a:gd name="T6" fmla="*/ 708 w 172"/>
                <a:gd name="T7" fmla="*/ 7004 h 236"/>
                <a:gd name="T8" fmla="*/ 750 w 172"/>
                <a:gd name="T9" fmla="*/ 2423 h 236"/>
                <a:gd name="T10" fmla="*/ 3438 w 172"/>
                <a:gd name="T11" fmla="*/ 546 h 236"/>
                <a:gd name="T12" fmla="*/ 6720 w 172"/>
                <a:gd name="T13" fmla="*/ 362 h 236"/>
                <a:gd name="T14" fmla="*/ 3125 w 172"/>
                <a:gd name="T15" fmla="*/ 248 h 236"/>
                <a:gd name="T16" fmla="*/ 208 w 172"/>
                <a:gd name="T17" fmla="*/ 2727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236">
                  <a:moveTo>
                    <a:pt x="5" y="54"/>
                  </a:moveTo>
                  <a:cubicBezTo>
                    <a:pt x="8" y="79"/>
                    <a:pt x="1" y="102"/>
                    <a:pt x="7" y="137"/>
                  </a:cubicBezTo>
                  <a:cubicBezTo>
                    <a:pt x="13" y="172"/>
                    <a:pt x="21" y="213"/>
                    <a:pt x="18" y="236"/>
                  </a:cubicBezTo>
                  <a:cubicBezTo>
                    <a:pt x="20" y="216"/>
                    <a:pt x="20" y="167"/>
                    <a:pt x="18" y="139"/>
                  </a:cubicBezTo>
                  <a:cubicBezTo>
                    <a:pt x="16" y="111"/>
                    <a:pt x="15" y="62"/>
                    <a:pt x="19" y="48"/>
                  </a:cubicBezTo>
                  <a:cubicBezTo>
                    <a:pt x="23" y="34"/>
                    <a:pt x="34" y="8"/>
                    <a:pt x="88" y="11"/>
                  </a:cubicBezTo>
                  <a:cubicBezTo>
                    <a:pt x="142" y="14"/>
                    <a:pt x="164" y="8"/>
                    <a:pt x="172" y="7"/>
                  </a:cubicBezTo>
                  <a:cubicBezTo>
                    <a:pt x="161" y="7"/>
                    <a:pt x="102" y="8"/>
                    <a:pt x="80" y="5"/>
                  </a:cubicBezTo>
                  <a:cubicBezTo>
                    <a:pt x="58" y="2"/>
                    <a:pt x="0" y="0"/>
                    <a:pt x="5" y="54"/>
                  </a:cubicBezTo>
                  <a:close/>
                </a:path>
              </a:pathLst>
            </a:custGeom>
            <a:solidFill>
              <a:srgbClr val="A37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1" name="Freeform 10">
              <a:extLst>
                <a:ext uri="{FF2B5EF4-FFF2-40B4-BE49-F238E27FC236}">
                  <a16:creationId xmlns:a16="http://schemas.microsoft.com/office/drawing/2014/main" id="{1E6D6360-565C-43B0-8AC3-A6890A89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1972"/>
              <a:ext cx="230" cy="437"/>
            </a:xfrm>
            <a:custGeom>
              <a:avLst/>
              <a:gdLst>
                <a:gd name="T0" fmla="*/ 3125 w 92"/>
                <a:gd name="T1" fmla="*/ 0 h 164"/>
                <a:gd name="T2" fmla="*/ 0 w 92"/>
                <a:gd name="T3" fmla="*/ 8266 h 164"/>
                <a:gd name="T4" fmla="*/ 3125 w 92"/>
                <a:gd name="T5" fmla="*/ 0 h 1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2" h="164">
                  <a:moveTo>
                    <a:pt x="80" y="0"/>
                  </a:moveTo>
                  <a:cubicBezTo>
                    <a:pt x="85" y="24"/>
                    <a:pt x="92" y="112"/>
                    <a:pt x="0" y="164"/>
                  </a:cubicBezTo>
                  <a:cubicBezTo>
                    <a:pt x="26" y="149"/>
                    <a:pt x="78" y="101"/>
                    <a:pt x="80" y="0"/>
                  </a:cubicBezTo>
                </a:path>
              </a:pathLst>
            </a:custGeom>
            <a:solidFill>
              <a:srgbClr val="682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2" name="Freeform 11">
              <a:extLst>
                <a:ext uri="{FF2B5EF4-FFF2-40B4-BE49-F238E27FC236}">
                  <a16:creationId xmlns:a16="http://schemas.microsoft.com/office/drawing/2014/main" id="{D0F9E482-BB01-4384-D377-95B1B8823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2097"/>
              <a:ext cx="309" cy="152"/>
            </a:xfrm>
            <a:custGeom>
              <a:avLst/>
              <a:gdLst>
                <a:gd name="T0" fmla="*/ 4782 w 124"/>
                <a:gd name="T1" fmla="*/ 0 h 57"/>
                <a:gd name="T2" fmla="*/ 2273 w 124"/>
                <a:gd name="T3" fmla="*/ 2483 h 57"/>
                <a:gd name="T4" fmla="*/ 0 w 124"/>
                <a:gd name="T5" fmla="*/ 2333 h 57"/>
                <a:gd name="T6" fmla="*/ 2427 w 124"/>
                <a:gd name="T7" fmla="*/ 2069 h 57"/>
                <a:gd name="T8" fmla="*/ 4782 w 12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" h="57">
                  <a:moveTo>
                    <a:pt x="124" y="0"/>
                  </a:moveTo>
                  <a:cubicBezTo>
                    <a:pt x="100" y="29"/>
                    <a:pt x="82" y="41"/>
                    <a:pt x="59" y="49"/>
                  </a:cubicBezTo>
                  <a:cubicBezTo>
                    <a:pt x="36" y="57"/>
                    <a:pt x="11" y="48"/>
                    <a:pt x="0" y="46"/>
                  </a:cubicBezTo>
                  <a:cubicBezTo>
                    <a:pt x="12" y="46"/>
                    <a:pt x="32" y="53"/>
                    <a:pt x="63" y="41"/>
                  </a:cubicBezTo>
                  <a:cubicBezTo>
                    <a:pt x="94" y="28"/>
                    <a:pt x="119" y="5"/>
                    <a:pt x="124" y="0"/>
                  </a:cubicBezTo>
                  <a:close/>
                </a:path>
              </a:pathLst>
            </a:custGeom>
            <a:solidFill>
              <a:srgbClr val="682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3" name="Freeform 12">
              <a:extLst>
                <a:ext uri="{FF2B5EF4-FFF2-40B4-BE49-F238E27FC236}">
                  <a16:creationId xmlns:a16="http://schemas.microsoft.com/office/drawing/2014/main" id="{061B8C6D-BF34-DECD-F725-AE79C628E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257"/>
              <a:ext cx="2002" cy="1766"/>
            </a:xfrm>
            <a:custGeom>
              <a:avLst/>
              <a:gdLst>
                <a:gd name="T0" fmla="*/ 21940 w 801"/>
                <a:gd name="T1" fmla="*/ 3857 h 662"/>
                <a:gd name="T2" fmla="*/ 26806 w 801"/>
                <a:gd name="T3" fmla="*/ 3644 h 662"/>
                <a:gd name="T4" fmla="*/ 29823 w 801"/>
                <a:gd name="T5" fmla="*/ 3801 h 662"/>
                <a:gd name="T6" fmla="*/ 30552 w 801"/>
                <a:gd name="T7" fmla="*/ 10327 h 662"/>
                <a:gd name="T8" fmla="*/ 28105 w 801"/>
                <a:gd name="T9" fmla="*/ 14275 h 662"/>
                <a:gd name="T10" fmla="*/ 24281 w 801"/>
                <a:gd name="T11" fmla="*/ 18738 h 662"/>
                <a:gd name="T12" fmla="*/ 20952 w 801"/>
                <a:gd name="T13" fmla="*/ 19285 h 662"/>
                <a:gd name="T14" fmla="*/ 16891 w 801"/>
                <a:gd name="T15" fmla="*/ 23235 h 662"/>
                <a:gd name="T16" fmla="*/ 8903 w 801"/>
                <a:gd name="T17" fmla="*/ 29120 h 662"/>
                <a:gd name="T18" fmla="*/ 2529 w 801"/>
                <a:gd name="T19" fmla="*/ 32466 h 662"/>
                <a:gd name="T20" fmla="*/ 937 w 801"/>
                <a:gd name="T21" fmla="*/ 23505 h 662"/>
                <a:gd name="T22" fmla="*/ 625 w 801"/>
                <a:gd name="T23" fmla="*/ 11999 h 662"/>
                <a:gd name="T24" fmla="*/ 5104 w 801"/>
                <a:gd name="T25" fmla="*/ 2428 h 662"/>
                <a:gd name="T26" fmla="*/ 20482 w 801"/>
                <a:gd name="T27" fmla="*/ 4100 h 662"/>
                <a:gd name="T28" fmla="*/ 21940 w 801"/>
                <a:gd name="T29" fmla="*/ 3857 h 6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1" h="662">
                  <a:moveTo>
                    <a:pt x="562" y="76"/>
                  </a:moveTo>
                  <a:cubicBezTo>
                    <a:pt x="591" y="67"/>
                    <a:pt x="647" y="69"/>
                    <a:pt x="687" y="72"/>
                  </a:cubicBezTo>
                  <a:cubicBezTo>
                    <a:pt x="726" y="75"/>
                    <a:pt x="734" y="72"/>
                    <a:pt x="764" y="75"/>
                  </a:cubicBezTo>
                  <a:cubicBezTo>
                    <a:pt x="800" y="78"/>
                    <a:pt x="801" y="175"/>
                    <a:pt x="783" y="204"/>
                  </a:cubicBezTo>
                  <a:cubicBezTo>
                    <a:pt x="766" y="233"/>
                    <a:pt x="745" y="242"/>
                    <a:pt x="720" y="282"/>
                  </a:cubicBezTo>
                  <a:cubicBezTo>
                    <a:pt x="695" y="321"/>
                    <a:pt x="660" y="359"/>
                    <a:pt x="622" y="370"/>
                  </a:cubicBezTo>
                  <a:cubicBezTo>
                    <a:pt x="584" y="380"/>
                    <a:pt x="553" y="355"/>
                    <a:pt x="537" y="381"/>
                  </a:cubicBezTo>
                  <a:cubicBezTo>
                    <a:pt x="521" y="408"/>
                    <a:pt x="489" y="440"/>
                    <a:pt x="433" y="459"/>
                  </a:cubicBezTo>
                  <a:cubicBezTo>
                    <a:pt x="377" y="478"/>
                    <a:pt x="274" y="532"/>
                    <a:pt x="228" y="575"/>
                  </a:cubicBezTo>
                  <a:cubicBezTo>
                    <a:pt x="181" y="618"/>
                    <a:pt x="129" y="662"/>
                    <a:pt x="65" y="641"/>
                  </a:cubicBezTo>
                  <a:cubicBezTo>
                    <a:pt x="0" y="620"/>
                    <a:pt x="27" y="505"/>
                    <a:pt x="24" y="464"/>
                  </a:cubicBezTo>
                  <a:cubicBezTo>
                    <a:pt x="21" y="422"/>
                    <a:pt x="0" y="352"/>
                    <a:pt x="16" y="237"/>
                  </a:cubicBezTo>
                  <a:cubicBezTo>
                    <a:pt x="29" y="149"/>
                    <a:pt x="55" y="77"/>
                    <a:pt x="131" y="48"/>
                  </a:cubicBezTo>
                  <a:cubicBezTo>
                    <a:pt x="258" y="0"/>
                    <a:pt x="472" y="73"/>
                    <a:pt x="525" y="81"/>
                  </a:cubicBezTo>
                  <a:cubicBezTo>
                    <a:pt x="538" y="83"/>
                    <a:pt x="550" y="78"/>
                    <a:pt x="562" y="7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4" name="Freeform 13">
              <a:extLst>
                <a:ext uri="{FF2B5EF4-FFF2-40B4-BE49-F238E27FC236}">
                  <a16:creationId xmlns:a16="http://schemas.microsoft.com/office/drawing/2014/main" id="{7C9E9CEC-87DB-DFA7-9BC6-6525E2DE3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" y="1476"/>
              <a:ext cx="133" cy="779"/>
            </a:xfrm>
            <a:custGeom>
              <a:avLst/>
              <a:gdLst>
                <a:gd name="T0" fmla="*/ 0 w 53"/>
                <a:gd name="T1" fmla="*/ 0 h 292"/>
                <a:gd name="T2" fmla="*/ 838 w 53"/>
                <a:gd name="T3" fmla="*/ 5410 h 292"/>
                <a:gd name="T4" fmla="*/ 680 w 53"/>
                <a:gd name="T5" fmla="*/ 14790 h 2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292">
                  <a:moveTo>
                    <a:pt x="0" y="0"/>
                  </a:moveTo>
                  <a:cubicBezTo>
                    <a:pt x="26" y="4"/>
                    <a:pt x="24" y="61"/>
                    <a:pt x="21" y="107"/>
                  </a:cubicBezTo>
                  <a:cubicBezTo>
                    <a:pt x="18" y="153"/>
                    <a:pt x="53" y="228"/>
                    <a:pt x="17" y="292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</p:grpSp>
      <p:grpSp>
        <p:nvGrpSpPr>
          <p:cNvPr id="490" name="Groupe 489">
            <a:extLst>
              <a:ext uri="{FF2B5EF4-FFF2-40B4-BE49-F238E27FC236}">
                <a16:creationId xmlns:a16="http://schemas.microsoft.com/office/drawing/2014/main" id="{B14BD6B0-ADC7-5DB0-9B22-75171704D8D0}"/>
              </a:ext>
            </a:extLst>
          </p:cNvPr>
          <p:cNvGrpSpPr/>
          <p:nvPr/>
        </p:nvGrpSpPr>
        <p:grpSpPr>
          <a:xfrm rot="16200000">
            <a:off x="1637502" y="2077593"/>
            <a:ext cx="1021594" cy="161841"/>
            <a:chOff x="9152313" y="2774066"/>
            <a:chExt cx="910279" cy="118033"/>
          </a:xfrm>
        </p:grpSpPr>
        <p:cxnSp>
          <p:nvCxnSpPr>
            <p:cNvPr id="491" name="Connecteur droit avec flèche 490">
              <a:extLst>
                <a:ext uri="{FF2B5EF4-FFF2-40B4-BE49-F238E27FC236}">
                  <a16:creationId xmlns:a16="http://schemas.microsoft.com/office/drawing/2014/main" id="{C146D661-B8BD-AC86-03A0-477284924C72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774066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Connecteur droit avec flèche 491">
              <a:extLst>
                <a:ext uri="{FF2B5EF4-FFF2-40B4-BE49-F238E27FC236}">
                  <a16:creationId xmlns:a16="http://schemas.microsoft.com/office/drawing/2014/main" id="{D957F659-04A5-59FE-F3AD-B0AA69626C6C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892099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3" name="Rectangle 492">
            <a:extLst>
              <a:ext uri="{FF2B5EF4-FFF2-40B4-BE49-F238E27FC236}">
                <a16:creationId xmlns:a16="http://schemas.microsoft.com/office/drawing/2014/main" id="{1CA27CB5-C3FA-6229-B06D-99D18A347AB1}"/>
              </a:ext>
            </a:extLst>
          </p:cNvPr>
          <p:cNvSpPr/>
          <p:nvPr/>
        </p:nvSpPr>
        <p:spPr>
          <a:xfrm>
            <a:off x="2706884" y="918340"/>
            <a:ext cx="1548536" cy="338554"/>
          </a:xfrm>
          <a:prstGeom prst="rect">
            <a:avLst/>
          </a:prstGeom>
          <a:ln>
            <a:solidFill>
              <a:srgbClr val="63003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63003C"/>
                </a:solidFill>
                <a:latin typeface="ArialMT"/>
              </a:rPr>
              <a:t>Distribution </a:t>
            </a:r>
          </a:p>
        </p:txBody>
      </p:sp>
      <p:sp>
        <p:nvSpPr>
          <p:cNvPr id="494" name="ZoneTexte 493">
            <a:extLst>
              <a:ext uri="{FF2B5EF4-FFF2-40B4-BE49-F238E27FC236}">
                <a16:creationId xmlns:a16="http://schemas.microsoft.com/office/drawing/2014/main" id="{CD815724-4631-5204-BD2B-6AFCED30B0F6}"/>
              </a:ext>
            </a:extLst>
          </p:cNvPr>
          <p:cNvSpPr txBox="1"/>
          <p:nvPr/>
        </p:nvSpPr>
        <p:spPr>
          <a:xfrm>
            <a:off x="2706884" y="1384552"/>
            <a:ext cx="262694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MT"/>
              </a:rPr>
              <a:t>Tissues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MT"/>
              </a:rPr>
              <a:t>Cells</a:t>
            </a:r>
          </a:p>
        </p:txBody>
      </p:sp>
      <p:pic>
        <p:nvPicPr>
          <p:cNvPr id="495" name="Image 494">
            <a:extLst>
              <a:ext uri="{FF2B5EF4-FFF2-40B4-BE49-F238E27FC236}">
                <a16:creationId xmlns:a16="http://schemas.microsoft.com/office/drawing/2014/main" id="{381B4D6F-7F26-9AFF-24C1-8F82A1F2F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408" y="1287362"/>
            <a:ext cx="425485" cy="40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6" name="Ellipse 495">
            <a:extLst>
              <a:ext uri="{FF2B5EF4-FFF2-40B4-BE49-F238E27FC236}">
                <a16:creationId xmlns:a16="http://schemas.microsoft.com/office/drawing/2014/main" id="{3C6906C6-126D-0E67-9ACB-FAC28CAD780E}"/>
              </a:ext>
            </a:extLst>
          </p:cNvPr>
          <p:cNvSpPr/>
          <p:nvPr/>
        </p:nvSpPr>
        <p:spPr>
          <a:xfrm>
            <a:off x="1912430" y="933521"/>
            <a:ext cx="576000" cy="576064"/>
          </a:xfrm>
          <a:prstGeom prst="ellipse">
            <a:avLst/>
          </a:prstGeom>
          <a:solidFill>
            <a:srgbClr val="63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MT"/>
              </a:rPr>
              <a:t>D</a:t>
            </a:r>
          </a:p>
        </p:txBody>
      </p:sp>
      <p:sp>
        <p:nvSpPr>
          <p:cNvPr id="497" name="Ellipse 52">
            <a:extLst>
              <a:ext uri="{FF2B5EF4-FFF2-40B4-BE49-F238E27FC236}">
                <a16:creationId xmlns:a16="http://schemas.microsoft.com/office/drawing/2014/main" id="{143C8CD8-DADB-75AE-8B03-6388DA80D98B}"/>
              </a:ext>
            </a:extLst>
          </p:cNvPr>
          <p:cNvSpPr>
            <a:spLocks noChangeAspect="1"/>
          </p:cNvSpPr>
          <p:nvPr/>
        </p:nvSpPr>
        <p:spPr>
          <a:xfrm flipH="1">
            <a:off x="1367541" y="2948026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98" name="Ellipse 52">
            <a:extLst>
              <a:ext uri="{FF2B5EF4-FFF2-40B4-BE49-F238E27FC236}">
                <a16:creationId xmlns:a16="http://schemas.microsoft.com/office/drawing/2014/main" id="{51BBFEC4-C763-7E91-4D6C-C2E07A121E49}"/>
              </a:ext>
            </a:extLst>
          </p:cNvPr>
          <p:cNvSpPr>
            <a:spLocks noChangeAspect="1"/>
          </p:cNvSpPr>
          <p:nvPr/>
        </p:nvSpPr>
        <p:spPr>
          <a:xfrm flipH="1">
            <a:off x="2370195" y="3228353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2751D5B6-2036-B931-FDB3-98E40C2E7E8A}"/>
              </a:ext>
            </a:extLst>
          </p:cNvPr>
          <p:cNvSpPr/>
          <p:nvPr/>
        </p:nvSpPr>
        <p:spPr>
          <a:xfrm>
            <a:off x="2814758" y="4569428"/>
            <a:ext cx="1640796" cy="338554"/>
          </a:xfrm>
          <a:prstGeom prst="rect">
            <a:avLst/>
          </a:prstGeom>
          <a:ln>
            <a:solidFill>
              <a:srgbClr val="63003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3003C"/>
                </a:solidFill>
                <a:latin typeface="ArialMT"/>
              </a:rPr>
              <a:t>Metabolization</a:t>
            </a:r>
          </a:p>
        </p:txBody>
      </p:sp>
      <p:sp>
        <p:nvSpPr>
          <p:cNvPr id="500" name="ZoneTexte 499">
            <a:extLst>
              <a:ext uri="{FF2B5EF4-FFF2-40B4-BE49-F238E27FC236}">
                <a16:creationId xmlns:a16="http://schemas.microsoft.com/office/drawing/2014/main" id="{2BD394DB-1377-4449-DE0C-FB889E08DC7F}"/>
              </a:ext>
            </a:extLst>
          </p:cNvPr>
          <p:cNvSpPr txBox="1"/>
          <p:nvPr/>
        </p:nvSpPr>
        <p:spPr>
          <a:xfrm>
            <a:off x="2814758" y="5019122"/>
            <a:ext cx="1515493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MT"/>
              </a:rPr>
              <a:t>Liver</a:t>
            </a:r>
          </a:p>
        </p:txBody>
      </p:sp>
      <p:sp>
        <p:nvSpPr>
          <p:cNvPr id="501" name="Ellipse 500">
            <a:extLst>
              <a:ext uri="{FF2B5EF4-FFF2-40B4-BE49-F238E27FC236}">
                <a16:creationId xmlns:a16="http://schemas.microsoft.com/office/drawing/2014/main" id="{60023E43-220B-FF3A-E3F0-79CF46E30F54}"/>
              </a:ext>
            </a:extLst>
          </p:cNvPr>
          <p:cNvSpPr/>
          <p:nvPr/>
        </p:nvSpPr>
        <p:spPr>
          <a:xfrm>
            <a:off x="2182396" y="4450673"/>
            <a:ext cx="576000" cy="576064"/>
          </a:xfrm>
          <a:prstGeom prst="ellipse">
            <a:avLst/>
          </a:prstGeom>
          <a:solidFill>
            <a:srgbClr val="63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MT"/>
              </a:rPr>
              <a:t>M</a:t>
            </a:r>
          </a:p>
        </p:txBody>
      </p:sp>
      <p:grpSp>
        <p:nvGrpSpPr>
          <p:cNvPr id="502" name="Groupe 501">
            <a:extLst>
              <a:ext uri="{FF2B5EF4-FFF2-40B4-BE49-F238E27FC236}">
                <a16:creationId xmlns:a16="http://schemas.microsoft.com/office/drawing/2014/main" id="{D02E188E-C308-6BF8-11A4-3183E4594265}"/>
              </a:ext>
            </a:extLst>
          </p:cNvPr>
          <p:cNvGrpSpPr/>
          <p:nvPr/>
        </p:nvGrpSpPr>
        <p:grpSpPr>
          <a:xfrm rot="5400000">
            <a:off x="1958441" y="3774944"/>
            <a:ext cx="957511" cy="174300"/>
            <a:chOff x="9152313" y="2774066"/>
            <a:chExt cx="910279" cy="118033"/>
          </a:xfrm>
        </p:grpSpPr>
        <p:cxnSp>
          <p:nvCxnSpPr>
            <p:cNvPr id="503" name="Connecteur droit avec flèche 502">
              <a:extLst>
                <a:ext uri="{FF2B5EF4-FFF2-40B4-BE49-F238E27FC236}">
                  <a16:creationId xmlns:a16="http://schemas.microsoft.com/office/drawing/2014/main" id="{2D637978-8165-439E-190D-6C7DB5C5F695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774066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Connecteur droit avec flèche 503">
              <a:extLst>
                <a:ext uri="{FF2B5EF4-FFF2-40B4-BE49-F238E27FC236}">
                  <a16:creationId xmlns:a16="http://schemas.microsoft.com/office/drawing/2014/main" id="{4D3103F3-9DC8-78E6-D3D3-CF6D0485B339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892099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9" name="Image 508">
            <a:extLst>
              <a:ext uri="{FF2B5EF4-FFF2-40B4-BE49-F238E27FC236}">
                <a16:creationId xmlns:a16="http://schemas.microsoft.com/office/drawing/2014/main" id="{059EF4B7-1A1D-3719-8F6F-F21551AEE6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93" y="5984250"/>
            <a:ext cx="401463" cy="47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0" name="Rectangle 509">
            <a:extLst>
              <a:ext uri="{FF2B5EF4-FFF2-40B4-BE49-F238E27FC236}">
                <a16:creationId xmlns:a16="http://schemas.microsoft.com/office/drawing/2014/main" id="{F1A59577-DB66-9FE6-42EB-C786A994A186}"/>
              </a:ext>
            </a:extLst>
          </p:cNvPr>
          <p:cNvSpPr/>
          <p:nvPr/>
        </p:nvSpPr>
        <p:spPr>
          <a:xfrm>
            <a:off x="6461929" y="5245147"/>
            <a:ext cx="1293149" cy="338554"/>
          </a:xfrm>
          <a:prstGeom prst="rect">
            <a:avLst/>
          </a:prstGeom>
          <a:ln>
            <a:solidFill>
              <a:srgbClr val="63003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63003C"/>
                </a:solidFill>
                <a:latin typeface="ArialMT"/>
              </a:rPr>
              <a:t>Elimination</a:t>
            </a:r>
          </a:p>
        </p:txBody>
      </p:sp>
      <p:sp>
        <p:nvSpPr>
          <p:cNvPr id="511" name="ZoneTexte 510">
            <a:extLst>
              <a:ext uri="{FF2B5EF4-FFF2-40B4-BE49-F238E27FC236}">
                <a16:creationId xmlns:a16="http://schemas.microsoft.com/office/drawing/2014/main" id="{A9958972-3C8B-6BFC-528C-7D39E64DCA99}"/>
              </a:ext>
            </a:extLst>
          </p:cNvPr>
          <p:cNvSpPr txBox="1"/>
          <p:nvPr/>
        </p:nvSpPr>
        <p:spPr>
          <a:xfrm>
            <a:off x="5877943" y="5707630"/>
            <a:ext cx="14846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MT"/>
              </a:rPr>
              <a:t>Kidneys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MT"/>
              </a:rPr>
              <a:t>Gall bladder</a:t>
            </a:r>
          </a:p>
        </p:txBody>
      </p:sp>
      <p:sp>
        <p:nvSpPr>
          <p:cNvPr id="512" name="Ellipse 511">
            <a:extLst>
              <a:ext uri="{FF2B5EF4-FFF2-40B4-BE49-F238E27FC236}">
                <a16:creationId xmlns:a16="http://schemas.microsoft.com/office/drawing/2014/main" id="{7EA311B2-DE71-05AD-7F53-38261C494A39}"/>
              </a:ext>
            </a:extLst>
          </p:cNvPr>
          <p:cNvSpPr/>
          <p:nvPr/>
        </p:nvSpPr>
        <p:spPr>
          <a:xfrm>
            <a:off x="5815862" y="5126392"/>
            <a:ext cx="576000" cy="576064"/>
          </a:xfrm>
          <a:prstGeom prst="ellipse">
            <a:avLst/>
          </a:prstGeom>
          <a:solidFill>
            <a:srgbClr val="63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MT"/>
              </a:rPr>
              <a:t>E</a:t>
            </a:r>
          </a:p>
        </p:txBody>
      </p:sp>
      <p:pic>
        <p:nvPicPr>
          <p:cNvPr id="513" name="Image 512" descr="Une image contenant texte, fenêtre, graphiques vectoriels&#10;&#10;Description générée automatiquement">
            <a:extLst>
              <a:ext uri="{FF2B5EF4-FFF2-40B4-BE49-F238E27FC236}">
                <a16:creationId xmlns:a16="http://schemas.microsoft.com/office/drawing/2014/main" id="{B3C4C633-B3B0-1574-C190-6DFBDE0CAC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12" y="6230850"/>
            <a:ext cx="866813" cy="49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4" name="Ellipse 52">
            <a:extLst>
              <a:ext uri="{FF2B5EF4-FFF2-40B4-BE49-F238E27FC236}">
                <a16:creationId xmlns:a16="http://schemas.microsoft.com/office/drawing/2014/main" id="{C118D3E0-A671-B20F-23EF-F51356CE1AD5}"/>
              </a:ext>
            </a:extLst>
          </p:cNvPr>
          <p:cNvSpPr>
            <a:spLocks noChangeAspect="1"/>
          </p:cNvSpPr>
          <p:nvPr/>
        </p:nvSpPr>
        <p:spPr>
          <a:xfrm flipH="1">
            <a:off x="2085220" y="2721071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29" name="Ellipse 52">
            <a:extLst>
              <a:ext uri="{FF2B5EF4-FFF2-40B4-BE49-F238E27FC236}">
                <a16:creationId xmlns:a16="http://schemas.microsoft.com/office/drawing/2014/main" id="{51DEEE17-1EC4-F4DC-F106-9D5A0D4B0991}"/>
              </a:ext>
            </a:extLst>
          </p:cNvPr>
          <p:cNvSpPr>
            <a:spLocks noChangeAspect="1"/>
          </p:cNvSpPr>
          <p:nvPr/>
        </p:nvSpPr>
        <p:spPr>
          <a:xfrm flipH="1">
            <a:off x="3396962" y="3500780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30" name="Ellipse 52">
            <a:extLst>
              <a:ext uri="{FF2B5EF4-FFF2-40B4-BE49-F238E27FC236}">
                <a16:creationId xmlns:a16="http://schemas.microsoft.com/office/drawing/2014/main" id="{8C5D0888-A690-990A-6C1B-B436526A0D2B}"/>
              </a:ext>
            </a:extLst>
          </p:cNvPr>
          <p:cNvSpPr>
            <a:spLocks noChangeAspect="1"/>
          </p:cNvSpPr>
          <p:nvPr/>
        </p:nvSpPr>
        <p:spPr>
          <a:xfrm flipH="1">
            <a:off x="3950559" y="3098124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33" name="Ellipse 52">
            <a:extLst>
              <a:ext uri="{FF2B5EF4-FFF2-40B4-BE49-F238E27FC236}">
                <a16:creationId xmlns:a16="http://schemas.microsoft.com/office/drawing/2014/main" id="{E2310F97-CEAD-95FF-5AA5-1D9CA2C33476}"/>
              </a:ext>
            </a:extLst>
          </p:cNvPr>
          <p:cNvSpPr>
            <a:spLocks noChangeAspect="1"/>
          </p:cNvSpPr>
          <p:nvPr/>
        </p:nvSpPr>
        <p:spPr>
          <a:xfrm flipH="1">
            <a:off x="4739818" y="4024424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34" name="Ellipse 52">
            <a:extLst>
              <a:ext uri="{FF2B5EF4-FFF2-40B4-BE49-F238E27FC236}">
                <a16:creationId xmlns:a16="http://schemas.microsoft.com/office/drawing/2014/main" id="{4D28BDF3-8701-F026-B68A-1FE34272170E}"/>
              </a:ext>
            </a:extLst>
          </p:cNvPr>
          <p:cNvSpPr>
            <a:spLocks noChangeAspect="1"/>
          </p:cNvSpPr>
          <p:nvPr/>
        </p:nvSpPr>
        <p:spPr>
          <a:xfrm flipH="1">
            <a:off x="5495115" y="4419383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ADC43D-0D1E-16CE-1921-FFC6D9DB6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071" y="1023157"/>
            <a:ext cx="477217" cy="6673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08F220-655F-0F36-3AC3-4EA466D39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1603" y="682522"/>
            <a:ext cx="601915" cy="426589"/>
          </a:xfrm>
          <a:prstGeom prst="rect">
            <a:avLst/>
          </a:prstGeom>
        </p:spPr>
      </p:pic>
      <p:grpSp>
        <p:nvGrpSpPr>
          <p:cNvPr id="287" name="Groupe 286">
            <a:extLst>
              <a:ext uri="{FF2B5EF4-FFF2-40B4-BE49-F238E27FC236}">
                <a16:creationId xmlns:a16="http://schemas.microsoft.com/office/drawing/2014/main" id="{92FC31B0-8E7C-62A7-3D09-1A25BCD64A81}"/>
              </a:ext>
            </a:extLst>
          </p:cNvPr>
          <p:cNvGrpSpPr/>
          <p:nvPr/>
        </p:nvGrpSpPr>
        <p:grpSpPr>
          <a:xfrm>
            <a:off x="14351" y="2690602"/>
            <a:ext cx="7604576" cy="1916629"/>
            <a:chOff x="34535" y="2775619"/>
            <a:chExt cx="7604576" cy="1916629"/>
          </a:xfrm>
        </p:grpSpPr>
        <p:pic>
          <p:nvPicPr>
            <p:cNvPr id="289" name="Image 13">
              <a:extLst>
                <a:ext uri="{FF2B5EF4-FFF2-40B4-BE49-F238E27FC236}">
                  <a16:creationId xmlns:a16="http://schemas.microsoft.com/office/drawing/2014/main" id="{7357B9D6-F0FB-91D7-91B9-EEFF7D39C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484" flipV="1">
              <a:off x="623429" y="3717036"/>
              <a:ext cx="554400" cy="535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7" descr="D:\Mes documents\UMR 8612\Congres - Séminaires\2012\Journée ICMPE SIV (Créteil)\np3.png">
              <a:extLst>
                <a:ext uri="{FF2B5EF4-FFF2-40B4-BE49-F238E27FC236}">
                  <a16:creationId xmlns:a16="http://schemas.microsoft.com/office/drawing/2014/main" id="{0DB27E9E-4E87-7E99-7DA2-20B9549AE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3128" flipH="1">
              <a:off x="34535" y="4059047"/>
              <a:ext cx="629999" cy="6332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1" name="Picture 7" descr="D:\Mes documents\UMR 8612\Congres - Séminaires\2012\Journée ICMPE SIV (Créteil)\np3.png">
              <a:extLst>
                <a:ext uri="{FF2B5EF4-FFF2-40B4-BE49-F238E27FC236}">
                  <a16:creationId xmlns:a16="http://schemas.microsoft.com/office/drawing/2014/main" id="{CA99D049-4256-4F12-A5EE-C8557C1E5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3128" flipH="1">
              <a:off x="1336128" y="3216965"/>
              <a:ext cx="487259" cy="4897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2" name="Groupe 291">
              <a:extLst>
                <a:ext uri="{FF2B5EF4-FFF2-40B4-BE49-F238E27FC236}">
                  <a16:creationId xmlns:a16="http://schemas.microsoft.com/office/drawing/2014/main" id="{EAB40C63-68AC-6857-EDE4-45F42306E85E}"/>
                </a:ext>
              </a:extLst>
            </p:cNvPr>
            <p:cNvGrpSpPr/>
            <p:nvPr/>
          </p:nvGrpSpPr>
          <p:grpSpPr>
            <a:xfrm>
              <a:off x="2575867" y="2775619"/>
              <a:ext cx="5063244" cy="1525635"/>
              <a:chOff x="2575867" y="2775619"/>
              <a:chExt cx="5063244" cy="1525635"/>
            </a:xfrm>
          </p:grpSpPr>
          <p:sp>
            <p:nvSpPr>
              <p:cNvPr id="293" name="Flèche : droite 292">
                <a:extLst>
                  <a:ext uri="{FF2B5EF4-FFF2-40B4-BE49-F238E27FC236}">
                    <a16:creationId xmlns:a16="http://schemas.microsoft.com/office/drawing/2014/main" id="{DB005ED7-C116-C358-EC68-B90C1DBF4154}"/>
                  </a:ext>
                </a:extLst>
              </p:cNvPr>
              <p:cNvSpPr/>
              <p:nvPr/>
            </p:nvSpPr>
            <p:spPr>
              <a:xfrm rot="1168953">
                <a:off x="3039155" y="3003674"/>
                <a:ext cx="472211" cy="352742"/>
              </a:xfrm>
              <a:prstGeom prst="rightArrow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pic>
            <p:nvPicPr>
              <p:cNvPr id="305" name="Picture 7" descr="D:\Mes documents\UMR 8612\Congres - Séminaires\2012\Journée ICMPE SIV (Créteil)\np3.png">
                <a:extLst>
                  <a:ext uri="{FF2B5EF4-FFF2-40B4-BE49-F238E27FC236}">
                    <a16:creationId xmlns:a16="http://schemas.microsoft.com/office/drawing/2014/main" id="{A5D79D0B-ECB7-35F1-FF0B-12FEDB4240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33128" flipH="1">
                <a:off x="2575867" y="2775619"/>
                <a:ext cx="487259" cy="4897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6" name="Flèche : droite 305">
                <a:extLst>
                  <a:ext uri="{FF2B5EF4-FFF2-40B4-BE49-F238E27FC236}">
                    <a16:creationId xmlns:a16="http://schemas.microsoft.com/office/drawing/2014/main" id="{7BD76274-8B7A-5F2D-DF44-2B73E101A7FE}"/>
                  </a:ext>
                </a:extLst>
              </p:cNvPr>
              <p:cNvSpPr/>
              <p:nvPr/>
            </p:nvSpPr>
            <p:spPr>
              <a:xfrm rot="1095952">
                <a:off x="4380871" y="3605629"/>
                <a:ext cx="472211" cy="352742"/>
              </a:xfrm>
              <a:prstGeom prst="rightArrow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307" name="Flèche : droite 306">
                <a:extLst>
                  <a:ext uri="{FF2B5EF4-FFF2-40B4-BE49-F238E27FC236}">
                    <a16:creationId xmlns:a16="http://schemas.microsoft.com/office/drawing/2014/main" id="{A1A13528-94F4-D869-1CFD-B5B4FA675BC0}"/>
                  </a:ext>
                </a:extLst>
              </p:cNvPr>
              <p:cNvSpPr/>
              <p:nvPr/>
            </p:nvSpPr>
            <p:spPr>
              <a:xfrm>
                <a:off x="5803767" y="3844353"/>
                <a:ext cx="472211" cy="352742"/>
              </a:xfrm>
              <a:prstGeom prst="rightArrow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308" name="Flèche : droite 307">
                <a:extLst>
                  <a:ext uri="{FF2B5EF4-FFF2-40B4-BE49-F238E27FC236}">
                    <a16:creationId xmlns:a16="http://schemas.microsoft.com/office/drawing/2014/main" id="{9C8B58F9-0F25-BE79-093A-C9941E7EE3E0}"/>
                  </a:ext>
                </a:extLst>
              </p:cNvPr>
              <p:cNvSpPr/>
              <p:nvPr/>
            </p:nvSpPr>
            <p:spPr>
              <a:xfrm>
                <a:off x="7166900" y="3880015"/>
                <a:ext cx="472211" cy="352742"/>
              </a:xfrm>
              <a:prstGeom prst="rightArrow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pic>
            <p:nvPicPr>
              <p:cNvPr id="309" name="Picture 7" descr="D:\Mes documents\UMR 8612\Congres - Séminaires\2012\Journée ICMPE SIV (Créteil)\np3.png">
                <a:extLst>
                  <a:ext uri="{FF2B5EF4-FFF2-40B4-BE49-F238E27FC236}">
                    <a16:creationId xmlns:a16="http://schemas.microsoft.com/office/drawing/2014/main" id="{5A9DBC5E-C5FD-2944-35E4-C9863ACB7C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33128" flipH="1">
                <a:off x="3889684" y="3379791"/>
                <a:ext cx="487259" cy="4897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7" descr="D:\Mes documents\UMR 8612\Congres - Séminaires\2012\Journée ICMPE SIV (Créteil)\np3.png">
                <a:extLst>
                  <a:ext uri="{FF2B5EF4-FFF2-40B4-BE49-F238E27FC236}">
                    <a16:creationId xmlns:a16="http://schemas.microsoft.com/office/drawing/2014/main" id="{9E5210AD-BF13-7EB7-4E64-CA57E0CA46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33128" flipH="1">
                <a:off x="5247108" y="3775856"/>
                <a:ext cx="487259" cy="4897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7" descr="D:\Mes documents\UMR 8612\Congres - Séminaires\2012\Journée ICMPE SIV (Créteil)\np3.png">
                <a:extLst>
                  <a:ext uri="{FF2B5EF4-FFF2-40B4-BE49-F238E27FC236}">
                    <a16:creationId xmlns:a16="http://schemas.microsoft.com/office/drawing/2014/main" id="{F5DABE81-22FB-5323-75EF-5CDC3BAC66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33128" flipH="1">
                <a:off x="6578702" y="3811518"/>
                <a:ext cx="487259" cy="4897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12" name="Rectangle 311">
            <a:extLst>
              <a:ext uri="{FF2B5EF4-FFF2-40B4-BE49-F238E27FC236}">
                <a16:creationId xmlns:a16="http://schemas.microsoft.com/office/drawing/2014/main" id="{BC1F7403-3474-1BC5-CC62-223F2F88C718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3039D4E-6616-921D-8C68-BB615ED2494C}"/>
              </a:ext>
            </a:extLst>
          </p:cNvPr>
          <p:cNvCxnSpPr>
            <a:cxnSpLocks/>
          </p:cNvCxnSpPr>
          <p:nvPr/>
        </p:nvCxnSpPr>
        <p:spPr>
          <a:xfrm flipH="1">
            <a:off x="5671478" y="4568190"/>
            <a:ext cx="17234" cy="755402"/>
          </a:xfrm>
          <a:prstGeom prst="straightConnector1">
            <a:avLst/>
          </a:prstGeom>
          <a:ln>
            <a:solidFill>
              <a:srgbClr val="6300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20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7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Optimization of drug pharmacokinetics and biodistribution</a:t>
            </a:r>
            <a:endParaRPr lang="fr-FR" sz="2800" b="1" dirty="0">
              <a:solidFill>
                <a:srgbClr val="63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5F74C81C-8290-8CC2-6FEF-607B87D6D805}"/>
              </a:ext>
            </a:extLst>
          </p:cNvPr>
          <p:cNvGrpSpPr/>
          <p:nvPr/>
        </p:nvGrpSpPr>
        <p:grpSpPr>
          <a:xfrm>
            <a:off x="911424" y="2198220"/>
            <a:ext cx="7055633" cy="2697339"/>
            <a:chOff x="2207568" y="1818989"/>
            <a:chExt cx="6732240" cy="1923968"/>
          </a:xfrm>
        </p:grpSpPr>
        <p:sp>
          <p:nvSpPr>
            <p:cNvPr id="86" name="Freeform 1161">
              <a:extLst>
                <a:ext uri="{FF2B5EF4-FFF2-40B4-BE49-F238E27FC236}">
                  <a16:creationId xmlns:a16="http://schemas.microsoft.com/office/drawing/2014/main" id="{9B43E141-C218-FC92-82CD-5D38AB15B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1888055"/>
              <a:ext cx="6732240" cy="1789126"/>
            </a:xfrm>
            <a:custGeom>
              <a:avLst/>
              <a:gdLst>
                <a:gd name="T0" fmla="*/ 2047 w 2047"/>
                <a:gd name="T1" fmla="*/ 225 h 544"/>
                <a:gd name="T2" fmla="*/ 1837 w 2047"/>
                <a:gd name="T3" fmla="*/ 241 h 544"/>
                <a:gd name="T4" fmla="*/ 1657 w 2047"/>
                <a:gd name="T5" fmla="*/ 253 h 544"/>
                <a:gd name="T6" fmla="*/ 1468 w 2047"/>
                <a:gd name="T7" fmla="*/ 269 h 544"/>
                <a:gd name="T8" fmla="*/ 1270 w 2047"/>
                <a:gd name="T9" fmla="*/ 237 h 544"/>
                <a:gd name="T10" fmla="*/ 1069 w 2047"/>
                <a:gd name="T11" fmla="*/ 179 h 544"/>
                <a:gd name="T12" fmla="*/ 788 w 2047"/>
                <a:gd name="T13" fmla="*/ 77 h 544"/>
                <a:gd name="T14" fmla="*/ 572 w 2047"/>
                <a:gd name="T15" fmla="*/ 16 h 544"/>
                <a:gd name="T16" fmla="*/ 371 w 2047"/>
                <a:gd name="T17" fmla="*/ 0 h 544"/>
                <a:gd name="T18" fmla="*/ 200 w 2047"/>
                <a:gd name="T19" fmla="*/ 38 h 544"/>
                <a:gd name="T20" fmla="*/ 0 w 2047"/>
                <a:gd name="T21" fmla="*/ 117 h 544"/>
                <a:gd name="T22" fmla="*/ 0 w 2047"/>
                <a:gd name="T23" fmla="*/ 405 h 544"/>
                <a:gd name="T24" fmla="*/ 188 w 2047"/>
                <a:gd name="T25" fmla="*/ 304 h 544"/>
                <a:gd name="T26" fmla="*/ 320 w 2047"/>
                <a:gd name="T27" fmla="*/ 278 h 544"/>
                <a:gd name="T28" fmla="*/ 395 w 2047"/>
                <a:gd name="T29" fmla="*/ 281 h 544"/>
                <a:gd name="T30" fmla="*/ 566 w 2047"/>
                <a:gd name="T31" fmla="*/ 291 h 544"/>
                <a:gd name="T32" fmla="*/ 776 w 2047"/>
                <a:gd name="T33" fmla="*/ 342 h 544"/>
                <a:gd name="T34" fmla="*/ 1141 w 2047"/>
                <a:gd name="T35" fmla="*/ 480 h 544"/>
                <a:gd name="T36" fmla="*/ 1546 w 2047"/>
                <a:gd name="T37" fmla="*/ 544 h 544"/>
                <a:gd name="T38" fmla="*/ 2047 w 2047"/>
                <a:gd name="T39" fmla="*/ 494 h 544"/>
                <a:gd name="T40" fmla="*/ 2047 w 2047"/>
                <a:gd name="T41" fmla="*/ 225 h 5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47" h="544">
                  <a:moveTo>
                    <a:pt x="2047" y="225"/>
                  </a:moveTo>
                  <a:lnTo>
                    <a:pt x="1837" y="241"/>
                  </a:lnTo>
                  <a:lnTo>
                    <a:pt x="1657" y="253"/>
                  </a:lnTo>
                  <a:lnTo>
                    <a:pt x="1468" y="269"/>
                  </a:lnTo>
                  <a:lnTo>
                    <a:pt x="1270" y="237"/>
                  </a:lnTo>
                  <a:lnTo>
                    <a:pt x="1069" y="179"/>
                  </a:lnTo>
                  <a:lnTo>
                    <a:pt x="788" y="77"/>
                  </a:lnTo>
                  <a:lnTo>
                    <a:pt x="572" y="16"/>
                  </a:lnTo>
                  <a:lnTo>
                    <a:pt x="371" y="0"/>
                  </a:lnTo>
                  <a:lnTo>
                    <a:pt x="200" y="38"/>
                  </a:lnTo>
                  <a:lnTo>
                    <a:pt x="0" y="117"/>
                  </a:lnTo>
                  <a:lnTo>
                    <a:pt x="0" y="405"/>
                  </a:lnTo>
                  <a:lnTo>
                    <a:pt x="188" y="304"/>
                  </a:lnTo>
                  <a:lnTo>
                    <a:pt x="320" y="278"/>
                  </a:lnTo>
                  <a:lnTo>
                    <a:pt x="395" y="281"/>
                  </a:lnTo>
                  <a:lnTo>
                    <a:pt x="566" y="291"/>
                  </a:lnTo>
                  <a:lnTo>
                    <a:pt x="776" y="342"/>
                  </a:lnTo>
                  <a:lnTo>
                    <a:pt x="1141" y="480"/>
                  </a:lnTo>
                  <a:lnTo>
                    <a:pt x="1546" y="544"/>
                  </a:lnTo>
                  <a:lnTo>
                    <a:pt x="2047" y="494"/>
                  </a:lnTo>
                  <a:lnTo>
                    <a:pt x="2047" y="225"/>
                  </a:lnTo>
                  <a:close/>
                </a:path>
              </a:pathLst>
            </a:custGeom>
            <a:solidFill>
              <a:srgbClr val="F77D69"/>
            </a:solidFill>
            <a:ln>
              <a:noFill/>
            </a:ln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7" name="Freeform 1162">
              <a:extLst>
                <a:ext uri="{FF2B5EF4-FFF2-40B4-BE49-F238E27FC236}">
                  <a16:creationId xmlns:a16="http://schemas.microsoft.com/office/drawing/2014/main" id="{8E670180-90FC-B970-D356-DDCC8EDBB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904304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8" name="Freeform 1163">
              <a:extLst>
                <a:ext uri="{FF2B5EF4-FFF2-40B4-BE49-F238E27FC236}">
                  <a16:creationId xmlns:a16="http://schemas.microsoft.com/office/drawing/2014/main" id="{3D434370-126B-80C7-381F-0D1C8146F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2723418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8 h 49"/>
                <a:gd name="T12" fmla="*/ 12 w 128"/>
                <a:gd name="T13" fmla="*/ 184 h 49"/>
                <a:gd name="T14" fmla="*/ 5 w 128"/>
                <a:gd name="T15" fmla="*/ 145 h 49"/>
                <a:gd name="T16" fmla="*/ 18 w 128"/>
                <a:gd name="T17" fmla="*/ 118 h 49"/>
                <a:gd name="T18" fmla="*/ 203 w 128"/>
                <a:gd name="T19" fmla="*/ 68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7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0"/>
                    <a:pt x="3" y="28"/>
                    <a:pt x="5" y="28"/>
                  </a:cubicBezTo>
                  <a:cubicBezTo>
                    <a:pt x="6" y="27"/>
                    <a:pt x="38" y="21"/>
                    <a:pt x="60" y="16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9" name="Freeform 1164">
              <a:extLst>
                <a:ext uri="{FF2B5EF4-FFF2-40B4-BE49-F238E27FC236}">
                  <a16:creationId xmlns:a16="http://schemas.microsoft.com/office/drawing/2014/main" id="{31F36700-C58C-F77B-D1DE-DBD0EEF61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2720130"/>
              <a:ext cx="631456" cy="151286"/>
            </a:xfrm>
            <a:custGeom>
              <a:avLst/>
              <a:gdLst>
                <a:gd name="T0" fmla="*/ 413 w 128"/>
                <a:gd name="T1" fmla="*/ 33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33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8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2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8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0" name="Freeform 1165">
              <a:extLst>
                <a:ext uri="{FF2B5EF4-FFF2-40B4-BE49-F238E27FC236}">
                  <a16:creationId xmlns:a16="http://schemas.microsoft.com/office/drawing/2014/main" id="{384C2E49-CA63-DB4A-968F-ED0A42416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2759596"/>
              <a:ext cx="631456" cy="253240"/>
            </a:xfrm>
            <a:custGeom>
              <a:avLst/>
              <a:gdLst>
                <a:gd name="T0" fmla="*/ 21 w 128"/>
                <a:gd name="T1" fmla="*/ 90 h 48"/>
                <a:gd name="T2" fmla="*/ 21 w 128"/>
                <a:gd name="T3" fmla="*/ 90 h 48"/>
                <a:gd name="T4" fmla="*/ 5 w 128"/>
                <a:gd name="T5" fmla="*/ 67 h 48"/>
                <a:gd name="T6" fmla="*/ 12 w 128"/>
                <a:gd name="T7" fmla="*/ 26 h 48"/>
                <a:gd name="T8" fmla="*/ 68 w 128"/>
                <a:gd name="T9" fmla="*/ 16 h 48"/>
                <a:gd name="T10" fmla="*/ 261 w 128"/>
                <a:gd name="T11" fmla="*/ 69 h 48"/>
                <a:gd name="T12" fmla="*/ 396 w 128"/>
                <a:gd name="T13" fmla="*/ 103 h 48"/>
                <a:gd name="T14" fmla="*/ 431 w 128"/>
                <a:gd name="T15" fmla="*/ 136 h 48"/>
                <a:gd name="T16" fmla="*/ 423 w 128"/>
                <a:gd name="T17" fmla="*/ 178 h 48"/>
                <a:gd name="T18" fmla="*/ 399 w 128"/>
                <a:gd name="T19" fmla="*/ 193 h 48"/>
                <a:gd name="T20" fmla="*/ 207 w 128"/>
                <a:gd name="T21" fmla="*/ 149 h 48"/>
                <a:gd name="T22" fmla="*/ 21 w 128"/>
                <a:gd name="T23" fmla="*/ 9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4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1" name="Freeform 1166">
              <a:extLst>
                <a:ext uri="{FF2B5EF4-FFF2-40B4-BE49-F238E27FC236}">
                  <a16:creationId xmlns:a16="http://schemas.microsoft.com/office/drawing/2014/main" id="{6672A245-7C88-5C3D-33AB-F5C4C6B31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143" y="3045724"/>
              <a:ext cx="118398" cy="72354"/>
            </a:xfrm>
            <a:custGeom>
              <a:avLst/>
              <a:gdLst>
                <a:gd name="T0" fmla="*/ 5 w 24"/>
                <a:gd name="T1" fmla="*/ 47 h 14"/>
                <a:gd name="T2" fmla="*/ 35 w 24"/>
                <a:gd name="T3" fmla="*/ 14 h 14"/>
                <a:gd name="T4" fmla="*/ 80 w 24"/>
                <a:gd name="T5" fmla="*/ 8 h 14"/>
                <a:gd name="T6" fmla="*/ 45 w 24"/>
                <a:gd name="T7" fmla="*/ 39 h 14"/>
                <a:gd name="T8" fmla="*/ 5 w 24"/>
                <a:gd name="T9" fmla="*/ 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4">
                  <a:moveTo>
                    <a:pt x="1" y="12"/>
                  </a:moveTo>
                  <a:cubicBezTo>
                    <a:pt x="0" y="10"/>
                    <a:pt x="4" y="7"/>
                    <a:pt x="10" y="4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4"/>
                    <a:pt x="20" y="8"/>
                    <a:pt x="13" y="10"/>
                  </a:cubicBezTo>
                  <a:cubicBezTo>
                    <a:pt x="7" y="13"/>
                    <a:pt x="1" y="14"/>
                    <a:pt x="1" y="1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2" name="Freeform 1167">
              <a:extLst>
                <a:ext uri="{FF2B5EF4-FFF2-40B4-BE49-F238E27FC236}">
                  <a16:creationId xmlns:a16="http://schemas.microsoft.com/office/drawing/2014/main" id="{7C61C13B-AC01-E30F-C651-E5DBD9EA9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4788" y="2782617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0 w 25"/>
                <a:gd name="T3" fmla="*/ 5 h 8"/>
                <a:gd name="T4" fmla="*/ 81 w 25"/>
                <a:gd name="T5" fmla="*/ 21 h 8"/>
                <a:gd name="T6" fmla="*/ 40 w 25"/>
                <a:gd name="T7" fmla="*/ 34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5" y="0"/>
                    <a:pt x="12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4" y="7"/>
                    <a:pt x="19" y="8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3" name="Freeform 1168">
              <a:extLst>
                <a:ext uri="{FF2B5EF4-FFF2-40B4-BE49-F238E27FC236}">
                  <a16:creationId xmlns:a16="http://schemas.microsoft.com/office/drawing/2014/main" id="{C1CA4FFE-C052-1B64-0878-4471D343E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2881282"/>
              <a:ext cx="121687" cy="52621"/>
            </a:xfrm>
            <a:custGeom>
              <a:avLst/>
              <a:gdLst>
                <a:gd name="T0" fmla="*/ 81 w 25"/>
                <a:gd name="T1" fmla="*/ 34 h 10"/>
                <a:gd name="T2" fmla="*/ 40 w 25"/>
                <a:gd name="T3" fmla="*/ 35 h 10"/>
                <a:gd name="T4" fmla="*/ 0 w 25"/>
                <a:gd name="T5" fmla="*/ 8 h 10"/>
                <a:gd name="T6" fmla="*/ 41 w 25"/>
                <a:gd name="T7" fmla="*/ 8 h 10"/>
                <a:gd name="T8" fmla="*/ 81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4" y="10"/>
                    <a:pt x="19" y="10"/>
                    <a:pt x="12" y="9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1"/>
                    <a:pt x="7" y="0"/>
                    <a:pt x="13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4" name="Freeform 1169">
              <a:extLst>
                <a:ext uri="{FF2B5EF4-FFF2-40B4-BE49-F238E27FC236}">
                  <a16:creationId xmlns:a16="http://schemas.microsoft.com/office/drawing/2014/main" id="{7D786A05-01CF-F022-FE1F-D2FB9457F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155" y="2828661"/>
              <a:ext cx="124976" cy="52621"/>
            </a:xfrm>
            <a:custGeom>
              <a:avLst/>
              <a:gdLst>
                <a:gd name="T0" fmla="*/ 0 w 25"/>
                <a:gd name="T1" fmla="*/ 34 h 10"/>
                <a:gd name="T2" fmla="*/ 41 w 25"/>
                <a:gd name="T3" fmla="*/ 8 h 10"/>
                <a:gd name="T4" fmla="*/ 88 w 25"/>
                <a:gd name="T5" fmla="*/ 8 h 10"/>
                <a:gd name="T6" fmla="*/ 46 w 25"/>
                <a:gd name="T7" fmla="*/ 35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2" y="2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7"/>
                    <a:pt x="13" y="9"/>
                  </a:cubicBezTo>
                  <a:cubicBezTo>
                    <a:pt x="7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5" name="Freeform 1170">
              <a:extLst>
                <a:ext uri="{FF2B5EF4-FFF2-40B4-BE49-F238E27FC236}">
                  <a16:creationId xmlns:a16="http://schemas.microsoft.com/office/drawing/2014/main" id="{85E02A8A-5299-E48B-857C-726DB1110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544" y="3045724"/>
              <a:ext cx="118398" cy="72354"/>
            </a:xfrm>
            <a:custGeom>
              <a:avLst/>
              <a:gdLst>
                <a:gd name="T0" fmla="*/ 0 w 24"/>
                <a:gd name="T1" fmla="*/ 47 h 14"/>
                <a:gd name="T2" fmla="*/ 35 w 24"/>
                <a:gd name="T3" fmla="*/ 14 h 14"/>
                <a:gd name="T4" fmla="*/ 80 w 24"/>
                <a:gd name="T5" fmla="*/ 8 h 14"/>
                <a:gd name="T6" fmla="*/ 45 w 24"/>
                <a:gd name="T7" fmla="*/ 39 h 14"/>
                <a:gd name="T8" fmla="*/ 0 w 24"/>
                <a:gd name="T9" fmla="*/ 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4">
                  <a:moveTo>
                    <a:pt x="0" y="12"/>
                  </a:moveTo>
                  <a:cubicBezTo>
                    <a:pt x="0" y="10"/>
                    <a:pt x="4" y="6"/>
                    <a:pt x="10" y="4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3"/>
                    <a:pt x="19" y="7"/>
                    <a:pt x="13" y="10"/>
                  </a:cubicBezTo>
                  <a:cubicBezTo>
                    <a:pt x="7" y="13"/>
                    <a:pt x="1" y="14"/>
                    <a:pt x="0" y="12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6" name="Freeform 1171">
              <a:extLst>
                <a:ext uri="{FF2B5EF4-FFF2-40B4-BE49-F238E27FC236}">
                  <a16:creationId xmlns:a16="http://schemas.microsoft.com/office/drawing/2014/main" id="{8E129EFD-E81F-7248-52AF-CCA0714C8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188" y="2766173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1 w 25"/>
                <a:gd name="T3" fmla="*/ 0 h 8"/>
                <a:gd name="T4" fmla="*/ 81 w 25"/>
                <a:gd name="T5" fmla="*/ 21 h 8"/>
                <a:gd name="T6" fmla="*/ 41 w 25"/>
                <a:gd name="T7" fmla="*/ 29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1" y="1"/>
                    <a:pt x="6" y="0"/>
                    <a:pt x="13" y="0"/>
                  </a:cubicBezTo>
                  <a:cubicBezTo>
                    <a:pt x="20" y="1"/>
                    <a:pt x="25" y="3"/>
                    <a:pt x="25" y="5"/>
                  </a:cubicBezTo>
                  <a:cubicBezTo>
                    <a:pt x="25" y="7"/>
                    <a:pt x="19" y="8"/>
                    <a:pt x="13" y="7"/>
                  </a:cubicBezTo>
                  <a:cubicBezTo>
                    <a:pt x="6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7" name="Freeform 1172">
              <a:extLst>
                <a:ext uri="{FF2B5EF4-FFF2-40B4-BE49-F238E27FC236}">
                  <a16:creationId xmlns:a16="http://schemas.microsoft.com/office/drawing/2014/main" id="{BAFE1FD7-7B23-097A-F86A-5C94CC7EF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799" y="2861549"/>
              <a:ext cx="124976" cy="52621"/>
            </a:xfrm>
            <a:custGeom>
              <a:avLst/>
              <a:gdLst>
                <a:gd name="T0" fmla="*/ 88 w 25"/>
                <a:gd name="T1" fmla="*/ 34 h 10"/>
                <a:gd name="T2" fmla="*/ 41 w 25"/>
                <a:gd name="T3" fmla="*/ 35 h 10"/>
                <a:gd name="T4" fmla="*/ 5 w 25"/>
                <a:gd name="T5" fmla="*/ 8 h 10"/>
                <a:gd name="T6" fmla="*/ 49 w 25"/>
                <a:gd name="T7" fmla="*/ 8 h 10"/>
                <a:gd name="T8" fmla="*/ 8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5" y="10"/>
                    <a:pt x="19" y="10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ubicBezTo>
                    <a:pt x="1" y="1"/>
                    <a:pt x="7" y="0"/>
                    <a:pt x="14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8" name="Freeform 1173">
              <a:extLst>
                <a:ext uri="{FF2B5EF4-FFF2-40B4-BE49-F238E27FC236}">
                  <a16:creationId xmlns:a16="http://schemas.microsoft.com/office/drawing/2014/main" id="{C4E80A72-FB62-F230-D962-55E8ADD4B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2825372"/>
              <a:ext cx="124976" cy="52621"/>
            </a:xfrm>
            <a:custGeom>
              <a:avLst/>
              <a:gdLst>
                <a:gd name="T0" fmla="*/ 0 w 25"/>
                <a:gd name="T1" fmla="*/ 29 h 10"/>
                <a:gd name="T2" fmla="*/ 41 w 25"/>
                <a:gd name="T3" fmla="*/ 5 h 10"/>
                <a:gd name="T4" fmla="*/ 88 w 25"/>
                <a:gd name="T5" fmla="*/ 8 h 10"/>
                <a:gd name="T6" fmla="*/ 46 w 25"/>
                <a:gd name="T7" fmla="*/ 34 h 10"/>
                <a:gd name="T8" fmla="*/ 0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7"/>
                  </a:moveTo>
                  <a:cubicBezTo>
                    <a:pt x="0" y="6"/>
                    <a:pt x="5" y="3"/>
                    <a:pt x="12" y="1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6"/>
                    <a:pt x="13" y="8"/>
                  </a:cubicBezTo>
                  <a:cubicBezTo>
                    <a:pt x="7" y="10"/>
                    <a:pt x="1" y="9"/>
                    <a:pt x="0" y="7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99" name="Freeform 1174">
              <a:extLst>
                <a:ext uri="{FF2B5EF4-FFF2-40B4-BE49-F238E27FC236}">
                  <a16:creationId xmlns:a16="http://schemas.microsoft.com/office/drawing/2014/main" id="{0C997CD7-EC13-068A-FEAD-E26EF9AF3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410" y="3045724"/>
              <a:ext cx="121687" cy="69066"/>
            </a:xfrm>
            <a:custGeom>
              <a:avLst/>
              <a:gdLst>
                <a:gd name="T0" fmla="*/ 1 w 25"/>
                <a:gd name="T1" fmla="*/ 50 h 13"/>
                <a:gd name="T2" fmla="*/ 36 w 25"/>
                <a:gd name="T3" fmla="*/ 13 h 13"/>
                <a:gd name="T4" fmla="*/ 78 w 25"/>
                <a:gd name="T5" fmla="*/ 8 h 13"/>
                <a:gd name="T6" fmla="*/ 46 w 25"/>
                <a:gd name="T7" fmla="*/ 42 h 13"/>
                <a:gd name="T8" fmla="*/ 1 w 25"/>
                <a:gd name="T9" fmla="*/ 5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3">
                  <a:moveTo>
                    <a:pt x="1" y="12"/>
                  </a:moveTo>
                  <a:cubicBezTo>
                    <a:pt x="0" y="10"/>
                    <a:pt x="5" y="6"/>
                    <a:pt x="11" y="3"/>
                  </a:cubicBezTo>
                  <a:cubicBezTo>
                    <a:pt x="17" y="1"/>
                    <a:pt x="23" y="0"/>
                    <a:pt x="24" y="2"/>
                  </a:cubicBezTo>
                  <a:cubicBezTo>
                    <a:pt x="25" y="3"/>
                    <a:pt x="20" y="7"/>
                    <a:pt x="14" y="10"/>
                  </a:cubicBezTo>
                  <a:cubicBezTo>
                    <a:pt x="8" y="13"/>
                    <a:pt x="2" y="13"/>
                    <a:pt x="1" y="1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0" name="Freeform 1175">
              <a:extLst>
                <a:ext uri="{FF2B5EF4-FFF2-40B4-BE49-F238E27FC236}">
                  <a16:creationId xmlns:a16="http://schemas.microsoft.com/office/drawing/2014/main" id="{573F26B5-9B12-3D84-C209-AD81A61A9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0" y="3045724"/>
              <a:ext cx="92087" cy="62488"/>
            </a:xfrm>
            <a:custGeom>
              <a:avLst/>
              <a:gdLst>
                <a:gd name="T0" fmla="*/ 35 w 19"/>
                <a:gd name="T1" fmla="*/ 5 h 12"/>
                <a:gd name="T2" fmla="*/ 52 w 19"/>
                <a:gd name="T3" fmla="*/ 8 h 12"/>
                <a:gd name="T4" fmla="*/ 19 w 19"/>
                <a:gd name="T5" fmla="*/ 40 h 12"/>
                <a:gd name="T6" fmla="*/ 0 w 19"/>
                <a:gd name="T7" fmla="*/ 48 h 12"/>
                <a:gd name="T8" fmla="*/ 27 w 19"/>
                <a:gd name="T9" fmla="*/ 40 h 12"/>
                <a:gd name="T10" fmla="*/ 59 w 19"/>
                <a:gd name="T11" fmla="*/ 8 h 12"/>
                <a:gd name="T12" fmla="*/ 35 w 19"/>
                <a:gd name="T13" fmla="*/ 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12">
                  <a:moveTo>
                    <a:pt x="11" y="1"/>
                  </a:moveTo>
                  <a:cubicBezTo>
                    <a:pt x="13" y="1"/>
                    <a:pt x="15" y="1"/>
                    <a:pt x="16" y="2"/>
                  </a:cubicBezTo>
                  <a:cubicBezTo>
                    <a:pt x="16" y="4"/>
                    <a:pt x="12" y="8"/>
                    <a:pt x="6" y="10"/>
                  </a:cubicBezTo>
                  <a:cubicBezTo>
                    <a:pt x="4" y="11"/>
                    <a:pt x="2" y="12"/>
                    <a:pt x="0" y="12"/>
                  </a:cubicBezTo>
                  <a:cubicBezTo>
                    <a:pt x="2" y="12"/>
                    <a:pt x="5" y="11"/>
                    <a:pt x="8" y="10"/>
                  </a:cubicBezTo>
                  <a:cubicBezTo>
                    <a:pt x="14" y="7"/>
                    <a:pt x="19" y="3"/>
                    <a:pt x="18" y="2"/>
                  </a:cubicBezTo>
                  <a:cubicBezTo>
                    <a:pt x="17" y="0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1" name="Freeform 1176">
              <a:extLst>
                <a:ext uri="{FF2B5EF4-FFF2-40B4-BE49-F238E27FC236}">
                  <a16:creationId xmlns:a16="http://schemas.microsoft.com/office/drawing/2014/main" id="{60C86EC8-4061-868B-445D-92FC66938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565" y="3055591"/>
              <a:ext cx="85510" cy="52621"/>
            </a:xfrm>
            <a:custGeom>
              <a:avLst/>
              <a:gdLst>
                <a:gd name="T0" fmla="*/ 8 w 17"/>
                <a:gd name="T1" fmla="*/ 34 h 10"/>
                <a:gd name="T2" fmla="*/ 35 w 17"/>
                <a:gd name="T3" fmla="*/ 8 h 10"/>
                <a:gd name="T4" fmla="*/ 61 w 17"/>
                <a:gd name="T5" fmla="*/ 0 h 10"/>
                <a:gd name="T6" fmla="*/ 28 w 17"/>
                <a:gd name="T7" fmla="*/ 8 h 10"/>
                <a:gd name="T8" fmla="*/ 0 w 17"/>
                <a:gd name="T9" fmla="*/ 35 h 10"/>
                <a:gd name="T10" fmla="*/ 18 w 17"/>
                <a:gd name="T11" fmla="*/ 35 h 10"/>
                <a:gd name="T12" fmla="*/ 8 w 17"/>
                <a:gd name="T13" fmla="*/ 34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1" y="7"/>
                    <a:pt x="5" y="4"/>
                    <a:pt x="10" y="2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5" y="0"/>
                    <a:pt x="12" y="1"/>
                    <a:pt x="8" y="2"/>
                  </a:cubicBezTo>
                  <a:cubicBezTo>
                    <a:pt x="3" y="4"/>
                    <a:pt x="0" y="7"/>
                    <a:pt x="0" y="9"/>
                  </a:cubicBezTo>
                  <a:cubicBezTo>
                    <a:pt x="1" y="10"/>
                    <a:pt x="2" y="10"/>
                    <a:pt x="5" y="9"/>
                  </a:cubicBezTo>
                  <a:cubicBezTo>
                    <a:pt x="4" y="9"/>
                    <a:pt x="2" y="9"/>
                    <a:pt x="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2" name="Freeform 1177">
              <a:extLst>
                <a:ext uri="{FF2B5EF4-FFF2-40B4-BE49-F238E27FC236}">
                  <a16:creationId xmlns:a16="http://schemas.microsoft.com/office/drawing/2014/main" id="{3F17A143-1D33-7853-3772-6F1CEBC5D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999" y="2825372"/>
              <a:ext cx="121687" cy="52621"/>
            </a:xfrm>
            <a:custGeom>
              <a:avLst/>
              <a:gdLst>
                <a:gd name="T0" fmla="*/ 0 w 25"/>
                <a:gd name="T1" fmla="*/ 34 h 10"/>
                <a:gd name="T2" fmla="*/ 36 w 25"/>
                <a:gd name="T3" fmla="*/ 8 h 10"/>
                <a:gd name="T4" fmla="*/ 78 w 25"/>
                <a:gd name="T5" fmla="*/ 8 h 10"/>
                <a:gd name="T6" fmla="*/ 41 w 25"/>
                <a:gd name="T7" fmla="*/ 34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1" y="2"/>
                  </a:cubicBezTo>
                  <a:cubicBezTo>
                    <a:pt x="18" y="0"/>
                    <a:pt x="24" y="0"/>
                    <a:pt x="24" y="2"/>
                  </a:cubicBezTo>
                  <a:cubicBezTo>
                    <a:pt x="25" y="4"/>
                    <a:pt x="20" y="7"/>
                    <a:pt x="13" y="8"/>
                  </a:cubicBezTo>
                  <a:cubicBezTo>
                    <a:pt x="6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3" name="Freeform 1178">
              <a:extLst>
                <a:ext uri="{FF2B5EF4-FFF2-40B4-BE49-F238E27FC236}">
                  <a16:creationId xmlns:a16="http://schemas.microsoft.com/office/drawing/2014/main" id="{E573D311-44AF-8486-4CCE-D5389A894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344" y="2772751"/>
              <a:ext cx="124976" cy="39466"/>
            </a:xfrm>
            <a:custGeom>
              <a:avLst/>
              <a:gdLst>
                <a:gd name="T0" fmla="*/ 0 w 25"/>
                <a:gd name="T1" fmla="*/ 12 h 8"/>
                <a:gd name="T2" fmla="*/ 46 w 25"/>
                <a:gd name="T3" fmla="*/ 5 h 8"/>
                <a:gd name="T4" fmla="*/ 88 w 25"/>
                <a:gd name="T5" fmla="*/ 18 h 8"/>
                <a:gd name="T6" fmla="*/ 41 w 25"/>
                <a:gd name="T7" fmla="*/ 27 h 8"/>
                <a:gd name="T8" fmla="*/ 0 w 25"/>
                <a:gd name="T9" fmla="*/ 12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5" y="7"/>
                    <a:pt x="19" y="8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4" name="Freeform 1179">
              <a:extLst>
                <a:ext uri="{FF2B5EF4-FFF2-40B4-BE49-F238E27FC236}">
                  <a16:creationId xmlns:a16="http://schemas.microsoft.com/office/drawing/2014/main" id="{FC1B1ADC-FC39-3B83-B258-D484AD78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244" y="2871416"/>
              <a:ext cx="121687" cy="52621"/>
            </a:xfrm>
            <a:custGeom>
              <a:avLst/>
              <a:gdLst>
                <a:gd name="T0" fmla="*/ 78 w 25"/>
                <a:gd name="T1" fmla="*/ 29 h 10"/>
                <a:gd name="T2" fmla="*/ 40 w 25"/>
                <a:gd name="T3" fmla="*/ 34 h 10"/>
                <a:gd name="T4" fmla="*/ 0 w 25"/>
                <a:gd name="T5" fmla="*/ 8 h 10"/>
                <a:gd name="T6" fmla="*/ 41 w 25"/>
                <a:gd name="T7" fmla="*/ 5 h 10"/>
                <a:gd name="T8" fmla="*/ 78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7"/>
                  </a:moveTo>
                  <a:cubicBezTo>
                    <a:pt x="24" y="9"/>
                    <a:pt x="18" y="10"/>
                    <a:pt x="12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1"/>
                  </a:cubicBezTo>
                  <a:cubicBezTo>
                    <a:pt x="20" y="3"/>
                    <a:pt x="25" y="5"/>
                    <a:pt x="24" y="7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5" name="Freeform 1180">
              <a:extLst>
                <a:ext uri="{FF2B5EF4-FFF2-40B4-BE49-F238E27FC236}">
                  <a16:creationId xmlns:a16="http://schemas.microsoft.com/office/drawing/2014/main" id="{43F68456-B574-E8A8-67C5-36FDEE462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832" y="2930615"/>
              <a:ext cx="361772" cy="230218"/>
            </a:xfrm>
            <a:custGeom>
              <a:avLst/>
              <a:gdLst>
                <a:gd name="T0" fmla="*/ 0 w 73"/>
                <a:gd name="T1" fmla="*/ 177 h 44"/>
                <a:gd name="T2" fmla="*/ 188 w 73"/>
                <a:gd name="T3" fmla="*/ 81 h 44"/>
                <a:gd name="T4" fmla="*/ 246 w 73"/>
                <a:gd name="T5" fmla="*/ 40 h 44"/>
                <a:gd name="T6" fmla="*/ 229 w 73"/>
                <a:gd name="T7" fmla="*/ 0 h 44"/>
                <a:gd name="T8" fmla="*/ 229 w 73"/>
                <a:gd name="T9" fmla="*/ 46 h 44"/>
                <a:gd name="T10" fmla="*/ 196 w 73"/>
                <a:gd name="T11" fmla="*/ 68 h 44"/>
                <a:gd name="T12" fmla="*/ 149 w 73"/>
                <a:gd name="T13" fmla="*/ 89 h 44"/>
                <a:gd name="T14" fmla="*/ 72 w 73"/>
                <a:gd name="T15" fmla="*/ 134 h 44"/>
                <a:gd name="T16" fmla="*/ 35 w 73"/>
                <a:gd name="T17" fmla="*/ 158 h 44"/>
                <a:gd name="T18" fmla="*/ 8 w 73"/>
                <a:gd name="T19" fmla="*/ 177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44">
                  <a:moveTo>
                    <a:pt x="0" y="44"/>
                  </a:moveTo>
                  <a:cubicBezTo>
                    <a:pt x="18" y="36"/>
                    <a:pt x="36" y="27"/>
                    <a:pt x="55" y="20"/>
                  </a:cubicBezTo>
                  <a:cubicBezTo>
                    <a:pt x="59" y="18"/>
                    <a:pt x="70" y="14"/>
                    <a:pt x="72" y="10"/>
                  </a:cubicBezTo>
                  <a:cubicBezTo>
                    <a:pt x="73" y="7"/>
                    <a:pt x="69" y="2"/>
                    <a:pt x="67" y="0"/>
                  </a:cubicBezTo>
                  <a:cubicBezTo>
                    <a:pt x="68" y="3"/>
                    <a:pt x="70" y="8"/>
                    <a:pt x="67" y="11"/>
                  </a:cubicBezTo>
                  <a:cubicBezTo>
                    <a:pt x="64" y="14"/>
                    <a:pt x="60" y="15"/>
                    <a:pt x="57" y="17"/>
                  </a:cubicBezTo>
                  <a:cubicBezTo>
                    <a:pt x="53" y="19"/>
                    <a:pt x="49" y="20"/>
                    <a:pt x="44" y="22"/>
                  </a:cubicBezTo>
                  <a:cubicBezTo>
                    <a:pt x="37" y="26"/>
                    <a:pt x="28" y="29"/>
                    <a:pt x="21" y="33"/>
                  </a:cubicBezTo>
                  <a:cubicBezTo>
                    <a:pt x="17" y="35"/>
                    <a:pt x="13" y="37"/>
                    <a:pt x="10" y="39"/>
                  </a:cubicBezTo>
                  <a:cubicBezTo>
                    <a:pt x="7" y="41"/>
                    <a:pt x="4" y="42"/>
                    <a:pt x="2" y="44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6" name="Freeform 1181">
              <a:extLst>
                <a:ext uri="{FF2B5EF4-FFF2-40B4-BE49-F238E27FC236}">
                  <a16:creationId xmlns:a16="http://schemas.microsoft.com/office/drawing/2014/main" id="{2D1D6C05-A2B2-EBE2-1E6B-9864A2A66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581" y="2782617"/>
              <a:ext cx="266395" cy="62488"/>
            </a:xfrm>
            <a:custGeom>
              <a:avLst/>
              <a:gdLst>
                <a:gd name="T0" fmla="*/ 0 w 54"/>
                <a:gd name="T1" fmla="*/ 40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27 h 12"/>
                <a:gd name="T8" fmla="*/ 153 w 54"/>
                <a:gd name="T9" fmla="*/ 35 h 12"/>
                <a:gd name="T10" fmla="*/ 183 w 54"/>
                <a:gd name="T11" fmla="*/ 43 h 12"/>
                <a:gd name="T12" fmla="*/ 53 w 54"/>
                <a:gd name="T13" fmla="*/ 16 h 12"/>
                <a:gd name="T14" fmla="*/ 14 w 54"/>
                <a:gd name="T15" fmla="*/ 25 h 12"/>
                <a:gd name="T16" fmla="*/ 0 w 54"/>
                <a:gd name="T17" fmla="*/ 48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10"/>
                  </a:moveTo>
                  <a:cubicBezTo>
                    <a:pt x="1" y="7"/>
                    <a:pt x="1" y="3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29" y="5"/>
                    <a:pt x="36" y="7"/>
                  </a:cubicBezTo>
                  <a:cubicBezTo>
                    <a:pt x="39" y="7"/>
                    <a:pt x="42" y="8"/>
                    <a:pt x="45" y="9"/>
                  </a:cubicBezTo>
                  <a:cubicBezTo>
                    <a:pt x="48" y="9"/>
                    <a:pt x="51" y="9"/>
                    <a:pt x="54" y="11"/>
                  </a:cubicBezTo>
                  <a:cubicBezTo>
                    <a:pt x="41" y="10"/>
                    <a:pt x="28" y="6"/>
                    <a:pt x="15" y="4"/>
                  </a:cubicBezTo>
                  <a:cubicBezTo>
                    <a:pt x="11" y="4"/>
                    <a:pt x="7" y="3"/>
                    <a:pt x="4" y="6"/>
                  </a:cubicBezTo>
                  <a:cubicBezTo>
                    <a:pt x="2" y="7"/>
                    <a:pt x="1" y="10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7" name="Freeform 1182">
              <a:extLst>
                <a:ext uri="{FF2B5EF4-FFF2-40B4-BE49-F238E27FC236}">
                  <a16:creationId xmlns:a16="http://schemas.microsoft.com/office/drawing/2014/main" id="{F328B37C-9322-1A7E-5582-C01B7E7B5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492" y="2818795"/>
              <a:ext cx="256529" cy="131553"/>
            </a:xfrm>
            <a:custGeom>
              <a:avLst/>
              <a:gdLst>
                <a:gd name="T0" fmla="*/ 12 w 52"/>
                <a:gd name="T1" fmla="*/ 94 h 25"/>
                <a:gd name="T2" fmla="*/ 8 w 52"/>
                <a:gd name="T3" fmla="*/ 54 h 25"/>
                <a:gd name="T4" fmla="*/ 48 w 52"/>
                <a:gd name="T5" fmla="*/ 35 h 25"/>
                <a:gd name="T6" fmla="*/ 116 w 52"/>
                <a:gd name="T7" fmla="*/ 16 h 25"/>
                <a:gd name="T8" fmla="*/ 147 w 52"/>
                <a:gd name="T9" fmla="*/ 8 h 25"/>
                <a:gd name="T10" fmla="*/ 176 w 52"/>
                <a:gd name="T11" fmla="*/ 0 h 25"/>
                <a:gd name="T12" fmla="*/ 53 w 52"/>
                <a:gd name="T13" fmla="*/ 46 h 25"/>
                <a:gd name="T14" fmla="*/ 18 w 52"/>
                <a:gd name="T15" fmla="*/ 69 h 25"/>
                <a:gd name="T16" fmla="*/ 14 w 52"/>
                <a:gd name="T17" fmla="*/ 10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25">
                  <a:moveTo>
                    <a:pt x="3" y="23"/>
                  </a:moveTo>
                  <a:cubicBezTo>
                    <a:pt x="2" y="20"/>
                    <a:pt x="0" y="15"/>
                    <a:pt x="2" y="13"/>
                  </a:cubicBezTo>
                  <a:cubicBezTo>
                    <a:pt x="4" y="10"/>
                    <a:pt x="11" y="10"/>
                    <a:pt x="14" y="9"/>
                  </a:cubicBezTo>
                  <a:cubicBezTo>
                    <a:pt x="21" y="7"/>
                    <a:pt x="27" y="6"/>
                    <a:pt x="34" y="4"/>
                  </a:cubicBezTo>
                  <a:cubicBezTo>
                    <a:pt x="37" y="3"/>
                    <a:pt x="40" y="3"/>
                    <a:pt x="43" y="2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5"/>
                    <a:pt x="26" y="7"/>
                    <a:pt x="15" y="11"/>
                  </a:cubicBezTo>
                  <a:cubicBezTo>
                    <a:pt x="10" y="12"/>
                    <a:pt x="6" y="14"/>
                    <a:pt x="5" y="17"/>
                  </a:cubicBezTo>
                  <a:cubicBezTo>
                    <a:pt x="4" y="19"/>
                    <a:pt x="4" y="22"/>
                    <a:pt x="4" y="2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8" name="Freeform 1183">
              <a:extLst>
                <a:ext uri="{FF2B5EF4-FFF2-40B4-BE49-F238E27FC236}">
                  <a16:creationId xmlns:a16="http://schemas.microsoft.com/office/drawing/2014/main" id="{308ACE05-1FB2-1264-FCA3-748F41D4F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2756307"/>
              <a:ext cx="384793" cy="161153"/>
            </a:xfrm>
            <a:custGeom>
              <a:avLst/>
              <a:gdLst>
                <a:gd name="T0" fmla="*/ 0 w 78"/>
                <a:gd name="T1" fmla="*/ 122 h 31"/>
                <a:gd name="T2" fmla="*/ 197 w 78"/>
                <a:gd name="T3" fmla="*/ 68 h 31"/>
                <a:gd name="T4" fmla="*/ 261 w 78"/>
                <a:gd name="T5" fmla="*/ 43 h 31"/>
                <a:gd name="T6" fmla="*/ 251 w 78"/>
                <a:gd name="T7" fmla="*/ 0 h 31"/>
                <a:gd name="T8" fmla="*/ 242 w 78"/>
                <a:gd name="T9" fmla="*/ 40 h 31"/>
                <a:gd name="T10" fmla="*/ 207 w 78"/>
                <a:gd name="T11" fmla="*/ 55 h 31"/>
                <a:gd name="T12" fmla="*/ 162 w 78"/>
                <a:gd name="T13" fmla="*/ 68 h 31"/>
                <a:gd name="T14" fmla="*/ 75 w 78"/>
                <a:gd name="T15" fmla="*/ 95 h 31"/>
                <a:gd name="T16" fmla="*/ 35 w 78"/>
                <a:gd name="T17" fmla="*/ 111 h 31"/>
                <a:gd name="T18" fmla="*/ 8 w 78"/>
                <a:gd name="T19" fmla="*/ 12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31">
                  <a:moveTo>
                    <a:pt x="0" y="31"/>
                  </a:moveTo>
                  <a:cubicBezTo>
                    <a:pt x="19" y="26"/>
                    <a:pt x="39" y="21"/>
                    <a:pt x="58" y="17"/>
                  </a:cubicBezTo>
                  <a:cubicBezTo>
                    <a:pt x="63" y="16"/>
                    <a:pt x="74" y="14"/>
                    <a:pt x="77" y="11"/>
                  </a:cubicBezTo>
                  <a:cubicBezTo>
                    <a:pt x="78" y="8"/>
                    <a:pt x="75" y="2"/>
                    <a:pt x="74" y="0"/>
                  </a:cubicBezTo>
                  <a:cubicBezTo>
                    <a:pt x="75" y="3"/>
                    <a:pt x="75" y="8"/>
                    <a:pt x="71" y="10"/>
                  </a:cubicBezTo>
                  <a:cubicBezTo>
                    <a:pt x="69" y="12"/>
                    <a:pt x="64" y="13"/>
                    <a:pt x="61" y="14"/>
                  </a:cubicBezTo>
                  <a:cubicBezTo>
                    <a:pt x="57" y="15"/>
                    <a:pt x="52" y="16"/>
                    <a:pt x="48" y="17"/>
                  </a:cubicBezTo>
                  <a:cubicBezTo>
                    <a:pt x="39" y="19"/>
                    <a:pt x="31" y="21"/>
                    <a:pt x="22" y="24"/>
                  </a:cubicBezTo>
                  <a:cubicBezTo>
                    <a:pt x="18" y="25"/>
                    <a:pt x="14" y="27"/>
                    <a:pt x="10" y="28"/>
                  </a:cubicBezTo>
                  <a:cubicBezTo>
                    <a:pt x="7" y="29"/>
                    <a:pt x="4" y="29"/>
                    <a:pt x="2" y="3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09" name="Freeform 1184">
              <a:extLst>
                <a:ext uri="{FF2B5EF4-FFF2-40B4-BE49-F238E27FC236}">
                  <a16:creationId xmlns:a16="http://schemas.microsoft.com/office/drawing/2014/main" id="{3B8C6554-D4EA-AE19-A828-CD57F9017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815" y="2723418"/>
              <a:ext cx="266395" cy="78932"/>
            </a:xfrm>
            <a:custGeom>
              <a:avLst/>
              <a:gdLst>
                <a:gd name="T0" fmla="*/ 5 w 54"/>
                <a:gd name="T1" fmla="*/ 48 h 15"/>
                <a:gd name="T2" fmla="*/ 8 w 54"/>
                <a:gd name="T3" fmla="*/ 8 h 15"/>
                <a:gd name="T4" fmla="*/ 54 w 54"/>
                <a:gd name="T5" fmla="*/ 8 h 15"/>
                <a:gd name="T6" fmla="*/ 122 w 54"/>
                <a:gd name="T7" fmla="*/ 16 h 15"/>
                <a:gd name="T8" fmla="*/ 153 w 54"/>
                <a:gd name="T9" fmla="*/ 16 h 15"/>
                <a:gd name="T10" fmla="*/ 183 w 54"/>
                <a:gd name="T11" fmla="*/ 21 h 15"/>
                <a:gd name="T12" fmla="*/ 53 w 54"/>
                <a:gd name="T13" fmla="*/ 16 h 15"/>
                <a:gd name="T14" fmla="*/ 18 w 54"/>
                <a:gd name="T15" fmla="*/ 29 h 15"/>
                <a:gd name="T16" fmla="*/ 8 w 54"/>
                <a:gd name="T17" fmla="*/ 6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5">
                  <a:moveTo>
                    <a:pt x="1" y="12"/>
                  </a:moveTo>
                  <a:cubicBezTo>
                    <a:pt x="1" y="10"/>
                    <a:pt x="0" y="4"/>
                    <a:pt x="2" y="2"/>
                  </a:cubicBezTo>
                  <a:cubicBezTo>
                    <a:pt x="5" y="0"/>
                    <a:pt x="12" y="2"/>
                    <a:pt x="16" y="2"/>
                  </a:cubicBezTo>
                  <a:cubicBezTo>
                    <a:pt x="23" y="3"/>
                    <a:pt x="29" y="3"/>
                    <a:pt x="36" y="4"/>
                  </a:cubicBezTo>
                  <a:cubicBezTo>
                    <a:pt x="39" y="4"/>
                    <a:pt x="42" y="4"/>
                    <a:pt x="45" y="4"/>
                  </a:cubicBezTo>
                  <a:cubicBezTo>
                    <a:pt x="48" y="4"/>
                    <a:pt x="51" y="4"/>
                    <a:pt x="54" y="5"/>
                  </a:cubicBezTo>
                  <a:cubicBezTo>
                    <a:pt x="42" y="7"/>
                    <a:pt x="28" y="4"/>
                    <a:pt x="15" y="4"/>
                  </a:cubicBezTo>
                  <a:cubicBezTo>
                    <a:pt x="11" y="4"/>
                    <a:pt x="7" y="5"/>
                    <a:pt x="5" y="7"/>
                  </a:cubicBezTo>
                  <a:cubicBezTo>
                    <a:pt x="3" y="9"/>
                    <a:pt x="2" y="12"/>
                    <a:pt x="2" y="1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0" name="Freeform 1185">
              <a:extLst>
                <a:ext uri="{FF2B5EF4-FFF2-40B4-BE49-F238E27FC236}">
                  <a16:creationId xmlns:a16="http://schemas.microsoft.com/office/drawing/2014/main" id="{152FEDCB-C879-F32A-1197-2EDCAFEF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722" y="2785906"/>
              <a:ext cx="404526" cy="78932"/>
            </a:xfrm>
            <a:custGeom>
              <a:avLst/>
              <a:gdLst>
                <a:gd name="T0" fmla="*/ 0 w 82"/>
                <a:gd name="T1" fmla="*/ 35 h 15"/>
                <a:gd name="T2" fmla="*/ 197 w 82"/>
                <a:gd name="T3" fmla="*/ 56 h 15"/>
                <a:gd name="T4" fmla="*/ 269 w 82"/>
                <a:gd name="T5" fmla="*/ 48 h 15"/>
                <a:gd name="T6" fmla="*/ 270 w 82"/>
                <a:gd name="T7" fmla="*/ 0 h 15"/>
                <a:gd name="T8" fmla="*/ 251 w 82"/>
                <a:gd name="T9" fmla="*/ 42 h 15"/>
                <a:gd name="T10" fmla="*/ 216 w 82"/>
                <a:gd name="T11" fmla="*/ 42 h 15"/>
                <a:gd name="T12" fmla="*/ 170 w 82"/>
                <a:gd name="T13" fmla="*/ 42 h 15"/>
                <a:gd name="T14" fmla="*/ 81 w 82"/>
                <a:gd name="T15" fmla="*/ 34 h 15"/>
                <a:gd name="T16" fmla="*/ 39 w 82"/>
                <a:gd name="T17" fmla="*/ 35 h 15"/>
                <a:gd name="T18" fmla="*/ 8 w 82"/>
                <a:gd name="T19" fmla="*/ 35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" h="15">
                  <a:moveTo>
                    <a:pt x="0" y="9"/>
                  </a:moveTo>
                  <a:cubicBezTo>
                    <a:pt x="20" y="10"/>
                    <a:pt x="39" y="12"/>
                    <a:pt x="58" y="14"/>
                  </a:cubicBezTo>
                  <a:cubicBezTo>
                    <a:pt x="63" y="14"/>
                    <a:pt x="76" y="15"/>
                    <a:pt x="79" y="12"/>
                  </a:cubicBezTo>
                  <a:cubicBezTo>
                    <a:pt x="82" y="9"/>
                    <a:pt x="81" y="3"/>
                    <a:pt x="80" y="0"/>
                  </a:cubicBezTo>
                  <a:cubicBezTo>
                    <a:pt x="80" y="4"/>
                    <a:pt x="79" y="8"/>
                    <a:pt x="74" y="10"/>
                  </a:cubicBezTo>
                  <a:cubicBezTo>
                    <a:pt x="71" y="11"/>
                    <a:pt x="67" y="10"/>
                    <a:pt x="64" y="10"/>
                  </a:cubicBezTo>
                  <a:cubicBezTo>
                    <a:pt x="59" y="10"/>
                    <a:pt x="54" y="10"/>
                    <a:pt x="50" y="10"/>
                  </a:cubicBezTo>
                  <a:cubicBezTo>
                    <a:pt x="41" y="9"/>
                    <a:pt x="32" y="8"/>
                    <a:pt x="24" y="8"/>
                  </a:cubicBezTo>
                  <a:cubicBezTo>
                    <a:pt x="19" y="8"/>
                    <a:pt x="15" y="9"/>
                    <a:pt x="11" y="9"/>
                  </a:cubicBezTo>
                  <a:cubicBezTo>
                    <a:pt x="8" y="8"/>
                    <a:pt x="5" y="8"/>
                    <a:pt x="2" y="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1" name="Freeform 1186">
              <a:extLst>
                <a:ext uri="{FF2B5EF4-FFF2-40B4-BE49-F238E27FC236}">
                  <a16:creationId xmlns:a16="http://schemas.microsoft.com/office/drawing/2014/main" id="{AC1AD279-FB8E-E837-7314-05E6C3B1D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579" y="2914171"/>
              <a:ext cx="447281" cy="88799"/>
            </a:xfrm>
            <a:custGeom>
              <a:avLst/>
              <a:gdLst>
                <a:gd name="T0" fmla="*/ 297 w 91"/>
                <a:gd name="T1" fmla="*/ 27 h 17"/>
                <a:gd name="T2" fmla="*/ 284 w 91"/>
                <a:gd name="T3" fmla="*/ 64 h 17"/>
                <a:gd name="T4" fmla="*/ 230 w 91"/>
                <a:gd name="T5" fmla="*/ 56 h 17"/>
                <a:gd name="T6" fmla="*/ 157 w 91"/>
                <a:gd name="T7" fmla="*/ 40 h 17"/>
                <a:gd name="T8" fmla="*/ 0 w 91"/>
                <a:gd name="T9" fmla="*/ 0 h 17"/>
                <a:gd name="T10" fmla="*/ 108 w 91"/>
                <a:gd name="T11" fmla="*/ 25 h 17"/>
                <a:gd name="T12" fmla="*/ 214 w 91"/>
                <a:gd name="T13" fmla="*/ 40 h 17"/>
                <a:gd name="T14" fmla="*/ 290 w 91"/>
                <a:gd name="T15" fmla="*/ 0 h 17"/>
                <a:gd name="T16" fmla="*/ 297 w 91"/>
                <a:gd name="T17" fmla="*/ 25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" h="17">
                  <a:moveTo>
                    <a:pt x="89" y="7"/>
                  </a:moveTo>
                  <a:cubicBezTo>
                    <a:pt x="88" y="10"/>
                    <a:pt x="90" y="15"/>
                    <a:pt x="85" y="16"/>
                  </a:cubicBezTo>
                  <a:cubicBezTo>
                    <a:pt x="81" y="17"/>
                    <a:pt x="74" y="15"/>
                    <a:pt x="69" y="14"/>
                  </a:cubicBezTo>
                  <a:cubicBezTo>
                    <a:pt x="60" y="12"/>
                    <a:pt x="56" y="11"/>
                    <a:pt x="47" y="10"/>
                  </a:cubicBezTo>
                  <a:cubicBezTo>
                    <a:pt x="34" y="7"/>
                    <a:pt x="13" y="4"/>
                    <a:pt x="0" y="0"/>
                  </a:cubicBezTo>
                  <a:cubicBezTo>
                    <a:pt x="10" y="1"/>
                    <a:pt x="22" y="4"/>
                    <a:pt x="32" y="6"/>
                  </a:cubicBezTo>
                  <a:cubicBezTo>
                    <a:pt x="43" y="8"/>
                    <a:pt x="53" y="9"/>
                    <a:pt x="64" y="10"/>
                  </a:cubicBezTo>
                  <a:cubicBezTo>
                    <a:pt x="75" y="12"/>
                    <a:pt x="91" y="10"/>
                    <a:pt x="87" y="0"/>
                  </a:cubicBezTo>
                  <a:cubicBezTo>
                    <a:pt x="90" y="2"/>
                    <a:pt x="89" y="4"/>
                    <a:pt x="89" y="6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2" name="Freeform 1187">
              <a:extLst>
                <a:ext uri="{FF2B5EF4-FFF2-40B4-BE49-F238E27FC236}">
                  <a16:creationId xmlns:a16="http://schemas.microsoft.com/office/drawing/2014/main" id="{935520D3-ADB7-22D2-E7FE-4522F9671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021" y="2825372"/>
              <a:ext cx="98665" cy="46044"/>
            </a:xfrm>
            <a:custGeom>
              <a:avLst/>
              <a:gdLst>
                <a:gd name="T0" fmla="*/ 41 w 20"/>
                <a:gd name="T1" fmla="*/ 5 h 9"/>
                <a:gd name="T2" fmla="*/ 59 w 20"/>
                <a:gd name="T3" fmla="*/ 8 h 9"/>
                <a:gd name="T4" fmla="*/ 21 w 20"/>
                <a:gd name="T5" fmla="*/ 34 h 9"/>
                <a:gd name="T6" fmla="*/ 0 w 20"/>
                <a:gd name="T7" fmla="*/ 34 h 9"/>
                <a:gd name="T8" fmla="*/ 27 w 20"/>
                <a:gd name="T9" fmla="*/ 30 h 9"/>
                <a:gd name="T10" fmla="*/ 68 w 20"/>
                <a:gd name="T11" fmla="*/ 8 h 9"/>
                <a:gd name="T12" fmla="*/ 41 w 20"/>
                <a:gd name="T13" fmla="*/ 5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9">
                  <a:moveTo>
                    <a:pt x="12" y="1"/>
                  </a:moveTo>
                  <a:cubicBezTo>
                    <a:pt x="15" y="1"/>
                    <a:pt x="17" y="1"/>
                    <a:pt x="17" y="2"/>
                  </a:cubicBezTo>
                  <a:cubicBezTo>
                    <a:pt x="18" y="4"/>
                    <a:pt x="13" y="7"/>
                    <a:pt x="6" y="9"/>
                  </a:cubicBezTo>
                  <a:cubicBezTo>
                    <a:pt x="4" y="9"/>
                    <a:pt x="2" y="9"/>
                    <a:pt x="0" y="9"/>
                  </a:cubicBezTo>
                  <a:cubicBezTo>
                    <a:pt x="3" y="9"/>
                    <a:pt x="5" y="9"/>
                    <a:pt x="8" y="8"/>
                  </a:cubicBezTo>
                  <a:cubicBezTo>
                    <a:pt x="15" y="7"/>
                    <a:pt x="20" y="4"/>
                    <a:pt x="20" y="2"/>
                  </a:cubicBezTo>
                  <a:cubicBezTo>
                    <a:pt x="19" y="1"/>
                    <a:pt x="16" y="0"/>
                    <a:pt x="12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3" name="Freeform 1188">
              <a:extLst>
                <a:ext uri="{FF2B5EF4-FFF2-40B4-BE49-F238E27FC236}">
                  <a16:creationId xmlns:a16="http://schemas.microsoft.com/office/drawing/2014/main" id="{68EE01FF-842E-B088-4AF1-875B24F93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866" y="2828661"/>
              <a:ext cx="88798" cy="42755"/>
            </a:xfrm>
            <a:custGeom>
              <a:avLst/>
              <a:gdLst>
                <a:gd name="T0" fmla="*/ 8 w 18"/>
                <a:gd name="T1" fmla="*/ 26 h 8"/>
                <a:gd name="T2" fmla="*/ 41 w 18"/>
                <a:gd name="T3" fmla="*/ 5 h 8"/>
                <a:gd name="T4" fmla="*/ 62 w 18"/>
                <a:gd name="T5" fmla="*/ 0 h 8"/>
                <a:gd name="T6" fmla="*/ 35 w 18"/>
                <a:gd name="T7" fmla="*/ 5 h 8"/>
                <a:gd name="T8" fmla="*/ 5 w 18"/>
                <a:gd name="T9" fmla="*/ 26 h 8"/>
                <a:gd name="T10" fmla="*/ 18 w 18"/>
                <a:gd name="T11" fmla="*/ 34 h 8"/>
                <a:gd name="T12" fmla="*/ 8 w 18"/>
                <a:gd name="T13" fmla="*/ 2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8">
                  <a:moveTo>
                    <a:pt x="2" y="6"/>
                  </a:moveTo>
                  <a:cubicBezTo>
                    <a:pt x="2" y="5"/>
                    <a:pt x="6" y="2"/>
                    <a:pt x="12" y="1"/>
                  </a:cubicBezTo>
                  <a:cubicBezTo>
                    <a:pt x="14" y="1"/>
                    <a:pt x="17" y="0"/>
                    <a:pt x="18" y="0"/>
                  </a:cubicBezTo>
                  <a:cubicBezTo>
                    <a:pt x="16" y="0"/>
                    <a:pt x="13" y="0"/>
                    <a:pt x="10" y="1"/>
                  </a:cubicBezTo>
                  <a:cubicBezTo>
                    <a:pt x="4" y="3"/>
                    <a:pt x="0" y="5"/>
                    <a:pt x="1" y="6"/>
                  </a:cubicBezTo>
                  <a:cubicBezTo>
                    <a:pt x="1" y="7"/>
                    <a:pt x="3" y="8"/>
                    <a:pt x="5" y="8"/>
                  </a:cubicBezTo>
                  <a:cubicBezTo>
                    <a:pt x="4" y="7"/>
                    <a:pt x="2" y="7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4" name="Freeform 1189">
              <a:extLst>
                <a:ext uri="{FF2B5EF4-FFF2-40B4-BE49-F238E27FC236}">
                  <a16:creationId xmlns:a16="http://schemas.microsoft.com/office/drawing/2014/main" id="{B31E0BB6-5D6A-708A-A800-0EB68F5E5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077" y="2776040"/>
              <a:ext cx="105243" cy="36177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13 h 7"/>
                <a:gd name="T4" fmla="*/ 21 w 21"/>
                <a:gd name="T5" fmla="*/ 22 h 7"/>
                <a:gd name="T6" fmla="*/ 0 w 21"/>
                <a:gd name="T7" fmla="*/ 20 h 7"/>
                <a:gd name="T8" fmla="*/ 27 w 21"/>
                <a:gd name="T9" fmla="*/ 27 h 7"/>
                <a:gd name="T10" fmla="*/ 70 w 21"/>
                <a:gd name="T11" fmla="*/ 14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7" y="1"/>
                    <a:pt x="18" y="2"/>
                    <a:pt x="18" y="3"/>
                  </a:cubicBezTo>
                  <a:cubicBezTo>
                    <a:pt x="18" y="5"/>
                    <a:pt x="12" y="6"/>
                    <a:pt x="6" y="6"/>
                  </a:cubicBezTo>
                  <a:cubicBezTo>
                    <a:pt x="4" y="6"/>
                    <a:pt x="2" y="6"/>
                    <a:pt x="0" y="5"/>
                  </a:cubicBezTo>
                  <a:cubicBezTo>
                    <a:pt x="2" y="6"/>
                    <a:pt x="5" y="6"/>
                    <a:pt x="8" y="7"/>
                  </a:cubicBezTo>
                  <a:cubicBezTo>
                    <a:pt x="15" y="7"/>
                    <a:pt x="20" y="6"/>
                    <a:pt x="20" y="4"/>
                  </a:cubicBezTo>
                  <a:cubicBezTo>
                    <a:pt x="21" y="3"/>
                    <a:pt x="18" y="1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5" name="Freeform 1190">
              <a:extLst>
                <a:ext uri="{FF2B5EF4-FFF2-40B4-BE49-F238E27FC236}">
                  <a16:creationId xmlns:a16="http://schemas.microsoft.com/office/drawing/2014/main" id="{B819CD33-44EC-A615-9390-90A510593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210" y="2776040"/>
              <a:ext cx="95376" cy="26311"/>
            </a:xfrm>
            <a:custGeom>
              <a:avLst/>
              <a:gdLst>
                <a:gd name="T0" fmla="*/ 5 w 19"/>
                <a:gd name="T1" fmla="*/ 13 h 5"/>
                <a:gd name="T2" fmla="*/ 41 w 19"/>
                <a:gd name="T3" fmla="*/ 5 h 5"/>
                <a:gd name="T4" fmla="*/ 67 w 19"/>
                <a:gd name="T5" fmla="*/ 8 h 5"/>
                <a:gd name="T6" fmla="*/ 35 w 19"/>
                <a:gd name="T7" fmla="*/ 0 h 5"/>
                <a:gd name="T8" fmla="*/ 0 w 19"/>
                <a:gd name="T9" fmla="*/ 8 h 5"/>
                <a:gd name="T10" fmla="*/ 14 w 19"/>
                <a:gd name="T11" fmla="*/ 21 h 5"/>
                <a:gd name="T12" fmla="*/ 5 w 19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1" y="3"/>
                  </a:moveTo>
                  <a:cubicBezTo>
                    <a:pt x="1" y="1"/>
                    <a:pt x="7" y="0"/>
                    <a:pt x="12" y="1"/>
                  </a:cubicBezTo>
                  <a:cubicBezTo>
                    <a:pt x="14" y="1"/>
                    <a:pt x="17" y="1"/>
                    <a:pt x="19" y="2"/>
                  </a:cubicBezTo>
                  <a:cubicBezTo>
                    <a:pt x="17" y="1"/>
                    <a:pt x="14" y="0"/>
                    <a:pt x="10" y="0"/>
                  </a:cubicBezTo>
                  <a:cubicBezTo>
                    <a:pt x="5" y="0"/>
                    <a:pt x="0" y="1"/>
                    <a:pt x="0" y="2"/>
                  </a:cubicBezTo>
                  <a:cubicBezTo>
                    <a:pt x="0" y="3"/>
                    <a:pt x="1" y="4"/>
                    <a:pt x="4" y="5"/>
                  </a:cubicBezTo>
                  <a:cubicBezTo>
                    <a:pt x="3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6" name="Freeform 1191">
              <a:extLst>
                <a:ext uri="{FF2B5EF4-FFF2-40B4-BE49-F238E27FC236}">
                  <a16:creationId xmlns:a16="http://schemas.microsoft.com/office/drawing/2014/main" id="{727EBA0C-70A2-97DC-3716-761382C98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977" y="2887860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4 h 7"/>
                <a:gd name="T4" fmla="*/ 15 w 21"/>
                <a:gd name="T5" fmla="*/ 14 h 7"/>
                <a:gd name="T6" fmla="*/ 0 w 21"/>
                <a:gd name="T7" fmla="*/ 13 h 7"/>
                <a:gd name="T8" fmla="*/ 27 w 21"/>
                <a:gd name="T9" fmla="*/ 20 h 7"/>
                <a:gd name="T10" fmla="*/ 68 w 21"/>
                <a:gd name="T11" fmla="*/ 14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8" y="4"/>
                  </a:cubicBezTo>
                  <a:cubicBezTo>
                    <a:pt x="18" y="5"/>
                    <a:pt x="12" y="6"/>
                    <a:pt x="5" y="4"/>
                  </a:cubicBezTo>
                  <a:cubicBezTo>
                    <a:pt x="3" y="4"/>
                    <a:pt x="2" y="3"/>
                    <a:pt x="0" y="3"/>
                  </a:cubicBezTo>
                  <a:cubicBezTo>
                    <a:pt x="2" y="4"/>
                    <a:pt x="5" y="5"/>
                    <a:pt x="8" y="5"/>
                  </a:cubicBezTo>
                  <a:cubicBezTo>
                    <a:pt x="14" y="7"/>
                    <a:pt x="20" y="6"/>
                    <a:pt x="21" y="4"/>
                  </a:cubicBezTo>
                  <a:cubicBezTo>
                    <a:pt x="21" y="3"/>
                    <a:pt x="18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7" name="Freeform 1192">
              <a:extLst>
                <a:ext uri="{FF2B5EF4-FFF2-40B4-BE49-F238E27FC236}">
                  <a16:creationId xmlns:a16="http://schemas.microsoft.com/office/drawing/2014/main" id="{C61413D9-9B9E-06E7-A482-10EB93B75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2877994"/>
              <a:ext cx="92087" cy="26311"/>
            </a:xfrm>
            <a:custGeom>
              <a:avLst/>
              <a:gdLst>
                <a:gd name="T0" fmla="*/ 6 w 19"/>
                <a:gd name="T1" fmla="*/ 8 h 5"/>
                <a:gd name="T2" fmla="*/ 41 w 19"/>
                <a:gd name="T3" fmla="*/ 8 h 5"/>
                <a:gd name="T4" fmla="*/ 60 w 19"/>
                <a:gd name="T5" fmla="*/ 16 h 5"/>
                <a:gd name="T6" fmla="*/ 35 w 19"/>
                <a:gd name="T7" fmla="*/ 5 h 5"/>
                <a:gd name="T8" fmla="*/ 0 w 19"/>
                <a:gd name="T9" fmla="*/ 8 h 5"/>
                <a:gd name="T10" fmla="*/ 13 w 19"/>
                <a:gd name="T11" fmla="*/ 21 h 5"/>
                <a:gd name="T12" fmla="*/ 6 w 19"/>
                <a:gd name="T13" fmla="*/ 8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2" y="2"/>
                  </a:moveTo>
                  <a:cubicBezTo>
                    <a:pt x="2" y="1"/>
                    <a:pt x="7" y="1"/>
                    <a:pt x="13" y="2"/>
                  </a:cubicBezTo>
                  <a:cubicBezTo>
                    <a:pt x="15" y="2"/>
                    <a:pt x="17" y="3"/>
                    <a:pt x="19" y="4"/>
                  </a:cubicBezTo>
                  <a:cubicBezTo>
                    <a:pt x="17" y="3"/>
                    <a:pt x="14" y="2"/>
                    <a:pt x="11" y="1"/>
                  </a:cubicBezTo>
                  <a:cubicBezTo>
                    <a:pt x="5" y="0"/>
                    <a:pt x="1" y="0"/>
                    <a:pt x="0" y="2"/>
                  </a:cubicBezTo>
                  <a:cubicBezTo>
                    <a:pt x="0" y="2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8" name="Freeform 1193">
              <a:extLst>
                <a:ext uri="{FF2B5EF4-FFF2-40B4-BE49-F238E27FC236}">
                  <a16:creationId xmlns:a16="http://schemas.microsoft.com/office/drawing/2014/main" id="{9AE4E33E-4273-BE26-0A6B-38A88D18C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904304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19" name="Freeform 1194">
              <a:extLst>
                <a:ext uri="{FF2B5EF4-FFF2-40B4-BE49-F238E27FC236}">
                  <a16:creationId xmlns:a16="http://schemas.microsoft.com/office/drawing/2014/main" id="{C5B6378E-6329-D544-F057-0E12C65A1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2723418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8 h 49"/>
                <a:gd name="T12" fmla="*/ 12 w 128"/>
                <a:gd name="T13" fmla="*/ 184 h 49"/>
                <a:gd name="T14" fmla="*/ 5 w 128"/>
                <a:gd name="T15" fmla="*/ 145 h 49"/>
                <a:gd name="T16" fmla="*/ 18 w 128"/>
                <a:gd name="T17" fmla="*/ 118 h 49"/>
                <a:gd name="T18" fmla="*/ 203 w 128"/>
                <a:gd name="T19" fmla="*/ 68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7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0"/>
                    <a:pt x="3" y="28"/>
                    <a:pt x="5" y="28"/>
                  </a:cubicBezTo>
                  <a:cubicBezTo>
                    <a:pt x="6" y="27"/>
                    <a:pt x="38" y="21"/>
                    <a:pt x="60" y="16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0" name="Freeform 1195">
              <a:extLst>
                <a:ext uri="{FF2B5EF4-FFF2-40B4-BE49-F238E27FC236}">
                  <a16:creationId xmlns:a16="http://schemas.microsoft.com/office/drawing/2014/main" id="{16BE25D0-92B7-1C08-6A6F-D5B53708C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428" y="3502872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1" name="Freeform 1196">
              <a:extLst>
                <a:ext uri="{FF2B5EF4-FFF2-40B4-BE49-F238E27FC236}">
                  <a16:creationId xmlns:a16="http://schemas.microsoft.com/office/drawing/2014/main" id="{14E28617-0D60-A78B-FB00-A7C303710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750" y="3456828"/>
              <a:ext cx="513058" cy="141420"/>
            </a:xfrm>
            <a:custGeom>
              <a:avLst/>
              <a:gdLst>
                <a:gd name="T0" fmla="*/ 351 w 104"/>
                <a:gd name="T1" fmla="*/ 0 h 27"/>
                <a:gd name="T2" fmla="*/ 210 w 104"/>
                <a:gd name="T3" fmla="*/ 13 h 27"/>
                <a:gd name="T4" fmla="*/ 21 w 104"/>
                <a:gd name="T5" fmla="*/ 25 h 27"/>
                <a:gd name="T6" fmla="*/ 5 w 104"/>
                <a:gd name="T7" fmla="*/ 48 h 27"/>
                <a:gd name="T8" fmla="*/ 5 w 104"/>
                <a:gd name="T9" fmla="*/ 89 h 27"/>
                <a:gd name="T10" fmla="*/ 45 w 104"/>
                <a:gd name="T11" fmla="*/ 104 h 27"/>
                <a:gd name="T12" fmla="*/ 291 w 104"/>
                <a:gd name="T13" fmla="*/ 89 h 27"/>
                <a:gd name="T14" fmla="*/ 351 w 104"/>
                <a:gd name="T15" fmla="*/ 84 h 27"/>
                <a:gd name="T16" fmla="*/ 351 w 104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27">
                  <a:moveTo>
                    <a:pt x="104" y="0"/>
                  </a:moveTo>
                  <a:cubicBezTo>
                    <a:pt x="93" y="1"/>
                    <a:pt x="76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4" y="21"/>
                    <a:pt x="100" y="21"/>
                    <a:pt x="104" y="21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2" name="Freeform 1197">
              <a:extLst>
                <a:ext uri="{FF2B5EF4-FFF2-40B4-BE49-F238E27FC236}">
                  <a16:creationId xmlns:a16="http://schemas.microsoft.com/office/drawing/2014/main" id="{D8A5EDA8-87C5-E3E8-0428-0719E9FAA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534" y="3571938"/>
              <a:ext cx="121687" cy="42755"/>
            </a:xfrm>
            <a:custGeom>
              <a:avLst/>
              <a:gdLst>
                <a:gd name="T0" fmla="*/ 0 w 25"/>
                <a:gd name="T1" fmla="*/ 26 h 8"/>
                <a:gd name="T2" fmla="*/ 40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0 w 25"/>
                <a:gd name="T9" fmla="*/ 2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6"/>
                  </a:moveTo>
                  <a:cubicBezTo>
                    <a:pt x="0" y="4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0" y="6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3" name="Freeform 1198">
              <a:extLst>
                <a:ext uri="{FF2B5EF4-FFF2-40B4-BE49-F238E27FC236}">
                  <a16:creationId xmlns:a16="http://schemas.microsoft.com/office/drawing/2014/main" id="{A9360188-75E7-8215-4DFC-253E3AC62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46" y="3509450"/>
              <a:ext cx="121687" cy="39466"/>
            </a:xfrm>
            <a:custGeom>
              <a:avLst/>
              <a:gdLst>
                <a:gd name="T0" fmla="*/ 0 w 25"/>
                <a:gd name="T1" fmla="*/ 18 h 8"/>
                <a:gd name="T2" fmla="*/ 41 w 25"/>
                <a:gd name="T3" fmla="*/ 0 h 8"/>
                <a:gd name="T4" fmla="*/ 81 w 25"/>
                <a:gd name="T5" fmla="*/ 12 h 8"/>
                <a:gd name="T6" fmla="*/ 41 w 25"/>
                <a:gd name="T7" fmla="*/ 26 h 8"/>
                <a:gd name="T8" fmla="*/ 0 w 25"/>
                <a:gd name="T9" fmla="*/ 1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6" y="1"/>
                    <a:pt x="13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7"/>
                  </a:cubicBezTo>
                  <a:cubicBezTo>
                    <a:pt x="6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4" name="Freeform 1199">
              <a:extLst>
                <a:ext uri="{FF2B5EF4-FFF2-40B4-BE49-F238E27FC236}">
                  <a16:creationId xmlns:a16="http://schemas.microsoft.com/office/drawing/2014/main" id="{7243CF70-4D44-D00A-6504-A0BDE8B19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090" y="3562071"/>
              <a:ext cx="124976" cy="46044"/>
            </a:xfrm>
            <a:custGeom>
              <a:avLst/>
              <a:gdLst>
                <a:gd name="T0" fmla="*/ 0 w 25"/>
                <a:gd name="T1" fmla="*/ 22 h 9"/>
                <a:gd name="T2" fmla="*/ 41 w 25"/>
                <a:gd name="T3" fmla="*/ 5 h 9"/>
                <a:gd name="T4" fmla="*/ 88 w 25"/>
                <a:gd name="T5" fmla="*/ 12 h 9"/>
                <a:gd name="T6" fmla="*/ 46 w 25"/>
                <a:gd name="T7" fmla="*/ 30 h 9"/>
                <a:gd name="T8" fmla="*/ 0 w 25"/>
                <a:gd name="T9" fmla="*/ 2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6"/>
                  </a:moveTo>
                  <a:cubicBezTo>
                    <a:pt x="0" y="4"/>
                    <a:pt x="5" y="2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9"/>
                    <a:pt x="0" y="8"/>
                    <a:pt x="0" y="6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5" name="Freeform 1200">
              <a:extLst>
                <a:ext uri="{FF2B5EF4-FFF2-40B4-BE49-F238E27FC236}">
                  <a16:creationId xmlns:a16="http://schemas.microsoft.com/office/drawing/2014/main" id="{04F4A44F-6D43-FE4C-0641-22CEB14F7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401" y="3565360"/>
              <a:ext cx="98665" cy="36177"/>
            </a:xfrm>
            <a:custGeom>
              <a:avLst/>
              <a:gdLst>
                <a:gd name="T0" fmla="*/ 45 w 20"/>
                <a:gd name="T1" fmla="*/ 0 h 7"/>
                <a:gd name="T2" fmla="*/ 62 w 20"/>
                <a:gd name="T3" fmla="*/ 8 h 7"/>
                <a:gd name="T4" fmla="*/ 21 w 20"/>
                <a:gd name="T5" fmla="*/ 27 h 7"/>
                <a:gd name="T6" fmla="*/ 0 w 20"/>
                <a:gd name="T7" fmla="*/ 27 h 7"/>
                <a:gd name="T8" fmla="*/ 27 w 20"/>
                <a:gd name="T9" fmla="*/ 27 h 7"/>
                <a:gd name="T10" fmla="*/ 68 w 20"/>
                <a:gd name="T11" fmla="*/ 8 h 7"/>
                <a:gd name="T12" fmla="*/ 45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3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7"/>
                  </a:cubicBezTo>
                  <a:cubicBezTo>
                    <a:pt x="4" y="7"/>
                    <a:pt x="2" y="7"/>
                    <a:pt x="0" y="7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0" y="4"/>
                    <a:pt x="20" y="2"/>
                  </a:cubicBezTo>
                  <a:cubicBezTo>
                    <a:pt x="20" y="1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6" name="Freeform 1201">
              <a:extLst>
                <a:ext uri="{FF2B5EF4-FFF2-40B4-BE49-F238E27FC236}">
                  <a16:creationId xmlns:a16="http://schemas.microsoft.com/office/drawing/2014/main" id="{8B123B85-C234-C6F7-8AFD-94037F7F2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1957" y="3565360"/>
              <a:ext cx="95376" cy="32888"/>
            </a:xfrm>
            <a:custGeom>
              <a:avLst/>
              <a:gdLst>
                <a:gd name="T0" fmla="*/ 8 w 19"/>
                <a:gd name="T1" fmla="*/ 22 h 6"/>
                <a:gd name="T2" fmla="*/ 41 w 19"/>
                <a:gd name="T3" fmla="*/ 5 h 6"/>
                <a:gd name="T4" fmla="*/ 67 w 19"/>
                <a:gd name="T5" fmla="*/ 5 h 6"/>
                <a:gd name="T6" fmla="*/ 35 w 19"/>
                <a:gd name="T7" fmla="*/ 5 h 6"/>
                <a:gd name="T8" fmla="*/ 5 w 19"/>
                <a:gd name="T9" fmla="*/ 22 h 6"/>
                <a:gd name="T10" fmla="*/ 18 w 19"/>
                <a:gd name="T11" fmla="*/ 28 h 6"/>
                <a:gd name="T12" fmla="*/ 8 w 19"/>
                <a:gd name="T13" fmla="*/ 22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5"/>
                  </a:moveTo>
                  <a:cubicBezTo>
                    <a:pt x="2" y="3"/>
                    <a:pt x="7" y="2"/>
                    <a:pt x="12" y="1"/>
                  </a:cubicBezTo>
                  <a:cubicBezTo>
                    <a:pt x="14" y="1"/>
                    <a:pt x="17" y="1"/>
                    <a:pt x="19" y="1"/>
                  </a:cubicBezTo>
                  <a:cubicBezTo>
                    <a:pt x="17" y="0"/>
                    <a:pt x="14" y="0"/>
                    <a:pt x="10" y="1"/>
                  </a:cubicBezTo>
                  <a:cubicBezTo>
                    <a:pt x="5" y="1"/>
                    <a:pt x="0" y="3"/>
                    <a:pt x="1" y="5"/>
                  </a:cubicBezTo>
                  <a:cubicBezTo>
                    <a:pt x="1" y="6"/>
                    <a:pt x="2" y="6"/>
                    <a:pt x="5" y="6"/>
                  </a:cubicBezTo>
                  <a:cubicBezTo>
                    <a:pt x="4" y="6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7" name="Freeform 1202">
              <a:extLst>
                <a:ext uri="{FF2B5EF4-FFF2-40B4-BE49-F238E27FC236}">
                  <a16:creationId xmlns:a16="http://schemas.microsoft.com/office/drawing/2014/main" id="{3E79D24E-7D85-5189-A7BD-DA42E10AC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990" y="3496294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1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6" y="1"/>
                    <a:pt x="13" y="1"/>
                  </a:cubicBezTo>
                  <a:cubicBezTo>
                    <a:pt x="20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8" name="Freeform 1203">
              <a:extLst>
                <a:ext uri="{FF2B5EF4-FFF2-40B4-BE49-F238E27FC236}">
                  <a16:creationId xmlns:a16="http://schemas.microsoft.com/office/drawing/2014/main" id="{1B88EDDE-0595-7726-910E-6FCDEE733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1872" y="3548916"/>
              <a:ext cx="256529" cy="101954"/>
            </a:xfrm>
            <a:custGeom>
              <a:avLst/>
              <a:gdLst>
                <a:gd name="T0" fmla="*/ 5 w 52"/>
                <a:gd name="T1" fmla="*/ 69 h 19"/>
                <a:gd name="T2" fmla="*/ 8 w 52"/>
                <a:gd name="T3" fmla="*/ 29 h 19"/>
                <a:gd name="T4" fmla="*/ 48 w 52"/>
                <a:gd name="T5" fmla="*/ 18 h 19"/>
                <a:gd name="T6" fmla="*/ 116 w 52"/>
                <a:gd name="T7" fmla="*/ 8 h 19"/>
                <a:gd name="T8" fmla="*/ 147 w 52"/>
                <a:gd name="T9" fmla="*/ 5 h 19"/>
                <a:gd name="T10" fmla="*/ 176 w 52"/>
                <a:gd name="T11" fmla="*/ 0 h 19"/>
                <a:gd name="T12" fmla="*/ 48 w 52"/>
                <a:gd name="T13" fmla="*/ 26 h 19"/>
                <a:gd name="T14" fmla="*/ 14 w 52"/>
                <a:gd name="T15" fmla="*/ 47 h 19"/>
                <a:gd name="T16" fmla="*/ 8 w 52"/>
                <a:gd name="T17" fmla="*/ 83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19">
                  <a:moveTo>
                    <a:pt x="1" y="16"/>
                  </a:moveTo>
                  <a:cubicBezTo>
                    <a:pt x="1" y="14"/>
                    <a:pt x="0" y="9"/>
                    <a:pt x="2" y="7"/>
                  </a:cubicBezTo>
                  <a:cubicBezTo>
                    <a:pt x="4" y="5"/>
                    <a:pt x="10" y="4"/>
                    <a:pt x="14" y="4"/>
                  </a:cubicBezTo>
                  <a:cubicBezTo>
                    <a:pt x="21" y="3"/>
                    <a:pt x="27" y="3"/>
                    <a:pt x="34" y="2"/>
                  </a:cubicBezTo>
                  <a:cubicBezTo>
                    <a:pt x="37" y="1"/>
                    <a:pt x="40" y="1"/>
                    <a:pt x="43" y="1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4"/>
                    <a:pt x="26" y="4"/>
                    <a:pt x="14" y="6"/>
                  </a:cubicBezTo>
                  <a:cubicBezTo>
                    <a:pt x="10" y="7"/>
                    <a:pt x="5" y="8"/>
                    <a:pt x="4" y="11"/>
                  </a:cubicBezTo>
                  <a:cubicBezTo>
                    <a:pt x="2" y="13"/>
                    <a:pt x="2" y="16"/>
                    <a:pt x="2" y="19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29" name="Freeform 1204">
              <a:extLst>
                <a:ext uri="{FF2B5EF4-FFF2-40B4-BE49-F238E27FC236}">
                  <a16:creationId xmlns:a16="http://schemas.microsoft.com/office/drawing/2014/main" id="{5135EC82-D0B4-A6E7-D777-16A52E1B8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9068" y="3529183"/>
              <a:ext cx="397949" cy="115109"/>
            </a:xfrm>
            <a:custGeom>
              <a:avLst/>
              <a:gdLst>
                <a:gd name="T0" fmla="*/ 0 w 81"/>
                <a:gd name="T1" fmla="*/ 89 h 22"/>
                <a:gd name="T2" fmla="*/ 196 w 81"/>
                <a:gd name="T3" fmla="*/ 60 h 22"/>
                <a:gd name="T4" fmla="*/ 263 w 81"/>
                <a:gd name="T5" fmla="*/ 46 h 22"/>
                <a:gd name="T6" fmla="*/ 257 w 81"/>
                <a:gd name="T7" fmla="*/ 0 h 22"/>
                <a:gd name="T8" fmla="*/ 243 w 81"/>
                <a:gd name="T9" fmla="*/ 40 h 22"/>
                <a:gd name="T10" fmla="*/ 209 w 81"/>
                <a:gd name="T11" fmla="*/ 48 h 22"/>
                <a:gd name="T12" fmla="*/ 163 w 81"/>
                <a:gd name="T13" fmla="*/ 56 h 22"/>
                <a:gd name="T14" fmla="*/ 76 w 81"/>
                <a:gd name="T15" fmla="*/ 68 h 22"/>
                <a:gd name="T16" fmla="*/ 36 w 81"/>
                <a:gd name="T17" fmla="*/ 81 h 22"/>
                <a:gd name="T18" fmla="*/ 6 w 81"/>
                <a:gd name="T19" fmla="*/ 89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22">
                  <a:moveTo>
                    <a:pt x="0" y="22"/>
                  </a:moveTo>
                  <a:cubicBezTo>
                    <a:pt x="20" y="19"/>
                    <a:pt x="40" y="16"/>
                    <a:pt x="59" y="15"/>
                  </a:cubicBezTo>
                  <a:cubicBezTo>
                    <a:pt x="64" y="14"/>
                    <a:pt x="76" y="14"/>
                    <a:pt x="79" y="11"/>
                  </a:cubicBezTo>
                  <a:cubicBezTo>
                    <a:pt x="81" y="8"/>
                    <a:pt x="78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1" y="12"/>
                    <a:pt x="66" y="12"/>
                    <a:pt x="63" y="12"/>
                  </a:cubicBezTo>
                  <a:cubicBezTo>
                    <a:pt x="58" y="13"/>
                    <a:pt x="54" y="14"/>
                    <a:pt x="49" y="14"/>
                  </a:cubicBezTo>
                  <a:cubicBezTo>
                    <a:pt x="40" y="15"/>
                    <a:pt x="32" y="16"/>
                    <a:pt x="23" y="17"/>
                  </a:cubicBezTo>
                  <a:cubicBezTo>
                    <a:pt x="19" y="18"/>
                    <a:pt x="15" y="19"/>
                    <a:pt x="11" y="20"/>
                  </a:cubicBezTo>
                  <a:cubicBezTo>
                    <a:pt x="8" y="20"/>
                    <a:pt x="4" y="20"/>
                    <a:pt x="2" y="22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0" name="Freeform 1205">
              <a:extLst>
                <a:ext uri="{FF2B5EF4-FFF2-40B4-BE49-F238E27FC236}">
                  <a16:creationId xmlns:a16="http://schemas.microsoft.com/office/drawing/2014/main" id="{322D4D85-949A-0070-EF19-11FE1D932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194" y="3483139"/>
              <a:ext cx="266395" cy="82221"/>
            </a:xfrm>
            <a:custGeom>
              <a:avLst/>
              <a:gdLst>
                <a:gd name="T0" fmla="*/ 12 w 54"/>
                <a:gd name="T1" fmla="*/ 53 h 16"/>
                <a:gd name="T2" fmla="*/ 12 w 54"/>
                <a:gd name="T3" fmla="*/ 14 h 16"/>
                <a:gd name="T4" fmla="*/ 54 w 54"/>
                <a:gd name="T5" fmla="*/ 8 h 16"/>
                <a:gd name="T6" fmla="*/ 122 w 54"/>
                <a:gd name="T7" fmla="*/ 5 h 16"/>
                <a:gd name="T8" fmla="*/ 156 w 54"/>
                <a:gd name="T9" fmla="*/ 5 h 16"/>
                <a:gd name="T10" fmla="*/ 183 w 54"/>
                <a:gd name="T11" fmla="*/ 0 h 16"/>
                <a:gd name="T12" fmla="*/ 54 w 54"/>
                <a:gd name="T13" fmla="*/ 14 h 16"/>
                <a:gd name="T14" fmla="*/ 21 w 54"/>
                <a:gd name="T15" fmla="*/ 34 h 16"/>
                <a:gd name="T16" fmla="*/ 14 w 54"/>
                <a:gd name="T17" fmla="*/ 61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6">
                  <a:moveTo>
                    <a:pt x="3" y="14"/>
                  </a:moveTo>
                  <a:cubicBezTo>
                    <a:pt x="3" y="11"/>
                    <a:pt x="0" y="6"/>
                    <a:pt x="3" y="4"/>
                  </a:cubicBezTo>
                  <a:cubicBezTo>
                    <a:pt x="5" y="2"/>
                    <a:pt x="13" y="3"/>
                    <a:pt x="16" y="2"/>
                  </a:cubicBezTo>
                  <a:cubicBezTo>
                    <a:pt x="23" y="2"/>
                    <a:pt x="30" y="2"/>
                    <a:pt x="36" y="1"/>
                  </a:cubicBezTo>
                  <a:cubicBezTo>
                    <a:pt x="39" y="1"/>
                    <a:pt x="42" y="1"/>
                    <a:pt x="46" y="1"/>
                  </a:cubicBezTo>
                  <a:cubicBezTo>
                    <a:pt x="48" y="0"/>
                    <a:pt x="52" y="0"/>
                    <a:pt x="54" y="0"/>
                  </a:cubicBezTo>
                  <a:cubicBezTo>
                    <a:pt x="43" y="3"/>
                    <a:pt x="28" y="2"/>
                    <a:pt x="16" y="4"/>
                  </a:cubicBezTo>
                  <a:cubicBezTo>
                    <a:pt x="12" y="5"/>
                    <a:pt x="8" y="6"/>
                    <a:pt x="6" y="9"/>
                  </a:cubicBezTo>
                  <a:cubicBezTo>
                    <a:pt x="4" y="11"/>
                    <a:pt x="4" y="14"/>
                    <a:pt x="4" y="16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1" name="Freeform 1206">
              <a:extLst>
                <a:ext uri="{FF2B5EF4-FFF2-40B4-BE49-F238E27FC236}">
                  <a16:creationId xmlns:a16="http://schemas.microsoft.com/office/drawing/2014/main" id="{CE15C422-3A82-E98E-A887-839F0F3DF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3012" y="3502872"/>
              <a:ext cx="101954" cy="36177"/>
            </a:xfrm>
            <a:custGeom>
              <a:avLst/>
              <a:gdLst>
                <a:gd name="T0" fmla="*/ 46 w 21"/>
                <a:gd name="T1" fmla="*/ 0 h 7"/>
                <a:gd name="T2" fmla="*/ 59 w 21"/>
                <a:gd name="T3" fmla="*/ 8 h 7"/>
                <a:gd name="T4" fmla="*/ 19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68 w 21"/>
                <a:gd name="T11" fmla="*/ 8 h 7"/>
                <a:gd name="T12" fmla="*/ 46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6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1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2" name="Freeform 1207">
              <a:extLst>
                <a:ext uri="{FF2B5EF4-FFF2-40B4-BE49-F238E27FC236}">
                  <a16:creationId xmlns:a16="http://schemas.microsoft.com/office/drawing/2014/main" id="{C9F55927-19B9-9CE4-108A-81FF58AE5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46" y="3502872"/>
              <a:ext cx="88798" cy="32888"/>
            </a:xfrm>
            <a:custGeom>
              <a:avLst/>
              <a:gdLst>
                <a:gd name="T0" fmla="*/ 5 w 18"/>
                <a:gd name="T1" fmla="*/ 20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20 h 6"/>
                <a:gd name="T10" fmla="*/ 14 w 18"/>
                <a:gd name="T11" fmla="*/ 28 h 6"/>
                <a:gd name="T12" fmla="*/ 5 w 18"/>
                <a:gd name="T13" fmla="*/ 2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3" name="Freeform 1208">
              <a:extLst>
                <a:ext uri="{FF2B5EF4-FFF2-40B4-BE49-F238E27FC236}">
                  <a16:creationId xmlns:a16="http://schemas.microsoft.com/office/drawing/2014/main" id="{F75CFCD0-D208-E909-CD40-7CF71A867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428" y="3502872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4" name="Freeform 1209">
              <a:extLst>
                <a:ext uri="{FF2B5EF4-FFF2-40B4-BE49-F238E27FC236}">
                  <a16:creationId xmlns:a16="http://schemas.microsoft.com/office/drawing/2014/main" id="{508C2C19-2C31-D5A1-1192-493EC60C1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750" y="3456828"/>
              <a:ext cx="513058" cy="141420"/>
            </a:xfrm>
            <a:custGeom>
              <a:avLst/>
              <a:gdLst>
                <a:gd name="T0" fmla="*/ 351 w 104"/>
                <a:gd name="T1" fmla="*/ 0 h 27"/>
                <a:gd name="T2" fmla="*/ 210 w 104"/>
                <a:gd name="T3" fmla="*/ 13 h 27"/>
                <a:gd name="T4" fmla="*/ 21 w 104"/>
                <a:gd name="T5" fmla="*/ 25 h 27"/>
                <a:gd name="T6" fmla="*/ 5 w 104"/>
                <a:gd name="T7" fmla="*/ 48 h 27"/>
                <a:gd name="T8" fmla="*/ 5 w 104"/>
                <a:gd name="T9" fmla="*/ 89 h 27"/>
                <a:gd name="T10" fmla="*/ 45 w 104"/>
                <a:gd name="T11" fmla="*/ 104 h 27"/>
                <a:gd name="T12" fmla="*/ 291 w 104"/>
                <a:gd name="T13" fmla="*/ 89 h 27"/>
                <a:gd name="T14" fmla="*/ 351 w 104"/>
                <a:gd name="T15" fmla="*/ 84 h 27"/>
                <a:gd name="T16" fmla="*/ 351 w 104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27">
                  <a:moveTo>
                    <a:pt x="104" y="0"/>
                  </a:moveTo>
                  <a:cubicBezTo>
                    <a:pt x="93" y="1"/>
                    <a:pt x="76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4" y="21"/>
                    <a:pt x="100" y="21"/>
                    <a:pt x="104" y="21"/>
                  </a:cubicBezTo>
                  <a:lnTo>
                    <a:pt x="104" y="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5" name="Freeform 1210">
              <a:extLst>
                <a:ext uri="{FF2B5EF4-FFF2-40B4-BE49-F238E27FC236}">
                  <a16:creationId xmlns:a16="http://schemas.microsoft.com/office/drawing/2014/main" id="{62AF5AAF-3768-9246-11A5-1C9C16236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2720130"/>
              <a:ext cx="631456" cy="151286"/>
            </a:xfrm>
            <a:custGeom>
              <a:avLst/>
              <a:gdLst>
                <a:gd name="T0" fmla="*/ 413 w 128"/>
                <a:gd name="T1" fmla="*/ 33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33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8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2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8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6" name="Freeform 1211">
              <a:extLst>
                <a:ext uri="{FF2B5EF4-FFF2-40B4-BE49-F238E27FC236}">
                  <a16:creationId xmlns:a16="http://schemas.microsoft.com/office/drawing/2014/main" id="{B4BC7413-2119-3141-A360-751969780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3555493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82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20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2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7" name="Freeform 1212">
              <a:extLst>
                <a:ext uri="{FF2B5EF4-FFF2-40B4-BE49-F238E27FC236}">
                  <a16:creationId xmlns:a16="http://schemas.microsoft.com/office/drawing/2014/main" id="{5908E41C-C155-FEF0-CB7C-7331740E4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817" y="3581804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8" name="Freeform 1213">
              <a:extLst>
                <a:ext uri="{FF2B5EF4-FFF2-40B4-BE49-F238E27FC236}">
                  <a16:creationId xmlns:a16="http://schemas.microsoft.com/office/drawing/2014/main" id="{5713A2F5-BD89-A827-CE77-11B5119F1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945" y="3644292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0 w 25"/>
                <a:gd name="T3" fmla="*/ 0 h 8"/>
                <a:gd name="T4" fmla="*/ 81 w 25"/>
                <a:gd name="T5" fmla="*/ 13 h 8"/>
                <a:gd name="T6" fmla="*/ 41 w 25"/>
                <a:gd name="T7" fmla="*/ 29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19" y="7"/>
                    <a:pt x="13" y="7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39" name="Freeform 1214">
              <a:extLst>
                <a:ext uri="{FF2B5EF4-FFF2-40B4-BE49-F238E27FC236}">
                  <a16:creationId xmlns:a16="http://schemas.microsoft.com/office/drawing/2014/main" id="{C3E68EF0-391A-E86E-2C59-9C8593627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3627848"/>
              <a:ext cx="121687" cy="49333"/>
            </a:xfrm>
            <a:custGeom>
              <a:avLst/>
              <a:gdLst>
                <a:gd name="T0" fmla="*/ 0 w 25"/>
                <a:gd name="T1" fmla="*/ 13 h 9"/>
                <a:gd name="T2" fmla="*/ 41 w 25"/>
                <a:gd name="T3" fmla="*/ 5 h 9"/>
                <a:gd name="T4" fmla="*/ 78 w 25"/>
                <a:gd name="T5" fmla="*/ 28 h 9"/>
                <a:gd name="T6" fmla="*/ 40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2"/>
                    <a:pt x="25" y="4"/>
                    <a:pt x="24" y="6"/>
                  </a:cubicBezTo>
                  <a:cubicBezTo>
                    <a:pt x="24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0" name="Freeform 1215">
              <a:extLst>
                <a:ext uri="{FF2B5EF4-FFF2-40B4-BE49-F238E27FC236}">
                  <a16:creationId xmlns:a16="http://schemas.microsoft.com/office/drawing/2014/main" id="{6FFE8A6F-3543-314F-46A5-4279C0093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446" y="3617981"/>
              <a:ext cx="124976" cy="49333"/>
            </a:xfrm>
            <a:custGeom>
              <a:avLst/>
              <a:gdLst>
                <a:gd name="T0" fmla="*/ 0 w 25"/>
                <a:gd name="T1" fmla="*/ 13 h 9"/>
                <a:gd name="T2" fmla="*/ 46 w 25"/>
                <a:gd name="T3" fmla="*/ 5 h 9"/>
                <a:gd name="T4" fmla="*/ 88 w 25"/>
                <a:gd name="T5" fmla="*/ 28 h 9"/>
                <a:gd name="T6" fmla="*/ 41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20" y="2"/>
                    <a:pt x="25" y="4"/>
                    <a:pt x="25" y="6"/>
                  </a:cubicBezTo>
                  <a:cubicBezTo>
                    <a:pt x="25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1" name="Freeform 1216">
              <a:extLst>
                <a:ext uri="{FF2B5EF4-FFF2-40B4-BE49-F238E27FC236}">
                  <a16:creationId xmlns:a16="http://schemas.microsoft.com/office/drawing/2014/main" id="{71724312-C63B-2223-A3A6-DCEB1090E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0501" y="3634425"/>
              <a:ext cx="124976" cy="42755"/>
            </a:xfrm>
            <a:custGeom>
              <a:avLst/>
              <a:gdLst>
                <a:gd name="T0" fmla="*/ 0 w 25"/>
                <a:gd name="T1" fmla="*/ 21 h 8"/>
                <a:gd name="T2" fmla="*/ 41 w 25"/>
                <a:gd name="T3" fmla="*/ 5 h 8"/>
                <a:gd name="T4" fmla="*/ 88 w 25"/>
                <a:gd name="T5" fmla="*/ 13 h 8"/>
                <a:gd name="T6" fmla="*/ 46 w 25"/>
                <a:gd name="T7" fmla="*/ 34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2" name="Freeform 1217">
              <a:extLst>
                <a:ext uri="{FF2B5EF4-FFF2-40B4-BE49-F238E27FC236}">
                  <a16:creationId xmlns:a16="http://schemas.microsoft.com/office/drawing/2014/main" id="{39ADD204-5089-3FA4-9245-6984DE0E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227" y="3565360"/>
              <a:ext cx="266395" cy="75643"/>
            </a:xfrm>
            <a:custGeom>
              <a:avLst/>
              <a:gdLst>
                <a:gd name="T0" fmla="*/ 5 w 54"/>
                <a:gd name="T1" fmla="*/ 49 h 14"/>
                <a:gd name="T2" fmla="*/ 12 w 54"/>
                <a:gd name="T3" fmla="*/ 5 h 14"/>
                <a:gd name="T4" fmla="*/ 54 w 54"/>
                <a:gd name="T5" fmla="*/ 8 h 14"/>
                <a:gd name="T6" fmla="*/ 122 w 54"/>
                <a:gd name="T7" fmla="*/ 20 h 14"/>
                <a:gd name="T8" fmla="*/ 156 w 54"/>
                <a:gd name="T9" fmla="*/ 21 h 14"/>
                <a:gd name="T10" fmla="*/ 183 w 54"/>
                <a:gd name="T11" fmla="*/ 26 h 14"/>
                <a:gd name="T12" fmla="*/ 54 w 54"/>
                <a:gd name="T13" fmla="*/ 20 h 14"/>
                <a:gd name="T14" fmla="*/ 18 w 54"/>
                <a:gd name="T15" fmla="*/ 26 h 14"/>
                <a:gd name="T16" fmla="*/ 8 w 54"/>
                <a:gd name="T17" fmla="*/ 6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4">
                  <a:moveTo>
                    <a:pt x="1" y="11"/>
                  </a:moveTo>
                  <a:cubicBezTo>
                    <a:pt x="1" y="9"/>
                    <a:pt x="0" y="3"/>
                    <a:pt x="3" y="1"/>
                  </a:cubicBezTo>
                  <a:cubicBezTo>
                    <a:pt x="6" y="0"/>
                    <a:pt x="13" y="2"/>
                    <a:pt x="16" y="2"/>
                  </a:cubicBezTo>
                  <a:cubicBezTo>
                    <a:pt x="23" y="3"/>
                    <a:pt x="30" y="4"/>
                    <a:pt x="36" y="4"/>
                  </a:cubicBezTo>
                  <a:cubicBezTo>
                    <a:pt x="39" y="5"/>
                    <a:pt x="42" y="5"/>
                    <a:pt x="46" y="5"/>
                  </a:cubicBezTo>
                  <a:cubicBezTo>
                    <a:pt x="48" y="6"/>
                    <a:pt x="52" y="6"/>
                    <a:pt x="54" y="6"/>
                  </a:cubicBezTo>
                  <a:cubicBezTo>
                    <a:pt x="42" y="7"/>
                    <a:pt x="28" y="4"/>
                    <a:pt x="16" y="4"/>
                  </a:cubicBezTo>
                  <a:cubicBezTo>
                    <a:pt x="12" y="4"/>
                    <a:pt x="7" y="4"/>
                    <a:pt x="5" y="6"/>
                  </a:cubicBezTo>
                  <a:cubicBezTo>
                    <a:pt x="3" y="9"/>
                    <a:pt x="2" y="11"/>
                    <a:pt x="2" y="14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3" name="Freeform 1218">
              <a:extLst>
                <a:ext uri="{FF2B5EF4-FFF2-40B4-BE49-F238E27FC236}">
                  <a16:creationId xmlns:a16="http://schemas.microsoft.com/office/drawing/2014/main" id="{4A8217AF-500B-0F2B-4876-4E3EFE9D9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46" y="3654158"/>
              <a:ext cx="401238" cy="75643"/>
            </a:xfrm>
            <a:custGeom>
              <a:avLst/>
              <a:gdLst>
                <a:gd name="T0" fmla="*/ 0 w 81"/>
                <a:gd name="T1" fmla="*/ 21 h 14"/>
                <a:gd name="T2" fmla="*/ 202 w 81"/>
                <a:gd name="T3" fmla="*/ 49 h 14"/>
                <a:gd name="T4" fmla="*/ 270 w 81"/>
                <a:gd name="T5" fmla="*/ 49 h 14"/>
                <a:gd name="T6" fmla="*/ 273 w 81"/>
                <a:gd name="T7" fmla="*/ 0 h 14"/>
                <a:gd name="T8" fmla="*/ 252 w 81"/>
                <a:gd name="T9" fmla="*/ 41 h 14"/>
                <a:gd name="T10" fmla="*/ 215 w 81"/>
                <a:gd name="T11" fmla="*/ 41 h 14"/>
                <a:gd name="T12" fmla="*/ 167 w 81"/>
                <a:gd name="T13" fmla="*/ 35 h 14"/>
                <a:gd name="T14" fmla="*/ 80 w 81"/>
                <a:gd name="T15" fmla="*/ 21 h 14"/>
                <a:gd name="T16" fmla="*/ 39 w 81"/>
                <a:gd name="T17" fmla="*/ 21 h 14"/>
                <a:gd name="T18" fmla="*/ 5 w 81"/>
                <a:gd name="T19" fmla="*/ 2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4">
                  <a:moveTo>
                    <a:pt x="0" y="5"/>
                  </a:moveTo>
                  <a:cubicBezTo>
                    <a:pt x="20" y="7"/>
                    <a:pt x="40" y="8"/>
                    <a:pt x="59" y="11"/>
                  </a:cubicBezTo>
                  <a:cubicBezTo>
                    <a:pt x="64" y="11"/>
                    <a:pt x="75" y="14"/>
                    <a:pt x="79" y="11"/>
                  </a:cubicBezTo>
                  <a:cubicBezTo>
                    <a:pt x="81" y="9"/>
                    <a:pt x="80" y="3"/>
                    <a:pt x="80" y="0"/>
                  </a:cubicBezTo>
                  <a:cubicBezTo>
                    <a:pt x="80" y="3"/>
                    <a:pt x="79" y="8"/>
                    <a:pt x="74" y="9"/>
                  </a:cubicBezTo>
                  <a:cubicBezTo>
                    <a:pt x="71" y="10"/>
                    <a:pt x="66" y="10"/>
                    <a:pt x="63" y="9"/>
                  </a:cubicBezTo>
                  <a:cubicBezTo>
                    <a:pt x="58" y="9"/>
                    <a:pt x="54" y="8"/>
                    <a:pt x="49" y="8"/>
                  </a:cubicBezTo>
                  <a:cubicBezTo>
                    <a:pt x="41" y="7"/>
                    <a:pt x="32" y="6"/>
                    <a:pt x="23" y="5"/>
                  </a:cubicBezTo>
                  <a:cubicBezTo>
                    <a:pt x="19" y="5"/>
                    <a:pt x="15" y="5"/>
                    <a:pt x="11" y="5"/>
                  </a:cubicBezTo>
                  <a:cubicBezTo>
                    <a:pt x="7" y="5"/>
                    <a:pt x="4" y="4"/>
                    <a:pt x="1" y="5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4" name="Freeform 1219">
              <a:extLst>
                <a:ext uri="{FF2B5EF4-FFF2-40B4-BE49-F238E27FC236}">
                  <a16:creationId xmlns:a16="http://schemas.microsoft.com/office/drawing/2014/main" id="{A46AD860-862C-30E2-787C-C31E42086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683" y="3617981"/>
              <a:ext cx="266395" cy="88799"/>
            </a:xfrm>
            <a:custGeom>
              <a:avLst/>
              <a:gdLst>
                <a:gd name="T0" fmla="*/ 8 w 54"/>
                <a:gd name="T1" fmla="*/ 60 h 17"/>
                <a:gd name="T2" fmla="*/ 12 w 54"/>
                <a:gd name="T3" fmla="*/ 21 h 17"/>
                <a:gd name="T4" fmla="*/ 54 w 54"/>
                <a:gd name="T5" fmla="*/ 13 h 17"/>
                <a:gd name="T6" fmla="*/ 122 w 54"/>
                <a:gd name="T7" fmla="*/ 5 h 17"/>
                <a:gd name="T8" fmla="*/ 153 w 54"/>
                <a:gd name="T9" fmla="*/ 5 h 17"/>
                <a:gd name="T10" fmla="*/ 183 w 54"/>
                <a:gd name="T11" fmla="*/ 0 h 17"/>
                <a:gd name="T12" fmla="*/ 54 w 54"/>
                <a:gd name="T13" fmla="*/ 21 h 17"/>
                <a:gd name="T14" fmla="*/ 18 w 54"/>
                <a:gd name="T15" fmla="*/ 35 h 17"/>
                <a:gd name="T16" fmla="*/ 12 w 54"/>
                <a:gd name="T17" fmla="*/ 6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7">
                  <a:moveTo>
                    <a:pt x="2" y="15"/>
                  </a:moveTo>
                  <a:cubicBezTo>
                    <a:pt x="2" y="12"/>
                    <a:pt x="0" y="7"/>
                    <a:pt x="3" y="5"/>
                  </a:cubicBezTo>
                  <a:cubicBezTo>
                    <a:pt x="5" y="3"/>
                    <a:pt x="12" y="3"/>
                    <a:pt x="16" y="3"/>
                  </a:cubicBezTo>
                  <a:cubicBezTo>
                    <a:pt x="23" y="2"/>
                    <a:pt x="29" y="2"/>
                    <a:pt x="36" y="1"/>
                  </a:cubicBezTo>
                  <a:cubicBezTo>
                    <a:pt x="39" y="1"/>
                    <a:pt x="42" y="1"/>
                    <a:pt x="45" y="1"/>
                  </a:cubicBezTo>
                  <a:cubicBezTo>
                    <a:pt x="48" y="1"/>
                    <a:pt x="51" y="0"/>
                    <a:pt x="54" y="0"/>
                  </a:cubicBezTo>
                  <a:cubicBezTo>
                    <a:pt x="42" y="4"/>
                    <a:pt x="28" y="3"/>
                    <a:pt x="16" y="5"/>
                  </a:cubicBezTo>
                  <a:cubicBezTo>
                    <a:pt x="11" y="6"/>
                    <a:pt x="7" y="7"/>
                    <a:pt x="5" y="9"/>
                  </a:cubicBezTo>
                  <a:cubicBezTo>
                    <a:pt x="4" y="12"/>
                    <a:pt x="3" y="15"/>
                    <a:pt x="3" y="17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5" name="Freeform 1220">
              <a:extLst>
                <a:ext uri="{FF2B5EF4-FFF2-40B4-BE49-F238E27FC236}">
                  <a16:creationId xmlns:a16="http://schemas.microsoft.com/office/drawing/2014/main" id="{6F18F4D2-968A-16BD-EB81-B8C2BE82C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746" y="3614692"/>
              <a:ext cx="397949" cy="98665"/>
            </a:xfrm>
            <a:custGeom>
              <a:avLst/>
              <a:gdLst>
                <a:gd name="T0" fmla="*/ 0 w 81"/>
                <a:gd name="T1" fmla="*/ 74 h 19"/>
                <a:gd name="T2" fmla="*/ 194 w 81"/>
                <a:gd name="T3" fmla="*/ 62 h 19"/>
                <a:gd name="T4" fmla="*/ 261 w 81"/>
                <a:gd name="T5" fmla="*/ 43 h 19"/>
                <a:gd name="T6" fmla="*/ 257 w 81"/>
                <a:gd name="T7" fmla="*/ 0 h 19"/>
                <a:gd name="T8" fmla="*/ 243 w 81"/>
                <a:gd name="T9" fmla="*/ 39 h 19"/>
                <a:gd name="T10" fmla="*/ 208 w 81"/>
                <a:gd name="T11" fmla="*/ 47 h 19"/>
                <a:gd name="T12" fmla="*/ 163 w 81"/>
                <a:gd name="T13" fmla="*/ 52 h 19"/>
                <a:gd name="T14" fmla="*/ 76 w 81"/>
                <a:gd name="T15" fmla="*/ 60 h 19"/>
                <a:gd name="T16" fmla="*/ 33 w 81"/>
                <a:gd name="T17" fmla="*/ 68 h 19"/>
                <a:gd name="T18" fmla="*/ 1 w 81"/>
                <a:gd name="T19" fmla="*/ 74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9">
                  <a:moveTo>
                    <a:pt x="0" y="19"/>
                  </a:moveTo>
                  <a:cubicBezTo>
                    <a:pt x="19" y="17"/>
                    <a:pt x="38" y="16"/>
                    <a:pt x="58" y="16"/>
                  </a:cubicBezTo>
                  <a:cubicBezTo>
                    <a:pt x="62" y="15"/>
                    <a:pt x="76" y="14"/>
                    <a:pt x="78" y="11"/>
                  </a:cubicBezTo>
                  <a:cubicBezTo>
                    <a:pt x="81" y="8"/>
                    <a:pt x="78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0" y="11"/>
                    <a:pt x="66" y="12"/>
                    <a:pt x="62" y="12"/>
                  </a:cubicBezTo>
                  <a:cubicBezTo>
                    <a:pt x="58" y="12"/>
                    <a:pt x="53" y="13"/>
                    <a:pt x="49" y="13"/>
                  </a:cubicBezTo>
                  <a:cubicBezTo>
                    <a:pt x="40" y="14"/>
                    <a:pt x="31" y="14"/>
                    <a:pt x="23" y="15"/>
                  </a:cubicBezTo>
                  <a:cubicBezTo>
                    <a:pt x="19" y="16"/>
                    <a:pt x="14" y="17"/>
                    <a:pt x="10" y="17"/>
                  </a:cubicBezTo>
                  <a:cubicBezTo>
                    <a:pt x="7" y="18"/>
                    <a:pt x="4" y="18"/>
                    <a:pt x="1" y="1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6" name="Freeform 1221">
              <a:extLst>
                <a:ext uri="{FF2B5EF4-FFF2-40B4-BE49-F238E27FC236}">
                  <a16:creationId xmlns:a16="http://schemas.microsoft.com/office/drawing/2014/main" id="{C9E04B33-5241-125F-1C47-B3D6A4523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179" y="3627848"/>
              <a:ext cx="105243" cy="39466"/>
            </a:xfrm>
            <a:custGeom>
              <a:avLst/>
              <a:gdLst>
                <a:gd name="T0" fmla="*/ 53 w 21"/>
                <a:gd name="T1" fmla="*/ 0 h 7"/>
                <a:gd name="T2" fmla="*/ 67 w 21"/>
                <a:gd name="T3" fmla="*/ 15 h 7"/>
                <a:gd name="T4" fmla="*/ 21 w 21"/>
                <a:gd name="T5" fmla="*/ 26 h 7"/>
                <a:gd name="T6" fmla="*/ 0 w 21"/>
                <a:gd name="T7" fmla="*/ 21 h 7"/>
                <a:gd name="T8" fmla="*/ 27 w 21"/>
                <a:gd name="T9" fmla="*/ 29 h 7"/>
                <a:gd name="T10" fmla="*/ 75 w 21"/>
                <a:gd name="T11" fmla="*/ 21 h 7"/>
                <a:gd name="T12" fmla="*/ 53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9" y="3"/>
                  </a:cubicBezTo>
                  <a:cubicBezTo>
                    <a:pt x="19" y="5"/>
                    <a:pt x="13" y="6"/>
                    <a:pt x="6" y="5"/>
                  </a:cubicBezTo>
                  <a:cubicBezTo>
                    <a:pt x="4" y="5"/>
                    <a:pt x="2" y="5"/>
                    <a:pt x="0" y="4"/>
                  </a:cubicBezTo>
                  <a:cubicBezTo>
                    <a:pt x="3" y="5"/>
                    <a:pt x="5" y="6"/>
                    <a:pt x="8" y="6"/>
                  </a:cubicBezTo>
                  <a:cubicBezTo>
                    <a:pt x="15" y="7"/>
                    <a:pt x="21" y="6"/>
                    <a:pt x="21" y="4"/>
                  </a:cubicBezTo>
                  <a:cubicBezTo>
                    <a:pt x="21" y="3"/>
                    <a:pt x="19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7" name="Freeform 1222">
              <a:extLst>
                <a:ext uri="{FF2B5EF4-FFF2-40B4-BE49-F238E27FC236}">
                  <a16:creationId xmlns:a16="http://schemas.microsoft.com/office/drawing/2014/main" id="{DE58AE73-84ED-138D-7B41-129901E59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3624559"/>
              <a:ext cx="88798" cy="26311"/>
            </a:xfrm>
            <a:custGeom>
              <a:avLst/>
              <a:gdLst>
                <a:gd name="T0" fmla="*/ 5 w 18"/>
                <a:gd name="T1" fmla="*/ 13 h 5"/>
                <a:gd name="T2" fmla="*/ 41 w 18"/>
                <a:gd name="T3" fmla="*/ 5 h 5"/>
                <a:gd name="T4" fmla="*/ 62 w 18"/>
                <a:gd name="T5" fmla="*/ 13 h 5"/>
                <a:gd name="T6" fmla="*/ 35 w 18"/>
                <a:gd name="T7" fmla="*/ 5 h 5"/>
                <a:gd name="T8" fmla="*/ 0 w 18"/>
                <a:gd name="T9" fmla="*/ 8 h 5"/>
                <a:gd name="T10" fmla="*/ 12 w 18"/>
                <a:gd name="T11" fmla="*/ 21 h 5"/>
                <a:gd name="T12" fmla="*/ 5 w 18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1" y="1"/>
                    <a:pt x="6" y="1"/>
                    <a:pt x="12" y="1"/>
                  </a:cubicBezTo>
                  <a:cubicBezTo>
                    <a:pt x="14" y="2"/>
                    <a:pt x="17" y="2"/>
                    <a:pt x="18" y="3"/>
                  </a:cubicBezTo>
                  <a:cubicBezTo>
                    <a:pt x="17" y="2"/>
                    <a:pt x="13" y="1"/>
                    <a:pt x="10" y="1"/>
                  </a:cubicBezTo>
                  <a:cubicBezTo>
                    <a:pt x="4" y="0"/>
                    <a:pt x="0" y="1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3" y="5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8" name="Freeform 1223">
              <a:extLst>
                <a:ext uri="{FF2B5EF4-FFF2-40B4-BE49-F238E27FC236}">
                  <a16:creationId xmlns:a16="http://schemas.microsoft.com/office/drawing/2014/main" id="{5F43F784-7C90-A962-5FB4-202E7B74D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0234" y="3641003"/>
              <a:ext cx="105243" cy="36177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8 h 7"/>
                <a:gd name="T4" fmla="*/ 21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75 w 21"/>
                <a:gd name="T11" fmla="*/ 8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7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0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49" name="Freeform 1224">
              <a:extLst>
                <a:ext uri="{FF2B5EF4-FFF2-40B4-BE49-F238E27FC236}">
                  <a16:creationId xmlns:a16="http://schemas.microsoft.com/office/drawing/2014/main" id="{C3974B7E-B798-53F2-4CE6-92626E49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0367" y="3641003"/>
              <a:ext cx="88798" cy="29600"/>
            </a:xfrm>
            <a:custGeom>
              <a:avLst/>
              <a:gdLst>
                <a:gd name="T0" fmla="*/ 5 w 18"/>
                <a:gd name="T1" fmla="*/ 14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14 h 6"/>
                <a:gd name="T10" fmla="*/ 14 w 18"/>
                <a:gd name="T11" fmla="*/ 21 h 6"/>
                <a:gd name="T12" fmla="*/ 5 w 18"/>
                <a:gd name="T13" fmla="*/ 14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1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0" name="Freeform 1225">
              <a:extLst>
                <a:ext uri="{FF2B5EF4-FFF2-40B4-BE49-F238E27FC236}">
                  <a16:creationId xmlns:a16="http://schemas.microsoft.com/office/drawing/2014/main" id="{9A1C9A81-8597-04BC-6F88-2230E0B96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3555493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82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20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2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1" name="Freeform 1226">
              <a:extLst>
                <a:ext uri="{FF2B5EF4-FFF2-40B4-BE49-F238E27FC236}">
                  <a16:creationId xmlns:a16="http://schemas.microsoft.com/office/drawing/2014/main" id="{768A16FF-D782-44E8-40D2-B980296B3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817" y="3581804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2" name="Freeform 1227">
              <a:extLst>
                <a:ext uri="{FF2B5EF4-FFF2-40B4-BE49-F238E27FC236}">
                  <a16:creationId xmlns:a16="http://schemas.microsoft.com/office/drawing/2014/main" id="{59BFC790-87E3-8E34-0699-50A265ABC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2759596"/>
              <a:ext cx="631456" cy="253240"/>
            </a:xfrm>
            <a:custGeom>
              <a:avLst/>
              <a:gdLst>
                <a:gd name="T0" fmla="*/ 21 w 128"/>
                <a:gd name="T1" fmla="*/ 90 h 48"/>
                <a:gd name="T2" fmla="*/ 21 w 128"/>
                <a:gd name="T3" fmla="*/ 90 h 48"/>
                <a:gd name="T4" fmla="*/ 5 w 128"/>
                <a:gd name="T5" fmla="*/ 67 h 48"/>
                <a:gd name="T6" fmla="*/ 12 w 128"/>
                <a:gd name="T7" fmla="*/ 26 h 48"/>
                <a:gd name="T8" fmla="*/ 68 w 128"/>
                <a:gd name="T9" fmla="*/ 16 h 48"/>
                <a:gd name="T10" fmla="*/ 261 w 128"/>
                <a:gd name="T11" fmla="*/ 69 h 48"/>
                <a:gd name="T12" fmla="*/ 396 w 128"/>
                <a:gd name="T13" fmla="*/ 103 h 48"/>
                <a:gd name="T14" fmla="*/ 431 w 128"/>
                <a:gd name="T15" fmla="*/ 136 h 48"/>
                <a:gd name="T16" fmla="*/ 423 w 128"/>
                <a:gd name="T17" fmla="*/ 178 h 48"/>
                <a:gd name="T18" fmla="*/ 399 w 128"/>
                <a:gd name="T19" fmla="*/ 193 h 48"/>
                <a:gd name="T20" fmla="*/ 207 w 128"/>
                <a:gd name="T21" fmla="*/ 149 h 48"/>
                <a:gd name="T22" fmla="*/ 21 w 128"/>
                <a:gd name="T23" fmla="*/ 90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4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3" name="Freeform 1228">
              <a:extLst>
                <a:ext uri="{FF2B5EF4-FFF2-40B4-BE49-F238E27FC236}">
                  <a16:creationId xmlns:a16="http://schemas.microsoft.com/office/drawing/2014/main" id="{F44A4FDA-BEA2-7953-3700-4CD515B12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924037"/>
              <a:ext cx="621589" cy="325595"/>
            </a:xfrm>
            <a:custGeom>
              <a:avLst/>
              <a:gdLst>
                <a:gd name="T0" fmla="*/ 410 w 126"/>
                <a:gd name="T1" fmla="*/ 163 h 62"/>
                <a:gd name="T2" fmla="*/ 423 w 126"/>
                <a:gd name="T3" fmla="*/ 192 h 62"/>
                <a:gd name="T4" fmla="*/ 413 w 126"/>
                <a:gd name="T5" fmla="*/ 232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63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40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40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4" name="Freeform 1229">
              <a:extLst>
                <a:ext uri="{FF2B5EF4-FFF2-40B4-BE49-F238E27FC236}">
                  <a16:creationId xmlns:a16="http://schemas.microsoft.com/office/drawing/2014/main" id="{B213422C-2F60-86D6-90EA-E40FFEF98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3144389"/>
              <a:ext cx="621589" cy="325595"/>
            </a:xfrm>
            <a:custGeom>
              <a:avLst/>
              <a:gdLst>
                <a:gd name="T0" fmla="*/ 18 w 126"/>
                <a:gd name="T1" fmla="*/ 89 h 62"/>
                <a:gd name="T2" fmla="*/ 18 w 126"/>
                <a:gd name="T3" fmla="*/ 89 h 62"/>
                <a:gd name="T4" fmla="*/ 5 w 126"/>
                <a:gd name="T5" fmla="*/ 61 h 62"/>
                <a:gd name="T6" fmla="*/ 14 w 126"/>
                <a:gd name="T7" fmla="*/ 26 h 62"/>
                <a:gd name="T8" fmla="*/ 75 w 126"/>
                <a:gd name="T9" fmla="*/ 21 h 62"/>
                <a:gd name="T10" fmla="*/ 261 w 126"/>
                <a:gd name="T11" fmla="*/ 102 h 62"/>
                <a:gd name="T12" fmla="*/ 392 w 126"/>
                <a:gd name="T13" fmla="*/ 155 h 62"/>
                <a:gd name="T14" fmla="*/ 423 w 126"/>
                <a:gd name="T15" fmla="*/ 192 h 62"/>
                <a:gd name="T16" fmla="*/ 413 w 126"/>
                <a:gd name="T17" fmla="*/ 232 h 62"/>
                <a:gd name="T18" fmla="*/ 386 w 126"/>
                <a:gd name="T19" fmla="*/ 244 h 62"/>
                <a:gd name="T20" fmla="*/ 201 w 126"/>
                <a:gd name="T21" fmla="*/ 176 h 62"/>
                <a:gd name="T22" fmla="*/ 18 w 126"/>
                <a:gd name="T23" fmla="*/ 89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2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2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5" name="Freeform 1230">
              <a:extLst>
                <a:ext uri="{FF2B5EF4-FFF2-40B4-BE49-F238E27FC236}">
                  <a16:creationId xmlns:a16="http://schemas.microsoft.com/office/drawing/2014/main" id="{BC5C12A8-400F-4D51-BA71-07A698D4E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699" y="3072035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35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8" y="0"/>
                    <a:pt x="14" y="3"/>
                  </a:cubicBezTo>
                  <a:cubicBezTo>
                    <a:pt x="20" y="5"/>
                    <a:pt x="25" y="8"/>
                    <a:pt x="25" y="10"/>
                  </a:cubicBezTo>
                  <a:cubicBezTo>
                    <a:pt x="24" y="12"/>
                    <a:pt x="18" y="12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6" name="Freeform 1231">
              <a:extLst>
                <a:ext uri="{FF2B5EF4-FFF2-40B4-BE49-F238E27FC236}">
                  <a16:creationId xmlns:a16="http://schemas.microsoft.com/office/drawing/2014/main" id="{7972E2DE-92D3-8110-0E52-5AC7DC270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3302253"/>
              <a:ext cx="121687" cy="62488"/>
            </a:xfrm>
            <a:custGeom>
              <a:avLst/>
              <a:gdLst>
                <a:gd name="T0" fmla="*/ 78 w 25"/>
                <a:gd name="T1" fmla="*/ 40 h 12"/>
                <a:gd name="T2" fmla="*/ 36 w 25"/>
                <a:gd name="T3" fmla="*/ 35 h 12"/>
                <a:gd name="T4" fmla="*/ 0 w 25"/>
                <a:gd name="T5" fmla="*/ 8 h 12"/>
                <a:gd name="T6" fmla="*/ 41 w 25"/>
                <a:gd name="T7" fmla="*/ 8 h 12"/>
                <a:gd name="T8" fmla="*/ 78 w 25"/>
                <a:gd name="T9" fmla="*/ 4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24" y="10"/>
                  </a:moveTo>
                  <a:cubicBezTo>
                    <a:pt x="23" y="12"/>
                    <a:pt x="18" y="11"/>
                    <a:pt x="11" y="9"/>
                  </a:cubicBezTo>
                  <a:cubicBezTo>
                    <a:pt x="5" y="7"/>
                    <a:pt x="0" y="3"/>
                    <a:pt x="0" y="2"/>
                  </a:cubicBezTo>
                  <a:cubicBezTo>
                    <a:pt x="1" y="0"/>
                    <a:pt x="7" y="0"/>
                    <a:pt x="13" y="2"/>
                  </a:cubicBezTo>
                  <a:cubicBezTo>
                    <a:pt x="20" y="5"/>
                    <a:pt x="25" y="8"/>
                    <a:pt x="24" y="10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7" name="Freeform 1232">
              <a:extLst>
                <a:ext uri="{FF2B5EF4-FFF2-40B4-BE49-F238E27FC236}">
                  <a16:creationId xmlns:a16="http://schemas.microsoft.com/office/drawing/2014/main" id="{D690BCEE-7848-BEC5-A31B-E01A23F5C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833" y="3055591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40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7" y="1"/>
                    <a:pt x="14" y="3"/>
                  </a:cubicBezTo>
                  <a:cubicBezTo>
                    <a:pt x="20" y="5"/>
                    <a:pt x="25" y="9"/>
                    <a:pt x="25" y="10"/>
                  </a:cubicBezTo>
                  <a:cubicBezTo>
                    <a:pt x="24" y="12"/>
                    <a:pt x="18" y="12"/>
                    <a:pt x="12" y="10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8" name="Freeform 1233">
              <a:extLst>
                <a:ext uri="{FF2B5EF4-FFF2-40B4-BE49-F238E27FC236}">
                  <a16:creationId xmlns:a16="http://schemas.microsoft.com/office/drawing/2014/main" id="{87ACF87F-52A9-7630-9A5A-C67E3437F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845" y="3285809"/>
              <a:ext cx="118398" cy="65777"/>
            </a:xfrm>
            <a:custGeom>
              <a:avLst/>
              <a:gdLst>
                <a:gd name="T0" fmla="*/ 81 w 24"/>
                <a:gd name="T1" fmla="*/ 47 h 12"/>
                <a:gd name="T2" fmla="*/ 39 w 24"/>
                <a:gd name="T3" fmla="*/ 42 h 12"/>
                <a:gd name="T4" fmla="*/ 0 w 24"/>
                <a:gd name="T5" fmla="*/ 8 h 12"/>
                <a:gd name="T6" fmla="*/ 45 w 24"/>
                <a:gd name="T7" fmla="*/ 13 h 12"/>
                <a:gd name="T8" fmla="*/ 81 w 24"/>
                <a:gd name="T9" fmla="*/ 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2">
                  <a:moveTo>
                    <a:pt x="24" y="10"/>
                  </a:moveTo>
                  <a:cubicBezTo>
                    <a:pt x="23" y="12"/>
                    <a:pt x="17" y="12"/>
                    <a:pt x="11" y="9"/>
                  </a:cubicBezTo>
                  <a:cubicBezTo>
                    <a:pt x="4" y="7"/>
                    <a:pt x="0" y="4"/>
                    <a:pt x="0" y="2"/>
                  </a:cubicBezTo>
                  <a:cubicBezTo>
                    <a:pt x="1" y="0"/>
                    <a:pt x="7" y="1"/>
                    <a:pt x="13" y="3"/>
                  </a:cubicBezTo>
                  <a:cubicBezTo>
                    <a:pt x="20" y="5"/>
                    <a:pt x="24" y="8"/>
                    <a:pt x="24" y="10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59" name="Freeform 1234">
              <a:extLst>
                <a:ext uri="{FF2B5EF4-FFF2-40B4-BE49-F238E27FC236}">
                  <a16:creationId xmlns:a16="http://schemas.microsoft.com/office/drawing/2014/main" id="{128C5273-F6A2-3E1A-7463-1AF191AB4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049" y="3170700"/>
              <a:ext cx="259818" cy="85510"/>
            </a:xfrm>
            <a:custGeom>
              <a:avLst/>
              <a:gdLst>
                <a:gd name="T0" fmla="*/ 0 w 53"/>
                <a:gd name="T1" fmla="*/ 39 h 16"/>
                <a:gd name="T2" fmla="*/ 15 w 53"/>
                <a:gd name="T3" fmla="*/ 5 h 16"/>
                <a:gd name="T4" fmla="*/ 55 w 53"/>
                <a:gd name="T5" fmla="*/ 13 h 16"/>
                <a:gd name="T6" fmla="*/ 119 w 53"/>
                <a:gd name="T7" fmla="*/ 42 h 16"/>
                <a:gd name="T8" fmla="*/ 146 w 53"/>
                <a:gd name="T9" fmla="*/ 55 h 16"/>
                <a:gd name="T10" fmla="*/ 176 w 53"/>
                <a:gd name="T11" fmla="*/ 68 h 16"/>
                <a:gd name="T12" fmla="*/ 54 w 53"/>
                <a:gd name="T13" fmla="*/ 21 h 16"/>
                <a:gd name="T14" fmla="*/ 13 w 53"/>
                <a:gd name="T15" fmla="*/ 21 h 16"/>
                <a:gd name="T16" fmla="*/ 0 w 53"/>
                <a:gd name="T17" fmla="*/ 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6">
                  <a:moveTo>
                    <a:pt x="0" y="9"/>
                  </a:moveTo>
                  <a:cubicBezTo>
                    <a:pt x="1" y="6"/>
                    <a:pt x="2" y="2"/>
                    <a:pt x="5" y="1"/>
                  </a:cubicBezTo>
                  <a:cubicBezTo>
                    <a:pt x="8" y="0"/>
                    <a:pt x="13" y="2"/>
                    <a:pt x="17" y="3"/>
                  </a:cubicBezTo>
                  <a:cubicBezTo>
                    <a:pt x="23" y="5"/>
                    <a:pt x="29" y="8"/>
                    <a:pt x="36" y="10"/>
                  </a:cubicBezTo>
                  <a:cubicBezTo>
                    <a:pt x="39" y="11"/>
                    <a:pt x="41" y="12"/>
                    <a:pt x="44" y="13"/>
                  </a:cubicBezTo>
                  <a:cubicBezTo>
                    <a:pt x="47" y="14"/>
                    <a:pt x="50" y="15"/>
                    <a:pt x="53" y="16"/>
                  </a:cubicBezTo>
                  <a:cubicBezTo>
                    <a:pt x="41" y="14"/>
                    <a:pt x="28" y="8"/>
                    <a:pt x="16" y="5"/>
                  </a:cubicBezTo>
                  <a:cubicBezTo>
                    <a:pt x="12" y="4"/>
                    <a:pt x="7" y="3"/>
                    <a:pt x="4" y="5"/>
                  </a:cubicBezTo>
                  <a:cubicBezTo>
                    <a:pt x="2" y="7"/>
                    <a:pt x="1" y="9"/>
                    <a:pt x="0" y="11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0" name="Freeform 1235">
              <a:extLst>
                <a:ext uri="{FF2B5EF4-FFF2-40B4-BE49-F238E27FC236}">
                  <a16:creationId xmlns:a16="http://schemas.microsoft.com/office/drawing/2014/main" id="{AF87B7BC-F50D-41D2-D193-D8288F40A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037" y="2940481"/>
              <a:ext cx="259818" cy="95376"/>
            </a:xfrm>
            <a:custGeom>
              <a:avLst/>
              <a:gdLst>
                <a:gd name="T0" fmla="*/ 0 w 53"/>
                <a:gd name="T1" fmla="*/ 42 h 18"/>
                <a:gd name="T2" fmla="*/ 13 w 53"/>
                <a:gd name="T3" fmla="*/ 5 h 18"/>
                <a:gd name="T4" fmla="*/ 55 w 53"/>
                <a:gd name="T5" fmla="*/ 21 h 18"/>
                <a:gd name="T6" fmla="*/ 119 w 53"/>
                <a:gd name="T7" fmla="*/ 50 h 18"/>
                <a:gd name="T8" fmla="*/ 149 w 53"/>
                <a:gd name="T9" fmla="*/ 63 h 18"/>
                <a:gd name="T10" fmla="*/ 176 w 53"/>
                <a:gd name="T11" fmla="*/ 76 h 18"/>
                <a:gd name="T12" fmla="*/ 54 w 53"/>
                <a:gd name="T13" fmla="*/ 29 h 18"/>
                <a:gd name="T14" fmla="*/ 15 w 53"/>
                <a:gd name="T15" fmla="*/ 29 h 18"/>
                <a:gd name="T16" fmla="*/ 0 w 53"/>
                <a:gd name="T17" fmla="*/ 55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8">
                  <a:moveTo>
                    <a:pt x="0" y="10"/>
                  </a:moveTo>
                  <a:cubicBezTo>
                    <a:pt x="1" y="8"/>
                    <a:pt x="1" y="2"/>
                    <a:pt x="4" y="1"/>
                  </a:cubicBezTo>
                  <a:cubicBezTo>
                    <a:pt x="7" y="0"/>
                    <a:pt x="13" y="4"/>
                    <a:pt x="17" y="5"/>
                  </a:cubicBezTo>
                  <a:cubicBezTo>
                    <a:pt x="23" y="7"/>
                    <a:pt x="30" y="9"/>
                    <a:pt x="36" y="12"/>
                  </a:cubicBezTo>
                  <a:cubicBezTo>
                    <a:pt x="39" y="13"/>
                    <a:pt x="42" y="14"/>
                    <a:pt x="45" y="15"/>
                  </a:cubicBezTo>
                  <a:cubicBezTo>
                    <a:pt x="47" y="16"/>
                    <a:pt x="51" y="16"/>
                    <a:pt x="53" y="18"/>
                  </a:cubicBezTo>
                  <a:cubicBezTo>
                    <a:pt x="41" y="16"/>
                    <a:pt x="28" y="10"/>
                    <a:pt x="16" y="7"/>
                  </a:cubicBezTo>
                  <a:cubicBezTo>
                    <a:pt x="12" y="6"/>
                    <a:pt x="8" y="5"/>
                    <a:pt x="5" y="7"/>
                  </a:cubicBezTo>
                  <a:cubicBezTo>
                    <a:pt x="2" y="8"/>
                    <a:pt x="1" y="11"/>
                    <a:pt x="0" y="13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1" name="Freeform 1236">
              <a:extLst>
                <a:ext uri="{FF2B5EF4-FFF2-40B4-BE49-F238E27FC236}">
                  <a16:creationId xmlns:a16="http://schemas.microsoft.com/office/drawing/2014/main" id="{7E805C3A-90CF-B7F4-9765-C4B6FAF9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923" y="3091768"/>
              <a:ext cx="384793" cy="141420"/>
            </a:xfrm>
            <a:custGeom>
              <a:avLst/>
              <a:gdLst>
                <a:gd name="T0" fmla="*/ 0 w 78"/>
                <a:gd name="T1" fmla="*/ 0 h 27"/>
                <a:gd name="T2" fmla="*/ 183 w 78"/>
                <a:gd name="T3" fmla="*/ 84 h 27"/>
                <a:gd name="T4" fmla="*/ 255 w 78"/>
                <a:gd name="T5" fmla="*/ 102 h 27"/>
                <a:gd name="T6" fmla="*/ 264 w 78"/>
                <a:gd name="T7" fmla="*/ 56 h 27"/>
                <a:gd name="T8" fmla="*/ 242 w 78"/>
                <a:gd name="T9" fmla="*/ 89 h 27"/>
                <a:gd name="T10" fmla="*/ 203 w 78"/>
                <a:gd name="T11" fmla="*/ 76 h 27"/>
                <a:gd name="T12" fmla="*/ 161 w 78"/>
                <a:gd name="T13" fmla="*/ 61 h 27"/>
                <a:gd name="T14" fmla="*/ 75 w 78"/>
                <a:gd name="T15" fmla="*/ 29 h 27"/>
                <a:gd name="T16" fmla="*/ 35 w 78"/>
                <a:gd name="T17" fmla="*/ 13 h 27"/>
                <a:gd name="T18" fmla="*/ 5 w 78"/>
                <a:gd name="T19" fmla="*/ 5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27">
                  <a:moveTo>
                    <a:pt x="0" y="0"/>
                  </a:moveTo>
                  <a:cubicBezTo>
                    <a:pt x="18" y="7"/>
                    <a:pt x="36" y="14"/>
                    <a:pt x="54" y="21"/>
                  </a:cubicBezTo>
                  <a:cubicBezTo>
                    <a:pt x="58" y="22"/>
                    <a:pt x="71" y="27"/>
                    <a:pt x="75" y="25"/>
                  </a:cubicBezTo>
                  <a:cubicBezTo>
                    <a:pt x="78" y="23"/>
                    <a:pt x="78" y="17"/>
                    <a:pt x="78" y="14"/>
                  </a:cubicBezTo>
                  <a:cubicBezTo>
                    <a:pt x="77" y="17"/>
                    <a:pt x="75" y="21"/>
                    <a:pt x="71" y="22"/>
                  </a:cubicBezTo>
                  <a:cubicBezTo>
                    <a:pt x="67" y="22"/>
                    <a:pt x="63" y="20"/>
                    <a:pt x="60" y="19"/>
                  </a:cubicBezTo>
                  <a:cubicBezTo>
                    <a:pt x="56" y="18"/>
                    <a:pt x="51" y="16"/>
                    <a:pt x="47" y="15"/>
                  </a:cubicBezTo>
                  <a:cubicBezTo>
                    <a:pt x="39" y="12"/>
                    <a:pt x="30" y="9"/>
                    <a:pt x="22" y="7"/>
                  </a:cubicBezTo>
                  <a:cubicBezTo>
                    <a:pt x="18" y="5"/>
                    <a:pt x="14" y="4"/>
                    <a:pt x="10" y="3"/>
                  </a:cubicBezTo>
                  <a:cubicBezTo>
                    <a:pt x="7" y="2"/>
                    <a:pt x="4" y="1"/>
                    <a:pt x="1" y="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2" name="Freeform 1237">
              <a:extLst>
                <a:ext uri="{FF2B5EF4-FFF2-40B4-BE49-F238E27FC236}">
                  <a16:creationId xmlns:a16="http://schemas.microsoft.com/office/drawing/2014/main" id="{ADAB1B88-DF83-1E5A-3FAF-B8347F640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180" y="3312120"/>
              <a:ext cx="434126" cy="144709"/>
            </a:xfrm>
            <a:custGeom>
              <a:avLst/>
              <a:gdLst>
                <a:gd name="T0" fmla="*/ 296 w 88"/>
                <a:gd name="T1" fmla="*/ 77 h 27"/>
                <a:gd name="T2" fmla="*/ 278 w 88"/>
                <a:gd name="T3" fmla="*/ 111 h 27"/>
                <a:gd name="T4" fmla="*/ 228 w 88"/>
                <a:gd name="T5" fmla="*/ 96 h 27"/>
                <a:gd name="T6" fmla="*/ 153 w 88"/>
                <a:gd name="T7" fmla="*/ 68 h 27"/>
                <a:gd name="T8" fmla="*/ 0 w 88"/>
                <a:gd name="T9" fmla="*/ 0 h 27"/>
                <a:gd name="T10" fmla="*/ 107 w 88"/>
                <a:gd name="T11" fmla="*/ 42 h 27"/>
                <a:gd name="T12" fmla="*/ 210 w 88"/>
                <a:gd name="T13" fmla="*/ 83 h 27"/>
                <a:gd name="T14" fmla="*/ 291 w 88"/>
                <a:gd name="T15" fmla="*/ 47 h 27"/>
                <a:gd name="T16" fmla="*/ 297 w 88"/>
                <a:gd name="T17" fmla="*/ 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27">
                  <a:moveTo>
                    <a:pt x="87" y="18"/>
                  </a:moveTo>
                  <a:cubicBezTo>
                    <a:pt x="86" y="21"/>
                    <a:pt x="87" y="26"/>
                    <a:pt x="82" y="26"/>
                  </a:cubicBezTo>
                  <a:cubicBezTo>
                    <a:pt x="78" y="27"/>
                    <a:pt x="71" y="24"/>
                    <a:pt x="67" y="22"/>
                  </a:cubicBezTo>
                  <a:cubicBezTo>
                    <a:pt x="58" y="19"/>
                    <a:pt x="54" y="18"/>
                    <a:pt x="45" y="16"/>
                  </a:cubicBezTo>
                  <a:cubicBezTo>
                    <a:pt x="32" y="12"/>
                    <a:pt x="12" y="6"/>
                    <a:pt x="0" y="0"/>
                  </a:cubicBezTo>
                  <a:cubicBezTo>
                    <a:pt x="9" y="3"/>
                    <a:pt x="21" y="7"/>
                    <a:pt x="31" y="10"/>
                  </a:cubicBezTo>
                  <a:cubicBezTo>
                    <a:pt x="42" y="13"/>
                    <a:pt x="51" y="16"/>
                    <a:pt x="62" y="19"/>
                  </a:cubicBezTo>
                  <a:cubicBezTo>
                    <a:pt x="73" y="21"/>
                    <a:pt x="88" y="21"/>
                    <a:pt x="86" y="11"/>
                  </a:cubicBezTo>
                  <a:cubicBezTo>
                    <a:pt x="88" y="13"/>
                    <a:pt x="87" y="15"/>
                    <a:pt x="88" y="17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3" name="Freeform 1238">
              <a:extLst>
                <a:ext uri="{FF2B5EF4-FFF2-40B4-BE49-F238E27FC236}">
                  <a16:creationId xmlns:a16="http://schemas.microsoft.com/office/drawing/2014/main" id="{2A9C4967-B591-FF75-E979-21A45FC27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566" y="3081901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4 h 7"/>
                <a:gd name="T4" fmla="*/ 15 w 21"/>
                <a:gd name="T5" fmla="*/ 13 h 7"/>
                <a:gd name="T6" fmla="*/ 0 w 21"/>
                <a:gd name="T7" fmla="*/ 5 h 7"/>
                <a:gd name="T8" fmla="*/ 22 w 21"/>
                <a:gd name="T9" fmla="*/ 20 h 7"/>
                <a:gd name="T10" fmla="*/ 65 w 21"/>
                <a:gd name="T11" fmla="*/ 20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2"/>
                    <a:pt x="19" y="3"/>
                    <a:pt x="18" y="4"/>
                  </a:cubicBezTo>
                  <a:cubicBezTo>
                    <a:pt x="18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4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1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4" name="Freeform 1239">
              <a:extLst>
                <a:ext uri="{FF2B5EF4-FFF2-40B4-BE49-F238E27FC236}">
                  <a16:creationId xmlns:a16="http://schemas.microsoft.com/office/drawing/2014/main" id="{E6EB9E24-C4C3-D1FD-8454-4C7033D79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988" y="3062168"/>
              <a:ext cx="88798" cy="29600"/>
            </a:xfrm>
            <a:custGeom>
              <a:avLst/>
              <a:gdLst>
                <a:gd name="T0" fmla="*/ 5 w 18"/>
                <a:gd name="T1" fmla="*/ 8 h 6"/>
                <a:gd name="T2" fmla="*/ 41 w 18"/>
                <a:gd name="T3" fmla="*/ 14 h 6"/>
                <a:gd name="T4" fmla="*/ 62 w 18"/>
                <a:gd name="T5" fmla="*/ 21 h 6"/>
                <a:gd name="T6" fmla="*/ 35 w 18"/>
                <a:gd name="T7" fmla="*/ 12 h 6"/>
                <a:gd name="T8" fmla="*/ 0 w 18"/>
                <a:gd name="T9" fmla="*/ 8 h 6"/>
                <a:gd name="T10" fmla="*/ 12 w 18"/>
                <a:gd name="T11" fmla="*/ 18 h 6"/>
                <a:gd name="T12" fmla="*/ 5 w 18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2"/>
                  </a:moveTo>
                  <a:cubicBezTo>
                    <a:pt x="2" y="1"/>
                    <a:pt x="7" y="2"/>
                    <a:pt x="12" y="4"/>
                  </a:cubicBezTo>
                  <a:cubicBezTo>
                    <a:pt x="14" y="4"/>
                    <a:pt x="16" y="6"/>
                    <a:pt x="18" y="6"/>
                  </a:cubicBezTo>
                  <a:cubicBezTo>
                    <a:pt x="17" y="5"/>
                    <a:pt x="14" y="4"/>
                    <a:pt x="10" y="3"/>
                  </a:cubicBezTo>
                  <a:cubicBezTo>
                    <a:pt x="5" y="1"/>
                    <a:pt x="0" y="0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2" y="5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5" name="Freeform 1240">
              <a:extLst>
                <a:ext uri="{FF2B5EF4-FFF2-40B4-BE49-F238E27FC236}">
                  <a16:creationId xmlns:a16="http://schemas.microsoft.com/office/drawing/2014/main" id="{14B0B391-EE39-E838-565F-46A5BFF61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578" y="3312120"/>
              <a:ext cx="98665" cy="39466"/>
            </a:xfrm>
            <a:custGeom>
              <a:avLst/>
              <a:gdLst>
                <a:gd name="T0" fmla="*/ 53 w 20"/>
                <a:gd name="T1" fmla="*/ 0 h 7"/>
                <a:gd name="T2" fmla="*/ 62 w 20"/>
                <a:gd name="T3" fmla="*/ 21 h 7"/>
                <a:gd name="T4" fmla="*/ 18 w 20"/>
                <a:gd name="T5" fmla="*/ 15 h 7"/>
                <a:gd name="T6" fmla="*/ 0 w 20"/>
                <a:gd name="T7" fmla="*/ 5 h 7"/>
                <a:gd name="T8" fmla="*/ 26 w 20"/>
                <a:gd name="T9" fmla="*/ 21 h 7"/>
                <a:gd name="T10" fmla="*/ 68 w 20"/>
                <a:gd name="T11" fmla="*/ 26 h 7"/>
                <a:gd name="T12" fmla="*/ 53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5" y="0"/>
                  </a:moveTo>
                  <a:cubicBezTo>
                    <a:pt x="17" y="2"/>
                    <a:pt x="18" y="3"/>
                    <a:pt x="18" y="4"/>
                  </a:cubicBezTo>
                  <a:cubicBezTo>
                    <a:pt x="17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3"/>
                    <a:pt x="7" y="4"/>
                  </a:cubicBezTo>
                  <a:cubicBezTo>
                    <a:pt x="14" y="7"/>
                    <a:pt x="19" y="7"/>
                    <a:pt x="20" y="5"/>
                  </a:cubicBezTo>
                  <a:cubicBezTo>
                    <a:pt x="20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6" name="Freeform 1241">
              <a:extLst>
                <a:ext uri="{FF2B5EF4-FFF2-40B4-BE49-F238E27FC236}">
                  <a16:creationId xmlns:a16="http://schemas.microsoft.com/office/drawing/2014/main" id="{87FEA677-C0A1-887E-75AA-6FC785975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3292387"/>
              <a:ext cx="92087" cy="32888"/>
            </a:xfrm>
            <a:custGeom>
              <a:avLst/>
              <a:gdLst>
                <a:gd name="T0" fmla="*/ 6 w 19"/>
                <a:gd name="T1" fmla="*/ 8 h 6"/>
                <a:gd name="T2" fmla="*/ 41 w 19"/>
                <a:gd name="T3" fmla="*/ 13 h 6"/>
                <a:gd name="T4" fmla="*/ 60 w 19"/>
                <a:gd name="T5" fmla="*/ 28 h 6"/>
                <a:gd name="T6" fmla="*/ 35 w 19"/>
                <a:gd name="T7" fmla="*/ 8 h 6"/>
                <a:gd name="T8" fmla="*/ 1 w 19"/>
                <a:gd name="T9" fmla="*/ 8 h 6"/>
                <a:gd name="T10" fmla="*/ 13 w 19"/>
                <a:gd name="T11" fmla="*/ 22 h 6"/>
                <a:gd name="T12" fmla="*/ 6 w 19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2"/>
                  </a:moveTo>
                  <a:cubicBezTo>
                    <a:pt x="2" y="1"/>
                    <a:pt x="8" y="2"/>
                    <a:pt x="13" y="3"/>
                  </a:cubicBezTo>
                  <a:cubicBezTo>
                    <a:pt x="15" y="4"/>
                    <a:pt x="17" y="5"/>
                    <a:pt x="19" y="6"/>
                  </a:cubicBezTo>
                  <a:cubicBezTo>
                    <a:pt x="17" y="5"/>
                    <a:pt x="14" y="4"/>
                    <a:pt x="11" y="2"/>
                  </a:cubicBezTo>
                  <a:cubicBezTo>
                    <a:pt x="6" y="1"/>
                    <a:pt x="1" y="0"/>
                    <a:pt x="1" y="2"/>
                  </a:cubicBezTo>
                  <a:cubicBezTo>
                    <a:pt x="0" y="3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7" name="Freeform 1242">
              <a:extLst>
                <a:ext uri="{FF2B5EF4-FFF2-40B4-BE49-F238E27FC236}">
                  <a16:creationId xmlns:a16="http://schemas.microsoft.com/office/drawing/2014/main" id="{7E743617-2355-AA65-EA6A-5678469EE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924037"/>
              <a:ext cx="621589" cy="325595"/>
            </a:xfrm>
            <a:custGeom>
              <a:avLst/>
              <a:gdLst>
                <a:gd name="T0" fmla="*/ 410 w 126"/>
                <a:gd name="T1" fmla="*/ 163 h 62"/>
                <a:gd name="T2" fmla="*/ 423 w 126"/>
                <a:gd name="T3" fmla="*/ 192 h 62"/>
                <a:gd name="T4" fmla="*/ 413 w 126"/>
                <a:gd name="T5" fmla="*/ 232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63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40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40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8" name="Freeform 1243">
              <a:extLst>
                <a:ext uri="{FF2B5EF4-FFF2-40B4-BE49-F238E27FC236}">
                  <a16:creationId xmlns:a16="http://schemas.microsoft.com/office/drawing/2014/main" id="{B74400D1-1812-558C-2116-95309A2E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3144389"/>
              <a:ext cx="621589" cy="325595"/>
            </a:xfrm>
            <a:custGeom>
              <a:avLst/>
              <a:gdLst>
                <a:gd name="T0" fmla="*/ 18 w 126"/>
                <a:gd name="T1" fmla="*/ 89 h 62"/>
                <a:gd name="T2" fmla="*/ 18 w 126"/>
                <a:gd name="T3" fmla="*/ 89 h 62"/>
                <a:gd name="T4" fmla="*/ 5 w 126"/>
                <a:gd name="T5" fmla="*/ 61 h 62"/>
                <a:gd name="T6" fmla="*/ 14 w 126"/>
                <a:gd name="T7" fmla="*/ 26 h 62"/>
                <a:gd name="T8" fmla="*/ 75 w 126"/>
                <a:gd name="T9" fmla="*/ 21 h 62"/>
                <a:gd name="T10" fmla="*/ 261 w 126"/>
                <a:gd name="T11" fmla="*/ 102 h 62"/>
                <a:gd name="T12" fmla="*/ 392 w 126"/>
                <a:gd name="T13" fmla="*/ 155 h 62"/>
                <a:gd name="T14" fmla="*/ 423 w 126"/>
                <a:gd name="T15" fmla="*/ 192 h 62"/>
                <a:gd name="T16" fmla="*/ 413 w 126"/>
                <a:gd name="T17" fmla="*/ 232 h 62"/>
                <a:gd name="T18" fmla="*/ 386 w 126"/>
                <a:gd name="T19" fmla="*/ 244 h 62"/>
                <a:gd name="T20" fmla="*/ 201 w 126"/>
                <a:gd name="T21" fmla="*/ 176 h 62"/>
                <a:gd name="T22" fmla="*/ 18 w 126"/>
                <a:gd name="T23" fmla="*/ 89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2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2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69" name="Freeform 1244">
              <a:extLst>
                <a:ext uri="{FF2B5EF4-FFF2-40B4-BE49-F238E27FC236}">
                  <a16:creationId xmlns:a16="http://schemas.microsoft.com/office/drawing/2014/main" id="{454C4FF8-C580-00F1-1AAA-9378531C3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3371319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92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1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0" name="Freeform 1245">
              <a:extLst>
                <a:ext uri="{FF2B5EF4-FFF2-40B4-BE49-F238E27FC236}">
                  <a16:creationId xmlns:a16="http://schemas.microsoft.com/office/drawing/2014/main" id="{D6479BA3-E396-8B18-55CC-2C46131E6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3502872"/>
              <a:ext cx="121687" cy="52621"/>
            </a:xfrm>
            <a:custGeom>
              <a:avLst/>
              <a:gdLst>
                <a:gd name="T0" fmla="*/ 78 w 25"/>
                <a:gd name="T1" fmla="*/ 34 h 10"/>
                <a:gd name="T2" fmla="*/ 36 w 25"/>
                <a:gd name="T3" fmla="*/ 34 h 10"/>
                <a:gd name="T4" fmla="*/ 0 w 25"/>
                <a:gd name="T5" fmla="*/ 8 h 10"/>
                <a:gd name="T6" fmla="*/ 41 w 25"/>
                <a:gd name="T7" fmla="*/ 8 h 10"/>
                <a:gd name="T8" fmla="*/ 7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8"/>
                  </a:moveTo>
                  <a:cubicBezTo>
                    <a:pt x="24" y="10"/>
                    <a:pt x="18" y="10"/>
                    <a:pt x="11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2"/>
                  </a:cubicBezTo>
                  <a:cubicBezTo>
                    <a:pt x="20" y="3"/>
                    <a:pt x="25" y="6"/>
                    <a:pt x="24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1" name="Freeform 1246">
              <a:extLst>
                <a:ext uri="{FF2B5EF4-FFF2-40B4-BE49-F238E27FC236}">
                  <a16:creationId xmlns:a16="http://schemas.microsoft.com/office/drawing/2014/main" id="{706BCA56-F916-BE8C-DF50-EC825F32B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856" y="3493006"/>
              <a:ext cx="124976" cy="52621"/>
            </a:xfrm>
            <a:custGeom>
              <a:avLst/>
              <a:gdLst>
                <a:gd name="T0" fmla="*/ 88 w 25"/>
                <a:gd name="T1" fmla="*/ 34 h 10"/>
                <a:gd name="T2" fmla="*/ 41 w 25"/>
                <a:gd name="T3" fmla="*/ 34 h 10"/>
                <a:gd name="T4" fmla="*/ 5 w 25"/>
                <a:gd name="T5" fmla="*/ 8 h 10"/>
                <a:gd name="T6" fmla="*/ 49 w 25"/>
                <a:gd name="T7" fmla="*/ 5 h 10"/>
                <a:gd name="T8" fmla="*/ 8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4" y="10"/>
                    <a:pt x="19" y="10"/>
                    <a:pt x="12" y="8"/>
                  </a:cubicBezTo>
                  <a:cubicBezTo>
                    <a:pt x="5" y="6"/>
                    <a:pt x="0" y="3"/>
                    <a:pt x="1" y="2"/>
                  </a:cubicBezTo>
                  <a:cubicBezTo>
                    <a:pt x="1" y="0"/>
                    <a:pt x="7" y="0"/>
                    <a:pt x="14" y="1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2" name="Freeform 1247">
              <a:extLst>
                <a:ext uri="{FF2B5EF4-FFF2-40B4-BE49-F238E27FC236}">
                  <a16:creationId xmlns:a16="http://schemas.microsoft.com/office/drawing/2014/main" id="{E23A6D9F-59C5-0A82-B80D-21DACC5F7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771" y="3391052"/>
              <a:ext cx="266395" cy="65777"/>
            </a:xfrm>
            <a:custGeom>
              <a:avLst/>
              <a:gdLst>
                <a:gd name="T0" fmla="*/ 0 w 54"/>
                <a:gd name="T1" fmla="*/ 42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37 h 12"/>
                <a:gd name="T8" fmla="*/ 153 w 54"/>
                <a:gd name="T9" fmla="*/ 47 h 12"/>
                <a:gd name="T10" fmla="*/ 183 w 54"/>
                <a:gd name="T11" fmla="*/ 55 h 12"/>
                <a:gd name="T12" fmla="*/ 54 w 54"/>
                <a:gd name="T13" fmla="*/ 20 h 12"/>
                <a:gd name="T14" fmla="*/ 18 w 54"/>
                <a:gd name="T15" fmla="*/ 22 h 12"/>
                <a:gd name="T16" fmla="*/ 0 w 54"/>
                <a:gd name="T17" fmla="*/ 5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9"/>
                  </a:moveTo>
                  <a:cubicBezTo>
                    <a:pt x="1" y="7"/>
                    <a:pt x="1" y="2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30" y="6"/>
                    <a:pt x="36" y="8"/>
                  </a:cubicBezTo>
                  <a:cubicBezTo>
                    <a:pt x="39" y="8"/>
                    <a:pt x="42" y="9"/>
                    <a:pt x="45" y="10"/>
                  </a:cubicBezTo>
                  <a:cubicBezTo>
                    <a:pt x="48" y="11"/>
                    <a:pt x="51" y="11"/>
                    <a:pt x="54" y="12"/>
                  </a:cubicBezTo>
                  <a:cubicBezTo>
                    <a:pt x="41" y="12"/>
                    <a:pt x="28" y="6"/>
                    <a:pt x="16" y="4"/>
                  </a:cubicBezTo>
                  <a:cubicBezTo>
                    <a:pt x="12" y="4"/>
                    <a:pt x="7" y="3"/>
                    <a:pt x="5" y="5"/>
                  </a:cubicBezTo>
                  <a:cubicBezTo>
                    <a:pt x="2" y="7"/>
                    <a:pt x="1" y="10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3" name="Freeform 1248">
              <a:extLst>
                <a:ext uri="{FF2B5EF4-FFF2-40B4-BE49-F238E27FC236}">
                  <a16:creationId xmlns:a16="http://schemas.microsoft.com/office/drawing/2014/main" id="{08BEE5CD-F052-BC17-9AD7-949238199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769" y="3522605"/>
              <a:ext cx="443992" cy="111820"/>
            </a:xfrm>
            <a:custGeom>
              <a:avLst/>
              <a:gdLst>
                <a:gd name="T0" fmla="*/ 297 w 90"/>
                <a:gd name="T1" fmla="*/ 47 h 21"/>
                <a:gd name="T2" fmla="*/ 284 w 90"/>
                <a:gd name="T3" fmla="*/ 84 h 21"/>
                <a:gd name="T4" fmla="*/ 230 w 90"/>
                <a:gd name="T5" fmla="*/ 73 h 21"/>
                <a:gd name="T6" fmla="*/ 156 w 90"/>
                <a:gd name="T7" fmla="*/ 50 h 21"/>
                <a:gd name="T8" fmla="*/ 0 w 90"/>
                <a:gd name="T9" fmla="*/ 0 h 21"/>
                <a:gd name="T10" fmla="*/ 107 w 90"/>
                <a:gd name="T11" fmla="*/ 34 h 21"/>
                <a:gd name="T12" fmla="*/ 216 w 90"/>
                <a:gd name="T13" fmla="*/ 60 h 21"/>
                <a:gd name="T14" fmla="*/ 291 w 90"/>
                <a:gd name="T15" fmla="*/ 16 h 21"/>
                <a:gd name="T16" fmla="*/ 302 w 90"/>
                <a:gd name="T17" fmla="*/ 42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21">
                  <a:moveTo>
                    <a:pt x="88" y="11"/>
                  </a:moveTo>
                  <a:cubicBezTo>
                    <a:pt x="88" y="14"/>
                    <a:pt x="89" y="19"/>
                    <a:pt x="84" y="20"/>
                  </a:cubicBezTo>
                  <a:cubicBezTo>
                    <a:pt x="79" y="21"/>
                    <a:pt x="73" y="18"/>
                    <a:pt x="68" y="17"/>
                  </a:cubicBezTo>
                  <a:cubicBezTo>
                    <a:pt x="59" y="15"/>
                    <a:pt x="56" y="14"/>
                    <a:pt x="46" y="12"/>
                  </a:cubicBezTo>
                  <a:cubicBezTo>
                    <a:pt x="33" y="9"/>
                    <a:pt x="13" y="5"/>
                    <a:pt x="0" y="0"/>
                  </a:cubicBezTo>
                  <a:cubicBezTo>
                    <a:pt x="9" y="3"/>
                    <a:pt x="21" y="6"/>
                    <a:pt x="31" y="8"/>
                  </a:cubicBezTo>
                  <a:cubicBezTo>
                    <a:pt x="42" y="10"/>
                    <a:pt x="52" y="12"/>
                    <a:pt x="64" y="14"/>
                  </a:cubicBezTo>
                  <a:cubicBezTo>
                    <a:pt x="74" y="15"/>
                    <a:pt x="90" y="14"/>
                    <a:pt x="86" y="4"/>
                  </a:cubicBezTo>
                  <a:cubicBezTo>
                    <a:pt x="89" y="6"/>
                    <a:pt x="88" y="8"/>
                    <a:pt x="89" y="10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4" name="Freeform 1249">
              <a:extLst>
                <a:ext uri="{FF2B5EF4-FFF2-40B4-BE49-F238E27FC236}">
                  <a16:creationId xmlns:a16="http://schemas.microsoft.com/office/drawing/2014/main" id="{94EB69E5-E63C-31CF-3983-31F63BAC3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167" y="3509450"/>
              <a:ext cx="98665" cy="36177"/>
            </a:xfrm>
            <a:custGeom>
              <a:avLst/>
              <a:gdLst>
                <a:gd name="T0" fmla="*/ 48 w 20"/>
                <a:gd name="T1" fmla="*/ 0 h 7"/>
                <a:gd name="T2" fmla="*/ 62 w 20"/>
                <a:gd name="T3" fmla="*/ 14 h 7"/>
                <a:gd name="T4" fmla="*/ 18 w 20"/>
                <a:gd name="T5" fmla="*/ 14 h 7"/>
                <a:gd name="T6" fmla="*/ 0 w 20"/>
                <a:gd name="T7" fmla="*/ 8 h 7"/>
                <a:gd name="T8" fmla="*/ 26 w 20"/>
                <a:gd name="T9" fmla="*/ 20 h 7"/>
                <a:gd name="T10" fmla="*/ 68 w 20"/>
                <a:gd name="T11" fmla="*/ 20 h 7"/>
                <a:gd name="T12" fmla="*/ 48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4" y="0"/>
                  </a:moveTo>
                  <a:cubicBezTo>
                    <a:pt x="17" y="1"/>
                    <a:pt x="18" y="3"/>
                    <a:pt x="18" y="4"/>
                  </a:cubicBezTo>
                  <a:cubicBezTo>
                    <a:pt x="17" y="6"/>
                    <a:pt x="12" y="6"/>
                    <a:pt x="5" y="4"/>
                  </a:cubicBezTo>
                  <a:cubicBezTo>
                    <a:pt x="3" y="4"/>
                    <a:pt x="1" y="3"/>
                    <a:pt x="0" y="2"/>
                  </a:cubicBezTo>
                  <a:cubicBezTo>
                    <a:pt x="1" y="3"/>
                    <a:pt x="4" y="4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0" y="3"/>
                    <a:pt x="18" y="2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5" name="Freeform 1250">
              <a:extLst>
                <a:ext uri="{FF2B5EF4-FFF2-40B4-BE49-F238E27FC236}">
                  <a16:creationId xmlns:a16="http://schemas.microsoft.com/office/drawing/2014/main" id="{F81C5D99-9FE0-2A75-8A17-5554D95C0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3496294"/>
              <a:ext cx="92087" cy="23022"/>
            </a:xfrm>
            <a:custGeom>
              <a:avLst/>
              <a:gdLst>
                <a:gd name="T0" fmla="*/ 1 w 19"/>
                <a:gd name="T1" fmla="*/ 12 h 4"/>
                <a:gd name="T2" fmla="*/ 40 w 19"/>
                <a:gd name="T3" fmla="*/ 12 h 4"/>
                <a:gd name="T4" fmla="*/ 60 w 19"/>
                <a:gd name="T5" fmla="*/ 21 h 4"/>
                <a:gd name="T6" fmla="*/ 35 w 19"/>
                <a:gd name="T7" fmla="*/ 7 h 4"/>
                <a:gd name="T8" fmla="*/ 0 w 19"/>
                <a:gd name="T9" fmla="*/ 7 h 4"/>
                <a:gd name="T10" fmla="*/ 9 w 19"/>
                <a:gd name="T11" fmla="*/ 21 h 4"/>
                <a:gd name="T12" fmla="*/ 1 w 19"/>
                <a:gd name="T13" fmla="*/ 12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4">
                  <a:moveTo>
                    <a:pt x="1" y="2"/>
                  </a:moveTo>
                  <a:cubicBezTo>
                    <a:pt x="2" y="0"/>
                    <a:pt x="7" y="0"/>
                    <a:pt x="12" y="2"/>
                  </a:cubicBezTo>
                  <a:cubicBezTo>
                    <a:pt x="15" y="2"/>
                    <a:pt x="17" y="3"/>
                    <a:pt x="19" y="4"/>
                  </a:cubicBezTo>
                  <a:cubicBezTo>
                    <a:pt x="17" y="3"/>
                    <a:pt x="14" y="2"/>
                    <a:pt x="11" y="1"/>
                  </a:cubicBezTo>
                  <a:cubicBezTo>
                    <a:pt x="5" y="0"/>
                    <a:pt x="1" y="0"/>
                    <a:pt x="0" y="1"/>
                  </a:cubicBezTo>
                  <a:cubicBezTo>
                    <a:pt x="0" y="2"/>
                    <a:pt x="1" y="3"/>
                    <a:pt x="3" y="4"/>
                  </a:cubicBezTo>
                  <a:cubicBezTo>
                    <a:pt x="3" y="4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6" name="Freeform 1251">
              <a:extLst>
                <a:ext uri="{FF2B5EF4-FFF2-40B4-BE49-F238E27FC236}">
                  <a16:creationId xmlns:a16="http://schemas.microsoft.com/office/drawing/2014/main" id="{CFFA2C1B-C09D-684F-BEC6-8B31C557E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3371319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92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1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7" name="Freeform 1252">
              <a:extLst>
                <a:ext uri="{FF2B5EF4-FFF2-40B4-BE49-F238E27FC236}">
                  <a16:creationId xmlns:a16="http://schemas.microsoft.com/office/drawing/2014/main" id="{E3D66E3A-A2B1-B822-7DBE-910ABEE82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6099" y="2434001"/>
              <a:ext cx="5357508" cy="1193847"/>
            </a:xfrm>
            <a:custGeom>
              <a:avLst/>
              <a:gdLst>
                <a:gd name="T0" fmla="*/ 0 w 1086"/>
                <a:gd name="T1" fmla="*/ 443 h 227"/>
                <a:gd name="T2" fmla="*/ 1628 w 1086"/>
                <a:gd name="T3" fmla="*/ 341 h 227"/>
                <a:gd name="T4" fmla="*/ 3666 w 1086"/>
                <a:gd name="T5" fmla="*/ 854 h 227"/>
                <a:gd name="T6" fmla="*/ 2276 w 1086"/>
                <a:gd name="T7" fmla="*/ 533 h 227"/>
                <a:gd name="T8" fmla="*/ 525 w 1086"/>
                <a:gd name="T9" fmla="*/ 179 h 227"/>
                <a:gd name="T10" fmla="*/ 0 w 1086"/>
                <a:gd name="T11" fmla="*/ 443 h 2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86" h="227">
                  <a:moveTo>
                    <a:pt x="0" y="108"/>
                  </a:moveTo>
                  <a:cubicBezTo>
                    <a:pt x="93" y="67"/>
                    <a:pt x="219" y="0"/>
                    <a:pt x="482" y="83"/>
                  </a:cubicBezTo>
                  <a:cubicBezTo>
                    <a:pt x="746" y="167"/>
                    <a:pt x="836" y="227"/>
                    <a:pt x="1086" y="209"/>
                  </a:cubicBezTo>
                  <a:cubicBezTo>
                    <a:pt x="1029" y="209"/>
                    <a:pt x="852" y="202"/>
                    <a:pt x="674" y="130"/>
                  </a:cubicBezTo>
                  <a:cubicBezTo>
                    <a:pt x="385" y="13"/>
                    <a:pt x="262" y="16"/>
                    <a:pt x="155" y="44"/>
                  </a:cubicBezTo>
                  <a:cubicBezTo>
                    <a:pt x="91" y="60"/>
                    <a:pt x="48" y="82"/>
                    <a:pt x="0" y="108"/>
                  </a:cubicBezTo>
                  <a:close/>
                </a:path>
              </a:pathLst>
            </a:custGeom>
            <a:solidFill>
              <a:srgbClr val="F77D69"/>
            </a:solidFill>
            <a:ln>
              <a:noFill/>
            </a:ln>
          </p:spPr>
          <p:txBody>
            <a:bodyPr/>
            <a:lstStyle/>
            <a:p>
              <a:endParaRPr lang="en-150" dirty="0">
                <a:latin typeface="ArialMT"/>
              </a:endParaRPr>
            </a:p>
          </p:txBody>
        </p:sp>
        <p:sp>
          <p:nvSpPr>
            <p:cNvPr id="178" name="Freeform 1253">
              <a:extLst>
                <a:ext uri="{FF2B5EF4-FFF2-40B4-BE49-F238E27FC236}">
                  <a16:creationId xmlns:a16="http://schemas.microsoft.com/office/drawing/2014/main" id="{D2F01F1B-CB9C-753F-0589-01E242628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626" y="1888055"/>
              <a:ext cx="1762814" cy="272973"/>
            </a:xfrm>
            <a:custGeom>
              <a:avLst/>
              <a:gdLst>
                <a:gd name="T0" fmla="*/ 0 w 357"/>
                <a:gd name="T1" fmla="*/ 211 h 52"/>
                <a:gd name="T2" fmla="*/ 1209 w 357"/>
                <a:gd name="T3" fmla="*/ 211 h 52"/>
                <a:gd name="T4" fmla="*/ 0 w 357"/>
                <a:gd name="T5" fmla="*/ 211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57" h="52">
                  <a:moveTo>
                    <a:pt x="0" y="52"/>
                  </a:moveTo>
                  <a:cubicBezTo>
                    <a:pt x="49" y="29"/>
                    <a:pt x="188" y="0"/>
                    <a:pt x="357" y="52"/>
                  </a:cubicBezTo>
                  <a:cubicBezTo>
                    <a:pt x="280" y="31"/>
                    <a:pt x="114" y="13"/>
                    <a:pt x="0" y="52"/>
                  </a:cubicBezTo>
                  <a:close/>
                </a:path>
              </a:pathLst>
            </a:custGeom>
            <a:solidFill>
              <a:srgbClr val="F9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79" name="Freeform 1254">
              <a:extLst>
                <a:ext uri="{FF2B5EF4-FFF2-40B4-BE49-F238E27FC236}">
                  <a16:creationId xmlns:a16="http://schemas.microsoft.com/office/drawing/2014/main" id="{488F2414-5E78-6194-2895-0A5EA04BA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8147" y="2756307"/>
              <a:ext cx="1341844" cy="157864"/>
            </a:xfrm>
            <a:custGeom>
              <a:avLst/>
              <a:gdLst>
                <a:gd name="T0" fmla="*/ 0 w 272"/>
                <a:gd name="T1" fmla="*/ 115 h 30"/>
                <a:gd name="T2" fmla="*/ 918 w 272"/>
                <a:gd name="T3" fmla="*/ 0 h 3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2" h="30">
                  <a:moveTo>
                    <a:pt x="0" y="28"/>
                  </a:moveTo>
                  <a:cubicBezTo>
                    <a:pt x="45" y="30"/>
                    <a:pt x="204" y="14"/>
                    <a:pt x="272" y="0"/>
                  </a:cubicBezTo>
                </a:path>
              </a:pathLst>
            </a:custGeom>
            <a:solidFill>
              <a:srgbClr val="F9B5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0" name="Freeform 1255">
              <a:extLst>
                <a:ext uri="{FF2B5EF4-FFF2-40B4-BE49-F238E27FC236}">
                  <a16:creationId xmlns:a16="http://schemas.microsoft.com/office/drawing/2014/main" id="{0DD5E358-4A07-AC1F-73EB-28BB332D1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891149"/>
              <a:ext cx="519636" cy="355194"/>
            </a:xfrm>
            <a:custGeom>
              <a:avLst/>
              <a:gdLst>
                <a:gd name="T0" fmla="*/ 351 w 105"/>
                <a:gd name="T1" fmla="*/ 55 h 67"/>
                <a:gd name="T2" fmla="*/ 333 w 105"/>
                <a:gd name="T3" fmla="*/ 16 h 67"/>
                <a:gd name="T4" fmla="*/ 286 w 105"/>
                <a:gd name="T5" fmla="*/ 16 h 67"/>
                <a:gd name="T6" fmla="*/ 197 w 105"/>
                <a:gd name="T7" fmla="*/ 68 h 67"/>
                <a:gd name="T8" fmla="*/ 0 w 105"/>
                <a:gd name="T9" fmla="*/ 177 h 67"/>
                <a:gd name="T10" fmla="*/ 0 w 105"/>
                <a:gd name="T11" fmla="*/ 280 h 67"/>
                <a:gd name="T12" fmla="*/ 108 w 105"/>
                <a:gd name="T13" fmla="*/ 213 h 67"/>
                <a:gd name="T14" fmla="*/ 331 w 105"/>
                <a:gd name="T15" fmla="*/ 97 h 67"/>
                <a:gd name="T16" fmla="*/ 351 w 105"/>
                <a:gd name="T17" fmla="*/ 55 h 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5" h="67">
                  <a:moveTo>
                    <a:pt x="103" y="13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96" y="0"/>
                    <a:pt x="90" y="2"/>
                    <a:pt x="84" y="4"/>
                  </a:cubicBezTo>
                  <a:cubicBezTo>
                    <a:pt x="84" y="4"/>
                    <a:pt x="76" y="8"/>
                    <a:pt x="58" y="16"/>
                  </a:cubicBezTo>
                  <a:cubicBezTo>
                    <a:pt x="46" y="21"/>
                    <a:pt x="15" y="35"/>
                    <a:pt x="0" y="4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4"/>
                    <a:pt x="21" y="56"/>
                    <a:pt x="32" y="51"/>
                  </a:cubicBezTo>
                  <a:cubicBezTo>
                    <a:pt x="47" y="45"/>
                    <a:pt x="97" y="23"/>
                    <a:pt x="97" y="23"/>
                  </a:cubicBezTo>
                  <a:cubicBezTo>
                    <a:pt x="102" y="21"/>
                    <a:pt x="105" y="17"/>
                    <a:pt x="103" y="13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1" name="Freeform 1256">
              <a:extLst>
                <a:ext uri="{FF2B5EF4-FFF2-40B4-BE49-F238E27FC236}">
                  <a16:creationId xmlns:a16="http://schemas.microsoft.com/office/drawing/2014/main" id="{17BD7C4F-A456-D385-6216-3184565EE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893" y="2713552"/>
              <a:ext cx="651189" cy="272973"/>
            </a:xfrm>
            <a:custGeom>
              <a:avLst/>
              <a:gdLst>
                <a:gd name="T0" fmla="*/ 444 w 132"/>
                <a:gd name="T1" fmla="*/ 67 h 52"/>
                <a:gd name="T2" fmla="*/ 404 w 132"/>
                <a:gd name="T3" fmla="*/ 107 h 52"/>
                <a:gd name="T4" fmla="*/ 302 w 132"/>
                <a:gd name="T5" fmla="*/ 136 h 52"/>
                <a:gd name="T6" fmla="*/ 59 w 132"/>
                <a:gd name="T7" fmla="*/ 204 h 52"/>
                <a:gd name="T8" fmla="*/ 14 w 132"/>
                <a:gd name="T9" fmla="*/ 192 h 52"/>
                <a:gd name="T10" fmla="*/ 5 w 132"/>
                <a:gd name="T11" fmla="*/ 150 h 52"/>
                <a:gd name="T12" fmla="*/ 26 w 132"/>
                <a:gd name="T13" fmla="*/ 115 h 52"/>
                <a:gd name="T14" fmla="*/ 210 w 132"/>
                <a:gd name="T15" fmla="*/ 67 h 52"/>
                <a:gd name="T16" fmla="*/ 383 w 132"/>
                <a:gd name="T17" fmla="*/ 13 h 52"/>
                <a:gd name="T18" fmla="*/ 437 w 132"/>
                <a:gd name="T19" fmla="*/ 29 h 52"/>
                <a:gd name="T20" fmla="*/ 444 w 132"/>
                <a:gd name="T21" fmla="*/ 6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2">
                  <a:moveTo>
                    <a:pt x="131" y="16"/>
                  </a:moveTo>
                  <a:cubicBezTo>
                    <a:pt x="132" y="20"/>
                    <a:pt x="130" y="23"/>
                    <a:pt x="119" y="26"/>
                  </a:cubicBezTo>
                  <a:cubicBezTo>
                    <a:pt x="119" y="26"/>
                    <a:pt x="113" y="27"/>
                    <a:pt x="89" y="33"/>
                  </a:cubicBezTo>
                  <a:cubicBezTo>
                    <a:pt x="65" y="39"/>
                    <a:pt x="17" y="50"/>
                    <a:pt x="17" y="50"/>
                  </a:cubicBezTo>
                  <a:cubicBezTo>
                    <a:pt x="8" y="52"/>
                    <a:pt x="4" y="50"/>
                    <a:pt x="4" y="4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3"/>
                    <a:pt x="1" y="30"/>
                    <a:pt x="7" y="28"/>
                  </a:cubicBezTo>
                  <a:cubicBezTo>
                    <a:pt x="7" y="28"/>
                    <a:pt x="39" y="22"/>
                    <a:pt x="62" y="16"/>
                  </a:cubicBezTo>
                  <a:cubicBezTo>
                    <a:pt x="84" y="11"/>
                    <a:pt x="113" y="3"/>
                    <a:pt x="113" y="3"/>
                  </a:cubicBezTo>
                  <a:cubicBezTo>
                    <a:pt x="124" y="0"/>
                    <a:pt x="128" y="3"/>
                    <a:pt x="129" y="7"/>
                  </a:cubicBezTo>
                  <a:lnTo>
                    <a:pt x="131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2" name="Freeform 1257">
              <a:extLst>
                <a:ext uri="{FF2B5EF4-FFF2-40B4-BE49-F238E27FC236}">
                  <a16:creationId xmlns:a16="http://schemas.microsoft.com/office/drawing/2014/main" id="{91B24B35-D00D-F43D-4773-896992F17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5561" y="3493006"/>
              <a:ext cx="657766" cy="194041"/>
            </a:xfrm>
            <a:custGeom>
              <a:avLst/>
              <a:gdLst>
                <a:gd name="T0" fmla="*/ 448 w 133"/>
                <a:gd name="T1" fmla="*/ 65 h 37"/>
                <a:gd name="T2" fmla="*/ 418 w 133"/>
                <a:gd name="T3" fmla="*/ 94 h 37"/>
                <a:gd name="T4" fmla="*/ 180 w 133"/>
                <a:gd name="T5" fmla="*/ 124 h 37"/>
                <a:gd name="T6" fmla="*/ 45 w 133"/>
                <a:gd name="T7" fmla="*/ 145 h 37"/>
                <a:gd name="T8" fmla="*/ 8 w 133"/>
                <a:gd name="T9" fmla="*/ 116 h 37"/>
                <a:gd name="T10" fmla="*/ 5 w 133"/>
                <a:gd name="T11" fmla="*/ 85 h 37"/>
                <a:gd name="T12" fmla="*/ 48 w 133"/>
                <a:gd name="T13" fmla="*/ 53 h 37"/>
                <a:gd name="T14" fmla="*/ 304 w 133"/>
                <a:gd name="T15" fmla="*/ 16 h 37"/>
                <a:gd name="T16" fmla="*/ 398 w 133"/>
                <a:gd name="T17" fmla="*/ 5 h 37"/>
                <a:gd name="T18" fmla="*/ 441 w 133"/>
                <a:gd name="T19" fmla="*/ 21 h 37"/>
                <a:gd name="T20" fmla="*/ 448 w 133"/>
                <a:gd name="T21" fmla="*/ 65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3" h="37">
                  <a:moveTo>
                    <a:pt x="132" y="16"/>
                  </a:moveTo>
                  <a:cubicBezTo>
                    <a:pt x="133" y="20"/>
                    <a:pt x="129" y="22"/>
                    <a:pt x="123" y="23"/>
                  </a:cubicBezTo>
                  <a:cubicBezTo>
                    <a:pt x="123" y="23"/>
                    <a:pt x="69" y="29"/>
                    <a:pt x="53" y="31"/>
                  </a:cubicBezTo>
                  <a:cubicBezTo>
                    <a:pt x="37" y="32"/>
                    <a:pt x="13" y="36"/>
                    <a:pt x="13" y="36"/>
                  </a:cubicBezTo>
                  <a:cubicBezTo>
                    <a:pt x="7" y="37"/>
                    <a:pt x="2" y="35"/>
                    <a:pt x="2" y="2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4" y="14"/>
                    <a:pt x="14" y="13"/>
                  </a:cubicBezTo>
                  <a:cubicBezTo>
                    <a:pt x="14" y="13"/>
                    <a:pt x="70" y="6"/>
                    <a:pt x="89" y="4"/>
                  </a:cubicBezTo>
                  <a:cubicBezTo>
                    <a:pt x="108" y="2"/>
                    <a:pt x="117" y="1"/>
                    <a:pt x="117" y="1"/>
                  </a:cubicBezTo>
                  <a:cubicBezTo>
                    <a:pt x="123" y="0"/>
                    <a:pt x="130" y="1"/>
                    <a:pt x="130" y="5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3" name="Freeform 1258">
              <a:extLst>
                <a:ext uri="{FF2B5EF4-FFF2-40B4-BE49-F238E27FC236}">
                  <a16:creationId xmlns:a16="http://schemas.microsoft.com/office/drawing/2014/main" id="{4665EAB8-6AF4-2856-BF70-0488957AE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461" y="3450251"/>
              <a:ext cx="516347" cy="151286"/>
            </a:xfrm>
            <a:custGeom>
              <a:avLst/>
              <a:gdLst>
                <a:gd name="T0" fmla="*/ 351 w 105"/>
                <a:gd name="T1" fmla="*/ 0 h 29"/>
                <a:gd name="T2" fmla="*/ 211 w 105"/>
                <a:gd name="T3" fmla="*/ 13 h 29"/>
                <a:gd name="T4" fmla="*/ 22 w 105"/>
                <a:gd name="T5" fmla="*/ 25 h 29"/>
                <a:gd name="T6" fmla="*/ 0 w 105"/>
                <a:gd name="T7" fmla="*/ 52 h 29"/>
                <a:gd name="T8" fmla="*/ 1 w 105"/>
                <a:gd name="T9" fmla="*/ 90 h 29"/>
                <a:gd name="T10" fmla="*/ 46 w 105"/>
                <a:gd name="T11" fmla="*/ 111 h 29"/>
                <a:gd name="T12" fmla="*/ 290 w 105"/>
                <a:gd name="T13" fmla="*/ 95 h 29"/>
                <a:gd name="T14" fmla="*/ 351 w 105"/>
                <a:gd name="T15" fmla="*/ 90 h 29"/>
                <a:gd name="T16" fmla="*/ 351 w 105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5" h="29">
                  <a:moveTo>
                    <a:pt x="105" y="0"/>
                  </a:moveTo>
                  <a:cubicBezTo>
                    <a:pt x="94" y="1"/>
                    <a:pt x="77" y="2"/>
                    <a:pt x="63" y="3"/>
                  </a:cubicBezTo>
                  <a:cubicBezTo>
                    <a:pt x="40" y="5"/>
                    <a:pt x="7" y="6"/>
                    <a:pt x="7" y="6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7"/>
                    <a:pt x="4" y="29"/>
                    <a:pt x="14" y="28"/>
                  </a:cubicBezTo>
                  <a:cubicBezTo>
                    <a:pt x="14" y="28"/>
                    <a:pt x="63" y="25"/>
                    <a:pt x="87" y="24"/>
                  </a:cubicBezTo>
                  <a:cubicBezTo>
                    <a:pt x="95" y="23"/>
                    <a:pt x="101" y="23"/>
                    <a:pt x="105" y="23"/>
                  </a:cubicBezTo>
                  <a:lnTo>
                    <a:pt x="105" y="0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4" name="Freeform 1259">
              <a:extLst>
                <a:ext uri="{FF2B5EF4-FFF2-40B4-BE49-F238E27FC236}">
                  <a16:creationId xmlns:a16="http://schemas.microsoft.com/office/drawing/2014/main" id="{3191197F-E6C9-29E2-284C-D2C32F114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793" y="2713552"/>
              <a:ext cx="651189" cy="167731"/>
            </a:xfrm>
            <a:custGeom>
              <a:avLst/>
              <a:gdLst>
                <a:gd name="T0" fmla="*/ 444 w 132"/>
                <a:gd name="T1" fmla="*/ 102 h 32"/>
                <a:gd name="T2" fmla="*/ 383 w 132"/>
                <a:gd name="T3" fmla="*/ 124 h 32"/>
                <a:gd name="T4" fmla="*/ 183 w 132"/>
                <a:gd name="T5" fmla="*/ 104 h 32"/>
                <a:gd name="T6" fmla="*/ 39 w 132"/>
                <a:gd name="T7" fmla="*/ 97 h 32"/>
                <a:gd name="T8" fmla="*/ 0 w 132"/>
                <a:gd name="T9" fmla="*/ 65 h 32"/>
                <a:gd name="T10" fmla="*/ 5 w 132"/>
                <a:gd name="T11" fmla="*/ 26 h 32"/>
                <a:gd name="T12" fmla="*/ 32 w 132"/>
                <a:gd name="T13" fmla="*/ 0 h 32"/>
                <a:gd name="T14" fmla="*/ 216 w 132"/>
                <a:gd name="T15" fmla="*/ 16 h 32"/>
                <a:gd name="T16" fmla="*/ 419 w 132"/>
                <a:gd name="T17" fmla="*/ 29 h 32"/>
                <a:gd name="T18" fmla="*/ 446 w 132"/>
                <a:gd name="T19" fmla="*/ 61 h 32"/>
                <a:gd name="T20" fmla="*/ 444 w 132"/>
                <a:gd name="T21" fmla="*/ 102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1" y="25"/>
                  </a:moveTo>
                  <a:cubicBezTo>
                    <a:pt x="131" y="29"/>
                    <a:pt x="129" y="32"/>
                    <a:pt x="113" y="3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20"/>
                    <a:pt x="0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0"/>
                    <a:pt x="9" y="0"/>
                  </a:cubicBezTo>
                  <a:cubicBezTo>
                    <a:pt x="9" y="0"/>
                    <a:pt x="51" y="3"/>
                    <a:pt x="64" y="4"/>
                  </a:cubicBezTo>
                  <a:cubicBezTo>
                    <a:pt x="76" y="5"/>
                    <a:pt x="124" y="7"/>
                    <a:pt x="124" y="7"/>
                  </a:cubicBezTo>
                  <a:cubicBezTo>
                    <a:pt x="130" y="8"/>
                    <a:pt x="132" y="11"/>
                    <a:pt x="132" y="15"/>
                  </a:cubicBezTo>
                  <a:lnTo>
                    <a:pt x="131" y="25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5" name="Freeform 1260">
              <a:extLst>
                <a:ext uri="{FF2B5EF4-FFF2-40B4-BE49-F238E27FC236}">
                  <a16:creationId xmlns:a16="http://schemas.microsoft.com/office/drawing/2014/main" id="{59837FDB-A841-D268-2261-DEDF109C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628" y="3545627"/>
              <a:ext cx="651189" cy="197330"/>
            </a:xfrm>
            <a:custGeom>
              <a:avLst/>
              <a:gdLst>
                <a:gd name="T0" fmla="*/ 444 w 132"/>
                <a:gd name="T1" fmla="*/ 128 h 38"/>
                <a:gd name="T2" fmla="*/ 392 w 132"/>
                <a:gd name="T3" fmla="*/ 145 h 38"/>
                <a:gd name="T4" fmla="*/ 291 w 132"/>
                <a:gd name="T5" fmla="*/ 129 h 38"/>
                <a:gd name="T6" fmla="*/ 41 w 132"/>
                <a:gd name="T7" fmla="*/ 98 h 38"/>
                <a:gd name="T8" fmla="*/ 0 w 132"/>
                <a:gd name="T9" fmla="*/ 68 h 38"/>
                <a:gd name="T10" fmla="*/ 8 w 132"/>
                <a:gd name="T11" fmla="*/ 27 h 38"/>
                <a:gd name="T12" fmla="*/ 35 w 132"/>
                <a:gd name="T13" fmla="*/ 5 h 38"/>
                <a:gd name="T14" fmla="*/ 221 w 132"/>
                <a:gd name="T15" fmla="*/ 33 h 38"/>
                <a:gd name="T16" fmla="*/ 399 w 132"/>
                <a:gd name="T17" fmla="*/ 52 h 38"/>
                <a:gd name="T18" fmla="*/ 446 w 132"/>
                <a:gd name="T19" fmla="*/ 87 h 38"/>
                <a:gd name="T20" fmla="*/ 444 w 132"/>
                <a:gd name="T21" fmla="*/ 128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8">
                  <a:moveTo>
                    <a:pt x="131" y="32"/>
                  </a:moveTo>
                  <a:cubicBezTo>
                    <a:pt x="130" y="35"/>
                    <a:pt x="127" y="38"/>
                    <a:pt x="116" y="37"/>
                  </a:cubicBezTo>
                  <a:cubicBezTo>
                    <a:pt x="116" y="37"/>
                    <a:pt x="110" y="36"/>
                    <a:pt x="86" y="33"/>
                  </a:cubicBezTo>
                  <a:cubicBezTo>
                    <a:pt x="61" y="30"/>
                    <a:pt x="12" y="25"/>
                    <a:pt x="12" y="25"/>
                  </a:cubicBezTo>
                  <a:cubicBezTo>
                    <a:pt x="3" y="24"/>
                    <a:pt x="0" y="21"/>
                    <a:pt x="0" y="1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3"/>
                    <a:pt x="4" y="0"/>
                    <a:pt x="10" y="1"/>
                  </a:cubicBezTo>
                  <a:cubicBezTo>
                    <a:pt x="10" y="1"/>
                    <a:pt x="43" y="6"/>
                    <a:pt x="65" y="8"/>
                  </a:cubicBezTo>
                  <a:cubicBezTo>
                    <a:pt x="88" y="11"/>
                    <a:pt x="118" y="13"/>
                    <a:pt x="118" y="13"/>
                  </a:cubicBezTo>
                  <a:cubicBezTo>
                    <a:pt x="130" y="14"/>
                    <a:pt x="132" y="18"/>
                    <a:pt x="132" y="22"/>
                  </a:cubicBezTo>
                  <a:lnTo>
                    <a:pt x="131" y="32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6" name="Freeform 1261">
              <a:extLst>
                <a:ext uri="{FF2B5EF4-FFF2-40B4-BE49-F238E27FC236}">
                  <a16:creationId xmlns:a16="http://schemas.microsoft.com/office/drawing/2014/main" id="{A84CD1C3-D5B3-BA5A-9CAC-A79AE4C67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950" y="3575226"/>
              <a:ext cx="651189" cy="167731"/>
            </a:xfrm>
            <a:custGeom>
              <a:avLst/>
              <a:gdLst>
                <a:gd name="T0" fmla="*/ 446 w 132"/>
                <a:gd name="T1" fmla="*/ 65 h 32"/>
                <a:gd name="T2" fmla="*/ 386 w 132"/>
                <a:gd name="T3" fmla="*/ 102 h 32"/>
                <a:gd name="T4" fmla="*/ 189 w 132"/>
                <a:gd name="T5" fmla="*/ 115 h 32"/>
                <a:gd name="T6" fmla="*/ 41 w 132"/>
                <a:gd name="T7" fmla="*/ 129 h 32"/>
                <a:gd name="T8" fmla="*/ 5 w 132"/>
                <a:gd name="T9" fmla="*/ 104 h 32"/>
                <a:gd name="T10" fmla="*/ 0 w 132"/>
                <a:gd name="T11" fmla="*/ 65 h 32"/>
                <a:gd name="T12" fmla="*/ 27 w 132"/>
                <a:gd name="T13" fmla="*/ 33 h 32"/>
                <a:gd name="T14" fmla="*/ 210 w 132"/>
                <a:gd name="T15" fmla="*/ 21 h 32"/>
                <a:gd name="T16" fmla="*/ 413 w 132"/>
                <a:gd name="T17" fmla="*/ 0 h 32"/>
                <a:gd name="T18" fmla="*/ 444 w 132"/>
                <a:gd name="T19" fmla="*/ 26 h 32"/>
                <a:gd name="T20" fmla="*/ 446 w 132"/>
                <a:gd name="T21" fmla="*/ 65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2" y="16"/>
                  </a:moveTo>
                  <a:cubicBezTo>
                    <a:pt x="132" y="20"/>
                    <a:pt x="131" y="23"/>
                    <a:pt x="114" y="25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6" y="32"/>
                    <a:pt x="1" y="30"/>
                    <a:pt x="1" y="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2" y="9"/>
                    <a:pt x="8" y="8"/>
                  </a:cubicBezTo>
                  <a:cubicBezTo>
                    <a:pt x="8" y="8"/>
                    <a:pt x="49" y="6"/>
                    <a:pt x="62" y="5"/>
                  </a:cubicBezTo>
                  <a:cubicBezTo>
                    <a:pt x="75" y="4"/>
                    <a:pt x="122" y="0"/>
                    <a:pt x="122" y="0"/>
                  </a:cubicBezTo>
                  <a:cubicBezTo>
                    <a:pt x="128" y="0"/>
                    <a:pt x="131" y="3"/>
                    <a:pt x="131" y="6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7" name="Freeform 1262">
              <a:extLst>
                <a:ext uri="{FF2B5EF4-FFF2-40B4-BE49-F238E27FC236}">
                  <a16:creationId xmlns:a16="http://schemas.microsoft.com/office/drawing/2014/main" id="{E004E2BB-2923-5C35-1EF8-FE0909923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404" y="2756307"/>
              <a:ext cx="651189" cy="263107"/>
            </a:xfrm>
            <a:custGeom>
              <a:avLst/>
              <a:gdLst>
                <a:gd name="T0" fmla="*/ 12 w 132"/>
                <a:gd name="T1" fmla="*/ 29 h 50"/>
                <a:gd name="T2" fmla="*/ 75 w 132"/>
                <a:gd name="T3" fmla="*/ 13 h 50"/>
                <a:gd name="T4" fmla="*/ 269 w 132"/>
                <a:gd name="T5" fmla="*/ 67 h 50"/>
                <a:gd name="T6" fmla="*/ 404 w 132"/>
                <a:gd name="T7" fmla="*/ 102 h 50"/>
                <a:gd name="T8" fmla="*/ 444 w 132"/>
                <a:gd name="T9" fmla="*/ 138 h 50"/>
                <a:gd name="T10" fmla="*/ 437 w 132"/>
                <a:gd name="T11" fmla="*/ 179 h 50"/>
                <a:gd name="T12" fmla="*/ 405 w 132"/>
                <a:gd name="T13" fmla="*/ 200 h 50"/>
                <a:gd name="T14" fmla="*/ 215 w 132"/>
                <a:gd name="T15" fmla="*/ 157 h 50"/>
                <a:gd name="T16" fmla="*/ 26 w 132"/>
                <a:gd name="T17" fmla="*/ 98 h 50"/>
                <a:gd name="T18" fmla="*/ 5 w 132"/>
                <a:gd name="T19" fmla="*/ 67 h 50"/>
                <a:gd name="T20" fmla="*/ 12 w 132"/>
                <a:gd name="T21" fmla="*/ 29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0">
                  <a:moveTo>
                    <a:pt x="3" y="7"/>
                  </a:moveTo>
                  <a:cubicBezTo>
                    <a:pt x="4" y="3"/>
                    <a:pt x="6" y="0"/>
                    <a:pt x="22" y="3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27" y="26"/>
                    <a:pt x="132" y="30"/>
                    <a:pt x="131" y="34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8" y="48"/>
                    <a:pt x="125" y="50"/>
                    <a:pt x="120" y="49"/>
                  </a:cubicBezTo>
                  <a:cubicBezTo>
                    <a:pt x="120" y="49"/>
                    <a:pt x="75" y="41"/>
                    <a:pt x="63" y="38"/>
                  </a:cubicBezTo>
                  <a:cubicBezTo>
                    <a:pt x="51" y="36"/>
                    <a:pt x="7" y="24"/>
                    <a:pt x="7" y="24"/>
                  </a:cubicBezTo>
                  <a:cubicBezTo>
                    <a:pt x="1" y="23"/>
                    <a:pt x="0" y="20"/>
                    <a:pt x="1" y="16"/>
                  </a:cubicBezTo>
                  <a:lnTo>
                    <a:pt x="3" y="7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8" name="Freeform 1263">
              <a:extLst>
                <a:ext uri="{FF2B5EF4-FFF2-40B4-BE49-F238E27FC236}">
                  <a16:creationId xmlns:a16="http://schemas.microsoft.com/office/drawing/2014/main" id="{2711BAE8-0BF2-BFA9-2232-351106C37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571" y="2917460"/>
              <a:ext cx="641322" cy="338750"/>
            </a:xfrm>
            <a:custGeom>
              <a:avLst/>
              <a:gdLst>
                <a:gd name="T0" fmla="*/ 423 w 130"/>
                <a:gd name="T1" fmla="*/ 241 h 64"/>
                <a:gd name="T2" fmla="*/ 359 w 130"/>
                <a:gd name="T3" fmla="*/ 246 h 64"/>
                <a:gd name="T4" fmla="*/ 174 w 130"/>
                <a:gd name="T5" fmla="*/ 163 h 64"/>
                <a:gd name="T6" fmla="*/ 35 w 130"/>
                <a:gd name="T7" fmla="*/ 103 h 64"/>
                <a:gd name="T8" fmla="*/ 8 w 130"/>
                <a:gd name="T9" fmla="*/ 63 h 64"/>
                <a:gd name="T10" fmla="*/ 18 w 130"/>
                <a:gd name="T11" fmla="*/ 26 h 64"/>
                <a:gd name="T12" fmla="*/ 53 w 130"/>
                <a:gd name="T13" fmla="*/ 8 h 64"/>
                <a:gd name="T14" fmla="*/ 224 w 130"/>
                <a:gd name="T15" fmla="*/ 84 h 64"/>
                <a:gd name="T16" fmla="*/ 417 w 130"/>
                <a:gd name="T17" fmla="*/ 163 h 64"/>
                <a:gd name="T18" fmla="*/ 437 w 130"/>
                <a:gd name="T19" fmla="*/ 204 h 64"/>
                <a:gd name="T20" fmla="*/ 423 w 130"/>
                <a:gd name="T21" fmla="*/ 241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125" y="58"/>
                  </a:moveTo>
                  <a:cubicBezTo>
                    <a:pt x="124" y="62"/>
                    <a:pt x="122" y="64"/>
                    <a:pt x="106" y="5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4" y="23"/>
                    <a:pt x="0" y="19"/>
                    <a:pt x="2" y="1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2"/>
                    <a:pt x="9" y="0"/>
                    <a:pt x="15" y="2"/>
                  </a:cubicBezTo>
                  <a:cubicBezTo>
                    <a:pt x="15" y="2"/>
                    <a:pt x="54" y="16"/>
                    <a:pt x="66" y="20"/>
                  </a:cubicBezTo>
                  <a:cubicBezTo>
                    <a:pt x="78" y="25"/>
                    <a:pt x="123" y="39"/>
                    <a:pt x="123" y="39"/>
                  </a:cubicBezTo>
                  <a:cubicBezTo>
                    <a:pt x="129" y="41"/>
                    <a:pt x="130" y="45"/>
                    <a:pt x="129" y="49"/>
                  </a:cubicBezTo>
                  <a:lnTo>
                    <a:pt x="125" y="58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89" name="Freeform 1264">
              <a:extLst>
                <a:ext uri="{FF2B5EF4-FFF2-40B4-BE49-F238E27FC236}">
                  <a16:creationId xmlns:a16="http://schemas.microsoft.com/office/drawing/2014/main" id="{1063CAB2-677F-712D-3101-43E3E085D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6583" y="3141100"/>
              <a:ext cx="641322" cy="335461"/>
            </a:xfrm>
            <a:custGeom>
              <a:avLst/>
              <a:gdLst>
                <a:gd name="T0" fmla="*/ 18 w 130"/>
                <a:gd name="T1" fmla="*/ 26 h 64"/>
                <a:gd name="T2" fmla="*/ 81 w 130"/>
                <a:gd name="T3" fmla="*/ 21 h 64"/>
                <a:gd name="T4" fmla="*/ 269 w 130"/>
                <a:gd name="T5" fmla="*/ 102 h 64"/>
                <a:gd name="T6" fmla="*/ 399 w 130"/>
                <a:gd name="T7" fmla="*/ 155 h 64"/>
                <a:gd name="T8" fmla="*/ 437 w 130"/>
                <a:gd name="T9" fmla="*/ 198 h 64"/>
                <a:gd name="T10" fmla="*/ 423 w 130"/>
                <a:gd name="T11" fmla="*/ 234 h 64"/>
                <a:gd name="T12" fmla="*/ 390 w 130"/>
                <a:gd name="T13" fmla="*/ 252 h 64"/>
                <a:gd name="T14" fmla="*/ 207 w 130"/>
                <a:gd name="T15" fmla="*/ 183 h 64"/>
                <a:gd name="T16" fmla="*/ 26 w 130"/>
                <a:gd name="T17" fmla="*/ 97 h 64"/>
                <a:gd name="T18" fmla="*/ 8 w 130"/>
                <a:gd name="T19" fmla="*/ 61 h 64"/>
                <a:gd name="T20" fmla="*/ 18 w 130"/>
                <a:gd name="T21" fmla="*/ 26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5" y="6"/>
                  </a:moveTo>
                  <a:cubicBezTo>
                    <a:pt x="6" y="2"/>
                    <a:pt x="8" y="0"/>
                    <a:pt x="24" y="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25" y="41"/>
                    <a:pt x="130" y="45"/>
                    <a:pt x="129" y="4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4" y="62"/>
                    <a:pt x="121" y="64"/>
                    <a:pt x="115" y="62"/>
                  </a:cubicBezTo>
                  <a:cubicBezTo>
                    <a:pt x="115" y="62"/>
                    <a:pt x="73" y="49"/>
                    <a:pt x="61" y="45"/>
                  </a:cubicBezTo>
                  <a:cubicBezTo>
                    <a:pt x="48" y="41"/>
                    <a:pt x="7" y="24"/>
                    <a:pt x="7" y="24"/>
                  </a:cubicBezTo>
                  <a:cubicBezTo>
                    <a:pt x="1" y="22"/>
                    <a:pt x="0" y="19"/>
                    <a:pt x="2" y="15"/>
                  </a:cubicBezTo>
                  <a:lnTo>
                    <a:pt x="5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0" name="Freeform 1265">
              <a:extLst>
                <a:ext uri="{FF2B5EF4-FFF2-40B4-BE49-F238E27FC236}">
                  <a16:creationId xmlns:a16="http://schemas.microsoft.com/office/drawing/2014/main" id="{D0CE0AF1-5727-E05A-95E7-246E4799E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594" y="3364741"/>
              <a:ext cx="647900" cy="286129"/>
            </a:xfrm>
            <a:custGeom>
              <a:avLst/>
              <a:gdLst>
                <a:gd name="T0" fmla="*/ 12 w 131"/>
                <a:gd name="T1" fmla="*/ 26 h 54"/>
                <a:gd name="T2" fmla="*/ 80 w 131"/>
                <a:gd name="T3" fmla="*/ 16 h 54"/>
                <a:gd name="T4" fmla="*/ 269 w 131"/>
                <a:gd name="T5" fmla="*/ 81 h 54"/>
                <a:gd name="T6" fmla="*/ 405 w 131"/>
                <a:gd name="T7" fmla="*/ 122 h 54"/>
                <a:gd name="T8" fmla="*/ 441 w 131"/>
                <a:gd name="T9" fmla="*/ 158 h 54"/>
                <a:gd name="T10" fmla="*/ 435 w 131"/>
                <a:gd name="T11" fmla="*/ 200 h 54"/>
                <a:gd name="T12" fmla="*/ 400 w 131"/>
                <a:gd name="T13" fmla="*/ 221 h 54"/>
                <a:gd name="T14" fmla="*/ 211 w 131"/>
                <a:gd name="T15" fmla="*/ 166 h 54"/>
                <a:gd name="T16" fmla="*/ 26 w 131"/>
                <a:gd name="T17" fmla="*/ 102 h 54"/>
                <a:gd name="T18" fmla="*/ 5 w 131"/>
                <a:gd name="T19" fmla="*/ 68 h 54"/>
                <a:gd name="T20" fmla="*/ 12 w 131"/>
                <a:gd name="T21" fmla="*/ 2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1" h="54">
                  <a:moveTo>
                    <a:pt x="3" y="6"/>
                  </a:moveTo>
                  <a:cubicBezTo>
                    <a:pt x="4" y="2"/>
                    <a:pt x="7" y="0"/>
                    <a:pt x="23" y="4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7" y="31"/>
                    <a:pt x="131" y="35"/>
                    <a:pt x="130" y="3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7" y="52"/>
                    <a:pt x="124" y="54"/>
                    <a:pt x="118" y="53"/>
                  </a:cubicBezTo>
                  <a:cubicBezTo>
                    <a:pt x="118" y="53"/>
                    <a:pt x="75" y="43"/>
                    <a:pt x="62" y="40"/>
                  </a:cubicBezTo>
                  <a:cubicBezTo>
                    <a:pt x="50" y="37"/>
                    <a:pt x="7" y="24"/>
                    <a:pt x="7" y="24"/>
                  </a:cubicBezTo>
                  <a:cubicBezTo>
                    <a:pt x="1" y="23"/>
                    <a:pt x="0" y="19"/>
                    <a:pt x="1" y="16"/>
                  </a:cubicBezTo>
                  <a:lnTo>
                    <a:pt x="3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1" name="Freeform 1266">
              <a:extLst>
                <a:ext uri="{FF2B5EF4-FFF2-40B4-BE49-F238E27FC236}">
                  <a16:creationId xmlns:a16="http://schemas.microsoft.com/office/drawing/2014/main" id="{1FC53EB7-0B0E-A44F-582E-4A37221A9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009741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2" name="Freeform 1267">
              <a:extLst>
                <a:ext uri="{FF2B5EF4-FFF2-40B4-BE49-F238E27FC236}">
                  <a16:creationId xmlns:a16="http://schemas.microsoft.com/office/drawing/2014/main" id="{9C393378-6347-C78A-9856-6A64EEE68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1828856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2 h 49"/>
                <a:gd name="T12" fmla="*/ 12 w 128"/>
                <a:gd name="T13" fmla="*/ 184 h 49"/>
                <a:gd name="T14" fmla="*/ 5 w 128"/>
                <a:gd name="T15" fmla="*/ 143 h 49"/>
                <a:gd name="T16" fmla="*/ 18 w 128"/>
                <a:gd name="T17" fmla="*/ 114 h 49"/>
                <a:gd name="T18" fmla="*/ 203 w 128"/>
                <a:gd name="T19" fmla="*/ 63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6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29"/>
                    <a:pt x="3" y="28"/>
                    <a:pt x="5" y="27"/>
                  </a:cubicBezTo>
                  <a:cubicBezTo>
                    <a:pt x="6" y="27"/>
                    <a:pt x="38" y="21"/>
                    <a:pt x="60" y="15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3" name="Freeform 1268">
              <a:extLst>
                <a:ext uri="{FF2B5EF4-FFF2-40B4-BE49-F238E27FC236}">
                  <a16:creationId xmlns:a16="http://schemas.microsoft.com/office/drawing/2014/main" id="{89E59CD9-7395-212E-7753-4F41BA06A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1825567"/>
              <a:ext cx="631456" cy="151286"/>
            </a:xfrm>
            <a:custGeom>
              <a:avLst/>
              <a:gdLst>
                <a:gd name="T0" fmla="*/ 413 w 128"/>
                <a:gd name="T1" fmla="*/ 27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27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7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1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7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4" name="Freeform 1269">
              <a:extLst>
                <a:ext uri="{FF2B5EF4-FFF2-40B4-BE49-F238E27FC236}">
                  <a16:creationId xmlns:a16="http://schemas.microsoft.com/office/drawing/2014/main" id="{CEBACDA0-6A4F-DCB7-A8C1-AE7AEBD1C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1868322"/>
              <a:ext cx="631456" cy="249951"/>
            </a:xfrm>
            <a:custGeom>
              <a:avLst/>
              <a:gdLst>
                <a:gd name="T0" fmla="*/ 21 w 128"/>
                <a:gd name="T1" fmla="*/ 87 h 48"/>
                <a:gd name="T2" fmla="*/ 21 w 128"/>
                <a:gd name="T3" fmla="*/ 87 h 48"/>
                <a:gd name="T4" fmla="*/ 5 w 128"/>
                <a:gd name="T5" fmla="*/ 63 h 48"/>
                <a:gd name="T6" fmla="*/ 12 w 128"/>
                <a:gd name="T7" fmla="*/ 25 h 48"/>
                <a:gd name="T8" fmla="*/ 68 w 128"/>
                <a:gd name="T9" fmla="*/ 16 h 48"/>
                <a:gd name="T10" fmla="*/ 261 w 128"/>
                <a:gd name="T11" fmla="*/ 68 h 48"/>
                <a:gd name="T12" fmla="*/ 396 w 128"/>
                <a:gd name="T13" fmla="*/ 100 h 48"/>
                <a:gd name="T14" fmla="*/ 431 w 128"/>
                <a:gd name="T15" fmla="*/ 130 h 48"/>
                <a:gd name="T16" fmla="*/ 423 w 128"/>
                <a:gd name="T17" fmla="*/ 168 h 48"/>
                <a:gd name="T18" fmla="*/ 399 w 128"/>
                <a:gd name="T19" fmla="*/ 185 h 48"/>
                <a:gd name="T20" fmla="*/ 207 w 128"/>
                <a:gd name="T21" fmla="*/ 143 h 48"/>
                <a:gd name="T22" fmla="*/ 21 w 128"/>
                <a:gd name="T23" fmla="*/ 87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3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5" name="Freeform 1270">
              <a:extLst>
                <a:ext uri="{FF2B5EF4-FFF2-40B4-BE49-F238E27FC236}">
                  <a16:creationId xmlns:a16="http://schemas.microsoft.com/office/drawing/2014/main" id="{234AEA38-A5DC-DCA5-8C57-B5DDCEA31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143" y="2151161"/>
              <a:ext cx="118398" cy="72354"/>
            </a:xfrm>
            <a:custGeom>
              <a:avLst/>
              <a:gdLst>
                <a:gd name="T0" fmla="*/ 5 w 24"/>
                <a:gd name="T1" fmla="*/ 47 h 14"/>
                <a:gd name="T2" fmla="*/ 35 w 24"/>
                <a:gd name="T3" fmla="*/ 14 h 14"/>
                <a:gd name="T4" fmla="*/ 80 w 24"/>
                <a:gd name="T5" fmla="*/ 8 h 14"/>
                <a:gd name="T6" fmla="*/ 45 w 24"/>
                <a:gd name="T7" fmla="*/ 39 h 14"/>
                <a:gd name="T8" fmla="*/ 5 w 24"/>
                <a:gd name="T9" fmla="*/ 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4">
                  <a:moveTo>
                    <a:pt x="1" y="12"/>
                  </a:moveTo>
                  <a:cubicBezTo>
                    <a:pt x="0" y="10"/>
                    <a:pt x="4" y="7"/>
                    <a:pt x="10" y="4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4"/>
                    <a:pt x="20" y="7"/>
                    <a:pt x="13" y="10"/>
                  </a:cubicBezTo>
                  <a:cubicBezTo>
                    <a:pt x="7" y="13"/>
                    <a:pt x="1" y="14"/>
                    <a:pt x="1" y="1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6" name="Freeform 1271">
              <a:extLst>
                <a:ext uri="{FF2B5EF4-FFF2-40B4-BE49-F238E27FC236}">
                  <a16:creationId xmlns:a16="http://schemas.microsoft.com/office/drawing/2014/main" id="{A1937649-4E81-98E0-379D-6B0768E0F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4788" y="1888055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0 w 25"/>
                <a:gd name="T3" fmla="*/ 5 h 8"/>
                <a:gd name="T4" fmla="*/ 81 w 25"/>
                <a:gd name="T5" fmla="*/ 21 h 8"/>
                <a:gd name="T6" fmla="*/ 40 w 25"/>
                <a:gd name="T7" fmla="*/ 34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5" y="0"/>
                    <a:pt x="12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4" y="7"/>
                    <a:pt x="19" y="8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7" name="Freeform 1272">
              <a:extLst>
                <a:ext uri="{FF2B5EF4-FFF2-40B4-BE49-F238E27FC236}">
                  <a16:creationId xmlns:a16="http://schemas.microsoft.com/office/drawing/2014/main" id="{55C26F39-E0DB-01A2-AB3A-C15605671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1986720"/>
              <a:ext cx="121687" cy="52621"/>
            </a:xfrm>
            <a:custGeom>
              <a:avLst/>
              <a:gdLst>
                <a:gd name="T0" fmla="*/ 81 w 25"/>
                <a:gd name="T1" fmla="*/ 34 h 10"/>
                <a:gd name="T2" fmla="*/ 40 w 25"/>
                <a:gd name="T3" fmla="*/ 34 h 10"/>
                <a:gd name="T4" fmla="*/ 0 w 25"/>
                <a:gd name="T5" fmla="*/ 8 h 10"/>
                <a:gd name="T6" fmla="*/ 41 w 25"/>
                <a:gd name="T7" fmla="*/ 8 h 10"/>
                <a:gd name="T8" fmla="*/ 81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4" y="10"/>
                    <a:pt x="19" y="10"/>
                    <a:pt x="12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1"/>
                    <a:pt x="7" y="0"/>
                    <a:pt x="13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8" name="Freeform 1273">
              <a:extLst>
                <a:ext uri="{FF2B5EF4-FFF2-40B4-BE49-F238E27FC236}">
                  <a16:creationId xmlns:a16="http://schemas.microsoft.com/office/drawing/2014/main" id="{3EA57413-4809-32DC-0826-54B7E6840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155" y="1934098"/>
              <a:ext cx="124976" cy="52621"/>
            </a:xfrm>
            <a:custGeom>
              <a:avLst/>
              <a:gdLst>
                <a:gd name="T0" fmla="*/ 0 w 25"/>
                <a:gd name="T1" fmla="*/ 34 h 10"/>
                <a:gd name="T2" fmla="*/ 41 w 25"/>
                <a:gd name="T3" fmla="*/ 8 h 10"/>
                <a:gd name="T4" fmla="*/ 88 w 25"/>
                <a:gd name="T5" fmla="*/ 8 h 10"/>
                <a:gd name="T6" fmla="*/ 46 w 25"/>
                <a:gd name="T7" fmla="*/ 34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2" y="2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7"/>
                    <a:pt x="13" y="8"/>
                  </a:cubicBezTo>
                  <a:cubicBezTo>
                    <a:pt x="7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199" name="Freeform 1274">
              <a:extLst>
                <a:ext uri="{FF2B5EF4-FFF2-40B4-BE49-F238E27FC236}">
                  <a16:creationId xmlns:a16="http://schemas.microsoft.com/office/drawing/2014/main" id="{F7D67B29-9FD3-07EC-FBED-BB565B11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544" y="2151161"/>
              <a:ext cx="118398" cy="69066"/>
            </a:xfrm>
            <a:custGeom>
              <a:avLst/>
              <a:gdLst>
                <a:gd name="T0" fmla="*/ 0 w 24"/>
                <a:gd name="T1" fmla="*/ 50 h 13"/>
                <a:gd name="T2" fmla="*/ 35 w 24"/>
                <a:gd name="T3" fmla="*/ 13 h 13"/>
                <a:gd name="T4" fmla="*/ 80 w 24"/>
                <a:gd name="T5" fmla="*/ 8 h 13"/>
                <a:gd name="T6" fmla="*/ 45 w 24"/>
                <a:gd name="T7" fmla="*/ 42 h 13"/>
                <a:gd name="T8" fmla="*/ 0 w 24"/>
                <a:gd name="T9" fmla="*/ 5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3">
                  <a:moveTo>
                    <a:pt x="0" y="12"/>
                  </a:moveTo>
                  <a:cubicBezTo>
                    <a:pt x="0" y="10"/>
                    <a:pt x="4" y="6"/>
                    <a:pt x="10" y="3"/>
                  </a:cubicBezTo>
                  <a:cubicBezTo>
                    <a:pt x="17" y="1"/>
                    <a:pt x="22" y="0"/>
                    <a:pt x="23" y="2"/>
                  </a:cubicBezTo>
                  <a:cubicBezTo>
                    <a:pt x="24" y="3"/>
                    <a:pt x="19" y="7"/>
                    <a:pt x="13" y="10"/>
                  </a:cubicBezTo>
                  <a:cubicBezTo>
                    <a:pt x="7" y="13"/>
                    <a:pt x="1" y="13"/>
                    <a:pt x="0" y="12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0" name="Freeform 1275">
              <a:extLst>
                <a:ext uri="{FF2B5EF4-FFF2-40B4-BE49-F238E27FC236}">
                  <a16:creationId xmlns:a16="http://schemas.microsoft.com/office/drawing/2014/main" id="{D37F7B51-768F-EFD0-4E44-CB67EAD48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188" y="1871610"/>
              <a:ext cx="121687" cy="42755"/>
            </a:xfrm>
            <a:custGeom>
              <a:avLst/>
              <a:gdLst>
                <a:gd name="T0" fmla="*/ 0 w 25"/>
                <a:gd name="T1" fmla="*/ 13 h 8"/>
                <a:gd name="T2" fmla="*/ 41 w 25"/>
                <a:gd name="T3" fmla="*/ 0 h 8"/>
                <a:gd name="T4" fmla="*/ 81 w 25"/>
                <a:gd name="T5" fmla="*/ 21 h 8"/>
                <a:gd name="T6" fmla="*/ 41 w 25"/>
                <a:gd name="T7" fmla="*/ 29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1" y="1"/>
                    <a:pt x="6" y="0"/>
                    <a:pt x="13" y="0"/>
                  </a:cubicBezTo>
                  <a:cubicBezTo>
                    <a:pt x="20" y="1"/>
                    <a:pt x="25" y="3"/>
                    <a:pt x="25" y="5"/>
                  </a:cubicBezTo>
                  <a:cubicBezTo>
                    <a:pt x="25" y="6"/>
                    <a:pt x="19" y="8"/>
                    <a:pt x="13" y="7"/>
                  </a:cubicBezTo>
                  <a:cubicBezTo>
                    <a:pt x="6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1" name="Freeform 1276">
              <a:extLst>
                <a:ext uri="{FF2B5EF4-FFF2-40B4-BE49-F238E27FC236}">
                  <a16:creationId xmlns:a16="http://schemas.microsoft.com/office/drawing/2014/main" id="{B1DE2C84-106E-F9F9-7322-7D972ADB9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799" y="1966987"/>
              <a:ext cx="124976" cy="52621"/>
            </a:xfrm>
            <a:custGeom>
              <a:avLst/>
              <a:gdLst>
                <a:gd name="T0" fmla="*/ 88 w 25"/>
                <a:gd name="T1" fmla="*/ 34 h 10"/>
                <a:gd name="T2" fmla="*/ 41 w 25"/>
                <a:gd name="T3" fmla="*/ 34 h 10"/>
                <a:gd name="T4" fmla="*/ 5 w 25"/>
                <a:gd name="T5" fmla="*/ 8 h 10"/>
                <a:gd name="T6" fmla="*/ 49 w 25"/>
                <a:gd name="T7" fmla="*/ 8 h 10"/>
                <a:gd name="T8" fmla="*/ 8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5" y="8"/>
                  </a:moveTo>
                  <a:cubicBezTo>
                    <a:pt x="25" y="10"/>
                    <a:pt x="19" y="10"/>
                    <a:pt x="12" y="8"/>
                  </a:cubicBezTo>
                  <a:cubicBezTo>
                    <a:pt x="5" y="7"/>
                    <a:pt x="0" y="4"/>
                    <a:pt x="1" y="2"/>
                  </a:cubicBezTo>
                  <a:cubicBezTo>
                    <a:pt x="1" y="1"/>
                    <a:pt x="7" y="0"/>
                    <a:pt x="14" y="2"/>
                  </a:cubicBezTo>
                  <a:cubicBezTo>
                    <a:pt x="20" y="3"/>
                    <a:pt x="25" y="6"/>
                    <a:pt x="25" y="8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2" name="Freeform 1277">
              <a:extLst>
                <a:ext uri="{FF2B5EF4-FFF2-40B4-BE49-F238E27FC236}">
                  <a16:creationId xmlns:a16="http://schemas.microsoft.com/office/drawing/2014/main" id="{587B5F4A-988B-6045-7C1C-1DDDCE43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1930809"/>
              <a:ext cx="124976" cy="52621"/>
            </a:xfrm>
            <a:custGeom>
              <a:avLst/>
              <a:gdLst>
                <a:gd name="T0" fmla="*/ 0 w 25"/>
                <a:gd name="T1" fmla="*/ 29 h 10"/>
                <a:gd name="T2" fmla="*/ 41 w 25"/>
                <a:gd name="T3" fmla="*/ 5 h 10"/>
                <a:gd name="T4" fmla="*/ 88 w 25"/>
                <a:gd name="T5" fmla="*/ 8 h 10"/>
                <a:gd name="T6" fmla="*/ 46 w 25"/>
                <a:gd name="T7" fmla="*/ 34 h 10"/>
                <a:gd name="T8" fmla="*/ 0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7"/>
                  </a:moveTo>
                  <a:cubicBezTo>
                    <a:pt x="0" y="6"/>
                    <a:pt x="5" y="3"/>
                    <a:pt x="12" y="1"/>
                  </a:cubicBezTo>
                  <a:cubicBezTo>
                    <a:pt x="18" y="0"/>
                    <a:pt x="24" y="0"/>
                    <a:pt x="25" y="2"/>
                  </a:cubicBezTo>
                  <a:cubicBezTo>
                    <a:pt x="25" y="4"/>
                    <a:pt x="20" y="6"/>
                    <a:pt x="13" y="8"/>
                  </a:cubicBezTo>
                  <a:cubicBezTo>
                    <a:pt x="7" y="10"/>
                    <a:pt x="1" y="9"/>
                    <a:pt x="0" y="7"/>
                  </a:cubicBezTo>
                  <a:close/>
                </a:path>
              </a:pathLst>
            </a:custGeom>
            <a:solidFill>
              <a:srgbClr val="F6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3" name="Freeform 1278">
              <a:extLst>
                <a:ext uri="{FF2B5EF4-FFF2-40B4-BE49-F238E27FC236}">
                  <a16:creationId xmlns:a16="http://schemas.microsoft.com/office/drawing/2014/main" id="{B3524127-72A7-C2EA-4D41-8E2C72CE6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410" y="2151161"/>
              <a:ext cx="121687" cy="69066"/>
            </a:xfrm>
            <a:custGeom>
              <a:avLst/>
              <a:gdLst>
                <a:gd name="T0" fmla="*/ 1 w 25"/>
                <a:gd name="T1" fmla="*/ 50 h 13"/>
                <a:gd name="T2" fmla="*/ 36 w 25"/>
                <a:gd name="T3" fmla="*/ 13 h 13"/>
                <a:gd name="T4" fmla="*/ 78 w 25"/>
                <a:gd name="T5" fmla="*/ 5 h 13"/>
                <a:gd name="T6" fmla="*/ 46 w 25"/>
                <a:gd name="T7" fmla="*/ 42 h 13"/>
                <a:gd name="T8" fmla="*/ 1 w 25"/>
                <a:gd name="T9" fmla="*/ 5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3">
                  <a:moveTo>
                    <a:pt x="1" y="12"/>
                  </a:moveTo>
                  <a:cubicBezTo>
                    <a:pt x="0" y="10"/>
                    <a:pt x="5" y="6"/>
                    <a:pt x="11" y="3"/>
                  </a:cubicBezTo>
                  <a:cubicBezTo>
                    <a:pt x="17" y="1"/>
                    <a:pt x="23" y="0"/>
                    <a:pt x="24" y="1"/>
                  </a:cubicBezTo>
                  <a:cubicBezTo>
                    <a:pt x="25" y="3"/>
                    <a:pt x="20" y="7"/>
                    <a:pt x="14" y="10"/>
                  </a:cubicBezTo>
                  <a:cubicBezTo>
                    <a:pt x="8" y="13"/>
                    <a:pt x="2" y="13"/>
                    <a:pt x="1" y="1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4" name="Freeform 1279">
              <a:extLst>
                <a:ext uri="{FF2B5EF4-FFF2-40B4-BE49-F238E27FC236}">
                  <a16:creationId xmlns:a16="http://schemas.microsoft.com/office/drawing/2014/main" id="{CB429E37-6A79-4355-E952-1927CA2DE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0" y="2151161"/>
              <a:ext cx="92087" cy="62488"/>
            </a:xfrm>
            <a:custGeom>
              <a:avLst/>
              <a:gdLst>
                <a:gd name="T0" fmla="*/ 35 w 19"/>
                <a:gd name="T1" fmla="*/ 5 h 12"/>
                <a:gd name="T2" fmla="*/ 52 w 19"/>
                <a:gd name="T3" fmla="*/ 8 h 12"/>
                <a:gd name="T4" fmla="*/ 19 w 19"/>
                <a:gd name="T5" fmla="*/ 40 h 12"/>
                <a:gd name="T6" fmla="*/ 0 w 19"/>
                <a:gd name="T7" fmla="*/ 48 h 12"/>
                <a:gd name="T8" fmla="*/ 27 w 19"/>
                <a:gd name="T9" fmla="*/ 40 h 12"/>
                <a:gd name="T10" fmla="*/ 59 w 19"/>
                <a:gd name="T11" fmla="*/ 5 h 12"/>
                <a:gd name="T12" fmla="*/ 35 w 19"/>
                <a:gd name="T13" fmla="*/ 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12">
                  <a:moveTo>
                    <a:pt x="11" y="1"/>
                  </a:moveTo>
                  <a:cubicBezTo>
                    <a:pt x="13" y="1"/>
                    <a:pt x="15" y="1"/>
                    <a:pt x="16" y="2"/>
                  </a:cubicBezTo>
                  <a:cubicBezTo>
                    <a:pt x="16" y="4"/>
                    <a:pt x="12" y="7"/>
                    <a:pt x="6" y="10"/>
                  </a:cubicBezTo>
                  <a:cubicBezTo>
                    <a:pt x="4" y="11"/>
                    <a:pt x="2" y="12"/>
                    <a:pt x="0" y="12"/>
                  </a:cubicBezTo>
                  <a:cubicBezTo>
                    <a:pt x="2" y="12"/>
                    <a:pt x="5" y="11"/>
                    <a:pt x="8" y="10"/>
                  </a:cubicBezTo>
                  <a:cubicBezTo>
                    <a:pt x="14" y="7"/>
                    <a:pt x="19" y="3"/>
                    <a:pt x="18" y="1"/>
                  </a:cubicBezTo>
                  <a:cubicBezTo>
                    <a:pt x="17" y="0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5" name="Freeform 1280">
              <a:extLst>
                <a:ext uri="{FF2B5EF4-FFF2-40B4-BE49-F238E27FC236}">
                  <a16:creationId xmlns:a16="http://schemas.microsoft.com/office/drawing/2014/main" id="{F107FB8C-9D89-BEB0-CE41-1C9E9BF41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565" y="2161028"/>
              <a:ext cx="85510" cy="52621"/>
            </a:xfrm>
            <a:custGeom>
              <a:avLst/>
              <a:gdLst>
                <a:gd name="T0" fmla="*/ 8 w 17"/>
                <a:gd name="T1" fmla="*/ 34 h 10"/>
                <a:gd name="T2" fmla="*/ 35 w 17"/>
                <a:gd name="T3" fmla="*/ 5 h 10"/>
                <a:gd name="T4" fmla="*/ 61 w 17"/>
                <a:gd name="T5" fmla="*/ 0 h 10"/>
                <a:gd name="T6" fmla="*/ 28 w 17"/>
                <a:gd name="T7" fmla="*/ 8 h 10"/>
                <a:gd name="T8" fmla="*/ 0 w 17"/>
                <a:gd name="T9" fmla="*/ 35 h 10"/>
                <a:gd name="T10" fmla="*/ 18 w 17"/>
                <a:gd name="T11" fmla="*/ 35 h 10"/>
                <a:gd name="T12" fmla="*/ 8 w 17"/>
                <a:gd name="T13" fmla="*/ 34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1" y="7"/>
                    <a:pt x="5" y="4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5" y="0"/>
                    <a:pt x="12" y="1"/>
                    <a:pt x="8" y="2"/>
                  </a:cubicBezTo>
                  <a:cubicBezTo>
                    <a:pt x="3" y="4"/>
                    <a:pt x="0" y="7"/>
                    <a:pt x="0" y="9"/>
                  </a:cubicBezTo>
                  <a:cubicBezTo>
                    <a:pt x="1" y="9"/>
                    <a:pt x="2" y="10"/>
                    <a:pt x="5" y="9"/>
                  </a:cubicBezTo>
                  <a:cubicBezTo>
                    <a:pt x="4" y="9"/>
                    <a:pt x="2" y="9"/>
                    <a:pt x="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6" name="Freeform 1281">
              <a:extLst>
                <a:ext uri="{FF2B5EF4-FFF2-40B4-BE49-F238E27FC236}">
                  <a16:creationId xmlns:a16="http://schemas.microsoft.com/office/drawing/2014/main" id="{DDB05EB7-2689-1BFA-1142-D58D2C3F7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999" y="1930809"/>
              <a:ext cx="121687" cy="52621"/>
            </a:xfrm>
            <a:custGeom>
              <a:avLst/>
              <a:gdLst>
                <a:gd name="T0" fmla="*/ 0 w 25"/>
                <a:gd name="T1" fmla="*/ 34 h 10"/>
                <a:gd name="T2" fmla="*/ 36 w 25"/>
                <a:gd name="T3" fmla="*/ 8 h 10"/>
                <a:gd name="T4" fmla="*/ 78 w 25"/>
                <a:gd name="T5" fmla="*/ 8 h 10"/>
                <a:gd name="T6" fmla="*/ 41 w 25"/>
                <a:gd name="T7" fmla="*/ 34 h 10"/>
                <a:gd name="T8" fmla="*/ 0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0" y="8"/>
                  </a:moveTo>
                  <a:cubicBezTo>
                    <a:pt x="0" y="6"/>
                    <a:pt x="5" y="3"/>
                    <a:pt x="11" y="2"/>
                  </a:cubicBezTo>
                  <a:cubicBezTo>
                    <a:pt x="18" y="0"/>
                    <a:pt x="24" y="0"/>
                    <a:pt x="24" y="2"/>
                  </a:cubicBezTo>
                  <a:cubicBezTo>
                    <a:pt x="25" y="4"/>
                    <a:pt x="20" y="7"/>
                    <a:pt x="13" y="8"/>
                  </a:cubicBezTo>
                  <a:cubicBezTo>
                    <a:pt x="6" y="10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7" name="Freeform 1282">
              <a:extLst>
                <a:ext uri="{FF2B5EF4-FFF2-40B4-BE49-F238E27FC236}">
                  <a16:creationId xmlns:a16="http://schemas.microsoft.com/office/drawing/2014/main" id="{E261C1F1-FE6D-7752-0986-EE538ADA5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344" y="1878188"/>
              <a:ext cx="124976" cy="42755"/>
            </a:xfrm>
            <a:custGeom>
              <a:avLst/>
              <a:gdLst>
                <a:gd name="T0" fmla="*/ 0 w 25"/>
                <a:gd name="T1" fmla="*/ 13 h 8"/>
                <a:gd name="T2" fmla="*/ 46 w 25"/>
                <a:gd name="T3" fmla="*/ 5 h 8"/>
                <a:gd name="T4" fmla="*/ 88 w 25"/>
                <a:gd name="T5" fmla="*/ 21 h 8"/>
                <a:gd name="T6" fmla="*/ 41 w 25"/>
                <a:gd name="T7" fmla="*/ 29 h 8"/>
                <a:gd name="T8" fmla="*/ 0 w 25"/>
                <a:gd name="T9" fmla="*/ 1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1"/>
                    <a:pt x="25" y="3"/>
                    <a:pt x="25" y="5"/>
                  </a:cubicBezTo>
                  <a:cubicBezTo>
                    <a:pt x="25" y="7"/>
                    <a:pt x="19" y="8"/>
                    <a:pt x="12" y="7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8" name="Freeform 1283">
              <a:extLst>
                <a:ext uri="{FF2B5EF4-FFF2-40B4-BE49-F238E27FC236}">
                  <a16:creationId xmlns:a16="http://schemas.microsoft.com/office/drawing/2014/main" id="{442622B5-4381-238E-1C4D-F25D4B3E3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244" y="1976853"/>
              <a:ext cx="121687" cy="52621"/>
            </a:xfrm>
            <a:custGeom>
              <a:avLst/>
              <a:gdLst>
                <a:gd name="T0" fmla="*/ 78 w 25"/>
                <a:gd name="T1" fmla="*/ 29 h 10"/>
                <a:gd name="T2" fmla="*/ 40 w 25"/>
                <a:gd name="T3" fmla="*/ 34 h 10"/>
                <a:gd name="T4" fmla="*/ 0 w 25"/>
                <a:gd name="T5" fmla="*/ 8 h 10"/>
                <a:gd name="T6" fmla="*/ 41 w 25"/>
                <a:gd name="T7" fmla="*/ 5 h 10"/>
                <a:gd name="T8" fmla="*/ 78 w 25"/>
                <a:gd name="T9" fmla="*/ 2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7"/>
                  </a:moveTo>
                  <a:cubicBezTo>
                    <a:pt x="24" y="9"/>
                    <a:pt x="18" y="10"/>
                    <a:pt x="12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1"/>
                  </a:cubicBezTo>
                  <a:cubicBezTo>
                    <a:pt x="20" y="3"/>
                    <a:pt x="25" y="5"/>
                    <a:pt x="24" y="7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09" name="Freeform 1284">
              <a:extLst>
                <a:ext uri="{FF2B5EF4-FFF2-40B4-BE49-F238E27FC236}">
                  <a16:creationId xmlns:a16="http://schemas.microsoft.com/office/drawing/2014/main" id="{E5D62FD3-3162-F9E7-2E2D-8B137B8CE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832" y="2036052"/>
              <a:ext cx="361772" cy="230218"/>
            </a:xfrm>
            <a:custGeom>
              <a:avLst/>
              <a:gdLst>
                <a:gd name="T0" fmla="*/ 0 w 73"/>
                <a:gd name="T1" fmla="*/ 177 h 44"/>
                <a:gd name="T2" fmla="*/ 188 w 73"/>
                <a:gd name="T3" fmla="*/ 81 h 44"/>
                <a:gd name="T4" fmla="*/ 246 w 73"/>
                <a:gd name="T5" fmla="*/ 40 h 44"/>
                <a:gd name="T6" fmla="*/ 229 w 73"/>
                <a:gd name="T7" fmla="*/ 0 h 44"/>
                <a:gd name="T8" fmla="*/ 229 w 73"/>
                <a:gd name="T9" fmla="*/ 46 h 44"/>
                <a:gd name="T10" fmla="*/ 196 w 73"/>
                <a:gd name="T11" fmla="*/ 68 h 44"/>
                <a:gd name="T12" fmla="*/ 149 w 73"/>
                <a:gd name="T13" fmla="*/ 89 h 44"/>
                <a:gd name="T14" fmla="*/ 72 w 73"/>
                <a:gd name="T15" fmla="*/ 134 h 44"/>
                <a:gd name="T16" fmla="*/ 35 w 73"/>
                <a:gd name="T17" fmla="*/ 158 h 44"/>
                <a:gd name="T18" fmla="*/ 8 w 73"/>
                <a:gd name="T19" fmla="*/ 177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44">
                  <a:moveTo>
                    <a:pt x="0" y="44"/>
                  </a:moveTo>
                  <a:cubicBezTo>
                    <a:pt x="18" y="36"/>
                    <a:pt x="36" y="27"/>
                    <a:pt x="55" y="20"/>
                  </a:cubicBezTo>
                  <a:cubicBezTo>
                    <a:pt x="59" y="18"/>
                    <a:pt x="70" y="14"/>
                    <a:pt x="72" y="10"/>
                  </a:cubicBezTo>
                  <a:cubicBezTo>
                    <a:pt x="73" y="7"/>
                    <a:pt x="69" y="2"/>
                    <a:pt x="67" y="0"/>
                  </a:cubicBezTo>
                  <a:cubicBezTo>
                    <a:pt x="68" y="3"/>
                    <a:pt x="70" y="8"/>
                    <a:pt x="67" y="11"/>
                  </a:cubicBezTo>
                  <a:cubicBezTo>
                    <a:pt x="64" y="13"/>
                    <a:pt x="60" y="15"/>
                    <a:pt x="57" y="17"/>
                  </a:cubicBezTo>
                  <a:cubicBezTo>
                    <a:pt x="53" y="18"/>
                    <a:pt x="49" y="20"/>
                    <a:pt x="44" y="22"/>
                  </a:cubicBezTo>
                  <a:cubicBezTo>
                    <a:pt x="37" y="26"/>
                    <a:pt x="28" y="29"/>
                    <a:pt x="21" y="33"/>
                  </a:cubicBezTo>
                  <a:cubicBezTo>
                    <a:pt x="17" y="35"/>
                    <a:pt x="13" y="37"/>
                    <a:pt x="10" y="39"/>
                  </a:cubicBezTo>
                  <a:cubicBezTo>
                    <a:pt x="7" y="41"/>
                    <a:pt x="4" y="42"/>
                    <a:pt x="2" y="44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0" name="Freeform 1285">
              <a:extLst>
                <a:ext uri="{FF2B5EF4-FFF2-40B4-BE49-F238E27FC236}">
                  <a16:creationId xmlns:a16="http://schemas.microsoft.com/office/drawing/2014/main" id="{5825DB05-23C5-DA88-FDA6-A93752D5F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581" y="1888055"/>
              <a:ext cx="266395" cy="62488"/>
            </a:xfrm>
            <a:custGeom>
              <a:avLst/>
              <a:gdLst>
                <a:gd name="T0" fmla="*/ 0 w 54"/>
                <a:gd name="T1" fmla="*/ 40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27 h 12"/>
                <a:gd name="T8" fmla="*/ 153 w 54"/>
                <a:gd name="T9" fmla="*/ 35 h 12"/>
                <a:gd name="T10" fmla="*/ 183 w 54"/>
                <a:gd name="T11" fmla="*/ 40 h 12"/>
                <a:gd name="T12" fmla="*/ 53 w 54"/>
                <a:gd name="T13" fmla="*/ 16 h 12"/>
                <a:gd name="T14" fmla="*/ 14 w 54"/>
                <a:gd name="T15" fmla="*/ 25 h 12"/>
                <a:gd name="T16" fmla="*/ 0 w 54"/>
                <a:gd name="T17" fmla="*/ 48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10"/>
                  </a:moveTo>
                  <a:cubicBezTo>
                    <a:pt x="1" y="7"/>
                    <a:pt x="1" y="3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29" y="5"/>
                    <a:pt x="36" y="7"/>
                  </a:cubicBezTo>
                  <a:cubicBezTo>
                    <a:pt x="39" y="7"/>
                    <a:pt x="42" y="8"/>
                    <a:pt x="45" y="9"/>
                  </a:cubicBezTo>
                  <a:cubicBezTo>
                    <a:pt x="48" y="9"/>
                    <a:pt x="51" y="9"/>
                    <a:pt x="54" y="10"/>
                  </a:cubicBezTo>
                  <a:cubicBezTo>
                    <a:pt x="41" y="10"/>
                    <a:pt x="28" y="6"/>
                    <a:pt x="15" y="4"/>
                  </a:cubicBezTo>
                  <a:cubicBezTo>
                    <a:pt x="11" y="4"/>
                    <a:pt x="7" y="3"/>
                    <a:pt x="4" y="6"/>
                  </a:cubicBezTo>
                  <a:cubicBezTo>
                    <a:pt x="2" y="7"/>
                    <a:pt x="1" y="10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1" name="Freeform 1286">
              <a:extLst>
                <a:ext uri="{FF2B5EF4-FFF2-40B4-BE49-F238E27FC236}">
                  <a16:creationId xmlns:a16="http://schemas.microsoft.com/office/drawing/2014/main" id="{A8929576-8F12-0548-8632-A14071DF1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492" y="1924232"/>
              <a:ext cx="256529" cy="131553"/>
            </a:xfrm>
            <a:custGeom>
              <a:avLst/>
              <a:gdLst>
                <a:gd name="T0" fmla="*/ 12 w 52"/>
                <a:gd name="T1" fmla="*/ 90 h 25"/>
                <a:gd name="T2" fmla="*/ 8 w 52"/>
                <a:gd name="T3" fmla="*/ 54 h 25"/>
                <a:gd name="T4" fmla="*/ 48 w 52"/>
                <a:gd name="T5" fmla="*/ 35 h 25"/>
                <a:gd name="T6" fmla="*/ 116 w 52"/>
                <a:gd name="T7" fmla="*/ 16 h 25"/>
                <a:gd name="T8" fmla="*/ 147 w 52"/>
                <a:gd name="T9" fmla="*/ 8 h 25"/>
                <a:gd name="T10" fmla="*/ 176 w 52"/>
                <a:gd name="T11" fmla="*/ 0 h 25"/>
                <a:gd name="T12" fmla="*/ 53 w 52"/>
                <a:gd name="T13" fmla="*/ 46 h 25"/>
                <a:gd name="T14" fmla="*/ 18 w 52"/>
                <a:gd name="T15" fmla="*/ 69 h 25"/>
                <a:gd name="T16" fmla="*/ 14 w 52"/>
                <a:gd name="T17" fmla="*/ 10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25">
                  <a:moveTo>
                    <a:pt x="3" y="22"/>
                  </a:moveTo>
                  <a:cubicBezTo>
                    <a:pt x="2" y="20"/>
                    <a:pt x="0" y="15"/>
                    <a:pt x="2" y="13"/>
                  </a:cubicBezTo>
                  <a:cubicBezTo>
                    <a:pt x="4" y="10"/>
                    <a:pt x="11" y="10"/>
                    <a:pt x="14" y="9"/>
                  </a:cubicBezTo>
                  <a:cubicBezTo>
                    <a:pt x="21" y="7"/>
                    <a:pt x="27" y="6"/>
                    <a:pt x="34" y="4"/>
                  </a:cubicBezTo>
                  <a:cubicBezTo>
                    <a:pt x="37" y="3"/>
                    <a:pt x="40" y="3"/>
                    <a:pt x="43" y="2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5"/>
                    <a:pt x="26" y="7"/>
                    <a:pt x="15" y="11"/>
                  </a:cubicBezTo>
                  <a:cubicBezTo>
                    <a:pt x="10" y="12"/>
                    <a:pt x="6" y="14"/>
                    <a:pt x="5" y="17"/>
                  </a:cubicBezTo>
                  <a:cubicBezTo>
                    <a:pt x="4" y="19"/>
                    <a:pt x="4" y="22"/>
                    <a:pt x="4" y="2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2" name="Freeform 1287">
              <a:extLst>
                <a:ext uri="{FF2B5EF4-FFF2-40B4-BE49-F238E27FC236}">
                  <a16:creationId xmlns:a16="http://schemas.microsoft.com/office/drawing/2014/main" id="{DDB5B7E5-35D9-18AA-9866-32BA02AA3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555" y="1861744"/>
              <a:ext cx="384793" cy="164442"/>
            </a:xfrm>
            <a:custGeom>
              <a:avLst/>
              <a:gdLst>
                <a:gd name="T0" fmla="*/ 0 w 78"/>
                <a:gd name="T1" fmla="*/ 131 h 31"/>
                <a:gd name="T2" fmla="*/ 197 w 78"/>
                <a:gd name="T3" fmla="*/ 71 h 31"/>
                <a:gd name="T4" fmla="*/ 261 w 78"/>
                <a:gd name="T5" fmla="*/ 42 h 31"/>
                <a:gd name="T6" fmla="*/ 251 w 78"/>
                <a:gd name="T7" fmla="*/ 0 h 31"/>
                <a:gd name="T8" fmla="*/ 242 w 78"/>
                <a:gd name="T9" fmla="*/ 42 h 31"/>
                <a:gd name="T10" fmla="*/ 207 w 78"/>
                <a:gd name="T11" fmla="*/ 60 h 31"/>
                <a:gd name="T12" fmla="*/ 162 w 78"/>
                <a:gd name="T13" fmla="*/ 71 h 31"/>
                <a:gd name="T14" fmla="*/ 75 w 78"/>
                <a:gd name="T15" fmla="*/ 102 h 31"/>
                <a:gd name="T16" fmla="*/ 35 w 78"/>
                <a:gd name="T17" fmla="*/ 118 h 31"/>
                <a:gd name="T18" fmla="*/ 8 w 78"/>
                <a:gd name="T19" fmla="*/ 131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31">
                  <a:moveTo>
                    <a:pt x="0" y="31"/>
                  </a:moveTo>
                  <a:cubicBezTo>
                    <a:pt x="19" y="26"/>
                    <a:pt x="39" y="21"/>
                    <a:pt x="58" y="17"/>
                  </a:cubicBezTo>
                  <a:cubicBezTo>
                    <a:pt x="63" y="16"/>
                    <a:pt x="74" y="14"/>
                    <a:pt x="77" y="10"/>
                  </a:cubicBezTo>
                  <a:cubicBezTo>
                    <a:pt x="78" y="8"/>
                    <a:pt x="75" y="2"/>
                    <a:pt x="74" y="0"/>
                  </a:cubicBezTo>
                  <a:cubicBezTo>
                    <a:pt x="75" y="3"/>
                    <a:pt x="75" y="8"/>
                    <a:pt x="71" y="10"/>
                  </a:cubicBezTo>
                  <a:cubicBezTo>
                    <a:pt x="69" y="12"/>
                    <a:pt x="64" y="13"/>
                    <a:pt x="61" y="14"/>
                  </a:cubicBezTo>
                  <a:cubicBezTo>
                    <a:pt x="57" y="15"/>
                    <a:pt x="52" y="16"/>
                    <a:pt x="48" y="17"/>
                  </a:cubicBezTo>
                  <a:cubicBezTo>
                    <a:pt x="39" y="19"/>
                    <a:pt x="31" y="21"/>
                    <a:pt x="22" y="24"/>
                  </a:cubicBezTo>
                  <a:cubicBezTo>
                    <a:pt x="18" y="25"/>
                    <a:pt x="14" y="26"/>
                    <a:pt x="10" y="28"/>
                  </a:cubicBezTo>
                  <a:cubicBezTo>
                    <a:pt x="7" y="28"/>
                    <a:pt x="4" y="29"/>
                    <a:pt x="2" y="3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3" name="Freeform 1288">
              <a:extLst>
                <a:ext uri="{FF2B5EF4-FFF2-40B4-BE49-F238E27FC236}">
                  <a16:creationId xmlns:a16="http://schemas.microsoft.com/office/drawing/2014/main" id="{8CA1A84B-C163-8575-5F64-B0B19C6BB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815" y="1828856"/>
              <a:ext cx="266395" cy="78932"/>
            </a:xfrm>
            <a:custGeom>
              <a:avLst/>
              <a:gdLst>
                <a:gd name="T0" fmla="*/ 5 w 54"/>
                <a:gd name="T1" fmla="*/ 48 h 15"/>
                <a:gd name="T2" fmla="*/ 8 w 54"/>
                <a:gd name="T3" fmla="*/ 8 h 15"/>
                <a:gd name="T4" fmla="*/ 54 w 54"/>
                <a:gd name="T5" fmla="*/ 8 h 15"/>
                <a:gd name="T6" fmla="*/ 122 w 54"/>
                <a:gd name="T7" fmla="*/ 13 h 15"/>
                <a:gd name="T8" fmla="*/ 153 w 54"/>
                <a:gd name="T9" fmla="*/ 16 h 15"/>
                <a:gd name="T10" fmla="*/ 183 w 54"/>
                <a:gd name="T11" fmla="*/ 21 h 15"/>
                <a:gd name="T12" fmla="*/ 53 w 54"/>
                <a:gd name="T13" fmla="*/ 16 h 15"/>
                <a:gd name="T14" fmla="*/ 18 w 54"/>
                <a:gd name="T15" fmla="*/ 29 h 15"/>
                <a:gd name="T16" fmla="*/ 8 w 54"/>
                <a:gd name="T17" fmla="*/ 6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5">
                  <a:moveTo>
                    <a:pt x="1" y="12"/>
                  </a:moveTo>
                  <a:cubicBezTo>
                    <a:pt x="1" y="10"/>
                    <a:pt x="0" y="4"/>
                    <a:pt x="2" y="2"/>
                  </a:cubicBezTo>
                  <a:cubicBezTo>
                    <a:pt x="5" y="0"/>
                    <a:pt x="12" y="2"/>
                    <a:pt x="16" y="2"/>
                  </a:cubicBezTo>
                  <a:cubicBezTo>
                    <a:pt x="23" y="3"/>
                    <a:pt x="29" y="3"/>
                    <a:pt x="36" y="3"/>
                  </a:cubicBezTo>
                  <a:cubicBezTo>
                    <a:pt x="39" y="4"/>
                    <a:pt x="42" y="4"/>
                    <a:pt x="45" y="4"/>
                  </a:cubicBezTo>
                  <a:cubicBezTo>
                    <a:pt x="48" y="4"/>
                    <a:pt x="51" y="4"/>
                    <a:pt x="54" y="5"/>
                  </a:cubicBezTo>
                  <a:cubicBezTo>
                    <a:pt x="42" y="6"/>
                    <a:pt x="28" y="4"/>
                    <a:pt x="15" y="4"/>
                  </a:cubicBezTo>
                  <a:cubicBezTo>
                    <a:pt x="11" y="4"/>
                    <a:pt x="7" y="5"/>
                    <a:pt x="5" y="7"/>
                  </a:cubicBezTo>
                  <a:cubicBezTo>
                    <a:pt x="3" y="9"/>
                    <a:pt x="2" y="12"/>
                    <a:pt x="2" y="15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4" name="Freeform 1289">
              <a:extLst>
                <a:ext uri="{FF2B5EF4-FFF2-40B4-BE49-F238E27FC236}">
                  <a16:creationId xmlns:a16="http://schemas.microsoft.com/office/drawing/2014/main" id="{D5589183-7E07-FF0C-9DA4-F62A6AA42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722" y="1894632"/>
              <a:ext cx="404526" cy="78932"/>
            </a:xfrm>
            <a:custGeom>
              <a:avLst/>
              <a:gdLst>
                <a:gd name="T0" fmla="*/ 0 w 82"/>
                <a:gd name="T1" fmla="*/ 35 h 15"/>
                <a:gd name="T2" fmla="*/ 197 w 82"/>
                <a:gd name="T3" fmla="*/ 54 h 15"/>
                <a:gd name="T4" fmla="*/ 269 w 82"/>
                <a:gd name="T5" fmla="*/ 48 h 15"/>
                <a:gd name="T6" fmla="*/ 270 w 82"/>
                <a:gd name="T7" fmla="*/ 0 h 15"/>
                <a:gd name="T8" fmla="*/ 251 w 82"/>
                <a:gd name="T9" fmla="*/ 42 h 15"/>
                <a:gd name="T10" fmla="*/ 216 w 82"/>
                <a:gd name="T11" fmla="*/ 42 h 15"/>
                <a:gd name="T12" fmla="*/ 170 w 82"/>
                <a:gd name="T13" fmla="*/ 42 h 15"/>
                <a:gd name="T14" fmla="*/ 81 w 82"/>
                <a:gd name="T15" fmla="*/ 34 h 15"/>
                <a:gd name="T16" fmla="*/ 39 w 82"/>
                <a:gd name="T17" fmla="*/ 34 h 15"/>
                <a:gd name="T18" fmla="*/ 8 w 82"/>
                <a:gd name="T19" fmla="*/ 35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" h="15">
                  <a:moveTo>
                    <a:pt x="0" y="9"/>
                  </a:moveTo>
                  <a:cubicBezTo>
                    <a:pt x="20" y="10"/>
                    <a:pt x="39" y="12"/>
                    <a:pt x="58" y="13"/>
                  </a:cubicBezTo>
                  <a:cubicBezTo>
                    <a:pt x="63" y="14"/>
                    <a:pt x="76" y="15"/>
                    <a:pt x="79" y="12"/>
                  </a:cubicBezTo>
                  <a:cubicBezTo>
                    <a:pt x="82" y="9"/>
                    <a:pt x="81" y="3"/>
                    <a:pt x="80" y="0"/>
                  </a:cubicBezTo>
                  <a:cubicBezTo>
                    <a:pt x="80" y="3"/>
                    <a:pt x="79" y="8"/>
                    <a:pt x="74" y="10"/>
                  </a:cubicBezTo>
                  <a:cubicBezTo>
                    <a:pt x="71" y="11"/>
                    <a:pt x="67" y="10"/>
                    <a:pt x="64" y="10"/>
                  </a:cubicBezTo>
                  <a:cubicBezTo>
                    <a:pt x="59" y="10"/>
                    <a:pt x="54" y="10"/>
                    <a:pt x="50" y="10"/>
                  </a:cubicBezTo>
                  <a:cubicBezTo>
                    <a:pt x="41" y="9"/>
                    <a:pt x="32" y="8"/>
                    <a:pt x="24" y="8"/>
                  </a:cubicBezTo>
                  <a:cubicBezTo>
                    <a:pt x="19" y="8"/>
                    <a:pt x="15" y="9"/>
                    <a:pt x="11" y="8"/>
                  </a:cubicBezTo>
                  <a:cubicBezTo>
                    <a:pt x="8" y="8"/>
                    <a:pt x="5" y="8"/>
                    <a:pt x="2" y="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5" name="Freeform 1290">
              <a:extLst>
                <a:ext uri="{FF2B5EF4-FFF2-40B4-BE49-F238E27FC236}">
                  <a16:creationId xmlns:a16="http://schemas.microsoft.com/office/drawing/2014/main" id="{29301A1D-6DEF-50BF-EB79-2DB2FDE23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579" y="2019608"/>
              <a:ext cx="447281" cy="88799"/>
            </a:xfrm>
            <a:custGeom>
              <a:avLst/>
              <a:gdLst>
                <a:gd name="T0" fmla="*/ 297 w 91"/>
                <a:gd name="T1" fmla="*/ 25 h 17"/>
                <a:gd name="T2" fmla="*/ 284 w 91"/>
                <a:gd name="T3" fmla="*/ 64 h 17"/>
                <a:gd name="T4" fmla="*/ 230 w 91"/>
                <a:gd name="T5" fmla="*/ 56 h 17"/>
                <a:gd name="T6" fmla="*/ 157 w 91"/>
                <a:gd name="T7" fmla="*/ 40 h 17"/>
                <a:gd name="T8" fmla="*/ 0 w 91"/>
                <a:gd name="T9" fmla="*/ 0 h 17"/>
                <a:gd name="T10" fmla="*/ 108 w 91"/>
                <a:gd name="T11" fmla="*/ 25 h 17"/>
                <a:gd name="T12" fmla="*/ 214 w 91"/>
                <a:gd name="T13" fmla="*/ 40 h 17"/>
                <a:gd name="T14" fmla="*/ 290 w 91"/>
                <a:gd name="T15" fmla="*/ 0 h 17"/>
                <a:gd name="T16" fmla="*/ 297 w 91"/>
                <a:gd name="T17" fmla="*/ 25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" h="17">
                  <a:moveTo>
                    <a:pt x="89" y="6"/>
                  </a:moveTo>
                  <a:cubicBezTo>
                    <a:pt x="88" y="10"/>
                    <a:pt x="90" y="15"/>
                    <a:pt x="85" y="16"/>
                  </a:cubicBezTo>
                  <a:cubicBezTo>
                    <a:pt x="81" y="17"/>
                    <a:pt x="74" y="15"/>
                    <a:pt x="69" y="14"/>
                  </a:cubicBezTo>
                  <a:cubicBezTo>
                    <a:pt x="60" y="12"/>
                    <a:pt x="56" y="11"/>
                    <a:pt x="47" y="10"/>
                  </a:cubicBezTo>
                  <a:cubicBezTo>
                    <a:pt x="34" y="7"/>
                    <a:pt x="13" y="4"/>
                    <a:pt x="0" y="0"/>
                  </a:cubicBezTo>
                  <a:cubicBezTo>
                    <a:pt x="10" y="1"/>
                    <a:pt x="22" y="4"/>
                    <a:pt x="32" y="6"/>
                  </a:cubicBezTo>
                  <a:cubicBezTo>
                    <a:pt x="43" y="8"/>
                    <a:pt x="53" y="9"/>
                    <a:pt x="64" y="10"/>
                  </a:cubicBezTo>
                  <a:cubicBezTo>
                    <a:pt x="75" y="12"/>
                    <a:pt x="91" y="10"/>
                    <a:pt x="87" y="0"/>
                  </a:cubicBezTo>
                  <a:cubicBezTo>
                    <a:pt x="90" y="2"/>
                    <a:pt x="89" y="4"/>
                    <a:pt x="89" y="6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6" name="Freeform 1291">
              <a:extLst>
                <a:ext uri="{FF2B5EF4-FFF2-40B4-BE49-F238E27FC236}">
                  <a16:creationId xmlns:a16="http://schemas.microsoft.com/office/drawing/2014/main" id="{A61B9F8B-08C0-77FD-6835-8F7CF3235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021" y="1930809"/>
              <a:ext cx="98665" cy="46044"/>
            </a:xfrm>
            <a:custGeom>
              <a:avLst/>
              <a:gdLst>
                <a:gd name="T0" fmla="*/ 41 w 20"/>
                <a:gd name="T1" fmla="*/ 5 h 9"/>
                <a:gd name="T2" fmla="*/ 59 w 20"/>
                <a:gd name="T3" fmla="*/ 8 h 9"/>
                <a:gd name="T4" fmla="*/ 21 w 20"/>
                <a:gd name="T5" fmla="*/ 30 h 9"/>
                <a:gd name="T6" fmla="*/ 0 w 20"/>
                <a:gd name="T7" fmla="*/ 34 h 9"/>
                <a:gd name="T8" fmla="*/ 27 w 20"/>
                <a:gd name="T9" fmla="*/ 30 h 9"/>
                <a:gd name="T10" fmla="*/ 68 w 20"/>
                <a:gd name="T11" fmla="*/ 8 h 9"/>
                <a:gd name="T12" fmla="*/ 41 w 20"/>
                <a:gd name="T13" fmla="*/ 5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9">
                  <a:moveTo>
                    <a:pt x="12" y="1"/>
                  </a:moveTo>
                  <a:cubicBezTo>
                    <a:pt x="15" y="1"/>
                    <a:pt x="17" y="1"/>
                    <a:pt x="17" y="2"/>
                  </a:cubicBezTo>
                  <a:cubicBezTo>
                    <a:pt x="18" y="4"/>
                    <a:pt x="13" y="7"/>
                    <a:pt x="6" y="8"/>
                  </a:cubicBezTo>
                  <a:cubicBezTo>
                    <a:pt x="4" y="9"/>
                    <a:pt x="2" y="9"/>
                    <a:pt x="0" y="9"/>
                  </a:cubicBezTo>
                  <a:cubicBezTo>
                    <a:pt x="3" y="9"/>
                    <a:pt x="5" y="9"/>
                    <a:pt x="8" y="8"/>
                  </a:cubicBezTo>
                  <a:cubicBezTo>
                    <a:pt x="15" y="7"/>
                    <a:pt x="20" y="4"/>
                    <a:pt x="20" y="2"/>
                  </a:cubicBezTo>
                  <a:cubicBezTo>
                    <a:pt x="19" y="1"/>
                    <a:pt x="16" y="0"/>
                    <a:pt x="12" y="1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7" name="Freeform 1292">
              <a:extLst>
                <a:ext uri="{FF2B5EF4-FFF2-40B4-BE49-F238E27FC236}">
                  <a16:creationId xmlns:a16="http://schemas.microsoft.com/office/drawing/2014/main" id="{5A0A3D93-0D6D-C916-8168-C355A3A2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866" y="1934098"/>
              <a:ext cx="88798" cy="42755"/>
            </a:xfrm>
            <a:custGeom>
              <a:avLst/>
              <a:gdLst>
                <a:gd name="T0" fmla="*/ 8 w 18"/>
                <a:gd name="T1" fmla="*/ 26 h 8"/>
                <a:gd name="T2" fmla="*/ 41 w 18"/>
                <a:gd name="T3" fmla="*/ 5 h 8"/>
                <a:gd name="T4" fmla="*/ 62 w 18"/>
                <a:gd name="T5" fmla="*/ 0 h 8"/>
                <a:gd name="T6" fmla="*/ 35 w 18"/>
                <a:gd name="T7" fmla="*/ 5 h 8"/>
                <a:gd name="T8" fmla="*/ 5 w 18"/>
                <a:gd name="T9" fmla="*/ 26 h 8"/>
                <a:gd name="T10" fmla="*/ 18 w 18"/>
                <a:gd name="T11" fmla="*/ 29 h 8"/>
                <a:gd name="T12" fmla="*/ 8 w 18"/>
                <a:gd name="T13" fmla="*/ 2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8">
                  <a:moveTo>
                    <a:pt x="2" y="6"/>
                  </a:moveTo>
                  <a:cubicBezTo>
                    <a:pt x="2" y="5"/>
                    <a:pt x="6" y="2"/>
                    <a:pt x="12" y="1"/>
                  </a:cubicBezTo>
                  <a:cubicBezTo>
                    <a:pt x="14" y="1"/>
                    <a:pt x="17" y="0"/>
                    <a:pt x="18" y="0"/>
                  </a:cubicBezTo>
                  <a:cubicBezTo>
                    <a:pt x="16" y="0"/>
                    <a:pt x="13" y="0"/>
                    <a:pt x="10" y="1"/>
                  </a:cubicBezTo>
                  <a:cubicBezTo>
                    <a:pt x="4" y="2"/>
                    <a:pt x="0" y="5"/>
                    <a:pt x="1" y="6"/>
                  </a:cubicBezTo>
                  <a:cubicBezTo>
                    <a:pt x="1" y="7"/>
                    <a:pt x="3" y="8"/>
                    <a:pt x="5" y="7"/>
                  </a:cubicBezTo>
                  <a:cubicBezTo>
                    <a:pt x="4" y="7"/>
                    <a:pt x="2" y="7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8" name="Freeform 1293">
              <a:extLst>
                <a:ext uri="{FF2B5EF4-FFF2-40B4-BE49-F238E27FC236}">
                  <a16:creationId xmlns:a16="http://schemas.microsoft.com/office/drawing/2014/main" id="{4BD62F9A-4111-8B2B-B102-7C48C6DD8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077" y="1881477"/>
              <a:ext cx="105243" cy="39466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15 h 7"/>
                <a:gd name="T4" fmla="*/ 21 w 21"/>
                <a:gd name="T5" fmla="*/ 29 h 7"/>
                <a:gd name="T6" fmla="*/ 0 w 21"/>
                <a:gd name="T7" fmla="*/ 26 h 7"/>
                <a:gd name="T8" fmla="*/ 27 w 21"/>
                <a:gd name="T9" fmla="*/ 36 h 7"/>
                <a:gd name="T10" fmla="*/ 70 w 21"/>
                <a:gd name="T11" fmla="*/ 21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7" y="1"/>
                    <a:pt x="18" y="2"/>
                    <a:pt x="18" y="3"/>
                  </a:cubicBezTo>
                  <a:cubicBezTo>
                    <a:pt x="18" y="5"/>
                    <a:pt x="12" y="6"/>
                    <a:pt x="6" y="6"/>
                  </a:cubicBezTo>
                  <a:cubicBezTo>
                    <a:pt x="4" y="6"/>
                    <a:pt x="2" y="6"/>
                    <a:pt x="0" y="5"/>
                  </a:cubicBezTo>
                  <a:cubicBezTo>
                    <a:pt x="2" y="6"/>
                    <a:pt x="5" y="6"/>
                    <a:pt x="8" y="7"/>
                  </a:cubicBezTo>
                  <a:cubicBezTo>
                    <a:pt x="15" y="7"/>
                    <a:pt x="20" y="6"/>
                    <a:pt x="20" y="4"/>
                  </a:cubicBezTo>
                  <a:cubicBezTo>
                    <a:pt x="21" y="2"/>
                    <a:pt x="18" y="1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19" name="Freeform 1294">
              <a:extLst>
                <a:ext uri="{FF2B5EF4-FFF2-40B4-BE49-F238E27FC236}">
                  <a16:creationId xmlns:a16="http://schemas.microsoft.com/office/drawing/2014/main" id="{EECDEC28-7522-B8CE-E057-A7DCCF02D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210" y="1881477"/>
              <a:ext cx="95376" cy="26311"/>
            </a:xfrm>
            <a:custGeom>
              <a:avLst/>
              <a:gdLst>
                <a:gd name="T0" fmla="*/ 5 w 19"/>
                <a:gd name="T1" fmla="*/ 13 h 5"/>
                <a:gd name="T2" fmla="*/ 41 w 19"/>
                <a:gd name="T3" fmla="*/ 5 h 5"/>
                <a:gd name="T4" fmla="*/ 67 w 19"/>
                <a:gd name="T5" fmla="*/ 8 h 5"/>
                <a:gd name="T6" fmla="*/ 35 w 19"/>
                <a:gd name="T7" fmla="*/ 0 h 5"/>
                <a:gd name="T8" fmla="*/ 0 w 19"/>
                <a:gd name="T9" fmla="*/ 8 h 5"/>
                <a:gd name="T10" fmla="*/ 14 w 19"/>
                <a:gd name="T11" fmla="*/ 21 h 5"/>
                <a:gd name="T12" fmla="*/ 5 w 19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1" y="3"/>
                  </a:moveTo>
                  <a:cubicBezTo>
                    <a:pt x="1" y="1"/>
                    <a:pt x="7" y="0"/>
                    <a:pt x="12" y="1"/>
                  </a:cubicBezTo>
                  <a:cubicBezTo>
                    <a:pt x="14" y="1"/>
                    <a:pt x="17" y="1"/>
                    <a:pt x="19" y="2"/>
                  </a:cubicBezTo>
                  <a:cubicBezTo>
                    <a:pt x="17" y="1"/>
                    <a:pt x="14" y="0"/>
                    <a:pt x="10" y="0"/>
                  </a:cubicBezTo>
                  <a:cubicBezTo>
                    <a:pt x="5" y="0"/>
                    <a:pt x="0" y="1"/>
                    <a:pt x="0" y="2"/>
                  </a:cubicBezTo>
                  <a:cubicBezTo>
                    <a:pt x="0" y="3"/>
                    <a:pt x="1" y="4"/>
                    <a:pt x="4" y="5"/>
                  </a:cubicBezTo>
                  <a:cubicBezTo>
                    <a:pt x="3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0" name="Freeform 1295">
              <a:extLst>
                <a:ext uri="{FF2B5EF4-FFF2-40B4-BE49-F238E27FC236}">
                  <a16:creationId xmlns:a16="http://schemas.microsoft.com/office/drawing/2014/main" id="{82F4C4D2-2A45-3C92-931D-EB47645E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977" y="1993297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3 h 7"/>
                <a:gd name="T4" fmla="*/ 15 w 21"/>
                <a:gd name="T5" fmla="*/ 14 h 7"/>
                <a:gd name="T6" fmla="*/ 0 w 21"/>
                <a:gd name="T7" fmla="*/ 13 h 7"/>
                <a:gd name="T8" fmla="*/ 27 w 21"/>
                <a:gd name="T9" fmla="*/ 20 h 7"/>
                <a:gd name="T10" fmla="*/ 68 w 21"/>
                <a:gd name="T11" fmla="*/ 14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8" y="3"/>
                  </a:cubicBezTo>
                  <a:cubicBezTo>
                    <a:pt x="18" y="5"/>
                    <a:pt x="12" y="6"/>
                    <a:pt x="5" y="4"/>
                  </a:cubicBezTo>
                  <a:cubicBezTo>
                    <a:pt x="3" y="4"/>
                    <a:pt x="2" y="3"/>
                    <a:pt x="0" y="3"/>
                  </a:cubicBezTo>
                  <a:cubicBezTo>
                    <a:pt x="2" y="4"/>
                    <a:pt x="5" y="5"/>
                    <a:pt x="8" y="5"/>
                  </a:cubicBezTo>
                  <a:cubicBezTo>
                    <a:pt x="14" y="7"/>
                    <a:pt x="20" y="6"/>
                    <a:pt x="21" y="4"/>
                  </a:cubicBezTo>
                  <a:cubicBezTo>
                    <a:pt x="21" y="3"/>
                    <a:pt x="18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1" name="Freeform 1296">
              <a:extLst>
                <a:ext uri="{FF2B5EF4-FFF2-40B4-BE49-F238E27FC236}">
                  <a16:creationId xmlns:a16="http://schemas.microsoft.com/office/drawing/2014/main" id="{E0BC3D41-E6C7-5FD6-7913-30DE2B1C4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110" y="1983431"/>
              <a:ext cx="92087" cy="26311"/>
            </a:xfrm>
            <a:custGeom>
              <a:avLst/>
              <a:gdLst>
                <a:gd name="T0" fmla="*/ 6 w 19"/>
                <a:gd name="T1" fmla="*/ 8 h 5"/>
                <a:gd name="T2" fmla="*/ 41 w 19"/>
                <a:gd name="T3" fmla="*/ 8 h 5"/>
                <a:gd name="T4" fmla="*/ 60 w 19"/>
                <a:gd name="T5" fmla="*/ 16 h 5"/>
                <a:gd name="T6" fmla="*/ 35 w 19"/>
                <a:gd name="T7" fmla="*/ 5 h 5"/>
                <a:gd name="T8" fmla="*/ 0 w 19"/>
                <a:gd name="T9" fmla="*/ 8 h 5"/>
                <a:gd name="T10" fmla="*/ 13 w 19"/>
                <a:gd name="T11" fmla="*/ 21 h 5"/>
                <a:gd name="T12" fmla="*/ 6 w 19"/>
                <a:gd name="T13" fmla="*/ 8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2" y="2"/>
                  </a:moveTo>
                  <a:cubicBezTo>
                    <a:pt x="2" y="0"/>
                    <a:pt x="7" y="1"/>
                    <a:pt x="13" y="2"/>
                  </a:cubicBezTo>
                  <a:cubicBezTo>
                    <a:pt x="15" y="2"/>
                    <a:pt x="17" y="3"/>
                    <a:pt x="19" y="4"/>
                  </a:cubicBezTo>
                  <a:cubicBezTo>
                    <a:pt x="17" y="3"/>
                    <a:pt x="14" y="2"/>
                    <a:pt x="11" y="1"/>
                  </a:cubicBezTo>
                  <a:cubicBezTo>
                    <a:pt x="5" y="0"/>
                    <a:pt x="1" y="0"/>
                    <a:pt x="0" y="2"/>
                  </a:cubicBezTo>
                  <a:cubicBezTo>
                    <a:pt x="0" y="2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2" name="Freeform 1297">
              <a:extLst>
                <a:ext uri="{FF2B5EF4-FFF2-40B4-BE49-F238E27FC236}">
                  <a16:creationId xmlns:a16="http://schemas.microsoft.com/office/drawing/2014/main" id="{A78A7CDA-237C-7210-F895-E8CC7D95F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2009741"/>
              <a:ext cx="509769" cy="335461"/>
            </a:xfrm>
            <a:custGeom>
              <a:avLst/>
              <a:gdLst>
                <a:gd name="T0" fmla="*/ 346 w 103"/>
                <a:gd name="T1" fmla="*/ 48 h 64"/>
                <a:gd name="T2" fmla="*/ 327 w 103"/>
                <a:gd name="T3" fmla="*/ 13 h 64"/>
                <a:gd name="T4" fmla="*/ 290 w 103"/>
                <a:gd name="T5" fmla="*/ 13 h 64"/>
                <a:gd name="T6" fmla="*/ 202 w 103"/>
                <a:gd name="T7" fmla="*/ 61 h 64"/>
                <a:gd name="T8" fmla="*/ 0 w 103"/>
                <a:gd name="T9" fmla="*/ 166 h 64"/>
                <a:gd name="T10" fmla="*/ 0 w 103"/>
                <a:gd name="T11" fmla="*/ 260 h 64"/>
                <a:gd name="T12" fmla="*/ 108 w 103"/>
                <a:gd name="T13" fmla="*/ 196 h 64"/>
                <a:gd name="T14" fmla="*/ 327 w 103"/>
                <a:gd name="T15" fmla="*/ 81 h 64"/>
                <a:gd name="T16" fmla="*/ 346 w 103"/>
                <a:gd name="T17" fmla="*/ 48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64">
                  <a:moveTo>
                    <a:pt x="102" y="12"/>
                  </a:moveTo>
                  <a:cubicBezTo>
                    <a:pt x="102" y="12"/>
                    <a:pt x="96" y="3"/>
                    <a:pt x="96" y="3"/>
                  </a:cubicBezTo>
                  <a:cubicBezTo>
                    <a:pt x="95" y="0"/>
                    <a:pt x="89" y="1"/>
                    <a:pt x="85" y="3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6" y="20"/>
                    <a:pt x="15" y="34"/>
                    <a:pt x="0" y="4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60"/>
                    <a:pt x="21" y="53"/>
                    <a:pt x="32" y="48"/>
                  </a:cubicBezTo>
                  <a:cubicBezTo>
                    <a:pt x="46" y="42"/>
                    <a:pt x="96" y="20"/>
                    <a:pt x="96" y="20"/>
                  </a:cubicBezTo>
                  <a:cubicBezTo>
                    <a:pt x="101" y="18"/>
                    <a:pt x="103" y="15"/>
                    <a:pt x="10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3" name="Freeform 1298">
              <a:extLst>
                <a:ext uri="{FF2B5EF4-FFF2-40B4-BE49-F238E27FC236}">
                  <a16:creationId xmlns:a16="http://schemas.microsoft.com/office/drawing/2014/main" id="{85CAB271-203E-4505-E994-3E1D2AA25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759" y="1828856"/>
              <a:ext cx="631456" cy="259818"/>
            </a:xfrm>
            <a:custGeom>
              <a:avLst/>
              <a:gdLst>
                <a:gd name="T0" fmla="*/ 377 w 128"/>
                <a:gd name="T1" fmla="*/ 8 h 49"/>
                <a:gd name="T2" fmla="*/ 423 w 128"/>
                <a:gd name="T3" fmla="*/ 21 h 49"/>
                <a:gd name="T4" fmla="*/ 431 w 128"/>
                <a:gd name="T5" fmla="*/ 63 h 49"/>
                <a:gd name="T6" fmla="*/ 396 w 128"/>
                <a:gd name="T7" fmla="*/ 97 h 49"/>
                <a:gd name="T8" fmla="*/ 296 w 128"/>
                <a:gd name="T9" fmla="*/ 124 h 49"/>
                <a:gd name="T10" fmla="*/ 53 w 128"/>
                <a:gd name="T11" fmla="*/ 192 h 49"/>
                <a:gd name="T12" fmla="*/ 12 w 128"/>
                <a:gd name="T13" fmla="*/ 184 h 49"/>
                <a:gd name="T14" fmla="*/ 5 w 128"/>
                <a:gd name="T15" fmla="*/ 143 h 49"/>
                <a:gd name="T16" fmla="*/ 18 w 128"/>
                <a:gd name="T17" fmla="*/ 114 h 49"/>
                <a:gd name="T18" fmla="*/ 203 w 128"/>
                <a:gd name="T19" fmla="*/ 63 h 49"/>
                <a:gd name="T20" fmla="*/ 377 w 128"/>
                <a:gd name="T21" fmla="*/ 8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49">
                  <a:moveTo>
                    <a:pt x="111" y="2"/>
                  </a:moveTo>
                  <a:cubicBezTo>
                    <a:pt x="122" y="0"/>
                    <a:pt x="124" y="2"/>
                    <a:pt x="125" y="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8" y="17"/>
                    <a:pt x="128" y="20"/>
                    <a:pt x="117" y="23"/>
                  </a:cubicBezTo>
                  <a:cubicBezTo>
                    <a:pt x="117" y="23"/>
                    <a:pt x="111" y="24"/>
                    <a:pt x="87" y="30"/>
                  </a:cubicBezTo>
                  <a:cubicBezTo>
                    <a:pt x="63" y="35"/>
                    <a:pt x="16" y="46"/>
                    <a:pt x="15" y="46"/>
                  </a:cubicBezTo>
                  <a:cubicBezTo>
                    <a:pt x="6" y="49"/>
                    <a:pt x="4" y="47"/>
                    <a:pt x="3" y="4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29"/>
                    <a:pt x="3" y="28"/>
                    <a:pt x="5" y="27"/>
                  </a:cubicBezTo>
                  <a:cubicBezTo>
                    <a:pt x="6" y="27"/>
                    <a:pt x="38" y="21"/>
                    <a:pt x="60" y="15"/>
                  </a:cubicBezTo>
                  <a:cubicBezTo>
                    <a:pt x="82" y="10"/>
                    <a:pt x="111" y="2"/>
                    <a:pt x="111" y="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4" name="Freeform 1299">
              <a:extLst>
                <a:ext uri="{FF2B5EF4-FFF2-40B4-BE49-F238E27FC236}">
                  <a16:creationId xmlns:a16="http://schemas.microsoft.com/office/drawing/2014/main" id="{60F22EF4-2F27-3536-289F-7C291DD10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5294" y="2614887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5" name="Freeform 1300">
              <a:extLst>
                <a:ext uri="{FF2B5EF4-FFF2-40B4-BE49-F238E27FC236}">
                  <a16:creationId xmlns:a16="http://schemas.microsoft.com/office/drawing/2014/main" id="{32B233DD-C871-35B9-9704-552286861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6617" y="2565554"/>
              <a:ext cx="503191" cy="141420"/>
            </a:xfrm>
            <a:custGeom>
              <a:avLst/>
              <a:gdLst>
                <a:gd name="T0" fmla="*/ 345 w 102"/>
                <a:gd name="T1" fmla="*/ 0 h 27"/>
                <a:gd name="T2" fmla="*/ 210 w 102"/>
                <a:gd name="T3" fmla="*/ 13 h 27"/>
                <a:gd name="T4" fmla="*/ 21 w 102"/>
                <a:gd name="T5" fmla="*/ 25 h 27"/>
                <a:gd name="T6" fmla="*/ 5 w 102"/>
                <a:gd name="T7" fmla="*/ 48 h 27"/>
                <a:gd name="T8" fmla="*/ 5 w 102"/>
                <a:gd name="T9" fmla="*/ 89 h 27"/>
                <a:gd name="T10" fmla="*/ 45 w 102"/>
                <a:gd name="T11" fmla="*/ 104 h 27"/>
                <a:gd name="T12" fmla="*/ 291 w 102"/>
                <a:gd name="T13" fmla="*/ 89 h 27"/>
                <a:gd name="T14" fmla="*/ 345 w 102"/>
                <a:gd name="T15" fmla="*/ 84 h 27"/>
                <a:gd name="T16" fmla="*/ 345 w 102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27">
                  <a:moveTo>
                    <a:pt x="102" y="0"/>
                  </a:moveTo>
                  <a:cubicBezTo>
                    <a:pt x="91" y="1"/>
                    <a:pt x="75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3" y="21"/>
                    <a:pt x="98" y="21"/>
                    <a:pt x="102" y="21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6" name="Freeform 1301">
              <a:extLst>
                <a:ext uri="{FF2B5EF4-FFF2-40B4-BE49-F238E27FC236}">
                  <a16:creationId xmlns:a16="http://schemas.microsoft.com/office/drawing/2014/main" id="{59D54C3A-A188-E906-CC35-D29B12039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401" y="2680664"/>
              <a:ext cx="121687" cy="42755"/>
            </a:xfrm>
            <a:custGeom>
              <a:avLst/>
              <a:gdLst>
                <a:gd name="T0" fmla="*/ 0 w 25"/>
                <a:gd name="T1" fmla="*/ 26 h 8"/>
                <a:gd name="T2" fmla="*/ 40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0 w 25"/>
                <a:gd name="T9" fmla="*/ 2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6"/>
                  </a:moveTo>
                  <a:cubicBezTo>
                    <a:pt x="0" y="4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0" y="6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7" name="Freeform 1302">
              <a:extLst>
                <a:ext uri="{FF2B5EF4-FFF2-40B4-BE49-F238E27FC236}">
                  <a16:creationId xmlns:a16="http://schemas.microsoft.com/office/drawing/2014/main" id="{F3E04CBE-DB45-0A39-03CE-7E785271D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3012" y="2618176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1 w 25"/>
                <a:gd name="T3" fmla="*/ 0 h 8"/>
                <a:gd name="T4" fmla="*/ 81 w 25"/>
                <a:gd name="T5" fmla="*/ 13 h 8"/>
                <a:gd name="T6" fmla="*/ 41 w 25"/>
                <a:gd name="T7" fmla="*/ 29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6" y="1"/>
                    <a:pt x="13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7"/>
                  </a:cubicBezTo>
                  <a:cubicBezTo>
                    <a:pt x="6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8" name="Freeform 1303">
              <a:extLst>
                <a:ext uri="{FF2B5EF4-FFF2-40B4-BE49-F238E27FC236}">
                  <a16:creationId xmlns:a16="http://schemas.microsoft.com/office/drawing/2014/main" id="{17DE5B96-43D4-A589-706E-C1A09FFCB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1957" y="2670797"/>
              <a:ext cx="124976" cy="49333"/>
            </a:xfrm>
            <a:custGeom>
              <a:avLst/>
              <a:gdLst>
                <a:gd name="T0" fmla="*/ 0 w 25"/>
                <a:gd name="T1" fmla="*/ 28 h 9"/>
                <a:gd name="T2" fmla="*/ 41 w 25"/>
                <a:gd name="T3" fmla="*/ 5 h 9"/>
                <a:gd name="T4" fmla="*/ 88 w 25"/>
                <a:gd name="T5" fmla="*/ 13 h 9"/>
                <a:gd name="T6" fmla="*/ 46 w 25"/>
                <a:gd name="T7" fmla="*/ 37 h 9"/>
                <a:gd name="T8" fmla="*/ 0 w 25"/>
                <a:gd name="T9" fmla="*/ 2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6"/>
                  </a:moveTo>
                  <a:cubicBezTo>
                    <a:pt x="0" y="4"/>
                    <a:pt x="5" y="2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9"/>
                    <a:pt x="1" y="8"/>
                    <a:pt x="0" y="6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29" name="Freeform 1304">
              <a:extLst>
                <a:ext uri="{FF2B5EF4-FFF2-40B4-BE49-F238E27FC236}">
                  <a16:creationId xmlns:a16="http://schemas.microsoft.com/office/drawing/2014/main" id="{5DD5BC6D-1516-E96B-93A2-A95F69EE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8267" y="2677375"/>
              <a:ext cx="98665" cy="36177"/>
            </a:xfrm>
            <a:custGeom>
              <a:avLst/>
              <a:gdLst>
                <a:gd name="T0" fmla="*/ 45 w 20"/>
                <a:gd name="T1" fmla="*/ 0 h 7"/>
                <a:gd name="T2" fmla="*/ 62 w 20"/>
                <a:gd name="T3" fmla="*/ 8 h 7"/>
                <a:gd name="T4" fmla="*/ 21 w 20"/>
                <a:gd name="T5" fmla="*/ 27 h 7"/>
                <a:gd name="T6" fmla="*/ 0 w 20"/>
                <a:gd name="T7" fmla="*/ 27 h 7"/>
                <a:gd name="T8" fmla="*/ 27 w 20"/>
                <a:gd name="T9" fmla="*/ 27 h 7"/>
                <a:gd name="T10" fmla="*/ 68 w 20"/>
                <a:gd name="T11" fmla="*/ 8 h 7"/>
                <a:gd name="T12" fmla="*/ 45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3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7"/>
                  </a:cubicBezTo>
                  <a:cubicBezTo>
                    <a:pt x="4" y="7"/>
                    <a:pt x="2" y="7"/>
                    <a:pt x="0" y="7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0" y="4"/>
                    <a:pt x="20" y="2"/>
                  </a:cubicBezTo>
                  <a:cubicBezTo>
                    <a:pt x="20" y="1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0" name="Freeform 1305">
              <a:extLst>
                <a:ext uri="{FF2B5EF4-FFF2-40B4-BE49-F238E27FC236}">
                  <a16:creationId xmlns:a16="http://schemas.microsoft.com/office/drawing/2014/main" id="{0097EE8D-4E4B-1681-396D-10C5A47EA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23" y="2677375"/>
              <a:ext cx="95376" cy="29600"/>
            </a:xfrm>
            <a:custGeom>
              <a:avLst/>
              <a:gdLst>
                <a:gd name="T0" fmla="*/ 8 w 19"/>
                <a:gd name="T1" fmla="*/ 18 h 6"/>
                <a:gd name="T2" fmla="*/ 41 w 19"/>
                <a:gd name="T3" fmla="*/ 5 h 6"/>
                <a:gd name="T4" fmla="*/ 67 w 19"/>
                <a:gd name="T5" fmla="*/ 5 h 6"/>
                <a:gd name="T6" fmla="*/ 35 w 19"/>
                <a:gd name="T7" fmla="*/ 5 h 6"/>
                <a:gd name="T8" fmla="*/ 5 w 19"/>
                <a:gd name="T9" fmla="*/ 18 h 6"/>
                <a:gd name="T10" fmla="*/ 18 w 19"/>
                <a:gd name="T11" fmla="*/ 21 h 6"/>
                <a:gd name="T12" fmla="*/ 8 w 19"/>
                <a:gd name="T13" fmla="*/ 1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5"/>
                  </a:moveTo>
                  <a:cubicBezTo>
                    <a:pt x="2" y="3"/>
                    <a:pt x="7" y="2"/>
                    <a:pt x="12" y="1"/>
                  </a:cubicBezTo>
                  <a:cubicBezTo>
                    <a:pt x="14" y="1"/>
                    <a:pt x="17" y="1"/>
                    <a:pt x="19" y="1"/>
                  </a:cubicBezTo>
                  <a:cubicBezTo>
                    <a:pt x="17" y="0"/>
                    <a:pt x="14" y="0"/>
                    <a:pt x="10" y="1"/>
                  </a:cubicBezTo>
                  <a:cubicBezTo>
                    <a:pt x="5" y="1"/>
                    <a:pt x="0" y="3"/>
                    <a:pt x="1" y="5"/>
                  </a:cubicBezTo>
                  <a:cubicBezTo>
                    <a:pt x="1" y="6"/>
                    <a:pt x="2" y="6"/>
                    <a:pt x="5" y="6"/>
                  </a:cubicBezTo>
                  <a:cubicBezTo>
                    <a:pt x="4" y="6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1" name="Freeform 1306">
              <a:extLst>
                <a:ext uri="{FF2B5EF4-FFF2-40B4-BE49-F238E27FC236}">
                  <a16:creationId xmlns:a16="http://schemas.microsoft.com/office/drawing/2014/main" id="{26231F8F-2434-2AE6-4D02-D88C719D0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857" y="2608309"/>
              <a:ext cx="121687" cy="42755"/>
            </a:xfrm>
            <a:custGeom>
              <a:avLst/>
              <a:gdLst>
                <a:gd name="T0" fmla="*/ 1 w 25"/>
                <a:gd name="T1" fmla="*/ 21 h 8"/>
                <a:gd name="T2" fmla="*/ 41 w 25"/>
                <a:gd name="T3" fmla="*/ 5 h 8"/>
                <a:gd name="T4" fmla="*/ 81 w 25"/>
                <a:gd name="T5" fmla="*/ 13 h 8"/>
                <a:gd name="T6" fmla="*/ 41 w 25"/>
                <a:gd name="T7" fmla="*/ 34 h 8"/>
                <a:gd name="T8" fmla="*/ 1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1" y="5"/>
                  </a:moveTo>
                  <a:cubicBezTo>
                    <a:pt x="0" y="3"/>
                    <a:pt x="6" y="1"/>
                    <a:pt x="13" y="1"/>
                  </a:cubicBezTo>
                  <a:cubicBezTo>
                    <a:pt x="20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2" name="Freeform 1307">
              <a:extLst>
                <a:ext uri="{FF2B5EF4-FFF2-40B4-BE49-F238E27FC236}">
                  <a16:creationId xmlns:a16="http://schemas.microsoft.com/office/drawing/2014/main" id="{EADA48C8-F22A-D9B4-CE66-3004F56C0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1738" y="2660931"/>
              <a:ext cx="256529" cy="98665"/>
            </a:xfrm>
            <a:custGeom>
              <a:avLst/>
              <a:gdLst>
                <a:gd name="T0" fmla="*/ 5 w 52"/>
                <a:gd name="T1" fmla="*/ 62 h 19"/>
                <a:gd name="T2" fmla="*/ 8 w 52"/>
                <a:gd name="T3" fmla="*/ 27 h 19"/>
                <a:gd name="T4" fmla="*/ 48 w 52"/>
                <a:gd name="T5" fmla="*/ 14 h 19"/>
                <a:gd name="T6" fmla="*/ 116 w 52"/>
                <a:gd name="T7" fmla="*/ 8 h 19"/>
                <a:gd name="T8" fmla="*/ 147 w 52"/>
                <a:gd name="T9" fmla="*/ 5 h 19"/>
                <a:gd name="T10" fmla="*/ 176 w 52"/>
                <a:gd name="T11" fmla="*/ 0 h 19"/>
                <a:gd name="T12" fmla="*/ 48 w 52"/>
                <a:gd name="T13" fmla="*/ 22 h 19"/>
                <a:gd name="T14" fmla="*/ 14 w 52"/>
                <a:gd name="T15" fmla="*/ 43 h 19"/>
                <a:gd name="T16" fmla="*/ 8 w 52"/>
                <a:gd name="T17" fmla="*/ 74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19">
                  <a:moveTo>
                    <a:pt x="1" y="16"/>
                  </a:moveTo>
                  <a:cubicBezTo>
                    <a:pt x="1" y="14"/>
                    <a:pt x="0" y="9"/>
                    <a:pt x="2" y="7"/>
                  </a:cubicBezTo>
                  <a:cubicBezTo>
                    <a:pt x="4" y="5"/>
                    <a:pt x="10" y="5"/>
                    <a:pt x="14" y="4"/>
                  </a:cubicBezTo>
                  <a:cubicBezTo>
                    <a:pt x="21" y="3"/>
                    <a:pt x="27" y="3"/>
                    <a:pt x="34" y="2"/>
                  </a:cubicBezTo>
                  <a:cubicBezTo>
                    <a:pt x="37" y="1"/>
                    <a:pt x="40" y="1"/>
                    <a:pt x="43" y="1"/>
                  </a:cubicBezTo>
                  <a:cubicBezTo>
                    <a:pt x="46" y="1"/>
                    <a:pt x="49" y="0"/>
                    <a:pt x="52" y="0"/>
                  </a:cubicBezTo>
                  <a:cubicBezTo>
                    <a:pt x="40" y="4"/>
                    <a:pt x="26" y="4"/>
                    <a:pt x="14" y="6"/>
                  </a:cubicBezTo>
                  <a:cubicBezTo>
                    <a:pt x="10" y="7"/>
                    <a:pt x="5" y="8"/>
                    <a:pt x="4" y="11"/>
                  </a:cubicBezTo>
                  <a:cubicBezTo>
                    <a:pt x="2" y="13"/>
                    <a:pt x="2" y="16"/>
                    <a:pt x="2" y="19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3" name="Freeform 1308">
              <a:extLst>
                <a:ext uri="{FF2B5EF4-FFF2-40B4-BE49-F238E27FC236}">
                  <a16:creationId xmlns:a16="http://schemas.microsoft.com/office/drawing/2014/main" id="{4DB6DA1A-0FC8-959C-6EC5-52ECA7264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935" y="2641198"/>
              <a:ext cx="397949" cy="115109"/>
            </a:xfrm>
            <a:custGeom>
              <a:avLst/>
              <a:gdLst>
                <a:gd name="T0" fmla="*/ 0 w 81"/>
                <a:gd name="T1" fmla="*/ 89 h 22"/>
                <a:gd name="T2" fmla="*/ 196 w 81"/>
                <a:gd name="T3" fmla="*/ 60 h 22"/>
                <a:gd name="T4" fmla="*/ 263 w 81"/>
                <a:gd name="T5" fmla="*/ 46 h 22"/>
                <a:gd name="T6" fmla="*/ 257 w 81"/>
                <a:gd name="T7" fmla="*/ 0 h 22"/>
                <a:gd name="T8" fmla="*/ 243 w 81"/>
                <a:gd name="T9" fmla="*/ 40 h 22"/>
                <a:gd name="T10" fmla="*/ 209 w 81"/>
                <a:gd name="T11" fmla="*/ 48 h 22"/>
                <a:gd name="T12" fmla="*/ 163 w 81"/>
                <a:gd name="T13" fmla="*/ 56 h 22"/>
                <a:gd name="T14" fmla="*/ 76 w 81"/>
                <a:gd name="T15" fmla="*/ 68 h 22"/>
                <a:gd name="T16" fmla="*/ 36 w 81"/>
                <a:gd name="T17" fmla="*/ 81 h 22"/>
                <a:gd name="T18" fmla="*/ 6 w 81"/>
                <a:gd name="T19" fmla="*/ 89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22">
                  <a:moveTo>
                    <a:pt x="0" y="22"/>
                  </a:moveTo>
                  <a:cubicBezTo>
                    <a:pt x="20" y="19"/>
                    <a:pt x="40" y="16"/>
                    <a:pt x="59" y="15"/>
                  </a:cubicBezTo>
                  <a:cubicBezTo>
                    <a:pt x="64" y="14"/>
                    <a:pt x="76" y="14"/>
                    <a:pt x="79" y="11"/>
                  </a:cubicBezTo>
                  <a:cubicBezTo>
                    <a:pt x="81" y="8"/>
                    <a:pt x="78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1" y="12"/>
                    <a:pt x="66" y="12"/>
                    <a:pt x="63" y="12"/>
                  </a:cubicBezTo>
                  <a:cubicBezTo>
                    <a:pt x="58" y="13"/>
                    <a:pt x="54" y="14"/>
                    <a:pt x="49" y="14"/>
                  </a:cubicBezTo>
                  <a:cubicBezTo>
                    <a:pt x="40" y="15"/>
                    <a:pt x="32" y="16"/>
                    <a:pt x="23" y="17"/>
                  </a:cubicBezTo>
                  <a:cubicBezTo>
                    <a:pt x="19" y="18"/>
                    <a:pt x="15" y="19"/>
                    <a:pt x="11" y="20"/>
                  </a:cubicBezTo>
                  <a:cubicBezTo>
                    <a:pt x="8" y="20"/>
                    <a:pt x="4" y="20"/>
                    <a:pt x="2" y="22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4" name="Freeform 1309">
              <a:extLst>
                <a:ext uri="{FF2B5EF4-FFF2-40B4-BE49-F238E27FC236}">
                  <a16:creationId xmlns:a16="http://schemas.microsoft.com/office/drawing/2014/main" id="{FD5090C7-D39D-76D0-5CFD-9FB31D9E3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3061" y="2591865"/>
              <a:ext cx="266395" cy="85510"/>
            </a:xfrm>
            <a:custGeom>
              <a:avLst/>
              <a:gdLst>
                <a:gd name="T0" fmla="*/ 12 w 54"/>
                <a:gd name="T1" fmla="*/ 60 h 16"/>
                <a:gd name="T2" fmla="*/ 12 w 54"/>
                <a:gd name="T3" fmla="*/ 18 h 16"/>
                <a:gd name="T4" fmla="*/ 54 w 54"/>
                <a:gd name="T5" fmla="*/ 8 h 16"/>
                <a:gd name="T6" fmla="*/ 122 w 54"/>
                <a:gd name="T7" fmla="*/ 5 h 16"/>
                <a:gd name="T8" fmla="*/ 156 w 54"/>
                <a:gd name="T9" fmla="*/ 5 h 16"/>
                <a:gd name="T10" fmla="*/ 183 w 54"/>
                <a:gd name="T11" fmla="*/ 0 h 16"/>
                <a:gd name="T12" fmla="*/ 54 w 54"/>
                <a:gd name="T13" fmla="*/ 18 h 16"/>
                <a:gd name="T14" fmla="*/ 21 w 54"/>
                <a:gd name="T15" fmla="*/ 39 h 16"/>
                <a:gd name="T16" fmla="*/ 14 w 54"/>
                <a:gd name="T17" fmla="*/ 68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6">
                  <a:moveTo>
                    <a:pt x="3" y="14"/>
                  </a:moveTo>
                  <a:cubicBezTo>
                    <a:pt x="3" y="12"/>
                    <a:pt x="0" y="6"/>
                    <a:pt x="3" y="4"/>
                  </a:cubicBezTo>
                  <a:cubicBezTo>
                    <a:pt x="5" y="2"/>
                    <a:pt x="13" y="3"/>
                    <a:pt x="16" y="2"/>
                  </a:cubicBezTo>
                  <a:cubicBezTo>
                    <a:pt x="23" y="2"/>
                    <a:pt x="30" y="2"/>
                    <a:pt x="36" y="1"/>
                  </a:cubicBezTo>
                  <a:cubicBezTo>
                    <a:pt x="39" y="1"/>
                    <a:pt x="42" y="1"/>
                    <a:pt x="46" y="1"/>
                  </a:cubicBezTo>
                  <a:cubicBezTo>
                    <a:pt x="48" y="0"/>
                    <a:pt x="52" y="0"/>
                    <a:pt x="54" y="0"/>
                  </a:cubicBezTo>
                  <a:cubicBezTo>
                    <a:pt x="43" y="3"/>
                    <a:pt x="28" y="2"/>
                    <a:pt x="16" y="4"/>
                  </a:cubicBezTo>
                  <a:cubicBezTo>
                    <a:pt x="12" y="5"/>
                    <a:pt x="8" y="6"/>
                    <a:pt x="6" y="9"/>
                  </a:cubicBezTo>
                  <a:cubicBezTo>
                    <a:pt x="4" y="11"/>
                    <a:pt x="4" y="14"/>
                    <a:pt x="4" y="16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5" name="Freeform 1310">
              <a:extLst>
                <a:ext uri="{FF2B5EF4-FFF2-40B4-BE49-F238E27FC236}">
                  <a16:creationId xmlns:a16="http://schemas.microsoft.com/office/drawing/2014/main" id="{075E21EB-373B-C538-993D-48855CB22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124" y="2680664"/>
              <a:ext cx="9866" cy="3289"/>
            </a:xfrm>
            <a:custGeom>
              <a:avLst/>
              <a:gdLst>
                <a:gd name="T0" fmla="*/ 0 w 2"/>
                <a:gd name="T1" fmla="*/ 0 h 1"/>
                <a:gd name="T2" fmla="*/ 5 w 2"/>
                <a:gd name="T3" fmla="*/ 0 h 1"/>
                <a:gd name="T4" fmla="*/ 8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6" name="Freeform 1311">
              <a:extLst>
                <a:ext uri="{FF2B5EF4-FFF2-40B4-BE49-F238E27FC236}">
                  <a16:creationId xmlns:a16="http://schemas.microsoft.com/office/drawing/2014/main" id="{4D70C1E6-7B39-8929-0DCB-4A967EAA8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990" y="2654353"/>
              <a:ext cx="259818" cy="26311"/>
            </a:xfrm>
            <a:custGeom>
              <a:avLst/>
              <a:gdLst>
                <a:gd name="T0" fmla="*/ 176 w 53"/>
                <a:gd name="T1" fmla="*/ 0 h 5"/>
                <a:gd name="T2" fmla="*/ 155 w 53"/>
                <a:gd name="T3" fmla="*/ 0 h 5"/>
                <a:gd name="T4" fmla="*/ 69 w 53"/>
                <a:gd name="T5" fmla="*/ 8 h 5"/>
                <a:gd name="T6" fmla="*/ 27 w 53"/>
                <a:gd name="T7" fmla="*/ 16 h 5"/>
                <a:gd name="T8" fmla="*/ 0 w 53"/>
                <a:gd name="T9" fmla="*/ 21 h 5"/>
                <a:gd name="T10" fmla="*/ 176 w 53"/>
                <a:gd name="T11" fmla="*/ 5 h 5"/>
                <a:gd name="T12" fmla="*/ 176 w 53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5">
                  <a:moveTo>
                    <a:pt x="53" y="0"/>
                  </a:moveTo>
                  <a:cubicBezTo>
                    <a:pt x="51" y="0"/>
                    <a:pt x="49" y="0"/>
                    <a:pt x="47" y="0"/>
                  </a:cubicBezTo>
                  <a:cubicBezTo>
                    <a:pt x="38" y="1"/>
                    <a:pt x="30" y="1"/>
                    <a:pt x="21" y="2"/>
                  </a:cubicBezTo>
                  <a:cubicBezTo>
                    <a:pt x="17" y="3"/>
                    <a:pt x="13" y="3"/>
                    <a:pt x="8" y="4"/>
                  </a:cubicBezTo>
                  <a:cubicBezTo>
                    <a:pt x="6" y="4"/>
                    <a:pt x="3" y="4"/>
                    <a:pt x="0" y="5"/>
                  </a:cubicBezTo>
                  <a:cubicBezTo>
                    <a:pt x="18" y="4"/>
                    <a:pt x="35" y="2"/>
                    <a:pt x="53" y="1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7" name="Freeform 1312">
              <a:extLst>
                <a:ext uri="{FF2B5EF4-FFF2-40B4-BE49-F238E27FC236}">
                  <a16:creationId xmlns:a16="http://schemas.microsoft.com/office/drawing/2014/main" id="{BB2AD141-876C-36F9-370B-8267394DB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2879" y="2614887"/>
              <a:ext cx="101954" cy="36177"/>
            </a:xfrm>
            <a:custGeom>
              <a:avLst/>
              <a:gdLst>
                <a:gd name="T0" fmla="*/ 46 w 21"/>
                <a:gd name="T1" fmla="*/ 0 h 7"/>
                <a:gd name="T2" fmla="*/ 59 w 21"/>
                <a:gd name="T3" fmla="*/ 8 h 7"/>
                <a:gd name="T4" fmla="*/ 19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68 w 21"/>
                <a:gd name="T11" fmla="*/ 8 h 7"/>
                <a:gd name="T12" fmla="*/ 46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7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1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8" name="Freeform 1313">
              <a:extLst>
                <a:ext uri="{FF2B5EF4-FFF2-40B4-BE49-F238E27FC236}">
                  <a16:creationId xmlns:a16="http://schemas.microsoft.com/office/drawing/2014/main" id="{C9222D7A-850D-761B-27CE-460F0925A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3012" y="2614887"/>
              <a:ext cx="88798" cy="29600"/>
            </a:xfrm>
            <a:custGeom>
              <a:avLst/>
              <a:gdLst>
                <a:gd name="T0" fmla="*/ 5 w 18"/>
                <a:gd name="T1" fmla="*/ 14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14 h 6"/>
                <a:gd name="T10" fmla="*/ 14 w 18"/>
                <a:gd name="T11" fmla="*/ 21 h 6"/>
                <a:gd name="T12" fmla="*/ 5 w 18"/>
                <a:gd name="T13" fmla="*/ 14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39" name="Freeform 1314">
              <a:extLst>
                <a:ext uri="{FF2B5EF4-FFF2-40B4-BE49-F238E27FC236}">
                  <a16:creationId xmlns:a16="http://schemas.microsoft.com/office/drawing/2014/main" id="{C20F59FD-11D9-9EAD-DAF4-FBE8631E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5294" y="2614887"/>
              <a:ext cx="638033" cy="177597"/>
            </a:xfrm>
            <a:custGeom>
              <a:avLst/>
              <a:gdLst>
                <a:gd name="T0" fmla="*/ 41 w 129"/>
                <a:gd name="T1" fmla="*/ 48 h 34"/>
                <a:gd name="T2" fmla="*/ 296 w 129"/>
                <a:gd name="T3" fmla="*/ 13 h 34"/>
                <a:gd name="T4" fmla="*/ 391 w 129"/>
                <a:gd name="T5" fmla="*/ 0 h 34"/>
                <a:gd name="T6" fmla="*/ 427 w 129"/>
                <a:gd name="T7" fmla="*/ 13 h 34"/>
                <a:gd name="T8" fmla="*/ 435 w 129"/>
                <a:gd name="T9" fmla="*/ 56 h 34"/>
                <a:gd name="T10" fmla="*/ 412 w 129"/>
                <a:gd name="T11" fmla="*/ 81 h 34"/>
                <a:gd name="T12" fmla="*/ 174 w 129"/>
                <a:gd name="T13" fmla="*/ 108 h 34"/>
                <a:gd name="T14" fmla="*/ 39 w 129"/>
                <a:gd name="T15" fmla="*/ 132 h 34"/>
                <a:gd name="T16" fmla="*/ 8 w 129"/>
                <a:gd name="T17" fmla="*/ 108 h 34"/>
                <a:gd name="T18" fmla="*/ 5 w 129"/>
                <a:gd name="T19" fmla="*/ 73 h 34"/>
                <a:gd name="T20" fmla="*/ 8 w 129"/>
                <a:gd name="T21" fmla="*/ 60 h 34"/>
                <a:gd name="T22" fmla="*/ 41 w 129"/>
                <a:gd name="T23" fmla="*/ 48 h 34"/>
                <a:gd name="T24" fmla="*/ 41 w 129"/>
                <a:gd name="T25" fmla="*/ 4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9" h="34">
                  <a:moveTo>
                    <a:pt x="12" y="12"/>
                  </a:moveTo>
                  <a:cubicBezTo>
                    <a:pt x="13" y="12"/>
                    <a:pt x="68" y="6"/>
                    <a:pt x="87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20" y="0"/>
                    <a:pt x="126" y="0"/>
                    <a:pt x="126" y="3"/>
                  </a:cubicBezTo>
                  <a:cubicBezTo>
                    <a:pt x="126" y="3"/>
                    <a:pt x="128" y="14"/>
                    <a:pt x="128" y="14"/>
                  </a:cubicBezTo>
                  <a:cubicBezTo>
                    <a:pt x="129" y="17"/>
                    <a:pt x="126" y="19"/>
                    <a:pt x="121" y="20"/>
                  </a:cubicBezTo>
                  <a:cubicBezTo>
                    <a:pt x="120" y="20"/>
                    <a:pt x="67" y="26"/>
                    <a:pt x="51" y="27"/>
                  </a:cubicBezTo>
                  <a:cubicBezTo>
                    <a:pt x="36" y="29"/>
                    <a:pt x="12" y="33"/>
                    <a:pt x="11" y="33"/>
                  </a:cubicBezTo>
                  <a:cubicBezTo>
                    <a:pt x="6" y="34"/>
                    <a:pt x="2" y="32"/>
                    <a:pt x="2" y="2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4" y="13"/>
                    <a:pt x="7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0" name="Freeform 1315">
              <a:extLst>
                <a:ext uri="{FF2B5EF4-FFF2-40B4-BE49-F238E27FC236}">
                  <a16:creationId xmlns:a16="http://schemas.microsoft.com/office/drawing/2014/main" id="{3D6C588E-EBB1-148D-0845-27E35C49A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6617" y="2565554"/>
              <a:ext cx="503191" cy="141420"/>
            </a:xfrm>
            <a:custGeom>
              <a:avLst/>
              <a:gdLst>
                <a:gd name="T0" fmla="*/ 345 w 102"/>
                <a:gd name="T1" fmla="*/ 0 h 27"/>
                <a:gd name="T2" fmla="*/ 210 w 102"/>
                <a:gd name="T3" fmla="*/ 13 h 27"/>
                <a:gd name="T4" fmla="*/ 21 w 102"/>
                <a:gd name="T5" fmla="*/ 25 h 27"/>
                <a:gd name="T6" fmla="*/ 5 w 102"/>
                <a:gd name="T7" fmla="*/ 48 h 27"/>
                <a:gd name="T8" fmla="*/ 5 w 102"/>
                <a:gd name="T9" fmla="*/ 89 h 27"/>
                <a:gd name="T10" fmla="*/ 45 w 102"/>
                <a:gd name="T11" fmla="*/ 104 h 27"/>
                <a:gd name="T12" fmla="*/ 291 w 102"/>
                <a:gd name="T13" fmla="*/ 89 h 27"/>
                <a:gd name="T14" fmla="*/ 345 w 102"/>
                <a:gd name="T15" fmla="*/ 84 h 27"/>
                <a:gd name="T16" fmla="*/ 345 w 102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27">
                  <a:moveTo>
                    <a:pt x="102" y="0"/>
                  </a:moveTo>
                  <a:cubicBezTo>
                    <a:pt x="91" y="1"/>
                    <a:pt x="75" y="2"/>
                    <a:pt x="62" y="3"/>
                  </a:cubicBezTo>
                  <a:cubicBezTo>
                    <a:pt x="39" y="5"/>
                    <a:pt x="6" y="6"/>
                    <a:pt x="6" y="6"/>
                  </a:cubicBezTo>
                  <a:cubicBezTo>
                    <a:pt x="3" y="6"/>
                    <a:pt x="0" y="7"/>
                    <a:pt x="1" y="1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5"/>
                    <a:pt x="4" y="27"/>
                    <a:pt x="13" y="26"/>
                  </a:cubicBezTo>
                  <a:cubicBezTo>
                    <a:pt x="13" y="26"/>
                    <a:pt x="62" y="23"/>
                    <a:pt x="86" y="22"/>
                  </a:cubicBezTo>
                  <a:cubicBezTo>
                    <a:pt x="93" y="21"/>
                    <a:pt x="98" y="21"/>
                    <a:pt x="102" y="21"/>
                  </a:cubicBezTo>
                  <a:lnTo>
                    <a:pt x="102" y="0"/>
                  </a:ln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1" name="Freeform 1316">
              <a:extLst>
                <a:ext uri="{FF2B5EF4-FFF2-40B4-BE49-F238E27FC236}">
                  <a16:creationId xmlns:a16="http://schemas.microsoft.com/office/drawing/2014/main" id="{F4568C97-AAC8-99A5-3479-9B5214249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659" y="1825567"/>
              <a:ext cx="631456" cy="151286"/>
            </a:xfrm>
            <a:custGeom>
              <a:avLst/>
              <a:gdLst>
                <a:gd name="T0" fmla="*/ 413 w 128"/>
                <a:gd name="T1" fmla="*/ 27 h 29"/>
                <a:gd name="T2" fmla="*/ 432 w 128"/>
                <a:gd name="T3" fmla="*/ 56 h 29"/>
                <a:gd name="T4" fmla="*/ 431 w 128"/>
                <a:gd name="T5" fmla="*/ 95 h 29"/>
                <a:gd name="T6" fmla="*/ 377 w 128"/>
                <a:gd name="T7" fmla="*/ 111 h 29"/>
                <a:gd name="T8" fmla="*/ 176 w 128"/>
                <a:gd name="T9" fmla="*/ 95 h 29"/>
                <a:gd name="T10" fmla="*/ 32 w 128"/>
                <a:gd name="T11" fmla="*/ 89 h 29"/>
                <a:gd name="T12" fmla="*/ 0 w 128"/>
                <a:gd name="T13" fmla="*/ 60 h 29"/>
                <a:gd name="T14" fmla="*/ 5 w 128"/>
                <a:gd name="T15" fmla="*/ 25 h 29"/>
                <a:gd name="T16" fmla="*/ 26 w 128"/>
                <a:gd name="T17" fmla="*/ 0 h 29"/>
                <a:gd name="T18" fmla="*/ 207 w 128"/>
                <a:gd name="T19" fmla="*/ 16 h 29"/>
                <a:gd name="T20" fmla="*/ 413 w 128"/>
                <a:gd name="T21" fmla="*/ 27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29">
                  <a:moveTo>
                    <a:pt x="122" y="7"/>
                  </a:moveTo>
                  <a:cubicBezTo>
                    <a:pt x="127" y="8"/>
                    <a:pt x="128" y="12"/>
                    <a:pt x="128" y="1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7" y="26"/>
                    <a:pt x="127" y="29"/>
                    <a:pt x="111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1"/>
                    <a:pt x="0" y="19"/>
                    <a:pt x="0" y="1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2"/>
                    <a:pt x="3" y="0"/>
                    <a:pt x="7" y="0"/>
                  </a:cubicBezTo>
                  <a:cubicBezTo>
                    <a:pt x="8" y="0"/>
                    <a:pt x="49" y="4"/>
                    <a:pt x="61" y="4"/>
                  </a:cubicBezTo>
                  <a:cubicBezTo>
                    <a:pt x="74" y="5"/>
                    <a:pt x="121" y="7"/>
                    <a:pt x="122" y="7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2" name="Freeform 1317">
              <a:extLst>
                <a:ext uri="{FF2B5EF4-FFF2-40B4-BE49-F238E27FC236}">
                  <a16:creationId xmlns:a16="http://schemas.microsoft.com/office/drawing/2014/main" id="{967B5E02-6EAB-5D89-1827-55C187673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2660931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77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19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1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3" name="Freeform 1318">
              <a:extLst>
                <a:ext uri="{FF2B5EF4-FFF2-40B4-BE49-F238E27FC236}">
                  <a16:creationId xmlns:a16="http://schemas.microsoft.com/office/drawing/2014/main" id="{EFE29876-53D0-37F9-C5BD-6EB660857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683" y="2693819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4" name="Freeform 1319">
              <a:extLst>
                <a:ext uri="{FF2B5EF4-FFF2-40B4-BE49-F238E27FC236}">
                  <a16:creationId xmlns:a16="http://schemas.microsoft.com/office/drawing/2014/main" id="{63B8D587-AC80-2325-413D-0001B9E02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6812" y="2756307"/>
              <a:ext cx="121687" cy="42755"/>
            </a:xfrm>
            <a:custGeom>
              <a:avLst/>
              <a:gdLst>
                <a:gd name="T0" fmla="*/ 0 w 25"/>
                <a:gd name="T1" fmla="*/ 21 h 8"/>
                <a:gd name="T2" fmla="*/ 40 w 25"/>
                <a:gd name="T3" fmla="*/ 0 h 8"/>
                <a:gd name="T4" fmla="*/ 81 w 25"/>
                <a:gd name="T5" fmla="*/ 13 h 8"/>
                <a:gd name="T6" fmla="*/ 41 w 25"/>
                <a:gd name="T7" fmla="*/ 29 h 8"/>
                <a:gd name="T8" fmla="*/ 0 w 25"/>
                <a:gd name="T9" fmla="*/ 2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0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7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5" name="Freeform 1320">
              <a:extLst>
                <a:ext uri="{FF2B5EF4-FFF2-40B4-BE49-F238E27FC236}">
                  <a16:creationId xmlns:a16="http://schemas.microsoft.com/office/drawing/2014/main" id="{0D221A0E-779C-C0E4-A01D-85D44EBB2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2733285"/>
              <a:ext cx="121687" cy="49333"/>
            </a:xfrm>
            <a:custGeom>
              <a:avLst/>
              <a:gdLst>
                <a:gd name="T0" fmla="*/ 0 w 25"/>
                <a:gd name="T1" fmla="*/ 13 h 9"/>
                <a:gd name="T2" fmla="*/ 41 w 25"/>
                <a:gd name="T3" fmla="*/ 5 h 9"/>
                <a:gd name="T4" fmla="*/ 78 w 25"/>
                <a:gd name="T5" fmla="*/ 28 h 9"/>
                <a:gd name="T6" fmla="*/ 40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19" y="2"/>
                    <a:pt x="25" y="4"/>
                    <a:pt x="24" y="6"/>
                  </a:cubicBezTo>
                  <a:cubicBezTo>
                    <a:pt x="24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6" name="Freeform 1321">
              <a:extLst>
                <a:ext uri="{FF2B5EF4-FFF2-40B4-BE49-F238E27FC236}">
                  <a16:creationId xmlns:a16="http://schemas.microsoft.com/office/drawing/2014/main" id="{B342D5E5-4BF6-F6E3-8161-D8B092519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446" y="2723418"/>
              <a:ext cx="124976" cy="49333"/>
            </a:xfrm>
            <a:custGeom>
              <a:avLst/>
              <a:gdLst>
                <a:gd name="T0" fmla="*/ 0 w 25"/>
                <a:gd name="T1" fmla="*/ 13 h 9"/>
                <a:gd name="T2" fmla="*/ 46 w 25"/>
                <a:gd name="T3" fmla="*/ 5 h 9"/>
                <a:gd name="T4" fmla="*/ 88 w 25"/>
                <a:gd name="T5" fmla="*/ 28 h 9"/>
                <a:gd name="T6" fmla="*/ 41 w 25"/>
                <a:gd name="T7" fmla="*/ 37 h 9"/>
                <a:gd name="T8" fmla="*/ 0 w 25"/>
                <a:gd name="T9" fmla="*/ 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">
                  <a:moveTo>
                    <a:pt x="0" y="3"/>
                  </a:moveTo>
                  <a:cubicBezTo>
                    <a:pt x="0" y="1"/>
                    <a:pt x="6" y="0"/>
                    <a:pt x="13" y="1"/>
                  </a:cubicBezTo>
                  <a:cubicBezTo>
                    <a:pt x="20" y="2"/>
                    <a:pt x="25" y="4"/>
                    <a:pt x="25" y="6"/>
                  </a:cubicBezTo>
                  <a:cubicBezTo>
                    <a:pt x="25" y="8"/>
                    <a:pt x="19" y="9"/>
                    <a:pt x="12" y="8"/>
                  </a:cubicBezTo>
                  <a:cubicBezTo>
                    <a:pt x="5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7" name="Freeform 1322">
              <a:extLst>
                <a:ext uri="{FF2B5EF4-FFF2-40B4-BE49-F238E27FC236}">
                  <a16:creationId xmlns:a16="http://schemas.microsoft.com/office/drawing/2014/main" id="{DB8036DC-54F3-DFE4-4267-4C622DB5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0367" y="2746440"/>
              <a:ext cx="124976" cy="39466"/>
            </a:xfrm>
            <a:custGeom>
              <a:avLst/>
              <a:gdLst>
                <a:gd name="T0" fmla="*/ 0 w 25"/>
                <a:gd name="T1" fmla="*/ 18 h 8"/>
                <a:gd name="T2" fmla="*/ 41 w 25"/>
                <a:gd name="T3" fmla="*/ 5 h 8"/>
                <a:gd name="T4" fmla="*/ 88 w 25"/>
                <a:gd name="T5" fmla="*/ 12 h 8"/>
                <a:gd name="T6" fmla="*/ 46 w 25"/>
                <a:gd name="T7" fmla="*/ 27 h 8"/>
                <a:gd name="T8" fmla="*/ 0 w 25"/>
                <a:gd name="T9" fmla="*/ 1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8">
                  <a:moveTo>
                    <a:pt x="0" y="5"/>
                  </a:moveTo>
                  <a:cubicBezTo>
                    <a:pt x="0" y="3"/>
                    <a:pt x="5" y="1"/>
                    <a:pt x="12" y="1"/>
                  </a:cubicBezTo>
                  <a:cubicBezTo>
                    <a:pt x="19" y="0"/>
                    <a:pt x="25" y="1"/>
                    <a:pt x="25" y="3"/>
                  </a:cubicBezTo>
                  <a:cubicBezTo>
                    <a:pt x="25" y="5"/>
                    <a:pt x="20" y="7"/>
                    <a:pt x="13" y="8"/>
                  </a:cubicBezTo>
                  <a:cubicBezTo>
                    <a:pt x="6" y="8"/>
                    <a:pt x="0" y="7"/>
                    <a:pt x="0" y="5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8" name="Freeform 1323">
              <a:extLst>
                <a:ext uri="{FF2B5EF4-FFF2-40B4-BE49-F238E27FC236}">
                  <a16:creationId xmlns:a16="http://schemas.microsoft.com/office/drawing/2014/main" id="{8A9098FB-ED04-5D0E-462D-81D89E35D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227" y="2670797"/>
              <a:ext cx="266395" cy="75643"/>
            </a:xfrm>
            <a:custGeom>
              <a:avLst/>
              <a:gdLst>
                <a:gd name="T0" fmla="*/ 5 w 54"/>
                <a:gd name="T1" fmla="*/ 49 h 14"/>
                <a:gd name="T2" fmla="*/ 12 w 54"/>
                <a:gd name="T3" fmla="*/ 5 h 14"/>
                <a:gd name="T4" fmla="*/ 54 w 54"/>
                <a:gd name="T5" fmla="*/ 8 h 14"/>
                <a:gd name="T6" fmla="*/ 122 w 54"/>
                <a:gd name="T7" fmla="*/ 20 h 14"/>
                <a:gd name="T8" fmla="*/ 156 w 54"/>
                <a:gd name="T9" fmla="*/ 21 h 14"/>
                <a:gd name="T10" fmla="*/ 183 w 54"/>
                <a:gd name="T11" fmla="*/ 26 h 14"/>
                <a:gd name="T12" fmla="*/ 54 w 54"/>
                <a:gd name="T13" fmla="*/ 20 h 14"/>
                <a:gd name="T14" fmla="*/ 18 w 54"/>
                <a:gd name="T15" fmla="*/ 26 h 14"/>
                <a:gd name="T16" fmla="*/ 8 w 54"/>
                <a:gd name="T17" fmla="*/ 6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4">
                  <a:moveTo>
                    <a:pt x="1" y="11"/>
                  </a:moveTo>
                  <a:cubicBezTo>
                    <a:pt x="1" y="9"/>
                    <a:pt x="0" y="3"/>
                    <a:pt x="3" y="1"/>
                  </a:cubicBezTo>
                  <a:cubicBezTo>
                    <a:pt x="6" y="0"/>
                    <a:pt x="13" y="2"/>
                    <a:pt x="16" y="2"/>
                  </a:cubicBezTo>
                  <a:cubicBezTo>
                    <a:pt x="23" y="3"/>
                    <a:pt x="30" y="4"/>
                    <a:pt x="36" y="4"/>
                  </a:cubicBezTo>
                  <a:cubicBezTo>
                    <a:pt x="39" y="4"/>
                    <a:pt x="42" y="5"/>
                    <a:pt x="46" y="5"/>
                  </a:cubicBezTo>
                  <a:cubicBezTo>
                    <a:pt x="48" y="6"/>
                    <a:pt x="52" y="6"/>
                    <a:pt x="54" y="6"/>
                  </a:cubicBezTo>
                  <a:cubicBezTo>
                    <a:pt x="42" y="7"/>
                    <a:pt x="28" y="4"/>
                    <a:pt x="16" y="4"/>
                  </a:cubicBezTo>
                  <a:cubicBezTo>
                    <a:pt x="12" y="4"/>
                    <a:pt x="7" y="4"/>
                    <a:pt x="5" y="6"/>
                  </a:cubicBezTo>
                  <a:cubicBezTo>
                    <a:pt x="3" y="8"/>
                    <a:pt x="2" y="11"/>
                    <a:pt x="2" y="14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49" name="Freeform 1324">
              <a:extLst>
                <a:ext uri="{FF2B5EF4-FFF2-40B4-BE49-F238E27FC236}">
                  <a16:creationId xmlns:a16="http://schemas.microsoft.com/office/drawing/2014/main" id="{650F18C2-A901-D38D-7FEC-DDE180DB8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46" y="2759596"/>
              <a:ext cx="401238" cy="75643"/>
            </a:xfrm>
            <a:custGeom>
              <a:avLst/>
              <a:gdLst>
                <a:gd name="T0" fmla="*/ 0 w 81"/>
                <a:gd name="T1" fmla="*/ 20 h 14"/>
                <a:gd name="T2" fmla="*/ 202 w 81"/>
                <a:gd name="T3" fmla="*/ 49 h 14"/>
                <a:gd name="T4" fmla="*/ 270 w 81"/>
                <a:gd name="T5" fmla="*/ 49 h 14"/>
                <a:gd name="T6" fmla="*/ 273 w 81"/>
                <a:gd name="T7" fmla="*/ 0 h 14"/>
                <a:gd name="T8" fmla="*/ 252 w 81"/>
                <a:gd name="T9" fmla="*/ 41 h 14"/>
                <a:gd name="T10" fmla="*/ 215 w 81"/>
                <a:gd name="T11" fmla="*/ 41 h 14"/>
                <a:gd name="T12" fmla="*/ 167 w 81"/>
                <a:gd name="T13" fmla="*/ 35 h 14"/>
                <a:gd name="T14" fmla="*/ 80 w 81"/>
                <a:gd name="T15" fmla="*/ 21 h 14"/>
                <a:gd name="T16" fmla="*/ 39 w 81"/>
                <a:gd name="T17" fmla="*/ 21 h 14"/>
                <a:gd name="T18" fmla="*/ 5 w 81"/>
                <a:gd name="T19" fmla="*/ 2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4">
                  <a:moveTo>
                    <a:pt x="0" y="4"/>
                  </a:moveTo>
                  <a:cubicBezTo>
                    <a:pt x="20" y="7"/>
                    <a:pt x="40" y="8"/>
                    <a:pt x="59" y="11"/>
                  </a:cubicBezTo>
                  <a:cubicBezTo>
                    <a:pt x="64" y="11"/>
                    <a:pt x="75" y="14"/>
                    <a:pt x="79" y="11"/>
                  </a:cubicBezTo>
                  <a:cubicBezTo>
                    <a:pt x="81" y="9"/>
                    <a:pt x="80" y="3"/>
                    <a:pt x="80" y="0"/>
                  </a:cubicBezTo>
                  <a:cubicBezTo>
                    <a:pt x="80" y="3"/>
                    <a:pt x="79" y="8"/>
                    <a:pt x="74" y="9"/>
                  </a:cubicBezTo>
                  <a:cubicBezTo>
                    <a:pt x="71" y="10"/>
                    <a:pt x="66" y="9"/>
                    <a:pt x="63" y="9"/>
                  </a:cubicBezTo>
                  <a:cubicBezTo>
                    <a:pt x="58" y="9"/>
                    <a:pt x="54" y="8"/>
                    <a:pt x="49" y="8"/>
                  </a:cubicBezTo>
                  <a:cubicBezTo>
                    <a:pt x="41" y="7"/>
                    <a:pt x="32" y="6"/>
                    <a:pt x="23" y="5"/>
                  </a:cubicBezTo>
                  <a:cubicBezTo>
                    <a:pt x="19" y="5"/>
                    <a:pt x="15" y="5"/>
                    <a:pt x="11" y="5"/>
                  </a:cubicBezTo>
                  <a:cubicBezTo>
                    <a:pt x="7" y="5"/>
                    <a:pt x="4" y="4"/>
                    <a:pt x="1" y="5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0" name="Freeform 1325">
              <a:extLst>
                <a:ext uri="{FF2B5EF4-FFF2-40B4-BE49-F238E27FC236}">
                  <a16:creationId xmlns:a16="http://schemas.microsoft.com/office/drawing/2014/main" id="{7F7276AB-AC0E-FB6F-39A7-1A27BDC18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550" y="2729996"/>
              <a:ext cx="266395" cy="88799"/>
            </a:xfrm>
            <a:custGeom>
              <a:avLst/>
              <a:gdLst>
                <a:gd name="T0" fmla="*/ 8 w 54"/>
                <a:gd name="T1" fmla="*/ 60 h 17"/>
                <a:gd name="T2" fmla="*/ 12 w 54"/>
                <a:gd name="T3" fmla="*/ 21 h 17"/>
                <a:gd name="T4" fmla="*/ 54 w 54"/>
                <a:gd name="T5" fmla="*/ 13 h 17"/>
                <a:gd name="T6" fmla="*/ 122 w 54"/>
                <a:gd name="T7" fmla="*/ 8 h 17"/>
                <a:gd name="T8" fmla="*/ 153 w 54"/>
                <a:gd name="T9" fmla="*/ 5 h 17"/>
                <a:gd name="T10" fmla="*/ 183 w 54"/>
                <a:gd name="T11" fmla="*/ 0 h 17"/>
                <a:gd name="T12" fmla="*/ 54 w 54"/>
                <a:gd name="T13" fmla="*/ 21 h 17"/>
                <a:gd name="T14" fmla="*/ 18 w 54"/>
                <a:gd name="T15" fmla="*/ 35 h 17"/>
                <a:gd name="T16" fmla="*/ 12 w 54"/>
                <a:gd name="T17" fmla="*/ 6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7">
                  <a:moveTo>
                    <a:pt x="2" y="15"/>
                  </a:moveTo>
                  <a:cubicBezTo>
                    <a:pt x="2" y="12"/>
                    <a:pt x="0" y="7"/>
                    <a:pt x="3" y="5"/>
                  </a:cubicBezTo>
                  <a:cubicBezTo>
                    <a:pt x="5" y="3"/>
                    <a:pt x="12" y="3"/>
                    <a:pt x="16" y="3"/>
                  </a:cubicBezTo>
                  <a:cubicBezTo>
                    <a:pt x="23" y="2"/>
                    <a:pt x="29" y="2"/>
                    <a:pt x="36" y="2"/>
                  </a:cubicBezTo>
                  <a:cubicBezTo>
                    <a:pt x="39" y="1"/>
                    <a:pt x="42" y="1"/>
                    <a:pt x="45" y="1"/>
                  </a:cubicBezTo>
                  <a:cubicBezTo>
                    <a:pt x="48" y="1"/>
                    <a:pt x="51" y="0"/>
                    <a:pt x="54" y="0"/>
                  </a:cubicBezTo>
                  <a:cubicBezTo>
                    <a:pt x="42" y="4"/>
                    <a:pt x="28" y="3"/>
                    <a:pt x="16" y="5"/>
                  </a:cubicBezTo>
                  <a:cubicBezTo>
                    <a:pt x="11" y="6"/>
                    <a:pt x="7" y="7"/>
                    <a:pt x="5" y="9"/>
                  </a:cubicBezTo>
                  <a:cubicBezTo>
                    <a:pt x="4" y="12"/>
                    <a:pt x="3" y="15"/>
                    <a:pt x="3" y="17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1" name="Freeform 1326">
              <a:extLst>
                <a:ext uri="{FF2B5EF4-FFF2-40B4-BE49-F238E27FC236}">
                  <a16:creationId xmlns:a16="http://schemas.microsoft.com/office/drawing/2014/main" id="{4DC4E90C-FEF6-A0F8-A1F7-A58553FF7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613" y="2723418"/>
              <a:ext cx="397949" cy="101954"/>
            </a:xfrm>
            <a:custGeom>
              <a:avLst/>
              <a:gdLst>
                <a:gd name="T0" fmla="*/ 0 w 81"/>
                <a:gd name="T1" fmla="*/ 83 h 19"/>
                <a:gd name="T2" fmla="*/ 194 w 81"/>
                <a:gd name="T3" fmla="*/ 69 h 19"/>
                <a:gd name="T4" fmla="*/ 261 w 81"/>
                <a:gd name="T5" fmla="*/ 47 h 19"/>
                <a:gd name="T6" fmla="*/ 257 w 81"/>
                <a:gd name="T7" fmla="*/ 0 h 19"/>
                <a:gd name="T8" fmla="*/ 243 w 81"/>
                <a:gd name="T9" fmla="*/ 42 h 19"/>
                <a:gd name="T10" fmla="*/ 208 w 81"/>
                <a:gd name="T11" fmla="*/ 54 h 19"/>
                <a:gd name="T12" fmla="*/ 163 w 81"/>
                <a:gd name="T13" fmla="*/ 55 h 19"/>
                <a:gd name="T14" fmla="*/ 76 w 81"/>
                <a:gd name="T15" fmla="*/ 64 h 19"/>
                <a:gd name="T16" fmla="*/ 33 w 81"/>
                <a:gd name="T17" fmla="*/ 75 h 19"/>
                <a:gd name="T18" fmla="*/ 1 w 81"/>
                <a:gd name="T19" fmla="*/ 8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" h="19">
                  <a:moveTo>
                    <a:pt x="0" y="19"/>
                  </a:moveTo>
                  <a:cubicBezTo>
                    <a:pt x="19" y="17"/>
                    <a:pt x="38" y="17"/>
                    <a:pt x="58" y="16"/>
                  </a:cubicBezTo>
                  <a:cubicBezTo>
                    <a:pt x="62" y="16"/>
                    <a:pt x="76" y="14"/>
                    <a:pt x="78" y="11"/>
                  </a:cubicBezTo>
                  <a:cubicBezTo>
                    <a:pt x="81" y="8"/>
                    <a:pt x="79" y="2"/>
                    <a:pt x="77" y="0"/>
                  </a:cubicBezTo>
                  <a:cubicBezTo>
                    <a:pt x="78" y="3"/>
                    <a:pt x="78" y="8"/>
                    <a:pt x="73" y="10"/>
                  </a:cubicBezTo>
                  <a:cubicBezTo>
                    <a:pt x="70" y="11"/>
                    <a:pt x="66" y="12"/>
                    <a:pt x="62" y="12"/>
                  </a:cubicBezTo>
                  <a:cubicBezTo>
                    <a:pt x="58" y="12"/>
                    <a:pt x="53" y="13"/>
                    <a:pt x="49" y="13"/>
                  </a:cubicBezTo>
                  <a:cubicBezTo>
                    <a:pt x="40" y="14"/>
                    <a:pt x="31" y="14"/>
                    <a:pt x="23" y="15"/>
                  </a:cubicBezTo>
                  <a:cubicBezTo>
                    <a:pt x="19" y="16"/>
                    <a:pt x="14" y="17"/>
                    <a:pt x="10" y="17"/>
                  </a:cubicBezTo>
                  <a:cubicBezTo>
                    <a:pt x="7" y="18"/>
                    <a:pt x="4" y="18"/>
                    <a:pt x="1" y="19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2" name="Freeform 1327">
              <a:extLst>
                <a:ext uri="{FF2B5EF4-FFF2-40B4-BE49-F238E27FC236}">
                  <a16:creationId xmlns:a16="http://schemas.microsoft.com/office/drawing/2014/main" id="{30CE1EB7-A3A1-AC8C-7B49-A4246F248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179" y="2733285"/>
              <a:ext cx="105243" cy="39466"/>
            </a:xfrm>
            <a:custGeom>
              <a:avLst/>
              <a:gdLst>
                <a:gd name="T0" fmla="*/ 53 w 21"/>
                <a:gd name="T1" fmla="*/ 0 h 7"/>
                <a:gd name="T2" fmla="*/ 67 w 21"/>
                <a:gd name="T3" fmla="*/ 15 h 7"/>
                <a:gd name="T4" fmla="*/ 21 w 21"/>
                <a:gd name="T5" fmla="*/ 26 h 7"/>
                <a:gd name="T6" fmla="*/ 0 w 21"/>
                <a:gd name="T7" fmla="*/ 21 h 7"/>
                <a:gd name="T8" fmla="*/ 27 w 21"/>
                <a:gd name="T9" fmla="*/ 29 h 7"/>
                <a:gd name="T10" fmla="*/ 75 w 21"/>
                <a:gd name="T11" fmla="*/ 21 h 7"/>
                <a:gd name="T12" fmla="*/ 53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1"/>
                    <a:pt x="19" y="2"/>
                    <a:pt x="19" y="3"/>
                  </a:cubicBezTo>
                  <a:cubicBezTo>
                    <a:pt x="19" y="5"/>
                    <a:pt x="13" y="6"/>
                    <a:pt x="6" y="5"/>
                  </a:cubicBezTo>
                  <a:cubicBezTo>
                    <a:pt x="4" y="5"/>
                    <a:pt x="2" y="5"/>
                    <a:pt x="0" y="4"/>
                  </a:cubicBezTo>
                  <a:cubicBezTo>
                    <a:pt x="3" y="5"/>
                    <a:pt x="5" y="6"/>
                    <a:pt x="8" y="6"/>
                  </a:cubicBezTo>
                  <a:cubicBezTo>
                    <a:pt x="15" y="7"/>
                    <a:pt x="21" y="6"/>
                    <a:pt x="21" y="4"/>
                  </a:cubicBezTo>
                  <a:cubicBezTo>
                    <a:pt x="21" y="3"/>
                    <a:pt x="19" y="1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3" name="Freeform 1328">
              <a:extLst>
                <a:ext uri="{FF2B5EF4-FFF2-40B4-BE49-F238E27FC236}">
                  <a16:creationId xmlns:a16="http://schemas.microsoft.com/office/drawing/2014/main" id="{B8B9970D-73A0-F2AE-C65D-12EE4C460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890" y="2729996"/>
              <a:ext cx="88798" cy="26311"/>
            </a:xfrm>
            <a:custGeom>
              <a:avLst/>
              <a:gdLst>
                <a:gd name="T0" fmla="*/ 5 w 18"/>
                <a:gd name="T1" fmla="*/ 13 h 5"/>
                <a:gd name="T2" fmla="*/ 41 w 18"/>
                <a:gd name="T3" fmla="*/ 5 h 5"/>
                <a:gd name="T4" fmla="*/ 62 w 18"/>
                <a:gd name="T5" fmla="*/ 13 h 5"/>
                <a:gd name="T6" fmla="*/ 35 w 18"/>
                <a:gd name="T7" fmla="*/ 5 h 5"/>
                <a:gd name="T8" fmla="*/ 0 w 18"/>
                <a:gd name="T9" fmla="*/ 8 h 5"/>
                <a:gd name="T10" fmla="*/ 12 w 18"/>
                <a:gd name="T11" fmla="*/ 21 h 5"/>
                <a:gd name="T12" fmla="*/ 5 w 18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1" y="1"/>
                    <a:pt x="6" y="1"/>
                    <a:pt x="12" y="1"/>
                  </a:cubicBezTo>
                  <a:cubicBezTo>
                    <a:pt x="14" y="2"/>
                    <a:pt x="17" y="2"/>
                    <a:pt x="18" y="3"/>
                  </a:cubicBezTo>
                  <a:cubicBezTo>
                    <a:pt x="17" y="2"/>
                    <a:pt x="13" y="1"/>
                    <a:pt x="10" y="1"/>
                  </a:cubicBezTo>
                  <a:cubicBezTo>
                    <a:pt x="4" y="0"/>
                    <a:pt x="0" y="1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3" y="5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4" name="Freeform 1329">
              <a:extLst>
                <a:ext uri="{FF2B5EF4-FFF2-40B4-BE49-F238E27FC236}">
                  <a16:creationId xmlns:a16="http://schemas.microsoft.com/office/drawing/2014/main" id="{7BE3C636-C028-F334-418F-12F578C3F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00" y="2749729"/>
              <a:ext cx="105243" cy="36177"/>
            </a:xfrm>
            <a:custGeom>
              <a:avLst/>
              <a:gdLst>
                <a:gd name="T0" fmla="*/ 49 w 21"/>
                <a:gd name="T1" fmla="*/ 0 h 7"/>
                <a:gd name="T2" fmla="*/ 62 w 21"/>
                <a:gd name="T3" fmla="*/ 8 h 7"/>
                <a:gd name="T4" fmla="*/ 21 w 21"/>
                <a:gd name="T5" fmla="*/ 22 h 7"/>
                <a:gd name="T6" fmla="*/ 0 w 21"/>
                <a:gd name="T7" fmla="*/ 22 h 7"/>
                <a:gd name="T8" fmla="*/ 27 w 21"/>
                <a:gd name="T9" fmla="*/ 27 h 7"/>
                <a:gd name="T10" fmla="*/ 75 w 21"/>
                <a:gd name="T11" fmla="*/ 8 h 7"/>
                <a:gd name="T12" fmla="*/ 49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4" y="0"/>
                  </a:move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3" y="6"/>
                    <a:pt x="6" y="6"/>
                  </a:cubicBezTo>
                  <a:cubicBezTo>
                    <a:pt x="4" y="7"/>
                    <a:pt x="2" y="7"/>
                    <a:pt x="0" y="6"/>
                  </a:cubicBezTo>
                  <a:cubicBezTo>
                    <a:pt x="2" y="7"/>
                    <a:pt x="5" y="7"/>
                    <a:pt x="8" y="7"/>
                  </a:cubicBezTo>
                  <a:cubicBezTo>
                    <a:pt x="15" y="6"/>
                    <a:pt x="21" y="4"/>
                    <a:pt x="21" y="2"/>
                  </a:cubicBezTo>
                  <a:cubicBezTo>
                    <a:pt x="20" y="1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5" name="Freeform 1330">
              <a:extLst>
                <a:ext uri="{FF2B5EF4-FFF2-40B4-BE49-F238E27FC236}">
                  <a16:creationId xmlns:a16="http://schemas.microsoft.com/office/drawing/2014/main" id="{404B476C-34B2-12C2-1807-0E89D6BC8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0234" y="2749729"/>
              <a:ext cx="88798" cy="32888"/>
            </a:xfrm>
            <a:custGeom>
              <a:avLst/>
              <a:gdLst>
                <a:gd name="T0" fmla="*/ 5 w 18"/>
                <a:gd name="T1" fmla="*/ 20 h 6"/>
                <a:gd name="T2" fmla="*/ 41 w 18"/>
                <a:gd name="T3" fmla="*/ 5 h 6"/>
                <a:gd name="T4" fmla="*/ 62 w 18"/>
                <a:gd name="T5" fmla="*/ 5 h 6"/>
                <a:gd name="T6" fmla="*/ 35 w 18"/>
                <a:gd name="T7" fmla="*/ 0 h 6"/>
                <a:gd name="T8" fmla="*/ 0 w 18"/>
                <a:gd name="T9" fmla="*/ 20 h 6"/>
                <a:gd name="T10" fmla="*/ 14 w 18"/>
                <a:gd name="T11" fmla="*/ 28 h 6"/>
                <a:gd name="T12" fmla="*/ 5 w 18"/>
                <a:gd name="T13" fmla="*/ 2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4"/>
                  </a:moveTo>
                  <a:cubicBezTo>
                    <a:pt x="1" y="2"/>
                    <a:pt x="6" y="1"/>
                    <a:pt x="12" y="1"/>
                  </a:cubicBezTo>
                  <a:cubicBezTo>
                    <a:pt x="14" y="0"/>
                    <a:pt x="17" y="1"/>
                    <a:pt x="18" y="1"/>
                  </a:cubicBezTo>
                  <a:cubicBezTo>
                    <a:pt x="17" y="0"/>
                    <a:pt x="13" y="0"/>
                    <a:pt x="10" y="0"/>
                  </a:cubicBezTo>
                  <a:cubicBezTo>
                    <a:pt x="4" y="1"/>
                    <a:pt x="0" y="2"/>
                    <a:pt x="0" y="4"/>
                  </a:cubicBezTo>
                  <a:cubicBezTo>
                    <a:pt x="0" y="5"/>
                    <a:pt x="2" y="5"/>
                    <a:pt x="4" y="6"/>
                  </a:cubicBezTo>
                  <a:cubicBezTo>
                    <a:pt x="3" y="5"/>
                    <a:pt x="1" y="5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6" name="Freeform 1331">
              <a:extLst>
                <a:ext uri="{FF2B5EF4-FFF2-40B4-BE49-F238E27FC236}">
                  <a16:creationId xmlns:a16="http://schemas.microsoft.com/office/drawing/2014/main" id="{71F8E010-8FE8-DFA8-3C58-AA6531CC8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494" y="2660931"/>
              <a:ext cx="631456" cy="184175"/>
            </a:xfrm>
            <a:custGeom>
              <a:avLst/>
              <a:gdLst>
                <a:gd name="T0" fmla="*/ 392 w 128"/>
                <a:gd name="T1" fmla="*/ 48 h 35"/>
                <a:gd name="T2" fmla="*/ 432 w 128"/>
                <a:gd name="T3" fmla="*/ 77 h 35"/>
                <a:gd name="T4" fmla="*/ 431 w 128"/>
                <a:gd name="T5" fmla="*/ 118 h 35"/>
                <a:gd name="T6" fmla="*/ 390 w 128"/>
                <a:gd name="T7" fmla="*/ 136 h 35"/>
                <a:gd name="T8" fmla="*/ 284 w 128"/>
                <a:gd name="T9" fmla="*/ 123 h 35"/>
                <a:gd name="T10" fmla="*/ 39 w 128"/>
                <a:gd name="T11" fmla="*/ 86 h 35"/>
                <a:gd name="T12" fmla="*/ 0 w 128"/>
                <a:gd name="T13" fmla="*/ 61 h 35"/>
                <a:gd name="T14" fmla="*/ 5 w 128"/>
                <a:gd name="T15" fmla="*/ 21 h 35"/>
                <a:gd name="T16" fmla="*/ 27 w 128"/>
                <a:gd name="T17" fmla="*/ 0 h 35"/>
                <a:gd name="T18" fmla="*/ 215 w 128"/>
                <a:gd name="T19" fmla="*/ 29 h 35"/>
                <a:gd name="T20" fmla="*/ 392 w 128"/>
                <a:gd name="T21" fmla="*/ 4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5">
                  <a:moveTo>
                    <a:pt x="116" y="12"/>
                  </a:moveTo>
                  <a:cubicBezTo>
                    <a:pt x="127" y="14"/>
                    <a:pt x="128" y="17"/>
                    <a:pt x="128" y="19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32"/>
                    <a:pt x="125" y="35"/>
                    <a:pt x="115" y="33"/>
                  </a:cubicBezTo>
                  <a:cubicBezTo>
                    <a:pt x="114" y="33"/>
                    <a:pt x="108" y="33"/>
                    <a:pt x="84" y="30"/>
                  </a:cubicBezTo>
                  <a:cubicBezTo>
                    <a:pt x="59" y="27"/>
                    <a:pt x="11" y="21"/>
                    <a:pt x="11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0"/>
                    <a:pt x="5" y="0"/>
                    <a:pt x="8" y="0"/>
                  </a:cubicBezTo>
                  <a:cubicBezTo>
                    <a:pt x="8" y="0"/>
                    <a:pt x="41" y="5"/>
                    <a:pt x="63" y="7"/>
                  </a:cubicBezTo>
                  <a:cubicBezTo>
                    <a:pt x="86" y="10"/>
                    <a:pt x="116" y="12"/>
                    <a:pt x="116" y="1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7" name="Freeform 1332">
              <a:extLst>
                <a:ext uri="{FF2B5EF4-FFF2-40B4-BE49-F238E27FC236}">
                  <a16:creationId xmlns:a16="http://schemas.microsoft.com/office/drawing/2014/main" id="{343B5B84-8750-A75D-FD82-9D345E2F3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683" y="2693819"/>
              <a:ext cx="631456" cy="157864"/>
            </a:xfrm>
            <a:custGeom>
              <a:avLst/>
              <a:gdLst>
                <a:gd name="T0" fmla="*/ 405 w 128"/>
                <a:gd name="T1" fmla="*/ 0 h 30"/>
                <a:gd name="T2" fmla="*/ 431 w 128"/>
                <a:gd name="T3" fmla="*/ 26 h 30"/>
                <a:gd name="T4" fmla="*/ 432 w 128"/>
                <a:gd name="T5" fmla="*/ 61 h 30"/>
                <a:gd name="T6" fmla="*/ 378 w 128"/>
                <a:gd name="T7" fmla="*/ 90 h 30"/>
                <a:gd name="T8" fmla="*/ 183 w 128"/>
                <a:gd name="T9" fmla="*/ 107 h 30"/>
                <a:gd name="T10" fmla="*/ 35 w 128"/>
                <a:gd name="T11" fmla="*/ 123 h 30"/>
                <a:gd name="T12" fmla="*/ 5 w 128"/>
                <a:gd name="T13" fmla="*/ 102 h 30"/>
                <a:gd name="T14" fmla="*/ 0 w 128"/>
                <a:gd name="T15" fmla="*/ 61 h 30"/>
                <a:gd name="T16" fmla="*/ 21 w 128"/>
                <a:gd name="T17" fmla="*/ 34 h 30"/>
                <a:gd name="T18" fmla="*/ 203 w 128"/>
                <a:gd name="T19" fmla="*/ 21 h 30"/>
                <a:gd name="T20" fmla="*/ 405 w 128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8" h="30">
                  <a:moveTo>
                    <a:pt x="120" y="0"/>
                  </a:moveTo>
                  <a:cubicBezTo>
                    <a:pt x="126" y="0"/>
                    <a:pt x="127" y="3"/>
                    <a:pt x="127" y="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8"/>
                    <a:pt x="128" y="21"/>
                    <a:pt x="112" y="22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5" y="30"/>
                    <a:pt x="1" y="28"/>
                    <a:pt x="1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6" y="8"/>
                  </a:cubicBezTo>
                  <a:cubicBezTo>
                    <a:pt x="6" y="8"/>
                    <a:pt x="48" y="6"/>
                    <a:pt x="60" y="5"/>
                  </a:cubicBezTo>
                  <a:cubicBezTo>
                    <a:pt x="73" y="4"/>
                    <a:pt x="120" y="0"/>
                    <a:pt x="120" y="0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8" name="Freeform 1333">
              <a:extLst>
                <a:ext uri="{FF2B5EF4-FFF2-40B4-BE49-F238E27FC236}">
                  <a16:creationId xmlns:a16="http://schemas.microsoft.com/office/drawing/2014/main" id="{8EBDDCBF-A18C-7A13-F7BF-AE8845AAE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271" y="1868322"/>
              <a:ext cx="631456" cy="249951"/>
            </a:xfrm>
            <a:custGeom>
              <a:avLst/>
              <a:gdLst>
                <a:gd name="T0" fmla="*/ 21 w 128"/>
                <a:gd name="T1" fmla="*/ 87 h 48"/>
                <a:gd name="T2" fmla="*/ 21 w 128"/>
                <a:gd name="T3" fmla="*/ 87 h 48"/>
                <a:gd name="T4" fmla="*/ 5 w 128"/>
                <a:gd name="T5" fmla="*/ 63 h 48"/>
                <a:gd name="T6" fmla="*/ 12 w 128"/>
                <a:gd name="T7" fmla="*/ 25 h 48"/>
                <a:gd name="T8" fmla="*/ 68 w 128"/>
                <a:gd name="T9" fmla="*/ 16 h 48"/>
                <a:gd name="T10" fmla="*/ 261 w 128"/>
                <a:gd name="T11" fmla="*/ 68 h 48"/>
                <a:gd name="T12" fmla="*/ 396 w 128"/>
                <a:gd name="T13" fmla="*/ 100 h 48"/>
                <a:gd name="T14" fmla="*/ 431 w 128"/>
                <a:gd name="T15" fmla="*/ 130 h 48"/>
                <a:gd name="T16" fmla="*/ 423 w 128"/>
                <a:gd name="T17" fmla="*/ 168 h 48"/>
                <a:gd name="T18" fmla="*/ 399 w 128"/>
                <a:gd name="T19" fmla="*/ 185 h 48"/>
                <a:gd name="T20" fmla="*/ 207 w 128"/>
                <a:gd name="T21" fmla="*/ 143 h 48"/>
                <a:gd name="T22" fmla="*/ 21 w 128"/>
                <a:gd name="T23" fmla="*/ 87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48"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20"/>
                    <a:pt x="1" y="1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4" y="0"/>
                    <a:pt x="20" y="4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23" y="26"/>
                    <a:pt x="128" y="30"/>
                    <a:pt x="127" y="33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6"/>
                    <a:pt x="122" y="48"/>
                    <a:pt x="118" y="47"/>
                  </a:cubicBezTo>
                  <a:cubicBezTo>
                    <a:pt x="117" y="47"/>
                    <a:pt x="74" y="39"/>
                    <a:pt x="61" y="36"/>
                  </a:cubicBezTo>
                  <a:cubicBezTo>
                    <a:pt x="49" y="33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59" name="Freeform 1334">
              <a:extLst>
                <a:ext uri="{FF2B5EF4-FFF2-40B4-BE49-F238E27FC236}">
                  <a16:creationId xmlns:a16="http://schemas.microsoft.com/office/drawing/2014/main" id="{EC61D3B4-4305-D0F9-BBC8-6E70D4B93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029474"/>
              <a:ext cx="621589" cy="325595"/>
            </a:xfrm>
            <a:custGeom>
              <a:avLst/>
              <a:gdLst>
                <a:gd name="T0" fmla="*/ 410 w 126"/>
                <a:gd name="T1" fmla="*/ 158 h 62"/>
                <a:gd name="T2" fmla="*/ 423 w 126"/>
                <a:gd name="T3" fmla="*/ 192 h 62"/>
                <a:gd name="T4" fmla="*/ 413 w 126"/>
                <a:gd name="T5" fmla="*/ 227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58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39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39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0" name="Freeform 1335">
              <a:extLst>
                <a:ext uri="{FF2B5EF4-FFF2-40B4-BE49-F238E27FC236}">
                  <a16:creationId xmlns:a16="http://schemas.microsoft.com/office/drawing/2014/main" id="{D572F389-C796-DBD6-464C-D6A2223B0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2249826"/>
              <a:ext cx="621589" cy="322306"/>
            </a:xfrm>
            <a:custGeom>
              <a:avLst/>
              <a:gdLst>
                <a:gd name="T0" fmla="*/ 18 w 126"/>
                <a:gd name="T1" fmla="*/ 90 h 61"/>
                <a:gd name="T2" fmla="*/ 18 w 126"/>
                <a:gd name="T3" fmla="*/ 90 h 61"/>
                <a:gd name="T4" fmla="*/ 5 w 126"/>
                <a:gd name="T5" fmla="*/ 63 h 61"/>
                <a:gd name="T6" fmla="*/ 14 w 126"/>
                <a:gd name="T7" fmla="*/ 26 h 61"/>
                <a:gd name="T8" fmla="*/ 75 w 126"/>
                <a:gd name="T9" fmla="*/ 21 h 61"/>
                <a:gd name="T10" fmla="*/ 261 w 126"/>
                <a:gd name="T11" fmla="*/ 103 h 61"/>
                <a:gd name="T12" fmla="*/ 392 w 126"/>
                <a:gd name="T13" fmla="*/ 157 h 61"/>
                <a:gd name="T14" fmla="*/ 423 w 126"/>
                <a:gd name="T15" fmla="*/ 196 h 61"/>
                <a:gd name="T16" fmla="*/ 413 w 126"/>
                <a:gd name="T17" fmla="*/ 238 h 61"/>
                <a:gd name="T18" fmla="*/ 386 w 126"/>
                <a:gd name="T19" fmla="*/ 247 h 61"/>
                <a:gd name="T20" fmla="*/ 201 w 126"/>
                <a:gd name="T21" fmla="*/ 178 h 61"/>
                <a:gd name="T22" fmla="*/ 18 w 126"/>
                <a:gd name="T23" fmla="*/ 90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1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1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1" name="Freeform 1336">
              <a:extLst>
                <a:ext uri="{FF2B5EF4-FFF2-40B4-BE49-F238E27FC236}">
                  <a16:creationId xmlns:a16="http://schemas.microsoft.com/office/drawing/2014/main" id="{2E934355-37DD-BF59-3C35-07085010A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699" y="2177472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35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8" y="0"/>
                    <a:pt x="14" y="3"/>
                  </a:cubicBezTo>
                  <a:cubicBezTo>
                    <a:pt x="20" y="5"/>
                    <a:pt x="25" y="8"/>
                    <a:pt x="25" y="10"/>
                  </a:cubicBezTo>
                  <a:cubicBezTo>
                    <a:pt x="24" y="12"/>
                    <a:pt x="18" y="11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2" name="Freeform 1337">
              <a:extLst>
                <a:ext uri="{FF2B5EF4-FFF2-40B4-BE49-F238E27FC236}">
                  <a16:creationId xmlns:a16="http://schemas.microsoft.com/office/drawing/2014/main" id="{BE3FD1C3-68BA-7883-5076-733E016EB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2407690"/>
              <a:ext cx="121687" cy="62488"/>
            </a:xfrm>
            <a:custGeom>
              <a:avLst/>
              <a:gdLst>
                <a:gd name="T0" fmla="*/ 78 w 25"/>
                <a:gd name="T1" fmla="*/ 40 h 12"/>
                <a:gd name="T2" fmla="*/ 36 w 25"/>
                <a:gd name="T3" fmla="*/ 35 h 12"/>
                <a:gd name="T4" fmla="*/ 0 w 25"/>
                <a:gd name="T5" fmla="*/ 8 h 12"/>
                <a:gd name="T6" fmla="*/ 41 w 25"/>
                <a:gd name="T7" fmla="*/ 8 h 12"/>
                <a:gd name="T8" fmla="*/ 78 w 25"/>
                <a:gd name="T9" fmla="*/ 4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24" y="10"/>
                  </a:moveTo>
                  <a:cubicBezTo>
                    <a:pt x="23" y="12"/>
                    <a:pt x="18" y="11"/>
                    <a:pt x="11" y="9"/>
                  </a:cubicBezTo>
                  <a:cubicBezTo>
                    <a:pt x="5" y="7"/>
                    <a:pt x="0" y="3"/>
                    <a:pt x="0" y="2"/>
                  </a:cubicBezTo>
                  <a:cubicBezTo>
                    <a:pt x="1" y="0"/>
                    <a:pt x="7" y="0"/>
                    <a:pt x="13" y="2"/>
                  </a:cubicBezTo>
                  <a:cubicBezTo>
                    <a:pt x="20" y="5"/>
                    <a:pt x="25" y="8"/>
                    <a:pt x="24" y="10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3" name="Freeform 1338">
              <a:extLst>
                <a:ext uri="{FF2B5EF4-FFF2-40B4-BE49-F238E27FC236}">
                  <a16:creationId xmlns:a16="http://schemas.microsoft.com/office/drawing/2014/main" id="{5B58E2EC-9EC4-0CE1-8F4E-94A78CE5B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833" y="2161028"/>
              <a:ext cx="121687" cy="62488"/>
            </a:xfrm>
            <a:custGeom>
              <a:avLst/>
              <a:gdLst>
                <a:gd name="T0" fmla="*/ 1 w 25"/>
                <a:gd name="T1" fmla="*/ 8 h 12"/>
                <a:gd name="T2" fmla="*/ 46 w 25"/>
                <a:gd name="T3" fmla="*/ 13 h 12"/>
                <a:gd name="T4" fmla="*/ 81 w 25"/>
                <a:gd name="T5" fmla="*/ 40 h 12"/>
                <a:gd name="T6" fmla="*/ 40 w 25"/>
                <a:gd name="T7" fmla="*/ 40 h 12"/>
                <a:gd name="T8" fmla="*/ 1 w 25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2">
                  <a:moveTo>
                    <a:pt x="1" y="2"/>
                  </a:moveTo>
                  <a:cubicBezTo>
                    <a:pt x="2" y="0"/>
                    <a:pt x="7" y="1"/>
                    <a:pt x="14" y="3"/>
                  </a:cubicBezTo>
                  <a:cubicBezTo>
                    <a:pt x="20" y="5"/>
                    <a:pt x="25" y="9"/>
                    <a:pt x="25" y="10"/>
                  </a:cubicBezTo>
                  <a:cubicBezTo>
                    <a:pt x="24" y="12"/>
                    <a:pt x="18" y="12"/>
                    <a:pt x="12" y="10"/>
                  </a:cubicBezTo>
                  <a:cubicBezTo>
                    <a:pt x="5" y="7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4" name="Freeform 1339">
              <a:extLst>
                <a:ext uri="{FF2B5EF4-FFF2-40B4-BE49-F238E27FC236}">
                  <a16:creationId xmlns:a16="http://schemas.microsoft.com/office/drawing/2014/main" id="{8898913F-E823-A8C0-34EA-1088114B1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845" y="2391246"/>
              <a:ext cx="118398" cy="65777"/>
            </a:xfrm>
            <a:custGeom>
              <a:avLst/>
              <a:gdLst>
                <a:gd name="T0" fmla="*/ 81 w 24"/>
                <a:gd name="T1" fmla="*/ 47 h 12"/>
                <a:gd name="T2" fmla="*/ 39 w 24"/>
                <a:gd name="T3" fmla="*/ 42 h 12"/>
                <a:gd name="T4" fmla="*/ 0 w 24"/>
                <a:gd name="T5" fmla="*/ 8 h 12"/>
                <a:gd name="T6" fmla="*/ 45 w 24"/>
                <a:gd name="T7" fmla="*/ 13 h 12"/>
                <a:gd name="T8" fmla="*/ 81 w 24"/>
                <a:gd name="T9" fmla="*/ 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2">
                  <a:moveTo>
                    <a:pt x="24" y="10"/>
                  </a:moveTo>
                  <a:cubicBezTo>
                    <a:pt x="23" y="12"/>
                    <a:pt x="17" y="12"/>
                    <a:pt x="11" y="9"/>
                  </a:cubicBezTo>
                  <a:cubicBezTo>
                    <a:pt x="4" y="7"/>
                    <a:pt x="0" y="4"/>
                    <a:pt x="0" y="2"/>
                  </a:cubicBezTo>
                  <a:cubicBezTo>
                    <a:pt x="1" y="0"/>
                    <a:pt x="7" y="0"/>
                    <a:pt x="13" y="3"/>
                  </a:cubicBezTo>
                  <a:cubicBezTo>
                    <a:pt x="20" y="5"/>
                    <a:pt x="24" y="8"/>
                    <a:pt x="24" y="10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5" name="Freeform 1340">
              <a:extLst>
                <a:ext uri="{FF2B5EF4-FFF2-40B4-BE49-F238E27FC236}">
                  <a16:creationId xmlns:a16="http://schemas.microsoft.com/office/drawing/2014/main" id="{0D4B02F3-5502-EEED-5D48-8D5C85692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049" y="2276137"/>
              <a:ext cx="259818" cy="85510"/>
            </a:xfrm>
            <a:custGeom>
              <a:avLst/>
              <a:gdLst>
                <a:gd name="T0" fmla="*/ 0 w 53"/>
                <a:gd name="T1" fmla="*/ 39 h 16"/>
                <a:gd name="T2" fmla="*/ 15 w 53"/>
                <a:gd name="T3" fmla="*/ 5 h 16"/>
                <a:gd name="T4" fmla="*/ 55 w 53"/>
                <a:gd name="T5" fmla="*/ 13 h 16"/>
                <a:gd name="T6" fmla="*/ 119 w 53"/>
                <a:gd name="T7" fmla="*/ 42 h 16"/>
                <a:gd name="T8" fmla="*/ 146 w 53"/>
                <a:gd name="T9" fmla="*/ 55 h 16"/>
                <a:gd name="T10" fmla="*/ 176 w 53"/>
                <a:gd name="T11" fmla="*/ 68 h 16"/>
                <a:gd name="T12" fmla="*/ 54 w 53"/>
                <a:gd name="T13" fmla="*/ 21 h 16"/>
                <a:gd name="T14" fmla="*/ 13 w 53"/>
                <a:gd name="T15" fmla="*/ 21 h 16"/>
                <a:gd name="T16" fmla="*/ 0 w 53"/>
                <a:gd name="T17" fmla="*/ 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6">
                  <a:moveTo>
                    <a:pt x="0" y="9"/>
                  </a:moveTo>
                  <a:cubicBezTo>
                    <a:pt x="1" y="6"/>
                    <a:pt x="2" y="2"/>
                    <a:pt x="5" y="1"/>
                  </a:cubicBezTo>
                  <a:cubicBezTo>
                    <a:pt x="8" y="0"/>
                    <a:pt x="13" y="2"/>
                    <a:pt x="17" y="3"/>
                  </a:cubicBezTo>
                  <a:cubicBezTo>
                    <a:pt x="23" y="5"/>
                    <a:pt x="29" y="8"/>
                    <a:pt x="36" y="10"/>
                  </a:cubicBezTo>
                  <a:cubicBezTo>
                    <a:pt x="39" y="11"/>
                    <a:pt x="41" y="12"/>
                    <a:pt x="44" y="13"/>
                  </a:cubicBezTo>
                  <a:cubicBezTo>
                    <a:pt x="47" y="14"/>
                    <a:pt x="50" y="15"/>
                    <a:pt x="53" y="16"/>
                  </a:cubicBezTo>
                  <a:cubicBezTo>
                    <a:pt x="41" y="14"/>
                    <a:pt x="28" y="8"/>
                    <a:pt x="16" y="5"/>
                  </a:cubicBezTo>
                  <a:cubicBezTo>
                    <a:pt x="12" y="4"/>
                    <a:pt x="7" y="3"/>
                    <a:pt x="4" y="5"/>
                  </a:cubicBezTo>
                  <a:cubicBezTo>
                    <a:pt x="2" y="7"/>
                    <a:pt x="1" y="9"/>
                    <a:pt x="0" y="11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6" name="Freeform 1341">
              <a:extLst>
                <a:ext uri="{FF2B5EF4-FFF2-40B4-BE49-F238E27FC236}">
                  <a16:creationId xmlns:a16="http://schemas.microsoft.com/office/drawing/2014/main" id="{BB156D34-DACB-4254-1F97-38F623EFB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037" y="2045919"/>
              <a:ext cx="259818" cy="95376"/>
            </a:xfrm>
            <a:custGeom>
              <a:avLst/>
              <a:gdLst>
                <a:gd name="T0" fmla="*/ 0 w 53"/>
                <a:gd name="T1" fmla="*/ 42 h 18"/>
                <a:gd name="T2" fmla="*/ 13 w 53"/>
                <a:gd name="T3" fmla="*/ 5 h 18"/>
                <a:gd name="T4" fmla="*/ 55 w 53"/>
                <a:gd name="T5" fmla="*/ 21 h 18"/>
                <a:gd name="T6" fmla="*/ 119 w 53"/>
                <a:gd name="T7" fmla="*/ 47 h 18"/>
                <a:gd name="T8" fmla="*/ 149 w 53"/>
                <a:gd name="T9" fmla="*/ 63 h 18"/>
                <a:gd name="T10" fmla="*/ 176 w 53"/>
                <a:gd name="T11" fmla="*/ 76 h 18"/>
                <a:gd name="T12" fmla="*/ 54 w 53"/>
                <a:gd name="T13" fmla="*/ 29 h 18"/>
                <a:gd name="T14" fmla="*/ 15 w 53"/>
                <a:gd name="T15" fmla="*/ 29 h 18"/>
                <a:gd name="T16" fmla="*/ 0 w 53"/>
                <a:gd name="T17" fmla="*/ 55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18">
                  <a:moveTo>
                    <a:pt x="0" y="10"/>
                  </a:moveTo>
                  <a:cubicBezTo>
                    <a:pt x="1" y="8"/>
                    <a:pt x="1" y="2"/>
                    <a:pt x="4" y="1"/>
                  </a:cubicBezTo>
                  <a:cubicBezTo>
                    <a:pt x="7" y="0"/>
                    <a:pt x="13" y="4"/>
                    <a:pt x="17" y="5"/>
                  </a:cubicBezTo>
                  <a:cubicBezTo>
                    <a:pt x="23" y="7"/>
                    <a:pt x="30" y="9"/>
                    <a:pt x="36" y="11"/>
                  </a:cubicBezTo>
                  <a:cubicBezTo>
                    <a:pt x="39" y="12"/>
                    <a:pt x="42" y="14"/>
                    <a:pt x="45" y="15"/>
                  </a:cubicBezTo>
                  <a:cubicBezTo>
                    <a:pt x="47" y="16"/>
                    <a:pt x="51" y="16"/>
                    <a:pt x="53" y="18"/>
                  </a:cubicBezTo>
                  <a:cubicBezTo>
                    <a:pt x="41" y="16"/>
                    <a:pt x="28" y="10"/>
                    <a:pt x="16" y="7"/>
                  </a:cubicBezTo>
                  <a:cubicBezTo>
                    <a:pt x="12" y="6"/>
                    <a:pt x="8" y="5"/>
                    <a:pt x="5" y="7"/>
                  </a:cubicBezTo>
                  <a:cubicBezTo>
                    <a:pt x="2" y="8"/>
                    <a:pt x="1" y="11"/>
                    <a:pt x="0" y="13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7" name="Freeform 1342">
              <a:extLst>
                <a:ext uri="{FF2B5EF4-FFF2-40B4-BE49-F238E27FC236}">
                  <a16:creationId xmlns:a16="http://schemas.microsoft.com/office/drawing/2014/main" id="{03A3D47B-4DE1-9E17-F1AB-FC59F6348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923" y="2197205"/>
              <a:ext cx="384793" cy="144709"/>
            </a:xfrm>
            <a:custGeom>
              <a:avLst/>
              <a:gdLst>
                <a:gd name="T0" fmla="*/ 0 w 78"/>
                <a:gd name="T1" fmla="*/ 0 h 27"/>
                <a:gd name="T2" fmla="*/ 183 w 78"/>
                <a:gd name="T3" fmla="*/ 90 h 27"/>
                <a:gd name="T4" fmla="*/ 255 w 78"/>
                <a:gd name="T5" fmla="*/ 109 h 27"/>
                <a:gd name="T6" fmla="*/ 264 w 78"/>
                <a:gd name="T7" fmla="*/ 60 h 27"/>
                <a:gd name="T8" fmla="*/ 242 w 78"/>
                <a:gd name="T9" fmla="*/ 96 h 27"/>
                <a:gd name="T10" fmla="*/ 203 w 78"/>
                <a:gd name="T11" fmla="*/ 83 h 27"/>
                <a:gd name="T12" fmla="*/ 161 w 78"/>
                <a:gd name="T13" fmla="*/ 64 h 27"/>
                <a:gd name="T14" fmla="*/ 75 w 78"/>
                <a:gd name="T15" fmla="*/ 26 h 27"/>
                <a:gd name="T16" fmla="*/ 35 w 78"/>
                <a:gd name="T17" fmla="*/ 13 h 27"/>
                <a:gd name="T18" fmla="*/ 5 w 78"/>
                <a:gd name="T19" fmla="*/ 5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" h="27">
                  <a:moveTo>
                    <a:pt x="0" y="0"/>
                  </a:moveTo>
                  <a:cubicBezTo>
                    <a:pt x="18" y="7"/>
                    <a:pt x="36" y="14"/>
                    <a:pt x="54" y="21"/>
                  </a:cubicBezTo>
                  <a:cubicBezTo>
                    <a:pt x="58" y="22"/>
                    <a:pt x="71" y="27"/>
                    <a:pt x="75" y="25"/>
                  </a:cubicBezTo>
                  <a:cubicBezTo>
                    <a:pt x="78" y="23"/>
                    <a:pt x="78" y="17"/>
                    <a:pt x="78" y="14"/>
                  </a:cubicBezTo>
                  <a:cubicBezTo>
                    <a:pt x="77" y="17"/>
                    <a:pt x="75" y="21"/>
                    <a:pt x="71" y="22"/>
                  </a:cubicBezTo>
                  <a:cubicBezTo>
                    <a:pt x="67" y="22"/>
                    <a:pt x="63" y="20"/>
                    <a:pt x="60" y="19"/>
                  </a:cubicBezTo>
                  <a:cubicBezTo>
                    <a:pt x="56" y="18"/>
                    <a:pt x="51" y="16"/>
                    <a:pt x="47" y="15"/>
                  </a:cubicBezTo>
                  <a:cubicBezTo>
                    <a:pt x="39" y="12"/>
                    <a:pt x="30" y="9"/>
                    <a:pt x="22" y="6"/>
                  </a:cubicBezTo>
                  <a:cubicBezTo>
                    <a:pt x="18" y="5"/>
                    <a:pt x="14" y="4"/>
                    <a:pt x="10" y="3"/>
                  </a:cubicBezTo>
                  <a:cubicBezTo>
                    <a:pt x="7" y="2"/>
                    <a:pt x="4" y="1"/>
                    <a:pt x="1" y="1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8" name="Freeform 1343">
              <a:extLst>
                <a:ext uri="{FF2B5EF4-FFF2-40B4-BE49-F238E27FC236}">
                  <a16:creationId xmlns:a16="http://schemas.microsoft.com/office/drawing/2014/main" id="{2A8AF0EA-49A5-B29F-DADB-C5B768B21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180" y="2417557"/>
              <a:ext cx="434126" cy="144709"/>
            </a:xfrm>
            <a:custGeom>
              <a:avLst/>
              <a:gdLst>
                <a:gd name="T0" fmla="*/ 296 w 88"/>
                <a:gd name="T1" fmla="*/ 77 h 27"/>
                <a:gd name="T2" fmla="*/ 278 w 88"/>
                <a:gd name="T3" fmla="*/ 111 h 27"/>
                <a:gd name="T4" fmla="*/ 228 w 88"/>
                <a:gd name="T5" fmla="*/ 96 h 27"/>
                <a:gd name="T6" fmla="*/ 153 w 88"/>
                <a:gd name="T7" fmla="*/ 68 h 27"/>
                <a:gd name="T8" fmla="*/ 0 w 88"/>
                <a:gd name="T9" fmla="*/ 0 h 27"/>
                <a:gd name="T10" fmla="*/ 107 w 88"/>
                <a:gd name="T11" fmla="*/ 42 h 27"/>
                <a:gd name="T12" fmla="*/ 210 w 88"/>
                <a:gd name="T13" fmla="*/ 83 h 27"/>
                <a:gd name="T14" fmla="*/ 291 w 88"/>
                <a:gd name="T15" fmla="*/ 47 h 27"/>
                <a:gd name="T16" fmla="*/ 297 w 88"/>
                <a:gd name="T17" fmla="*/ 75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27">
                  <a:moveTo>
                    <a:pt x="87" y="18"/>
                  </a:moveTo>
                  <a:cubicBezTo>
                    <a:pt x="86" y="21"/>
                    <a:pt x="87" y="26"/>
                    <a:pt x="82" y="26"/>
                  </a:cubicBezTo>
                  <a:cubicBezTo>
                    <a:pt x="78" y="27"/>
                    <a:pt x="71" y="24"/>
                    <a:pt x="67" y="22"/>
                  </a:cubicBezTo>
                  <a:cubicBezTo>
                    <a:pt x="58" y="19"/>
                    <a:pt x="54" y="18"/>
                    <a:pt x="45" y="16"/>
                  </a:cubicBezTo>
                  <a:cubicBezTo>
                    <a:pt x="32" y="11"/>
                    <a:pt x="12" y="6"/>
                    <a:pt x="0" y="0"/>
                  </a:cubicBezTo>
                  <a:cubicBezTo>
                    <a:pt x="9" y="3"/>
                    <a:pt x="21" y="7"/>
                    <a:pt x="31" y="10"/>
                  </a:cubicBezTo>
                  <a:cubicBezTo>
                    <a:pt x="42" y="13"/>
                    <a:pt x="51" y="16"/>
                    <a:pt x="62" y="19"/>
                  </a:cubicBezTo>
                  <a:cubicBezTo>
                    <a:pt x="73" y="21"/>
                    <a:pt x="88" y="21"/>
                    <a:pt x="86" y="11"/>
                  </a:cubicBezTo>
                  <a:cubicBezTo>
                    <a:pt x="88" y="13"/>
                    <a:pt x="87" y="15"/>
                    <a:pt x="88" y="17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69" name="Freeform 1344">
              <a:extLst>
                <a:ext uri="{FF2B5EF4-FFF2-40B4-BE49-F238E27FC236}">
                  <a16:creationId xmlns:a16="http://schemas.microsoft.com/office/drawing/2014/main" id="{371042FC-4B42-B30B-C05F-3CD0FD272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566" y="2187338"/>
              <a:ext cx="101954" cy="36177"/>
            </a:xfrm>
            <a:custGeom>
              <a:avLst/>
              <a:gdLst>
                <a:gd name="T0" fmla="*/ 47 w 21"/>
                <a:gd name="T1" fmla="*/ 0 h 7"/>
                <a:gd name="T2" fmla="*/ 59 w 21"/>
                <a:gd name="T3" fmla="*/ 14 h 7"/>
                <a:gd name="T4" fmla="*/ 15 w 21"/>
                <a:gd name="T5" fmla="*/ 13 h 7"/>
                <a:gd name="T6" fmla="*/ 0 w 21"/>
                <a:gd name="T7" fmla="*/ 5 h 7"/>
                <a:gd name="T8" fmla="*/ 22 w 21"/>
                <a:gd name="T9" fmla="*/ 20 h 7"/>
                <a:gd name="T10" fmla="*/ 65 w 21"/>
                <a:gd name="T11" fmla="*/ 20 h 7"/>
                <a:gd name="T12" fmla="*/ 47 w 21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" h="7">
                  <a:moveTo>
                    <a:pt x="15" y="0"/>
                  </a:moveTo>
                  <a:cubicBezTo>
                    <a:pt x="17" y="2"/>
                    <a:pt x="19" y="3"/>
                    <a:pt x="18" y="4"/>
                  </a:cubicBezTo>
                  <a:cubicBezTo>
                    <a:pt x="18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3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1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0" name="Freeform 1345">
              <a:extLst>
                <a:ext uri="{FF2B5EF4-FFF2-40B4-BE49-F238E27FC236}">
                  <a16:creationId xmlns:a16="http://schemas.microsoft.com/office/drawing/2014/main" id="{CC455874-14B2-EFEB-1CDB-FFAEB413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988" y="2167605"/>
              <a:ext cx="88798" cy="29600"/>
            </a:xfrm>
            <a:custGeom>
              <a:avLst/>
              <a:gdLst>
                <a:gd name="T0" fmla="*/ 5 w 18"/>
                <a:gd name="T1" fmla="*/ 8 h 6"/>
                <a:gd name="T2" fmla="*/ 41 w 18"/>
                <a:gd name="T3" fmla="*/ 12 h 6"/>
                <a:gd name="T4" fmla="*/ 62 w 18"/>
                <a:gd name="T5" fmla="*/ 21 h 6"/>
                <a:gd name="T6" fmla="*/ 35 w 18"/>
                <a:gd name="T7" fmla="*/ 8 h 6"/>
                <a:gd name="T8" fmla="*/ 0 w 18"/>
                <a:gd name="T9" fmla="*/ 8 h 6"/>
                <a:gd name="T10" fmla="*/ 12 w 18"/>
                <a:gd name="T11" fmla="*/ 18 h 6"/>
                <a:gd name="T12" fmla="*/ 5 w 18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6">
                  <a:moveTo>
                    <a:pt x="1" y="2"/>
                  </a:moveTo>
                  <a:cubicBezTo>
                    <a:pt x="2" y="1"/>
                    <a:pt x="7" y="2"/>
                    <a:pt x="12" y="3"/>
                  </a:cubicBezTo>
                  <a:cubicBezTo>
                    <a:pt x="14" y="4"/>
                    <a:pt x="16" y="5"/>
                    <a:pt x="18" y="6"/>
                  </a:cubicBezTo>
                  <a:cubicBezTo>
                    <a:pt x="17" y="5"/>
                    <a:pt x="14" y="4"/>
                    <a:pt x="10" y="2"/>
                  </a:cubicBezTo>
                  <a:cubicBezTo>
                    <a:pt x="5" y="1"/>
                    <a:pt x="0" y="0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2" y="5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1" name="Freeform 1346">
              <a:extLst>
                <a:ext uri="{FF2B5EF4-FFF2-40B4-BE49-F238E27FC236}">
                  <a16:creationId xmlns:a16="http://schemas.microsoft.com/office/drawing/2014/main" id="{FF3687BE-9524-F3D4-0BB7-17DDF98DE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578" y="2417557"/>
              <a:ext cx="98665" cy="39466"/>
            </a:xfrm>
            <a:custGeom>
              <a:avLst/>
              <a:gdLst>
                <a:gd name="T0" fmla="*/ 53 w 20"/>
                <a:gd name="T1" fmla="*/ 0 h 7"/>
                <a:gd name="T2" fmla="*/ 62 w 20"/>
                <a:gd name="T3" fmla="*/ 21 h 7"/>
                <a:gd name="T4" fmla="*/ 18 w 20"/>
                <a:gd name="T5" fmla="*/ 15 h 7"/>
                <a:gd name="T6" fmla="*/ 0 w 20"/>
                <a:gd name="T7" fmla="*/ 5 h 7"/>
                <a:gd name="T8" fmla="*/ 26 w 20"/>
                <a:gd name="T9" fmla="*/ 21 h 7"/>
                <a:gd name="T10" fmla="*/ 68 w 20"/>
                <a:gd name="T11" fmla="*/ 26 h 7"/>
                <a:gd name="T12" fmla="*/ 53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5" y="0"/>
                  </a:moveTo>
                  <a:cubicBezTo>
                    <a:pt x="17" y="2"/>
                    <a:pt x="18" y="3"/>
                    <a:pt x="18" y="4"/>
                  </a:cubicBezTo>
                  <a:cubicBezTo>
                    <a:pt x="17" y="6"/>
                    <a:pt x="12" y="6"/>
                    <a:pt x="5" y="3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2" y="2"/>
                    <a:pt x="4" y="3"/>
                    <a:pt x="7" y="4"/>
                  </a:cubicBezTo>
                  <a:cubicBezTo>
                    <a:pt x="14" y="7"/>
                    <a:pt x="19" y="7"/>
                    <a:pt x="20" y="5"/>
                  </a:cubicBezTo>
                  <a:cubicBezTo>
                    <a:pt x="20" y="4"/>
                    <a:pt x="18" y="2"/>
                    <a:pt x="15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2" name="Freeform 1347">
              <a:extLst>
                <a:ext uri="{FF2B5EF4-FFF2-40B4-BE49-F238E27FC236}">
                  <a16:creationId xmlns:a16="http://schemas.microsoft.com/office/drawing/2014/main" id="{E158E7AE-37D2-DCDD-7D03-BFFE828A5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11" y="2397824"/>
              <a:ext cx="92087" cy="32888"/>
            </a:xfrm>
            <a:custGeom>
              <a:avLst/>
              <a:gdLst>
                <a:gd name="T0" fmla="*/ 6 w 19"/>
                <a:gd name="T1" fmla="*/ 8 h 6"/>
                <a:gd name="T2" fmla="*/ 41 w 19"/>
                <a:gd name="T3" fmla="*/ 13 h 6"/>
                <a:gd name="T4" fmla="*/ 60 w 19"/>
                <a:gd name="T5" fmla="*/ 28 h 6"/>
                <a:gd name="T6" fmla="*/ 35 w 19"/>
                <a:gd name="T7" fmla="*/ 8 h 6"/>
                <a:gd name="T8" fmla="*/ 1 w 19"/>
                <a:gd name="T9" fmla="*/ 8 h 6"/>
                <a:gd name="T10" fmla="*/ 13 w 19"/>
                <a:gd name="T11" fmla="*/ 22 h 6"/>
                <a:gd name="T12" fmla="*/ 6 w 19"/>
                <a:gd name="T13" fmla="*/ 8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6">
                  <a:moveTo>
                    <a:pt x="2" y="2"/>
                  </a:moveTo>
                  <a:cubicBezTo>
                    <a:pt x="2" y="1"/>
                    <a:pt x="8" y="2"/>
                    <a:pt x="13" y="3"/>
                  </a:cubicBezTo>
                  <a:cubicBezTo>
                    <a:pt x="15" y="4"/>
                    <a:pt x="17" y="5"/>
                    <a:pt x="19" y="6"/>
                  </a:cubicBezTo>
                  <a:cubicBezTo>
                    <a:pt x="17" y="5"/>
                    <a:pt x="14" y="4"/>
                    <a:pt x="11" y="2"/>
                  </a:cubicBezTo>
                  <a:cubicBezTo>
                    <a:pt x="6" y="1"/>
                    <a:pt x="1" y="0"/>
                    <a:pt x="1" y="2"/>
                  </a:cubicBezTo>
                  <a:cubicBezTo>
                    <a:pt x="0" y="3"/>
                    <a:pt x="2" y="4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3" name="Freeform 1348">
              <a:extLst>
                <a:ext uri="{FF2B5EF4-FFF2-40B4-BE49-F238E27FC236}">
                  <a16:creationId xmlns:a16="http://schemas.microsoft.com/office/drawing/2014/main" id="{B6A6FCC6-20AE-33A5-8A47-38141CFCE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438" y="2029474"/>
              <a:ext cx="621589" cy="325595"/>
            </a:xfrm>
            <a:custGeom>
              <a:avLst/>
              <a:gdLst>
                <a:gd name="T0" fmla="*/ 410 w 126"/>
                <a:gd name="T1" fmla="*/ 158 h 62"/>
                <a:gd name="T2" fmla="*/ 423 w 126"/>
                <a:gd name="T3" fmla="*/ 192 h 62"/>
                <a:gd name="T4" fmla="*/ 413 w 126"/>
                <a:gd name="T5" fmla="*/ 227 h 62"/>
                <a:gd name="T6" fmla="*/ 356 w 126"/>
                <a:gd name="T7" fmla="*/ 232 h 62"/>
                <a:gd name="T8" fmla="*/ 167 w 126"/>
                <a:gd name="T9" fmla="*/ 150 h 62"/>
                <a:gd name="T10" fmla="*/ 27 w 126"/>
                <a:gd name="T11" fmla="*/ 94 h 62"/>
                <a:gd name="T12" fmla="*/ 5 w 126"/>
                <a:gd name="T13" fmla="*/ 61 h 62"/>
                <a:gd name="T14" fmla="*/ 18 w 126"/>
                <a:gd name="T15" fmla="*/ 21 h 62"/>
                <a:gd name="T16" fmla="*/ 45 w 126"/>
                <a:gd name="T17" fmla="*/ 8 h 62"/>
                <a:gd name="T18" fmla="*/ 216 w 126"/>
                <a:gd name="T19" fmla="*/ 81 h 62"/>
                <a:gd name="T20" fmla="*/ 410 w 126"/>
                <a:gd name="T21" fmla="*/ 158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6" h="62">
                  <a:moveTo>
                    <a:pt x="121" y="39"/>
                  </a:moveTo>
                  <a:cubicBezTo>
                    <a:pt x="126" y="41"/>
                    <a:pt x="126" y="45"/>
                    <a:pt x="125" y="47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21" y="59"/>
                    <a:pt x="120" y="62"/>
                    <a:pt x="105" y="5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1"/>
                    <a:pt x="0" y="18"/>
                    <a:pt x="1" y="1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2"/>
                    <a:pt x="9" y="0"/>
                    <a:pt x="13" y="2"/>
                  </a:cubicBezTo>
                  <a:cubicBezTo>
                    <a:pt x="13" y="2"/>
                    <a:pt x="52" y="16"/>
                    <a:pt x="64" y="20"/>
                  </a:cubicBezTo>
                  <a:cubicBezTo>
                    <a:pt x="76" y="25"/>
                    <a:pt x="120" y="39"/>
                    <a:pt x="121" y="39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4" name="Freeform 1349">
              <a:extLst>
                <a:ext uri="{FF2B5EF4-FFF2-40B4-BE49-F238E27FC236}">
                  <a16:creationId xmlns:a16="http://schemas.microsoft.com/office/drawing/2014/main" id="{2E75C5B6-C149-8F58-FCE9-9948C299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449" y="2249826"/>
              <a:ext cx="621589" cy="322306"/>
            </a:xfrm>
            <a:custGeom>
              <a:avLst/>
              <a:gdLst>
                <a:gd name="T0" fmla="*/ 18 w 126"/>
                <a:gd name="T1" fmla="*/ 90 h 61"/>
                <a:gd name="T2" fmla="*/ 18 w 126"/>
                <a:gd name="T3" fmla="*/ 90 h 61"/>
                <a:gd name="T4" fmla="*/ 5 w 126"/>
                <a:gd name="T5" fmla="*/ 63 h 61"/>
                <a:gd name="T6" fmla="*/ 14 w 126"/>
                <a:gd name="T7" fmla="*/ 26 h 61"/>
                <a:gd name="T8" fmla="*/ 75 w 126"/>
                <a:gd name="T9" fmla="*/ 21 h 61"/>
                <a:gd name="T10" fmla="*/ 261 w 126"/>
                <a:gd name="T11" fmla="*/ 103 h 61"/>
                <a:gd name="T12" fmla="*/ 392 w 126"/>
                <a:gd name="T13" fmla="*/ 157 h 61"/>
                <a:gd name="T14" fmla="*/ 423 w 126"/>
                <a:gd name="T15" fmla="*/ 196 h 61"/>
                <a:gd name="T16" fmla="*/ 413 w 126"/>
                <a:gd name="T17" fmla="*/ 238 h 61"/>
                <a:gd name="T18" fmla="*/ 386 w 126"/>
                <a:gd name="T19" fmla="*/ 247 h 61"/>
                <a:gd name="T20" fmla="*/ 201 w 126"/>
                <a:gd name="T21" fmla="*/ 178 h 61"/>
                <a:gd name="T22" fmla="*/ 18 w 126"/>
                <a:gd name="T23" fmla="*/ 90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61">
                  <a:moveTo>
                    <a:pt x="5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6" y="0"/>
                    <a:pt x="22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22" y="40"/>
                    <a:pt x="126" y="44"/>
                    <a:pt x="125" y="47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20" y="60"/>
                    <a:pt x="118" y="61"/>
                    <a:pt x="114" y="60"/>
                  </a:cubicBezTo>
                  <a:cubicBezTo>
                    <a:pt x="113" y="60"/>
                    <a:pt x="71" y="47"/>
                    <a:pt x="59" y="43"/>
                  </a:cubicBezTo>
                  <a:cubicBezTo>
                    <a:pt x="47" y="39"/>
                    <a:pt x="6" y="22"/>
                    <a:pt x="5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5" name="Freeform 1350">
              <a:extLst>
                <a:ext uri="{FF2B5EF4-FFF2-40B4-BE49-F238E27FC236}">
                  <a16:creationId xmlns:a16="http://schemas.microsoft.com/office/drawing/2014/main" id="{137910F6-3ECA-A13E-1891-C61894ABB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2476756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87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0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solidFill>
              <a:srgbClr val="F9C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6" name="Freeform 1351">
              <a:extLst>
                <a:ext uri="{FF2B5EF4-FFF2-40B4-BE49-F238E27FC236}">
                  <a16:creationId xmlns:a16="http://schemas.microsoft.com/office/drawing/2014/main" id="{EB117701-0E04-590F-DAA5-1ACC23598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2608309"/>
              <a:ext cx="121687" cy="52621"/>
            </a:xfrm>
            <a:custGeom>
              <a:avLst/>
              <a:gdLst>
                <a:gd name="T0" fmla="*/ 78 w 25"/>
                <a:gd name="T1" fmla="*/ 34 h 10"/>
                <a:gd name="T2" fmla="*/ 36 w 25"/>
                <a:gd name="T3" fmla="*/ 34 h 10"/>
                <a:gd name="T4" fmla="*/ 0 w 25"/>
                <a:gd name="T5" fmla="*/ 8 h 10"/>
                <a:gd name="T6" fmla="*/ 41 w 25"/>
                <a:gd name="T7" fmla="*/ 8 h 10"/>
                <a:gd name="T8" fmla="*/ 78 w 25"/>
                <a:gd name="T9" fmla="*/ 3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0">
                  <a:moveTo>
                    <a:pt x="24" y="8"/>
                  </a:moveTo>
                  <a:cubicBezTo>
                    <a:pt x="24" y="10"/>
                    <a:pt x="18" y="10"/>
                    <a:pt x="11" y="8"/>
                  </a:cubicBezTo>
                  <a:cubicBezTo>
                    <a:pt x="5" y="7"/>
                    <a:pt x="0" y="4"/>
                    <a:pt x="0" y="2"/>
                  </a:cubicBezTo>
                  <a:cubicBezTo>
                    <a:pt x="1" y="0"/>
                    <a:pt x="6" y="0"/>
                    <a:pt x="13" y="2"/>
                  </a:cubicBezTo>
                  <a:cubicBezTo>
                    <a:pt x="20" y="3"/>
                    <a:pt x="25" y="6"/>
                    <a:pt x="24" y="8"/>
                  </a:cubicBezTo>
                  <a:close/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7" name="Freeform 1352">
              <a:extLst>
                <a:ext uri="{FF2B5EF4-FFF2-40B4-BE49-F238E27FC236}">
                  <a16:creationId xmlns:a16="http://schemas.microsoft.com/office/drawing/2014/main" id="{7DCBD0A8-CE3E-A493-19A3-51DF444F3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856" y="2591865"/>
              <a:ext cx="124976" cy="59199"/>
            </a:xfrm>
            <a:custGeom>
              <a:avLst/>
              <a:gdLst>
                <a:gd name="T0" fmla="*/ 88 w 25"/>
                <a:gd name="T1" fmla="*/ 41 h 11"/>
                <a:gd name="T2" fmla="*/ 41 w 25"/>
                <a:gd name="T3" fmla="*/ 41 h 11"/>
                <a:gd name="T4" fmla="*/ 5 w 25"/>
                <a:gd name="T5" fmla="*/ 8 h 11"/>
                <a:gd name="T6" fmla="*/ 49 w 25"/>
                <a:gd name="T7" fmla="*/ 8 h 11"/>
                <a:gd name="T8" fmla="*/ 88 w 25"/>
                <a:gd name="T9" fmla="*/ 4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1">
                  <a:moveTo>
                    <a:pt x="25" y="9"/>
                  </a:moveTo>
                  <a:cubicBezTo>
                    <a:pt x="24" y="10"/>
                    <a:pt x="19" y="11"/>
                    <a:pt x="12" y="9"/>
                  </a:cubicBezTo>
                  <a:cubicBezTo>
                    <a:pt x="5" y="7"/>
                    <a:pt x="0" y="4"/>
                    <a:pt x="1" y="2"/>
                  </a:cubicBezTo>
                  <a:cubicBezTo>
                    <a:pt x="1" y="1"/>
                    <a:pt x="7" y="0"/>
                    <a:pt x="14" y="2"/>
                  </a:cubicBezTo>
                  <a:cubicBezTo>
                    <a:pt x="20" y="4"/>
                    <a:pt x="25" y="7"/>
                    <a:pt x="25" y="9"/>
                  </a:cubicBezTo>
                  <a:close/>
                </a:path>
              </a:pathLst>
            </a:custGeom>
            <a:solidFill>
              <a:srgbClr val="F488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8" name="Freeform 1353">
              <a:extLst>
                <a:ext uri="{FF2B5EF4-FFF2-40B4-BE49-F238E27FC236}">
                  <a16:creationId xmlns:a16="http://schemas.microsoft.com/office/drawing/2014/main" id="{096504FE-C838-7EC8-95F4-C92F0BAC6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771" y="2496489"/>
              <a:ext cx="266395" cy="65777"/>
            </a:xfrm>
            <a:custGeom>
              <a:avLst/>
              <a:gdLst>
                <a:gd name="T0" fmla="*/ 0 w 54"/>
                <a:gd name="T1" fmla="*/ 42 h 12"/>
                <a:gd name="T2" fmla="*/ 14 w 54"/>
                <a:gd name="T3" fmla="*/ 5 h 12"/>
                <a:gd name="T4" fmla="*/ 54 w 54"/>
                <a:gd name="T5" fmla="*/ 8 h 12"/>
                <a:gd name="T6" fmla="*/ 122 w 54"/>
                <a:gd name="T7" fmla="*/ 33 h 12"/>
                <a:gd name="T8" fmla="*/ 153 w 54"/>
                <a:gd name="T9" fmla="*/ 47 h 12"/>
                <a:gd name="T10" fmla="*/ 183 w 54"/>
                <a:gd name="T11" fmla="*/ 55 h 12"/>
                <a:gd name="T12" fmla="*/ 54 w 54"/>
                <a:gd name="T13" fmla="*/ 20 h 12"/>
                <a:gd name="T14" fmla="*/ 18 w 54"/>
                <a:gd name="T15" fmla="*/ 22 h 12"/>
                <a:gd name="T16" fmla="*/ 0 w 54"/>
                <a:gd name="T17" fmla="*/ 5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" h="12">
                  <a:moveTo>
                    <a:pt x="0" y="9"/>
                  </a:moveTo>
                  <a:cubicBezTo>
                    <a:pt x="1" y="7"/>
                    <a:pt x="1" y="2"/>
                    <a:pt x="4" y="1"/>
                  </a:cubicBezTo>
                  <a:cubicBezTo>
                    <a:pt x="7" y="0"/>
                    <a:pt x="13" y="2"/>
                    <a:pt x="16" y="2"/>
                  </a:cubicBezTo>
                  <a:cubicBezTo>
                    <a:pt x="23" y="4"/>
                    <a:pt x="30" y="6"/>
                    <a:pt x="36" y="7"/>
                  </a:cubicBezTo>
                  <a:cubicBezTo>
                    <a:pt x="39" y="8"/>
                    <a:pt x="42" y="9"/>
                    <a:pt x="45" y="10"/>
                  </a:cubicBezTo>
                  <a:cubicBezTo>
                    <a:pt x="48" y="11"/>
                    <a:pt x="51" y="11"/>
                    <a:pt x="54" y="12"/>
                  </a:cubicBezTo>
                  <a:cubicBezTo>
                    <a:pt x="41" y="11"/>
                    <a:pt x="28" y="6"/>
                    <a:pt x="16" y="4"/>
                  </a:cubicBezTo>
                  <a:cubicBezTo>
                    <a:pt x="12" y="4"/>
                    <a:pt x="7" y="3"/>
                    <a:pt x="5" y="5"/>
                  </a:cubicBezTo>
                  <a:cubicBezTo>
                    <a:pt x="2" y="7"/>
                    <a:pt x="1" y="9"/>
                    <a:pt x="0" y="12"/>
                  </a:cubicBezTo>
                </a:path>
              </a:pathLst>
            </a:custGeom>
            <a:solidFill>
              <a:srgbClr val="FB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79" name="Freeform 1354">
              <a:extLst>
                <a:ext uri="{FF2B5EF4-FFF2-40B4-BE49-F238E27FC236}">
                  <a16:creationId xmlns:a16="http://schemas.microsoft.com/office/drawing/2014/main" id="{CD0A946F-2ADD-81AB-7C0B-DD0C7E246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769" y="2628042"/>
              <a:ext cx="443992" cy="111820"/>
            </a:xfrm>
            <a:custGeom>
              <a:avLst/>
              <a:gdLst>
                <a:gd name="T0" fmla="*/ 297 w 90"/>
                <a:gd name="T1" fmla="*/ 42 h 21"/>
                <a:gd name="T2" fmla="*/ 284 w 90"/>
                <a:gd name="T3" fmla="*/ 84 h 21"/>
                <a:gd name="T4" fmla="*/ 230 w 90"/>
                <a:gd name="T5" fmla="*/ 73 h 21"/>
                <a:gd name="T6" fmla="*/ 156 w 90"/>
                <a:gd name="T7" fmla="*/ 50 h 21"/>
                <a:gd name="T8" fmla="*/ 0 w 90"/>
                <a:gd name="T9" fmla="*/ 0 h 21"/>
                <a:gd name="T10" fmla="*/ 107 w 90"/>
                <a:gd name="T11" fmla="*/ 34 h 21"/>
                <a:gd name="T12" fmla="*/ 216 w 90"/>
                <a:gd name="T13" fmla="*/ 60 h 21"/>
                <a:gd name="T14" fmla="*/ 291 w 90"/>
                <a:gd name="T15" fmla="*/ 16 h 21"/>
                <a:gd name="T16" fmla="*/ 302 w 90"/>
                <a:gd name="T17" fmla="*/ 42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21">
                  <a:moveTo>
                    <a:pt x="88" y="10"/>
                  </a:moveTo>
                  <a:cubicBezTo>
                    <a:pt x="88" y="14"/>
                    <a:pt x="89" y="19"/>
                    <a:pt x="84" y="20"/>
                  </a:cubicBezTo>
                  <a:cubicBezTo>
                    <a:pt x="79" y="21"/>
                    <a:pt x="73" y="18"/>
                    <a:pt x="68" y="17"/>
                  </a:cubicBezTo>
                  <a:cubicBezTo>
                    <a:pt x="59" y="15"/>
                    <a:pt x="56" y="14"/>
                    <a:pt x="46" y="12"/>
                  </a:cubicBezTo>
                  <a:cubicBezTo>
                    <a:pt x="33" y="9"/>
                    <a:pt x="13" y="5"/>
                    <a:pt x="0" y="0"/>
                  </a:cubicBezTo>
                  <a:cubicBezTo>
                    <a:pt x="9" y="2"/>
                    <a:pt x="21" y="6"/>
                    <a:pt x="31" y="8"/>
                  </a:cubicBezTo>
                  <a:cubicBezTo>
                    <a:pt x="42" y="10"/>
                    <a:pt x="52" y="11"/>
                    <a:pt x="64" y="14"/>
                  </a:cubicBezTo>
                  <a:cubicBezTo>
                    <a:pt x="74" y="15"/>
                    <a:pt x="90" y="14"/>
                    <a:pt x="86" y="4"/>
                  </a:cubicBezTo>
                  <a:cubicBezTo>
                    <a:pt x="89" y="6"/>
                    <a:pt x="88" y="8"/>
                    <a:pt x="89" y="10"/>
                  </a:cubicBezTo>
                </a:path>
              </a:pathLst>
            </a:custGeom>
            <a:solidFill>
              <a:srgbClr val="F7A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0" name="Freeform 1355">
              <a:extLst>
                <a:ext uri="{FF2B5EF4-FFF2-40B4-BE49-F238E27FC236}">
                  <a16:creationId xmlns:a16="http://schemas.microsoft.com/office/drawing/2014/main" id="{C9AD871B-C3FE-21A7-987E-3A5BBFA91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167" y="2614887"/>
              <a:ext cx="98665" cy="36177"/>
            </a:xfrm>
            <a:custGeom>
              <a:avLst/>
              <a:gdLst>
                <a:gd name="T0" fmla="*/ 48 w 20"/>
                <a:gd name="T1" fmla="*/ 0 h 7"/>
                <a:gd name="T2" fmla="*/ 62 w 20"/>
                <a:gd name="T3" fmla="*/ 14 h 7"/>
                <a:gd name="T4" fmla="*/ 18 w 20"/>
                <a:gd name="T5" fmla="*/ 14 h 7"/>
                <a:gd name="T6" fmla="*/ 0 w 20"/>
                <a:gd name="T7" fmla="*/ 8 h 7"/>
                <a:gd name="T8" fmla="*/ 26 w 20"/>
                <a:gd name="T9" fmla="*/ 20 h 7"/>
                <a:gd name="T10" fmla="*/ 68 w 20"/>
                <a:gd name="T11" fmla="*/ 20 h 7"/>
                <a:gd name="T12" fmla="*/ 48 w 20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7">
                  <a:moveTo>
                    <a:pt x="14" y="0"/>
                  </a:moveTo>
                  <a:cubicBezTo>
                    <a:pt x="17" y="1"/>
                    <a:pt x="18" y="3"/>
                    <a:pt x="18" y="4"/>
                  </a:cubicBezTo>
                  <a:cubicBezTo>
                    <a:pt x="17" y="6"/>
                    <a:pt x="12" y="6"/>
                    <a:pt x="5" y="4"/>
                  </a:cubicBezTo>
                  <a:cubicBezTo>
                    <a:pt x="3" y="4"/>
                    <a:pt x="1" y="3"/>
                    <a:pt x="0" y="2"/>
                  </a:cubicBezTo>
                  <a:cubicBezTo>
                    <a:pt x="1" y="3"/>
                    <a:pt x="4" y="4"/>
                    <a:pt x="7" y="5"/>
                  </a:cubicBezTo>
                  <a:cubicBezTo>
                    <a:pt x="14" y="7"/>
                    <a:pt x="20" y="7"/>
                    <a:pt x="20" y="5"/>
                  </a:cubicBezTo>
                  <a:cubicBezTo>
                    <a:pt x="20" y="3"/>
                    <a:pt x="18" y="2"/>
                    <a:pt x="14" y="0"/>
                  </a:cubicBezTo>
                  <a:close/>
                </a:path>
              </a:pathLst>
            </a:custGeom>
            <a:solidFill>
              <a:srgbClr val="F36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1" name="Freeform 1356">
              <a:extLst>
                <a:ext uri="{FF2B5EF4-FFF2-40B4-BE49-F238E27FC236}">
                  <a16:creationId xmlns:a16="http://schemas.microsoft.com/office/drawing/2014/main" id="{6115AAB0-7DB6-F02E-0B6F-4C0944102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300" y="2598443"/>
              <a:ext cx="92087" cy="26311"/>
            </a:xfrm>
            <a:custGeom>
              <a:avLst/>
              <a:gdLst>
                <a:gd name="T0" fmla="*/ 1 w 19"/>
                <a:gd name="T1" fmla="*/ 13 h 5"/>
                <a:gd name="T2" fmla="*/ 40 w 19"/>
                <a:gd name="T3" fmla="*/ 13 h 5"/>
                <a:gd name="T4" fmla="*/ 60 w 19"/>
                <a:gd name="T5" fmla="*/ 21 h 5"/>
                <a:gd name="T6" fmla="*/ 35 w 19"/>
                <a:gd name="T7" fmla="*/ 8 h 5"/>
                <a:gd name="T8" fmla="*/ 0 w 19"/>
                <a:gd name="T9" fmla="*/ 8 h 5"/>
                <a:gd name="T10" fmla="*/ 9 w 19"/>
                <a:gd name="T11" fmla="*/ 21 h 5"/>
                <a:gd name="T12" fmla="*/ 1 w 19"/>
                <a:gd name="T13" fmla="*/ 1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5">
                  <a:moveTo>
                    <a:pt x="1" y="3"/>
                  </a:moveTo>
                  <a:cubicBezTo>
                    <a:pt x="2" y="1"/>
                    <a:pt x="7" y="1"/>
                    <a:pt x="12" y="3"/>
                  </a:cubicBezTo>
                  <a:cubicBezTo>
                    <a:pt x="15" y="3"/>
                    <a:pt x="17" y="4"/>
                    <a:pt x="19" y="5"/>
                  </a:cubicBezTo>
                  <a:cubicBezTo>
                    <a:pt x="17" y="4"/>
                    <a:pt x="14" y="3"/>
                    <a:pt x="11" y="2"/>
                  </a:cubicBezTo>
                  <a:cubicBezTo>
                    <a:pt x="5" y="0"/>
                    <a:pt x="1" y="1"/>
                    <a:pt x="0" y="2"/>
                  </a:cubicBezTo>
                  <a:cubicBezTo>
                    <a:pt x="0" y="3"/>
                    <a:pt x="1" y="4"/>
                    <a:pt x="3" y="5"/>
                  </a:cubicBezTo>
                  <a:cubicBezTo>
                    <a:pt x="3" y="5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2" name="Freeform 1357">
              <a:extLst>
                <a:ext uri="{FF2B5EF4-FFF2-40B4-BE49-F238E27FC236}">
                  <a16:creationId xmlns:a16="http://schemas.microsoft.com/office/drawing/2014/main" id="{CA12407D-571F-DF0F-CA59-E2D9C7B85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461" y="2476756"/>
              <a:ext cx="628167" cy="272973"/>
            </a:xfrm>
            <a:custGeom>
              <a:avLst/>
              <a:gdLst>
                <a:gd name="T0" fmla="*/ 21 w 127"/>
                <a:gd name="T1" fmla="*/ 89 h 52"/>
                <a:gd name="T2" fmla="*/ 18 w 127"/>
                <a:gd name="T3" fmla="*/ 89 h 52"/>
                <a:gd name="T4" fmla="*/ 5 w 127"/>
                <a:gd name="T5" fmla="*/ 61 h 52"/>
                <a:gd name="T6" fmla="*/ 12 w 127"/>
                <a:gd name="T7" fmla="*/ 21 h 52"/>
                <a:gd name="T8" fmla="*/ 68 w 127"/>
                <a:gd name="T9" fmla="*/ 16 h 52"/>
                <a:gd name="T10" fmla="*/ 262 w 127"/>
                <a:gd name="T11" fmla="*/ 77 h 52"/>
                <a:gd name="T12" fmla="*/ 399 w 127"/>
                <a:gd name="T13" fmla="*/ 117 h 52"/>
                <a:gd name="T14" fmla="*/ 432 w 127"/>
                <a:gd name="T15" fmla="*/ 150 h 52"/>
                <a:gd name="T16" fmla="*/ 421 w 127"/>
                <a:gd name="T17" fmla="*/ 187 h 52"/>
                <a:gd name="T18" fmla="*/ 399 w 127"/>
                <a:gd name="T19" fmla="*/ 206 h 52"/>
                <a:gd name="T20" fmla="*/ 208 w 127"/>
                <a:gd name="T21" fmla="*/ 155 h 52"/>
                <a:gd name="T22" fmla="*/ 21 w 127"/>
                <a:gd name="T23" fmla="*/ 8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2">
                  <a:moveTo>
                    <a:pt x="6" y="22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3" y="21"/>
                    <a:pt x="0" y="20"/>
                    <a:pt x="1" y="1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5" y="0"/>
                    <a:pt x="20" y="4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23" y="30"/>
                    <a:pt x="127" y="34"/>
                    <a:pt x="127" y="37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3" y="50"/>
                    <a:pt x="121" y="52"/>
                    <a:pt x="117" y="51"/>
                  </a:cubicBezTo>
                  <a:cubicBezTo>
                    <a:pt x="116" y="50"/>
                    <a:pt x="73" y="41"/>
                    <a:pt x="61" y="38"/>
                  </a:cubicBezTo>
                  <a:cubicBezTo>
                    <a:pt x="48" y="35"/>
                    <a:pt x="6" y="22"/>
                    <a:pt x="6" y="22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3" name="Freeform 1358">
              <a:extLst>
                <a:ext uri="{FF2B5EF4-FFF2-40B4-BE49-F238E27FC236}">
                  <a16:creationId xmlns:a16="http://schemas.microsoft.com/office/drawing/2014/main" id="{8FB8CFDB-C3EB-11E8-5465-863840929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568" y="1999875"/>
              <a:ext cx="519636" cy="351905"/>
            </a:xfrm>
            <a:custGeom>
              <a:avLst/>
              <a:gdLst>
                <a:gd name="T0" fmla="*/ 351 w 105"/>
                <a:gd name="T1" fmla="*/ 54 h 67"/>
                <a:gd name="T2" fmla="*/ 333 w 105"/>
                <a:gd name="T3" fmla="*/ 16 h 67"/>
                <a:gd name="T4" fmla="*/ 286 w 105"/>
                <a:gd name="T5" fmla="*/ 16 h 67"/>
                <a:gd name="T6" fmla="*/ 197 w 105"/>
                <a:gd name="T7" fmla="*/ 67 h 67"/>
                <a:gd name="T8" fmla="*/ 0 w 105"/>
                <a:gd name="T9" fmla="*/ 171 h 67"/>
                <a:gd name="T10" fmla="*/ 0 w 105"/>
                <a:gd name="T11" fmla="*/ 273 h 67"/>
                <a:gd name="T12" fmla="*/ 108 w 105"/>
                <a:gd name="T13" fmla="*/ 206 h 67"/>
                <a:gd name="T14" fmla="*/ 331 w 105"/>
                <a:gd name="T15" fmla="*/ 94 h 67"/>
                <a:gd name="T16" fmla="*/ 351 w 105"/>
                <a:gd name="T17" fmla="*/ 54 h 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5" h="67">
                  <a:moveTo>
                    <a:pt x="103" y="13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96" y="0"/>
                    <a:pt x="90" y="1"/>
                    <a:pt x="84" y="4"/>
                  </a:cubicBezTo>
                  <a:cubicBezTo>
                    <a:pt x="84" y="4"/>
                    <a:pt x="76" y="8"/>
                    <a:pt x="58" y="16"/>
                  </a:cubicBezTo>
                  <a:cubicBezTo>
                    <a:pt x="46" y="21"/>
                    <a:pt x="15" y="35"/>
                    <a:pt x="0" y="4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4"/>
                    <a:pt x="21" y="56"/>
                    <a:pt x="32" y="51"/>
                  </a:cubicBezTo>
                  <a:cubicBezTo>
                    <a:pt x="47" y="45"/>
                    <a:pt x="97" y="23"/>
                    <a:pt x="97" y="23"/>
                  </a:cubicBezTo>
                  <a:cubicBezTo>
                    <a:pt x="102" y="21"/>
                    <a:pt x="105" y="17"/>
                    <a:pt x="103" y="13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4" name="Freeform 1359">
              <a:extLst>
                <a:ext uri="{FF2B5EF4-FFF2-40B4-BE49-F238E27FC236}">
                  <a16:creationId xmlns:a16="http://schemas.microsoft.com/office/drawing/2014/main" id="{9FF4CCF4-CB4E-CA5B-41B9-54E613892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893" y="1818989"/>
              <a:ext cx="651189" cy="272973"/>
            </a:xfrm>
            <a:custGeom>
              <a:avLst/>
              <a:gdLst>
                <a:gd name="T0" fmla="*/ 444 w 132"/>
                <a:gd name="T1" fmla="*/ 67 h 52"/>
                <a:gd name="T2" fmla="*/ 404 w 132"/>
                <a:gd name="T3" fmla="*/ 107 h 52"/>
                <a:gd name="T4" fmla="*/ 302 w 132"/>
                <a:gd name="T5" fmla="*/ 136 h 52"/>
                <a:gd name="T6" fmla="*/ 59 w 132"/>
                <a:gd name="T7" fmla="*/ 204 h 52"/>
                <a:gd name="T8" fmla="*/ 14 w 132"/>
                <a:gd name="T9" fmla="*/ 192 h 52"/>
                <a:gd name="T10" fmla="*/ 5 w 132"/>
                <a:gd name="T11" fmla="*/ 150 h 52"/>
                <a:gd name="T12" fmla="*/ 26 w 132"/>
                <a:gd name="T13" fmla="*/ 115 h 52"/>
                <a:gd name="T14" fmla="*/ 210 w 132"/>
                <a:gd name="T15" fmla="*/ 67 h 52"/>
                <a:gd name="T16" fmla="*/ 383 w 132"/>
                <a:gd name="T17" fmla="*/ 13 h 52"/>
                <a:gd name="T18" fmla="*/ 437 w 132"/>
                <a:gd name="T19" fmla="*/ 29 h 52"/>
                <a:gd name="T20" fmla="*/ 444 w 132"/>
                <a:gd name="T21" fmla="*/ 6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2">
                  <a:moveTo>
                    <a:pt x="131" y="16"/>
                  </a:moveTo>
                  <a:cubicBezTo>
                    <a:pt x="132" y="20"/>
                    <a:pt x="130" y="23"/>
                    <a:pt x="119" y="26"/>
                  </a:cubicBezTo>
                  <a:cubicBezTo>
                    <a:pt x="119" y="26"/>
                    <a:pt x="113" y="27"/>
                    <a:pt x="89" y="33"/>
                  </a:cubicBezTo>
                  <a:cubicBezTo>
                    <a:pt x="65" y="38"/>
                    <a:pt x="17" y="50"/>
                    <a:pt x="17" y="50"/>
                  </a:cubicBezTo>
                  <a:cubicBezTo>
                    <a:pt x="8" y="52"/>
                    <a:pt x="4" y="50"/>
                    <a:pt x="4" y="4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3"/>
                    <a:pt x="1" y="30"/>
                    <a:pt x="7" y="28"/>
                  </a:cubicBezTo>
                  <a:cubicBezTo>
                    <a:pt x="7" y="28"/>
                    <a:pt x="39" y="22"/>
                    <a:pt x="62" y="16"/>
                  </a:cubicBezTo>
                  <a:cubicBezTo>
                    <a:pt x="84" y="11"/>
                    <a:pt x="113" y="3"/>
                    <a:pt x="113" y="3"/>
                  </a:cubicBezTo>
                  <a:cubicBezTo>
                    <a:pt x="124" y="0"/>
                    <a:pt x="128" y="3"/>
                    <a:pt x="129" y="7"/>
                  </a:cubicBezTo>
                  <a:lnTo>
                    <a:pt x="131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85" name="Freeform 1360">
              <a:extLst>
                <a:ext uri="{FF2B5EF4-FFF2-40B4-BE49-F238E27FC236}">
                  <a16:creationId xmlns:a16="http://schemas.microsoft.com/office/drawing/2014/main" id="{4209CFA6-DE75-A661-E146-1B31D5F3A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428" y="2601732"/>
              <a:ext cx="657766" cy="197330"/>
            </a:xfrm>
            <a:custGeom>
              <a:avLst/>
              <a:gdLst>
                <a:gd name="T0" fmla="*/ 448 w 133"/>
                <a:gd name="T1" fmla="*/ 68 h 37"/>
                <a:gd name="T2" fmla="*/ 418 w 133"/>
                <a:gd name="T3" fmla="*/ 97 h 37"/>
                <a:gd name="T4" fmla="*/ 180 w 133"/>
                <a:gd name="T5" fmla="*/ 131 h 37"/>
                <a:gd name="T6" fmla="*/ 45 w 133"/>
                <a:gd name="T7" fmla="*/ 152 h 37"/>
                <a:gd name="T8" fmla="*/ 8 w 133"/>
                <a:gd name="T9" fmla="*/ 128 h 37"/>
                <a:gd name="T10" fmla="*/ 5 w 133"/>
                <a:gd name="T11" fmla="*/ 89 h 37"/>
                <a:gd name="T12" fmla="*/ 48 w 133"/>
                <a:gd name="T13" fmla="*/ 55 h 37"/>
                <a:gd name="T14" fmla="*/ 304 w 133"/>
                <a:gd name="T15" fmla="*/ 16 h 37"/>
                <a:gd name="T16" fmla="*/ 398 w 133"/>
                <a:gd name="T17" fmla="*/ 5 h 37"/>
                <a:gd name="T18" fmla="*/ 441 w 133"/>
                <a:gd name="T19" fmla="*/ 21 h 37"/>
                <a:gd name="T20" fmla="*/ 448 w 133"/>
                <a:gd name="T21" fmla="*/ 68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3" h="37">
                  <a:moveTo>
                    <a:pt x="132" y="16"/>
                  </a:moveTo>
                  <a:cubicBezTo>
                    <a:pt x="133" y="20"/>
                    <a:pt x="129" y="22"/>
                    <a:pt x="123" y="23"/>
                  </a:cubicBezTo>
                  <a:cubicBezTo>
                    <a:pt x="123" y="23"/>
                    <a:pt x="69" y="29"/>
                    <a:pt x="53" y="31"/>
                  </a:cubicBezTo>
                  <a:cubicBezTo>
                    <a:pt x="37" y="32"/>
                    <a:pt x="13" y="36"/>
                    <a:pt x="13" y="36"/>
                  </a:cubicBezTo>
                  <a:cubicBezTo>
                    <a:pt x="7" y="37"/>
                    <a:pt x="2" y="35"/>
                    <a:pt x="2" y="3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4" y="14"/>
                    <a:pt x="14" y="13"/>
                  </a:cubicBezTo>
                  <a:cubicBezTo>
                    <a:pt x="14" y="13"/>
                    <a:pt x="70" y="6"/>
                    <a:pt x="89" y="4"/>
                  </a:cubicBezTo>
                  <a:cubicBezTo>
                    <a:pt x="108" y="2"/>
                    <a:pt x="117" y="1"/>
                    <a:pt x="117" y="1"/>
                  </a:cubicBezTo>
                  <a:cubicBezTo>
                    <a:pt x="123" y="0"/>
                    <a:pt x="130" y="1"/>
                    <a:pt x="130" y="5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78" name="Freeform 1362">
              <a:extLst>
                <a:ext uri="{FF2B5EF4-FFF2-40B4-BE49-F238E27FC236}">
                  <a16:creationId xmlns:a16="http://schemas.microsoft.com/office/drawing/2014/main" id="{DC1B9EBE-0DB3-32FE-CB74-5909AD39C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3328" y="2562266"/>
              <a:ext cx="506480" cy="151286"/>
            </a:xfrm>
            <a:custGeom>
              <a:avLst/>
              <a:gdLst>
                <a:gd name="T0" fmla="*/ 344 w 103"/>
                <a:gd name="T1" fmla="*/ 0 h 29"/>
                <a:gd name="T2" fmla="*/ 211 w 103"/>
                <a:gd name="T3" fmla="*/ 13 h 29"/>
                <a:gd name="T4" fmla="*/ 22 w 103"/>
                <a:gd name="T5" fmla="*/ 25 h 29"/>
                <a:gd name="T6" fmla="*/ 0 w 103"/>
                <a:gd name="T7" fmla="*/ 52 h 29"/>
                <a:gd name="T8" fmla="*/ 1 w 103"/>
                <a:gd name="T9" fmla="*/ 90 h 29"/>
                <a:gd name="T10" fmla="*/ 46 w 103"/>
                <a:gd name="T11" fmla="*/ 111 h 29"/>
                <a:gd name="T12" fmla="*/ 290 w 103"/>
                <a:gd name="T13" fmla="*/ 95 h 29"/>
                <a:gd name="T14" fmla="*/ 344 w 103"/>
                <a:gd name="T15" fmla="*/ 90 h 29"/>
                <a:gd name="T16" fmla="*/ 344 w 103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29">
                  <a:moveTo>
                    <a:pt x="103" y="0"/>
                  </a:moveTo>
                  <a:cubicBezTo>
                    <a:pt x="92" y="1"/>
                    <a:pt x="76" y="2"/>
                    <a:pt x="63" y="3"/>
                  </a:cubicBezTo>
                  <a:cubicBezTo>
                    <a:pt x="40" y="5"/>
                    <a:pt x="7" y="6"/>
                    <a:pt x="7" y="6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7"/>
                    <a:pt x="4" y="29"/>
                    <a:pt x="14" y="28"/>
                  </a:cubicBezTo>
                  <a:cubicBezTo>
                    <a:pt x="14" y="28"/>
                    <a:pt x="63" y="25"/>
                    <a:pt x="87" y="24"/>
                  </a:cubicBezTo>
                  <a:cubicBezTo>
                    <a:pt x="94" y="23"/>
                    <a:pt x="99" y="23"/>
                    <a:pt x="103" y="23"/>
                  </a:cubicBezTo>
                  <a:lnTo>
                    <a:pt x="103" y="0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79" name="Freeform 1363">
              <a:extLst>
                <a:ext uri="{FF2B5EF4-FFF2-40B4-BE49-F238E27FC236}">
                  <a16:creationId xmlns:a16="http://schemas.microsoft.com/office/drawing/2014/main" id="{C2072467-4418-C268-93AE-32A50917F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793" y="1818989"/>
              <a:ext cx="651189" cy="167731"/>
            </a:xfrm>
            <a:custGeom>
              <a:avLst/>
              <a:gdLst>
                <a:gd name="T0" fmla="*/ 444 w 132"/>
                <a:gd name="T1" fmla="*/ 102 h 32"/>
                <a:gd name="T2" fmla="*/ 383 w 132"/>
                <a:gd name="T3" fmla="*/ 124 h 32"/>
                <a:gd name="T4" fmla="*/ 183 w 132"/>
                <a:gd name="T5" fmla="*/ 104 h 32"/>
                <a:gd name="T6" fmla="*/ 39 w 132"/>
                <a:gd name="T7" fmla="*/ 97 h 32"/>
                <a:gd name="T8" fmla="*/ 0 w 132"/>
                <a:gd name="T9" fmla="*/ 65 h 32"/>
                <a:gd name="T10" fmla="*/ 5 w 132"/>
                <a:gd name="T11" fmla="*/ 26 h 32"/>
                <a:gd name="T12" fmla="*/ 32 w 132"/>
                <a:gd name="T13" fmla="*/ 0 h 32"/>
                <a:gd name="T14" fmla="*/ 216 w 132"/>
                <a:gd name="T15" fmla="*/ 16 h 32"/>
                <a:gd name="T16" fmla="*/ 419 w 132"/>
                <a:gd name="T17" fmla="*/ 29 h 32"/>
                <a:gd name="T18" fmla="*/ 446 w 132"/>
                <a:gd name="T19" fmla="*/ 61 h 32"/>
                <a:gd name="T20" fmla="*/ 444 w 132"/>
                <a:gd name="T21" fmla="*/ 102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1" y="25"/>
                  </a:moveTo>
                  <a:cubicBezTo>
                    <a:pt x="131" y="29"/>
                    <a:pt x="129" y="32"/>
                    <a:pt x="113" y="3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20"/>
                    <a:pt x="0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0"/>
                    <a:pt x="9" y="0"/>
                  </a:cubicBezTo>
                  <a:cubicBezTo>
                    <a:pt x="9" y="0"/>
                    <a:pt x="51" y="3"/>
                    <a:pt x="64" y="4"/>
                  </a:cubicBezTo>
                  <a:cubicBezTo>
                    <a:pt x="76" y="5"/>
                    <a:pt x="124" y="7"/>
                    <a:pt x="124" y="7"/>
                  </a:cubicBezTo>
                  <a:cubicBezTo>
                    <a:pt x="130" y="8"/>
                    <a:pt x="132" y="11"/>
                    <a:pt x="132" y="15"/>
                  </a:cubicBezTo>
                  <a:lnTo>
                    <a:pt x="131" y="25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0" name="Freeform 1364">
              <a:extLst>
                <a:ext uri="{FF2B5EF4-FFF2-40B4-BE49-F238E27FC236}">
                  <a16:creationId xmlns:a16="http://schemas.microsoft.com/office/drawing/2014/main" id="{5F9BE211-ED62-D39A-FC71-679FDC1D0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628" y="2651064"/>
              <a:ext cx="651189" cy="200619"/>
            </a:xfrm>
            <a:custGeom>
              <a:avLst/>
              <a:gdLst>
                <a:gd name="T0" fmla="*/ 444 w 132"/>
                <a:gd name="T1" fmla="*/ 132 h 38"/>
                <a:gd name="T2" fmla="*/ 392 w 132"/>
                <a:gd name="T3" fmla="*/ 153 h 38"/>
                <a:gd name="T4" fmla="*/ 291 w 132"/>
                <a:gd name="T5" fmla="*/ 136 h 38"/>
                <a:gd name="T6" fmla="*/ 41 w 132"/>
                <a:gd name="T7" fmla="*/ 103 h 38"/>
                <a:gd name="T8" fmla="*/ 0 w 132"/>
                <a:gd name="T9" fmla="*/ 69 h 38"/>
                <a:gd name="T10" fmla="*/ 8 w 132"/>
                <a:gd name="T11" fmla="*/ 29 h 38"/>
                <a:gd name="T12" fmla="*/ 35 w 132"/>
                <a:gd name="T13" fmla="*/ 5 h 38"/>
                <a:gd name="T14" fmla="*/ 221 w 132"/>
                <a:gd name="T15" fmla="*/ 34 h 38"/>
                <a:gd name="T16" fmla="*/ 399 w 132"/>
                <a:gd name="T17" fmla="*/ 55 h 38"/>
                <a:gd name="T18" fmla="*/ 446 w 132"/>
                <a:gd name="T19" fmla="*/ 90 h 38"/>
                <a:gd name="T20" fmla="*/ 444 w 132"/>
                <a:gd name="T21" fmla="*/ 132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8">
                  <a:moveTo>
                    <a:pt x="131" y="32"/>
                  </a:moveTo>
                  <a:cubicBezTo>
                    <a:pt x="130" y="35"/>
                    <a:pt x="127" y="38"/>
                    <a:pt x="116" y="37"/>
                  </a:cubicBezTo>
                  <a:cubicBezTo>
                    <a:pt x="116" y="37"/>
                    <a:pt x="110" y="36"/>
                    <a:pt x="86" y="33"/>
                  </a:cubicBezTo>
                  <a:cubicBezTo>
                    <a:pt x="61" y="30"/>
                    <a:pt x="12" y="25"/>
                    <a:pt x="12" y="25"/>
                  </a:cubicBezTo>
                  <a:cubicBezTo>
                    <a:pt x="3" y="24"/>
                    <a:pt x="0" y="21"/>
                    <a:pt x="0" y="1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3"/>
                    <a:pt x="4" y="0"/>
                    <a:pt x="10" y="1"/>
                  </a:cubicBezTo>
                  <a:cubicBezTo>
                    <a:pt x="10" y="1"/>
                    <a:pt x="43" y="6"/>
                    <a:pt x="65" y="8"/>
                  </a:cubicBezTo>
                  <a:cubicBezTo>
                    <a:pt x="88" y="11"/>
                    <a:pt x="118" y="13"/>
                    <a:pt x="118" y="13"/>
                  </a:cubicBezTo>
                  <a:cubicBezTo>
                    <a:pt x="130" y="14"/>
                    <a:pt x="132" y="18"/>
                    <a:pt x="132" y="22"/>
                  </a:cubicBezTo>
                  <a:lnTo>
                    <a:pt x="131" y="32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1" name="Freeform 1365">
              <a:extLst>
                <a:ext uri="{FF2B5EF4-FFF2-40B4-BE49-F238E27FC236}">
                  <a16:creationId xmlns:a16="http://schemas.microsoft.com/office/drawing/2014/main" id="{B2E4C661-5435-FABE-940B-3BEA01378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817" y="2687241"/>
              <a:ext cx="651189" cy="167731"/>
            </a:xfrm>
            <a:custGeom>
              <a:avLst/>
              <a:gdLst>
                <a:gd name="T0" fmla="*/ 446 w 132"/>
                <a:gd name="T1" fmla="*/ 65 h 32"/>
                <a:gd name="T2" fmla="*/ 386 w 132"/>
                <a:gd name="T3" fmla="*/ 102 h 32"/>
                <a:gd name="T4" fmla="*/ 189 w 132"/>
                <a:gd name="T5" fmla="*/ 115 h 32"/>
                <a:gd name="T6" fmla="*/ 41 w 132"/>
                <a:gd name="T7" fmla="*/ 129 h 32"/>
                <a:gd name="T8" fmla="*/ 5 w 132"/>
                <a:gd name="T9" fmla="*/ 104 h 32"/>
                <a:gd name="T10" fmla="*/ 0 w 132"/>
                <a:gd name="T11" fmla="*/ 65 h 32"/>
                <a:gd name="T12" fmla="*/ 27 w 132"/>
                <a:gd name="T13" fmla="*/ 33 h 32"/>
                <a:gd name="T14" fmla="*/ 210 w 132"/>
                <a:gd name="T15" fmla="*/ 21 h 32"/>
                <a:gd name="T16" fmla="*/ 413 w 132"/>
                <a:gd name="T17" fmla="*/ 0 h 32"/>
                <a:gd name="T18" fmla="*/ 444 w 132"/>
                <a:gd name="T19" fmla="*/ 26 h 32"/>
                <a:gd name="T20" fmla="*/ 446 w 132"/>
                <a:gd name="T21" fmla="*/ 65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32">
                  <a:moveTo>
                    <a:pt x="132" y="16"/>
                  </a:moveTo>
                  <a:cubicBezTo>
                    <a:pt x="132" y="20"/>
                    <a:pt x="131" y="23"/>
                    <a:pt x="114" y="25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6" y="32"/>
                    <a:pt x="1" y="30"/>
                    <a:pt x="1" y="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2" y="9"/>
                    <a:pt x="8" y="8"/>
                  </a:cubicBezTo>
                  <a:cubicBezTo>
                    <a:pt x="8" y="8"/>
                    <a:pt x="50" y="6"/>
                    <a:pt x="62" y="5"/>
                  </a:cubicBezTo>
                  <a:cubicBezTo>
                    <a:pt x="75" y="4"/>
                    <a:pt x="122" y="0"/>
                    <a:pt x="122" y="0"/>
                  </a:cubicBezTo>
                  <a:cubicBezTo>
                    <a:pt x="128" y="0"/>
                    <a:pt x="131" y="3"/>
                    <a:pt x="131" y="6"/>
                  </a:cubicBezTo>
                  <a:lnTo>
                    <a:pt x="132" y="1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2" name="Freeform 1366">
              <a:extLst>
                <a:ext uri="{FF2B5EF4-FFF2-40B4-BE49-F238E27FC236}">
                  <a16:creationId xmlns:a16="http://schemas.microsoft.com/office/drawing/2014/main" id="{AC94BA69-172E-19B4-AB07-E1AC4A116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404" y="1861744"/>
              <a:ext cx="651189" cy="263107"/>
            </a:xfrm>
            <a:custGeom>
              <a:avLst/>
              <a:gdLst>
                <a:gd name="T0" fmla="*/ 12 w 132"/>
                <a:gd name="T1" fmla="*/ 26 h 50"/>
                <a:gd name="T2" fmla="*/ 75 w 132"/>
                <a:gd name="T3" fmla="*/ 13 h 50"/>
                <a:gd name="T4" fmla="*/ 269 w 132"/>
                <a:gd name="T5" fmla="*/ 67 h 50"/>
                <a:gd name="T6" fmla="*/ 404 w 132"/>
                <a:gd name="T7" fmla="*/ 102 h 50"/>
                <a:gd name="T8" fmla="*/ 444 w 132"/>
                <a:gd name="T9" fmla="*/ 138 h 50"/>
                <a:gd name="T10" fmla="*/ 437 w 132"/>
                <a:gd name="T11" fmla="*/ 179 h 50"/>
                <a:gd name="T12" fmla="*/ 405 w 132"/>
                <a:gd name="T13" fmla="*/ 200 h 50"/>
                <a:gd name="T14" fmla="*/ 215 w 132"/>
                <a:gd name="T15" fmla="*/ 157 h 50"/>
                <a:gd name="T16" fmla="*/ 26 w 132"/>
                <a:gd name="T17" fmla="*/ 98 h 50"/>
                <a:gd name="T18" fmla="*/ 5 w 132"/>
                <a:gd name="T19" fmla="*/ 67 h 50"/>
                <a:gd name="T20" fmla="*/ 12 w 132"/>
                <a:gd name="T21" fmla="*/ 26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50">
                  <a:moveTo>
                    <a:pt x="3" y="6"/>
                  </a:moveTo>
                  <a:cubicBezTo>
                    <a:pt x="4" y="3"/>
                    <a:pt x="6" y="0"/>
                    <a:pt x="22" y="3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27" y="26"/>
                    <a:pt x="132" y="30"/>
                    <a:pt x="131" y="34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8" y="48"/>
                    <a:pt x="125" y="50"/>
                    <a:pt x="120" y="49"/>
                  </a:cubicBezTo>
                  <a:cubicBezTo>
                    <a:pt x="120" y="49"/>
                    <a:pt x="75" y="41"/>
                    <a:pt x="63" y="38"/>
                  </a:cubicBezTo>
                  <a:cubicBezTo>
                    <a:pt x="51" y="36"/>
                    <a:pt x="7" y="24"/>
                    <a:pt x="7" y="24"/>
                  </a:cubicBezTo>
                  <a:cubicBezTo>
                    <a:pt x="1" y="23"/>
                    <a:pt x="0" y="20"/>
                    <a:pt x="1" y="16"/>
                  </a:cubicBezTo>
                  <a:lnTo>
                    <a:pt x="3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3" name="Freeform 1367">
              <a:extLst>
                <a:ext uri="{FF2B5EF4-FFF2-40B4-BE49-F238E27FC236}">
                  <a16:creationId xmlns:a16="http://schemas.microsoft.com/office/drawing/2014/main" id="{5C54E665-8C3B-4EF9-0417-A41777E9F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571" y="2026186"/>
              <a:ext cx="641322" cy="335461"/>
            </a:xfrm>
            <a:custGeom>
              <a:avLst/>
              <a:gdLst>
                <a:gd name="T0" fmla="*/ 423 w 130"/>
                <a:gd name="T1" fmla="*/ 234 h 64"/>
                <a:gd name="T2" fmla="*/ 359 w 130"/>
                <a:gd name="T3" fmla="*/ 239 h 64"/>
                <a:gd name="T4" fmla="*/ 174 w 130"/>
                <a:gd name="T5" fmla="*/ 158 h 64"/>
                <a:gd name="T6" fmla="*/ 35 w 130"/>
                <a:gd name="T7" fmla="*/ 102 h 64"/>
                <a:gd name="T8" fmla="*/ 8 w 130"/>
                <a:gd name="T9" fmla="*/ 61 h 64"/>
                <a:gd name="T10" fmla="*/ 18 w 130"/>
                <a:gd name="T11" fmla="*/ 26 h 64"/>
                <a:gd name="T12" fmla="*/ 53 w 130"/>
                <a:gd name="T13" fmla="*/ 8 h 64"/>
                <a:gd name="T14" fmla="*/ 224 w 130"/>
                <a:gd name="T15" fmla="*/ 81 h 64"/>
                <a:gd name="T16" fmla="*/ 417 w 130"/>
                <a:gd name="T17" fmla="*/ 158 h 64"/>
                <a:gd name="T18" fmla="*/ 437 w 130"/>
                <a:gd name="T19" fmla="*/ 198 h 64"/>
                <a:gd name="T20" fmla="*/ 423 w 130"/>
                <a:gd name="T21" fmla="*/ 234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125" y="58"/>
                  </a:moveTo>
                  <a:cubicBezTo>
                    <a:pt x="124" y="62"/>
                    <a:pt x="122" y="64"/>
                    <a:pt x="106" y="5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4" y="23"/>
                    <a:pt x="0" y="19"/>
                    <a:pt x="2" y="1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2"/>
                    <a:pt x="9" y="0"/>
                    <a:pt x="15" y="2"/>
                  </a:cubicBezTo>
                  <a:cubicBezTo>
                    <a:pt x="15" y="2"/>
                    <a:pt x="54" y="16"/>
                    <a:pt x="66" y="20"/>
                  </a:cubicBezTo>
                  <a:cubicBezTo>
                    <a:pt x="78" y="24"/>
                    <a:pt x="123" y="39"/>
                    <a:pt x="123" y="39"/>
                  </a:cubicBezTo>
                  <a:cubicBezTo>
                    <a:pt x="129" y="41"/>
                    <a:pt x="130" y="45"/>
                    <a:pt x="129" y="49"/>
                  </a:cubicBezTo>
                  <a:lnTo>
                    <a:pt x="125" y="58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4" name="Freeform 1368">
              <a:extLst>
                <a:ext uri="{FF2B5EF4-FFF2-40B4-BE49-F238E27FC236}">
                  <a16:creationId xmlns:a16="http://schemas.microsoft.com/office/drawing/2014/main" id="{BE912C15-FCE0-F6E3-049D-B8D167E76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6583" y="2246537"/>
              <a:ext cx="641322" cy="335461"/>
            </a:xfrm>
            <a:custGeom>
              <a:avLst/>
              <a:gdLst>
                <a:gd name="T0" fmla="*/ 18 w 130"/>
                <a:gd name="T1" fmla="*/ 26 h 64"/>
                <a:gd name="T2" fmla="*/ 81 w 130"/>
                <a:gd name="T3" fmla="*/ 21 h 64"/>
                <a:gd name="T4" fmla="*/ 269 w 130"/>
                <a:gd name="T5" fmla="*/ 102 h 64"/>
                <a:gd name="T6" fmla="*/ 399 w 130"/>
                <a:gd name="T7" fmla="*/ 155 h 64"/>
                <a:gd name="T8" fmla="*/ 437 w 130"/>
                <a:gd name="T9" fmla="*/ 198 h 64"/>
                <a:gd name="T10" fmla="*/ 423 w 130"/>
                <a:gd name="T11" fmla="*/ 234 h 64"/>
                <a:gd name="T12" fmla="*/ 390 w 130"/>
                <a:gd name="T13" fmla="*/ 252 h 64"/>
                <a:gd name="T14" fmla="*/ 207 w 130"/>
                <a:gd name="T15" fmla="*/ 183 h 64"/>
                <a:gd name="T16" fmla="*/ 26 w 130"/>
                <a:gd name="T17" fmla="*/ 97 h 64"/>
                <a:gd name="T18" fmla="*/ 8 w 130"/>
                <a:gd name="T19" fmla="*/ 61 h 64"/>
                <a:gd name="T20" fmla="*/ 18 w 130"/>
                <a:gd name="T21" fmla="*/ 26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0" h="64">
                  <a:moveTo>
                    <a:pt x="5" y="6"/>
                  </a:moveTo>
                  <a:cubicBezTo>
                    <a:pt x="6" y="2"/>
                    <a:pt x="8" y="0"/>
                    <a:pt x="24" y="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25" y="41"/>
                    <a:pt x="130" y="45"/>
                    <a:pt x="129" y="4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4" y="62"/>
                    <a:pt x="121" y="64"/>
                    <a:pt x="115" y="62"/>
                  </a:cubicBezTo>
                  <a:cubicBezTo>
                    <a:pt x="115" y="62"/>
                    <a:pt x="73" y="49"/>
                    <a:pt x="61" y="45"/>
                  </a:cubicBezTo>
                  <a:cubicBezTo>
                    <a:pt x="48" y="41"/>
                    <a:pt x="7" y="24"/>
                    <a:pt x="7" y="24"/>
                  </a:cubicBezTo>
                  <a:cubicBezTo>
                    <a:pt x="1" y="22"/>
                    <a:pt x="0" y="19"/>
                    <a:pt x="2" y="15"/>
                  </a:cubicBezTo>
                  <a:lnTo>
                    <a:pt x="5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85" name="Freeform 1369">
              <a:extLst>
                <a:ext uri="{FF2B5EF4-FFF2-40B4-BE49-F238E27FC236}">
                  <a16:creationId xmlns:a16="http://schemas.microsoft.com/office/drawing/2014/main" id="{B69239F0-2C49-BB92-B679-0F75190B8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594" y="2470178"/>
              <a:ext cx="647900" cy="286129"/>
            </a:xfrm>
            <a:custGeom>
              <a:avLst/>
              <a:gdLst>
                <a:gd name="T0" fmla="*/ 12 w 131"/>
                <a:gd name="T1" fmla="*/ 26 h 54"/>
                <a:gd name="T2" fmla="*/ 80 w 131"/>
                <a:gd name="T3" fmla="*/ 16 h 54"/>
                <a:gd name="T4" fmla="*/ 269 w 131"/>
                <a:gd name="T5" fmla="*/ 81 h 54"/>
                <a:gd name="T6" fmla="*/ 405 w 131"/>
                <a:gd name="T7" fmla="*/ 122 h 54"/>
                <a:gd name="T8" fmla="*/ 441 w 131"/>
                <a:gd name="T9" fmla="*/ 158 h 54"/>
                <a:gd name="T10" fmla="*/ 435 w 131"/>
                <a:gd name="T11" fmla="*/ 200 h 54"/>
                <a:gd name="T12" fmla="*/ 400 w 131"/>
                <a:gd name="T13" fmla="*/ 221 h 54"/>
                <a:gd name="T14" fmla="*/ 211 w 131"/>
                <a:gd name="T15" fmla="*/ 166 h 54"/>
                <a:gd name="T16" fmla="*/ 26 w 131"/>
                <a:gd name="T17" fmla="*/ 102 h 54"/>
                <a:gd name="T18" fmla="*/ 5 w 131"/>
                <a:gd name="T19" fmla="*/ 68 h 54"/>
                <a:gd name="T20" fmla="*/ 12 w 131"/>
                <a:gd name="T21" fmla="*/ 26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1" h="54">
                  <a:moveTo>
                    <a:pt x="3" y="6"/>
                  </a:moveTo>
                  <a:cubicBezTo>
                    <a:pt x="4" y="2"/>
                    <a:pt x="7" y="0"/>
                    <a:pt x="23" y="4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7" y="30"/>
                    <a:pt x="131" y="35"/>
                    <a:pt x="130" y="3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7" y="52"/>
                    <a:pt x="124" y="54"/>
                    <a:pt x="118" y="53"/>
                  </a:cubicBezTo>
                  <a:cubicBezTo>
                    <a:pt x="118" y="53"/>
                    <a:pt x="75" y="43"/>
                    <a:pt x="62" y="40"/>
                  </a:cubicBezTo>
                  <a:cubicBezTo>
                    <a:pt x="50" y="37"/>
                    <a:pt x="7" y="24"/>
                    <a:pt x="7" y="24"/>
                  </a:cubicBezTo>
                  <a:cubicBezTo>
                    <a:pt x="1" y="22"/>
                    <a:pt x="0" y="19"/>
                    <a:pt x="1" y="16"/>
                  </a:cubicBezTo>
                  <a:lnTo>
                    <a:pt x="3" y="6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</p:grpSp>
      <p:sp>
        <p:nvSpPr>
          <p:cNvPr id="286" name="Ellipse 52">
            <a:extLst>
              <a:ext uri="{FF2B5EF4-FFF2-40B4-BE49-F238E27FC236}">
                <a16:creationId xmlns:a16="http://schemas.microsoft.com/office/drawing/2014/main" id="{BB129A00-014D-5706-CACF-C7D8E08B1949}"/>
              </a:ext>
            </a:extLst>
          </p:cNvPr>
          <p:cNvSpPr/>
          <p:nvPr/>
        </p:nvSpPr>
        <p:spPr>
          <a:xfrm flipH="1">
            <a:off x="173345" y="2746680"/>
            <a:ext cx="215543" cy="21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288" name="Image 13">
            <a:extLst>
              <a:ext uri="{FF2B5EF4-FFF2-40B4-BE49-F238E27FC236}">
                <a16:creationId xmlns:a16="http://schemas.microsoft.com/office/drawing/2014/main" id="{5F3E56D2-08B0-43BB-3B2D-774E177B5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9778">
            <a:off x="512488" y="2767872"/>
            <a:ext cx="552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4" name="Group 3">
            <a:extLst>
              <a:ext uri="{FF2B5EF4-FFF2-40B4-BE49-F238E27FC236}">
                <a16:creationId xmlns:a16="http://schemas.microsoft.com/office/drawing/2014/main" id="{25CB03F2-030E-8A95-7A71-3BC5B4B7C2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14758" y="5390126"/>
            <a:ext cx="805645" cy="710642"/>
            <a:chOff x="1872" y="1257"/>
            <a:chExt cx="2002" cy="1766"/>
          </a:xfrm>
        </p:grpSpPr>
        <p:sp>
          <p:nvSpPr>
            <p:cNvPr id="295" name="Freeform 4">
              <a:extLst>
                <a:ext uri="{FF2B5EF4-FFF2-40B4-BE49-F238E27FC236}">
                  <a16:creationId xmlns:a16="http://schemas.microsoft.com/office/drawing/2014/main" id="{6510E7BB-ECC5-8F36-39DA-D28FE1E70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257"/>
              <a:ext cx="2002" cy="1766"/>
            </a:xfrm>
            <a:custGeom>
              <a:avLst/>
              <a:gdLst>
                <a:gd name="T0" fmla="*/ 21940 w 801"/>
                <a:gd name="T1" fmla="*/ 3857 h 662"/>
                <a:gd name="T2" fmla="*/ 26806 w 801"/>
                <a:gd name="T3" fmla="*/ 3644 h 662"/>
                <a:gd name="T4" fmla="*/ 29823 w 801"/>
                <a:gd name="T5" fmla="*/ 3801 h 662"/>
                <a:gd name="T6" fmla="*/ 30552 w 801"/>
                <a:gd name="T7" fmla="*/ 10327 h 662"/>
                <a:gd name="T8" fmla="*/ 28105 w 801"/>
                <a:gd name="T9" fmla="*/ 14275 h 662"/>
                <a:gd name="T10" fmla="*/ 24281 w 801"/>
                <a:gd name="T11" fmla="*/ 18738 h 662"/>
                <a:gd name="T12" fmla="*/ 20952 w 801"/>
                <a:gd name="T13" fmla="*/ 19285 h 662"/>
                <a:gd name="T14" fmla="*/ 16891 w 801"/>
                <a:gd name="T15" fmla="*/ 23235 h 662"/>
                <a:gd name="T16" fmla="*/ 8903 w 801"/>
                <a:gd name="T17" fmla="*/ 29120 h 662"/>
                <a:gd name="T18" fmla="*/ 2529 w 801"/>
                <a:gd name="T19" fmla="*/ 32466 h 662"/>
                <a:gd name="T20" fmla="*/ 937 w 801"/>
                <a:gd name="T21" fmla="*/ 23505 h 662"/>
                <a:gd name="T22" fmla="*/ 625 w 801"/>
                <a:gd name="T23" fmla="*/ 11999 h 662"/>
                <a:gd name="T24" fmla="*/ 5104 w 801"/>
                <a:gd name="T25" fmla="*/ 2428 h 662"/>
                <a:gd name="T26" fmla="*/ 20482 w 801"/>
                <a:gd name="T27" fmla="*/ 4100 h 662"/>
                <a:gd name="T28" fmla="*/ 21940 w 801"/>
                <a:gd name="T29" fmla="*/ 3857 h 6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1" h="662">
                  <a:moveTo>
                    <a:pt x="562" y="76"/>
                  </a:moveTo>
                  <a:cubicBezTo>
                    <a:pt x="591" y="67"/>
                    <a:pt x="647" y="69"/>
                    <a:pt x="687" y="72"/>
                  </a:cubicBezTo>
                  <a:cubicBezTo>
                    <a:pt x="726" y="75"/>
                    <a:pt x="734" y="72"/>
                    <a:pt x="764" y="75"/>
                  </a:cubicBezTo>
                  <a:cubicBezTo>
                    <a:pt x="800" y="78"/>
                    <a:pt x="801" y="175"/>
                    <a:pt x="783" y="204"/>
                  </a:cubicBezTo>
                  <a:cubicBezTo>
                    <a:pt x="766" y="233"/>
                    <a:pt x="745" y="242"/>
                    <a:pt x="720" y="282"/>
                  </a:cubicBezTo>
                  <a:cubicBezTo>
                    <a:pt x="695" y="321"/>
                    <a:pt x="660" y="359"/>
                    <a:pt x="622" y="370"/>
                  </a:cubicBezTo>
                  <a:cubicBezTo>
                    <a:pt x="584" y="380"/>
                    <a:pt x="553" y="355"/>
                    <a:pt x="537" y="381"/>
                  </a:cubicBezTo>
                  <a:cubicBezTo>
                    <a:pt x="521" y="408"/>
                    <a:pt x="489" y="440"/>
                    <a:pt x="433" y="459"/>
                  </a:cubicBezTo>
                  <a:cubicBezTo>
                    <a:pt x="377" y="478"/>
                    <a:pt x="274" y="532"/>
                    <a:pt x="228" y="575"/>
                  </a:cubicBezTo>
                  <a:cubicBezTo>
                    <a:pt x="181" y="618"/>
                    <a:pt x="129" y="662"/>
                    <a:pt x="65" y="641"/>
                  </a:cubicBezTo>
                  <a:cubicBezTo>
                    <a:pt x="0" y="620"/>
                    <a:pt x="27" y="505"/>
                    <a:pt x="24" y="464"/>
                  </a:cubicBezTo>
                  <a:cubicBezTo>
                    <a:pt x="21" y="422"/>
                    <a:pt x="0" y="352"/>
                    <a:pt x="16" y="237"/>
                  </a:cubicBezTo>
                  <a:cubicBezTo>
                    <a:pt x="29" y="149"/>
                    <a:pt x="55" y="77"/>
                    <a:pt x="131" y="48"/>
                  </a:cubicBezTo>
                  <a:cubicBezTo>
                    <a:pt x="258" y="0"/>
                    <a:pt x="472" y="73"/>
                    <a:pt x="525" y="81"/>
                  </a:cubicBezTo>
                  <a:cubicBezTo>
                    <a:pt x="538" y="83"/>
                    <a:pt x="550" y="78"/>
                    <a:pt x="562" y="76"/>
                  </a:cubicBezTo>
                  <a:close/>
                </a:path>
              </a:pathLst>
            </a:custGeom>
            <a:solidFill>
              <a:srgbClr val="875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6" name="Freeform 5">
              <a:extLst>
                <a:ext uri="{FF2B5EF4-FFF2-40B4-BE49-F238E27FC236}">
                  <a16:creationId xmlns:a16="http://schemas.microsoft.com/office/drawing/2014/main" id="{A7FDE9AB-CE1F-CC9B-BFA2-C7C1FE069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1335"/>
              <a:ext cx="840" cy="650"/>
            </a:xfrm>
            <a:custGeom>
              <a:avLst/>
              <a:gdLst>
                <a:gd name="T0" fmla="*/ 13125 w 336"/>
                <a:gd name="T1" fmla="*/ 1761 h 244"/>
                <a:gd name="T2" fmla="*/ 3520 w 336"/>
                <a:gd name="T3" fmla="*/ 1966 h 244"/>
                <a:gd name="T4" fmla="*/ 0 w 336"/>
                <a:gd name="T5" fmla="*/ 12291 h 244"/>
                <a:gd name="T6" fmla="*/ 3988 w 336"/>
                <a:gd name="T7" fmla="*/ 2171 h 244"/>
                <a:gd name="T8" fmla="*/ 13125 w 336"/>
                <a:gd name="T9" fmla="*/ 1761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" h="244">
                  <a:moveTo>
                    <a:pt x="336" y="35"/>
                  </a:moveTo>
                  <a:cubicBezTo>
                    <a:pt x="287" y="19"/>
                    <a:pt x="154" y="0"/>
                    <a:pt x="90" y="39"/>
                  </a:cubicBezTo>
                  <a:cubicBezTo>
                    <a:pt x="26" y="77"/>
                    <a:pt x="5" y="157"/>
                    <a:pt x="0" y="244"/>
                  </a:cubicBezTo>
                  <a:cubicBezTo>
                    <a:pt x="9" y="199"/>
                    <a:pt x="26" y="74"/>
                    <a:pt x="102" y="43"/>
                  </a:cubicBezTo>
                  <a:cubicBezTo>
                    <a:pt x="179" y="12"/>
                    <a:pt x="259" y="22"/>
                    <a:pt x="336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7" name="Freeform 6">
              <a:extLst>
                <a:ext uri="{FF2B5EF4-FFF2-40B4-BE49-F238E27FC236}">
                  <a16:creationId xmlns:a16="http://schemas.microsoft.com/office/drawing/2014/main" id="{C8D02424-B64F-52E9-4850-A6D432908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" y="1343"/>
              <a:ext cx="920" cy="1224"/>
            </a:xfrm>
            <a:custGeom>
              <a:avLst/>
              <a:gdLst>
                <a:gd name="T0" fmla="*/ 5238 w 368"/>
                <a:gd name="T1" fmla="*/ 3093 h 459"/>
                <a:gd name="T2" fmla="*/ 1250 w 368"/>
                <a:gd name="T3" fmla="*/ 11981 h 459"/>
                <a:gd name="T4" fmla="*/ 675 w 368"/>
                <a:gd name="T5" fmla="*/ 23211 h 459"/>
                <a:gd name="T6" fmla="*/ 208 w 368"/>
                <a:gd name="T7" fmla="*/ 12139 h 459"/>
                <a:gd name="T8" fmla="*/ 3958 w 368"/>
                <a:gd name="T9" fmla="*/ 1971 h 459"/>
                <a:gd name="T10" fmla="*/ 14375 w 368"/>
                <a:gd name="T11" fmla="*/ 1763 h 459"/>
                <a:gd name="T12" fmla="*/ 5238 w 368"/>
                <a:gd name="T13" fmla="*/ 3093 h 4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8" h="459">
                  <a:moveTo>
                    <a:pt x="134" y="61"/>
                  </a:moveTo>
                  <a:cubicBezTo>
                    <a:pt x="53" y="96"/>
                    <a:pt x="37" y="185"/>
                    <a:pt x="32" y="237"/>
                  </a:cubicBezTo>
                  <a:cubicBezTo>
                    <a:pt x="26" y="289"/>
                    <a:pt x="28" y="419"/>
                    <a:pt x="17" y="459"/>
                  </a:cubicBezTo>
                  <a:cubicBezTo>
                    <a:pt x="21" y="428"/>
                    <a:pt x="0" y="327"/>
                    <a:pt x="5" y="240"/>
                  </a:cubicBezTo>
                  <a:cubicBezTo>
                    <a:pt x="10" y="153"/>
                    <a:pt x="37" y="77"/>
                    <a:pt x="101" y="39"/>
                  </a:cubicBezTo>
                  <a:cubicBezTo>
                    <a:pt x="165" y="0"/>
                    <a:pt x="318" y="19"/>
                    <a:pt x="368" y="35"/>
                  </a:cubicBezTo>
                  <a:cubicBezTo>
                    <a:pt x="338" y="29"/>
                    <a:pt x="210" y="28"/>
                    <a:pt x="134" y="61"/>
                  </a:cubicBezTo>
                  <a:close/>
                </a:path>
              </a:pathLst>
            </a:custGeom>
            <a:solidFill>
              <a:srgbClr val="A37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8" name="Freeform 7">
              <a:extLst>
                <a:ext uri="{FF2B5EF4-FFF2-40B4-BE49-F238E27FC236}">
                  <a16:creationId xmlns:a16="http://schemas.microsoft.com/office/drawing/2014/main" id="{A9A37BE7-8EDD-3E53-C8DE-26FD712F9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1505"/>
              <a:ext cx="1317" cy="1302"/>
            </a:xfrm>
            <a:custGeom>
              <a:avLst/>
              <a:gdLst>
                <a:gd name="T0" fmla="*/ 20240 w 527"/>
                <a:gd name="T1" fmla="*/ 8052 h 488"/>
                <a:gd name="T2" fmla="*/ 20240 w 527"/>
                <a:gd name="T3" fmla="*/ 8564 h 488"/>
                <a:gd name="T4" fmla="*/ 16574 w 527"/>
                <a:gd name="T5" fmla="*/ 13583 h 488"/>
                <a:gd name="T6" fmla="*/ 13295 w 527"/>
                <a:gd name="T7" fmla="*/ 13674 h 488"/>
                <a:gd name="T8" fmla="*/ 11078 w 527"/>
                <a:gd name="T9" fmla="*/ 16622 h 488"/>
                <a:gd name="T10" fmla="*/ 5495 w 527"/>
                <a:gd name="T11" fmla="*/ 20018 h 488"/>
                <a:gd name="T12" fmla="*/ 0 w 527"/>
                <a:gd name="T13" fmla="*/ 24730 h 488"/>
                <a:gd name="T14" fmla="*/ 5465 w 527"/>
                <a:gd name="T15" fmla="*/ 18799 h 488"/>
                <a:gd name="T16" fmla="*/ 11816 w 527"/>
                <a:gd name="T17" fmla="*/ 13183 h 488"/>
                <a:gd name="T18" fmla="*/ 12360 w 527"/>
                <a:gd name="T19" fmla="*/ 6491 h 488"/>
                <a:gd name="T20" fmla="*/ 12953 w 527"/>
                <a:gd name="T21" fmla="*/ 0 h 488"/>
                <a:gd name="T22" fmla="*/ 13295 w 527"/>
                <a:gd name="T23" fmla="*/ 3645 h 488"/>
                <a:gd name="T24" fmla="*/ 13452 w 527"/>
                <a:gd name="T25" fmla="*/ 7865 h 488"/>
                <a:gd name="T26" fmla="*/ 13765 w 527"/>
                <a:gd name="T27" fmla="*/ 11702 h 488"/>
                <a:gd name="T28" fmla="*/ 17044 w 527"/>
                <a:gd name="T29" fmla="*/ 11454 h 488"/>
                <a:gd name="T30" fmla="*/ 20240 w 527"/>
                <a:gd name="T31" fmla="*/ 8052 h 4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7" h="488">
                  <a:moveTo>
                    <a:pt x="519" y="159"/>
                  </a:moveTo>
                  <a:cubicBezTo>
                    <a:pt x="527" y="154"/>
                    <a:pt x="526" y="161"/>
                    <a:pt x="519" y="169"/>
                  </a:cubicBezTo>
                  <a:cubicBezTo>
                    <a:pt x="490" y="201"/>
                    <a:pt x="475" y="247"/>
                    <a:pt x="425" y="268"/>
                  </a:cubicBezTo>
                  <a:cubicBezTo>
                    <a:pt x="387" y="285"/>
                    <a:pt x="355" y="262"/>
                    <a:pt x="341" y="270"/>
                  </a:cubicBezTo>
                  <a:cubicBezTo>
                    <a:pt x="328" y="278"/>
                    <a:pt x="311" y="304"/>
                    <a:pt x="284" y="328"/>
                  </a:cubicBezTo>
                  <a:cubicBezTo>
                    <a:pt x="257" y="352"/>
                    <a:pt x="211" y="364"/>
                    <a:pt x="141" y="395"/>
                  </a:cubicBezTo>
                  <a:cubicBezTo>
                    <a:pt x="72" y="426"/>
                    <a:pt x="39" y="455"/>
                    <a:pt x="0" y="488"/>
                  </a:cubicBezTo>
                  <a:cubicBezTo>
                    <a:pt x="32" y="451"/>
                    <a:pt x="100" y="391"/>
                    <a:pt x="140" y="371"/>
                  </a:cubicBezTo>
                  <a:cubicBezTo>
                    <a:pt x="180" y="351"/>
                    <a:pt x="275" y="304"/>
                    <a:pt x="303" y="260"/>
                  </a:cubicBezTo>
                  <a:cubicBezTo>
                    <a:pt x="331" y="216"/>
                    <a:pt x="315" y="176"/>
                    <a:pt x="317" y="128"/>
                  </a:cubicBezTo>
                  <a:cubicBezTo>
                    <a:pt x="320" y="80"/>
                    <a:pt x="339" y="32"/>
                    <a:pt x="332" y="0"/>
                  </a:cubicBezTo>
                  <a:cubicBezTo>
                    <a:pt x="340" y="19"/>
                    <a:pt x="343" y="43"/>
                    <a:pt x="341" y="72"/>
                  </a:cubicBezTo>
                  <a:cubicBezTo>
                    <a:pt x="340" y="102"/>
                    <a:pt x="339" y="126"/>
                    <a:pt x="345" y="155"/>
                  </a:cubicBezTo>
                  <a:cubicBezTo>
                    <a:pt x="352" y="184"/>
                    <a:pt x="353" y="218"/>
                    <a:pt x="353" y="231"/>
                  </a:cubicBezTo>
                  <a:cubicBezTo>
                    <a:pt x="353" y="244"/>
                    <a:pt x="400" y="248"/>
                    <a:pt x="437" y="226"/>
                  </a:cubicBezTo>
                  <a:cubicBezTo>
                    <a:pt x="466" y="208"/>
                    <a:pt x="493" y="176"/>
                    <a:pt x="519" y="159"/>
                  </a:cubicBezTo>
                  <a:close/>
                </a:path>
              </a:pathLst>
            </a:custGeom>
            <a:solidFill>
              <a:srgbClr val="7B4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299" name="Freeform 8">
              <a:extLst>
                <a:ext uri="{FF2B5EF4-FFF2-40B4-BE49-F238E27FC236}">
                  <a16:creationId xmlns:a16="http://schemas.microsoft.com/office/drawing/2014/main" id="{4E262562-6020-DE9C-6438-E654077B3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" y="1505"/>
              <a:ext cx="193" cy="475"/>
            </a:xfrm>
            <a:custGeom>
              <a:avLst/>
              <a:gdLst>
                <a:gd name="T0" fmla="*/ 2406 w 77"/>
                <a:gd name="T1" fmla="*/ 0 h 178"/>
                <a:gd name="T2" fmla="*/ 2406 w 77"/>
                <a:gd name="T3" fmla="*/ 5284 h 178"/>
                <a:gd name="T4" fmla="*/ 1231 w 77"/>
                <a:gd name="T5" fmla="*/ 7413 h 178"/>
                <a:gd name="T6" fmla="*/ 238 w 77"/>
                <a:gd name="T7" fmla="*/ 8817 h 178"/>
                <a:gd name="T8" fmla="*/ 50 w 77"/>
                <a:gd name="T9" fmla="*/ 8667 h 178"/>
                <a:gd name="T10" fmla="*/ 2489 w 77"/>
                <a:gd name="T11" fmla="*/ 3747 h 178"/>
                <a:gd name="T12" fmla="*/ 2406 w 77"/>
                <a:gd name="T13" fmla="*/ 205 h 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" h="178">
                  <a:moveTo>
                    <a:pt x="61" y="0"/>
                  </a:moveTo>
                  <a:cubicBezTo>
                    <a:pt x="77" y="28"/>
                    <a:pt x="75" y="76"/>
                    <a:pt x="61" y="104"/>
                  </a:cubicBezTo>
                  <a:cubicBezTo>
                    <a:pt x="55" y="117"/>
                    <a:pt x="41" y="135"/>
                    <a:pt x="31" y="146"/>
                  </a:cubicBezTo>
                  <a:cubicBezTo>
                    <a:pt x="28" y="150"/>
                    <a:pt x="11" y="171"/>
                    <a:pt x="6" y="174"/>
                  </a:cubicBezTo>
                  <a:cubicBezTo>
                    <a:pt x="0" y="178"/>
                    <a:pt x="6" y="166"/>
                    <a:pt x="1" y="171"/>
                  </a:cubicBezTo>
                  <a:cubicBezTo>
                    <a:pt x="22" y="142"/>
                    <a:pt x="56" y="111"/>
                    <a:pt x="63" y="74"/>
                  </a:cubicBezTo>
                  <a:cubicBezTo>
                    <a:pt x="66" y="56"/>
                    <a:pt x="71" y="21"/>
                    <a:pt x="61" y="4"/>
                  </a:cubicBezTo>
                </a:path>
              </a:pathLst>
            </a:custGeom>
            <a:solidFill>
              <a:srgbClr val="7B4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0" name="Freeform 9">
              <a:extLst>
                <a:ext uri="{FF2B5EF4-FFF2-40B4-BE49-F238E27FC236}">
                  <a16:creationId xmlns:a16="http://schemas.microsoft.com/office/drawing/2014/main" id="{8BD86BBB-C448-9067-62F2-37620609E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" y="1468"/>
              <a:ext cx="430" cy="629"/>
            </a:xfrm>
            <a:custGeom>
              <a:avLst/>
              <a:gdLst>
                <a:gd name="T0" fmla="*/ 208 w 172"/>
                <a:gd name="T1" fmla="*/ 2727 h 236"/>
                <a:gd name="T2" fmla="*/ 283 w 172"/>
                <a:gd name="T3" fmla="*/ 6911 h 236"/>
                <a:gd name="T4" fmla="*/ 708 w 172"/>
                <a:gd name="T5" fmla="*/ 11906 h 236"/>
                <a:gd name="T6" fmla="*/ 708 w 172"/>
                <a:gd name="T7" fmla="*/ 7004 h 236"/>
                <a:gd name="T8" fmla="*/ 750 w 172"/>
                <a:gd name="T9" fmla="*/ 2423 h 236"/>
                <a:gd name="T10" fmla="*/ 3438 w 172"/>
                <a:gd name="T11" fmla="*/ 546 h 236"/>
                <a:gd name="T12" fmla="*/ 6720 w 172"/>
                <a:gd name="T13" fmla="*/ 362 h 236"/>
                <a:gd name="T14" fmla="*/ 3125 w 172"/>
                <a:gd name="T15" fmla="*/ 248 h 236"/>
                <a:gd name="T16" fmla="*/ 208 w 172"/>
                <a:gd name="T17" fmla="*/ 2727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236">
                  <a:moveTo>
                    <a:pt x="5" y="54"/>
                  </a:moveTo>
                  <a:cubicBezTo>
                    <a:pt x="8" y="79"/>
                    <a:pt x="1" y="102"/>
                    <a:pt x="7" y="137"/>
                  </a:cubicBezTo>
                  <a:cubicBezTo>
                    <a:pt x="13" y="172"/>
                    <a:pt x="21" y="213"/>
                    <a:pt x="18" y="236"/>
                  </a:cubicBezTo>
                  <a:cubicBezTo>
                    <a:pt x="20" y="216"/>
                    <a:pt x="20" y="167"/>
                    <a:pt x="18" y="139"/>
                  </a:cubicBezTo>
                  <a:cubicBezTo>
                    <a:pt x="16" y="111"/>
                    <a:pt x="15" y="62"/>
                    <a:pt x="19" y="48"/>
                  </a:cubicBezTo>
                  <a:cubicBezTo>
                    <a:pt x="23" y="34"/>
                    <a:pt x="34" y="8"/>
                    <a:pt x="88" y="11"/>
                  </a:cubicBezTo>
                  <a:cubicBezTo>
                    <a:pt x="142" y="14"/>
                    <a:pt x="164" y="8"/>
                    <a:pt x="172" y="7"/>
                  </a:cubicBezTo>
                  <a:cubicBezTo>
                    <a:pt x="161" y="7"/>
                    <a:pt x="102" y="8"/>
                    <a:pt x="80" y="5"/>
                  </a:cubicBezTo>
                  <a:cubicBezTo>
                    <a:pt x="58" y="2"/>
                    <a:pt x="0" y="0"/>
                    <a:pt x="5" y="54"/>
                  </a:cubicBezTo>
                  <a:close/>
                </a:path>
              </a:pathLst>
            </a:custGeom>
            <a:solidFill>
              <a:srgbClr val="A37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1" name="Freeform 10">
              <a:extLst>
                <a:ext uri="{FF2B5EF4-FFF2-40B4-BE49-F238E27FC236}">
                  <a16:creationId xmlns:a16="http://schemas.microsoft.com/office/drawing/2014/main" id="{1E6D6360-565C-43B0-8AC3-A6890A89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1972"/>
              <a:ext cx="230" cy="437"/>
            </a:xfrm>
            <a:custGeom>
              <a:avLst/>
              <a:gdLst>
                <a:gd name="T0" fmla="*/ 3125 w 92"/>
                <a:gd name="T1" fmla="*/ 0 h 164"/>
                <a:gd name="T2" fmla="*/ 0 w 92"/>
                <a:gd name="T3" fmla="*/ 8266 h 164"/>
                <a:gd name="T4" fmla="*/ 3125 w 92"/>
                <a:gd name="T5" fmla="*/ 0 h 1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2" h="164">
                  <a:moveTo>
                    <a:pt x="80" y="0"/>
                  </a:moveTo>
                  <a:cubicBezTo>
                    <a:pt x="85" y="24"/>
                    <a:pt x="92" y="112"/>
                    <a:pt x="0" y="164"/>
                  </a:cubicBezTo>
                  <a:cubicBezTo>
                    <a:pt x="26" y="149"/>
                    <a:pt x="78" y="101"/>
                    <a:pt x="80" y="0"/>
                  </a:cubicBezTo>
                </a:path>
              </a:pathLst>
            </a:custGeom>
            <a:solidFill>
              <a:srgbClr val="682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2" name="Freeform 11">
              <a:extLst>
                <a:ext uri="{FF2B5EF4-FFF2-40B4-BE49-F238E27FC236}">
                  <a16:creationId xmlns:a16="http://schemas.microsoft.com/office/drawing/2014/main" id="{D0F9E482-BB01-4384-D377-95B1B8823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2097"/>
              <a:ext cx="309" cy="152"/>
            </a:xfrm>
            <a:custGeom>
              <a:avLst/>
              <a:gdLst>
                <a:gd name="T0" fmla="*/ 4782 w 124"/>
                <a:gd name="T1" fmla="*/ 0 h 57"/>
                <a:gd name="T2" fmla="*/ 2273 w 124"/>
                <a:gd name="T3" fmla="*/ 2483 h 57"/>
                <a:gd name="T4" fmla="*/ 0 w 124"/>
                <a:gd name="T5" fmla="*/ 2333 h 57"/>
                <a:gd name="T6" fmla="*/ 2427 w 124"/>
                <a:gd name="T7" fmla="*/ 2069 h 57"/>
                <a:gd name="T8" fmla="*/ 4782 w 12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" h="57">
                  <a:moveTo>
                    <a:pt x="124" y="0"/>
                  </a:moveTo>
                  <a:cubicBezTo>
                    <a:pt x="100" y="29"/>
                    <a:pt x="82" y="41"/>
                    <a:pt x="59" y="49"/>
                  </a:cubicBezTo>
                  <a:cubicBezTo>
                    <a:pt x="36" y="57"/>
                    <a:pt x="11" y="48"/>
                    <a:pt x="0" y="46"/>
                  </a:cubicBezTo>
                  <a:cubicBezTo>
                    <a:pt x="12" y="46"/>
                    <a:pt x="32" y="53"/>
                    <a:pt x="63" y="41"/>
                  </a:cubicBezTo>
                  <a:cubicBezTo>
                    <a:pt x="94" y="28"/>
                    <a:pt x="119" y="5"/>
                    <a:pt x="124" y="0"/>
                  </a:cubicBezTo>
                  <a:close/>
                </a:path>
              </a:pathLst>
            </a:custGeom>
            <a:solidFill>
              <a:srgbClr val="682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3" name="Freeform 12">
              <a:extLst>
                <a:ext uri="{FF2B5EF4-FFF2-40B4-BE49-F238E27FC236}">
                  <a16:creationId xmlns:a16="http://schemas.microsoft.com/office/drawing/2014/main" id="{061B8C6D-BF34-DECD-F725-AE79C628E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257"/>
              <a:ext cx="2002" cy="1766"/>
            </a:xfrm>
            <a:custGeom>
              <a:avLst/>
              <a:gdLst>
                <a:gd name="T0" fmla="*/ 21940 w 801"/>
                <a:gd name="T1" fmla="*/ 3857 h 662"/>
                <a:gd name="T2" fmla="*/ 26806 w 801"/>
                <a:gd name="T3" fmla="*/ 3644 h 662"/>
                <a:gd name="T4" fmla="*/ 29823 w 801"/>
                <a:gd name="T5" fmla="*/ 3801 h 662"/>
                <a:gd name="T6" fmla="*/ 30552 w 801"/>
                <a:gd name="T7" fmla="*/ 10327 h 662"/>
                <a:gd name="T8" fmla="*/ 28105 w 801"/>
                <a:gd name="T9" fmla="*/ 14275 h 662"/>
                <a:gd name="T10" fmla="*/ 24281 w 801"/>
                <a:gd name="T11" fmla="*/ 18738 h 662"/>
                <a:gd name="T12" fmla="*/ 20952 w 801"/>
                <a:gd name="T13" fmla="*/ 19285 h 662"/>
                <a:gd name="T14" fmla="*/ 16891 w 801"/>
                <a:gd name="T15" fmla="*/ 23235 h 662"/>
                <a:gd name="T16" fmla="*/ 8903 w 801"/>
                <a:gd name="T17" fmla="*/ 29120 h 662"/>
                <a:gd name="T18" fmla="*/ 2529 w 801"/>
                <a:gd name="T19" fmla="*/ 32466 h 662"/>
                <a:gd name="T20" fmla="*/ 937 w 801"/>
                <a:gd name="T21" fmla="*/ 23505 h 662"/>
                <a:gd name="T22" fmla="*/ 625 w 801"/>
                <a:gd name="T23" fmla="*/ 11999 h 662"/>
                <a:gd name="T24" fmla="*/ 5104 w 801"/>
                <a:gd name="T25" fmla="*/ 2428 h 662"/>
                <a:gd name="T26" fmla="*/ 20482 w 801"/>
                <a:gd name="T27" fmla="*/ 4100 h 662"/>
                <a:gd name="T28" fmla="*/ 21940 w 801"/>
                <a:gd name="T29" fmla="*/ 3857 h 6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1" h="662">
                  <a:moveTo>
                    <a:pt x="562" y="76"/>
                  </a:moveTo>
                  <a:cubicBezTo>
                    <a:pt x="591" y="67"/>
                    <a:pt x="647" y="69"/>
                    <a:pt x="687" y="72"/>
                  </a:cubicBezTo>
                  <a:cubicBezTo>
                    <a:pt x="726" y="75"/>
                    <a:pt x="734" y="72"/>
                    <a:pt x="764" y="75"/>
                  </a:cubicBezTo>
                  <a:cubicBezTo>
                    <a:pt x="800" y="78"/>
                    <a:pt x="801" y="175"/>
                    <a:pt x="783" y="204"/>
                  </a:cubicBezTo>
                  <a:cubicBezTo>
                    <a:pt x="766" y="233"/>
                    <a:pt x="745" y="242"/>
                    <a:pt x="720" y="282"/>
                  </a:cubicBezTo>
                  <a:cubicBezTo>
                    <a:pt x="695" y="321"/>
                    <a:pt x="660" y="359"/>
                    <a:pt x="622" y="370"/>
                  </a:cubicBezTo>
                  <a:cubicBezTo>
                    <a:pt x="584" y="380"/>
                    <a:pt x="553" y="355"/>
                    <a:pt x="537" y="381"/>
                  </a:cubicBezTo>
                  <a:cubicBezTo>
                    <a:pt x="521" y="408"/>
                    <a:pt x="489" y="440"/>
                    <a:pt x="433" y="459"/>
                  </a:cubicBezTo>
                  <a:cubicBezTo>
                    <a:pt x="377" y="478"/>
                    <a:pt x="274" y="532"/>
                    <a:pt x="228" y="575"/>
                  </a:cubicBezTo>
                  <a:cubicBezTo>
                    <a:pt x="181" y="618"/>
                    <a:pt x="129" y="662"/>
                    <a:pt x="65" y="641"/>
                  </a:cubicBezTo>
                  <a:cubicBezTo>
                    <a:pt x="0" y="620"/>
                    <a:pt x="27" y="505"/>
                    <a:pt x="24" y="464"/>
                  </a:cubicBezTo>
                  <a:cubicBezTo>
                    <a:pt x="21" y="422"/>
                    <a:pt x="0" y="352"/>
                    <a:pt x="16" y="237"/>
                  </a:cubicBezTo>
                  <a:cubicBezTo>
                    <a:pt x="29" y="149"/>
                    <a:pt x="55" y="77"/>
                    <a:pt x="131" y="48"/>
                  </a:cubicBezTo>
                  <a:cubicBezTo>
                    <a:pt x="258" y="0"/>
                    <a:pt x="472" y="73"/>
                    <a:pt x="525" y="81"/>
                  </a:cubicBezTo>
                  <a:cubicBezTo>
                    <a:pt x="538" y="83"/>
                    <a:pt x="550" y="78"/>
                    <a:pt x="562" y="7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  <p:sp>
          <p:nvSpPr>
            <p:cNvPr id="304" name="Freeform 13">
              <a:extLst>
                <a:ext uri="{FF2B5EF4-FFF2-40B4-BE49-F238E27FC236}">
                  <a16:creationId xmlns:a16="http://schemas.microsoft.com/office/drawing/2014/main" id="{7C9E9CEC-87DB-DFA7-9BC6-6525E2DE3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" y="1476"/>
              <a:ext cx="133" cy="779"/>
            </a:xfrm>
            <a:custGeom>
              <a:avLst/>
              <a:gdLst>
                <a:gd name="T0" fmla="*/ 0 w 53"/>
                <a:gd name="T1" fmla="*/ 0 h 292"/>
                <a:gd name="T2" fmla="*/ 838 w 53"/>
                <a:gd name="T3" fmla="*/ 5410 h 292"/>
                <a:gd name="T4" fmla="*/ 680 w 53"/>
                <a:gd name="T5" fmla="*/ 14790 h 2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292">
                  <a:moveTo>
                    <a:pt x="0" y="0"/>
                  </a:moveTo>
                  <a:cubicBezTo>
                    <a:pt x="26" y="4"/>
                    <a:pt x="24" y="61"/>
                    <a:pt x="21" y="107"/>
                  </a:cubicBezTo>
                  <a:cubicBezTo>
                    <a:pt x="18" y="153"/>
                    <a:pt x="53" y="228"/>
                    <a:pt x="17" y="292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150">
                <a:latin typeface="ArialMT"/>
              </a:endParaRPr>
            </a:p>
          </p:txBody>
        </p:sp>
      </p:grpSp>
      <p:grpSp>
        <p:nvGrpSpPr>
          <p:cNvPr id="490" name="Groupe 489">
            <a:extLst>
              <a:ext uri="{FF2B5EF4-FFF2-40B4-BE49-F238E27FC236}">
                <a16:creationId xmlns:a16="http://schemas.microsoft.com/office/drawing/2014/main" id="{B14BD6B0-ADC7-5DB0-9B22-75171704D8D0}"/>
              </a:ext>
            </a:extLst>
          </p:cNvPr>
          <p:cNvGrpSpPr/>
          <p:nvPr/>
        </p:nvGrpSpPr>
        <p:grpSpPr>
          <a:xfrm rot="16200000">
            <a:off x="1637502" y="2077593"/>
            <a:ext cx="1021594" cy="161841"/>
            <a:chOff x="9152313" y="2774066"/>
            <a:chExt cx="910279" cy="118033"/>
          </a:xfrm>
        </p:grpSpPr>
        <p:cxnSp>
          <p:nvCxnSpPr>
            <p:cNvPr id="491" name="Connecteur droit avec flèche 490">
              <a:extLst>
                <a:ext uri="{FF2B5EF4-FFF2-40B4-BE49-F238E27FC236}">
                  <a16:creationId xmlns:a16="http://schemas.microsoft.com/office/drawing/2014/main" id="{C146D661-B8BD-AC86-03A0-477284924C72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774066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Connecteur droit avec flèche 491">
              <a:extLst>
                <a:ext uri="{FF2B5EF4-FFF2-40B4-BE49-F238E27FC236}">
                  <a16:creationId xmlns:a16="http://schemas.microsoft.com/office/drawing/2014/main" id="{D957F659-04A5-59FE-F3AD-B0AA69626C6C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892099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3" name="Rectangle 492">
            <a:extLst>
              <a:ext uri="{FF2B5EF4-FFF2-40B4-BE49-F238E27FC236}">
                <a16:creationId xmlns:a16="http://schemas.microsoft.com/office/drawing/2014/main" id="{1CA27CB5-C3FA-6229-B06D-99D18A347AB1}"/>
              </a:ext>
            </a:extLst>
          </p:cNvPr>
          <p:cNvSpPr/>
          <p:nvPr/>
        </p:nvSpPr>
        <p:spPr>
          <a:xfrm>
            <a:off x="2706884" y="918340"/>
            <a:ext cx="1548536" cy="338554"/>
          </a:xfrm>
          <a:prstGeom prst="rect">
            <a:avLst/>
          </a:prstGeom>
          <a:ln>
            <a:solidFill>
              <a:srgbClr val="63003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63003C"/>
                </a:solidFill>
                <a:latin typeface="ArialMT"/>
              </a:rPr>
              <a:t>Distribution </a:t>
            </a:r>
          </a:p>
        </p:txBody>
      </p:sp>
      <p:sp>
        <p:nvSpPr>
          <p:cNvPr id="494" name="ZoneTexte 493">
            <a:extLst>
              <a:ext uri="{FF2B5EF4-FFF2-40B4-BE49-F238E27FC236}">
                <a16:creationId xmlns:a16="http://schemas.microsoft.com/office/drawing/2014/main" id="{CD815724-4631-5204-BD2B-6AFCED30B0F6}"/>
              </a:ext>
            </a:extLst>
          </p:cNvPr>
          <p:cNvSpPr txBox="1"/>
          <p:nvPr/>
        </p:nvSpPr>
        <p:spPr>
          <a:xfrm>
            <a:off x="2706884" y="1384552"/>
            <a:ext cx="262694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MT"/>
              </a:rPr>
              <a:t>Tissues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MT"/>
              </a:rPr>
              <a:t>Cells</a:t>
            </a:r>
          </a:p>
        </p:txBody>
      </p:sp>
      <p:pic>
        <p:nvPicPr>
          <p:cNvPr id="495" name="Image 494">
            <a:extLst>
              <a:ext uri="{FF2B5EF4-FFF2-40B4-BE49-F238E27FC236}">
                <a16:creationId xmlns:a16="http://schemas.microsoft.com/office/drawing/2014/main" id="{381B4D6F-7F26-9AFF-24C1-8F82A1F2F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408" y="1287362"/>
            <a:ext cx="425485" cy="40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6" name="Ellipse 495">
            <a:extLst>
              <a:ext uri="{FF2B5EF4-FFF2-40B4-BE49-F238E27FC236}">
                <a16:creationId xmlns:a16="http://schemas.microsoft.com/office/drawing/2014/main" id="{3C6906C6-126D-0E67-9ACB-FAC28CAD780E}"/>
              </a:ext>
            </a:extLst>
          </p:cNvPr>
          <p:cNvSpPr/>
          <p:nvPr/>
        </p:nvSpPr>
        <p:spPr>
          <a:xfrm>
            <a:off x="1912430" y="933521"/>
            <a:ext cx="576000" cy="576064"/>
          </a:xfrm>
          <a:prstGeom prst="ellipse">
            <a:avLst/>
          </a:prstGeom>
          <a:solidFill>
            <a:srgbClr val="63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MT"/>
              </a:rPr>
              <a:t>D</a:t>
            </a:r>
          </a:p>
        </p:txBody>
      </p:sp>
      <p:sp>
        <p:nvSpPr>
          <p:cNvPr id="497" name="Ellipse 52">
            <a:extLst>
              <a:ext uri="{FF2B5EF4-FFF2-40B4-BE49-F238E27FC236}">
                <a16:creationId xmlns:a16="http://schemas.microsoft.com/office/drawing/2014/main" id="{143C8CD8-DADB-75AE-8B03-6388DA80D98B}"/>
              </a:ext>
            </a:extLst>
          </p:cNvPr>
          <p:cNvSpPr>
            <a:spLocks noChangeAspect="1"/>
          </p:cNvSpPr>
          <p:nvPr/>
        </p:nvSpPr>
        <p:spPr>
          <a:xfrm flipH="1">
            <a:off x="1367541" y="2948026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98" name="Ellipse 52">
            <a:extLst>
              <a:ext uri="{FF2B5EF4-FFF2-40B4-BE49-F238E27FC236}">
                <a16:creationId xmlns:a16="http://schemas.microsoft.com/office/drawing/2014/main" id="{51BBFEC4-C763-7E91-4D6C-C2E07A121E49}"/>
              </a:ext>
            </a:extLst>
          </p:cNvPr>
          <p:cNvSpPr>
            <a:spLocks noChangeAspect="1"/>
          </p:cNvSpPr>
          <p:nvPr/>
        </p:nvSpPr>
        <p:spPr>
          <a:xfrm flipH="1">
            <a:off x="2370195" y="3228353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2751D5B6-2036-B931-FDB3-98E40C2E7E8A}"/>
              </a:ext>
            </a:extLst>
          </p:cNvPr>
          <p:cNvSpPr/>
          <p:nvPr/>
        </p:nvSpPr>
        <p:spPr>
          <a:xfrm>
            <a:off x="2814758" y="4569428"/>
            <a:ext cx="1640796" cy="338554"/>
          </a:xfrm>
          <a:prstGeom prst="rect">
            <a:avLst/>
          </a:prstGeom>
          <a:ln>
            <a:solidFill>
              <a:srgbClr val="63003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63003C"/>
                </a:solidFill>
                <a:latin typeface="ArialMT"/>
              </a:rPr>
              <a:t>Metabolization</a:t>
            </a:r>
          </a:p>
        </p:txBody>
      </p:sp>
      <p:sp>
        <p:nvSpPr>
          <p:cNvPr id="500" name="ZoneTexte 499">
            <a:extLst>
              <a:ext uri="{FF2B5EF4-FFF2-40B4-BE49-F238E27FC236}">
                <a16:creationId xmlns:a16="http://schemas.microsoft.com/office/drawing/2014/main" id="{2BD394DB-1377-4449-DE0C-FB889E08DC7F}"/>
              </a:ext>
            </a:extLst>
          </p:cNvPr>
          <p:cNvSpPr txBox="1"/>
          <p:nvPr/>
        </p:nvSpPr>
        <p:spPr>
          <a:xfrm>
            <a:off x="2814758" y="5019122"/>
            <a:ext cx="1515493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MT"/>
              </a:rPr>
              <a:t>Liver</a:t>
            </a:r>
          </a:p>
        </p:txBody>
      </p:sp>
      <p:sp>
        <p:nvSpPr>
          <p:cNvPr id="501" name="Ellipse 500">
            <a:extLst>
              <a:ext uri="{FF2B5EF4-FFF2-40B4-BE49-F238E27FC236}">
                <a16:creationId xmlns:a16="http://schemas.microsoft.com/office/drawing/2014/main" id="{60023E43-220B-FF3A-E3F0-79CF46E30F54}"/>
              </a:ext>
            </a:extLst>
          </p:cNvPr>
          <p:cNvSpPr/>
          <p:nvPr/>
        </p:nvSpPr>
        <p:spPr>
          <a:xfrm>
            <a:off x="2182396" y="4450673"/>
            <a:ext cx="576000" cy="576064"/>
          </a:xfrm>
          <a:prstGeom prst="ellipse">
            <a:avLst/>
          </a:prstGeom>
          <a:solidFill>
            <a:srgbClr val="63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MT"/>
              </a:rPr>
              <a:t>M</a:t>
            </a:r>
          </a:p>
        </p:txBody>
      </p:sp>
      <p:grpSp>
        <p:nvGrpSpPr>
          <p:cNvPr id="502" name="Groupe 501">
            <a:extLst>
              <a:ext uri="{FF2B5EF4-FFF2-40B4-BE49-F238E27FC236}">
                <a16:creationId xmlns:a16="http://schemas.microsoft.com/office/drawing/2014/main" id="{D02E188E-C308-6BF8-11A4-3183E4594265}"/>
              </a:ext>
            </a:extLst>
          </p:cNvPr>
          <p:cNvGrpSpPr/>
          <p:nvPr/>
        </p:nvGrpSpPr>
        <p:grpSpPr>
          <a:xfrm rot="5400000">
            <a:off x="1958441" y="3774944"/>
            <a:ext cx="957511" cy="174300"/>
            <a:chOff x="9152313" y="2774066"/>
            <a:chExt cx="910279" cy="118033"/>
          </a:xfrm>
        </p:grpSpPr>
        <p:cxnSp>
          <p:nvCxnSpPr>
            <p:cNvPr id="503" name="Connecteur droit avec flèche 502">
              <a:extLst>
                <a:ext uri="{FF2B5EF4-FFF2-40B4-BE49-F238E27FC236}">
                  <a16:creationId xmlns:a16="http://schemas.microsoft.com/office/drawing/2014/main" id="{2D637978-8165-439E-190D-6C7DB5C5F695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774066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Connecteur droit avec flèche 503">
              <a:extLst>
                <a:ext uri="{FF2B5EF4-FFF2-40B4-BE49-F238E27FC236}">
                  <a16:creationId xmlns:a16="http://schemas.microsoft.com/office/drawing/2014/main" id="{4D3103F3-9DC8-78E6-D3D3-CF6D0485B339}"/>
                </a:ext>
              </a:extLst>
            </p:cNvPr>
            <p:cNvCxnSpPr>
              <a:cxnSpLocks/>
            </p:cNvCxnSpPr>
            <p:nvPr/>
          </p:nvCxnSpPr>
          <p:spPr>
            <a:xfrm>
              <a:off x="9152313" y="2892099"/>
              <a:ext cx="910279" cy="0"/>
            </a:xfrm>
            <a:prstGeom prst="straightConnector1">
              <a:avLst/>
            </a:prstGeom>
            <a:ln w="12700">
              <a:solidFill>
                <a:srgbClr val="63003C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9" name="Image 508">
            <a:extLst>
              <a:ext uri="{FF2B5EF4-FFF2-40B4-BE49-F238E27FC236}">
                <a16:creationId xmlns:a16="http://schemas.microsoft.com/office/drawing/2014/main" id="{059EF4B7-1A1D-3719-8F6F-F21551AEE6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93" y="5984250"/>
            <a:ext cx="401463" cy="47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0" name="Rectangle 509">
            <a:extLst>
              <a:ext uri="{FF2B5EF4-FFF2-40B4-BE49-F238E27FC236}">
                <a16:creationId xmlns:a16="http://schemas.microsoft.com/office/drawing/2014/main" id="{F1A59577-DB66-9FE6-42EB-C786A994A186}"/>
              </a:ext>
            </a:extLst>
          </p:cNvPr>
          <p:cNvSpPr/>
          <p:nvPr/>
        </p:nvSpPr>
        <p:spPr>
          <a:xfrm>
            <a:off x="6461929" y="5245147"/>
            <a:ext cx="1293149" cy="338554"/>
          </a:xfrm>
          <a:prstGeom prst="rect">
            <a:avLst/>
          </a:prstGeom>
          <a:ln>
            <a:solidFill>
              <a:srgbClr val="63003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63003C"/>
                </a:solidFill>
                <a:latin typeface="ArialMT"/>
              </a:rPr>
              <a:t>Elimination</a:t>
            </a:r>
          </a:p>
        </p:txBody>
      </p:sp>
      <p:sp>
        <p:nvSpPr>
          <p:cNvPr id="511" name="ZoneTexte 510">
            <a:extLst>
              <a:ext uri="{FF2B5EF4-FFF2-40B4-BE49-F238E27FC236}">
                <a16:creationId xmlns:a16="http://schemas.microsoft.com/office/drawing/2014/main" id="{A9958972-3C8B-6BFC-528C-7D39E64DCA99}"/>
              </a:ext>
            </a:extLst>
          </p:cNvPr>
          <p:cNvSpPr txBox="1"/>
          <p:nvPr/>
        </p:nvSpPr>
        <p:spPr>
          <a:xfrm>
            <a:off x="5877943" y="5707630"/>
            <a:ext cx="148460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MT"/>
              </a:rPr>
              <a:t>Kidneys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MT"/>
              </a:rPr>
              <a:t>Gall bladder</a:t>
            </a:r>
          </a:p>
        </p:txBody>
      </p:sp>
      <p:sp>
        <p:nvSpPr>
          <p:cNvPr id="512" name="Ellipse 511">
            <a:extLst>
              <a:ext uri="{FF2B5EF4-FFF2-40B4-BE49-F238E27FC236}">
                <a16:creationId xmlns:a16="http://schemas.microsoft.com/office/drawing/2014/main" id="{7EA311B2-DE71-05AD-7F53-38261C494A39}"/>
              </a:ext>
            </a:extLst>
          </p:cNvPr>
          <p:cNvSpPr/>
          <p:nvPr/>
        </p:nvSpPr>
        <p:spPr>
          <a:xfrm>
            <a:off x="5815862" y="5126392"/>
            <a:ext cx="576000" cy="576064"/>
          </a:xfrm>
          <a:prstGeom prst="ellipse">
            <a:avLst/>
          </a:prstGeom>
          <a:solidFill>
            <a:srgbClr val="6300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MT"/>
              </a:rPr>
              <a:t>E</a:t>
            </a:r>
          </a:p>
        </p:txBody>
      </p:sp>
      <p:pic>
        <p:nvPicPr>
          <p:cNvPr id="513" name="Image 512" descr="Une image contenant texte, fenêtre, graphiques vectoriels&#10;&#10;Description générée automatiquement">
            <a:extLst>
              <a:ext uri="{FF2B5EF4-FFF2-40B4-BE49-F238E27FC236}">
                <a16:creationId xmlns:a16="http://schemas.microsoft.com/office/drawing/2014/main" id="{B3C4C633-B3B0-1574-C190-6DFBDE0CAC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12" y="6230850"/>
            <a:ext cx="866813" cy="49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4" name="Ellipse 52">
            <a:extLst>
              <a:ext uri="{FF2B5EF4-FFF2-40B4-BE49-F238E27FC236}">
                <a16:creationId xmlns:a16="http://schemas.microsoft.com/office/drawing/2014/main" id="{C118D3E0-A671-B20F-23EF-F51356CE1AD5}"/>
              </a:ext>
            </a:extLst>
          </p:cNvPr>
          <p:cNvSpPr>
            <a:spLocks noChangeAspect="1"/>
          </p:cNvSpPr>
          <p:nvPr/>
        </p:nvSpPr>
        <p:spPr>
          <a:xfrm flipH="1">
            <a:off x="2085220" y="2721071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29" name="Ellipse 52">
            <a:extLst>
              <a:ext uri="{FF2B5EF4-FFF2-40B4-BE49-F238E27FC236}">
                <a16:creationId xmlns:a16="http://schemas.microsoft.com/office/drawing/2014/main" id="{51DEEE17-1EC4-F4DC-F106-9D5A0D4B0991}"/>
              </a:ext>
            </a:extLst>
          </p:cNvPr>
          <p:cNvSpPr>
            <a:spLocks noChangeAspect="1"/>
          </p:cNvSpPr>
          <p:nvPr/>
        </p:nvSpPr>
        <p:spPr>
          <a:xfrm flipH="1">
            <a:off x="3396962" y="3500780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30" name="Ellipse 52">
            <a:extLst>
              <a:ext uri="{FF2B5EF4-FFF2-40B4-BE49-F238E27FC236}">
                <a16:creationId xmlns:a16="http://schemas.microsoft.com/office/drawing/2014/main" id="{8C5D0888-A690-990A-6C1B-B436526A0D2B}"/>
              </a:ext>
            </a:extLst>
          </p:cNvPr>
          <p:cNvSpPr>
            <a:spLocks noChangeAspect="1"/>
          </p:cNvSpPr>
          <p:nvPr/>
        </p:nvSpPr>
        <p:spPr>
          <a:xfrm flipH="1">
            <a:off x="3950559" y="3098124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33" name="Ellipse 52">
            <a:extLst>
              <a:ext uri="{FF2B5EF4-FFF2-40B4-BE49-F238E27FC236}">
                <a16:creationId xmlns:a16="http://schemas.microsoft.com/office/drawing/2014/main" id="{E2310F97-CEAD-95FF-5AA5-1D9CA2C33476}"/>
              </a:ext>
            </a:extLst>
          </p:cNvPr>
          <p:cNvSpPr>
            <a:spLocks noChangeAspect="1"/>
          </p:cNvSpPr>
          <p:nvPr/>
        </p:nvSpPr>
        <p:spPr>
          <a:xfrm flipH="1">
            <a:off x="4739818" y="4024424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34" name="Ellipse 52">
            <a:extLst>
              <a:ext uri="{FF2B5EF4-FFF2-40B4-BE49-F238E27FC236}">
                <a16:creationId xmlns:a16="http://schemas.microsoft.com/office/drawing/2014/main" id="{4D28BDF3-8701-F026-B68A-1FE34272170E}"/>
              </a:ext>
            </a:extLst>
          </p:cNvPr>
          <p:cNvSpPr>
            <a:spLocks noChangeAspect="1"/>
          </p:cNvSpPr>
          <p:nvPr/>
        </p:nvSpPr>
        <p:spPr>
          <a:xfrm flipH="1">
            <a:off x="5495115" y="4419383"/>
            <a:ext cx="144000" cy="144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ADC43D-0D1E-16CE-1921-FFC6D9DB6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071" y="1023157"/>
            <a:ext cx="477217" cy="6673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08F220-655F-0F36-3AC3-4EA466D39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1603" y="682522"/>
            <a:ext cx="601915" cy="426589"/>
          </a:xfrm>
          <a:prstGeom prst="rect">
            <a:avLst/>
          </a:prstGeom>
        </p:spPr>
      </p:pic>
      <p:grpSp>
        <p:nvGrpSpPr>
          <p:cNvPr id="287" name="Groupe 286">
            <a:extLst>
              <a:ext uri="{FF2B5EF4-FFF2-40B4-BE49-F238E27FC236}">
                <a16:creationId xmlns:a16="http://schemas.microsoft.com/office/drawing/2014/main" id="{92FC31B0-8E7C-62A7-3D09-1A25BCD64A81}"/>
              </a:ext>
            </a:extLst>
          </p:cNvPr>
          <p:cNvGrpSpPr/>
          <p:nvPr/>
        </p:nvGrpSpPr>
        <p:grpSpPr>
          <a:xfrm>
            <a:off x="14351" y="2690602"/>
            <a:ext cx="7604576" cy="1916629"/>
            <a:chOff x="34535" y="2775619"/>
            <a:chExt cx="7604576" cy="1916629"/>
          </a:xfrm>
        </p:grpSpPr>
        <p:pic>
          <p:nvPicPr>
            <p:cNvPr id="289" name="Image 13">
              <a:extLst>
                <a:ext uri="{FF2B5EF4-FFF2-40B4-BE49-F238E27FC236}">
                  <a16:creationId xmlns:a16="http://schemas.microsoft.com/office/drawing/2014/main" id="{7357B9D6-F0FB-91D7-91B9-EEFF7D39C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4484" flipV="1">
              <a:off x="623429" y="3717036"/>
              <a:ext cx="554400" cy="535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7" descr="D:\Mes documents\UMR 8612\Congres - Séminaires\2012\Journée ICMPE SIV (Créteil)\np3.png">
              <a:extLst>
                <a:ext uri="{FF2B5EF4-FFF2-40B4-BE49-F238E27FC236}">
                  <a16:creationId xmlns:a16="http://schemas.microsoft.com/office/drawing/2014/main" id="{0DB27E9E-4E87-7E99-7DA2-20B9549AE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3128" flipH="1">
              <a:off x="34535" y="4059047"/>
              <a:ext cx="629999" cy="6332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1" name="Picture 7" descr="D:\Mes documents\UMR 8612\Congres - Séminaires\2012\Journée ICMPE SIV (Créteil)\np3.png">
              <a:extLst>
                <a:ext uri="{FF2B5EF4-FFF2-40B4-BE49-F238E27FC236}">
                  <a16:creationId xmlns:a16="http://schemas.microsoft.com/office/drawing/2014/main" id="{CA99D049-4256-4F12-A5EE-C8557C1E5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3128" flipH="1">
              <a:off x="1336128" y="3216965"/>
              <a:ext cx="487259" cy="4897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2" name="Groupe 291">
              <a:extLst>
                <a:ext uri="{FF2B5EF4-FFF2-40B4-BE49-F238E27FC236}">
                  <a16:creationId xmlns:a16="http://schemas.microsoft.com/office/drawing/2014/main" id="{EAB40C63-68AC-6857-EDE4-45F42306E85E}"/>
                </a:ext>
              </a:extLst>
            </p:cNvPr>
            <p:cNvGrpSpPr/>
            <p:nvPr/>
          </p:nvGrpSpPr>
          <p:grpSpPr>
            <a:xfrm>
              <a:off x="2575867" y="2775619"/>
              <a:ext cx="5063244" cy="1525635"/>
              <a:chOff x="2575867" y="2775619"/>
              <a:chExt cx="5063244" cy="1525635"/>
            </a:xfrm>
          </p:grpSpPr>
          <p:sp>
            <p:nvSpPr>
              <p:cNvPr id="293" name="Flèche : droite 292">
                <a:extLst>
                  <a:ext uri="{FF2B5EF4-FFF2-40B4-BE49-F238E27FC236}">
                    <a16:creationId xmlns:a16="http://schemas.microsoft.com/office/drawing/2014/main" id="{DB005ED7-C116-C358-EC68-B90C1DBF4154}"/>
                  </a:ext>
                </a:extLst>
              </p:cNvPr>
              <p:cNvSpPr/>
              <p:nvPr/>
            </p:nvSpPr>
            <p:spPr>
              <a:xfrm rot="1168953">
                <a:off x="3039155" y="3003674"/>
                <a:ext cx="472211" cy="352742"/>
              </a:xfrm>
              <a:prstGeom prst="rightArrow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pic>
            <p:nvPicPr>
              <p:cNvPr id="305" name="Picture 7" descr="D:\Mes documents\UMR 8612\Congres - Séminaires\2012\Journée ICMPE SIV (Créteil)\np3.png">
                <a:extLst>
                  <a:ext uri="{FF2B5EF4-FFF2-40B4-BE49-F238E27FC236}">
                    <a16:creationId xmlns:a16="http://schemas.microsoft.com/office/drawing/2014/main" id="{A5D79D0B-ECB7-35F1-FF0B-12FEDB4240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33128" flipH="1">
                <a:off x="2575867" y="2775619"/>
                <a:ext cx="487259" cy="4897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6" name="Flèche : droite 305">
                <a:extLst>
                  <a:ext uri="{FF2B5EF4-FFF2-40B4-BE49-F238E27FC236}">
                    <a16:creationId xmlns:a16="http://schemas.microsoft.com/office/drawing/2014/main" id="{7BD76274-8B7A-5F2D-DF44-2B73E101A7FE}"/>
                  </a:ext>
                </a:extLst>
              </p:cNvPr>
              <p:cNvSpPr/>
              <p:nvPr/>
            </p:nvSpPr>
            <p:spPr>
              <a:xfrm rot="1095952">
                <a:off x="4380871" y="3605629"/>
                <a:ext cx="472211" cy="352742"/>
              </a:xfrm>
              <a:prstGeom prst="rightArrow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307" name="Flèche : droite 306">
                <a:extLst>
                  <a:ext uri="{FF2B5EF4-FFF2-40B4-BE49-F238E27FC236}">
                    <a16:creationId xmlns:a16="http://schemas.microsoft.com/office/drawing/2014/main" id="{A1A13528-94F4-D869-1CFD-B5B4FA675BC0}"/>
                  </a:ext>
                </a:extLst>
              </p:cNvPr>
              <p:cNvSpPr/>
              <p:nvPr/>
            </p:nvSpPr>
            <p:spPr>
              <a:xfrm>
                <a:off x="5803767" y="3844353"/>
                <a:ext cx="472211" cy="352742"/>
              </a:xfrm>
              <a:prstGeom prst="rightArrow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sp>
            <p:nvSpPr>
              <p:cNvPr id="308" name="Flèche : droite 307">
                <a:extLst>
                  <a:ext uri="{FF2B5EF4-FFF2-40B4-BE49-F238E27FC236}">
                    <a16:creationId xmlns:a16="http://schemas.microsoft.com/office/drawing/2014/main" id="{9C8B58F9-0F25-BE79-093A-C9941E7EE3E0}"/>
                  </a:ext>
                </a:extLst>
              </p:cNvPr>
              <p:cNvSpPr/>
              <p:nvPr/>
            </p:nvSpPr>
            <p:spPr>
              <a:xfrm>
                <a:off x="7166900" y="3880015"/>
                <a:ext cx="472211" cy="352742"/>
              </a:xfrm>
              <a:prstGeom prst="rightArrow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latin typeface="ArialMT"/>
                </a:endParaRPr>
              </a:p>
            </p:txBody>
          </p:sp>
          <p:pic>
            <p:nvPicPr>
              <p:cNvPr id="309" name="Picture 7" descr="D:\Mes documents\UMR 8612\Congres - Séminaires\2012\Journée ICMPE SIV (Créteil)\np3.png">
                <a:extLst>
                  <a:ext uri="{FF2B5EF4-FFF2-40B4-BE49-F238E27FC236}">
                    <a16:creationId xmlns:a16="http://schemas.microsoft.com/office/drawing/2014/main" id="{5A9DBC5E-C5FD-2944-35E4-C9863ACB7C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33128" flipH="1">
                <a:off x="3889684" y="3379791"/>
                <a:ext cx="487259" cy="4897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7" descr="D:\Mes documents\UMR 8612\Congres - Séminaires\2012\Journée ICMPE SIV (Créteil)\np3.png">
                <a:extLst>
                  <a:ext uri="{FF2B5EF4-FFF2-40B4-BE49-F238E27FC236}">
                    <a16:creationId xmlns:a16="http://schemas.microsoft.com/office/drawing/2014/main" id="{9E5210AD-BF13-7EB7-4E64-CA57E0CA46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33128" flipH="1">
                <a:off x="5247108" y="3775856"/>
                <a:ext cx="487259" cy="4897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7" descr="D:\Mes documents\UMR 8612\Congres - Séminaires\2012\Journée ICMPE SIV (Créteil)\np3.png">
                <a:extLst>
                  <a:ext uri="{FF2B5EF4-FFF2-40B4-BE49-F238E27FC236}">
                    <a16:creationId xmlns:a16="http://schemas.microsoft.com/office/drawing/2014/main" id="{F5DABE81-22FB-5323-75EF-5CDC3BAC66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33128" flipH="1">
                <a:off x="6578702" y="3811518"/>
                <a:ext cx="487259" cy="4897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12" name="Image 311">
            <a:extLst>
              <a:ext uri="{FF2B5EF4-FFF2-40B4-BE49-F238E27FC236}">
                <a16:creationId xmlns:a16="http://schemas.microsoft.com/office/drawing/2014/main" id="{E32BB218-65A1-21E8-A343-0D992030D2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782" y="3742515"/>
            <a:ext cx="3457491" cy="1831503"/>
          </a:xfrm>
          <a:prstGeom prst="rect">
            <a:avLst/>
          </a:prstGeom>
        </p:spPr>
      </p:pic>
      <p:pic>
        <p:nvPicPr>
          <p:cNvPr id="313" name="Image 312">
            <a:extLst>
              <a:ext uri="{FF2B5EF4-FFF2-40B4-BE49-F238E27FC236}">
                <a16:creationId xmlns:a16="http://schemas.microsoft.com/office/drawing/2014/main" id="{DEB75C08-93DF-3BC0-0863-78F9A9DA51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32" y="1054567"/>
            <a:ext cx="3301203" cy="1800113"/>
          </a:xfrm>
          <a:prstGeom prst="rect">
            <a:avLst/>
          </a:prstGeom>
        </p:spPr>
      </p:pic>
      <p:pic>
        <p:nvPicPr>
          <p:cNvPr id="314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5846E370-4A12-2549-09B9-B1469119A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11092859" y="1318498"/>
            <a:ext cx="629999" cy="63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" name="Ellipse 52">
            <a:extLst>
              <a:ext uri="{FF2B5EF4-FFF2-40B4-BE49-F238E27FC236}">
                <a16:creationId xmlns:a16="http://schemas.microsoft.com/office/drawing/2014/main" id="{008361D9-061C-135A-00F4-037B0B65837A}"/>
              </a:ext>
            </a:extLst>
          </p:cNvPr>
          <p:cNvSpPr/>
          <p:nvPr/>
        </p:nvSpPr>
        <p:spPr>
          <a:xfrm flipH="1">
            <a:off x="11259663" y="2271674"/>
            <a:ext cx="215543" cy="21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pic>
        <p:nvPicPr>
          <p:cNvPr id="316" name="Picture 7" descr="D:\Mes documents\UMR 8612\Congres - Séminaires\2012\Journée ICMPE SIV (Créteil)\np3.png">
            <a:extLst>
              <a:ext uri="{FF2B5EF4-FFF2-40B4-BE49-F238E27FC236}">
                <a16:creationId xmlns:a16="http://schemas.microsoft.com/office/drawing/2014/main" id="{365A22B9-0499-CB50-AEFF-AF8115168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3128" flipH="1">
            <a:off x="11398476" y="4040362"/>
            <a:ext cx="629999" cy="63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" name="Ellipse 52">
            <a:extLst>
              <a:ext uri="{FF2B5EF4-FFF2-40B4-BE49-F238E27FC236}">
                <a16:creationId xmlns:a16="http://schemas.microsoft.com/office/drawing/2014/main" id="{9D0804CA-7124-3DAA-7509-BAE8E22EAD8E}"/>
              </a:ext>
            </a:extLst>
          </p:cNvPr>
          <p:cNvSpPr/>
          <p:nvPr/>
        </p:nvSpPr>
        <p:spPr>
          <a:xfrm flipH="1">
            <a:off x="11565280" y="4993538"/>
            <a:ext cx="215543" cy="21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9B13A7DC-3FCF-58A5-0C21-C5CB749D59E8}"/>
              </a:ext>
            </a:extLst>
          </p:cNvPr>
          <p:cNvSpPr/>
          <p:nvPr/>
        </p:nvSpPr>
        <p:spPr>
          <a:xfrm>
            <a:off x="0" y="6618374"/>
            <a:ext cx="12288688" cy="246221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002060"/>
                </a:solidFill>
                <a:latin typeface="ArialMT"/>
              </a:rPr>
              <a:t>Adapted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fr-FR" sz="1000" dirty="0" err="1">
                <a:solidFill>
                  <a:srgbClr val="002060"/>
                </a:solidFill>
                <a:latin typeface="ArialMT"/>
              </a:rPr>
              <a:t>from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 Howard et al., </a:t>
            </a:r>
            <a:r>
              <a:rPr lang="fr-FR" sz="1000" i="1" dirty="0">
                <a:solidFill>
                  <a:srgbClr val="002060"/>
                </a:solidFill>
                <a:latin typeface="ArialMT"/>
              </a:rPr>
              <a:t>ACS Nano </a:t>
            </a:r>
            <a:r>
              <a:rPr lang="fr-FR" sz="1000" b="1" dirty="0">
                <a:solidFill>
                  <a:srgbClr val="002060"/>
                </a:solidFill>
                <a:latin typeface="ArialMT"/>
              </a:rPr>
              <a:t>2014</a:t>
            </a:r>
            <a:r>
              <a:rPr lang="fr-FR" sz="1000" dirty="0">
                <a:solidFill>
                  <a:srgbClr val="002060"/>
                </a:solidFill>
                <a:latin typeface="ArialMT"/>
              </a:rPr>
              <a:t>, 8 (5), 4100-4132 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B6675E8-22FA-CD66-F669-4ED05001CFBC}"/>
              </a:ext>
            </a:extLst>
          </p:cNvPr>
          <p:cNvCxnSpPr>
            <a:cxnSpLocks/>
          </p:cNvCxnSpPr>
          <p:nvPr/>
        </p:nvCxnSpPr>
        <p:spPr>
          <a:xfrm flipH="1">
            <a:off x="5671478" y="4568190"/>
            <a:ext cx="17234" cy="755402"/>
          </a:xfrm>
          <a:prstGeom prst="straightConnector1">
            <a:avLst/>
          </a:prstGeom>
          <a:ln>
            <a:solidFill>
              <a:srgbClr val="6300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092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54" name="Ellipse 52">
            <a:extLst>
              <a:ext uri="{FF2B5EF4-FFF2-40B4-BE49-F238E27FC236}">
                <a16:creationId xmlns:a16="http://schemas.microsoft.com/office/drawing/2014/main" id="{D53B7520-8D3D-4353-AC5F-9335926B0112}"/>
              </a:ext>
            </a:extLst>
          </p:cNvPr>
          <p:cNvSpPr/>
          <p:nvPr/>
        </p:nvSpPr>
        <p:spPr>
          <a:xfrm flipH="1">
            <a:off x="2603436" y="2725707"/>
            <a:ext cx="215543" cy="21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F22D53B8-F2A6-416F-8BF8-A71430611CA8}"/>
              </a:ext>
            </a:extLst>
          </p:cNvPr>
          <p:cNvSpPr txBox="1"/>
          <p:nvPr/>
        </p:nvSpPr>
        <p:spPr>
          <a:xfrm>
            <a:off x="2216771" y="3003001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ArialMT"/>
              </a:rPr>
              <a:t>F</a:t>
            </a:r>
            <a:r>
              <a:rPr lang="en-US" sz="1400" b="1" dirty="0" err="1">
                <a:solidFill>
                  <a:srgbClr val="C00000"/>
                </a:solidFill>
                <a:latin typeface="ArialMT"/>
              </a:rPr>
              <a:t>ree</a:t>
            </a:r>
            <a:r>
              <a:rPr lang="en-US" sz="1400" b="1" dirty="0">
                <a:solidFill>
                  <a:srgbClr val="C00000"/>
                </a:solidFill>
                <a:latin typeface="ArialMT"/>
              </a:rPr>
              <a:t> drug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813010C-3E70-40CB-97F9-2B9D2A1E4F79}"/>
              </a:ext>
            </a:extLst>
          </p:cNvPr>
          <p:cNvSpPr txBox="1"/>
          <p:nvPr/>
        </p:nvSpPr>
        <p:spPr>
          <a:xfrm>
            <a:off x="7320136" y="3693962"/>
            <a:ext cx="14269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ArialMT"/>
              </a:rPr>
              <a:t>Nanoparticle</a:t>
            </a:r>
          </a:p>
        </p:txBody>
      </p:sp>
      <p:pic>
        <p:nvPicPr>
          <p:cNvPr id="28" name="Picture 2" descr="D:\Mes documents\UMR 8612\Publications\PACA Click Cancer AD\np.tif">
            <a:extLst>
              <a:ext uri="{FF2B5EF4-FFF2-40B4-BE49-F238E27FC236}">
                <a16:creationId xmlns:a16="http://schemas.microsoft.com/office/drawing/2014/main" id="{4E52C8D5-DEB7-49D6-A51D-6160F33F7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4411" y="1693795"/>
            <a:ext cx="1995113" cy="1881074"/>
          </a:xfrm>
          <a:prstGeom prst="rect">
            <a:avLst/>
          </a:prstGeom>
          <a:noFill/>
        </p:spPr>
      </p:pic>
      <p:sp>
        <p:nvSpPr>
          <p:cNvPr id="68" name="Ellipse 52">
            <a:extLst>
              <a:ext uri="{FF2B5EF4-FFF2-40B4-BE49-F238E27FC236}">
                <a16:creationId xmlns:a16="http://schemas.microsoft.com/office/drawing/2014/main" id="{9ED95478-E16B-468E-8759-9C3D7E9FFF5D}"/>
              </a:ext>
            </a:extLst>
          </p:cNvPr>
          <p:cNvSpPr/>
          <p:nvPr/>
        </p:nvSpPr>
        <p:spPr>
          <a:xfrm flipH="1">
            <a:off x="7409387" y="2590367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69" name="Ellipse 52">
            <a:extLst>
              <a:ext uri="{FF2B5EF4-FFF2-40B4-BE49-F238E27FC236}">
                <a16:creationId xmlns:a16="http://schemas.microsoft.com/office/drawing/2014/main" id="{A1FB4624-8122-4634-BE0A-90EFA44D391A}"/>
              </a:ext>
            </a:extLst>
          </p:cNvPr>
          <p:cNvSpPr/>
          <p:nvPr/>
        </p:nvSpPr>
        <p:spPr>
          <a:xfrm flipH="1">
            <a:off x="7556772" y="2339179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0" name="Ellipse 52">
            <a:extLst>
              <a:ext uri="{FF2B5EF4-FFF2-40B4-BE49-F238E27FC236}">
                <a16:creationId xmlns:a16="http://schemas.microsoft.com/office/drawing/2014/main" id="{B085C870-8CF8-47F3-8D90-D131D68AC90A}"/>
              </a:ext>
            </a:extLst>
          </p:cNvPr>
          <p:cNvSpPr/>
          <p:nvPr/>
        </p:nvSpPr>
        <p:spPr>
          <a:xfrm flipH="1">
            <a:off x="7713650" y="2579461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1" name="Ellipse 52">
            <a:extLst>
              <a:ext uri="{FF2B5EF4-FFF2-40B4-BE49-F238E27FC236}">
                <a16:creationId xmlns:a16="http://schemas.microsoft.com/office/drawing/2014/main" id="{A1160D61-FDBF-490D-AE45-C3FFE2BA54EE}"/>
              </a:ext>
            </a:extLst>
          </p:cNvPr>
          <p:cNvSpPr/>
          <p:nvPr/>
        </p:nvSpPr>
        <p:spPr>
          <a:xfrm flipH="1">
            <a:off x="7917855" y="2590366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2" name="Ellipse 52">
            <a:extLst>
              <a:ext uri="{FF2B5EF4-FFF2-40B4-BE49-F238E27FC236}">
                <a16:creationId xmlns:a16="http://schemas.microsoft.com/office/drawing/2014/main" id="{5C007687-2BC7-483F-8D9F-B7548A694D78}"/>
              </a:ext>
            </a:extLst>
          </p:cNvPr>
          <p:cNvSpPr/>
          <p:nvPr/>
        </p:nvSpPr>
        <p:spPr>
          <a:xfrm flipH="1">
            <a:off x="7855777" y="2754375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73" name="Ellipse 52">
            <a:extLst>
              <a:ext uri="{FF2B5EF4-FFF2-40B4-BE49-F238E27FC236}">
                <a16:creationId xmlns:a16="http://schemas.microsoft.com/office/drawing/2014/main" id="{5898E39E-40B4-4E6F-9103-BA9288FACAD9}"/>
              </a:ext>
            </a:extLst>
          </p:cNvPr>
          <p:cNvSpPr/>
          <p:nvPr/>
        </p:nvSpPr>
        <p:spPr>
          <a:xfrm flipH="1">
            <a:off x="7763004" y="2404066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9" name="Ellipse 52">
            <a:extLst>
              <a:ext uri="{FF2B5EF4-FFF2-40B4-BE49-F238E27FC236}">
                <a16:creationId xmlns:a16="http://schemas.microsoft.com/office/drawing/2014/main" id="{B4E17ED8-C26B-45C3-A283-B532501BCFD2}"/>
              </a:ext>
            </a:extLst>
          </p:cNvPr>
          <p:cNvSpPr/>
          <p:nvPr/>
        </p:nvSpPr>
        <p:spPr>
          <a:xfrm flipH="1">
            <a:off x="7561787" y="2742767"/>
            <a:ext cx="124155" cy="12415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8</a:t>
            </a:fld>
            <a:endParaRPr lang="fr-FR">
              <a:latin typeface="ArialMT"/>
            </a:endParaRPr>
          </a:p>
        </p:txBody>
      </p:sp>
      <p:sp>
        <p:nvSpPr>
          <p:cNvPr id="52" name="Flèche : courbe vers le haut 51">
            <a:extLst>
              <a:ext uri="{FF2B5EF4-FFF2-40B4-BE49-F238E27FC236}">
                <a16:creationId xmlns:a16="http://schemas.microsoft.com/office/drawing/2014/main" id="{DA9B1B25-DE4E-4732-B1F7-C402ADCAFC6D}"/>
              </a:ext>
            </a:extLst>
          </p:cNvPr>
          <p:cNvSpPr/>
          <p:nvPr/>
        </p:nvSpPr>
        <p:spPr>
          <a:xfrm rot="12927590">
            <a:off x="8601813" y="2106404"/>
            <a:ext cx="576064" cy="263410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solidFill>
                <a:schemeClr val="tx1"/>
              </a:solidFill>
              <a:latin typeface="ArialMT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406A2B5-1CD1-4188-AA88-E6724DB3CC40}"/>
              </a:ext>
            </a:extLst>
          </p:cNvPr>
          <p:cNvSpPr>
            <a:spLocks noChangeAspect="1"/>
          </p:cNvSpPr>
          <p:nvPr/>
        </p:nvSpPr>
        <p:spPr>
          <a:xfrm flipH="1">
            <a:off x="9016479" y="2630187"/>
            <a:ext cx="242225" cy="242225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AB29B-E726-8424-1ED1-E9336CF4B141}"/>
              </a:ext>
            </a:extLst>
          </p:cNvPr>
          <p:cNvSpPr/>
          <p:nvPr/>
        </p:nvSpPr>
        <p:spPr>
          <a:xfrm>
            <a:off x="6676283" y="4317865"/>
            <a:ext cx="3493520" cy="21133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933">
              <a:lnSpc>
                <a:spcPct val="150000"/>
              </a:lnSpc>
              <a:spcBef>
                <a:spcPts val="127"/>
              </a:spcBef>
            </a:pPr>
            <a:r>
              <a:rPr lang="en-US" sz="2133" b="1" spc="-47" dirty="0">
                <a:latin typeface="ArialMT"/>
                <a:cs typeface="Arial"/>
              </a:rPr>
              <a:t>Nanomedicines</a:t>
            </a:r>
          </a:p>
          <a:p>
            <a:pPr marL="533400" indent="-171450">
              <a:lnSpc>
                <a:spcPct val="150000"/>
              </a:lnSpc>
              <a:spcBef>
                <a:spcPts val="127"/>
              </a:spcBef>
              <a:buFont typeface="Arial" panose="020B0604020202020204" pitchFamily="34" charset="0"/>
              <a:buChar char="•"/>
            </a:pPr>
            <a:r>
              <a:rPr lang="en-US" sz="1600" spc="-47" dirty="0">
                <a:latin typeface="ArialMT"/>
                <a:cs typeface="Arial"/>
              </a:rPr>
              <a:t>Protection from degradation</a:t>
            </a:r>
          </a:p>
          <a:p>
            <a:pPr marL="533400" indent="-171450">
              <a:lnSpc>
                <a:spcPct val="150000"/>
              </a:lnSpc>
              <a:spcBef>
                <a:spcPts val="127"/>
              </a:spcBef>
              <a:buFont typeface="Arial" panose="020B0604020202020204" pitchFamily="34" charset="0"/>
              <a:buChar char="•"/>
            </a:pPr>
            <a:r>
              <a:rPr lang="en-US" sz="1600" spc="-47" dirty="0">
                <a:latin typeface="ArialMT"/>
                <a:cs typeface="Arial"/>
              </a:rPr>
              <a:t>Increase intracellular penetration</a:t>
            </a:r>
          </a:p>
          <a:p>
            <a:pPr marL="533400" indent="-171450">
              <a:lnSpc>
                <a:spcPct val="150000"/>
              </a:lnSpc>
              <a:spcBef>
                <a:spcPts val="127"/>
              </a:spcBef>
              <a:buFont typeface="Arial" panose="020B0604020202020204" pitchFamily="34" charset="0"/>
              <a:buChar char="•"/>
            </a:pPr>
            <a:r>
              <a:rPr lang="en-US" sz="1600" spc="-47" dirty="0">
                <a:latin typeface="ArialMT"/>
                <a:cs typeface="Arial"/>
              </a:rPr>
              <a:t>Cell/tissue targeting</a:t>
            </a:r>
          </a:p>
          <a:p>
            <a:pPr marL="533400" indent="-171450">
              <a:lnSpc>
                <a:spcPct val="150000"/>
              </a:lnSpc>
              <a:spcBef>
                <a:spcPts val="127"/>
              </a:spcBef>
              <a:buFont typeface="Arial" panose="020B0604020202020204" pitchFamily="34" charset="0"/>
              <a:buChar char="•"/>
            </a:pPr>
            <a:r>
              <a:rPr lang="en-US" sz="1600" spc="-47" dirty="0">
                <a:latin typeface="ArialMT"/>
                <a:cs typeface="Arial"/>
              </a:rPr>
              <a:t>Overcome resistance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969971-6860-8875-145E-1B400F9CD331}"/>
              </a:ext>
            </a:extLst>
          </p:cNvPr>
          <p:cNvSpPr/>
          <p:nvPr/>
        </p:nvSpPr>
        <p:spPr>
          <a:xfrm>
            <a:off x="662626" y="4361774"/>
            <a:ext cx="3820918" cy="21133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933">
              <a:lnSpc>
                <a:spcPct val="150000"/>
              </a:lnSpc>
              <a:spcBef>
                <a:spcPts val="127"/>
              </a:spcBef>
            </a:pPr>
            <a:r>
              <a:rPr lang="en-US" sz="2133" b="1" spc="-47" dirty="0">
                <a:latin typeface="ArialMT"/>
                <a:cs typeface="Arial"/>
              </a:rPr>
              <a:t>Traditional chemotherapy</a:t>
            </a:r>
          </a:p>
          <a:p>
            <a:pPr marL="533400" indent="-171450">
              <a:lnSpc>
                <a:spcPct val="150000"/>
              </a:lnSpc>
              <a:spcBef>
                <a:spcPts val="127"/>
              </a:spcBef>
              <a:buFont typeface="Arial" panose="020B0604020202020204" pitchFamily="34" charset="0"/>
              <a:buChar char="•"/>
            </a:pPr>
            <a:r>
              <a:rPr lang="en-US" sz="1600" spc="-47" dirty="0">
                <a:latin typeface="ArialMT"/>
                <a:cs typeface="Arial"/>
              </a:rPr>
              <a:t>Instability/metabolization </a:t>
            </a:r>
          </a:p>
          <a:p>
            <a:pPr marL="533400" indent="-171450">
              <a:lnSpc>
                <a:spcPct val="150000"/>
              </a:lnSpc>
              <a:spcBef>
                <a:spcPts val="127"/>
              </a:spcBef>
              <a:buFont typeface="Arial" panose="020B0604020202020204" pitchFamily="34" charset="0"/>
              <a:buChar char="•"/>
            </a:pPr>
            <a:r>
              <a:rPr lang="en-US" sz="1600" spc="-47" dirty="0">
                <a:latin typeface="ArialMT"/>
                <a:cs typeface="Arial"/>
              </a:rPr>
              <a:t> Limited intracellular accumulation</a:t>
            </a:r>
          </a:p>
          <a:p>
            <a:pPr marL="533400" indent="-171450">
              <a:lnSpc>
                <a:spcPct val="150000"/>
              </a:lnSpc>
              <a:spcBef>
                <a:spcPts val="127"/>
              </a:spcBef>
              <a:buFont typeface="Arial" panose="020B0604020202020204" pitchFamily="34" charset="0"/>
              <a:buChar char="•"/>
            </a:pPr>
            <a:r>
              <a:rPr lang="en-US" sz="1600" spc="-47" dirty="0">
                <a:latin typeface="ArialMT"/>
                <a:cs typeface="Arial"/>
              </a:rPr>
              <a:t> Lack of cell/tissue specificity</a:t>
            </a:r>
          </a:p>
          <a:p>
            <a:pPr marL="533400" indent="-171450">
              <a:lnSpc>
                <a:spcPct val="150000"/>
              </a:lnSpc>
              <a:spcBef>
                <a:spcPts val="127"/>
              </a:spcBef>
              <a:buFont typeface="Arial" panose="020B0604020202020204" pitchFamily="34" charset="0"/>
              <a:buChar char="•"/>
            </a:pPr>
            <a:r>
              <a:rPr lang="en-US" sz="1600" spc="-47" dirty="0">
                <a:latin typeface="ArialMT"/>
                <a:cs typeface="Arial"/>
              </a:rPr>
              <a:t> Induction of resistance phenomena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CFD6516D-258F-04AD-3597-C194119CDFE7}"/>
              </a:ext>
            </a:extLst>
          </p:cNvPr>
          <p:cNvSpPr txBox="1">
            <a:spLocks/>
          </p:cNvSpPr>
          <p:nvPr/>
        </p:nvSpPr>
        <p:spPr>
          <a:xfrm>
            <a:off x="116776" y="578980"/>
            <a:ext cx="11261580" cy="479961"/>
          </a:xfrm>
          <a:prstGeom prst="rect">
            <a:avLst/>
          </a:prstGeom>
        </p:spPr>
        <p:txBody>
          <a:bodyPr vert="horz" wrap="square" lIns="0" tIns="195919" rIns="0" bIns="0" rtlCol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59263" defTabSz="1219110">
              <a:lnSpc>
                <a:spcPts val="2213"/>
              </a:lnSpc>
              <a:spcBef>
                <a:spcPts val="153"/>
              </a:spcBef>
              <a:defRPr/>
            </a:pPr>
            <a:r>
              <a:rPr lang="en-US" sz="1867" b="1" kern="0" dirty="0" smtClean="0">
                <a:solidFill>
                  <a:srgbClr val="045FA9"/>
                </a:solidFill>
                <a:latin typeface="ArialMT"/>
                <a:cs typeface="Arial MT"/>
              </a:rPr>
              <a:t>Make </a:t>
            </a:r>
            <a:r>
              <a:rPr lang="en-US" sz="1867" b="1" kern="0" dirty="0">
                <a:solidFill>
                  <a:srgbClr val="045FA9"/>
                </a:solidFill>
                <a:latin typeface="ArialMT"/>
                <a:cs typeface="Arial MT"/>
              </a:rPr>
              <a:t>the fate of a drug dependent from a carrier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63003C"/>
                </a:solidFill>
                <a:latin typeface="ArialMT"/>
              </a:rPr>
              <a:t>The </a:t>
            </a:r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magic</a:t>
            </a:r>
            <a:r>
              <a:rPr lang="fr-FR" sz="2800" b="1" dirty="0">
                <a:solidFill>
                  <a:srgbClr val="63003C"/>
                </a:solidFill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bullet</a:t>
            </a:r>
            <a:r>
              <a:rPr lang="fr-FR" sz="2800" b="1" dirty="0">
                <a:solidFill>
                  <a:srgbClr val="63003C"/>
                </a:solidFill>
                <a:latin typeface="ArialMT"/>
              </a:rPr>
              <a:t> 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10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3E2A09-7612-49B7-8B1E-F6C9B3C2B78C}"/>
              </a:ext>
            </a:extLst>
          </p:cNvPr>
          <p:cNvSpPr/>
          <p:nvPr/>
        </p:nvSpPr>
        <p:spPr>
          <a:xfrm>
            <a:off x="1524000" y="765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fr-FR" sz="2000" b="1" cap="small" dirty="0">
                <a:solidFill>
                  <a:schemeClr val="bg1"/>
                </a:solidFill>
                <a:latin typeface="ArialMT"/>
              </a:rPr>
              <a:t>	</a:t>
            </a:r>
            <a:endParaRPr lang="fr-FR" sz="2000" dirty="0">
              <a:latin typeface="ArialMT"/>
            </a:endParaRPr>
          </a:p>
        </p:txBody>
      </p:sp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5639961-CD11-4C9B-851E-5CD83490C25D}"/>
              </a:ext>
            </a:extLst>
          </p:cNvPr>
          <p:cNvSpPr txBox="1">
            <a:spLocks/>
          </p:cNvSpPr>
          <p:nvPr/>
        </p:nvSpPr>
        <p:spPr>
          <a:xfrm>
            <a:off x="9421701" y="64770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D55B7-5429-4E31-B7C5-DAAC07C16580}" type="slidenum">
              <a:rPr lang="fr-FR">
                <a:latin typeface="ArialMT"/>
              </a:rPr>
              <a:pPr/>
              <a:t>9</a:t>
            </a:fld>
            <a:endParaRPr lang="fr-FR">
              <a:latin typeface="Arial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41176A7-84BD-4E8D-8A26-83A5F6E5BA68}"/>
              </a:ext>
            </a:extLst>
          </p:cNvPr>
          <p:cNvSpPr/>
          <p:nvPr/>
        </p:nvSpPr>
        <p:spPr>
          <a:xfrm>
            <a:off x="903377" y="25200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Different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2800" b="1" dirty="0" err="1">
                <a:solidFill>
                  <a:srgbClr val="63003C"/>
                </a:solidFill>
                <a:latin typeface="ArialMT"/>
              </a:rPr>
              <a:t>generations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of </a:t>
            </a:r>
            <a:r>
              <a:rPr lang="fr-FR" sz="2800" b="1" dirty="0" err="1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nanomedicines</a:t>
            </a:r>
            <a:r>
              <a:rPr lang="fr-FR" sz="2800" b="1" dirty="0">
                <a:solidFill>
                  <a:srgbClr val="63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F015D4A-4FE5-4C8C-99FE-FCC5B3A24775}"/>
              </a:ext>
            </a:extLst>
          </p:cNvPr>
          <p:cNvCxnSpPr>
            <a:cxnSpLocks/>
          </p:cNvCxnSpPr>
          <p:nvPr/>
        </p:nvCxnSpPr>
        <p:spPr>
          <a:xfrm>
            <a:off x="911424" y="497594"/>
            <a:ext cx="4886263" cy="0"/>
          </a:xfrm>
          <a:prstGeom prst="line">
            <a:avLst/>
          </a:prstGeom>
          <a:ln w="38100">
            <a:solidFill>
              <a:srgbClr val="630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5CF0A183-1656-4463-9123-4E9B72958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3" t="12845" r="959"/>
          <a:stretch/>
        </p:blipFill>
        <p:spPr>
          <a:xfrm>
            <a:off x="8489546" y="512616"/>
            <a:ext cx="2483242" cy="24442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3C0598-63B5-4628-A270-8D45FC2CC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t="12090" r="39150" b="1247"/>
          <a:stretch/>
        </p:blipFill>
        <p:spPr>
          <a:xfrm>
            <a:off x="4813989" y="548420"/>
            <a:ext cx="2362131" cy="24305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17082C3-B244-4E55-8780-07DB30A21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16343" r="80689"/>
          <a:stretch/>
        </p:blipFill>
        <p:spPr>
          <a:xfrm>
            <a:off x="1991544" y="631131"/>
            <a:ext cx="1142979" cy="2346154"/>
          </a:xfrm>
          <a:prstGeom prst="rect">
            <a:avLst/>
          </a:prstGeom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id="{77FED298-09D4-49DB-9F01-B604E0C18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958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1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st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A386611E-76B6-4B11-BE52-9E683B3B5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58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3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rd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3CDD2FA0-2C57-460F-944B-75184EA9A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744" y="3102473"/>
            <a:ext cx="176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800" b="1" dirty="0">
                <a:solidFill>
                  <a:srgbClr val="9E0000"/>
                </a:solidFill>
                <a:latin typeface="ArialMT"/>
              </a:rPr>
              <a:t>2</a:t>
            </a:r>
            <a:r>
              <a:rPr lang="fr-FR" sz="1800" b="1" baseline="30000" dirty="0">
                <a:solidFill>
                  <a:srgbClr val="9E0000"/>
                </a:solidFill>
                <a:latin typeface="ArialMT"/>
              </a:rPr>
              <a:t>nd</a:t>
            </a:r>
            <a:r>
              <a:rPr lang="fr-FR" sz="1800" b="1" dirty="0">
                <a:solidFill>
                  <a:srgbClr val="9E0000"/>
                </a:solidFill>
                <a:latin typeface="ArialMT"/>
              </a:rPr>
              <a:t> </a:t>
            </a:r>
            <a:r>
              <a:rPr lang="fr-FR" sz="1800" b="1" dirty="0" err="1">
                <a:solidFill>
                  <a:srgbClr val="9E0000"/>
                </a:solidFill>
                <a:latin typeface="ArialMT"/>
              </a:rPr>
              <a:t>generation</a:t>
            </a:r>
            <a:endParaRPr lang="fr-FR" sz="1800" b="1" dirty="0">
              <a:solidFill>
                <a:srgbClr val="9E0000"/>
              </a:solidFill>
              <a:latin typeface="ArialMT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751284E9-B0B6-4BE0-909B-FC2DEC8CE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149" y="1896716"/>
            <a:ext cx="12503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1600" b="1" dirty="0">
                <a:solidFill>
                  <a:srgbClr val="C00000"/>
                </a:solidFill>
                <a:latin typeface="ArialMT"/>
              </a:rPr>
              <a:t>Drug</a:t>
            </a:r>
          </a:p>
        </p:txBody>
      </p:sp>
      <p:sp>
        <p:nvSpPr>
          <p:cNvPr id="29" name="Flèche : courbe vers le bas 28">
            <a:extLst>
              <a:ext uri="{FF2B5EF4-FFF2-40B4-BE49-F238E27FC236}">
                <a16:creationId xmlns:a16="http://schemas.microsoft.com/office/drawing/2014/main" id="{9EDFE092-CD12-42BF-953B-BFB837043B6F}"/>
              </a:ext>
            </a:extLst>
          </p:cNvPr>
          <p:cNvSpPr/>
          <p:nvPr/>
        </p:nvSpPr>
        <p:spPr>
          <a:xfrm rot="19742896">
            <a:off x="739211" y="1103191"/>
            <a:ext cx="1214537" cy="537179"/>
          </a:xfrm>
          <a:prstGeom prst="curvedDownArrow">
            <a:avLst>
              <a:gd name="adj1" fmla="val 25000"/>
              <a:gd name="adj2" fmla="val 143349"/>
              <a:gd name="adj3" fmla="val 4945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MT"/>
            </a:endParaRP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0C3A0CD5-E982-4171-B7BD-5B363FA8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552" y="3421510"/>
            <a:ext cx="23727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dirty="0" err="1">
                <a:solidFill>
                  <a:srgbClr val="002060"/>
                </a:solidFill>
                <a:latin typeface="ArialMT"/>
              </a:rPr>
              <a:t>Stealth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/Long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circulating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  <a:p>
            <a:pPr eaLnBrk="1" hangingPunct="1"/>
            <a:r>
              <a:rPr lang="fr-FR" sz="1600" dirty="0">
                <a:solidFill>
                  <a:srgbClr val="002060"/>
                </a:solidFill>
                <a:latin typeface="ArialMT"/>
              </a:rPr>
              <a:t>Surface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functionalized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</p:txBody>
      </p:sp>
      <p:sp>
        <p:nvSpPr>
          <p:cNvPr id="31" name="Text Box 15">
            <a:extLst>
              <a:ext uri="{FF2B5EF4-FFF2-40B4-BE49-F238E27FC236}">
                <a16:creationId xmlns:a16="http://schemas.microsoft.com/office/drawing/2014/main" id="{910DE83C-BE99-488E-8AD3-3D23F52BB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056" y="3544620"/>
            <a:ext cx="23727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dirty="0" err="1">
                <a:solidFill>
                  <a:srgbClr val="002060"/>
                </a:solidFill>
                <a:latin typeface="ArialMT"/>
              </a:rPr>
              <a:t>Stealth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/Long </a:t>
            </a:r>
            <a:r>
              <a:rPr lang="fr-FR" sz="1600" dirty="0" err="1">
                <a:solidFill>
                  <a:srgbClr val="002060"/>
                </a:solidFill>
                <a:latin typeface="ArialMT"/>
              </a:rPr>
              <a:t>circulating</a:t>
            </a:r>
            <a:r>
              <a:rPr lang="fr-FR" sz="1600" dirty="0">
                <a:solidFill>
                  <a:srgbClr val="002060"/>
                </a:solidFill>
                <a:latin typeface="ArialMT"/>
              </a:rPr>
              <a:t> </a:t>
            </a:r>
          </a:p>
        </p:txBody>
      </p:sp>
      <p:pic>
        <p:nvPicPr>
          <p:cNvPr id="32" name="Image 31" descr="Une image contenant animal, invertébré&#10;&#10;Description générée automatiquement">
            <a:extLst>
              <a:ext uri="{FF2B5EF4-FFF2-40B4-BE49-F238E27FC236}">
                <a16:creationId xmlns:a16="http://schemas.microsoft.com/office/drawing/2014/main" id="{403891F5-97CE-489A-ABC4-598D4DD4A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39" y="4113335"/>
            <a:ext cx="2006126" cy="133498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A04A5B5-0EEF-4D1D-9ED9-31DA9FD6C8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1" t="933" r="22682"/>
          <a:stretch/>
        </p:blipFill>
        <p:spPr>
          <a:xfrm>
            <a:off x="5577543" y="4200357"/>
            <a:ext cx="998091" cy="2444262"/>
          </a:xfrm>
          <a:prstGeom prst="rect">
            <a:avLst/>
          </a:prstGeom>
        </p:spPr>
      </p:pic>
      <p:pic>
        <p:nvPicPr>
          <p:cNvPr id="34" name="Image 33" descr="Une image contenant ciel, intérieur, habits&#10;&#10;Description générée automatiquement">
            <a:extLst>
              <a:ext uri="{FF2B5EF4-FFF2-40B4-BE49-F238E27FC236}">
                <a16:creationId xmlns:a16="http://schemas.microsoft.com/office/drawing/2014/main" id="{AE390D4F-C4E5-4EDA-BD77-F42A129DDC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94" y="4325587"/>
            <a:ext cx="1371016" cy="224546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1E2BE71-AEC9-40BA-A824-8B2DF0B31B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55" t="5900" r="23579" b="6951"/>
          <a:stretch/>
        </p:blipFill>
        <p:spPr>
          <a:xfrm flipH="1">
            <a:off x="10344472" y="4221088"/>
            <a:ext cx="936104" cy="1080120"/>
          </a:xfrm>
          <a:prstGeom prst="rect">
            <a:avLst/>
          </a:prstGeom>
        </p:spPr>
      </p:pic>
      <p:sp>
        <p:nvSpPr>
          <p:cNvPr id="36" name="Ellipse 52">
            <a:extLst>
              <a:ext uri="{FF2B5EF4-FFF2-40B4-BE49-F238E27FC236}">
                <a16:creationId xmlns:a16="http://schemas.microsoft.com/office/drawing/2014/main" id="{55B301BE-0F02-45EA-A109-9B7C9BDC42CB}"/>
              </a:ext>
            </a:extLst>
          </p:cNvPr>
          <p:cNvSpPr/>
          <p:nvPr/>
        </p:nvSpPr>
        <p:spPr>
          <a:xfrm flipH="1">
            <a:off x="489431" y="1734747"/>
            <a:ext cx="215543" cy="2160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957405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32395</TotalTime>
  <Words>3176</Words>
  <Application>Microsoft Office PowerPoint</Application>
  <PresentationFormat>Grand écran</PresentationFormat>
  <Paragraphs>825</Paragraphs>
  <Slides>59</Slides>
  <Notes>59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7" baseType="lpstr">
      <vt:lpstr>Arial</vt:lpstr>
      <vt:lpstr>Arial Black</vt:lpstr>
      <vt:lpstr>Arial MT</vt:lpstr>
      <vt:lpstr>ArialMT</vt:lpstr>
      <vt:lpstr>Calibri</vt:lpstr>
      <vt:lpstr>Calibri Light</vt:lpstr>
      <vt:lpstr>Garamond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Drug delivery strategies for cancer treatment</dc:title>
  <dc:creator>simona</dc:creator>
  <cp:lastModifiedBy>Simona Mura</cp:lastModifiedBy>
  <cp:revision>1719</cp:revision>
  <cp:lastPrinted>2024-11-28T11:44:27Z</cp:lastPrinted>
  <dcterms:created xsi:type="dcterms:W3CDTF">2014-01-02T10:43:10Z</dcterms:created>
  <dcterms:modified xsi:type="dcterms:W3CDTF">2024-11-28T13:00:11Z</dcterms:modified>
</cp:coreProperties>
</file>