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92" r:id="rId10"/>
    <p:sldId id="271" r:id="rId11"/>
    <p:sldId id="272" r:id="rId12"/>
    <p:sldId id="273" r:id="rId13"/>
    <p:sldId id="274" r:id="rId14"/>
    <p:sldId id="275" r:id="rId15"/>
    <p:sldId id="293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1" r:id="rId3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 snapToObjects="1"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398B7-EB56-2345-A0E5-E87670880762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3AD6A-1617-FC44-9664-9905157F4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390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3AD6A-1617-FC44-9664-9905157F464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527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C93A9F-C030-CA40-85C0-3866EF1C7C7A}" type="datetimeFigureOut">
              <a:rPr lang="fr-FR" smtClean="0"/>
              <a:t>15/10/2018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9B1FE43-2BA8-9A4F-B87C-5FF1C239B42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r.search.yahoo.com/_ylt=A0WTTcl7u.lZfWwAahplAQx.;_ylu=X3oDMTIzazg4dWgzBHNlYwNzcgRzbGsDaW1nBG9pZAMzYjlmNTkwZGQ2ODBjNGU1ZTA1ZjAwNTM5ZWZlZGVlNARncG9zAzE0BGl0A2Jpbmc-/RV=2/RE=1508518907/RO=11/RU=http:/galleryhip.com/vernix-caseosa.html/RK=1/RS=1R4OcYM2Jm_FxDvckyBM4izmNK0-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esthetiquehomme.com/la-peau-grasse-chez-lhomme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Types et états de peau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299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grasse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432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Peau résistante, vieillit moins vite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Def</a:t>
            </a:r>
            <a:r>
              <a:rPr lang="fr-FR" dirty="0"/>
              <a:t> : la peau graisse est une peau épaisse et bien nourrie. Elle sécrète du sébum en abondance, son ciment est riche en L (céramides)</a:t>
            </a:r>
          </a:p>
          <a:p>
            <a:r>
              <a:rPr lang="fr-FR" dirty="0"/>
              <a:t>2 types</a:t>
            </a:r>
          </a:p>
          <a:p>
            <a:pPr lvl="1"/>
            <a:r>
              <a:rPr lang="fr-FR" sz="2200" dirty="0"/>
              <a:t>La peau grasse à séborrhée </a:t>
            </a:r>
            <a:r>
              <a:rPr lang="fr-FR" sz="2200" dirty="0" err="1"/>
              <a:t>rétentionnelle</a:t>
            </a:r>
            <a:r>
              <a:rPr lang="fr-FR" sz="2200" dirty="0"/>
              <a:t>. Le sébum s’écoule sous la peau : comédons et microkystes</a:t>
            </a:r>
          </a:p>
          <a:p>
            <a:pPr lvl="1"/>
            <a:r>
              <a:rPr lang="fr-FR" sz="2200" dirty="0"/>
              <a:t>La peau grasse à séborrhée fluente : la peu brille</a:t>
            </a:r>
          </a:p>
          <a:p>
            <a:endParaRPr lang="fr-FR" dirty="0"/>
          </a:p>
          <a:p>
            <a:r>
              <a:rPr lang="fr-FR" dirty="0"/>
              <a:t>Causes :</a:t>
            </a:r>
          </a:p>
          <a:p>
            <a:r>
              <a:rPr lang="fr-FR" dirty="0"/>
              <a:t>Internes : </a:t>
            </a:r>
          </a:p>
          <a:p>
            <a:pPr lvl="1"/>
            <a:r>
              <a:rPr lang="fr-FR" sz="2000" dirty="0"/>
              <a:t>Causes hormonales : hyperproduction de testostérone</a:t>
            </a:r>
            <a:endParaRPr lang="fr-FR" dirty="0"/>
          </a:p>
          <a:p>
            <a:r>
              <a:rPr lang="fr-FR" dirty="0"/>
              <a:t>Externes : </a:t>
            </a:r>
          </a:p>
          <a:p>
            <a:pPr lvl="1"/>
            <a:r>
              <a:rPr lang="fr-FR" sz="2000" dirty="0"/>
              <a:t>Hygiène trop agressive</a:t>
            </a:r>
          </a:p>
        </p:txBody>
      </p:sp>
    </p:spTree>
    <p:extLst>
      <p:ext uri="{BB962C8B-B14F-4D97-AF65-F5344CB8AC3E}">
        <p14:creationId xmlns:p14="http://schemas.microsoft.com/office/powerpoint/2010/main" val="3109769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grasse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Comment reconnaître peau grasse à séborrhée </a:t>
            </a:r>
            <a:r>
              <a:rPr lang="fr-FR" dirty="0" err="1"/>
              <a:t>rétentionnelle</a:t>
            </a:r>
            <a:endParaRPr lang="fr-FR" dirty="0"/>
          </a:p>
          <a:p>
            <a:pPr marL="914400" lvl="1" indent="-457200">
              <a:buAutoNum type="arabicPeriod"/>
            </a:pPr>
            <a:r>
              <a:rPr lang="fr-FR" sz="2000" dirty="0"/>
              <a:t>Observation</a:t>
            </a:r>
          </a:p>
          <a:p>
            <a:pPr marL="857250" lvl="2" indent="0">
              <a:buNone/>
            </a:pPr>
            <a:r>
              <a:rPr lang="fr-FR" sz="2000" dirty="0"/>
              <a:t>Facile à reconnaître</a:t>
            </a:r>
          </a:p>
          <a:p>
            <a:pPr marL="857250" lvl="2" indent="0">
              <a:buNone/>
            </a:pPr>
            <a:r>
              <a:rPr lang="fr-FR" sz="2000" dirty="0"/>
              <a:t>Couleur : jaune</a:t>
            </a:r>
          </a:p>
          <a:p>
            <a:pPr marL="857250" lvl="2" indent="0">
              <a:buNone/>
            </a:pPr>
            <a:r>
              <a:rPr lang="fr-FR" sz="2000" dirty="0"/>
              <a:t>Epaisseur : épaisse</a:t>
            </a:r>
          </a:p>
          <a:p>
            <a:pPr marL="857250" lvl="2" indent="0">
              <a:buNone/>
            </a:pPr>
            <a:r>
              <a:rPr lang="fr-FR" sz="2000" dirty="0"/>
              <a:t>Pores : irréguliers</a:t>
            </a:r>
          </a:p>
          <a:p>
            <a:pPr marL="857250" lvl="2" indent="0">
              <a:buNone/>
            </a:pPr>
            <a:r>
              <a:rPr lang="fr-FR" sz="2000" dirty="0"/>
              <a:t>Régions </a:t>
            </a:r>
            <a:r>
              <a:rPr lang="fr-FR" sz="2000" dirty="0" err="1"/>
              <a:t>médiofaciales</a:t>
            </a:r>
            <a:r>
              <a:rPr lang="fr-FR" sz="2000" dirty="0"/>
              <a:t> : microkystes, points noirs</a:t>
            </a:r>
          </a:p>
          <a:p>
            <a:pPr marL="857250" lvl="2" indent="0">
              <a:buNone/>
            </a:pPr>
            <a:r>
              <a:rPr lang="fr-FR" sz="2000" dirty="0"/>
              <a:t>Toucher : chaude, grenue</a:t>
            </a:r>
          </a:p>
          <a:p>
            <a:pPr marL="857250" lvl="2" indent="0">
              <a:buNone/>
            </a:pPr>
            <a:r>
              <a:rPr lang="fr-FR" sz="2000" dirty="0"/>
              <a:t>Eclat : oui</a:t>
            </a:r>
          </a:p>
          <a:p>
            <a:pPr marL="857250" lvl="2" indent="0">
              <a:buNone/>
            </a:pPr>
            <a:endParaRPr lang="fr-FR" dirty="0"/>
          </a:p>
          <a:p>
            <a:pPr marL="914400" lvl="1" indent="-457200">
              <a:buAutoNum type="arabicPeriod"/>
            </a:pPr>
            <a:r>
              <a:rPr lang="fr-FR" sz="2000" dirty="0"/>
              <a:t>Investigation</a:t>
            </a:r>
          </a:p>
          <a:p>
            <a:pPr marL="857250" lvl="2" indent="0">
              <a:buNone/>
            </a:pPr>
            <a:r>
              <a:rPr lang="fr-FR" sz="2000" dirty="0"/>
              <a:t>Nettoyage : comment vous lavez-vous? Pain ou gel?</a:t>
            </a:r>
          </a:p>
          <a:p>
            <a:pPr marL="857250" lvl="2" indent="0">
              <a:buNone/>
            </a:pPr>
            <a:r>
              <a:rPr lang="fr-FR" sz="2000" dirty="0"/>
              <a:t>Hydratation : je suppose que vous aimez les textures fluides? Quelle est votre crème en ce moment?</a:t>
            </a:r>
          </a:p>
          <a:p>
            <a:pPr marL="857250" lvl="2" indent="0">
              <a:buNone/>
            </a:pPr>
            <a:endParaRPr lang="fr-FR" sz="2000" dirty="0"/>
          </a:p>
          <a:p>
            <a:pPr marL="857250" lvl="2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654776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grasse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2000" dirty="0"/>
              <a:t>Affiner la couche cornée : </a:t>
            </a:r>
            <a:r>
              <a:rPr lang="fr-FR" sz="2000" dirty="0" err="1"/>
              <a:t>kératolytique</a:t>
            </a:r>
            <a:r>
              <a:rPr lang="fr-FR" sz="2000" dirty="0"/>
              <a:t> (</a:t>
            </a:r>
            <a:r>
              <a:rPr lang="fr-FR" sz="2000" dirty="0" err="1"/>
              <a:t>aha</a:t>
            </a:r>
            <a:r>
              <a:rPr lang="fr-FR" sz="2000" dirty="0"/>
              <a:t>, a salicylique...)</a:t>
            </a:r>
          </a:p>
          <a:p>
            <a:pPr lvl="1"/>
            <a:r>
              <a:rPr lang="fr-FR" sz="2000" dirty="0"/>
              <a:t>Assainir : bardane, pensée sauvage, ortie</a:t>
            </a:r>
            <a:r>
              <a:rPr lang="mr-IN" sz="2000" dirty="0"/>
              <a:t>…</a:t>
            </a:r>
            <a:endParaRPr lang="fr-FR" sz="2000" dirty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519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grasse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6294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Comment reconnaître peau grasse à séborrhée fluente</a:t>
            </a:r>
          </a:p>
          <a:p>
            <a:pPr marL="914400" lvl="1" indent="-457200">
              <a:buAutoNum type="arabicPeriod"/>
            </a:pPr>
            <a:r>
              <a:rPr lang="fr-FR" sz="2000" dirty="0"/>
              <a:t>Observation</a:t>
            </a:r>
          </a:p>
          <a:p>
            <a:pPr marL="857250" lvl="2" indent="0">
              <a:buNone/>
            </a:pPr>
            <a:r>
              <a:rPr lang="fr-FR" sz="2000" dirty="0"/>
              <a:t>Couleur : jaune</a:t>
            </a:r>
          </a:p>
          <a:p>
            <a:pPr marL="857250" lvl="2" indent="0">
              <a:buNone/>
            </a:pPr>
            <a:r>
              <a:rPr lang="fr-FR" sz="2000" dirty="0"/>
              <a:t>Epaisseur : épaisse</a:t>
            </a:r>
          </a:p>
          <a:p>
            <a:pPr marL="857250" lvl="2" indent="0">
              <a:buNone/>
            </a:pPr>
            <a:r>
              <a:rPr lang="fr-FR" sz="2000" dirty="0"/>
              <a:t>Pores : dilatés</a:t>
            </a:r>
          </a:p>
          <a:p>
            <a:pPr marL="857250" lvl="2" indent="0">
              <a:buNone/>
            </a:pPr>
            <a:r>
              <a:rPr lang="fr-FR" sz="2000" dirty="0"/>
              <a:t>Grain : irrégulier</a:t>
            </a:r>
          </a:p>
          <a:p>
            <a:pPr marL="857250" lvl="2" indent="0">
              <a:buNone/>
            </a:pPr>
            <a:r>
              <a:rPr lang="fr-FR" sz="2000" dirty="0"/>
              <a:t>Régions </a:t>
            </a:r>
            <a:r>
              <a:rPr lang="fr-FR" sz="2000" dirty="0" err="1"/>
              <a:t>médiofaciales</a:t>
            </a:r>
            <a:r>
              <a:rPr lang="fr-FR" sz="2000" dirty="0"/>
              <a:t> : points noirs</a:t>
            </a:r>
          </a:p>
          <a:p>
            <a:pPr marL="857250" lvl="2" indent="0">
              <a:buNone/>
            </a:pPr>
            <a:r>
              <a:rPr lang="fr-FR" sz="2000" dirty="0"/>
              <a:t>Toucher : chaude, flasque</a:t>
            </a:r>
          </a:p>
          <a:p>
            <a:pPr marL="857250" lvl="2" indent="0">
              <a:buNone/>
            </a:pPr>
            <a:r>
              <a:rPr lang="fr-FR" sz="2000" dirty="0"/>
              <a:t>Eclat : brillance</a:t>
            </a:r>
          </a:p>
          <a:p>
            <a:pPr marL="857250" lvl="2" indent="0">
              <a:buNone/>
            </a:pPr>
            <a:r>
              <a:rPr lang="fr-FR" sz="2000" dirty="0"/>
              <a:t>Yeux : poches </a:t>
            </a:r>
          </a:p>
          <a:p>
            <a:pPr marL="857250" lvl="2" indent="0">
              <a:buNone/>
            </a:pPr>
            <a:endParaRPr lang="fr-FR" sz="2000" dirty="0"/>
          </a:p>
          <a:p>
            <a:pPr marL="857250" lvl="2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64675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grasse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 lnSpcReduction="10000"/>
          </a:bodyPr>
          <a:lstStyle/>
          <a:p>
            <a:pPr marL="857250" lvl="2" indent="0">
              <a:buNone/>
            </a:pPr>
            <a:endParaRPr lang="fr-FR" dirty="0"/>
          </a:p>
          <a:p>
            <a:pPr marL="914400" lvl="1" indent="-457200">
              <a:buFont typeface="+mj-lt"/>
              <a:buAutoNum type="arabicPeriod" startAt="2"/>
            </a:pPr>
            <a:r>
              <a:rPr lang="fr-FR" sz="2000" dirty="0"/>
              <a:t>Investigation</a:t>
            </a:r>
          </a:p>
          <a:p>
            <a:pPr marL="457200" lvl="1" indent="0">
              <a:buNone/>
            </a:pPr>
            <a:r>
              <a:rPr lang="fr-FR" sz="2000" dirty="0"/>
              <a:t>	a quelle heure votre peau commence </a:t>
            </a:r>
            <a:r>
              <a:rPr lang="fr-FR" sz="2000" dirty="0" err="1"/>
              <a:t>t</a:t>
            </a:r>
            <a:r>
              <a:rPr lang="fr-FR" sz="2000" dirty="0"/>
              <a:t> elle à briller?</a:t>
            </a:r>
          </a:p>
          <a:p>
            <a:pPr marL="857250" lvl="2" indent="0">
              <a:buNone/>
            </a:pPr>
            <a:r>
              <a:rPr lang="fr-FR" sz="2000" dirty="0"/>
              <a:t>Nettoyage : comment vous lavez-vous? Pain ou gel?</a:t>
            </a:r>
          </a:p>
          <a:p>
            <a:pPr marL="857250" lvl="2" indent="0">
              <a:buNone/>
            </a:pPr>
            <a:r>
              <a:rPr lang="fr-FR" sz="2000" dirty="0"/>
              <a:t>Hydratation : quel produit utilisez vous?</a:t>
            </a:r>
          </a:p>
          <a:p>
            <a:endParaRPr lang="fr-FR" dirty="0"/>
          </a:p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2000" dirty="0"/>
              <a:t>Affiner la couche cornée : </a:t>
            </a:r>
            <a:r>
              <a:rPr lang="fr-FR" sz="2000" dirty="0" err="1"/>
              <a:t>kératolytique</a:t>
            </a:r>
            <a:r>
              <a:rPr lang="fr-FR" sz="2000" dirty="0"/>
              <a:t> (</a:t>
            </a:r>
            <a:r>
              <a:rPr lang="fr-FR" sz="2000" dirty="0" err="1"/>
              <a:t>aha</a:t>
            </a:r>
            <a:r>
              <a:rPr lang="fr-FR" sz="2000" dirty="0"/>
              <a:t>, a salicylique...)</a:t>
            </a:r>
          </a:p>
          <a:p>
            <a:pPr lvl="1"/>
            <a:r>
              <a:rPr lang="fr-FR" sz="2000" dirty="0"/>
              <a:t>Ralentir la séborrhée : </a:t>
            </a:r>
            <a:r>
              <a:rPr lang="fr-FR" sz="2000" dirty="0" err="1"/>
              <a:t>séborégulateurs</a:t>
            </a:r>
            <a:r>
              <a:rPr lang="fr-FR" sz="2000" dirty="0"/>
              <a:t> (courge, bouleau, gluconate de Zn) et absorbants (argile)</a:t>
            </a:r>
          </a:p>
          <a:p>
            <a:pPr lvl="1"/>
            <a:r>
              <a:rPr lang="fr-FR" sz="2000" dirty="0"/>
              <a:t>Assainir : bardane, pensée sauvage, ortie</a:t>
            </a:r>
            <a:r>
              <a:rPr lang="mr-IN" sz="2000" dirty="0"/>
              <a:t>…</a:t>
            </a:r>
            <a:endParaRPr lang="fr-FR" sz="2000" dirty="0"/>
          </a:p>
          <a:p>
            <a:pPr lvl="1"/>
            <a:r>
              <a:rPr lang="fr-FR" sz="2000" dirty="0"/>
              <a:t>Apaiser : anti-inflammatoire (Cu, Zn, mélisse, réglisse..)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5363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grasse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B4C65FA-A3BC-3D47-A43F-9AF8FFFF6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08842"/>
              </p:ext>
            </p:extLst>
          </p:nvPr>
        </p:nvGraphicFramePr>
        <p:xfrm>
          <a:off x="288966" y="2443090"/>
          <a:ext cx="8665029" cy="4113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213">
                  <a:extLst>
                    <a:ext uri="{9D8B030D-6E8A-4147-A177-3AD203B41FA5}">
                      <a16:colId xmlns:a16="http://schemas.microsoft.com/office/drawing/2014/main" val="3736985574"/>
                    </a:ext>
                  </a:extLst>
                </a:gridCol>
                <a:gridCol w="2222665">
                  <a:extLst>
                    <a:ext uri="{9D8B030D-6E8A-4147-A177-3AD203B41FA5}">
                      <a16:colId xmlns:a16="http://schemas.microsoft.com/office/drawing/2014/main" val="4160332159"/>
                    </a:ext>
                  </a:extLst>
                </a:gridCol>
                <a:gridCol w="2337459">
                  <a:extLst>
                    <a:ext uri="{9D8B030D-6E8A-4147-A177-3AD203B41FA5}">
                      <a16:colId xmlns:a16="http://schemas.microsoft.com/office/drawing/2014/main" val="1269761322"/>
                    </a:ext>
                  </a:extLst>
                </a:gridCol>
                <a:gridCol w="2410692">
                  <a:extLst>
                    <a:ext uri="{9D8B030D-6E8A-4147-A177-3AD203B41FA5}">
                      <a16:colId xmlns:a16="http://schemas.microsoft.com/office/drawing/2014/main" val="1530708327"/>
                    </a:ext>
                  </a:extLst>
                </a:gridCol>
              </a:tblGrid>
              <a:tr h="4008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Type de soin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985569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Yeux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Nett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Demaq</a:t>
                      </a:r>
                      <a:r>
                        <a:rPr lang="fr-FR" dirty="0"/>
                        <a:t>.</a:t>
                      </a:r>
                    </a:p>
                    <a:p>
                      <a:r>
                        <a:rPr lang="fr-FR" dirty="0"/>
                        <a:t>Hydratation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Lotion</a:t>
                      </a:r>
                    </a:p>
                    <a:p>
                      <a:r>
                        <a:rPr lang="fr-FR" dirty="0"/>
                        <a:t>Sérum ou 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Sérum ou gel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53564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Visage </a:t>
                      </a:r>
                    </a:p>
                    <a:p>
                      <a:r>
                        <a:rPr lang="fr-FR" dirty="0"/>
                        <a:t>Cou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Nett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Demaq</a:t>
                      </a:r>
                      <a:r>
                        <a:rPr lang="fr-FR" dirty="0"/>
                        <a:t>. Hydratation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Gel </a:t>
                      </a:r>
                      <a:r>
                        <a:rPr lang="fr-FR" dirty="0" err="1"/>
                        <a:t>nett</a:t>
                      </a:r>
                      <a:r>
                        <a:rPr lang="fr-FR" dirty="0"/>
                        <a:t> spé</a:t>
                      </a:r>
                    </a:p>
                    <a:p>
                      <a:r>
                        <a:rPr lang="fr-FR" dirty="0"/>
                        <a:t>Crème hydratante légère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Gel </a:t>
                      </a:r>
                      <a:r>
                        <a:rPr lang="fr-FR" dirty="0" err="1"/>
                        <a:t>nett</a:t>
                      </a:r>
                      <a:endParaRPr lang="fr-FR" dirty="0"/>
                    </a:p>
                    <a:p>
                      <a:r>
                        <a:rPr lang="fr-FR" dirty="0"/>
                        <a:t>Crème nourrissante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25021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Corps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Nettoyage</a:t>
                      </a:r>
                    </a:p>
                    <a:p>
                      <a:r>
                        <a:rPr lang="fr-FR" dirty="0"/>
                        <a:t>Hydratation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Gel </a:t>
                      </a:r>
                      <a:r>
                        <a:rPr lang="fr-FR" dirty="0" err="1"/>
                        <a:t>nett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ss</a:t>
                      </a:r>
                      <a:r>
                        <a:rPr lang="fr-FR" dirty="0"/>
                        <a:t> savon</a:t>
                      </a:r>
                    </a:p>
                    <a:p>
                      <a:r>
                        <a:rPr lang="fr-FR" dirty="0"/>
                        <a:t>Crème fluide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509489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Compléments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Gommage</a:t>
                      </a:r>
                    </a:p>
                    <a:p>
                      <a:r>
                        <a:rPr lang="fr-FR" dirty="0"/>
                        <a:t>Masque</a:t>
                      </a:r>
                    </a:p>
                    <a:p>
                      <a:r>
                        <a:rPr lang="fr-FR" dirty="0" err="1"/>
                        <a:t>Compl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nutr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Assainir : bardane, pensée sauvage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 ou 3 / mois (2 corps)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À l’argile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860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354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de l’enfant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Peau non mature donc soins particuliers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Nourrisson : recouverte du vernix caseosa : substance grasse d’origine sébacée : protection</a:t>
            </a:r>
          </a:p>
          <a:p>
            <a:endParaRPr lang="fr-FR" dirty="0"/>
          </a:p>
          <a:p>
            <a:r>
              <a:rPr lang="fr-FR" dirty="0"/>
              <a:t>Causes :</a:t>
            </a:r>
          </a:p>
          <a:p>
            <a:r>
              <a:rPr lang="fr-FR" dirty="0"/>
              <a:t>Constitutionnelles : hérédité</a:t>
            </a:r>
          </a:p>
          <a:p>
            <a:r>
              <a:rPr lang="fr-FR" dirty="0"/>
              <a:t>Internes : </a:t>
            </a:r>
          </a:p>
          <a:p>
            <a:pPr lvl="1"/>
            <a:r>
              <a:rPr lang="fr-FR" sz="2000" dirty="0"/>
              <a:t>Variations hormonales</a:t>
            </a:r>
          </a:p>
          <a:p>
            <a:pPr lvl="1"/>
            <a:r>
              <a:rPr lang="fr-FR" sz="2000" dirty="0"/>
              <a:t>Troubles de la vascularisation</a:t>
            </a:r>
          </a:p>
          <a:p>
            <a:pPr lvl="1"/>
            <a:r>
              <a:rPr lang="fr-FR" sz="2000" dirty="0"/>
              <a:t>Troubles de la kératinisation</a:t>
            </a:r>
          </a:p>
        </p:txBody>
      </p:sp>
    </p:spTree>
    <p:extLst>
      <p:ext uri="{BB962C8B-B14F-4D97-AF65-F5344CB8AC3E}">
        <p14:creationId xmlns:p14="http://schemas.microsoft.com/office/powerpoint/2010/main" val="4294481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de l’enfant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Peau non mature donc soins particuliers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Nourrisson : recouverte du vernix caseosa : substance grasse d’origine sébacée : protection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Qq</a:t>
            </a:r>
            <a:r>
              <a:rPr lang="fr-FR" dirty="0"/>
              <a:t> semaines après la naissance : les sécrétions cessent, la peau devient sèche, </a:t>
            </a:r>
            <a:r>
              <a:rPr lang="fr-FR" dirty="0" err="1"/>
              <a:t>alipidique</a:t>
            </a:r>
            <a:r>
              <a:rPr lang="fr-FR" dirty="0"/>
              <a:t>.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3429000"/>
            <a:ext cx="3008229" cy="14638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6816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de l’enfant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Spécificités :</a:t>
            </a:r>
          </a:p>
          <a:p>
            <a:pPr lvl="1"/>
            <a:r>
              <a:rPr lang="fr-FR" sz="2000" dirty="0"/>
              <a:t>Le FHL est très mince : faible protection</a:t>
            </a:r>
          </a:p>
          <a:p>
            <a:pPr lvl="1"/>
            <a:r>
              <a:rPr lang="fr-FR" sz="2000" dirty="0"/>
              <a:t>La couche cornée est très fine</a:t>
            </a:r>
          </a:p>
          <a:p>
            <a:pPr lvl="1"/>
            <a:r>
              <a:rPr lang="fr-FR" sz="2000" dirty="0"/>
              <a:t>La peau est perméable, le système immunitaire n’est pas optimal</a:t>
            </a:r>
          </a:p>
          <a:p>
            <a:pPr lvl="1"/>
            <a:r>
              <a:rPr lang="fr-FR" sz="2000" dirty="0"/>
              <a:t>Le pH est plus neutre : faiblesse par rapport aux agressions bactériologiques</a:t>
            </a:r>
          </a:p>
          <a:p>
            <a:pPr lvl="1"/>
            <a:r>
              <a:rPr lang="fr-FR" sz="2000" dirty="0" err="1"/>
              <a:t>Mélanogenèse</a:t>
            </a:r>
            <a:r>
              <a:rPr lang="fr-FR" sz="2000" dirty="0"/>
              <a:t> incomplète (les UV pénètrent plus)</a:t>
            </a:r>
          </a:p>
          <a:p>
            <a:pPr lvl="1"/>
            <a:r>
              <a:rPr lang="fr-FR" sz="2000" dirty="0"/>
              <a:t>Thermorégulation : pas mature, le système de refroidissement ne fonctionne pas très bien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PEAU FINE, PERMEABLE, SE DESSECHE AU FROID, FAIBLE PROTECTION FACE AUX UV.</a:t>
            </a:r>
          </a:p>
        </p:txBody>
      </p:sp>
    </p:spTree>
    <p:extLst>
      <p:ext uri="{BB962C8B-B14F-4D97-AF65-F5344CB8AC3E}">
        <p14:creationId xmlns:p14="http://schemas.microsoft.com/office/powerpoint/2010/main" val="466816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de l’enfant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2000" dirty="0"/>
              <a:t>Protéger</a:t>
            </a:r>
          </a:p>
          <a:p>
            <a:pPr lvl="1"/>
            <a:r>
              <a:rPr lang="fr-FR" sz="2000" dirty="0"/>
              <a:t>Hydrater</a:t>
            </a:r>
          </a:p>
          <a:p>
            <a:pPr lvl="1"/>
            <a:r>
              <a:rPr lang="fr-FR" sz="2000" dirty="0"/>
              <a:t>Nourrir 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966" y="4256489"/>
            <a:ext cx="3038876" cy="17191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790" y="4301925"/>
            <a:ext cx="2259263" cy="19310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598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existe 2 types de peau : sèche ou grasse</a:t>
            </a:r>
          </a:p>
          <a:p>
            <a:r>
              <a:rPr lang="fr-FR" dirty="0"/>
              <a:t>Mais tellement d’états différents</a:t>
            </a:r>
          </a:p>
          <a:p>
            <a:r>
              <a:rPr lang="fr-FR" dirty="0"/>
              <a:t>Question : pourquoi la cliente est-elle venue? : pour sa peau sèche, ou pour les rougeurs qu’elle constate tous les matins sur sa peau sèche?</a:t>
            </a:r>
          </a:p>
          <a:p>
            <a:r>
              <a:rPr lang="fr-FR" dirty="0"/>
              <a:t>Les hommes prennent soin de la peau qui a ses spécificités</a:t>
            </a:r>
          </a:p>
          <a:p>
            <a:r>
              <a:rPr lang="fr-FR" dirty="0"/>
              <a:t>Les enfants : peau immature. Sécrétion de lipides pendant la grossesse/liquide amniotique. Après plus de lipides, leur peau est sèche (&lt;10 ans)</a:t>
            </a:r>
          </a:p>
        </p:txBody>
      </p:sp>
    </p:spTree>
    <p:extLst>
      <p:ext uri="{BB962C8B-B14F-4D97-AF65-F5344CB8AC3E}">
        <p14:creationId xmlns:p14="http://schemas.microsoft.com/office/powerpoint/2010/main" val="4220388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masculine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8937"/>
            <a:ext cx="8229600" cy="3880853"/>
          </a:xfrm>
        </p:spPr>
        <p:txBody>
          <a:bodyPr>
            <a:normAutofit/>
          </a:bodyPr>
          <a:lstStyle/>
          <a:p>
            <a:r>
              <a:rPr lang="fr-FR" dirty="0"/>
              <a:t>Peau plus épaisse, plus résistante, plus élastique, plus ferme</a:t>
            </a:r>
          </a:p>
          <a:p>
            <a:r>
              <a:rPr lang="fr-FR" dirty="0"/>
              <a:t>Plus grasse, elle vieillit mieux</a:t>
            </a:r>
          </a:p>
          <a:p>
            <a:r>
              <a:rPr lang="fr-FR" dirty="0"/>
              <a:t>Sujette à l’acné</a:t>
            </a:r>
          </a:p>
          <a:p>
            <a:r>
              <a:rPr lang="fr-FR" dirty="0"/>
              <a:t>Fragilisée par les rasages</a:t>
            </a:r>
          </a:p>
          <a:p>
            <a:endParaRPr lang="fr-FR" dirty="0"/>
          </a:p>
          <a:p>
            <a:r>
              <a:rPr lang="fr-FR" dirty="0"/>
              <a:t>Causes :</a:t>
            </a:r>
          </a:p>
          <a:p>
            <a:r>
              <a:rPr lang="fr-FR" dirty="0"/>
              <a:t>Hormonales : testostérone</a:t>
            </a:r>
          </a:p>
        </p:txBody>
      </p:sp>
    </p:spTree>
    <p:extLst>
      <p:ext uri="{BB962C8B-B14F-4D97-AF65-F5344CB8AC3E}">
        <p14:creationId xmlns:p14="http://schemas.microsoft.com/office/powerpoint/2010/main" val="1082860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masculine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2000" dirty="0"/>
              <a:t>Nettoyer la peau </a:t>
            </a:r>
            <a:r>
              <a:rPr lang="fr-FR" sz="2000" dirty="0" err="1"/>
              <a:t>biquotidiennement</a:t>
            </a:r>
            <a:r>
              <a:rPr lang="fr-FR" sz="2000" dirty="0"/>
              <a:t> avec un </a:t>
            </a:r>
            <a:r>
              <a:rPr lang="fr-FR" sz="2000" dirty="0" err="1"/>
              <a:t>syndet</a:t>
            </a:r>
            <a:endParaRPr lang="fr-FR" sz="2000" dirty="0"/>
          </a:p>
          <a:p>
            <a:pPr lvl="1"/>
            <a:r>
              <a:rPr lang="fr-FR" sz="2000" dirty="0"/>
              <a:t>Reconstituer le FHL : crèmes légères et fluides</a:t>
            </a:r>
          </a:p>
          <a:p>
            <a:pPr lvl="1"/>
            <a:r>
              <a:rPr lang="fr-FR" sz="2000" dirty="0"/>
              <a:t>Apaiser : mimosa, calendula, allantoïne</a:t>
            </a:r>
          </a:p>
          <a:p>
            <a:pPr marL="457200" lvl="1" indent="0">
              <a:buNone/>
            </a:pPr>
            <a:endParaRPr lang="fr-FR" sz="2000" dirty="0"/>
          </a:p>
        </p:txBody>
      </p:sp>
      <p:pic>
        <p:nvPicPr>
          <p:cNvPr id="4" name="Image 3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602" y="4030245"/>
            <a:ext cx="4161923" cy="24133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7245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sensible/réactive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8937"/>
            <a:ext cx="8229600" cy="3880853"/>
          </a:xfrm>
        </p:spPr>
        <p:txBody>
          <a:bodyPr>
            <a:normAutofit/>
          </a:bodyPr>
          <a:lstStyle/>
          <a:p>
            <a:r>
              <a:rPr lang="fr-FR" dirty="0"/>
              <a:t>Tous les types de peau, tous les </a:t>
            </a:r>
            <a:r>
              <a:rPr lang="fr-FR" dirty="0" err="1"/>
              <a:t>ages</a:t>
            </a:r>
            <a:endParaRPr lang="fr-FR" dirty="0"/>
          </a:p>
          <a:p>
            <a:r>
              <a:rPr lang="fr-FR" dirty="0"/>
              <a:t>Plus </a:t>
            </a:r>
            <a:r>
              <a:rPr lang="fr-FR" dirty="0" err="1"/>
              <a:t>svt</a:t>
            </a:r>
            <a:r>
              <a:rPr lang="fr-FR" dirty="0"/>
              <a:t> : peau claire et fine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Def</a:t>
            </a:r>
            <a:r>
              <a:rPr lang="fr-FR" dirty="0"/>
              <a:t> : peau qui présente une réaction immédiate et exagérée de contact. La barrière cutanée est perturbée. Le seuil de tolérance est abaissé. Il existe une hypersensibilité des terminaisons nerveuses.</a:t>
            </a:r>
          </a:p>
          <a:p>
            <a:r>
              <a:rPr lang="fr-FR" dirty="0"/>
              <a:t>La peau est agressée et elle </a:t>
            </a:r>
            <a:r>
              <a:rPr lang="fr-FR"/>
              <a:t>le manifeste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7516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sensible/réactive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Causes :</a:t>
            </a:r>
          </a:p>
          <a:p>
            <a:r>
              <a:rPr lang="fr-FR" dirty="0"/>
              <a:t>Internes : </a:t>
            </a:r>
          </a:p>
          <a:p>
            <a:pPr lvl="1"/>
            <a:r>
              <a:rPr lang="fr-FR" sz="2000" dirty="0"/>
              <a:t>Ordre digestif lié ou non à un stress</a:t>
            </a:r>
          </a:p>
          <a:p>
            <a:pPr lvl="1"/>
            <a:r>
              <a:rPr lang="fr-FR" sz="2000" dirty="0"/>
              <a:t>Ordre émotionnel : stress, grande émotion </a:t>
            </a:r>
            <a:r>
              <a:rPr lang="fr-FR" sz="2000" dirty="0" err="1"/>
              <a:t>interiorisée</a:t>
            </a:r>
            <a:endParaRPr lang="fr-FR" sz="2000" dirty="0"/>
          </a:p>
          <a:p>
            <a:pPr lvl="1"/>
            <a:r>
              <a:rPr lang="fr-FR" sz="2000" dirty="0"/>
              <a:t>Anxiété permanente</a:t>
            </a:r>
          </a:p>
          <a:p>
            <a:pPr lvl="1"/>
            <a:r>
              <a:rPr lang="fr-FR" sz="2000" dirty="0"/>
              <a:t>Inconfort psychologique</a:t>
            </a:r>
            <a:endParaRPr lang="fr-FR" dirty="0"/>
          </a:p>
          <a:p>
            <a:r>
              <a:rPr lang="fr-FR" dirty="0"/>
              <a:t>Externes : </a:t>
            </a:r>
          </a:p>
          <a:p>
            <a:pPr lvl="1"/>
            <a:r>
              <a:rPr lang="fr-FR" sz="2000" dirty="0"/>
              <a:t>Variations climatiques : changement de saison</a:t>
            </a:r>
          </a:p>
          <a:p>
            <a:pPr lvl="1"/>
            <a:r>
              <a:rPr lang="fr-FR" sz="2000" dirty="0"/>
              <a:t>Passage d’un endroit chaud à un endroit froid</a:t>
            </a:r>
          </a:p>
          <a:p>
            <a:pPr lvl="1"/>
            <a:r>
              <a:rPr lang="fr-FR" sz="2000" dirty="0"/>
              <a:t>L’alimentation</a:t>
            </a:r>
          </a:p>
          <a:p>
            <a:pPr lvl="1"/>
            <a:r>
              <a:rPr lang="fr-FR" sz="2000" dirty="0"/>
              <a:t>La pollution</a:t>
            </a:r>
          </a:p>
          <a:p>
            <a:pPr lvl="1"/>
            <a:r>
              <a:rPr lang="fr-FR" sz="2000" dirty="0"/>
              <a:t>Le tabac</a:t>
            </a:r>
          </a:p>
        </p:txBody>
      </p:sp>
    </p:spTree>
    <p:extLst>
      <p:ext uri="{BB962C8B-B14F-4D97-AF65-F5344CB8AC3E}">
        <p14:creationId xmlns:p14="http://schemas.microsoft.com/office/powerpoint/2010/main" val="3786794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sensible/réactive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929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Externes : </a:t>
            </a:r>
          </a:p>
          <a:p>
            <a:pPr lvl="1"/>
            <a:r>
              <a:rPr lang="fr-FR" sz="2000" dirty="0"/>
              <a:t>Les traitements trop agressifs pour la peau:</a:t>
            </a:r>
          </a:p>
          <a:p>
            <a:pPr lvl="2"/>
            <a:r>
              <a:rPr lang="fr-FR" sz="2000" dirty="0"/>
              <a:t>Nettoyants alcalins</a:t>
            </a:r>
          </a:p>
          <a:p>
            <a:pPr lvl="2"/>
            <a:r>
              <a:rPr lang="fr-FR" sz="2000" dirty="0"/>
              <a:t>Gommages trop fréquents</a:t>
            </a:r>
          </a:p>
          <a:p>
            <a:pPr lvl="2"/>
            <a:r>
              <a:rPr lang="fr-FR" sz="2000" dirty="0"/>
              <a:t>Serviettes rêches</a:t>
            </a:r>
          </a:p>
          <a:p>
            <a:pPr lvl="2"/>
            <a:r>
              <a:rPr lang="fr-FR" sz="2000" dirty="0"/>
              <a:t>Gants porteurs de bactéries</a:t>
            </a:r>
          </a:p>
          <a:p>
            <a:pPr lvl="2"/>
            <a:r>
              <a:rPr lang="fr-FR" sz="2000" dirty="0"/>
              <a:t>Applications locales : anti-acné, antirides puissants (rétinol), AHA avec une trop grande fréquence</a:t>
            </a:r>
          </a:p>
        </p:txBody>
      </p:sp>
    </p:spTree>
    <p:extLst>
      <p:ext uri="{BB962C8B-B14F-4D97-AF65-F5344CB8AC3E}">
        <p14:creationId xmlns:p14="http://schemas.microsoft.com/office/powerpoint/2010/main" val="2516330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sensible/réactive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Comment reconnaître</a:t>
            </a:r>
          </a:p>
          <a:p>
            <a:pPr marL="914400" lvl="1" indent="-457200">
              <a:buAutoNum type="arabicPeriod"/>
            </a:pPr>
            <a:r>
              <a:rPr lang="fr-FR" sz="2000" dirty="0"/>
              <a:t>Observation</a:t>
            </a:r>
          </a:p>
          <a:p>
            <a:pPr marL="857250" lvl="2" indent="0">
              <a:buNone/>
            </a:pPr>
            <a:r>
              <a:rPr lang="fr-FR" sz="2000" dirty="0"/>
              <a:t>Dessèchement, dermite séborrhéique, squames : peau rêche au toucher</a:t>
            </a:r>
          </a:p>
          <a:p>
            <a:pPr marL="857250" lvl="2" indent="0">
              <a:buNone/>
            </a:pPr>
            <a:r>
              <a:rPr lang="fr-FR" sz="2000" dirty="0"/>
              <a:t>Rougeurs : peau est chaude: vasodilatation, inflammation</a:t>
            </a:r>
          </a:p>
          <a:p>
            <a:pPr marL="857250" lvl="2" indent="0">
              <a:buNone/>
            </a:pPr>
            <a:r>
              <a:rPr lang="fr-FR" sz="2000" dirty="0"/>
              <a:t>Vésicules, </a:t>
            </a:r>
            <a:r>
              <a:rPr lang="fr-FR" sz="2000" dirty="0" err="1"/>
              <a:t>oedèmes</a:t>
            </a:r>
            <a:endParaRPr lang="fr-FR" sz="2000" dirty="0"/>
          </a:p>
          <a:p>
            <a:pPr marL="857250" lvl="2" indent="0">
              <a:buNone/>
            </a:pPr>
            <a:endParaRPr lang="fr-FR" dirty="0"/>
          </a:p>
          <a:p>
            <a:pPr marL="914400" lvl="1" indent="-457200">
              <a:buAutoNum type="arabicPeriod"/>
            </a:pPr>
            <a:r>
              <a:rPr lang="fr-FR" sz="2000" dirty="0"/>
              <a:t>Investigation</a:t>
            </a:r>
          </a:p>
          <a:p>
            <a:pPr marL="857250" lvl="2" indent="0">
              <a:buNone/>
            </a:pPr>
            <a:r>
              <a:rPr lang="fr-FR" sz="2000" dirty="0"/>
              <a:t>Nettoyage : comment vous lavez-vous? Quand et avec quoi?</a:t>
            </a:r>
          </a:p>
          <a:p>
            <a:pPr marL="857250" lvl="2" indent="0">
              <a:buNone/>
            </a:pPr>
            <a:r>
              <a:rPr lang="fr-FR" sz="2000" dirty="0"/>
              <a:t>Hydratation : comment hydratez vous votre visage? Quelle est votre crème?</a:t>
            </a:r>
          </a:p>
          <a:p>
            <a:pPr marL="857250" lvl="2" indent="0">
              <a:buNone/>
            </a:pPr>
            <a:endParaRPr lang="fr-FR" sz="2000" dirty="0"/>
          </a:p>
          <a:p>
            <a:pPr marL="857250" lvl="2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62639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sensible/réactive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2000" dirty="0"/>
              <a:t>Apaiser, désensibiliser : éviter les conservateurs, le calcaire, l’eau chaude sur le visage, les antirides jusqu’à désensibilisation</a:t>
            </a:r>
          </a:p>
          <a:p>
            <a:pPr lvl="1"/>
            <a:r>
              <a:rPr lang="fr-FR" sz="2000" dirty="0"/>
              <a:t>Renforcer les défenses immunitaires : pré et </a:t>
            </a:r>
            <a:r>
              <a:rPr lang="fr-FR" sz="2000" dirty="0" err="1"/>
              <a:t>probiotiques</a:t>
            </a:r>
            <a:r>
              <a:rPr lang="mr-IN" sz="2000" dirty="0"/>
              <a:t>…</a:t>
            </a:r>
            <a:endParaRPr lang="fr-FR" sz="2000" dirty="0"/>
          </a:p>
          <a:p>
            <a:pPr lvl="1"/>
            <a:r>
              <a:rPr lang="fr-FR" sz="2000" dirty="0"/>
              <a:t>Protéger : crème solaire en application quotidienne</a:t>
            </a:r>
          </a:p>
          <a:p>
            <a:pPr lvl="1"/>
            <a:r>
              <a:rPr lang="fr-FR" sz="2000" dirty="0"/>
              <a:t>Hydrater sans relancer la </a:t>
            </a:r>
            <a:r>
              <a:rPr lang="fr-FR" sz="2000" dirty="0" err="1"/>
              <a:t>vasodiltation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5836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acnéique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8937"/>
            <a:ext cx="8229600" cy="3880853"/>
          </a:xfrm>
        </p:spPr>
        <p:txBody>
          <a:bodyPr>
            <a:normAutofit/>
          </a:bodyPr>
          <a:lstStyle/>
          <a:p>
            <a:r>
              <a:rPr lang="fr-FR" dirty="0"/>
              <a:t>1 adolescent sur 2 consulte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Def</a:t>
            </a:r>
            <a:r>
              <a:rPr lang="fr-FR" dirty="0"/>
              <a:t> : peau qui est caractérisée par une production excessive de sébum ou séborrhée, qui peut être constitutive ou réactionnelle, et par la présence de comédons, kystes voire nodules.</a:t>
            </a:r>
          </a:p>
          <a:p>
            <a:endParaRPr lang="fr-FR" dirty="0"/>
          </a:p>
          <a:p>
            <a:r>
              <a:rPr lang="fr-FR" dirty="0" err="1"/>
              <a:t>Physiopath</a:t>
            </a:r>
            <a:r>
              <a:rPr lang="fr-FR" dirty="0"/>
              <a:t> : </a:t>
            </a:r>
            <a:r>
              <a:rPr lang="fr-FR" dirty="0" err="1"/>
              <a:t>hyperkératinisation</a:t>
            </a:r>
            <a:r>
              <a:rPr lang="fr-FR" dirty="0"/>
              <a:t>, </a:t>
            </a:r>
            <a:r>
              <a:rPr lang="fr-FR" dirty="0" err="1"/>
              <a:t>hyperséborrhée</a:t>
            </a:r>
            <a:r>
              <a:rPr lang="fr-FR" dirty="0"/>
              <a:t>, inflammation</a:t>
            </a:r>
          </a:p>
        </p:txBody>
      </p:sp>
    </p:spTree>
    <p:extLst>
      <p:ext uri="{BB962C8B-B14F-4D97-AF65-F5344CB8AC3E}">
        <p14:creationId xmlns:p14="http://schemas.microsoft.com/office/powerpoint/2010/main" val="769894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acnéique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Causes :</a:t>
            </a:r>
          </a:p>
          <a:p>
            <a:r>
              <a:rPr lang="fr-FR" dirty="0"/>
              <a:t>Internes : </a:t>
            </a:r>
          </a:p>
          <a:p>
            <a:pPr lvl="1"/>
            <a:r>
              <a:rPr lang="fr-FR" sz="2000" dirty="0"/>
              <a:t>Acné polymorphe juvénile : origine hormonale : hyperproduction d’androgène</a:t>
            </a:r>
          </a:p>
          <a:p>
            <a:pPr lvl="1"/>
            <a:r>
              <a:rPr lang="fr-FR" sz="2000" dirty="0"/>
              <a:t>Contraception mal </a:t>
            </a:r>
            <a:r>
              <a:rPr lang="fr-FR" sz="2000" dirty="0" err="1"/>
              <a:t>adpatée</a:t>
            </a:r>
            <a:endParaRPr lang="fr-FR" dirty="0"/>
          </a:p>
          <a:p>
            <a:r>
              <a:rPr lang="fr-FR" dirty="0"/>
              <a:t>Externes : </a:t>
            </a:r>
          </a:p>
          <a:p>
            <a:pPr lvl="1"/>
            <a:r>
              <a:rPr lang="fr-FR" sz="2000" dirty="0"/>
              <a:t>Hygiène trop agressive : nettoyages trop fréquents, manque d’hydratation : ridules, teint terne et séborrhée réactionnelle</a:t>
            </a:r>
          </a:p>
          <a:p>
            <a:pPr lvl="1"/>
            <a:r>
              <a:rPr lang="fr-FR" sz="2000" dirty="0"/>
              <a:t>Cosmétiques mal adaptés</a:t>
            </a:r>
          </a:p>
          <a:p>
            <a:pPr lvl="1"/>
            <a:r>
              <a:rPr lang="fr-FR" sz="2000" dirty="0"/>
              <a:t>Facteurs génétiques, stress, tabac, soleil</a:t>
            </a:r>
          </a:p>
        </p:txBody>
      </p:sp>
    </p:spTree>
    <p:extLst>
      <p:ext uri="{BB962C8B-B14F-4D97-AF65-F5344CB8AC3E}">
        <p14:creationId xmlns:p14="http://schemas.microsoft.com/office/powerpoint/2010/main" val="1347866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acnéique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463690"/>
              </p:ext>
            </p:extLst>
          </p:nvPr>
        </p:nvGraphicFramePr>
        <p:xfrm>
          <a:off x="457200" y="2463800"/>
          <a:ext cx="82296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Etat de la peau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Caractéristiques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Peau nette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Peau quasi nette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Qq</a:t>
                      </a:r>
                      <a:r>
                        <a:rPr lang="fr-FR" dirty="0"/>
                        <a:t> comédons épars et</a:t>
                      </a:r>
                      <a:r>
                        <a:rPr lang="fr-FR" baseline="0" dirty="0"/>
                        <a:t> </a:t>
                      </a:r>
                      <a:r>
                        <a:rPr lang="fr-FR" baseline="0" dirty="0" err="1"/>
                        <a:t>qq</a:t>
                      </a:r>
                      <a:r>
                        <a:rPr lang="fr-FR" baseline="0" dirty="0"/>
                        <a:t> papules inflammatoires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Acné légère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Moins de la moitié du visage atteinte, </a:t>
                      </a:r>
                      <a:r>
                        <a:rPr lang="fr-FR" dirty="0" err="1"/>
                        <a:t>qq</a:t>
                      </a:r>
                      <a:r>
                        <a:rPr lang="fr-FR" dirty="0"/>
                        <a:t> comédons, papules</a:t>
                      </a:r>
                      <a:r>
                        <a:rPr lang="fr-FR" baseline="0" dirty="0"/>
                        <a:t> et pustules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Acné modérée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Plus de la moitié atteinte, nombreux comédons, papule</a:t>
                      </a:r>
                      <a:r>
                        <a:rPr lang="fr-FR" baseline="0" dirty="0"/>
                        <a:t>s et pustules, nodule possible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Acné sévère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Intégralité du visage, nombreux comédons, papules, pustules, </a:t>
                      </a:r>
                      <a:r>
                        <a:rPr lang="fr-FR" dirty="0" err="1"/>
                        <a:t>qq</a:t>
                      </a:r>
                      <a:r>
                        <a:rPr lang="fr-FR" dirty="0"/>
                        <a:t> nodules et kystes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9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sèche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43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Peau délicate à traiter</a:t>
            </a:r>
          </a:p>
          <a:p>
            <a:r>
              <a:rPr lang="fr-FR" dirty="0"/>
              <a:t>C’est la plus jolie, c’est celle qui vieillit le plus vite</a:t>
            </a:r>
          </a:p>
          <a:p>
            <a:endParaRPr lang="fr-FR" dirty="0"/>
          </a:p>
          <a:p>
            <a:r>
              <a:rPr lang="fr-FR" dirty="0" err="1"/>
              <a:t>Def</a:t>
            </a:r>
            <a:r>
              <a:rPr lang="fr-FR" dirty="0"/>
              <a:t> : la peau sèche manque de lipides sébacés, de lipides épidermiques et d’eau</a:t>
            </a:r>
          </a:p>
          <a:p>
            <a:endParaRPr lang="fr-FR" dirty="0"/>
          </a:p>
          <a:p>
            <a:r>
              <a:rPr lang="fr-FR" dirty="0"/>
              <a:t>Causes :</a:t>
            </a:r>
          </a:p>
          <a:p>
            <a:r>
              <a:rPr lang="fr-FR" dirty="0"/>
              <a:t>Constitutionnelles : hérédité</a:t>
            </a:r>
          </a:p>
          <a:p>
            <a:r>
              <a:rPr lang="fr-FR" dirty="0"/>
              <a:t>Internes : </a:t>
            </a:r>
          </a:p>
          <a:p>
            <a:pPr lvl="1"/>
            <a:r>
              <a:rPr lang="fr-FR" sz="2000" dirty="0"/>
              <a:t>Variations hormonales</a:t>
            </a:r>
          </a:p>
          <a:p>
            <a:pPr lvl="1"/>
            <a:r>
              <a:rPr lang="fr-FR" sz="2000" dirty="0"/>
              <a:t>Troubles de la vascularisation</a:t>
            </a:r>
          </a:p>
          <a:p>
            <a:pPr lvl="1"/>
            <a:r>
              <a:rPr lang="fr-FR" sz="2000" dirty="0"/>
              <a:t>Troubles de la kératinisation</a:t>
            </a:r>
          </a:p>
        </p:txBody>
      </p:sp>
    </p:spTree>
    <p:extLst>
      <p:ext uri="{BB962C8B-B14F-4D97-AF65-F5344CB8AC3E}">
        <p14:creationId xmlns:p14="http://schemas.microsoft.com/office/powerpoint/2010/main" val="1227038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acnéique</a:t>
            </a:r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901583"/>
              </p:ext>
            </p:extLst>
          </p:nvPr>
        </p:nvGraphicFramePr>
        <p:xfrm>
          <a:off x="1003300" y="2260600"/>
          <a:ext cx="69088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5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Caractéristiques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Reprendre l’hygiène de base, protéger, réparer</a:t>
                      </a:r>
                    </a:p>
                    <a:p>
                      <a:r>
                        <a:rPr lang="fr-FR" dirty="0"/>
                        <a:t>Nettoyer avec un </a:t>
                      </a:r>
                      <a:r>
                        <a:rPr lang="fr-FR" dirty="0" err="1"/>
                        <a:t>syndet</a:t>
                      </a:r>
                      <a:r>
                        <a:rPr lang="fr-FR" dirty="0"/>
                        <a:t> + crème hydratante, matin et soir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Nettoyage en douceur matin</a:t>
                      </a:r>
                      <a:r>
                        <a:rPr lang="fr-FR" baseline="0" dirty="0"/>
                        <a:t> et soir</a:t>
                      </a:r>
                    </a:p>
                    <a:p>
                      <a:r>
                        <a:rPr lang="fr-FR" baseline="0" dirty="0"/>
                        <a:t>Crème hydratante le matin, traitement le soir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Nettoyage</a:t>
                      </a:r>
                      <a:r>
                        <a:rPr lang="fr-FR" baseline="0" dirty="0"/>
                        <a:t> en douceur le matin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/>
                        <a:t>Crème hydratante le matin, </a:t>
                      </a:r>
                      <a:r>
                        <a:rPr lang="fr-FR" baseline="0" dirty="0" err="1"/>
                        <a:t>keratolytique</a:t>
                      </a:r>
                      <a:r>
                        <a:rPr lang="fr-FR" baseline="0" dirty="0"/>
                        <a:t> le soir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Nettoyage</a:t>
                      </a:r>
                    </a:p>
                    <a:p>
                      <a:r>
                        <a:rPr lang="fr-FR"/>
                        <a:t>Traitements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21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sèche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Au niveau du derme</a:t>
            </a:r>
          </a:p>
          <a:p>
            <a:pPr lvl="1"/>
            <a:r>
              <a:rPr lang="fr-FR" sz="2000" dirty="0"/>
              <a:t>Mauvaise vascularisation : mauvaise irrigation des tissus</a:t>
            </a:r>
          </a:p>
          <a:p>
            <a:pPr lvl="1"/>
            <a:r>
              <a:rPr lang="fr-FR" sz="2000" dirty="0"/>
              <a:t>La glande sébacée, mal irriguée, mal nourrie, ne sécrète pas assez de sébum, FHL manque de lipides sébacés</a:t>
            </a:r>
          </a:p>
          <a:p>
            <a:pPr lvl="1"/>
            <a:r>
              <a:rPr lang="fr-FR" sz="2000" dirty="0"/>
              <a:t>Les GAG, réservoirs d’eau, souffrent aussi et manquent de rétention d’eau, le NMF à la surface devient défaillant</a:t>
            </a:r>
          </a:p>
          <a:p>
            <a:pPr lvl="1"/>
            <a:r>
              <a:rPr lang="fr-FR" sz="2000" dirty="0"/>
              <a:t>Les fibres élastine risquent de se durcir et de se casser</a:t>
            </a:r>
          </a:p>
          <a:p>
            <a:pPr lvl="1"/>
            <a:endParaRPr lang="fr-FR" sz="2000" dirty="0"/>
          </a:p>
          <a:p>
            <a:pPr lvl="1"/>
            <a:endParaRPr lang="fr-FR" sz="2000" dirty="0"/>
          </a:p>
          <a:p>
            <a:r>
              <a:rPr lang="fr-FR" dirty="0"/>
              <a:t>Au niveau de la jonction </a:t>
            </a:r>
            <a:r>
              <a:rPr lang="fr-FR" dirty="0" err="1"/>
              <a:t>dermo</a:t>
            </a:r>
            <a:r>
              <a:rPr lang="fr-FR" dirty="0"/>
              <a:t>-épidermique</a:t>
            </a:r>
          </a:p>
          <a:p>
            <a:pPr lvl="1"/>
            <a:r>
              <a:rPr lang="fr-FR" sz="2000" dirty="0"/>
              <a:t>Passage difficile vers l’épiderme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5423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sèche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Au niveau de l’épiderme</a:t>
            </a:r>
          </a:p>
          <a:p>
            <a:pPr lvl="1"/>
            <a:r>
              <a:rPr lang="fr-FR" sz="2000" dirty="0"/>
              <a:t>Les </a:t>
            </a:r>
            <a:r>
              <a:rPr lang="fr-FR" sz="2000" dirty="0" err="1"/>
              <a:t>kératinocytes</a:t>
            </a:r>
            <a:r>
              <a:rPr lang="fr-FR" sz="2000" dirty="0"/>
              <a:t> basaux sont mal nourris, leur mitose n’est pas optimale, les nouvelles cellules engendrées manquent déjà de nutriments et d’eau</a:t>
            </a:r>
          </a:p>
          <a:p>
            <a:pPr lvl="1"/>
            <a:r>
              <a:rPr lang="fr-FR" sz="2000" dirty="0"/>
              <a:t>L’épiderme en général manque de souplesse</a:t>
            </a:r>
          </a:p>
          <a:p>
            <a:pPr lvl="1"/>
            <a:endParaRPr lang="fr-FR" sz="2000" dirty="0"/>
          </a:p>
          <a:p>
            <a:pPr lvl="1"/>
            <a:endParaRPr lang="fr-FR" sz="2000" dirty="0"/>
          </a:p>
          <a:p>
            <a:r>
              <a:rPr lang="fr-FR" dirty="0"/>
              <a:t>Au niveau de la couche cornée</a:t>
            </a:r>
          </a:p>
          <a:p>
            <a:pPr lvl="1"/>
            <a:r>
              <a:rPr lang="fr-FR" sz="2000" dirty="0"/>
              <a:t>Le ciment intercellulaire est pauvre en eau et en céramides</a:t>
            </a:r>
          </a:p>
          <a:p>
            <a:pPr lvl="1"/>
            <a:r>
              <a:rPr lang="fr-FR" sz="2000" dirty="0"/>
              <a:t>La couche cornée manque de ciment, ne remplit plus son rôle occlusif. Les </a:t>
            </a:r>
            <a:r>
              <a:rPr lang="fr-FR" sz="2000" dirty="0" err="1"/>
              <a:t>cornéocytes</a:t>
            </a:r>
            <a:r>
              <a:rPr lang="fr-FR" sz="2000" dirty="0"/>
              <a:t> sont rigides et desquament</a:t>
            </a:r>
          </a:p>
          <a:p>
            <a:pPr lvl="1"/>
            <a:r>
              <a:rPr lang="fr-FR" sz="2000" dirty="0"/>
              <a:t>Le FHL est pauvre et sec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5091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sèche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Causes externes</a:t>
            </a:r>
          </a:p>
          <a:p>
            <a:pPr lvl="1"/>
            <a:r>
              <a:rPr lang="fr-FR" sz="2000" dirty="0"/>
              <a:t>Le climat : la chaleur déshydrate, le froid la dénutrit</a:t>
            </a:r>
          </a:p>
          <a:p>
            <a:pPr lvl="1"/>
            <a:r>
              <a:rPr lang="fr-FR" sz="2000" dirty="0"/>
              <a:t>La pollution, le calcaire de l’eau, la climatisation, le tabac</a:t>
            </a:r>
          </a:p>
          <a:p>
            <a:pPr lvl="1"/>
            <a:r>
              <a:rPr lang="fr-FR" sz="2000" dirty="0"/>
              <a:t>Les soins agressifs qui altèrent le FHL : savons, gommages trop fréquents, crèmes trop légères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55" y="3918902"/>
            <a:ext cx="1478280" cy="979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28" y="3930332"/>
            <a:ext cx="1437005" cy="96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518" y="3930332"/>
            <a:ext cx="1487805" cy="1223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035" y="5288798"/>
            <a:ext cx="1522095" cy="101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074" y="4898707"/>
            <a:ext cx="994611" cy="1437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3200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sèche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Comment reconnaître</a:t>
            </a:r>
          </a:p>
          <a:p>
            <a:pPr marL="914400" lvl="1" indent="-457200">
              <a:buAutoNum type="arabicPeriod"/>
            </a:pPr>
            <a:r>
              <a:rPr lang="fr-FR" sz="2000" dirty="0"/>
              <a:t>Observation</a:t>
            </a:r>
          </a:p>
          <a:p>
            <a:pPr marL="857250" lvl="2" indent="0">
              <a:buNone/>
            </a:pPr>
            <a:r>
              <a:rPr lang="fr-FR" sz="2000" dirty="0"/>
              <a:t>Facile à reconnaître</a:t>
            </a:r>
          </a:p>
          <a:p>
            <a:pPr marL="857250" lvl="2" indent="0">
              <a:buNone/>
            </a:pPr>
            <a:r>
              <a:rPr lang="fr-FR" sz="2000" dirty="0"/>
              <a:t>Couleur : blanche, pâle</a:t>
            </a:r>
          </a:p>
          <a:p>
            <a:pPr marL="857250" lvl="2" indent="0">
              <a:buNone/>
            </a:pPr>
            <a:r>
              <a:rPr lang="fr-FR" sz="2000" dirty="0"/>
              <a:t>Grain : fin et serré</a:t>
            </a:r>
          </a:p>
          <a:p>
            <a:pPr marL="857250" lvl="2" indent="0">
              <a:buNone/>
            </a:pPr>
            <a:r>
              <a:rPr lang="fr-FR" sz="2000" dirty="0"/>
              <a:t>Pores : refermés</a:t>
            </a:r>
          </a:p>
          <a:p>
            <a:pPr marL="857250" lvl="2" indent="0">
              <a:buNone/>
            </a:pPr>
            <a:r>
              <a:rPr lang="fr-FR" sz="2000" dirty="0"/>
              <a:t>Toucher : froid et rêche</a:t>
            </a:r>
          </a:p>
          <a:p>
            <a:pPr marL="857250" lvl="2" indent="0">
              <a:buNone/>
            </a:pPr>
            <a:endParaRPr lang="fr-FR" dirty="0"/>
          </a:p>
          <a:p>
            <a:pPr marL="914400" lvl="1" indent="-457200">
              <a:buAutoNum type="arabicPeriod"/>
            </a:pPr>
            <a:r>
              <a:rPr lang="fr-FR" sz="2000" dirty="0"/>
              <a:t>Investigation</a:t>
            </a:r>
          </a:p>
          <a:p>
            <a:pPr marL="857250" lvl="2" indent="0">
              <a:buNone/>
            </a:pPr>
            <a:r>
              <a:rPr lang="fr-FR" sz="2000" dirty="0"/>
              <a:t>Nettoyage : comment vous lavez-vous? Avec quoi? Quand?</a:t>
            </a:r>
          </a:p>
          <a:p>
            <a:pPr marL="857250" lvl="2" indent="0">
              <a:buNone/>
            </a:pPr>
            <a:r>
              <a:rPr lang="fr-FR" sz="2000" dirty="0"/>
              <a:t>Hydratation : comment hydratez-vous votre visage? Quelle est votre crème en ce moment?</a:t>
            </a:r>
          </a:p>
          <a:p>
            <a:pPr marL="857250" lvl="2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3041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sèche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2000" dirty="0"/>
              <a:t>Reconstituer le FHL : produits occlusifs (céramides, phospholipides, AG</a:t>
            </a:r>
            <a:r>
              <a:rPr lang="mr-IN" sz="2000" dirty="0"/>
              <a:t>…</a:t>
            </a:r>
            <a:r>
              <a:rPr lang="fr-FR" sz="2000" dirty="0"/>
              <a:t>)</a:t>
            </a:r>
          </a:p>
          <a:p>
            <a:pPr lvl="1"/>
            <a:r>
              <a:rPr lang="fr-FR" sz="2000" dirty="0"/>
              <a:t>Rétablir le taux de NMF : hydratants de surface (acide </a:t>
            </a:r>
            <a:r>
              <a:rPr lang="fr-FR" sz="2000" dirty="0" err="1"/>
              <a:t>hyaluronique</a:t>
            </a:r>
            <a:r>
              <a:rPr lang="fr-FR" sz="2000" dirty="0"/>
              <a:t>, </a:t>
            </a:r>
            <a:r>
              <a:rPr lang="fr-FR" sz="2000" dirty="0" err="1"/>
              <a:t>elastine</a:t>
            </a:r>
            <a:r>
              <a:rPr lang="fr-FR" sz="2000" dirty="0"/>
              <a:t>, aloès</a:t>
            </a:r>
            <a:r>
              <a:rPr lang="mr-IN" sz="2000" dirty="0"/>
              <a:t>…</a:t>
            </a:r>
            <a:r>
              <a:rPr lang="fr-FR" sz="2000" dirty="0"/>
              <a:t>)</a:t>
            </a:r>
          </a:p>
          <a:p>
            <a:pPr lvl="1"/>
            <a:r>
              <a:rPr lang="fr-FR" sz="2000" dirty="0"/>
              <a:t>Ralentir l’évaporation : </a:t>
            </a:r>
            <a:r>
              <a:rPr lang="fr-FR" sz="2000" dirty="0" err="1"/>
              <a:t>humectants</a:t>
            </a:r>
            <a:r>
              <a:rPr lang="fr-FR" sz="2000" dirty="0"/>
              <a:t> : glycérol, sorbitol, acide </a:t>
            </a:r>
            <a:r>
              <a:rPr lang="fr-FR" sz="2000" dirty="0" err="1"/>
              <a:t>pyrrolidone</a:t>
            </a:r>
            <a:r>
              <a:rPr lang="fr-FR" sz="2000" dirty="0"/>
              <a:t>, urée</a:t>
            </a:r>
          </a:p>
          <a:p>
            <a:pPr lvl="1"/>
            <a:r>
              <a:rPr lang="fr-FR" sz="2000" dirty="0"/>
              <a:t>Rétablir une bonne desquamation : </a:t>
            </a:r>
            <a:r>
              <a:rPr lang="fr-FR" sz="2000" dirty="0" err="1"/>
              <a:t>kératolytiques</a:t>
            </a:r>
            <a:r>
              <a:rPr lang="fr-FR" sz="2000" dirty="0"/>
              <a:t> (urée)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93451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peau sèche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7568"/>
            <a:ext cx="8229600" cy="4990432"/>
          </a:xfrm>
        </p:spPr>
        <p:txBody>
          <a:bodyPr>
            <a:normAutofit/>
          </a:bodyPr>
          <a:lstStyle/>
          <a:p>
            <a:r>
              <a:rPr lang="fr-FR" dirty="0"/>
              <a:t>Protocole de soin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B4C65FA-A3BC-3D47-A43F-9AF8FFFF6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708774"/>
              </p:ext>
            </p:extLst>
          </p:nvPr>
        </p:nvGraphicFramePr>
        <p:xfrm>
          <a:off x="288966" y="2443090"/>
          <a:ext cx="8665029" cy="3620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213">
                  <a:extLst>
                    <a:ext uri="{9D8B030D-6E8A-4147-A177-3AD203B41FA5}">
                      <a16:colId xmlns:a16="http://schemas.microsoft.com/office/drawing/2014/main" val="3736985574"/>
                    </a:ext>
                  </a:extLst>
                </a:gridCol>
                <a:gridCol w="2222665">
                  <a:extLst>
                    <a:ext uri="{9D8B030D-6E8A-4147-A177-3AD203B41FA5}">
                      <a16:colId xmlns:a16="http://schemas.microsoft.com/office/drawing/2014/main" val="4160332159"/>
                    </a:ext>
                  </a:extLst>
                </a:gridCol>
                <a:gridCol w="2337459">
                  <a:extLst>
                    <a:ext uri="{9D8B030D-6E8A-4147-A177-3AD203B41FA5}">
                      <a16:colId xmlns:a16="http://schemas.microsoft.com/office/drawing/2014/main" val="1269761322"/>
                    </a:ext>
                  </a:extLst>
                </a:gridCol>
                <a:gridCol w="2410692">
                  <a:extLst>
                    <a:ext uri="{9D8B030D-6E8A-4147-A177-3AD203B41FA5}">
                      <a16:colId xmlns:a16="http://schemas.microsoft.com/office/drawing/2014/main" val="1530708327"/>
                    </a:ext>
                  </a:extLst>
                </a:gridCol>
              </a:tblGrid>
              <a:tr h="4008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Type de soin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985569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Yeux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Nett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Demaq</a:t>
                      </a:r>
                      <a:r>
                        <a:rPr lang="fr-FR" dirty="0"/>
                        <a:t>.</a:t>
                      </a:r>
                    </a:p>
                    <a:p>
                      <a:r>
                        <a:rPr lang="fr-FR" dirty="0"/>
                        <a:t>Hydratation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Lotion</a:t>
                      </a:r>
                    </a:p>
                    <a:p>
                      <a:r>
                        <a:rPr lang="fr-FR" dirty="0"/>
                        <a:t>Sérum ou 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Sérum ou gel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53564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Visage </a:t>
                      </a:r>
                    </a:p>
                    <a:p>
                      <a:r>
                        <a:rPr lang="fr-FR" dirty="0"/>
                        <a:t>Cou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Nett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Demaq</a:t>
                      </a:r>
                      <a:r>
                        <a:rPr lang="fr-FR" dirty="0"/>
                        <a:t>. Hydratation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Lait+lotion</a:t>
                      </a:r>
                      <a:r>
                        <a:rPr lang="fr-FR" dirty="0"/>
                        <a:t> ou crème</a:t>
                      </a:r>
                    </a:p>
                    <a:p>
                      <a:r>
                        <a:rPr lang="fr-FR" dirty="0"/>
                        <a:t>Crème hydratante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Lait+lotion</a:t>
                      </a:r>
                      <a:r>
                        <a:rPr lang="fr-FR" dirty="0"/>
                        <a:t> ou crème </a:t>
                      </a:r>
                    </a:p>
                    <a:p>
                      <a:r>
                        <a:rPr lang="fr-FR" dirty="0"/>
                        <a:t>Crème nourrissante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25021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Corps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Nettoyage</a:t>
                      </a:r>
                    </a:p>
                    <a:p>
                      <a:r>
                        <a:rPr lang="fr-FR" dirty="0"/>
                        <a:t>Hydratation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Huile (1 douche / jr) </a:t>
                      </a:r>
                    </a:p>
                    <a:p>
                      <a:r>
                        <a:rPr lang="fr-FR" dirty="0"/>
                        <a:t>Crème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Baume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509489"/>
                  </a:ext>
                </a:extLst>
              </a:tr>
              <a:tr h="695316">
                <a:tc>
                  <a:txBody>
                    <a:bodyPr/>
                    <a:lstStyle/>
                    <a:p>
                      <a:r>
                        <a:rPr lang="fr-FR" dirty="0"/>
                        <a:t>Compléments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Gommage</a:t>
                      </a:r>
                    </a:p>
                    <a:p>
                      <a:r>
                        <a:rPr lang="fr-FR" dirty="0"/>
                        <a:t>Masque</a:t>
                      </a:r>
                    </a:p>
                    <a:p>
                      <a:r>
                        <a:rPr lang="fr-FR" dirty="0" err="1"/>
                        <a:t>Compl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nutr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H de bourrache…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 / mois (2 corps)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 ou 3/s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860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593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écutive">
  <a:themeElements>
    <a:clrScheme name="Exé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é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é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Exécutive.thmx</Template>
  <TotalTime>8564</TotalTime>
  <Words>1559</Words>
  <Application>Microsoft Macintosh PowerPoint</Application>
  <PresentationFormat>Affichage à l'écran (4:3)</PresentationFormat>
  <Paragraphs>332</Paragraphs>
  <Slides>30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Courier New</vt:lpstr>
      <vt:lpstr>Mangal</vt:lpstr>
      <vt:lpstr>Palatino Linotype</vt:lpstr>
      <vt:lpstr>Exécutive</vt:lpstr>
      <vt:lpstr>Types et états de peau</vt:lpstr>
      <vt:lpstr>Introduction</vt:lpstr>
      <vt:lpstr>La peau sèche</vt:lpstr>
      <vt:lpstr>La peau sèche</vt:lpstr>
      <vt:lpstr>La peau sèche</vt:lpstr>
      <vt:lpstr>La peau sèche</vt:lpstr>
      <vt:lpstr>La peau sèche</vt:lpstr>
      <vt:lpstr>La peau sèche</vt:lpstr>
      <vt:lpstr>La peau sèche</vt:lpstr>
      <vt:lpstr>La peau grasse</vt:lpstr>
      <vt:lpstr>La peau grasse</vt:lpstr>
      <vt:lpstr>La peau grasse</vt:lpstr>
      <vt:lpstr>La peau grasse</vt:lpstr>
      <vt:lpstr>La peau grasse</vt:lpstr>
      <vt:lpstr>La peau grasse</vt:lpstr>
      <vt:lpstr>La peau de l’enfant</vt:lpstr>
      <vt:lpstr>La peau de l’enfant</vt:lpstr>
      <vt:lpstr>La peau de l’enfant</vt:lpstr>
      <vt:lpstr>La peau de l’enfant</vt:lpstr>
      <vt:lpstr>La peau masculine</vt:lpstr>
      <vt:lpstr>La peau masculine</vt:lpstr>
      <vt:lpstr>La peau sensible/réactive</vt:lpstr>
      <vt:lpstr>La peau sensible/réactive</vt:lpstr>
      <vt:lpstr>La peau sensible/réactive</vt:lpstr>
      <vt:lpstr>La peau sensible/réactive</vt:lpstr>
      <vt:lpstr>La peau sensible/réactive</vt:lpstr>
      <vt:lpstr>La peau acnéique</vt:lpstr>
      <vt:lpstr>La peau acnéique</vt:lpstr>
      <vt:lpstr>La peau acnéique</vt:lpstr>
      <vt:lpstr>La peau acnéique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et états de peau</dc:title>
  <dc:creator>cecile laugel</dc:creator>
  <cp:lastModifiedBy>Microsoft Office User</cp:lastModifiedBy>
  <cp:revision>35</cp:revision>
  <dcterms:created xsi:type="dcterms:W3CDTF">2017-10-19T18:08:14Z</dcterms:created>
  <dcterms:modified xsi:type="dcterms:W3CDTF">2018-10-16T14:35:01Z</dcterms:modified>
</cp:coreProperties>
</file>