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Document1!OLE_LINK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file:///localhost/Users/cecile/Documents/Dermo%206&#232;me/Document3!OLE_LINK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file:///localhost/Users/cecile/Documents/Dermo%206&#232;me/Document2!OLE_LINK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protection solaire</a:t>
            </a:r>
          </a:p>
        </p:txBody>
      </p:sp>
    </p:spTree>
    <p:extLst>
      <p:ext uri="{BB962C8B-B14F-4D97-AF65-F5344CB8AC3E}">
        <p14:creationId xmlns:p14="http://schemas.microsoft.com/office/powerpoint/2010/main" val="66121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Qualité des produits antisolaires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1"/>
            <a:ext cx="8291405" cy="4102100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Protection contre les coups de soleil (UVB) </a:t>
            </a:r>
          </a:p>
          <a:p>
            <a:r>
              <a:rPr lang="fr-FR" dirty="0">
                <a:effectLst/>
              </a:rPr>
              <a:t>Protection contre des effets </a:t>
            </a:r>
            <a:r>
              <a:rPr lang="fr-FR" dirty="0" err="1">
                <a:effectLst/>
              </a:rPr>
              <a:t>délétères</a:t>
            </a:r>
            <a:r>
              <a:rPr lang="fr-FR" dirty="0">
                <a:effectLst/>
              </a:rPr>
              <a:t> du soleil à long terme (UVA) </a:t>
            </a:r>
          </a:p>
          <a:p>
            <a:r>
              <a:rPr lang="fr-FR" dirty="0">
                <a:effectLst/>
              </a:rPr>
              <a:t>Innocuité parfaite (emploi </a:t>
            </a:r>
            <a:r>
              <a:rPr lang="fr-FR" dirty="0" err="1">
                <a:effectLst/>
              </a:rPr>
              <a:t>répété</a:t>
            </a:r>
            <a:r>
              <a:rPr lang="fr-FR" dirty="0">
                <a:effectLst/>
              </a:rPr>
              <a:t> et sur de grandes surfaces) </a:t>
            </a:r>
          </a:p>
          <a:p>
            <a:r>
              <a:rPr lang="fr-FR" dirty="0">
                <a:effectLst/>
              </a:rPr>
              <a:t>Stabilité à la </a:t>
            </a:r>
            <a:r>
              <a:rPr lang="fr-FR" dirty="0" err="1">
                <a:effectLst/>
              </a:rPr>
              <a:t>lumière</a:t>
            </a:r>
            <a:r>
              <a:rPr lang="fr-FR" dirty="0">
                <a:effectLst/>
              </a:rPr>
              <a:t>, à la chaleur et à l’humidité </a:t>
            </a:r>
          </a:p>
          <a:p>
            <a:r>
              <a:rPr lang="fr-FR" dirty="0" err="1">
                <a:effectLst/>
              </a:rPr>
              <a:t>Résistance</a:t>
            </a:r>
            <a:r>
              <a:rPr lang="fr-FR" dirty="0">
                <a:effectLst/>
              </a:rPr>
              <a:t> aux bains et à la sueur. </a:t>
            </a:r>
          </a:p>
        </p:txBody>
      </p:sp>
    </p:spTree>
    <p:extLst>
      <p:ext uri="{BB962C8B-B14F-4D97-AF65-F5344CB8AC3E}">
        <p14:creationId xmlns:p14="http://schemas.microsoft.com/office/powerpoint/2010/main" val="201292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Indice de protection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1"/>
            <a:ext cx="8291405" cy="4102100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Indice de protection contre les UVA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Pas de </a:t>
            </a:r>
            <a:r>
              <a:rPr lang="fr-FR" dirty="0" err="1">
                <a:effectLst/>
              </a:rPr>
              <a:t>méthode</a:t>
            </a:r>
            <a:r>
              <a:rPr lang="fr-FR" dirty="0">
                <a:effectLst/>
              </a:rPr>
              <a:t> officielle de calcul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Basée</a:t>
            </a:r>
            <a:r>
              <a:rPr lang="fr-FR" dirty="0">
                <a:effectLst/>
              </a:rPr>
              <a:t> sur la mesure </a:t>
            </a:r>
            <a:r>
              <a:rPr lang="fr-FR" i="1" dirty="0">
                <a:effectLst/>
              </a:rPr>
              <a:t>in vivo </a:t>
            </a:r>
            <a:r>
              <a:rPr lang="fr-FR" dirty="0">
                <a:effectLst/>
              </a:rPr>
              <a:t>de la pigmentation 	UVA </a:t>
            </a:r>
          </a:p>
          <a:p>
            <a:pPr marL="914400" lvl="2" indent="0">
              <a:buNone/>
            </a:pPr>
            <a:r>
              <a:rPr lang="fr-FR" dirty="0">
                <a:effectLst/>
                <a:latin typeface="Wingdings"/>
              </a:rPr>
              <a:t>	</a:t>
            </a:r>
            <a:r>
              <a:rPr lang="fr-FR" dirty="0">
                <a:effectLst/>
              </a:rPr>
              <a:t> </a:t>
            </a:r>
            <a:r>
              <a:rPr lang="fr-FR" sz="2400" dirty="0">
                <a:effectLst/>
              </a:rPr>
              <a:t>Soit </a:t>
            </a:r>
            <a:r>
              <a:rPr lang="fr-FR" sz="2400" dirty="0" err="1">
                <a:effectLst/>
              </a:rPr>
              <a:t>immédiate</a:t>
            </a:r>
            <a:r>
              <a:rPr lang="fr-FR" sz="2400" dirty="0">
                <a:effectLst/>
              </a:rPr>
              <a:t> (IPD) (</a:t>
            </a:r>
            <a:r>
              <a:rPr lang="fr-FR" sz="2400" dirty="0" err="1">
                <a:effectLst/>
              </a:rPr>
              <a:t>Avène</a:t>
            </a:r>
            <a:r>
              <a:rPr lang="fr-FR" sz="2400" dirty="0">
                <a:effectLst/>
              </a:rPr>
              <a:t>, ...)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Soit 2 heures </a:t>
            </a:r>
            <a:r>
              <a:rPr lang="fr-FR" dirty="0" err="1">
                <a:effectLst/>
              </a:rPr>
              <a:t>après</a:t>
            </a:r>
            <a:r>
              <a:rPr lang="fr-FR" dirty="0">
                <a:effectLst/>
              </a:rPr>
              <a:t> l’exposition (PPD : 		persistent pigment </a:t>
            </a:r>
            <a:r>
              <a:rPr lang="fr-FR" dirty="0" err="1">
                <a:effectLst/>
              </a:rPr>
              <a:t>darkening</a:t>
            </a:r>
            <a:r>
              <a:rPr lang="fr-FR" dirty="0">
                <a:effectLst/>
              </a:rPr>
              <a:t>) = </a:t>
            </a:r>
            <a:r>
              <a:rPr lang="fr-FR" dirty="0" err="1">
                <a:effectLst/>
              </a:rPr>
              <a:t>hâle</a:t>
            </a:r>
            <a:r>
              <a:rPr lang="fr-FR" dirty="0">
                <a:effectLst/>
              </a:rPr>
              <a:t> du 		soir (L’</a:t>
            </a:r>
            <a:r>
              <a:rPr lang="fr-FR" dirty="0" err="1">
                <a:effectLst/>
              </a:rPr>
              <a:t>Oréal</a:t>
            </a:r>
            <a:r>
              <a:rPr lang="fr-FR" dirty="0">
                <a:effectLst/>
              </a:rPr>
              <a:t>, La Roche </a:t>
            </a:r>
            <a:r>
              <a:rPr lang="fr-FR" dirty="0" err="1">
                <a:effectLst/>
              </a:rPr>
              <a:t>Posay</a:t>
            </a:r>
            <a:r>
              <a:rPr lang="fr-FR" dirty="0">
                <a:effectLst/>
              </a:rPr>
              <a:t>, Vichy, ...) </a:t>
            </a:r>
          </a:p>
        </p:txBody>
      </p:sp>
    </p:spTree>
    <p:extLst>
      <p:ext uri="{BB962C8B-B14F-4D97-AF65-F5344CB8AC3E}">
        <p14:creationId xmlns:p14="http://schemas.microsoft.com/office/powerpoint/2010/main" val="429010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Indice de protection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1"/>
            <a:ext cx="8291405" cy="4102100"/>
          </a:xfrm>
        </p:spPr>
        <p:txBody>
          <a:bodyPr>
            <a:normAutofit/>
          </a:bodyPr>
          <a:lstStyle/>
          <a:p>
            <a:r>
              <a:rPr lang="fr-FR" dirty="0" err="1">
                <a:effectLst/>
              </a:rPr>
              <a:t>Différentes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catégories</a:t>
            </a:r>
            <a:r>
              <a:rPr lang="fr-FR" dirty="0">
                <a:effectLst/>
              </a:rPr>
              <a:t> :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Protection faible : SPF mesuré de 6 à 14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Protection </a:t>
            </a:r>
            <a:r>
              <a:rPr lang="fr-FR" dirty="0" err="1">
                <a:effectLst/>
              </a:rPr>
              <a:t>modérée</a:t>
            </a:r>
            <a:r>
              <a:rPr lang="fr-FR" dirty="0">
                <a:effectLst/>
              </a:rPr>
              <a:t> : SPF de 15 à 29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Protection haute : SPF de 30 à 59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Protection </a:t>
            </a:r>
            <a:r>
              <a:rPr lang="fr-FR" dirty="0" err="1">
                <a:effectLst/>
              </a:rPr>
              <a:t>très</a:t>
            </a:r>
            <a:r>
              <a:rPr lang="fr-FR" dirty="0">
                <a:effectLst/>
              </a:rPr>
              <a:t> haute : SPF &gt; 60 ( produit 50+) </a:t>
            </a:r>
          </a:p>
          <a:p>
            <a:r>
              <a:rPr lang="fr-FR" dirty="0">
                <a:effectLst/>
              </a:rPr>
              <a:t>Ratio SPF / UVA normé : Protection </a:t>
            </a:r>
            <a:r>
              <a:rPr lang="fr-FR" dirty="0" err="1">
                <a:effectLst/>
              </a:rPr>
              <a:t>équilibrée</a:t>
            </a:r>
            <a:r>
              <a:rPr lang="fr-FR" dirty="0">
                <a:effectLst/>
              </a:rPr>
              <a:t> UVB -UVA </a:t>
            </a:r>
          </a:p>
        </p:txBody>
      </p:sp>
    </p:spTree>
    <p:extLst>
      <p:ext uri="{BB962C8B-B14F-4D97-AF65-F5344CB8AC3E}">
        <p14:creationId xmlns:p14="http://schemas.microsoft.com/office/powerpoint/2010/main" val="24507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Les </a:t>
            </a:r>
            <a:r>
              <a:rPr lang="fr-FR" dirty="0" err="1">
                <a:effectLst/>
              </a:rPr>
              <a:t>écrans</a:t>
            </a:r>
            <a:r>
              <a:rPr lang="fr-FR" dirty="0">
                <a:effectLst/>
              </a:rPr>
              <a:t> physiques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Agissent par </a:t>
            </a:r>
            <a:r>
              <a:rPr lang="fr-FR" dirty="0" err="1">
                <a:effectLst/>
              </a:rPr>
              <a:t>réflexion</a:t>
            </a:r>
            <a:r>
              <a:rPr lang="fr-FR" dirty="0">
                <a:effectLst/>
              </a:rPr>
              <a:t> de la </a:t>
            </a:r>
            <a:r>
              <a:rPr lang="fr-FR" dirty="0" err="1">
                <a:effectLst/>
              </a:rPr>
              <a:t>totalite</a:t>
            </a:r>
            <a:r>
              <a:rPr lang="fr-FR" dirty="0">
                <a:effectLst/>
              </a:rPr>
              <a:t>́ des radiations 	(UVA, UVB et </a:t>
            </a:r>
            <a:r>
              <a:rPr lang="fr-FR" dirty="0" err="1">
                <a:effectLst/>
              </a:rPr>
              <a:t>même</a:t>
            </a:r>
            <a:r>
              <a:rPr lang="fr-FR" dirty="0">
                <a:effectLst/>
              </a:rPr>
              <a:t> IR)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Constitués</a:t>
            </a:r>
            <a:r>
              <a:rPr lang="fr-FR" dirty="0">
                <a:effectLst/>
              </a:rPr>
              <a:t> de poudres </a:t>
            </a:r>
            <a:r>
              <a:rPr lang="fr-FR" dirty="0" err="1">
                <a:effectLst/>
              </a:rPr>
              <a:t>minérales</a:t>
            </a:r>
            <a:r>
              <a:rPr lang="fr-FR" dirty="0">
                <a:effectLst/>
              </a:rPr>
              <a:t> inertes finement 	</a:t>
            </a:r>
            <a:r>
              <a:rPr lang="fr-FR" dirty="0" err="1">
                <a:effectLst/>
              </a:rPr>
              <a:t>dispersées</a:t>
            </a:r>
            <a:r>
              <a:rPr lang="fr-FR" dirty="0">
                <a:effectLst/>
              </a:rPr>
              <a:t> et à fort pouvoir couvrant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Oxyde de titane, oxyde de zinc, talc, mica-titane 	(aspect nacré), ...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Soit poudres pigmentaires de </a:t>
            </a:r>
            <a:r>
              <a:rPr lang="fr-FR" dirty="0" err="1">
                <a:effectLst/>
              </a:rPr>
              <a:t>granulométrie</a:t>
            </a:r>
            <a:r>
              <a:rPr lang="fr-FR" dirty="0">
                <a:effectLst/>
              </a:rPr>
              <a:t> (200 	-300 nm) : opaques, </a:t>
            </a:r>
            <a:r>
              <a:rPr lang="fr-FR" dirty="0" err="1">
                <a:effectLst/>
              </a:rPr>
              <a:t>dépôt</a:t>
            </a:r>
            <a:r>
              <a:rPr lang="fr-FR" dirty="0">
                <a:effectLst/>
              </a:rPr>
              <a:t> blanc sur la peau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Soit poudres ultrafines (</a:t>
            </a:r>
            <a:r>
              <a:rPr lang="fr-FR" dirty="0" err="1">
                <a:effectLst/>
              </a:rPr>
              <a:t>granulo</a:t>
            </a:r>
            <a:r>
              <a:rPr lang="fr-FR" dirty="0">
                <a:effectLst/>
              </a:rPr>
              <a:t> &lt; 50 nm) </a:t>
            </a:r>
          </a:p>
        </p:txBody>
      </p:sp>
    </p:spTree>
    <p:extLst>
      <p:ext uri="{BB962C8B-B14F-4D97-AF65-F5344CB8AC3E}">
        <p14:creationId xmlns:p14="http://schemas.microsoft.com/office/powerpoint/2010/main" val="172390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r>
              <a:rPr lang="fr-FR" sz="3600" dirty="0"/>
              <a:t>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Les </a:t>
            </a:r>
            <a:r>
              <a:rPr lang="fr-FR" dirty="0" err="1">
                <a:effectLst/>
              </a:rPr>
              <a:t>écrans</a:t>
            </a:r>
            <a:r>
              <a:rPr lang="fr-FR" dirty="0">
                <a:effectLst/>
              </a:rPr>
              <a:t> physiques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Indispensables dans les produits de </a:t>
            </a:r>
            <a:r>
              <a:rPr lang="fr-FR" dirty="0" err="1">
                <a:effectLst/>
              </a:rPr>
              <a:t>très</a:t>
            </a:r>
            <a:r>
              <a:rPr lang="fr-FR" dirty="0">
                <a:effectLst/>
              </a:rPr>
              <a:t> haute 	protection (3 à 10%)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Bonne </a:t>
            </a:r>
            <a:r>
              <a:rPr lang="fr-FR" dirty="0" err="1">
                <a:effectLst/>
              </a:rPr>
              <a:t>tolérance</a:t>
            </a:r>
            <a:r>
              <a:rPr lang="fr-FR" dirty="0">
                <a:effectLst/>
              </a:rPr>
              <a:t> (utilisation possible chez 	l’enfant)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Problèmes</a:t>
            </a:r>
            <a:r>
              <a:rPr lang="fr-FR" dirty="0">
                <a:effectLst/>
              </a:rPr>
              <a:t> de conservation (</a:t>
            </a:r>
            <a:r>
              <a:rPr lang="fr-FR" dirty="0" err="1">
                <a:effectLst/>
              </a:rPr>
              <a:t>agglomération</a:t>
            </a:r>
            <a:r>
              <a:rPr lang="fr-FR" dirty="0">
                <a:effectLst/>
              </a:rPr>
              <a:t> 	des particules : </a:t>
            </a:r>
            <a:r>
              <a:rPr lang="fr-FR" dirty="0" err="1">
                <a:effectLst/>
              </a:rPr>
              <a:t>inhomogénéiéte</a:t>
            </a:r>
            <a:r>
              <a:rPr lang="fr-FR" dirty="0">
                <a:effectLst/>
              </a:rPr>
              <a:t>́ de 	l’application, spray bouché, ...)</a:t>
            </a:r>
          </a:p>
        </p:txBody>
      </p:sp>
    </p:spTree>
    <p:extLst>
      <p:ext uri="{BB962C8B-B14F-4D97-AF65-F5344CB8AC3E}">
        <p14:creationId xmlns:p14="http://schemas.microsoft.com/office/powerpoint/2010/main" val="290054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r>
              <a:rPr lang="fr-FR" sz="3600" dirty="0"/>
              <a:t>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Les écrans chimiques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Agissent par absorption d’une partie des 	radiations.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Caractérisés</a:t>
            </a:r>
            <a:r>
              <a:rPr lang="fr-FR" dirty="0">
                <a:effectLst/>
              </a:rPr>
              <a:t> par la </a:t>
            </a:r>
            <a:r>
              <a:rPr lang="fr-FR" dirty="0" err="1">
                <a:effectLst/>
              </a:rPr>
              <a:t>présence</a:t>
            </a:r>
            <a:r>
              <a:rPr lang="fr-FR" dirty="0">
                <a:effectLst/>
              </a:rPr>
              <a:t> de doubles 	liaisons </a:t>
            </a:r>
            <a:r>
              <a:rPr lang="fr-FR" dirty="0" err="1">
                <a:effectLst/>
              </a:rPr>
              <a:t>conjuguées</a:t>
            </a:r>
            <a:r>
              <a:rPr lang="fr-FR" dirty="0">
                <a:effectLst/>
              </a:rPr>
              <a:t> (chromophores)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Différentes</a:t>
            </a:r>
            <a:r>
              <a:rPr lang="fr-FR" dirty="0">
                <a:effectLst/>
              </a:rPr>
              <a:t> origines :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Naturelle : sueur, huile de coco, ...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Synthétique</a:t>
            </a:r>
            <a:r>
              <a:rPr lang="fr-FR" dirty="0">
                <a:effectLst/>
              </a:rPr>
              <a:t> : filtres </a:t>
            </a:r>
            <a:r>
              <a:rPr lang="fr-FR" dirty="0" err="1">
                <a:effectLst/>
              </a:rPr>
              <a:t>agréés</a:t>
            </a:r>
            <a:r>
              <a:rPr lang="fr-FR" dirty="0">
                <a:effectLst/>
              </a:rPr>
              <a:t> sur une liste 		positive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Filtres UVB ou UVA ou à large spectre </a:t>
            </a:r>
          </a:p>
        </p:txBody>
      </p:sp>
    </p:spTree>
    <p:extLst>
      <p:ext uri="{BB962C8B-B14F-4D97-AF65-F5344CB8AC3E}">
        <p14:creationId xmlns:p14="http://schemas.microsoft.com/office/powerpoint/2010/main" val="47209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r>
              <a:rPr lang="fr-FR" sz="3600" dirty="0"/>
              <a:t>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Les écrans chimiques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Le plus souvent, association de 2, 3 ou 4 filtres 	dans une </a:t>
            </a:r>
            <a:r>
              <a:rPr lang="fr-FR" dirty="0" err="1">
                <a:effectLst/>
              </a:rPr>
              <a:t>même</a:t>
            </a:r>
            <a:r>
              <a:rPr lang="fr-FR" dirty="0">
                <a:effectLst/>
              </a:rPr>
              <a:t> formule avec des maxima 	d’absorption </a:t>
            </a:r>
            <a:r>
              <a:rPr lang="fr-FR" dirty="0" err="1">
                <a:effectLst/>
              </a:rPr>
              <a:t>différents</a:t>
            </a:r>
            <a:r>
              <a:rPr lang="fr-FR" dirty="0">
                <a:effectLst/>
              </a:rPr>
              <a:t> :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 Diminution des concentrations </a:t>
            </a:r>
            <a:r>
              <a:rPr lang="fr-FR" dirty="0" err="1">
                <a:effectLst/>
              </a:rPr>
              <a:t>utilisées</a:t>
            </a:r>
            <a:r>
              <a:rPr lang="fr-FR" dirty="0">
                <a:effectLst/>
              </a:rPr>
              <a:t> 		(risque d’allergie)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 Couverture plus large vis à vis des 			radiations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	</a:t>
            </a:r>
            <a:r>
              <a:rPr lang="fr-FR" dirty="0">
                <a:effectLst/>
              </a:rPr>
              <a:t>  Augmentation de la </a:t>
            </a:r>
            <a:r>
              <a:rPr lang="fr-FR" dirty="0" err="1">
                <a:effectLst/>
              </a:rPr>
              <a:t>capacite</a:t>
            </a:r>
            <a:r>
              <a:rPr lang="fr-FR" dirty="0">
                <a:effectLst/>
              </a:rPr>
              <a:t>́ de 		protection (filtres liposolubles + filtres 			hydrosolubles) </a:t>
            </a:r>
          </a:p>
        </p:txBody>
      </p:sp>
    </p:spTree>
    <p:extLst>
      <p:ext uri="{BB962C8B-B14F-4D97-AF65-F5344CB8AC3E}">
        <p14:creationId xmlns:p14="http://schemas.microsoft.com/office/powerpoint/2010/main" val="418189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r>
              <a:rPr lang="fr-FR" sz="3600" dirty="0"/>
              <a:t> (5)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Les </a:t>
            </a:r>
            <a:r>
              <a:rPr lang="fr-FR" dirty="0" err="1">
                <a:effectLst/>
              </a:rPr>
              <a:t>piégeurs</a:t>
            </a:r>
            <a:r>
              <a:rPr lang="fr-FR" dirty="0">
                <a:effectLst/>
              </a:rPr>
              <a:t> de radicaux libres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Utilisés</a:t>
            </a:r>
            <a:r>
              <a:rPr lang="fr-FR" dirty="0">
                <a:effectLst/>
              </a:rPr>
              <a:t> en plus des filtres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Propriétés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antioxydantes</a:t>
            </a:r>
            <a:r>
              <a:rPr lang="fr-FR" dirty="0">
                <a:effectLst/>
              </a:rPr>
              <a:t> qui </a:t>
            </a:r>
            <a:r>
              <a:rPr lang="fr-FR" dirty="0" err="1">
                <a:effectLst/>
              </a:rPr>
              <a:t>atténuent</a:t>
            </a:r>
            <a:r>
              <a:rPr lang="fr-FR" dirty="0">
                <a:effectLst/>
              </a:rPr>
              <a:t> ou 	suppriment les </a:t>
            </a:r>
            <a:r>
              <a:rPr lang="fr-FR" dirty="0" err="1">
                <a:effectLst/>
              </a:rPr>
              <a:t>réactions</a:t>
            </a:r>
            <a:r>
              <a:rPr lang="fr-FR" dirty="0">
                <a:effectLst/>
              </a:rPr>
              <a:t> chimiques dues aux 	radiations solaires non </a:t>
            </a:r>
            <a:r>
              <a:rPr lang="fr-FR" dirty="0" err="1">
                <a:effectLst/>
              </a:rPr>
              <a:t>filtrées</a:t>
            </a:r>
            <a:r>
              <a:rPr lang="fr-FR" dirty="0">
                <a:effectLst/>
              </a:rPr>
              <a:t>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Différents</a:t>
            </a:r>
            <a:r>
              <a:rPr lang="fr-FR" dirty="0">
                <a:effectLst/>
              </a:rPr>
              <a:t> actifs :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Vitamine E (α </a:t>
            </a:r>
            <a:r>
              <a:rPr lang="fr-FR" dirty="0" err="1">
                <a:effectLst/>
              </a:rPr>
              <a:t>tocophérol</a:t>
            </a:r>
            <a:r>
              <a:rPr lang="fr-FR" dirty="0">
                <a:effectLst/>
              </a:rPr>
              <a:t>), β </a:t>
            </a:r>
            <a:r>
              <a:rPr lang="fr-FR" dirty="0" err="1">
                <a:effectLst/>
              </a:rPr>
              <a:t>carotène</a:t>
            </a:r>
            <a:r>
              <a:rPr lang="fr-FR" dirty="0">
                <a:effectLst/>
              </a:rPr>
              <a:t>, 	</a:t>
            </a:r>
            <a:r>
              <a:rPr lang="fr-FR" dirty="0" err="1">
                <a:effectLst/>
              </a:rPr>
              <a:t>flavonoïdes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ubiquinone</a:t>
            </a:r>
            <a:r>
              <a:rPr lang="fr-FR" dirty="0">
                <a:effectLst/>
              </a:rPr>
              <a:t> (ou coenzyme Q10), 	extraits </a:t>
            </a:r>
            <a:r>
              <a:rPr lang="fr-FR" dirty="0" err="1">
                <a:effectLst/>
              </a:rPr>
              <a:t>végétaux</a:t>
            </a:r>
            <a:r>
              <a:rPr lang="fr-FR" dirty="0">
                <a:effectLst/>
              </a:rPr>
              <a:t>, eaux thermales, </a:t>
            </a:r>
            <a:r>
              <a:rPr lang="fr-FR" dirty="0" err="1">
                <a:effectLst/>
              </a:rPr>
              <a:t>oligo</a:t>
            </a:r>
            <a:r>
              <a:rPr lang="fr-FR" dirty="0">
                <a:effectLst/>
              </a:rPr>
              <a:t>- 	</a:t>
            </a:r>
            <a:r>
              <a:rPr lang="fr-FR" dirty="0" err="1">
                <a:effectLst/>
              </a:rPr>
              <a:t>éléments</a:t>
            </a:r>
            <a:r>
              <a:rPr lang="fr-FR" dirty="0">
                <a:effectLst/>
              </a:rPr>
              <a:t>, .... </a:t>
            </a:r>
          </a:p>
        </p:txBody>
      </p:sp>
    </p:spTree>
    <p:extLst>
      <p:ext uri="{BB962C8B-B14F-4D97-AF65-F5344CB8AC3E}">
        <p14:creationId xmlns:p14="http://schemas.microsoft.com/office/powerpoint/2010/main" val="24550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Produits </a:t>
            </a:r>
            <a:r>
              <a:rPr lang="fr-FR" sz="3600" dirty="0" err="1"/>
              <a:t>photoprotecteurs</a:t>
            </a:r>
            <a:r>
              <a:rPr lang="fr-FR" sz="3600" dirty="0"/>
              <a:t>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Autres actifs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Adoucissants et hydratants :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α </a:t>
            </a:r>
            <a:r>
              <a:rPr lang="fr-FR" dirty="0" err="1">
                <a:effectLst/>
              </a:rPr>
              <a:t>bisabolol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allantoïne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céramides</a:t>
            </a:r>
            <a:r>
              <a:rPr lang="fr-FR" dirty="0">
                <a:effectLst/>
              </a:rPr>
              <a:t>, </a:t>
            </a:r>
            <a:r>
              <a:rPr lang="fr-FR" dirty="0" err="1">
                <a:effectLst/>
              </a:rPr>
              <a:t>glycérine</a:t>
            </a:r>
            <a:r>
              <a:rPr lang="fr-FR" dirty="0">
                <a:effectLst/>
              </a:rPr>
              <a:t>, 	sorbitol, .....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Actifs nutritifs : beurre de </a:t>
            </a:r>
            <a:r>
              <a:rPr lang="fr-FR" dirty="0" err="1">
                <a:effectLst/>
              </a:rPr>
              <a:t>karite</a:t>
            </a:r>
            <a:r>
              <a:rPr lang="fr-FR" dirty="0">
                <a:effectLst/>
              </a:rPr>
              <a:t>́, cire d’abeille, 	huile de </a:t>
            </a:r>
            <a:r>
              <a:rPr lang="fr-FR" dirty="0" err="1">
                <a:effectLst/>
              </a:rPr>
              <a:t>sésame</a:t>
            </a:r>
            <a:r>
              <a:rPr lang="fr-FR" dirty="0">
                <a:effectLst/>
              </a:rPr>
              <a:t>, ...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Anti-rides</a:t>
            </a:r>
            <a:r>
              <a:rPr lang="fr-FR" dirty="0">
                <a:effectLst/>
              </a:rPr>
              <a:t> : acide </a:t>
            </a:r>
            <a:r>
              <a:rPr lang="fr-FR" dirty="0" err="1">
                <a:effectLst/>
              </a:rPr>
              <a:t>hyaluronique</a:t>
            </a:r>
            <a:r>
              <a:rPr lang="fr-FR" dirty="0">
                <a:effectLst/>
              </a:rPr>
              <a:t>, ..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Autres….</a:t>
            </a:r>
          </a:p>
        </p:txBody>
      </p:sp>
    </p:spTree>
    <p:extLst>
      <p:ext uri="{BB962C8B-B14F-4D97-AF65-F5344CB8AC3E}">
        <p14:creationId xmlns:p14="http://schemas.microsoft.com/office/powerpoint/2010/main" val="309523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sticks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Protection des </a:t>
            </a:r>
            <a:r>
              <a:rPr lang="fr-FR" dirty="0" err="1">
                <a:effectLst/>
              </a:rPr>
              <a:t>lèvres</a:t>
            </a:r>
            <a:r>
              <a:rPr lang="fr-FR" dirty="0">
                <a:effectLst/>
              </a:rPr>
              <a:t>, du nez, des oreilles, ...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Filtres UVA + filtres UVB + </a:t>
            </a:r>
            <a:r>
              <a:rPr lang="fr-FR" dirty="0" err="1">
                <a:effectLst/>
              </a:rPr>
              <a:t>écrans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Constitués</a:t>
            </a:r>
            <a:r>
              <a:rPr lang="fr-FR" dirty="0">
                <a:effectLst/>
              </a:rPr>
              <a:t> d’un </a:t>
            </a:r>
            <a:r>
              <a:rPr lang="fr-FR" dirty="0" err="1">
                <a:effectLst/>
              </a:rPr>
              <a:t>mélange</a:t>
            </a:r>
            <a:r>
              <a:rPr lang="fr-FR" dirty="0">
                <a:effectLst/>
              </a:rPr>
              <a:t> de cires et d’esters 	gras. </a:t>
            </a:r>
          </a:p>
          <a:p>
            <a:pPr marL="0" indent="0">
              <a:buNone/>
            </a:pPr>
            <a:r>
              <a:rPr lang="fr-FR" u="sng" dirty="0">
                <a:effectLst/>
              </a:rPr>
              <a:t>Les baumes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Pommades anhydres </a:t>
            </a:r>
            <a:r>
              <a:rPr lang="fr-FR" dirty="0" err="1">
                <a:effectLst/>
              </a:rPr>
              <a:t>présentées</a:t>
            </a:r>
            <a:r>
              <a:rPr lang="fr-FR" dirty="0">
                <a:effectLst/>
              </a:rPr>
              <a:t> en tube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Etalées</a:t>
            </a:r>
            <a:r>
              <a:rPr lang="fr-FR" dirty="0">
                <a:effectLst/>
              </a:rPr>
              <a:t> avec le doigt sur les zones sensibles du 	visage. </a:t>
            </a:r>
          </a:p>
        </p:txBody>
      </p:sp>
    </p:spTree>
    <p:extLst>
      <p:ext uri="{BB962C8B-B14F-4D97-AF65-F5344CB8AC3E}">
        <p14:creationId xmlns:p14="http://schemas.microsoft.com/office/powerpoint/2010/main" val="424549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Spectre solaire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63270"/>
              </p:ext>
            </p:extLst>
          </p:nvPr>
        </p:nvGraphicFramePr>
        <p:xfrm>
          <a:off x="-3245068" y="1335613"/>
          <a:ext cx="15662102" cy="639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9000" imgH="2438400" progId="Word.Document.12">
                  <p:link updateAutomatic="1"/>
                </p:oleObj>
              </mc:Choice>
              <mc:Fallback>
                <p:oleObj name="Document" r:id="rId2" imgW="5969000" imgH="2438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245068" y="1335613"/>
                        <a:ext cx="15662102" cy="639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20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143000"/>
            <a:ext cx="83867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huiles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Produits anciens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Formulation simple et bon marché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Constituées</a:t>
            </a:r>
            <a:r>
              <a:rPr lang="fr-FR" dirty="0">
                <a:effectLst/>
              </a:rPr>
              <a:t> d’un </a:t>
            </a:r>
            <a:r>
              <a:rPr lang="fr-FR" dirty="0" err="1">
                <a:effectLst/>
              </a:rPr>
              <a:t>mélange</a:t>
            </a:r>
            <a:r>
              <a:rPr lang="fr-FR" dirty="0">
                <a:effectLst/>
              </a:rPr>
              <a:t> d’huile de vaseline, 	d’huiles </a:t>
            </a:r>
            <a:r>
              <a:rPr lang="fr-FR" dirty="0" err="1">
                <a:effectLst/>
              </a:rPr>
              <a:t>végétales</a:t>
            </a:r>
            <a:r>
              <a:rPr lang="fr-FR" dirty="0">
                <a:effectLst/>
              </a:rPr>
              <a:t> (coco, </a:t>
            </a:r>
            <a:r>
              <a:rPr lang="fr-FR" dirty="0" err="1">
                <a:effectLst/>
              </a:rPr>
              <a:t>sésame</a:t>
            </a:r>
            <a:r>
              <a:rPr lang="fr-FR" dirty="0">
                <a:effectLst/>
              </a:rPr>
              <a:t>, ...) et d’esters 	gras </a:t>
            </a:r>
            <a:r>
              <a:rPr lang="fr-FR" dirty="0" err="1">
                <a:effectLst/>
              </a:rPr>
              <a:t>synthétiques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Hydrophobes, </a:t>
            </a:r>
            <a:r>
              <a:rPr lang="fr-FR" dirty="0" err="1">
                <a:effectLst/>
              </a:rPr>
              <a:t>résistent</a:t>
            </a:r>
            <a:r>
              <a:rPr lang="fr-FR" dirty="0">
                <a:effectLst/>
              </a:rPr>
              <a:t> bien au lavage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Peu protecteurs (films </a:t>
            </a:r>
            <a:r>
              <a:rPr lang="fr-FR" dirty="0" err="1">
                <a:effectLst/>
              </a:rPr>
              <a:t>très</a:t>
            </a:r>
            <a:r>
              <a:rPr lang="fr-FR" dirty="0">
                <a:effectLst/>
              </a:rPr>
              <a:t> minces sur la peau). </a:t>
            </a:r>
          </a:p>
        </p:txBody>
      </p:sp>
    </p:spTree>
    <p:extLst>
      <p:ext uri="{BB962C8B-B14F-4D97-AF65-F5344CB8AC3E}">
        <p14:creationId xmlns:p14="http://schemas.microsoft.com/office/powerpoint/2010/main" val="187267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422400"/>
            <a:ext cx="83867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</a:t>
            </a:r>
            <a:r>
              <a:rPr lang="fr-FR" u="sng" dirty="0" err="1">
                <a:effectLst/>
              </a:rPr>
              <a:t>émulsions</a:t>
            </a:r>
            <a:r>
              <a:rPr lang="fr-FR" u="sng" dirty="0">
                <a:effectLst/>
              </a:rPr>
              <a:t> L/H </a:t>
            </a:r>
            <a:r>
              <a:rPr lang="fr-FR" dirty="0">
                <a:effectLst/>
              </a:rPr>
              <a:t>(laits, </a:t>
            </a:r>
            <a:r>
              <a:rPr lang="fr-FR" dirty="0" err="1">
                <a:effectLst/>
              </a:rPr>
              <a:t>crèmes</a:t>
            </a:r>
            <a:r>
              <a:rPr lang="fr-FR" dirty="0">
                <a:effectLst/>
              </a:rPr>
              <a:t>, sprays, mousses)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Permettent de </a:t>
            </a:r>
            <a:r>
              <a:rPr lang="fr-FR" dirty="0" err="1">
                <a:effectLst/>
              </a:rPr>
              <a:t>réaliser</a:t>
            </a:r>
            <a:r>
              <a:rPr lang="fr-FR" dirty="0">
                <a:effectLst/>
              </a:rPr>
              <a:t> toutes les gammes de 	protection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Peu grasses (s’</a:t>
            </a:r>
            <a:r>
              <a:rPr lang="fr-FR" dirty="0" err="1">
                <a:effectLst/>
              </a:rPr>
              <a:t>éliminent</a:t>
            </a:r>
            <a:r>
              <a:rPr lang="fr-FR" dirty="0">
                <a:effectLst/>
              </a:rPr>
              <a:t> avec les bains, la 	sueur, les frottements)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Contiennent souvent de la paraffine liquide, 	des esters gras </a:t>
            </a:r>
            <a:r>
              <a:rPr lang="fr-FR" dirty="0" err="1">
                <a:effectLst/>
              </a:rPr>
              <a:t>synthétiques</a:t>
            </a:r>
            <a:r>
              <a:rPr lang="fr-FR" dirty="0">
                <a:effectLst/>
              </a:rPr>
              <a:t>, une base auto- 	</a:t>
            </a:r>
            <a:r>
              <a:rPr lang="fr-FR" dirty="0" err="1">
                <a:effectLst/>
              </a:rPr>
              <a:t>émulsionnable</a:t>
            </a:r>
            <a:r>
              <a:rPr lang="fr-FR" dirty="0">
                <a:effectLst/>
              </a:rPr>
              <a:t> ou des tensioactifs non ioniques, 	des huiles de silicones volatils ou non ... </a:t>
            </a:r>
          </a:p>
        </p:txBody>
      </p:sp>
    </p:spTree>
    <p:extLst>
      <p:ext uri="{BB962C8B-B14F-4D97-AF65-F5344CB8AC3E}">
        <p14:creationId xmlns:p14="http://schemas.microsoft.com/office/powerpoint/2010/main" val="91850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905000"/>
            <a:ext cx="8386700" cy="415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</a:t>
            </a:r>
            <a:r>
              <a:rPr lang="fr-FR" u="sng" dirty="0" err="1">
                <a:effectLst/>
              </a:rPr>
              <a:t>émulsions</a:t>
            </a:r>
            <a:r>
              <a:rPr lang="fr-FR" u="sng" dirty="0">
                <a:effectLst/>
              </a:rPr>
              <a:t> H/L </a:t>
            </a:r>
            <a:r>
              <a:rPr lang="fr-FR" dirty="0">
                <a:effectLst/>
              </a:rPr>
              <a:t>(</a:t>
            </a:r>
            <a:r>
              <a:rPr lang="fr-FR" dirty="0" err="1">
                <a:effectLst/>
              </a:rPr>
              <a:t>crèmes</a:t>
            </a:r>
            <a:r>
              <a:rPr lang="fr-FR" dirty="0">
                <a:effectLst/>
              </a:rPr>
              <a:t>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Produits hydrophobes (grande proportion de 	corps gras)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Constituent la base des produits de </a:t>
            </a:r>
            <a:r>
              <a:rPr lang="fr-FR" dirty="0" err="1">
                <a:effectLst/>
              </a:rPr>
              <a:t>très</a:t>
            </a:r>
            <a:r>
              <a:rPr lang="fr-FR" dirty="0">
                <a:effectLst/>
              </a:rPr>
              <a:t> forte 	protection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Forme la plus protectrice vis à vis du soleil 	(filtres + </a:t>
            </a:r>
            <a:r>
              <a:rPr lang="fr-FR" dirty="0" err="1">
                <a:effectLst/>
              </a:rPr>
              <a:t>écrans</a:t>
            </a:r>
            <a:r>
              <a:rPr lang="fr-FR" dirty="0">
                <a:effectLst/>
              </a:rPr>
              <a:t>) et de la </a:t>
            </a:r>
            <a:r>
              <a:rPr lang="fr-FR" dirty="0" err="1">
                <a:effectLst/>
              </a:rPr>
              <a:t>déshydratation</a:t>
            </a:r>
            <a:r>
              <a:rPr lang="fr-FR" dirty="0">
                <a:effectLst/>
              </a:rPr>
              <a:t> de la 	peau. </a:t>
            </a:r>
          </a:p>
        </p:txBody>
      </p:sp>
    </p:spTree>
    <p:extLst>
      <p:ext uri="{BB962C8B-B14F-4D97-AF65-F5344CB8AC3E}">
        <p14:creationId xmlns:p14="http://schemas.microsoft.com/office/powerpoint/2010/main" val="113070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 (5)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232647"/>
            <a:ext cx="8386700" cy="4393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gels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Non gras, à base d’</a:t>
            </a:r>
            <a:r>
              <a:rPr lang="fr-FR" dirty="0" err="1">
                <a:effectLst/>
              </a:rPr>
              <a:t>hydrocolloïdes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Doivent contenir un </a:t>
            </a:r>
            <a:r>
              <a:rPr lang="fr-FR" dirty="0" err="1">
                <a:effectLst/>
              </a:rPr>
              <a:t>élément</a:t>
            </a:r>
            <a:r>
              <a:rPr lang="fr-FR" dirty="0">
                <a:effectLst/>
              </a:rPr>
              <a:t> substantif pour 	assurer la </a:t>
            </a:r>
            <a:r>
              <a:rPr lang="fr-FR" dirty="0" err="1">
                <a:effectLst/>
              </a:rPr>
              <a:t>rémanence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u="sng" dirty="0">
                <a:effectLst/>
              </a:rPr>
              <a:t>Les gels </a:t>
            </a:r>
            <a:r>
              <a:rPr lang="fr-FR" u="sng" dirty="0" err="1">
                <a:effectLst/>
              </a:rPr>
              <a:t>crèmes</a:t>
            </a:r>
            <a:r>
              <a:rPr lang="fr-FR" u="sng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Gels contenant une faible </a:t>
            </a:r>
            <a:r>
              <a:rPr lang="fr-FR" dirty="0" err="1">
                <a:effectLst/>
              </a:rPr>
              <a:t>quantite</a:t>
            </a:r>
            <a:r>
              <a:rPr lang="fr-FR" dirty="0">
                <a:effectLst/>
              </a:rPr>
              <a:t>́ de corps 	gras (3 à 5%) en </a:t>
            </a:r>
            <a:r>
              <a:rPr lang="fr-FR" dirty="0" err="1">
                <a:effectLst/>
              </a:rPr>
              <a:t>présence</a:t>
            </a:r>
            <a:r>
              <a:rPr lang="fr-FR" dirty="0">
                <a:effectLst/>
              </a:rPr>
              <a:t> d’un </a:t>
            </a:r>
            <a:r>
              <a:rPr lang="fr-FR" dirty="0" err="1">
                <a:effectLst/>
              </a:rPr>
              <a:t>émulsionnant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Pas d’effet </a:t>
            </a:r>
            <a:r>
              <a:rPr lang="fr-FR" dirty="0" err="1">
                <a:effectLst/>
              </a:rPr>
              <a:t>desséchant</a:t>
            </a:r>
            <a:br>
              <a:rPr lang="fr-FR" dirty="0">
                <a:effectLst/>
              </a:rPr>
            </a:b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62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Formes d’utilisation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232647"/>
            <a:ext cx="8386700" cy="4393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>
                <a:effectLst/>
              </a:rPr>
              <a:t>Les produits « </a:t>
            </a:r>
            <a:r>
              <a:rPr lang="fr-FR" u="sng" dirty="0" err="1">
                <a:effectLst/>
              </a:rPr>
              <a:t>bébé</a:t>
            </a:r>
            <a:r>
              <a:rPr lang="fr-FR" u="sng" dirty="0">
                <a:effectLst/>
              </a:rPr>
              <a:t> »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Le plus souvent, ce sont des </a:t>
            </a:r>
            <a:r>
              <a:rPr lang="fr-FR" dirty="0" err="1">
                <a:effectLst/>
              </a:rPr>
              <a:t>émulsions</a:t>
            </a:r>
            <a:r>
              <a:rPr lang="fr-FR" dirty="0">
                <a:effectLst/>
              </a:rPr>
              <a:t> fluides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Pas ou peu de filtres chimiques (risques d’allergie 	moindre)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</a:t>
            </a:r>
            <a:r>
              <a:rPr lang="fr-FR" dirty="0" err="1">
                <a:effectLst/>
              </a:rPr>
              <a:t>Présence</a:t>
            </a:r>
            <a:r>
              <a:rPr lang="fr-FR" dirty="0">
                <a:effectLst/>
              </a:rPr>
              <a:t> d’</a:t>
            </a:r>
            <a:r>
              <a:rPr lang="fr-FR" dirty="0" err="1">
                <a:effectLst/>
              </a:rPr>
              <a:t>écrans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minéraux</a:t>
            </a:r>
            <a:r>
              <a:rPr lang="fr-FR" dirty="0">
                <a:effectLst/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/>
                <a:latin typeface="Wingdings"/>
              </a:rPr>
              <a:t>	</a:t>
            </a:r>
            <a:r>
              <a:rPr lang="fr-FR" dirty="0">
                <a:effectLst/>
              </a:rPr>
              <a:t>  Respecter les consignes d’exposition solaire : 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	Pas entre 12h et 16h, se </a:t>
            </a:r>
            <a:r>
              <a:rPr lang="fr-FR" dirty="0" err="1">
                <a:effectLst/>
              </a:rPr>
              <a:t>protéger</a:t>
            </a:r>
            <a:r>
              <a:rPr lang="fr-FR" dirty="0">
                <a:effectLst/>
              </a:rPr>
              <a:t> par des </a:t>
            </a:r>
            <a:r>
              <a:rPr lang="fr-FR" dirty="0" err="1">
                <a:effectLst/>
              </a:rPr>
              <a:t>vêtements</a:t>
            </a:r>
            <a:r>
              <a:rPr lang="fr-FR" dirty="0">
                <a:effectLst/>
              </a:rPr>
              <a:t> 	(chapeau ou casquette, t-shirt de couleur vive), 	lunettes, se </a:t>
            </a:r>
            <a:r>
              <a:rPr lang="fr-FR" dirty="0" err="1">
                <a:effectLst/>
              </a:rPr>
              <a:t>méfier</a:t>
            </a:r>
            <a:r>
              <a:rPr lang="fr-FR" dirty="0">
                <a:effectLst/>
              </a:rPr>
              <a:t> du parasol, du vent, </a:t>
            </a:r>
            <a:r>
              <a:rPr lang="fr-FR" dirty="0" err="1">
                <a:effectLst/>
              </a:rPr>
              <a:t>répéter</a:t>
            </a:r>
            <a:r>
              <a:rPr lang="fr-FR" dirty="0">
                <a:effectLst/>
              </a:rPr>
              <a:t> les 	applications ... </a:t>
            </a:r>
          </a:p>
        </p:txBody>
      </p:sp>
    </p:spTree>
    <p:extLst>
      <p:ext uri="{BB962C8B-B14F-4D97-AF65-F5344CB8AC3E}">
        <p14:creationId xmlns:p14="http://schemas.microsoft.com/office/powerpoint/2010/main" val="99341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1"/>
            <a:ext cx="7583488" cy="789409"/>
          </a:xfrm>
        </p:spPr>
        <p:txBody>
          <a:bodyPr/>
          <a:lstStyle/>
          <a:p>
            <a:r>
              <a:rPr lang="fr-FR" dirty="0"/>
              <a:t>Rayonnement terrestre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46222"/>
              </p:ext>
            </p:extLst>
          </p:nvPr>
        </p:nvGraphicFramePr>
        <p:xfrm>
          <a:off x="0" y="1462814"/>
          <a:ext cx="9143999" cy="499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9780">
                <a:tc>
                  <a:txBody>
                    <a:bodyPr/>
                    <a:lstStyle/>
                    <a:p>
                      <a:r>
                        <a:rPr lang="fr-FR" sz="1700" dirty="0"/>
                        <a:t>Nature du rayonnement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Longueur d’onde</a:t>
                      </a:r>
                      <a:r>
                        <a:rPr lang="fr-FR" sz="1700" baseline="0" dirty="0"/>
                        <a:t> (en nm)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Pouvoir </a:t>
                      </a:r>
                      <a:r>
                        <a:rPr lang="fr-FR" sz="1700" dirty="0" err="1"/>
                        <a:t>énergé-tique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Absorption par </a:t>
                      </a:r>
                      <a:r>
                        <a:rPr lang="fr-FR" sz="1700" dirty="0" err="1"/>
                        <a:t>l’atm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Influence du verre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err="1"/>
                        <a:t>Pénétra-tion</a:t>
                      </a:r>
                      <a:endParaRPr lang="fr-F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Effet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61">
                <a:tc>
                  <a:txBody>
                    <a:bodyPr/>
                    <a:lstStyle/>
                    <a:p>
                      <a:r>
                        <a:rPr lang="fr-FR" sz="1600" dirty="0"/>
                        <a:t>UVC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200-280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Mort</a:t>
                      </a:r>
                    </a:p>
                    <a:p>
                      <a:r>
                        <a:rPr lang="fr-FR" sz="1600" dirty="0" err="1"/>
                        <a:t>Cell</a:t>
                      </a:r>
                      <a:r>
                        <a:rPr lang="fr-FR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64">
                <a:tc>
                  <a:txBody>
                    <a:bodyPr/>
                    <a:lstStyle/>
                    <a:p>
                      <a:r>
                        <a:rPr lang="fr-FR" sz="1600" dirty="0"/>
                        <a:t>UVB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280-320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arrêt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20% : </a:t>
                      </a:r>
                      <a:r>
                        <a:rPr lang="fr-FR" sz="1600" dirty="0" err="1"/>
                        <a:t>epi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10% derme sup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Coup de soleil(</a:t>
                      </a:r>
                      <a:r>
                        <a:rPr lang="fr-FR" sz="1600" dirty="0" err="1"/>
                        <a:t>pigm</a:t>
                      </a:r>
                      <a:r>
                        <a:rPr lang="fr-FR" sz="1600" dirty="0"/>
                        <a:t> retardée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48">
                <a:tc>
                  <a:txBody>
                    <a:bodyPr/>
                    <a:lstStyle/>
                    <a:p>
                      <a:r>
                        <a:rPr lang="fr-FR" sz="1600" dirty="0"/>
                        <a:t>UVA</a:t>
                      </a:r>
                    </a:p>
                    <a:p>
                      <a:r>
                        <a:rPr lang="fr-FR" sz="1600" dirty="0"/>
                        <a:t>UVA courts</a:t>
                      </a:r>
                    </a:p>
                    <a:p>
                      <a:r>
                        <a:rPr lang="fr-FR" sz="1600" dirty="0"/>
                        <a:t>UVA longs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320-400</a:t>
                      </a:r>
                    </a:p>
                    <a:p>
                      <a:r>
                        <a:rPr lang="fr-FR" sz="1600" dirty="0"/>
                        <a:t>320-340</a:t>
                      </a:r>
                    </a:p>
                    <a:p>
                      <a:r>
                        <a:rPr lang="fr-FR" sz="1600" dirty="0"/>
                        <a:t>340-400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Très faible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Laisse passer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30%</a:t>
                      </a:r>
                      <a:r>
                        <a:rPr lang="fr-FR" sz="1600" baseline="0" dirty="0"/>
                        <a:t> derme profond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Hâle</a:t>
                      </a:r>
                      <a:r>
                        <a:rPr lang="fr-FR" sz="1600" baseline="0" dirty="0"/>
                        <a:t> du soir (</a:t>
                      </a:r>
                      <a:r>
                        <a:rPr lang="fr-FR" sz="1600" baseline="0" dirty="0" err="1"/>
                        <a:t>pigm</a:t>
                      </a:r>
                      <a:r>
                        <a:rPr lang="fr-FR" sz="1600" baseline="0" dirty="0"/>
                        <a:t> immédiate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332">
                <a:tc>
                  <a:txBody>
                    <a:bodyPr/>
                    <a:lstStyle/>
                    <a:p>
                      <a:r>
                        <a:rPr lang="fr-FR" sz="1600" dirty="0"/>
                        <a:t>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400-800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Très faible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Laisse passer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Hypo-derme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lumière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332">
                <a:tc>
                  <a:txBody>
                    <a:bodyPr/>
                    <a:lstStyle/>
                    <a:p>
                      <a:r>
                        <a:rPr lang="fr-FR" sz="1600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&gt;800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Laisse passer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/>
                        <a:t>Hypo-derme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chaleur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52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Facteurs influençant l’intensité du rayonnement solaire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0"/>
            <a:ext cx="8291405" cy="5075463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La latitude : </a:t>
            </a:r>
            <a:r>
              <a:rPr lang="fr-FR" dirty="0" err="1">
                <a:effectLst/>
              </a:rPr>
              <a:t>équateur</a:t>
            </a:r>
            <a:r>
              <a:rPr lang="fr-FR" dirty="0">
                <a:effectLst/>
              </a:rPr>
              <a:t>&gt;&gt;&gt;</a:t>
            </a:r>
            <a:r>
              <a:rPr lang="fr-FR" dirty="0" err="1">
                <a:effectLst/>
              </a:rPr>
              <a:t>pôles</a:t>
            </a:r>
            <a:r>
              <a:rPr lang="fr-FR" dirty="0">
                <a:effectLst/>
              </a:rPr>
              <a:t> </a:t>
            </a:r>
            <a:endParaRPr lang="fr-FR" dirty="0"/>
          </a:p>
          <a:p>
            <a:r>
              <a:rPr lang="fr-FR" dirty="0">
                <a:effectLst/>
              </a:rPr>
              <a:t>L'altitude : montagne&gt;&gt;&gt;&gt;mer </a:t>
            </a:r>
          </a:p>
          <a:p>
            <a:r>
              <a:rPr lang="fr-FR" dirty="0">
                <a:effectLst/>
              </a:rPr>
              <a:t>Les saisons : </a:t>
            </a:r>
            <a:r>
              <a:rPr lang="fr-FR" dirty="0" err="1">
                <a:effectLst/>
              </a:rPr>
              <a:t>éte</a:t>
            </a:r>
            <a:r>
              <a:rPr lang="fr-FR" dirty="0">
                <a:effectLst/>
              </a:rPr>
              <a:t>&gt;&gt;&gt;&gt;hiver </a:t>
            </a:r>
            <a:endParaRPr lang="fr-FR" dirty="0"/>
          </a:p>
          <a:p>
            <a:r>
              <a:rPr lang="fr-FR" dirty="0">
                <a:effectLst/>
              </a:rPr>
              <a:t>Les heures : soleil au zénith</a:t>
            </a:r>
          </a:p>
          <a:p>
            <a:r>
              <a:rPr lang="fr-FR" dirty="0">
                <a:effectLst/>
              </a:rPr>
              <a:t>La surface </a:t>
            </a:r>
            <a:r>
              <a:rPr lang="fr-FR" dirty="0" err="1">
                <a:effectLst/>
              </a:rPr>
              <a:t>considérée</a:t>
            </a:r>
            <a:r>
              <a:rPr lang="fr-FR" dirty="0">
                <a:effectLst/>
              </a:rPr>
              <a:t> : neige&gt;&gt;&gt;terre </a:t>
            </a:r>
            <a:r>
              <a:rPr lang="fr-FR">
                <a:effectLst/>
              </a:rPr>
              <a:t>: réflexion </a:t>
            </a:r>
            <a:endParaRPr lang="fr-FR" dirty="0"/>
          </a:p>
          <a:p>
            <a:r>
              <a:rPr lang="fr-FR" dirty="0">
                <a:effectLst/>
              </a:rPr>
              <a:t>Les nuages diminuent l'</a:t>
            </a:r>
            <a:r>
              <a:rPr lang="fr-FR" dirty="0" err="1">
                <a:effectLst/>
              </a:rPr>
              <a:t>irradiance</a:t>
            </a:r>
            <a:r>
              <a:rPr lang="fr-FR" dirty="0">
                <a:effectLst/>
              </a:rPr>
              <a:t> d'1/3 par temps couvert à 2/3 par temps </a:t>
            </a:r>
            <a:r>
              <a:rPr lang="fr-FR" dirty="0" err="1">
                <a:effectLst/>
              </a:rPr>
              <a:t>très</a:t>
            </a:r>
            <a:r>
              <a:rPr lang="fr-FR" dirty="0">
                <a:effectLst/>
              </a:rPr>
              <a:t> nuageux mais n'est jamais totalement abolie !!! </a:t>
            </a:r>
            <a:endParaRPr lang="fr-FR" dirty="0"/>
          </a:p>
          <a:p>
            <a:r>
              <a:rPr lang="fr-FR" dirty="0">
                <a:effectLst/>
              </a:rPr>
              <a:t>Contrairement aux Infra-Rouges, les U.V. ne sont pas "</a:t>
            </a:r>
            <a:r>
              <a:rPr lang="fr-FR" dirty="0" err="1">
                <a:effectLst/>
              </a:rPr>
              <a:t>chassés</a:t>
            </a:r>
            <a:r>
              <a:rPr lang="fr-FR" dirty="0">
                <a:effectLst/>
              </a:rPr>
              <a:t>" par le vent : DANGER!!!!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93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Effets bénéfiques du soleil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0"/>
            <a:ext cx="8291405" cy="507546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Lumière</a:t>
            </a:r>
            <a:endParaRPr lang="fr-FR" dirty="0"/>
          </a:p>
          <a:p>
            <a:r>
              <a:rPr lang="fr-FR" dirty="0">
                <a:effectLst/>
              </a:rPr>
              <a:t>Chaleur : attention au coup de chaleur</a:t>
            </a:r>
          </a:p>
          <a:p>
            <a:r>
              <a:rPr lang="fr-FR" dirty="0" err="1">
                <a:effectLst/>
              </a:rPr>
              <a:t>Synhtèse</a:t>
            </a:r>
            <a:r>
              <a:rPr lang="fr-FR" dirty="0">
                <a:effectLst/>
              </a:rPr>
              <a:t> de la Vitamine D : 15 min par jour suffisent</a:t>
            </a:r>
            <a:endParaRPr lang="fr-FR" dirty="0"/>
          </a:p>
          <a:p>
            <a:r>
              <a:rPr lang="fr-FR" dirty="0">
                <a:effectLst/>
              </a:rPr>
              <a:t>Bronzage (bénéfique pour le moral mais pas pour la peau)</a:t>
            </a:r>
          </a:p>
          <a:p>
            <a:r>
              <a:rPr lang="fr-FR" dirty="0">
                <a:effectLst/>
              </a:rPr>
              <a:t>Bien-être et bonne humeur</a:t>
            </a:r>
            <a:endParaRPr lang="fr-FR" dirty="0"/>
          </a:p>
          <a:p>
            <a:r>
              <a:rPr lang="fr-FR" dirty="0">
                <a:effectLst/>
              </a:rPr>
              <a:t>Amélioration de certaines dermatoses : psoriasis, dermite séborrhéique, eczéma </a:t>
            </a:r>
            <a:r>
              <a:rPr lang="fr-FR" dirty="0" err="1">
                <a:effectLst/>
              </a:rPr>
              <a:t>atopique</a:t>
            </a:r>
            <a:r>
              <a:rPr lang="fr-FR" dirty="0">
                <a:effectLst/>
              </a:rPr>
              <a:t> (plus ou moins)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19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Effets néfastes du soleil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0"/>
            <a:ext cx="8291405" cy="507546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Erythème solaire et insolation</a:t>
            </a:r>
            <a:endParaRPr lang="fr-FR" dirty="0"/>
          </a:p>
          <a:p>
            <a:r>
              <a:rPr lang="fr-FR" dirty="0">
                <a:effectLst/>
              </a:rPr>
              <a:t>Vasodilatation, coup de chaleur</a:t>
            </a:r>
          </a:p>
          <a:p>
            <a:r>
              <a:rPr lang="fr-FR" dirty="0">
                <a:effectLst/>
              </a:rPr>
              <a:t>Vieillissement cutané et oculaire accéléré</a:t>
            </a:r>
            <a:endParaRPr lang="fr-FR" dirty="0"/>
          </a:p>
          <a:p>
            <a:r>
              <a:rPr lang="fr-FR" dirty="0">
                <a:effectLst/>
              </a:rPr>
              <a:t>Immunosuppression (UVB et UVA)</a:t>
            </a:r>
          </a:p>
          <a:p>
            <a:r>
              <a:rPr lang="fr-FR" dirty="0">
                <a:effectLst/>
              </a:rPr>
              <a:t>Cancers cutanés</a:t>
            </a:r>
            <a:endParaRPr lang="fr-FR" dirty="0"/>
          </a:p>
          <a:p>
            <a:r>
              <a:rPr lang="fr-FR" dirty="0">
                <a:effectLst/>
              </a:rPr>
              <a:t>Déshydratation</a:t>
            </a:r>
          </a:p>
          <a:p>
            <a:r>
              <a:rPr lang="fr-FR" dirty="0">
                <a:effectLst/>
              </a:rPr>
              <a:t>Tâches pigmentaires</a:t>
            </a:r>
          </a:p>
          <a:p>
            <a:r>
              <a:rPr lang="fr-FR" dirty="0">
                <a:effectLst/>
              </a:rPr>
              <a:t>Photosensibilisation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95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786673"/>
          </a:xfrm>
        </p:spPr>
        <p:txBody>
          <a:bodyPr/>
          <a:lstStyle/>
          <a:p>
            <a:r>
              <a:rPr lang="fr-FR" sz="3600" dirty="0"/>
              <a:t>Défense de la peau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22041"/>
              </p:ext>
            </p:extLst>
          </p:nvPr>
        </p:nvGraphicFramePr>
        <p:xfrm>
          <a:off x="253907" y="876320"/>
          <a:ext cx="59690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9000" imgH="5740400" progId="Word.Document.12">
                  <p:link updateAutomatic="1"/>
                </p:oleObj>
              </mc:Choice>
              <mc:Fallback>
                <p:oleObj name="Document" r:id="rId2" imgW="5969000" imgH="5740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907" y="876320"/>
                        <a:ext cx="5969000" cy="574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514692" y="876320"/>
            <a:ext cx="262930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Tyrosinase</a:t>
            </a:r>
            <a:r>
              <a:rPr lang="fr-FR" b="1" dirty="0">
                <a:solidFill>
                  <a:schemeClr val="bg1"/>
                </a:solidFill>
              </a:rPr>
              <a:t> : Etape </a:t>
            </a:r>
            <a:r>
              <a:rPr lang="fr-FR" b="1" dirty="0" err="1">
                <a:solidFill>
                  <a:schemeClr val="bg1"/>
                </a:solidFill>
              </a:rPr>
              <a:t>limitante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Pas d'enzymes connues pour la synthèse de </a:t>
            </a:r>
            <a:r>
              <a:rPr lang="fr-FR" b="1" dirty="0" err="1">
                <a:solidFill>
                  <a:schemeClr val="bg1"/>
                </a:solidFill>
              </a:rPr>
              <a:t>Phéomélanine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DOPA et DHIC forment un complexe avec 1 pour réguler son activité</a:t>
            </a:r>
          </a:p>
          <a:p>
            <a:r>
              <a:rPr lang="fr-FR" b="1" dirty="0">
                <a:solidFill>
                  <a:schemeClr val="bg1"/>
                </a:solidFill>
              </a:rPr>
              <a:t>Si déficit total ou partiel en DOPA et/ ou en DHIC : Réaction en faveur de la synthèse de </a:t>
            </a:r>
            <a:r>
              <a:rPr lang="fr-FR" b="1" dirty="0" err="1">
                <a:solidFill>
                  <a:schemeClr val="bg1"/>
                </a:solidFill>
              </a:rPr>
              <a:t>phéomélanine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Déficit en TYR : Albinisme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26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672353"/>
          </a:xfrm>
        </p:spPr>
        <p:txBody>
          <a:bodyPr/>
          <a:lstStyle/>
          <a:p>
            <a:r>
              <a:rPr lang="fr-FR" sz="3200" dirty="0"/>
              <a:t>Les phototypes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963907"/>
              </p:ext>
            </p:extLst>
          </p:nvPr>
        </p:nvGraphicFramePr>
        <p:xfrm>
          <a:off x="342619" y="990600"/>
          <a:ext cx="8210832" cy="573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9000" imgH="4165600" progId="Word.Document.12">
                  <p:link updateAutomatic="1"/>
                </p:oleObj>
              </mc:Choice>
              <mc:Fallback>
                <p:oleObj name="Document" r:id="rId2" imgW="5969000" imgH="4165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619" y="990600"/>
                        <a:ext cx="8210832" cy="573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731837" y="1600200"/>
            <a:ext cx="447675" cy="46466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7947165" y="1498600"/>
            <a:ext cx="482319" cy="46466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516470" y="1353166"/>
            <a:ext cx="4616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</a:t>
            </a:r>
          </a:p>
          <a:p>
            <a:r>
              <a:rPr lang="fr-FR" sz="2400" b="1" dirty="0"/>
              <a:t>H</a:t>
            </a:r>
          </a:p>
          <a:p>
            <a:r>
              <a:rPr lang="fr-FR" sz="2400" b="1" dirty="0"/>
              <a:t>A</a:t>
            </a:r>
          </a:p>
          <a:p>
            <a:r>
              <a:rPr lang="fr-FR" sz="2400" b="1" dirty="0"/>
              <a:t>E</a:t>
            </a:r>
          </a:p>
          <a:p>
            <a:r>
              <a:rPr lang="fr-FR" sz="2400" b="1" dirty="0"/>
              <a:t>M</a:t>
            </a:r>
          </a:p>
          <a:p>
            <a:r>
              <a:rPr lang="fr-FR" sz="2400" b="1" dirty="0"/>
              <a:t>E</a:t>
            </a:r>
          </a:p>
          <a:p>
            <a:r>
              <a:rPr lang="fr-FR" sz="2400" b="1" dirty="0"/>
              <a:t>L</a:t>
            </a:r>
          </a:p>
          <a:p>
            <a:r>
              <a:rPr lang="fr-FR" sz="2400" b="1" dirty="0"/>
              <a:t>A</a:t>
            </a:r>
          </a:p>
          <a:p>
            <a:r>
              <a:rPr lang="fr-FR" sz="2400" b="1" dirty="0"/>
              <a:t>N</a:t>
            </a:r>
          </a:p>
          <a:p>
            <a:r>
              <a:rPr lang="fr-FR" sz="2400" b="1" dirty="0"/>
              <a:t>I</a:t>
            </a:r>
          </a:p>
          <a:p>
            <a:r>
              <a:rPr lang="fr-FR" sz="2400" b="1" dirty="0"/>
              <a:t>N</a:t>
            </a:r>
          </a:p>
          <a:p>
            <a:r>
              <a:rPr lang="fr-FR" sz="2400" b="1" dirty="0"/>
              <a:t>E</a:t>
            </a:r>
          </a:p>
          <a:p>
            <a:r>
              <a:rPr lang="fr-FR" sz="2400" b="1" dirty="0"/>
              <a:t>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0188" y="1600200"/>
            <a:ext cx="46749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E</a:t>
            </a:r>
          </a:p>
          <a:p>
            <a:r>
              <a:rPr lang="fr-FR" sz="2400" b="1" dirty="0"/>
              <a:t>U</a:t>
            </a:r>
          </a:p>
          <a:p>
            <a:r>
              <a:rPr lang="fr-FR" sz="2400" b="1" dirty="0"/>
              <a:t>M</a:t>
            </a:r>
          </a:p>
          <a:p>
            <a:r>
              <a:rPr lang="fr-FR" sz="2400" b="1" dirty="0"/>
              <a:t>E</a:t>
            </a:r>
          </a:p>
          <a:p>
            <a:r>
              <a:rPr lang="fr-FR" sz="2400" b="1" dirty="0"/>
              <a:t>L</a:t>
            </a:r>
          </a:p>
          <a:p>
            <a:r>
              <a:rPr lang="fr-FR" sz="2400" b="1" dirty="0"/>
              <a:t>A</a:t>
            </a:r>
          </a:p>
          <a:p>
            <a:r>
              <a:rPr lang="fr-FR" sz="2400" b="1" dirty="0"/>
              <a:t>N</a:t>
            </a:r>
          </a:p>
          <a:p>
            <a:r>
              <a:rPr lang="fr-FR" sz="2400" b="1" dirty="0"/>
              <a:t>I</a:t>
            </a:r>
          </a:p>
          <a:p>
            <a:r>
              <a:rPr lang="fr-FR" sz="2400" b="1" dirty="0"/>
              <a:t>N</a:t>
            </a:r>
          </a:p>
          <a:p>
            <a:r>
              <a:rPr lang="fr-FR" sz="2400" b="1" dirty="0"/>
              <a:t>E</a:t>
            </a:r>
          </a:p>
          <a:p>
            <a:r>
              <a:rPr lang="fr-FR" sz="2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604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Profil des personnes à risque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300" y="1600200"/>
            <a:ext cx="8291405" cy="507546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Les bébés</a:t>
            </a:r>
            <a:endParaRPr lang="fr-FR" dirty="0"/>
          </a:p>
          <a:p>
            <a:r>
              <a:rPr lang="fr-FR" dirty="0">
                <a:effectLst/>
              </a:rPr>
              <a:t>Les enfants</a:t>
            </a:r>
          </a:p>
          <a:p>
            <a:r>
              <a:rPr lang="fr-FR" dirty="0">
                <a:effectLst/>
              </a:rPr>
              <a:t>Les sujets à peau claire et à éphélides (tâches de rousseur)</a:t>
            </a:r>
            <a:endParaRPr lang="fr-FR" dirty="0"/>
          </a:p>
          <a:p>
            <a:r>
              <a:rPr lang="fr-FR" dirty="0">
                <a:effectLst/>
              </a:rPr>
              <a:t>Les personnes atteintes de </a:t>
            </a:r>
            <a:r>
              <a:rPr lang="fr-FR" dirty="0" err="1">
                <a:effectLst/>
              </a:rPr>
              <a:t>photodermatoses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Les personnes sous traitement </a:t>
            </a:r>
            <a:r>
              <a:rPr lang="fr-FR" dirty="0" err="1">
                <a:effectLst/>
              </a:rPr>
              <a:t>photosensibilisants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Les personnes ayant subi une radiothérapie</a:t>
            </a:r>
            <a:endParaRPr lang="fr-FR" dirty="0"/>
          </a:p>
          <a:p>
            <a:r>
              <a:rPr lang="fr-FR" dirty="0">
                <a:effectLst/>
              </a:rPr>
              <a:t>Les sujets </a:t>
            </a:r>
            <a:r>
              <a:rPr lang="fr-FR">
                <a:effectLst/>
              </a:rPr>
              <a:t>très âgés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843230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88</TotalTime>
  <Words>1429</Words>
  <Application>Microsoft Macintosh PowerPoint</Application>
  <PresentationFormat>Affichage à l'écran (4:3)</PresentationFormat>
  <Paragraphs>209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Liens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Century Gothic</vt:lpstr>
      <vt:lpstr>Wingdings</vt:lpstr>
      <vt:lpstr>Été</vt:lpstr>
      <vt:lpstr>Document1!OLE_LINK2</vt:lpstr>
      <vt:lpstr>file:///\\localhost\Users\cecile\Documents\Dermo%206ème\Document3!OLE_LINK3</vt:lpstr>
      <vt:lpstr>file:///\\localhost\Users\cecile\Documents\Dermo%206ème\Document2!OLE_LINK4</vt:lpstr>
      <vt:lpstr>La protection solaire</vt:lpstr>
      <vt:lpstr>Spectre solaire</vt:lpstr>
      <vt:lpstr>Rayonnement terrestre</vt:lpstr>
      <vt:lpstr>Facteurs influençant l’intensité du rayonnement solaire</vt:lpstr>
      <vt:lpstr>Effets bénéfiques du soleil</vt:lpstr>
      <vt:lpstr>Effets néfastes du soleil</vt:lpstr>
      <vt:lpstr>Défense de la peau</vt:lpstr>
      <vt:lpstr>Les phototypes</vt:lpstr>
      <vt:lpstr>Profil des personnes à risque</vt:lpstr>
      <vt:lpstr>Qualité des produits antisolaires</vt:lpstr>
      <vt:lpstr>Indice de protection</vt:lpstr>
      <vt:lpstr>Indice de protection (2)</vt:lpstr>
      <vt:lpstr>Produits photoprotecteurs</vt:lpstr>
      <vt:lpstr>Produits photoprotecteurs (2)</vt:lpstr>
      <vt:lpstr>Produits photoprotecteurs (3)</vt:lpstr>
      <vt:lpstr>Produits photoprotecteurs (4)</vt:lpstr>
      <vt:lpstr>Produits photoprotecteurs (5)</vt:lpstr>
      <vt:lpstr>Produits photoprotecteurs (6)</vt:lpstr>
      <vt:lpstr>Formes d’utilisation</vt:lpstr>
      <vt:lpstr>Formes d’utilisation (2)</vt:lpstr>
      <vt:lpstr>Formes d’utilisation (3)</vt:lpstr>
      <vt:lpstr>Formes d’utilisation (4)</vt:lpstr>
      <vt:lpstr>Formes d’utilisation (5)</vt:lpstr>
      <vt:lpstr>Formes d’utilisation (6)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protection solaire</dc:title>
  <dc:creator>cecile</dc:creator>
  <cp:lastModifiedBy>Cécile Laugel</cp:lastModifiedBy>
  <cp:revision>34</cp:revision>
  <dcterms:created xsi:type="dcterms:W3CDTF">2013-07-19T12:52:06Z</dcterms:created>
  <dcterms:modified xsi:type="dcterms:W3CDTF">2024-11-21T12:45:19Z</dcterms:modified>
</cp:coreProperties>
</file>