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6" r:id="rId10"/>
    <p:sldId id="264" r:id="rId11"/>
    <p:sldId id="267" r:id="rId12"/>
    <p:sldId id="268" r:id="rId13"/>
    <p:sldId id="269" r:id="rId14"/>
    <p:sldId id="26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303BE4-BFB3-42AA-9F08-AADB1C88725F}" v="26" dt="2024-10-07T19:42:19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Caradec" userId="298475b0e2bb8b30" providerId="LiveId" clId="{22303BE4-BFB3-42AA-9F08-AADB1C88725F}"/>
    <pc:docChg chg="modSld">
      <pc:chgData name="cecile Caradec" userId="298475b0e2bb8b30" providerId="LiveId" clId="{22303BE4-BFB3-42AA-9F08-AADB1C88725F}" dt="2024-10-07T19:48:17.380" v="29" actId="20577"/>
      <pc:docMkLst>
        <pc:docMk/>
      </pc:docMkLst>
      <pc:sldChg chg="modSp mod">
        <pc:chgData name="cecile Caradec" userId="298475b0e2bb8b30" providerId="LiveId" clId="{22303BE4-BFB3-42AA-9F08-AADB1C88725F}" dt="2024-10-07T19:48:17.380" v="29" actId="20577"/>
        <pc:sldMkLst>
          <pc:docMk/>
          <pc:sldMk cId="3848723764" sldId="257"/>
        </pc:sldMkLst>
        <pc:spChg chg="mod">
          <ac:chgData name="cecile Caradec" userId="298475b0e2bb8b30" providerId="LiveId" clId="{22303BE4-BFB3-42AA-9F08-AADB1C88725F}" dt="2024-10-07T19:48:17.380" v="29" actId="20577"/>
          <ac:spMkLst>
            <pc:docMk/>
            <pc:sldMk cId="3848723764" sldId="257"/>
            <ac:spMk id="3" creationId="{A9728DC1-F397-7582-2311-1998BCB04605}"/>
          </ac:spMkLst>
        </pc:spChg>
      </pc:sldChg>
      <pc:sldChg chg="modSp mod">
        <pc:chgData name="cecile Caradec" userId="298475b0e2bb8b30" providerId="LiveId" clId="{22303BE4-BFB3-42AA-9F08-AADB1C88725F}" dt="2024-10-07T19:48:08.012" v="26" actId="20577"/>
        <pc:sldMkLst>
          <pc:docMk/>
          <pc:sldMk cId="1237602985" sldId="258"/>
        </pc:sldMkLst>
        <pc:spChg chg="mod">
          <ac:chgData name="cecile Caradec" userId="298475b0e2bb8b30" providerId="LiveId" clId="{22303BE4-BFB3-42AA-9F08-AADB1C88725F}" dt="2024-10-07T19:48:08.012" v="26" actId="20577"/>
          <ac:spMkLst>
            <pc:docMk/>
            <pc:sldMk cId="1237602985" sldId="258"/>
            <ac:spMk id="3" creationId="{B3786D10-6998-9FE5-D86B-D55D5C32D8BB}"/>
          </ac:spMkLst>
        </pc:spChg>
      </pc:sldChg>
      <pc:sldChg chg="modSp">
        <pc:chgData name="cecile Caradec" userId="298475b0e2bb8b30" providerId="LiveId" clId="{22303BE4-BFB3-42AA-9F08-AADB1C88725F}" dt="2024-10-07T19:42:19.361" v="25" actId="20577"/>
        <pc:sldMkLst>
          <pc:docMk/>
          <pc:sldMk cId="2072360968" sldId="259"/>
        </pc:sldMkLst>
        <pc:graphicFrameChg chg="mod">
          <ac:chgData name="cecile Caradec" userId="298475b0e2bb8b30" providerId="LiveId" clId="{22303BE4-BFB3-42AA-9F08-AADB1C88725F}" dt="2024-10-07T19:42:19.361" v="25" actId="20577"/>
          <ac:graphicFrameMkLst>
            <pc:docMk/>
            <pc:sldMk cId="2072360968" sldId="259"/>
            <ac:graphicFrameMk id="5" creationId="{D7D11006-5138-542A-8216-2EBA045D9714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DBD5E-D492-4400-B341-D6F26451405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738DF0-83E7-47D1-BD0E-2D311ED6AE54}">
      <dgm:prSet/>
      <dgm:spPr/>
      <dgm:t>
        <a:bodyPr/>
        <a:lstStyle/>
        <a:p>
          <a:r>
            <a:rPr lang="fr-FR" dirty="0"/>
            <a:t>Identifier l’objectif / les objectifs de l’atelier </a:t>
          </a:r>
          <a:endParaRPr lang="en-US" dirty="0"/>
        </a:p>
      </dgm:t>
    </dgm:pt>
    <dgm:pt modelId="{E833CE7B-7C7F-4DDA-9C65-85579C39EDB3}" type="parTrans" cxnId="{BCCB67BC-8D8A-4259-9374-07D8F89DD476}">
      <dgm:prSet/>
      <dgm:spPr/>
      <dgm:t>
        <a:bodyPr/>
        <a:lstStyle/>
        <a:p>
          <a:endParaRPr lang="en-US"/>
        </a:p>
      </dgm:t>
    </dgm:pt>
    <dgm:pt modelId="{8D31462A-3495-48A3-AC63-84842B4080C0}" type="sibTrans" cxnId="{BCCB67BC-8D8A-4259-9374-07D8F89DD476}">
      <dgm:prSet/>
      <dgm:spPr/>
      <dgm:t>
        <a:bodyPr/>
        <a:lstStyle/>
        <a:p>
          <a:endParaRPr lang="en-US"/>
        </a:p>
      </dgm:t>
    </dgm:pt>
    <dgm:pt modelId="{7DE889AF-4307-4E71-B704-C61542FA9921}">
      <dgm:prSet/>
      <dgm:spPr/>
      <dgm:t>
        <a:bodyPr/>
        <a:lstStyle/>
        <a:p>
          <a:r>
            <a:rPr lang="fr-FR"/>
            <a:t>Identifier l’activité de l’élève et sa posture </a:t>
          </a:r>
          <a:endParaRPr lang="en-US"/>
        </a:p>
      </dgm:t>
    </dgm:pt>
    <dgm:pt modelId="{3904BBFA-92A6-4CB4-BE41-1AED07D2D8C1}" type="parTrans" cxnId="{94E21B2D-4B94-440E-822C-D212AD1890F5}">
      <dgm:prSet/>
      <dgm:spPr/>
      <dgm:t>
        <a:bodyPr/>
        <a:lstStyle/>
        <a:p>
          <a:endParaRPr lang="en-US"/>
        </a:p>
      </dgm:t>
    </dgm:pt>
    <dgm:pt modelId="{212CE20B-E772-4B3C-BA51-D9E9D489309B}" type="sibTrans" cxnId="{94E21B2D-4B94-440E-822C-D212AD1890F5}">
      <dgm:prSet/>
      <dgm:spPr/>
      <dgm:t>
        <a:bodyPr/>
        <a:lstStyle/>
        <a:p>
          <a:endParaRPr lang="en-US"/>
        </a:p>
      </dgm:t>
    </dgm:pt>
    <dgm:pt modelId="{59C7CBD2-981E-40F5-91E6-7035361D68F6}">
      <dgm:prSet/>
      <dgm:spPr/>
      <dgm:t>
        <a:bodyPr/>
        <a:lstStyle/>
        <a:p>
          <a:r>
            <a:rPr lang="fr-FR" dirty="0"/>
            <a:t>La posture </a:t>
          </a:r>
          <a:r>
            <a:rPr lang="fr-FR"/>
            <a:t>de l’enseignant</a:t>
          </a:r>
          <a:endParaRPr lang="en-US" dirty="0"/>
        </a:p>
      </dgm:t>
    </dgm:pt>
    <dgm:pt modelId="{C1679FF7-DA88-4989-8A11-EC3297B2408A}" type="parTrans" cxnId="{19DD46DE-1F90-405E-830D-62011F730B92}">
      <dgm:prSet/>
      <dgm:spPr/>
      <dgm:t>
        <a:bodyPr/>
        <a:lstStyle/>
        <a:p>
          <a:endParaRPr lang="en-US"/>
        </a:p>
      </dgm:t>
    </dgm:pt>
    <dgm:pt modelId="{D50ECB17-BB4E-4BCF-A837-208325880AE6}" type="sibTrans" cxnId="{19DD46DE-1F90-405E-830D-62011F730B92}">
      <dgm:prSet/>
      <dgm:spPr/>
      <dgm:t>
        <a:bodyPr/>
        <a:lstStyle/>
        <a:p>
          <a:endParaRPr lang="en-US"/>
        </a:p>
      </dgm:t>
    </dgm:pt>
    <dgm:pt modelId="{F8263A02-E8C0-440A-9F98-ECE158567AF0}" type="pres">
      <dgm:prSet presAssocID="{5F0DBD5E-D492-4400-B341-D6F2645140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C69ED0-E832-4CD1-8D40-3157AC253D0A}" type="pres">
      <dgm:prSet presAssocID="{AC738DF0-83E7-47D1-BD0E-2D311ED6AE54}" presName="hierRoot1" presStyleCnt="0"/>
      <dgm:spPr/>
    </dgm:pt>
    <dgm:pt modelId="{B0771B60-F771-403E-A55F-DECFCB165C2C}" type="pres">
      <dgm:prSet presAssocID="{AC738DF0-83E7-47D1-BD0E-2D311ED6AE54}" presName="composite" presStyleCnt="0"/>
      <dgm:spPr/>
    </dgm:pt>
    <dgm:pt modelId="{98FE9C5F-2392-4230-ACF0-EB5AC5028701}" type="pres">
      <dgm:prSet presAssocID="{AC738DF0-83E7-47D1-BD0E-2D311ED6AE54}" presName="background" presStyleLbl="node0" presStyleIdx="0" presStyleCnt="3"/>
      <dgm:spPr/>
    </dgm:pt>
    <dgm:pt modelId="{0C67C6A1-1A13-41FC-A1B4-28F92726825C}" type="pres">
      <dgm:prSet presAssocID="{AC738DF0-83E7-47D1-BD0E-2D311ED6AE54}" presName="text" presStyleLbl="fgAcc0" presStyleIdx="0" presStyleCnt="3">
        <dgm:presLayoutVars>
          <dgm:chPref val="3"/>
        </dgm:presLayoutVars>
      </dgm:prSet>
      <dgm:spPr/>
    </dgm:pt>
    <dgm:pt modelId="{DC0F4A5E-A57E-4BE2-9586-5FDDA2209176}" type="pres">
      <dgm:prSet presAssocID="{AC738DF0-83E7-47D1-BD0E-2D311ED6AE54}" presName="hierChild2" presStyleCnt="0"/>
      <dgm:spPr/>
    </dgm:pt>
    <dgm:pt modelId="{C6C25472-E3DE-41ED-B4BC-D8720FB6FF33}" type="pres">
      <dgm:prSet presAssocID="{7DE889AF-4307-4E71-B704-C61542FA9921}" presName="hierRoot1" presStyleCnt="0"/>
      <dgm:spPr/>
    </dgm:pt>
    <dgm:pt modelId="{DB131ECC-C095-4650-9C2C-0B5360E80421}" type="pres">
      <dgm:prSet presAssocID="{7DE889AF-4307-4E71-B704-C61542FA9921}" presName="composite" presStyleCnt="0"/>
      <dgm:spPr/>
    </dgm:pt>
    <dgm:pt modelId="{90F77FE4-3A25-4437-96EA-A814695D0B21}" type="pres">
      <dgm:prSet presAssocID="{7DE889AF-4307-4E71-B704-C61542FA9921}" presName="background" presStyleLbl="node0" presStyleIdx="1" presStyleCnt="3"/>
      <dgm:spPr/>
    </dgm:pt>
    <dgm:pt modelId="{2B75597B-6623-4107-A2BF-22B635769DB9}" type="pres">
      <dgm:prSet presAssocID="{7DE889AF-4307-4E71-B704-C61542FA9921}" presName="text" presStyleLbl="fgAcc0" presStyleIdx="1" presStyleCnt="3">
        <dgm:presLayoutVars>
          <dgm:chPref val="3"/>
        </dgm:presLayoutVars>
      </dgm:prSet>
      <dgm:spPr/>
    </dgm:pt>
    <dgm:pt modelId="{8CB97C29-D322-49DE-A472-3FFC77DCD702}" type="pres">
      <dgm:prSet presAssocID="{7DE889AF-4307-4E71-B704-C61542FA9921}" presName="hierChild2" presStyleCnt="0"/>
      <dgm:spPr/>
    </dgm:pt>
    <dgm:pt modelId="{CA0BD611-6AB6-4A2C-A864-488CF45D3A00}" type="pres">
      <dgm:prSet presAssocID="{59C7CBD2-981E-40F5-91E6-7035361D68F6}" presName="hierRoot1" presStyleCnt="0"/>
      <dgm:spPr/>
    </dgm:pt>
    <dgm:pt modelId="{F9F2F27C-BAF8-4A3F-9C25-AF3CE9496325}" type="pres">
      <dgm:prSet presAssocID="{59C7CBD2-981E-40F5-91E6-7035361D68F6}" presName="composite" presStyleCnt="0"/>
      <dgm:spPr/>
    </dgm:pt>
    <dgm:pt modelId="{39287694-142B-4283-8B59-8EECA4BE96CA}" type="pres">
      <dgm:prSet presAssocID="{59C7CBD2-981E-40F5-91E6-7035361D68F6}" presName="background" presStyleLbl="node0" presStyleIdx="2" presStyleCnt="3"/>
      <dgm:spPr/>
    </dgm:pt>
    <dgm:pt modelId="{23F0DA37-D649-467A-8431-80EC50853C4A}" type="pres">
      <dgm:prSet presAssocID="{59C7CBD2-981E-40F5-91E6-7035361D68F6}" presName="text" presStyleLbl="fgAcc0" presStyleIdx="2" presStyleCnt="3">
        <dgm:presLayoutVars>
          <dgm:chPref val="3"/>
        </dgm:presLayoutVars>
      </dgm:prSet>
      <dgm:spPr/>
    </dgm:pt>
    <dgm:pt modelId="{D28D2B74-1FAC-4A34-A50B-E26CDD2F29CA}" type="pres">
      <dgm:prSet presAssocID="{59C7CBD2-981E-40F5-91E6-7035361D68F6}" presName="hierChild2" presStyleCnt="0"/>
      <dgm:spPr/>
    </dgm:pt>
  </dgm:ptLst>
  <dgm:cxnLst>
    <dgm:cxn modelId="{97A3D310-B005-406F-BE10-568AE83BFF04}" type="presOf" srcId="{AC738DF0-83E7-47D1-BD0E-2D311ED6AE54}" destId="{0C67C6A1-1A13-41FC-A1B4-28F92726825C}" srcOrd="0" destOrd="0" presId="urn:microsoft.com/office/officeart/2005/8/layout/hierarchy1"/>
    <dgm:cxn modelId="{94E21B2D-4B94-440E-822C-D212AD1890F5}" srcId="{5F0DBD5E-D492-4400-B341-D6F264514052}" destId="{7DE889AF-4307-4E71-B704-C61542FA9921}" srcOrd="1" destOrd="0" parTransId="{3904BBFA-92A6-4CB4-BE41-1AED07D2D8C1}" sibTransId="{212CE20B-E772-4B3C-BA51-D9E9D489309B}"/>
    <dgm:cxn modelId="{F3852A3D-AC69-46BF-A538-12DF2748F950}" type="presOf" srcId="{5F0DBD5E-D492-4400-B341-D6F264514052}" destId="{F8263A02-E8C0-440A-9F98-ECE158567AF0}" srcOrd="0" destOrd="0" presId="urn:microsoft.com/office/officeart/2005/8/layout/hierarchy1"/>
    <dgm:cxn modelId="{1DAFD5B2-FE96-459B-915B-4B37B0987232}" type="presOf" srcId="{7DE889AF-4307-4E71-B704-C61542FA9921}" destId="{2B75597B-6623-4107-A2BF-22B635769DB9}" srcOrd="0" destOrd="0" presId="urn:microsoft.com/office/officeart/2005/8/layout/hierarchy1"/>
    <dgm:cxn modelId="{BCCB67BC-8D8A-4259-9374-07D8F89DD476}" srcId="{5F0DBD5E-D492-4400-B341-D6F264514052}" destId="{AC738DF0-83E7-47D1-BD0E-2D311ED6AE54}" srcOrd="0" destOrd="0" parTransId="{E833CE7B-7C7F-4DDA-9C65-85579C39EDB3}" sibTransId="{8D31462A-3495-48A3-AC63-84842B4080C0}"/>
    <dgm:cxn modelId="{9A9841BE-68E8-4398-9AB8-1BCC646EA385}" type="presOf" srcId="{59C7CBD2-981E-40F5-91E6-7035361D68F6}" destId="{23F0DA37-D649-467A-8431-80EC50853C4A}" srcOrd="0" destOrd="0" presId="urn:microsoft.com/office/officeart/2005/8/layout/hierarchy1"/>
    <dgm:cxn modelId="{19DD46DE-1F90-405E-830D-62011F730B92}" srcId="{5F0DBD5E-D492-4400-B341-D6F264514052}" destId="{59C7CBD2-981E-40F5-91E6-7035361D68F6}" srcOrd="2" destOrd="0" parTransId="{C1679FF7-DA88-4989-8A11-EC3297B2408A}" sibTransId="{D50ECB17-BB4E-4BCF-A837-208325880AE6}"/>
    <dgm:cxn modelId="{90C9ADD1-0E1D-46D3-BB34-449BBF25DE39}" type="presParOf" srcId="{F8263A02-E8C0-440A-9F98-ECE158567AF0}" destId="{81C69ED0-E832-4CD1-8D40-3157AC253D0A}" srcOrd="0" destOrd="0" presId="urn:microsoft.com/office/officeart/2005/8/layout/hierarchy1"/>
    <dgm:cxn modelId="{BC03FC51-CCC2-4D1B-827E-468C4BFE500B}" type="presParOf" srcId="{81C69ED0-E832-4CD1-8D40-3157AC253D0A}" destId="{B0771B60-F771-403E-A55F-DECFCB165C2C}" srcOrd="0" destOrd="0" presId="urn:microsoft.com/office/officeart/2005/8/layout/hierarchy1"/>
    <dgm:cxn modelId="{6DE5685C-8B6E-4411-930A-DB96EAD78282}" type="presParOf" srcId="{B0771B60-F771-403E-A55F-DECFCB165C2C}" destId="{98FE9C5F-2392-4230-ACF0-EB5AC5028701}" srcOrd="0" destOrd="0" presId="urn:microsoft.com/office/officeart/2005/8/layout/hierarchy1"/>
    <dgm:cxn modelId="{C441378E-D2BC-4AC2-B749-C09912FCB249}" type="presParOf" srcId="{B0771B60-F771-403E-A55F-DECFCB165C2C}" destId="{0C67C6A1-1A13-41FC-A1B4-28F92726825C}" srcOrd="1" destOrd="0" presId="urn:microsoft.com/office/officeart/2005/8/layout/hierarchy1"/>
    <dgm:cxn modelId="{573326E9-EC6C-42A7-88B9-4E49E6DFAD6A}" type="presParOf" srcId="{81C69ED0-E832-4CD1-8D40-3157AC253D0A}" destId="{DC0F4A5E-A57E-4BE2-9586-5FDDA2209176}" srcOrd="1" destOrd="0" presId="urn:microsoft.com/office/officeart/2005/8/layout/hierarchy1"/>
    <dgm:cxn modelId="{A95EB469-05AB-459E-8B7C-4E756FAB2BAD}" type="presParOf" srcId="{F8263A02-E8C0-440A-9F98-ECE158567AF0}" destId="{C6C25472-E3DE-41ED-B4BC-D8720FB6FF33}" srcOrd="1" destOrd="0" presId="urn:microsoft.com/office/officeart/2005/8/layout/hierarchy1"/>
    <dgm:cxn modelId="{E7132307-989C-4E7A-9216-A86BCA1AEA7A}" type="presParOf" srcId="{C6C25472-E3DE-41ED-B4BC-D8720FB6FF33}" destId="{DB131ECC-C095-4650-9C2C-0B5360E80421}" srcOrd="0" destOrd="0" presId="urn:microsoft.com/office/officeart/2005/8/layout/hierarchy1"/>
    <dgm:cxn modelId="{7BC748EC-31EB-4D52-B1D3-60DC44E115B1}" type="presParOf" srcId="{DB131ECC-C095-4650-9C2C-0B5360E80421}" destId="{90F77FE4-3A25-4437-96EA-A814695D0B21}" srcOrd="0" destOrd="0" presId="urn:microsoft.com/office/officeart/2005/8/layout/hierarchy1"/>
    <dgm:cxn modelId="{AECE9FAF-F529-43AC-BE9C-EA5D988C8ACB}" type="presParOf" srcId="{DB131ECC-C095-4650-9C2C-0B5360E80421}" destId="{2B75597B-6623-4107-A2BF-22B635769DB9}" srcOrd="1" destOrd="0" presId="urn:microsoft.com/office/officeart/2005/8/layout/hierarchy1"/>
    <dgm:cxn modelId="{35C3ADEE-4072-4ADD-BFC5-3549BABFE1D0}" type="presParOf" srcId="{C6C25472-E3DE-41ED-B4BC-D8720FB6FF33}" destId="{8CB97C29-D322-49DE-A472-3FFC77DCD702}" srcOrd="1" destOrd="0" presId="urn:microsoft.com/office/officeart/2005/8/layout/hierarchy1"/>
    <dgm:cxn modelId="{830D046E-EE34-4ED0-AAE7-2D9FCBB01C79}" type="presParOf" srcId="{F8263A02-E8C0-440A-9F98-ECE158567AF0}" destId="{CA0BD611-6AB6-4A2C-A864-488CF45D3A00}" srcOrd="2" destOrd="0" presId="urn:microsoft.com/office/officeart/2005/8/layout/hierarchy1"/>
    <dgm:cxn modelId="{E0C26C6D-9A18-43CB-89AA-93B8132F088B}" type="presParOf" srcId="{CA0BD611-6AB6-4A2C-A864-488CF45D3A00}" destId="{F9F2F27C-BAF8-4A3F-9C25-AF3CE9496325}" srcOrd="0" destOrd="0" presId="urn:microsoft.com/office/officeart/2005/8/layout/hierarchy1"/>
    <dgm:cxn modelId="{8E9A83DF-66A1-4172-AD67-C7FC0F8C74ED}" type="presParOf" srcId="{F9F2F27C-BAF8-4A3F-9C25-AF3CE9496325}" destId="{39287694-142B-4283-8B59-8EECA4BE96CA}" srcOrd="0" destOrd="0" presId="urn:microsoft.com/office/officeart/2005/8/layout/hierarchy1"/>
    <dgm:cxn modelId="{8EEC1C6B-C718-4943-953D-E7CB134CFE20}" type="presParOf" srcId="{F9F2F27C-BAF8-4A3F-9C25-AF3CE9496325}" destId="{23F0DA37-D649-467A-8431-80EC50853C4A}" srcOrd="1" destOrd="0" presId="urn:microsoft.com/office/officeart/2005/8/layout/hierarchy1"/>
    <dgm:cxn modelId="{5401EF32-9B23-4B12-A323-7CAE12424D65}" type="presParOf" srcId="{CA0BD611-6AB6-4A2C-A864-488CF45D3A00}" destId="{D28D2B74-1FAC-4A34-A50B-E26CDD2F29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E9C5F-2392-4230-ACF0-EB5AC5028701}">
      <dsp:nvSpPr>
        <dsp:cNvPr id="0" name=""/>
        <dsp:cNvSpPr/>
      </dsp:nvSpPr>
      <dsp:spPr>
        <a:xfrm>
          <a:off x="0" y="724559"/>
          <a:ext cx="2834282" cy="17997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7C6A1-1A13-41FC-A1B4-28F92726825C}">
      <dsp:nvSpPr>
        <dsp:cNvPr id="0" name=""/>
        <dsp:cNvSpPr/>
      </dsp:nvSpPr>
      <dsp:spPr>
        <a:xfrm>
          <a:off x="314920" y="1023733"/>
          <a:ext cx="2834282" cy="179976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Identifier l’objectif / les objectifs de l’atelier </a:t>
          </a:r>
          <a:endParaRPr lang="en-US" sz="2600" kern="1200" dirty="0"/>
        </a:p>
      </dsp:txBody>
      <dsp:txXfrm>
        <a:off x="367633" y="1076446"/>
        <a:ext cx="2728856" cy="1694343"/>
      </dsp:txXfrm>
    </dsp:sp>
    <dsp:sp modelId="{90F77FE4-3A25-4437-96EA-A814695D0B21}">
      <dsp:nvSpPr>
        <dsp:cNvPr id="0" name=""/>
        <dsp:cNvSpPr/>
      </dsp:nvSpPr>
      <dsp:spPr>
        <a:xfrm>
          <a:off x="3464123" y="724559"/>
          <a:ext cx="2834282" cy="17997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5597B-6623-4107-A2BF-22B635769DB9}">
      <dsp:nvSpPr>
        <dsp:cNvPr id="0" name=""/>
        <dsp:cNvSpPr/>
      </dsp:nvSpPr>
      <dsp:spPr>
        <a:xfrm>
          <a:off x="3779043" y="1023733"/>
          <a:ext cx="2834282" cy="179976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Identifier l’activité de l’élève et sa posture </a:t>
          </a:r>
          <a:endParaRPr lang="en-US" sz="2600" kern="1200"/>
        </a:p>
      </dsp:txBody>
      <dsp:txXfrm>
        <a:off x="3831756" y="1076446"/>
        <a:ext cx="2728856" cy="1694343"/>
      </dsp:txXfrm>
    </dsp:sp>
    <dsp:sp modelId="{39287694-142B-4283-8B59-8EECA4BE96CA}">
      <dsp:nvSpPr>
        <dsp:cNvPr id="0" name=""/>
        <dsp:cNvSpPr/>
      </dsp:nvSpPr>
      <dsp:spPr>
        <a:xfrm>
          <a:off x="6928246" y="724559"/>
          <a:ext cx="2834282" cy="17997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0DA37-D649-467A-8431-80EC50853C4A}">
      <dsp:nvSpPr>
        <dsp:cNvPr id="0" name=""/>
        <dsp:cNvSpPr/>
      </dsp:nvSpPr>
      <dsp:spPr>
        <a:xfrm>
          <a:off x="7243167" y="1023733"/>
          <a:ext cx="2834282" cy="179976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La posture </a:t>
          </a:r>
          <a:r>
            <a:rPr lang="fr-FR" sz="2600" kern="1200"/>
            <a:t>de l’enseignant</a:t>
          </a:r>
          <a:endParaRPr lang="en-US" sz="2600" kern="1200" dirty="0"/>
        </a:p>
      </dsp:txBody>
      <dsp:txXfrm>
        <a:off x="7295880" y="1076446"/>
        <a:ext cx="2728856" cy="1694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8CAB6-70CF-4D19-AED0-31271408AC83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C29F6-54F3-4D5C-A2DC-885FFCE67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89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29F6-54F3-4D5C-A2DC-885FFCE6727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2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29F6-54F3-4D5C-A2DC-885FFCE6727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10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29F6-54F3-4D5C-A2DC-885FFCE6727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9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750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024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071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616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759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744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224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4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692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604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8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hiers-pedagogiques.com/les-ateliers-une-facon-pedagogique-de-gerer-la-classe/#:~:text=La%20p%C3%A9dagogie%20par%20ateliers%20est%20un%20mod%C3%A8le%20d%E2%80%99enseignement" TargetMode="External"/><Relationship Id="rId2" Type="http://schemas.openxmlformats.org/officeDocument/2006/relationships/hyperlink" Target="https://ressources-ecole-inclusive.org/?s=post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llebonne.circonscription.ac-normandie.fr/IMG/pdf/travailler_en_ateliers_et_groupes_animation_pedagogique.pdf#:~:text=Pour%20que%20la%20constitution%20de%20GROUPE%20fonctionne.%20Apprendr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Bureau d’école avec livres et crayons avec tableau noir dans le fond">
            <a:extLst>
              <a:ext uri="{FF2B5EF4-FFF2-40B4-BE49-F238E27FC236}">
                <a16:creationId xmlns:a16="http://schemas.microsoft.com/office/drawing/2014/main" id="{B9C91EDA-F1CE-F6A2-A8BD-2857B4E6CD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t="1570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52B8551-AF9A-613C-0189-A2E60AC1A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238" y="1145080"/>
            <a:ext cx="9090476" cy="2179601"/>
          </a:xfrm>
        </p:spPr>
        <p:txBody>
          <a:bodyPr anchor="b">
            <a:normAutofit/>
          </a:bodyPr>
          <a:lstStyle/>
          <a:p>
            <a:pPr algn="ctr"/>
            <a:r>
              <a:rPr lang="fr-FR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classe autonome par le travail en ateliers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5A2CBEC-4F23-437D-9D03-9968C9B79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94120" y="-1094120"/>
            <a:ext cx="1085312" cy="327355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356" y="353329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8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0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4" name="Freeform: Shape 27">
            <a:extLst>
              <a:ext uri="{FF2B5EF4-FFF2-40B4-BE49-F238E27FC236}">
                <a16:creationId xmlns:a16="http://schemas.microsoft.com/office/drawing/2014/main" id="{6264A856-A4F6-4068-9AC3-7B38A00D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5" name="Group 29">
            <a:extLst>
              <a:ext uri="{FF2B5EF4-FFF2-40B4-BE49-F238E27FC236}">
                <a16:creationId xmlns:a16="http://schemas.microsoft.com/office/drawing/2014/main" id="{C2983E8C-44FB-463B-B6B0-B53E96ACC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6AD7FCC-3422-42C3-A2AD-69ADFEA6E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4ECA670-C540-4DCE-8F03-EC843D518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ECB6083-DDE0-460C-987E-E64587630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4" name="Graphic 12">
              <a:extLst>
                <a:ext uri="{FF2B5EF4-FFF2-40B4-BE49-F238E27FC236}">
                  <a16:creationId xmlns:a16="http://schemas.microsoft.com/office/drawing/2014/main" id="{378004C4-6786-473C-BB2A-AAA6EF115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5">
              <a:extLst>
                <a:ext uri="{FF2B5EF4-FFF2-40B4-BE49-F238E27FC236}">
                  <a16:creationId xmlns:a16="http://schemas.microsoft.com/office/drawing/2014/main" id="{455376B6-DAB5-4A34-A8BE-15DE02CAF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5">
              <a:extLst>
                <a:ext uri="{FF2B5EF4-FFF2-40B4-BE49-F238E27FC236}">
                  <a16:creationId xmlns:a16="http://schemas.microsoft.com/office/drawing/2014/main" id="{EC2A85A1-668E-48DF-A484-FADE64BE6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D16C5EE-54EB-4800-8860-E622EEDE8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911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3D53CC9-397A-3D6B-BEB1-18CE74D66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2" y="442321"/>
            <a:ext cx="5313863" cy="5973358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431C125-9355-DEC6-ECFA-CCAB73FC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2319"/>
            <a:ext cx="5468150" cy="597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E245D8-95AB-4AF1-9F39-1758CFB86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032AD49-34CD-17A0-96BE-3507AEC84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804" y="698500"/>
            <a:ext cx="10951099" cy="5461000"/>
          </a:xfrm>
        </p:spPr>
      </p:pic>
    </p:spTree>
    <p:extLst>
      <p:ext uri="{BB962C8B-B14F-4D97-AF65-F5344CB8AC3E}">
        <p14:creationId xmlns:p14="http://schemas.microsoft.com/office/powerpoint/2010/main" val="3481354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DF0D2-750A-76E1-7097-B2F1144B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3B7C94D-709A-73C8-605F-0B53406F8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853" y="304799"/>
            <a:ext cx="11331429" cy="6364815"/>
          </a:xfrm>
        </p:spPr>
      </p:pic>
    </p:spTree>
    <p:extLst>
      <p:ext uri="{BB962C8B-B14F-4D97-AF65-F5344CB8AC3E}">
        <p14:creationId xmlns:p14="http://schemas.microsoft.com/office/powerpoint/2010/main" val="283656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26674-15EE-6948-A2B9-878328F7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58" y="2656510"/>
            <a:ext cx="11005883" cy="137701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Leçon, mise en commun et conclusion des ateliers</a:t>
            </a:r>
          </a:p>
        </p:txBody>
      </p:sp>
    </p:spTree>
    <p:extLst>
      <p:ext uri="{BB962C8B-B14F-4D97-AF65-F5344CB8AC3E}">
        <p14:creationId xmlns:p14="http://schemas.microsoft.com/office/powerpoint/2010/main" val="1452495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AE3844-2E1C-09B8-216E-4D8EE97F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 / bibliographie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39FC76-2FF5-0382-F5BC-F20032D2F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REI (Ressources écoles inclusives) </a:t>
            </a:r>
            <a:r>
              <a:rPr lang="fr-FR" dirty="0">
                <a:hlinkClick r:id="rId2"/>
              </a:rPr>
              <a:t>Résultats de recherche pour « posture » – Ressources pour l'école inclusive (ressources-ecole-inclusive.org)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Cahier pédagogique: Les ateliers, une façon pédagogique de gérer la classe ? </a:t>
            </a:r>
            <a:r>
              <a:rPr lang="fr-FR" dirty="0">
                <a:hlinkClick r:id="rId3"/>
              </a:rPr>
              <a:t>Les ateliers, une façon pédagogique de gérer la classe ? - Les Cahiers pédagogiques (cahiers-pedagogiques.com)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Travailler en atelier &amp; travailler en groupe- AC Normandie - </a:t>
            </a:r>
            <a:r>
              <a:rPr lang="fr-FR" dirty="0">
                <a:hlinkClick r:id="rId4"/>
              </a:rPr>
              <a:t>https://lillebonne.circonscription.ac-normandie.fr/IMG/pdf/travailler_en_ateliers_et_groupes_animation_pedagogique.pdf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834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12D8F-517B-5FE7-B0FE-868C5F595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6" y="787070"/>
            <a:ext cx="10077557" cy="1325563"/>
          </a:xfrm>
        </p:spPr>
        <p:txBody>
          <a:bodyPr>
            <a:normAutofit/>
          </a:bodyPr>
          <a:lstStyle/>
          <a:p>
            <a:r>
              <a:rPr lang="fr-FR" sz="4800" dirty="0">
                <a:latin typeface="Verdana" panose="020B0604030504040204" pitchFamily="34" charset="0"/>
                <a:ea typeface="Verdana" panose="020B0604030504040204" pitchFamily="34" charset="0"/>
              </a:rPr>
              <a:t>Déroulé</a:t>
            </a:r>
            <a:r>
              <a:rPr lang="fr-FR" sz="4800" dirty="0"/>
              <a:t>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786D10-6998-9FE5-D86B-D55D5C32D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3600" dirty="0">
                <a:latin typeface="Verdana" panose="020B0604030504040204" pitchFamily="34" charset="0"/>
                <a:ea typeface="Verdana" panose="020B0604030504040204" pitchFamily="34" charset="0"/>
              </a:rPr>
              <a:t>Mise en situation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600" dirty="0">
                <a:latin typeface="Verdana" panose="020B0604030504040204" pitchFamily="34" charset="0"/>
                <a:ea typeface="Verdana" panose="020B0604030504040204" pitchFamily="34" charset="0"/>
              </a:rPr>
              <a:t>Retour collectif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600" dirty="0">
                <a:latin typeface="Verdana" panose="020B0604030504040204" pitchFamily="34" charset="0"/>
                <a:ea typeface="Verdana" panose="020B0604030504040204" pitchFamily="34" charset="0"/>
              </a:rPr>
              <a:t>Aspect théorique </a:t>
            </a:r>
          </a:p>
        </p:txBody>
      </p:sp>
    </p:spTree>
    <p:extLst>
      <p:ext uri="{BB962C8B-B14F-4D97-AF65-F5344CB8AC3E}">
        <p14:creationId xmlns:p14="http://schemas.microsoft.com/office/powerpoint/2010/main" val="123760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7DCEE1-D170-8084-3D00-3C1B2492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619760"/>
            <a:ext cx="10077557" cy="710551"/>
          </a:xfrm>
        </p:spPr>
        <p:txBody>
          <a:bodyPr/>
          <a:lstStyle/>
          <a:p>
            <a:pPr algn="ctr"/>
            <a:r>
              <a:rPr lang="fr-FR" dirty="0"/>
              <a:t>Mise en situation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28DC1-F397-7582-2311-1998BCB04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6" y="1800525"/>
            <a:ext cx="10077557" cy="393987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Constituer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3 groupes.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Dans notre temporalité 10 min = 1h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Tourner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sur les trois ateliers comme </a:t>
            </a:r>
            <a:r>
              <a:rPr lang="fr-FR">
                <a:latin typeface="Verdana" panose="020B0604030504040204" pitchFamily="34" charset="0"/>
                <a:ea typeface="Verdana" panose="020B0604030504040204" pitchFamily="34" charset="0"/>
              </a:rPr>
              <a:t>le feraient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les élèves en 3 séances.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Pour chaque atelier : 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Lire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tous les documents propres à l’atelier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</a:p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		Compléter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la fiche d’analyse de pratique </a:t>
            </a:r>
          </a:p>
        </p:txBody>
      </p:sp>
    </p:spTree>
    <p:extLst>
      <p:ext uri="{BB962C8B-B14F-4D97-AF65-F5344CB8AC3E}">
        <p14:creationId xmlns:p14="http://schemas.microsoft.com/office/powerpoint/2010/main" val="384872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98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0" name="Freeform: Shape 25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47A1AE-390B-C41C-B4AF-C7FDC75D5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</p:spPr>
        <p:txBody>
          <a:bodyPr>
            <a:normAutofit/>
          </a:bodyPr>
          <a:lstStyle/>
          <a:p>
            <a:r>
              <a:rPr lang="fr-FR" dirty="0"/>
              <a:t>Retour collectif </a:t>
            </a:r>
          </a:p>
        </p:txBody>
      </p:sp>
      <p:grpSp>
        <p:nvGrpSpPr>
          <p:cNvPr id="71" name="Graphic 78">
            <a:extLst>
              <a:ext uri="{FF2B5EF4-FFF2-40B4-BE49-F238E27FC236}">
                <a16:creationId xmlns:a16="http://schemas.microsoft.com/office/drawing/2014/main" id="{C13D619A-1417-41F6-AB84-3DA81D94B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45718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2" name="Graphic 78">
              <a:extLst>
                <a:ext uri="{FF2B5EF4-FFF2-40B4-BE49-F238E27FC236}">
                  <a16:creationId xmlns:a16="http://schemas.microsoft.com/office/drawing/2014/main" id="{ABA075C2-6990-484C-907A-08DB4DF5A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aphic 78">
              <a:extLst>
                <a:ext uri="{FF2B5EF4-FFF2-40B4-BE49-F238E27FC236}">
                  <a16:creationId xmlns:a16="http://schemas.microsoft.com/office/drawing/2014/main" id="{EC9D29F2-21D6-461F-8BD7-533101D86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74" name="Graphic 78">
                <a:extLst>
                  <a:ext uri="{FF2B5EF4-FFF2-40B4-BE49-F238E27FC236}">
                    <a16:creationId xmlns:a16="http://schemas.microsoft.com/office/drawing/2014/main" id="{F1CB2E23-919F-4FDA-9880-7AEF61BF3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Graphic 78">
                <a:extLst>
                  <a:ext uri="{FF2B5EF4-FFF2-40B4-BE49-F238E27FC236}">
                    <a16:creationId xmlns:a16="http://schemas.microsoft.com/office/drawing/2014/main" id="{2BBC6B41-7E8B-40C0-8289-6918BCA68F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Graphic 78">
                <a:extLst>
                  <a:ext uri="{FF2B5EF4-FFF2-40B4-BE49-F238E27FC236}">
                    <a16:creationId xmlns:a16="http://schemas.microsoft.com/office/drawing/2014/main" id="{67E04027-1EC8-4CBE-A4D2-F09F6AF0E0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Graphic 78">
                <a:extLst>
                  <a:ext uri="{FF2B5EF4-FFF2-40B4-BE49-F238E27FC236}">
                    <a16:creationId xmlns:a16="http://schemas.microsoft.com/office/drawing/2014/main" id="{5EC8762A-B2EC-4710-9F10-B93BE2075E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" name="Freeform: Shape 35">
            <a:extLst>
              <a:ext uri="{FF2B5EF4-FFF2-40B4-BE49-F238E27FC236}">
                <a16:creationId xmlns:a16="http://schemas.microsoft.com/office/drawing/2014/main" id="{D5B4F0F5-BE58-4EC0-B650-A71A0743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7" name="Group 37">
            <a:extLst>
              <a:ext uri="{FF2B5EF4-FFF2-40B4-BE49-F238E27FC236}">
                <a16:creationId xmlns:a16="http://schemas.microsoft.com/office/drawing/2014/main" id="{E700C1F5-B637-45FE-96CC-270D263A5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3DA22C9-3830-4323-9087-6D7C1E6AA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5AC4DA9-FD16-4055-8D2D-95D615C0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A7D58E-9AB5-4B54-A635-2E86BEC7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2" name="Graphic 12">
              <a:extLst>
                <a:ext uri="{FF2B5EF4-FFF2-40B4-BE49-F238E27FC236}">
                  <a16:creationId xmlns:a16="http://schemas.microsoft.com/office/drawing/2014/main" id="{B7D72779-BBD2-4D64-B6B1-E052E227E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15">
              <a:extLst>
                <a:ext uri="{FF2B5EF4-FFF2-40B4-BE49-F238E27FC236}">
                  <a16:creationId xmlns:a16="http://schemas.microsoft.com/office/drawing/2014/main" id="{569BD34C-BFEF-4FB1-A094-2D9E687CD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15">
              <a:extLst>
                <a:ext uri="{FF2B5EF4-FFF2-40B4-BE49-F238E27FC236}">
                  <a16:creationId xmlns:a16="http://schemas.microsoft.com/office/drawing/2014/main" id="{DC258A66-ED52-4FA3-96CE-7932E91F5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EC6A48C-21EF-4485-9836-044550003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7D11006-5138-542A-8216-2EBA045D9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429072"/>
              </p:ext>
            </p:extLst>
          </p:nvPr>
        </p:nvGraphicFramePr>
        <p:xfrm>
          <a:off x="525463" y="2522538"/>
          <a:ext cx="10077450" cy="354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236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: Shape 37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1" name="Group 39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82" name="Freeform: Shape 4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3" name="Freeform: Shape 4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4" name="Freeform: Shape 4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5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9" name="Freeform: Shape 48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0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1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2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887C05-976A-C049-C6A5-53CE1F83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1122363"/>
            <a:ext cx="5313400" cy="19783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La posture « </a:t>
            </a:r>
            <a:r>
              <a:rPr lang="fr-FR" sz="4000" dirty="0"/>
              <a:t>élève</a:t>
            </a:r>
            <a:r>
              <a:rPr lang="en-US" sz="4000" dirty="0"/>
              <a:t> » </a:t>
            </a:r>
          </a:p>
        </p:txBody>
      </p:sp>
      <p:sp>
        <p:nvSpPr>
          <p:cNvPr id="97" name="Freeform: Shape 60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-7670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1701611" y="28555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98" name="Freeform: Shape 63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9" name="Freeform: Shape 64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0" name="Freeform: Shape 65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1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03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5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1BF9E5C-8661-2CFE-BA7D-6F4E95954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5793"/>
          <a:stretch/>
        </p:blipFill>
        <p:spPr>
          <a:xfrm>
            <a:off x="6522720" y="10"/>
            <a:ext cx="5669280" cy="6857990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7823F5B4-E39C-E425-8639-4DCABD4DE64B}"/>
              </a:ext>
            </a:extLst>
          </p:cNvPr>
          <p:cNvSpPr txBox="1">
            <a:spLocks/>
          </p:cNvSpPr>
          <p:nvPr/>
        </p:nvSpPr>
        <p:spPr>
          <a:xfrm>
            <a:off x="530352" y="3509963"/>
            <a:ext cx="5313400" cy="241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Dominique </a:t>
            </a:r>
            <a:r>
              <a:rPr lang="en-US" dirty="0" err="1"/>
              <a:t>Bucheton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3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52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54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E51080-4858-1C18-53F3-F1C5B80E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1122363"/>
            <a:ext cx="5313400" cy="19783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Les postures </a:t>
            </a:r>
            <a:r>
              <a:rPr lang="en-US" sz="4000" dirty="0" err="1"/>
              <a:t>enseignantes</a:t>
            </a:r>
            <a:r>
              <a:rPr lang="en-US" sz="4000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1F9497-A470-97FF-9621-CA585A925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" y="3509963"/>
            <a:ext cx="5313400" cy="24181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Dominique </a:t>
            </a:r>
            <a:r>
              <a:rPr lang="en-US" dirty="0" err="1"/>
              <a:t>Bucheton</a:t>
            </a:r>
            <a:endParaRPr lang="en-US" dirty="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-7670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1701611" y="28555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7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3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75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Espace réservé du contenu 4" descr="Une image contenant texte, Appareils électroniques, ordinateur, capture d’écran&#10;&#10;Description générée automatiquement">
            <a:extLst>
              <a:ext uri="{FF2B5EF4-FFF2-40B4-BE49-F238E27FC236}">
                <a16:creationId xmlns:a16="http://schemas.microsoft.com/office/drawing/2014/main" id="{127517AA-F255-6BD9-2901-408A4EBC26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09" r="-1" b="-1"/>
          <a:stretch/>
        </p:blipFill>
        <p:spPr>
          <a:xfrm>
            <a:off x="6522720" y="10"/>
            <a:ext cx="56692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192BE-BD2B-65D5-62C3-D750E4BB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Qu’en est-il de l’adaptation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C79420-2EDD-B6EB-C17B-12ED59A07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Comment ? Quels outils? Comment individualiser? </a:t>
            </a:r>
          </a:p>
        </p:txBody>
      </p:sp>
    </p:spTree>
    <p:extLst>
      <p:ext uri="{BB962C8B-B14F-4D97-AF65-F5344CB8AC3E}">
        <p14:creationId xmlns:p14="http://schemas.microsoft.com/office/powerpoint/2010/main" val="32861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4F512B-0F1C-1FEA-77D9-B7E1D22B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97" y="182880"/>
            <a:ext cx="10077557" cy="751191"/>
          </a:xfrm>
        </p:spPr>
        <p:txBody>
          <a:bodyPr/>
          <a:lstStyle/>
          <a:p>
            <a:r>
              <a:rPr lang="fr-FR" dirty="0"/>
              <a:t>Et l’évaluation dans tout ça?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083A31-70CE-9A0B-7446-7617439F5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96" y="1069005"/>
            <a:ext cx="10077557" cy="3549045"/>
          </a:xfrm>
        </p:spPr>
        <p:txBody>
          <a:bodyPr/>
          <a:lstStyle/>
          <a:p>
            <a:r>
              <a:rPr lang="fr-FR" dirty="0"/>
              <a:t>La place de l’auto-évaluation et de l’auto-régulation au centre du travail en atelier : Comment sais-je que j’ai réussi? Que j’ai compris? Que j’ai acquis des compétences?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2690D9-66AD-DB47-D0C4-6B250D88E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693" y="1810047"/>
            <a:ext cx="7568307" cy="504795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03A4C10-CA9E-86CD-EA37-A98920C35722}"/>
              </a:ext>
            </a:extLst>
          </p:cNvPr>
          <p:cNvSpPr txBox="1"/>
          <p:nvPr/>
        </p:nvSpPr>
        <p:spPr>
          <a:xfrm>
            <a:off x="889000" y="3670300"/>
            <a:ext cx="285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: Grille d’auto-évaluation de la séquence sur les statistiques. </a:t>
            </a:r>
          </a:p>
        </p:txBody>
      </p:sp>
    </p:spTree>
    <p:extLst>
      <p:ext uri="{BB962C8B-B14F-4D97-AF65-F5344CB8AC3E}">
        <p14:creationId xmlns:p14="http://schemas.microsoft.com/office/powerpoint/2010/main" val="1557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6BFB7-6F5A-97C9-839D-95D3A365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120" y="2103437"/>
            <a:ext cx="6045199" cy="1889443"/>
          </a:xfrm>
        </p:spPr>
        <p:txBody>
          <a:bodyPr>
            <a:normAutofit fontScale="90000"/>
          </a:bodyPr>
          <a:lstStyle/>
          <a:p>
            <a:r>
              <a:rPr lang="fr-FR" sz="6000" dirty="0"/>
              <a:t>Aspect théorique </a:t>
            </a:r>
          </a:p>
        </p:txBody>
      </p:sp>
    </p:spTree>
    <p:extLst>
      <p:ext uri="{BB962C8B-B14F-4D97-AF65-F5344CB8AC3E}">
        <p14:creationId xmlns:p14="http://schemas.microsoft.com/office/powerpoint/2010/main" val="2875652946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Grand écran</PresentationFormat>
  <Paragraphs>37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Aptos</vt:lpstr>
      <vt:lpstr>Arial</vt:lpstr>
      <vt:lpstr>Avenir Next LT Pro</vt:lpstr>
      <vt:lpstr>Avenir Next LT Pro Light</vt:lpstr>
      <vt:lpstr>Georgia Pro Semibold</vt:lpstr>
      <vt:lpstr>Verdana</vt:lpstr>
      <vt:lpstr>Wingdings</vt:lpstr>
      <vt:lpstr>RocaVTI</vt:lpstr>
      <vt:lpstr>La classe autonome par le travail en ateliers </vt:lpstr>
      <vt:lpstr>Déroulé : </vt:lpstr>
      <vt:lpstr>Mise en situation </vt:lpstr>
      <vt:lpstr>Retour collectif </vt:lpstr>
      <vt:lpstr>La posture « élève » </vt:lpstr>
      <vt:lpstr>Les postures enseignantes </vt:lpstr>
      <vt:lpstr>Qu’en est-il de l’adaptation ? </vt:lpstr>
      <vt:lpstr>Et l’évaluation dans tout ça? </vt:lpstr>
      <vt:lpstr>Aspect théorique </vt:lpstr>
      <vt:lpstr>Présentation PowerPoint</vt:lpstr>
      <vt:lpstr>Présentation PowerPoint</vt:lpstr>
      <vt:lpstr>Présentation PowerPoint</vt:lpstr>
      <vt:lpstr>Leçon, mise en commun et conclusion des ateliers</vt:lpstr>
      <vt:lpstr>Sources / bibliographie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Caradec</dc:creator>
  <cp:lastModifiedBy>cecile Caradec</cp:lastModifiedBy>
  <cp:revision>2</cp:revision>
  <dcterms:created xsi:type="dcterms:W3CDTF">2024-10-07T16:41:05Z</dcterms:created>
  <dcterms:modified xsi:type="dcterms:W3CDTF">2024-10-07T19:48:20Z</dcterms:modified>
</cp:coreProperties>
</file>