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7" r:id="rId2"/>
    <p:sldId id="323" r:id="rId3"/>
    <p:sldId id="310" r:id="rId4"/>
    <p:sldId id="316" r:id="rId5"/>
    <p:sldId id="311" r:id="rId6"/>
    <p:sldId id="320" r:id="rId7"/>
    <p:sldId id="322" r:id="rId8"/>
    <p:sldId id="317" r:id="rId9"/>
    <p:sldId id="329" r:id="rId10"/>
    <p:sldId id="331" r:id="rId11"/>
    <p:sldId id="258" r:id="rId12"/>
    <p:sldId id="260" r:id="rId13"/>
    <p:sldId id="33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6" autoAdjust="0"/>
    <p:restoredTop sz="94660"/>
  </p:normalViewPr>
  <p:slideViewPr>
    <p:cSldViewPr snapToGrid="0">
      <p:cViewPr varScale="1">
        <p:scale>
          <a:sx n="86" d="100"/>
          <a:sy n="86" d="100"/>
        </p:scale>
        <p:origin x="48"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B67F1F-9C44-4B83-A43C-BF9CB42B3C1C}"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A2E60026-C7D7-4680-8132-167EE2AC7F39}">
      <dgm:prSet/>
      <dgm:spPr/>
      <dgm:t>
        <a:bodyPr/>
        <a:lstStyle/>
        <a:p>
          <a:r>
            <a:rPr lang="fr-FR"/>
            <a:t>La loyauté des échanges</a:t>
          </a:r>
          <a:endParaRPr lang="en-US"/>
        </a:p>
      </dgm:t>
    </dgm:pt>
    <dgm:pt modelId="{8A1079CB-6C77-4140-8B94-7A6ED51B65F6}" type="parTrans" cxnId="{2CAF4D56-2A7A-4493-A268-4595E2EF24C9}">
      <dgm:prSet/>
      <dgm:spPr/>
      <dgm:t>
        <a:bodyPr/>
        <a:lstStyle/>
        <a:p>
          <a:endParaRPr lang="en-US"/>
        </a:p>
      </dgm:t>
    </dgm:pt>
    <dgm:pt modelId="{FAEF90AF-F9F7-4FC4-9CC7-A225C1B1D98E}" type="sibTrans" cxnId="{2CAF4D56-2A7A-4493-A268-4595E2EF24C9}">
      <dgm:prSet/>
      <dgm:spPr/>
      <dgm:t>
        <a:bodyPr/>
        <a:lstStyle/>
        <a:p>
          <a:endParaRPr lang="en-US"/>
        </a:p>
      </dgm:t>
    </dgm:pt>
    <dgm:pt modelId="{BDC3D98A-01A4-46E0-92EA-7246B7540188}">
      <dgm:prSet/>
      <dgm:spPr/>
      <dgm:t>
        <a:bodyPr/>
        <a:lstStyle/>
        <a:p>
          <a:r>
            <a:rPr lang="fr-FR"/>
            <a:t>La protection des opérateurs</a:t>
          </a:r>
          <a:endParaRPr lang="en-US"/>
        </a:p>
      </dgm:t>
    </dgm:pt>
    <dgm:pt modelId="{66A3E675-4078-4F5D-93F7-39020894B32C}" type="parTrans" cxnId="{051FCCCD-1FC0-42D6-9AA7-2BD25876C852}">
      <dgm:prSet/>
      <dgm:spPr/>
      <dgm:t>
        <a:bodyPr/>
        <a:lstStyle/>
        <a:p>
          <a:endParaRPr lang="en-US"/>
        </a:p>
      </dgm:t>
    </dgm:pt>
    <dgm:pt modelId="{F9AA9F32-8F88-4527-B700-C510D3BB357A}" type="sibTrans" cxnId="{051FCCCD-1FC0-42D6-9AA7-2BD25876C852}">
      <dgm:prSet/>
      <dgm:spPr/>
      <dgm:t>
        <a:bodyPr/>
        <a:lstStyle/>
        <a:p>
          <a:endParaRPr lang="en-US"/>
        </a:p>
      </dgm:t>
    </dgm:pt>
    <dgm:pt modelId="{86510C86-286A-47D2-B77E-B4D6A39BAC65}">
      <dgm:prSet/>
      <dgm:spPr/>
      <dgm:t>
        <a:bodyPr/>
        <a:lstStyle/>
        <a:p>
          <a:r>
            <a:rPr lang="fr-FR"/>
            <a:t>L’encadrement des opérateurs</a:t>
          </a:r>
          <a:endParaRPr lang="en-US"/>
        </a:p>
      </dgm:t>
    </dgm:pt>
    <dgm:pt modelId="{98A8A2B8-4382-4635-AC07-E43945A1C6CF}" type="parTrans" cxnId="{D9A266EB-69A2-4AE6-A9BC-89A64097EAEE}">
      <dgm:prSet/>
      <dgm:spPr/>
      <dgm:t>
        <a:bodyPr/>
        <a:lstStyle/>
        <a:p>
          <a:endParaRPr lang="en-US"/>
        </a:p>
      </dgm:t>
    </dgm:pt>
    <dgm:pt modelId="{70C7F829-A8BD-4158-95CA-49A81E53414D}" type="sibTrans" cxnId="{D9A266EB-69A2-4AE6-A9BC-89A64097EAEE}">
      <dgm:prSet/>
      <dgm:spPr/>
      <dgm:t>
        <a:bodyPr/>
        <a:lstStyle/>
        <a:p>
          <a:endParaRPr lang="en-US"/>
        </a:p>
      </dgm:t>
    </dgm:pt>
    <dgm:pt modelId="{196DC1A9-F06E-4417-B197-96A3D26A8212}" type="pres">
      <dgm:prSet presAssocID="{3AB67F1F-9C44-4B83-A43C-BF9CB42B3C1C}" presName="hierChild1" presStyleCnt="0">
        <dgm:presLayoutVars>
          <dgm:chPref val="1"/>
          <dgm:dir/>
          <dgm:animOne val="branch"/>
          <dgm:animLvl val="lvl"/>
          <dgm:resizeHandles/>
        </dgm:presLayoutVars>
      </dgm:prSet>
      <dgm:spPr/>
    </dgm:pt>
    <dgm:pt modelId="{8689C9C3-ACC2-4611-99BA-C9942D8E2638}" type="pres">
      <dgm:prSet presAssocID="{A2E60026-C7D7-4680-8132-167EE2AC7F39}" presName="hierRoot1" presStyleCnt="0"/>
      <dgm:spPr/>
    </dgm:pt>
    <dgm:pt modelId="{7CB88300-3202-4C90-B8AD-313C6D37D835}" type="pres">
      <dgm:prSet presAssocID="{A2E60026-C7D7-4680-8132-167EE2AC7F39}" presName="composite" presStyleCnt="0"/>
      <dgm:spPr/>
    </dgm:pt>
    <dgm:pt modelId="{07DAED2D-AD99-4314-B1BD-61BF882292CF}" type="pres">
      <dgm:prSet presAssocID="{A2E60026-C7D7-4680-8132-167EE2AC7F39}" presName="background" presStyleLbl="node0" presStyleIdx="0" presStyleCnt="3"/>
      <dgm:spPr/>
    </dgm:pt>
    <dgm:pt modelId="{4A7412A9-1DBF-45CA-B488-2E0C0F6E9DA7}" type="pres">
      <dgm:prSet presAssocID="{A2E60026-C7D7-4680-8132-167EE2AC7F39}" presName="text" presStyleLbl="fgAcc0" presStyleIdx="0" presStyleCnt="3">
        <dgm:presLayoutVars>
          <dgm:chPref val="3"/>
        </dgm:presLayoutVars>
      </dgm:prSet>
      <dgm:spPr/>
    </dgm:pt>
    <dgm:pt modelId="{6F0F3B90-F966-4796-B91A-C662D620BC6B}" type="pres">
      <dgm:prSet presAssocID="{A2E60026-C7D7-4680-8132-167EE2AC7F39}" presName="hierChild2" presStyleCnt="0"/>
      <dgm:spPr/>
    </dgm:pt>
    <dgm:pt modelId="{E477B120-0DC2-4AEC-A6F9-D71E456B85D1}" type="pres">
      <dgm:prSet presAssocID="{BDC3D98A-01A4-46E0-92EA-7246B7540188}" presName="hierRoot1" presStyleCnt="0"/>
      <dgm:spPr/>
    </dgm:pt>
    <dgm:pt modelId="{C5D5E8FC-8A1E-4500-B6DC-987CA28B3A0D}" type="pres">
      <dgm:prSet presAssocID="{BDC3D98A-01A4-46E0-92EA-7246B7540188}" presName="composite" presStyleCnt="0"/>
      <dgm:spPr/>
    </dgm:pt>
    <dgm:pt modelId="{1BC8FB43-4D49-40B5-8F07-B15F8E95A45A}" type="pres">
      <dgm:prSet presAssocID="{BDC3D98A-01A4-46E0-92EA-7246B7540188}" presName="background" presStyleLbl="node0" presStyleIdx="1" presStyleCnt="3"/>
      <dgm:spPr/>
    </dgm:pt>
    <dgm:pt modelId="{4DB5DDAB-F2D2-403C-9AFA-F629144130FE}" type="pres">
      <dgm:prSet presAssocID="{BDC3D98A-01A4-46E0-92EA-7246B7540188}" presName="text" presStyleLbl="fgAcc0" presStyleIdx="1" presStyleCnt="3">
        <dgm:presLayoutVars>
          <dgm:chPref val="3"/>
        </dgm:presLayoutVars>
      </dgm:prSet>
      <dgm:spPr/>
    </dgm:pt>
    <dgm:pt modelId="{07F49807-E3B2-4762-A3A3-129DD90CCD94}" type="pres">
      <dgm:prSet presAssocID="{BDC3D98A-01A4-46E0-92EA-7246B7540188}" presName="hierChild2" presStyleCnt="0"/>
      <dgm:spPr/>
    </dgm:pt>
    <dgm:pt modelId="{CAF6EF3F-DE1F-4063-9F88-EE788C21E35D}" type="pres">
      <dgm:prSet presAssocID="{86510C86-286A-47D2-B77E-B4D6A39BAC65}" presName="hierRoot1" presStyleCnt="0"/>
      <dgm:spPr/>
    </dgm:pt>
    <dgm:pt modelId="{CA189E2A-C77A-49DF-8CE8-B542F75C6EE7}" type="pres">
      <dgm:prSet presAssocID="{86510C86-286A-47D2-B77E-B4D6A39BAC65}" presName="composite" presStyleCnt="0"/>
      <dgm:spPr/>
    </dgm:pt>
    <dgm:pt modelId="{3361F2D2-7E77-4D4A-ACC8-2D051E833694}" type="pres">
      <dgm:prSet presAssocID="{86510C86-286A-47D2-B77E-B4D6A39BAC65}" presName="background" presStyleLbl="node0" presStyleIdx="2" presStyleCnt="3"/>
      <dgm:spPr/>
    </dgm:pt>
    <dgm:pt modelId="{8F44738E-4E01-48B7-A6FA-E70C7E9946F0}" type="pres">
      <dgm:prSet presAssocID="{86510C86-286A-47D2-B77E-B4D6A39BAC65}" presName="text" presStyleLbl="fgAcc0" presStyleIdx="2" presStyleCnt="3">
        <dgm:presLayoutVars>
          <dgm:chPref val="3"/>
        </dgm:presLayoutVars>
      </dgm:prSet>
      <dgm:spPr/>
    </dgm:pt>
    <dgm:pt modelId="{85562D9C-B16E-46FA-98BF-9290748CC313}" type="pres">
      <dgm:prSet presAssocID="{86510C86-286A-47D2-B77E-B4D6A39BAC65}" presName="hierChild2" presStyleCnt="0"/>
      <dgm:spPr/>
    </dgm:pt>
  </dgm:ptLst>
  <dgm:cxnLst>
    <dgm:cxn modelId="{9030290C-FCED-4B1C-B848-43BF9A85126E}" type="presOf" srcId="{A2E60026-C7D7-4680-8132-167EE2AC7F39}" destId="{4A7412A9-1DBF-45CA-B488-2E0C0F6E9DA7}" srcOrd="0" destOrd="0" presId="urn:microsoft.com/office/officeart/2005/8/layout/hierarchy1"/>
    <dgm:cxn modelId="{B6870238-FB6E-40C0-BCAB-CA35D7BABAB1}" type="presOf" srcId="{86510C86-286A-47D2-B77E-B4D6A39BAC65}" destId="{8F44738E-4E01-48B7-A6FA-E70C7E9946F0}" srcOrd="0" destOrd="0" presId="urn:microsoft.com/office/officeart/2005/8/layout/hierarchy1"/>
    <dgm:cxn modelId="{2CAF4D56-2A7A-4493-A268-4595E2EF24C9}" srcId="{3AB67F1F-9C44-4B83-A43C-BF9CB42B3C1C}" destId="{A2E60026-C7D7-4680-8132-167EE2AC7F39}" srcOrd="0" destOrd="0" parTransId="{8A1079CB-6C77-4140-8B94-7A6ED51B65F6}" sibTransId="{FAEF90AF-F9F7-4FC4-9CC7-A225C1B1D98E}"/>
    <dgm:cxn modelId="{0F8D7A78-6DC8-4042-A0B5-A43E239DBA79}" type="presOf" srcId="{3AB67F1F-9C44-4B83-A43C-BF9CB42B3C1C}" destId="{196DC1A9-F06E-4417-B197-96A3D26A8212}" srcOrd="0" destOrd="0" presId="urn:microsoft.com/office/officeart/2005/8/layout/hierarchy1"/>
    <dgm:cxn modelId="{051FCCCD-1FC0-42D6-9AA7-2BD25876C852}" srcId="{3AB67F1F-9C44-4B83-A43C-BF9CB42B3C1C}" destId="{BDC3D98A-01A4-46E0-92EA-7246B7540188}" srcOrd="1" destOrd="0" parTransId="{66A3E675-4078-4F5D-93F7-39020894B32C}" sibTransId="{F9AA9F32-8F88-4527-B700-C510D3BB357A}"/>
    <dgm:cxn modelId="{D9A266EB-69A2-4AE6-A9BC-89A64097EAEE}" srcId="{3AB67F1F-9C44-4B83-A43C-BF9CB42B3C1C}" destId="{86510C86-286A-47D2-B77E-B4D6A39BAC65}" srcOrd="2" destOrd="0" parTransId="{98A8A2B8-4382-4635-AC07-E43945A1C6CF}" sibTransId="{70C7F829-A8BD-4158-95CA-49A81E53414D}"/>
    <dgm:cxn modelId="{DC0E8CEC-AF17-4B90-AD04-2715EA5F19A0}" type="presOf" srcId="{BDC3D98A-01A4-46E0-92EA-7246B7540188}" destId="{4DB5DDAB-F2D2-403C-9AFA-F629144130FE}" srcOrd="0" destOrd="0" presId="urn:microsoft.com/office/officeart/2005/8/layout/hierarchy1"/>
    <dgm:cxn modelId="{10D60C4B-E678-477A-8611-B3155FF75C3E}" type="presParOf" srcId="{196DC1A9-F06E-4417-B197-96A3D26A8212}" destId="{8689C9C3-ACC2-4611-99BA-C9942D8E2638}" srcOrd="0" destOrd="0" presId="urn:microsoft.com/office/officeart/2005/8/layout/hierarchy1"/>
    <dgm:cxn modelId="{51033756-1070-43AB-862B-DF75090FDE24}" type="presParOf" srcId="{8689C9C3-ACC2-4611-99BA-C9942D8E2638}" destId="{7CB88300-3202-4C90-B8AD-313C6D37D835}" srcOrd="0" destOrd="0" presId="urn:microsoft.com/office/officeart/2005/8/layout/hierarchy1"/>
    <dgm:cxn modelId="{B15C1E46-DE30-47BF-A12F-AEC6E0205DA4}" type="presParOf" srcId="{7CB88300-3202-4C90-B8AD-313C6D37D835}" destId="{07DAED2D-AD99-4314-B1BD-61BF882292CF}" srcOrd="0" destOrd="0" presId="urn:microsoft.com/office/officeart/2005/8/layout/hierarchy1"/>
    <dgm:cxn modelId="{4B8C1E87-92E2-4F4C-899A-9A65FE16DA1A}" type="presParOf" srcId="{7CB88300-3202-4C90-B8AD-313C6D37D835}" destId="{4A7412A9-1DBF-45CA-B488-2E0C0F6E9DA7}" srcOrd="1" destOrd="0" presId="urn:microsoft.com/office/officeart/2005/8/layout/hierarchy1"/>
    <dgm:cxn modelId="{9D3C89FD-7661-4BE9-B9EA-F5718E1F7B2D}" type="presParOf" srcId="{8689C9C3-ACC2-4611-99BA-C9942D8E2638}" destId="{6F0F3B90-F966-4796-B91A-C662D620BC6B}" srcOrd="1" destOrd="0" presId="urn:microsoft.com/office/officeart/2005/8/layout/hierarchy1"/>
    <dgm:cxn modelId="{FBBF68BE-C683-4107-A1B9-195C97DC0293}" type="presParOf" srcId="{196DC1A9-F06E-4417-B197-96A3D26A8212}" destId="{E477B120-0DC2-4AEC-A6F9-D71E456B85D1}" srcOrd="1" destOrd="0" presId="urn:microsoft.com/office/officeart/2005/8/layout/hierarchy1"/>
    <dgm:cxn modelId="{714B48FA-F611-4CB8-B6F3-A51C31491CFC}" type="presParOf" srcId="{E477B120-0DC2-4AEC-A6F9-D71E456B85D1}" destId="{C5D5E8FC-8A1E-4500-B6DC-987CA28B3A0D}" srcOrd="0" destOrd="0" presId="urn:microsoft.com/office/officeart/2005/8/layout/hierarchy1"/>
    <dgm:cxn modelId="{B402B8AA-DF7B-4ADA-8C2C-FDEAC5AE319A}" type="presParOf" srcId="{C5D5E8FC-8A1E-4500-B6DC-987CA28B3A0D}" destId="{1BC8FB43-4D49-40B5-8F07-B15F8E95A45A}" srcOrd="0" destOrd="0" presId="urn:microsoft.com/office/officeart/2005/8/layout/hierarchy1"/>
    <dgm:cxn modelId="{C73E5BCB-3F37-4853-8052-C96253BE78E5}" type="presParOf" srcId="{C5D5E8FC-8A1E-4500-B6DC-987CA28B3A0D}" destId="{4DB5DDAB-F2D2-403C-9AFA-F629144130FE}" srcOrd="1" destOrd="0" presId="urn:microsoft.com/office/officeart/2005/8/layout/hierarchy1"/>
    <dgm:cxn modelId="{5CAFA0C1-B99B-423B-9F75-5BFBB45A4F02}" type="presParOf" srcId="{E477B120-0DC2-4AEC-A6F9-D71E456B85D1}" destId="{07F49807-E3B2-4762-A3A3-129DD90CCD94}" srcOrd="1" destOrd="0" presId="urn:microsoft.com/office/officeart/2005/8/layout/hierarchy1"/>
    <dgm:cxn modelId="{59F04CF2-EAB6-4CF2-A0E4-E6A336194054}" type="presParOf" srcId="{196DC1A9-F06E-4417-B197-96A3D26A8212}" destId="{CAF6EF3F-DE1F-4063-9F88-EE788C21E35D}" srcOrd="2" destOrd="0" presId="urn:microsoft.com/office/officeart/2005/8/layout/hierarchy1"/>
    <dgm:cxn modelId="{E6AEFAAE-BC45-4319-8253-EB7324F7D804}" type="presParOf" srcId="{CAF6EF3F-DE1F-4063-9F88-EE788C21E35D}" destId="{CA189E2A-C77A-49DF-8CE8-B542F75C6EE7}" srcOrd="0" destOrd="0" presId="urn:microsoft.com/office/officeart/2005/8/layout/hierarchy1"/>
    <dgm:cxn modelId="{32B7107C-B239-4AB3-8D13-278CF93E205E}" type="presParOf" srcId="{CA189E2A-C77A-49DF-8CE8-B542F75C6EE7}" destId="{3361F2D2-7E77-4D4A-ACC8-2D051E833694}" srcOrd="0" destOrd="0" presId="urn:microsoft.com/office/officeart/2005/8/layout/hierarchy1"/>
    <dgm:cxn modelId="{81082D0F-64F4-41DB-9CA7-EEB6E22556FE}" type="presParOf" srcId="{CA189E2A-C77A-49DF-8CE8-B542F75C6EE7}" destId="{8F44738E-4E01-48B7-A6FA-E70C7E9946F0}" srcOrd="1" destOrd="0" presId="urn:microsoft.com/office/officeart/2005/8/layout/hierarchy1"/>
    <dgm:cxn modelId="{D4E4D714-78E5-4A22-B793-D90B193A721A}" type="presParOf" srcId="{CAF6EF3F-DE1F-4063-9F88-EE788C21E35D}" destId="{85562D9C-B16E-46FA-98BF-9290748CC313}"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FD7F8DF-1512-44B2-AD99-A8A039B21470}" type="doc">
      <dgm:prSet loTypeId="urn:microsoft.com/office/officeart/2005/8/layout/hList1" loCatId="list" qsTypeId="urn:microsoft.com/office/officeart/2005/8/quickstyle/simple1" qsCatId="simple" csTypeId="urn:microsoft.com/office/officeart/2005/8/colors/colorful1" csCatId="colorful"/>
      <dgm:spPr/>
      <dgm:t>
        <a:bodyPr/>
        <a:lstStyle/>
        <a:p>
          <a:endParaRPr lang="en-US"/>
        </a:p>
      </dgm:t>
    </dgm:pt>
    <dgm:pt modelId="{EE82F0CF-0497-428C-AFC3-E7FA8E471C0C}">
      <dgm:prSet/>
      <dgm:spPr/>
      <dgm:t>
        <a:bodyPr/>
        <a:lstStyle/>
        <a:p>
          <a:r>
            <a:rPr lang="fr-FR"/>
            <a:t>Enjeux:</a:t>
          </a:r>
          <a:endParaRPr lang="en-US"/>
        </a:p>
      </dgm:t>
    </dgm:pt>
    <dgm:pt modelId="{1ABBD109-CE11-4F4F-96A3-CF1F6EACDB2E}" type="parTrans" cxnId="{A15F5A1B-9B19-4709-B497-AED6AA2F2A94}">
      <dgm:prSet/>
      <dgm:spPr/>
      <dgm:t>
        <a:bodyPr/>
        <a:lstStyle/>
        <a:p>
          <a:endParaRPr lang="en-US"/>
        </a:p>
      </dgm:t>
    </dgm:pt>
    <dgm:pt modelId="{B497803B-35F3-48E0-8E35-FFA810B82A02}" type="sibTrans" cxnId="{A15F5A1B-9B19-4709-B497-AED6AA2F2A94}">
      <dgm:prSet/>
      <dgm:spPr/>
      <dgm:t>
        <a:bodyPr/>
        <a:lstStyle/>
        <a:p>
          <a:endParaRPr lang="en-US"/>
        </a:p>
      </dgm:t>
    </dgm:pt>
    <dgm:pt modelId="{031FD19B-8040-4EC6-B82A-63B857310A96}">
      <dgm:prSet/>
      <dgm:spPr/>
      <dgm:t>
        <a:bodyPr/>
        <a:lstStyle/>
        <a:p>
          <a:r>
            <a:rPr lang="fr-FR"/>
            <a:t>Le DIE, droit de la libéralisation des échanges</a:t>
          </a:r>
          <a:endParaRPr lang="en-US"/>
        </a:p>
      </dgm:t>
    </dgm:pt>
    <dgm:pt modelId="{97767651-83BE-4503-BBA8-3E6AD1AA3D72}" type="parTrans" cxnId="{7CC5B7FD-9AC2-4D94-8A39-28C8BAB2F20B}">
      <dgm:prSet/>
      <dgm:spPr/>
      <dgm:t>
        <a:bodyPr/>
        <a:lstStyle/>
        <a:p>
          <a:endParaRPr lang="en-US"/>
        </a:p>
      </dgm:t>
    </dgm:pt>
    <dgm:pt modelId="{A3BB77B4-F77A-4E7A-8656-EAD444BF78AA}" type="sibTrans" cxnId="{7CC5B7FD-9AC2-4D94-8A39-28C8BAB2F20B}">
      <dgm:prSet/>
      <dgm:spPr/>
      <dgm:t>
        <a:bodyPr/>
        <a:lstStyle/>
        <a:p>
          <a:endParaRPr lang="en-US"/>
        </a:p>
      </dgm:t>
    </dgm:pt>
    <dgm:pt modelId="{937609C5-F868-4876-A1EA-5138F5E7B367}">
      <dgm:prSet/>
      <dgm:spPr/>
      <dgm:t>
        <a:bodyPr/>
        <a:lstStyle/>
        <a:p>
          <a:r>
            <a:rPr lang="fr-FR"/>
            <a:t>Le DIE, droit de la régulation des opérateurs ?</a:t>
          </a:r>
          <a:endParaRPr lang="en-US"/>
        </a:p>
      </dgm:t>
    </dgm:pt>
    <dgm:pt modelId="{B93092B3-AF49-4504-82CC-74C137BC7A02}" type="parTrans" cxnId="{65F8DE37-52A5-4A88-94DB-8666BC351758}">
      <dgm:prSet/>
      <dgm:spPr/>
      <dgm:t>
        <a:bodyPr/>
        <a:lstStyle/>
        <a:p>
          <a:endParaRPr lang="en-US"/>
        </a:p>
      </dgm:t>
    </dgm:pt>
    <dgm:pt modelId="{06C6FAE6-86E4-420A-B930-0D7A47B104EB}" type="sibTrans" cxnId="{65F8DE37-52A5-4A88-94DB-8666BC351758}">
      <dgm:prSet/>
      <dgm:spPr/>
      <dgm:t>
        <a:bodyPr/>
        <a:lstStyle/>
        <a:p>
          <a:endParaRPr lang="en-US"/>
        </a:p>
      </dgm:t>
    </dgm:pt>
    <dgm:pt modelId="{CAEF7ED3-151E-4129-9832-80819D3F4608}">
      <dgm:prSet/>
      <dgm:spPr/>
      <dgm:t>
        <a:bodyPr/>
        <a:lstStyle/>
        <a:p>
          <a:r>
            <a:rPr lang="fr-FR"/>
            <a:t>Difficulté: des acteurs économiques globaux, des sujets des droits internes</a:t>
          </a:r>
          <a:endParaRPr lang="en-US"/>
        </a:p>
      </dgm:t>
    </dgm:pt>
    <dgm:pt modelId="{F0F884FF-D4CD-4DEC-9318-41FBCC533E99}" type="parTrans" cxnId="{C1C2126B-3810-4966-8297-ECFB884675F4}">
      <dgm:prSet/>
      <dgm:spPr/>
      <dgm:t>
        <a:bodyPr/>
        <a:lstStyle/>
        <a:p>
          <a:endParaRPr lang="en-US"/>
        </a:p>
      </dgm:t>
    </dgm:pt>
    <dgm:pt modelId="{9319D129-213A-4D3C-B417-6DD712757AC1}" type="sibTrans" cxnId="{C1C2126B-3810-4966-8297-ECFB884675F4}">
      <dgm:prSet/>
      <dgm:spPr/>
      <dgm:t>
        <a:bodyPr/>
        <a:lstStyle/>
        <a:p>
          <a:endParaRPr lang="en-US"/>
        </a:p>
      </dgm:t>
    </dgm:pt>
    <dgm:pt modelId="{E04DD7AF-3131-4179-B116-823F008B2D3E}">
      <dgm:prSet/>
      <dgm:spPr/>
      <dgm:t>
        <a:bodyPr/>
        <a:lstStyle/>
        <a:p>
          <a:r>
            <a:rPr lang="fr-FR"/>
            <a:t>Nécessité d’un cadre global – « Level playing field »</a:t>
          </a:r>
          <a:endParaRPr lang="en-US"/>
        </a:p>
      </dgm:t>
    </dgm:pt>
    <dgm:pt modelId="{5C8AA55F-F660-4A85-AAC9-981D443ACC48}" type="parTrans" cxnId="{9F6C6A7A-3686-4454-ABF6-1C6F4C20EE83}">
      <dgm:prSet/>
      <dgm:spPr/>
      <dgm:t>
        <a:bodyPr/>
        <a:lstStyle/>
        <a:p>
          <a:endParaRPr lang="en-US"/>
        </a:p>
      </dgm:t>
    </dgm:pt>
    <dgm:pt modelId="{6B10111E-22F7-4305-B030-667045932B3E}" type="sibTrans" cxnId="{9F6C6A7A-3686-4454-ABF6-1C6F4C20EE83}">
      <dgm:prSet/>
      <dgm:spPr/>
      <dgm:t>
        <a:bodyPr/>
        <a:lstStyle/>
        <a:p>
          <a:endParaRPr lang="en-US"/>
        </a:p>
      </dgm:t>
    </dgm:pt>
    <dgm:pt modelId="{0FFCB793-8276-47D2-ACCF-D72AA17736CC}">
      <dgm:prSet/>
      <dgm:spPr/>
      <dgm:t>
        <a:bodyPr/>
        <a:lstStyle/>
        <a:p>
          <a:r>
            <a:rPr lang="fr-FR"/>
            <a:t>Domaines :</a:t>
          </a:r>
          <a:endParaRPr lang="en-US"/>
        </a:p>
      </dgm:t>
    </dgm:pt>
    <dgm:pt modelId="{F55BDA2A-00AD-4AE8-9B11-82A945F9A3CD}" type="parTrans" cxnId="{ABA51851-FA68-4A68-BFCF-E209511EB97A}">
      <dgm:prSet/>
      <dgm:spPr/>
      <dgm:t>
        <a:bodyPr/>
        <a:lstStyle/>
        <a:p>
          <a:endParaRPr lang="en-US"/>
        </a:p>
      </dgm:t>
    </dgm:pt>
    <dgm:pt modelId="{56B92858-6605-4EE9-91E3-2203D710E5C5}" type="sibTrans" cxnId="{ABA51851-FA68-4A68-BFCF-E209511EB97A}">
      <dgm:prSet/>
      <dgm:spPr/>
      <dgm:t>
        <a:bodyPr/>
        <a:lstStyle/>
        <a:p>
          <a:endParaRPr lang="en-US"/>
        </a:p>
      </dgm:t>
    </dgm:pt>
    <dgm:pt modelId="{D3683522-C4CC-48D2-AA36-B421358BA723}">
      <dgm:prSet/>
      <dgm:spPr/>
      <dgm:t>
        <a:bodyPr/>
        <a:lstStyle/>
        <a:p>
          <a:r>
            <a:rPr lang="fr-FR"/>
            <a:t>Droits humains et sociaux</a:t>
          </a:r>
          <a:endParaRPr lang="en-US"/>
        </a:p>
      </dgm:t>
    </dgm:pt>
    <dgm:pt modelId="{37621CF8-67F7-4516-B8E8-5ADC49615244}" type="parTrans" cxnId="{54B17049-6CCE-4DBE-85C4-CE8BD4AF71B2}">
      <dgm:prSet/>
      <dgm:spPr/>
      <dgm:t>
        <a:bodyPr/>
        <a:lstStyle/>
        <a:p>
          <a:endParaRPr lang="en-US"/>
        </a:p>
      </dgm:t>
    </dgm:pt>
    <dgm:pt modelId="{5D5D2EED-B681-4116-9646-082FC5AED1E6}" type="sibTrans" cxnId="{54B17049-6CCE-4DBE-85C4-CE8BD4AF71B2}">
      <dgm:prSet/>
      <dgm:spPr/>
      <dgm:t>
        <a:bodyPr/>
        <a:lstStyle/>
        <a:p>
          <a:endParaRPr lang="en-US"/>
        </a:p>
      </dgm:t>
    </dgm:pt>
    <dgm:pt modelId="{FA3061DD-78EB-4BD0-9D84-0A62A227B75C}">
      <dgm:prSet/>
      <dgm:spPr/>
      <dgm:t>
        <a:bodyPr/>
        <a:lstStyle/>
        <a:p>
          <a:r>
            <a:rPr lang="fr-FR"/>
            <a:t>Environnement</a:t>
          </a:r>
          <a:endParaRPr lang="en-US"/>
        </a:p>
      </dgm:t>
    </dgm:pt>
    <dgm:pt modelId="{9ED6D158-D6F1-4977-B2C1-DBF5064A8A2B}" type="parTrans" cxnId="{1C77D954-1EE5-4D1A-80C0-74E7615E278C}">
      <dgm:prSet/>
      <dgm:spPr/>
      <dgm:t>
        <a:bodyPr/>
        <a:lstStyle/>
        <a:p>
          <a:endParaRPr lang="en-US"/>
        </a:p>
      </dgm:t>
    </dgm:pt>
    <dgm:pt modelId="{52E7D6ED-21F3-49B4-9811-386A2E886129}" type="sibTrans" cxnId="{1C77D954-1EE5-4D1A-80C0-74E7615E278C}">
      <dgm:prSet/>
      <dgm:spPr/>
      <dgm:t>
        <a:bodyPr/>
        <a:lstStyle/>
        <a:p>
          <a:endParaRPr lang="en-US"/>
        </a:p>
      </dgm:t>
    </dgm:pt>
    <dgm:pt modelId="{A714FCF5-6D39-471B-BF9C-2BA6D11428BF}">
      <dgm:prSet/>
      <dgm:spPr/>
      <dgm:t>
        <a:bodyPr/>
        <a:lstStyle/>
        <a:p>
          <a:r>
            <a:rPr lang="fr-FR"/>
            <a:t>Fiscalité</a:t>
          </a:r>
          <a:endParaRPr lang="en-US"/>
        </a:p>
      </dgm:t>
    </dgm:pt>
    <dgm:pt modelId="{A29A62E2-5589-42A5-BCA6-9BD81D41F75D}" type="parTrans" cxnId="{61E0CBE5-474A-4B93-A940-933F4FAD9A3E}">
      <dgm:prSet/>
      <dgm:spPr/>
      <dgm:t>
        <a:bodyPr/>
        <a:lstStyle/>
        <a:p>
          <a:endParaRPr lang="en-US"/>
        </a:p>
      </dgm:t>
    </dgm:pt>
    <dgm:pt modelId="{ADD00C46-9299-478C-AB93-E326A5B2D056}" type="sibTrans" cxnId="{61E0CBE5-474A-4B93-A940-933F4FAD9A3E}">
      <dgm:prSet/>
      <dgm:spPr/>
      <dgm:t>
        <a:bodyPr/>
        <a:lstStyle/>
        <a:p>
          <a:endParaRPr lang="en-US"/>
        </a:p>
      </dgm:t>
    </dgm:pt>
    <dgm:pt modelId="{25B68D7C-770D-4D7D-A8B5-93F7A5626702}">
      <dgm:prSet/>
      <dgm:spPr/>
      <dgm:t>
        <a:bodyPr/>
        <a:lstStyle/>
        <a:p>
          <a:r>
            <a:rPr lang="fr-FR"/>
            <a:t>Anti-corruption</a:t>
          </a:r>
          <a:endParaRPr lang="en-US"/>
        </a:p>
      </dgm:t>
    </dgm:pt>
    <dgm:pt modelId="{EBE7452F-32D4-4465-BAB3-874E8DFBB214}" type="parTrans" cxnId="{AEBE0C5B-F009-488C-9F37-3C0327687BE5}">
      <dgm:prSet/>
      <dgm:spPr/>
      <dgm:t>
        <a:bodyPr/>
        <a:lstStyle/>
        <a:p>
          <a:endParaRPr lang="en-US"/>
        </a:p>
      </dgm:t>
    </dgm:pt>
    <dgm:pt modelId="{F25BFDD5-2824-4680-90EC-B15CD4BE8B42}" type="sibTrans" cxnId="{AEBE0C5B-F009-488C-9F37-3C0327687BE5}">
      <dgm:prSet/>
      <dgm:spPr/>
      <dgm:t>
        <a:bodyPr/>
        <a:lstStyle/>
        <a:p>
          <a:endParaRPr lang="en-US"/>
        </a:p>
      </dgm:t>
    </dgm:pt>
    <dgm:pt modelId="{EECA0EFD-88EA-4A18-92A2-3DAB7DC69C25}" type="pres">
      <dgm:prSet presAssocID="{8FD7F8DF-1512-44B2-AD99-A8A039B21470}" presName="Name0" presStyleCnt="0">
        <dgm:presLayoutVars>
          <dgm:dir/>
          <dgm:animLvl val="lvl"/>
          <dgm:resizeHandles val="exact"/>
        </dgm:presLayoutVars>
      </dgm:prSet>
      <dgm:spPr/>
    </dgm:pt>
    <dgm:pt modelId="{A1245147-4676-4869-9428-167A2CE19A99}" type="pres">
      <dgm:prSet presAssocID="{EE82F0CF-0497-428C-AFC3-E7FA8E471C0C}" presName="composite" presStyleCnt="0"/>
      <dgm:spPr/>
    </dgm:pt>
    <dgm:pt modelId="{D92E9BED-CB5B-48DB-AE9B-2A521B3500A1}" type="pres">
      <dgm:prSet presAssocID="{EE82F0CF-0497-428C-AFC3-E7FA8E471C0C}" presName="parTx" presStyleLbl="alignNode1" presStyleIdx="0" presStyleCnt="2">
        <dgm:presLayoutVars>
          <dgm:chMax val="0"/>
          <dgm:chPref val="0"/>
          <dgm:bulletEnabled val="1"/>
        </dgm:presLayoutVars>
      </dgm:prSet>
      <dgm:spPr/>
    </dgm:pt>
    <dgm:pt modelId="{42D273C9-6356-4DD0-9BEA-831A162479BF}" type="pres">
      <dgm:prSet presAssocID="{EE82F0CF-0497-428C-AFC3-E7FA8E471C0C}" presName="desTx" presStyleLbl="alignAccFollowNode1" presStyleIdx="0" presStyleCnt="2">
        <dgm:presLayoutVars>
          <dgm:bulletEnabled val="1"/>
        </dgm:presLayoutVars>
      </dgm:prSet>
      <dgm:spPr/>
    </dgm:pt>
    <dgm:pt modelId="{441D7855-39CD-4149-98CB-71274F77E6D4}" type="pres">
      <dgm:prSet presAssocID="{B497803B-35F3-48E0-8E35-FFA810B82A02}" presName="space" presStyleCnt="0"/>
      <dgm:spPr/>
    </dgm:pt>
    <dgm:pt modelId="{28E770BB-E5BC-4022-9EBF-2E99A27903A0}" type="pres">
      <dgm:prSet presAssocID="{0FFCB793-8276-47D2-ACCF-D72AA17736CC}" presName="composite" presStyleCnt="0"/>
      <dgm:spPr/>
    </dgm:pt>
    <dgm:pt modelId="{6F31A1CF-2012-4FFE-AEAB-903AC1F4F208}" type="pres">
      <dgm:prSet presAssocID="{0FFCB793-8276-47D2-ACCF-D72AA17736CC}" presName="parTx" presStyleLbl="alignNode1" presStyleIdx="1" presStyleCnt="2">
        <dgm:presLayoutVars>
          <dgm:chMax val="0"/>
          <dgm:chPref val="0"/>
          <dgm:bulletEnabled val="1"/>
        </dgm:presLayoutVars>
      </dgm:prSet>
      <dgm:spPr/>
    </dgm:pt>
    <dgm:pt modelId="{93B7831F-5B6F-4D8D-9461-C8DD1FACF096}" type="pres">
      <dgm:prSet presAssocID="{0FFCB793-8276-47D2-ACCF-D72AA17736CC}" presName="desTx" presStyleLbl="alignAccFollowNode1" presStyleIdx="1" presStyleCnt="2">
        <dgm:presLayoutVars>
          <dgm:bulletEnabled val="1"/>
        </dgm:presLayoutVars>
      </dgm:prSet>
      <dgm:spPr/>
    </dgm:pt>
  </dgm:ptLst>
  <dgm:cxnLst>
    <dgm:cxn modelId="{08717407-5402-4E45-A9AF-BC999069F030}" type="presOf" srcId="{8FD7F8DF-1512-44B2-AD99-A8A039B21470}" destId="{EECA0EFD-88EA-4A18-92A2-3DAB7DC69C25}" srcOrd="0" destOrd="0" presId="urn:microsoft.com/office/officeart/2005/8/layout/hList1"/>
    <dgm:cxn modelId="{A15F5A1B-9B19-4709-B497-AED6AA2F2A94}" srcId="{8FD7F8DF-1512-44B2-AD99-A8A039B21470}" destId="{EE82F0CF-0497-428C-AFC3-E7FA8E471C0C}" srcOrd="0" destOrd="0" parTransId="{1ABBD109-CE11-4F4F-96A3-CF1F6EACDB2E}" sibTransId="{B497803B-35F3-48E0-8E35-FFA810B82A02}"/>
    <dgm:cxn modelId="{C3904B26-F694-4114-880F-36EDFD71C938}" type="presOf" srcId="{E04DD7AF-3131-4179-B116-823F008B2D3E}" destId="{42D273C9-6356-4DD0-9BEA-831A162479BF}" srcOrd="0" destOrd="3" presId="urn:microsoft.com/office/officeart/2005/8/layout/hList1"/>
    <dgm:cxn modelId="{65F8DE37-52A5-4A88-94DB-8666BC351758}" srcId="{EE82F0CF-0497-428C-AFC3-E7FA8E471C0C}" destId="{937609C5-F868-4876-A1EA-5138F5E7B367}" srcOrd="1" destOrd="0" parTransId="{B93092B3-AF49-4504-82CC-74C137BC7A02}" sibTransId="{06C6FAE6-86E4-420A-B930-0D7A47B104EB}"/>
    <dgm:cxn modelId="{AEBE0C5B-F009-488C-9F37-3C0327687BE5}" srcId="{0FFCB793-8276-47D2-ACCF-D72AA17736CC}" destId="{25B68D7C-770D-4D7D-A8B5-93F7A5626702}" srcOrd="3" destOrd="0" parTransId="{EBE7452F-32D4-4465-BAB3-874E8DFBB214}" sibTransId="{F25BFDD5-2824-4680-90EC-B15CD4BE8B42}"/>
    <dgm:cxn modelId="{74263543-F907-4173-991F-19AFC8CE7409}" type="presOf" srcId="{FA3061DD-78EB-4BD0-9D84-0A62A227B75C}" destId="{93B7831F-5B6F-4D8D-9461-C8DD1FACF096}" srcOrd="0" destOrd="1" presId="urn:microsoft.com/office/officeart/2005/8/layout/hList1"/>
    <dgm:cxn modelId="{A7BC9644-E77D-41BE-B533-01EA8954D516}" type="presOf" srcId="{937609C5-F868-4876-A1EA-5138F5E7B367}" destId="{42D273C9-6356-4DD0-9BEA-831A162479BF}" srcOrd="0" destOrd="1" presId="urn:microsoft.com/office/officeart/2005/8/layout/hList1"/>
    <dgm:cxn modelId="{54B17049-6CCE-4DBE-85C4-CE8BD4AF71B2}" srcId="{0FFCB793-8276-47D2-ACCF-D72AA17736CC}" destId="{D3683522-C4CC-48D2-AA36-B421358BA723}" srcOrd="0" destOrd="0" parTransId="{37621CF8-67F7-4516-B8E8-5ADC49615244}" sibTransId="{5D5D2EED-B681-4116-9646-082FC5AED1E6}"/>
    <dgm:cxn modelId="{C1C2126B-3810-4966-8297-ECFB884675F4}" srcId="{937609C5-F868-4876-A1EA-5138F5E7B367}" destId="{CAEF7ED3-151E-4129-9832-80819D3F4608}" srcOrd="0" destOrd="0" parTransId="{F0F884FF-D4CD-4DEC-9318-41FBCC533E99}" sibTransId="{9319D129-213A-4D3C-B417-6DD712757AC1}"/>
    <dgm:cxn modelId="{ABA51851-FA68-4A68-BFCF-E209511EB97A}" srcId="{8FD7F8DF-1512-44B2-AD99-A8A039B21470}" destId="{0FFCB793-8276-47D2-ACCF-D72AA17736CC}" srcOrd="1" destOrd="0" parTransId="{F55BDA2A-00AD-4AE8-9B11-82A945F9A3CD}" sibTransId="{56B92858-6605-4EE9-91E3-2203D710E5C5}"/>
    <dgm:cxn modelId="{0F375254-8F50-4874-A7A5-1264900B3ED5}" type="presOf" srcId="{25B68D7C-770D-4D7D-A8B5-93F7A5626702}" destId="{93B7831F-5B6F-4D8D-9461-C8DD1FACF096}" srcOrd="0" destOrd="3" presId="urn:microsoft.com/office/officeart/2005/8/layout/hList1"/>
    <dgm:cxn modelId="{1C77D954-1EE5-4D1A-80C0-74E7615E278C}" srcId="{0FFCB793-8276-47D2-ACCF-D72AA17736CC}" destId="{FA3061DD-78EB-4BD0-9D84-0A62A227B75C}" srcOrd="1" destOrd="0" parTransId="{9ED6D158-D6F1-4977-B2C1-DBF5064A8A2B}" sibTransId="{52E7D6ED-21F3-49B4-9811-386A2E886129}"/>
    <dgm:cxn modelId="{9F6C6A7A-3686-4454-ABF6-1C6F4C20EE83}" srcId="{937609C5-F868-4876-A1EA-5138F5E7B367}" destId="{E04DD7AF-3131-4179-B116-823F008B2D3E}" srcOrd="1" destOrd="0" parTransId="{5C8AA55F-F660-4A85-AAC9-981D443ACC48}" sibTransId="{6B10111E-22F7-4305-B030-667045932B3E}"/>
    <dgm:cxn modelId="{1A2FB485-200B-42DC-95E6-B367B4DC6176}" type="presOf" srcId="{D3683522-C4CC-48D2-AA36-B421358BA723}" destId="{93B7831F-5B6F-4D8D-9461-C8DD1FACF096}" srcOrd="0" destOrd="0" presId="urn:microsoft.com/office/officeart/2005/8/layout/hList1"/>
    <dgm:cxn modelId="{A1495D8F-7F25-416E-A41B-893174E5AAED}" type="presOf" srcId="{031FD19B-8040-4EC6-B82A-63B857310A96}" destId="{42D273C9-6356-4DD0-9BEA-831A162479BF}" srcOrd="0" destOrd="0" presId="urn:microsoft.com/office/officeart/2005/8/layout/hList1"/>
    <dgm:cxn modelId="{48A9E58F-DFF8-4A9D-A137-2B48BC845164}" type="presOf" srcId="{EE82F0CF-0497-428C-AFC3-E7FA8E471C0C}" destId="{D92E9BED-CB5B-48DB-AE9B-2A521B3500A1}" srcOrd="0" destOrd="0" presId="urn:microsoft.com/office/officeart/2005/8/layout/hList1"/>
    <dgm:cxn modelId="{09AEE891-0847-4250-81FE-D2B422768BBA}" type="presOf" srcId="{CAEF7ED3-151E-4129-9832-80819D3F4608}" destId="{42D273C9-6356-4DD0-9BEA-831A162479BF}" srcOrd="0" destOrd="2" presId="urn:microsoft.com/office/officeart/2005/8/layout/hList1"/>
    <dgm:cxn modelId="{A3311EB7-5B1C-48B4-B812-1C18413E91B3}" type="presOf" srcId="{A714FCF5-6D39-471B-BF9C-2BA6D11428BF}" destId="{93B7831F-5B6F-4D8D-9461-C8DD1FACF096}" srcOrd="0" destOrd="2" presId="urn:microsoft.com/office/officeart/2005/8/layout/hList1"/>
    <dgm:cxn modelId="{59F55ED6-3B9C-45A6-B108-865B71ECA96B}" type="presOf" srcId="{0FFCB793-8276-47D2-ACCF-D72AA17736CC}" destId="{6F31A1CF-2012-4FFE-AEAB-903AC1F4F208}" srcOrd="0" destOrd="0" presId="urn:microsoft.com/office/officeart/2005/8/layout/hList1"/>
    <dgm:cxn modelId="{61E0CBE5-474A-4B93-A940-933F4FAD9A3E}" srcId="{0FFCB793-8276-47D2-ACCF-D72AA17736CC}" destId="{A714FCF5-6D39-471B-BF9C-2BA6D11428BF}" srcOrd="2" destOrd="0" parTransId="{A29A62E2-5589-42A5-BCA6-9BD81D41F75D}" sibTransId="{ADD00C46-9299-478C-AB93-E326A5B2D056}"/>
    <dgm:cxn modelId="{7CC5B7FD-9AC2-4D94-8A39-28C8BAB2F20B}" srcId="{EE82F0CF-0497-428C-AFC3-E7FA8E471C0C}" destId="{031FD19B-8040-4EC6-B82A-63B857310A96}" srcOrd="0" destOrd="0" parTransId="{97767651-83BE-4503-BBA8-3E6AD1AA3D72}" sibTransId="{A3BB77B4-F77A-4E7A-8656-EAD444BF78AA}"/>
    <dgm:cxn modelId="{F9322FA2-203D-495B-BD71-607B6BB2B7BD}" type="presParOf" srcId="{EECA0EFD-88EA-4A18-92A2-3DAB7DC69C25}" destId="{A1245147-4676-4869-9428-167A2CE19A99}" srcOrd="0" destOrd="0" presId="urn:microsoft.com/office/officeart/2005/8/layout/hList1"/>
    <dgm:cxn modelId="{DF18EAB9-3A96-46CB-9CBF-BF299FC30D19}" type="presParOf" srcId="{A1245147-4676-4869-9428-167A2CE19A99}" destId="{D92E9BED-CB5B-48DB-AE9B-2A521B3500A1}" srcOrd="0" destOrd="0" presId="urn:microsoft.com/office/officeart/2005/8/layout/hList1"/>
    <dgm:cxn modelId="{15732996-CA9A-4D99-A34A-3AF4042D6056}" type="presParOf" srcId="{A1245147-4676-4869-9428-167A2CE19A99}" destId="{42D273C9-6356-4DD0-9BEA-831A162479BF}" srcOrd="1" destOrd="0" presId="urn:microsoft.com/office/officeart/2005/8/layout/hList1"/>
    <dgm:cxn modelId="{9A1A8207-6DDA-48F2-AABE-B217833EFA23}" type="presParOf" srcId="{EECA0EFD-88EA-4A18-92A2-3DAB7DC69C25}" destId="{441D7855-39CD-4149-98CB-71274F77E6D4}" srcOrd="1" destOrd="0" presId="urn:microsoft.com/office/officeart/2005/8/layout/hList1"/>
    <dgm:cxn modelId="{DBDAA087-33C3-4E6A-9EC5-774689FF8244}" type="presParOf" srcId="{EECA0EFD-88EA-4A18-92A2-3DAB7DC69C25}" destId="{28E770BB-E5BC-4022-9EBF-2E99A27903A0}" srcOrd="2" destOrd="0" presId="urn:microsoft.com/office/officeart/2005/8/layout/hList1"/>
    <dgm:cxn modelId="{C08F4A21-3828-47CF-9031-5624C99EA5D8}" type="presParOf" srcId="{28E770BB-E5BC-4022-9EBF-2E99A27903A0}" destId="{6F31A1CF-2012-4FFE-AEAB-903AC1F4F208}" srcOrd="0" destOrd="0" presId="urn:microsoft.com/office/officeart/2005/8/layout/hList1"/>
    <dgm:cxn modelId="{FCEE1D6E-6A76-421F-9896-56374D5D229C}" type="presParOf" srcId="{28E770BB-E5BC-4022-9EBF-2E99A27903A0}" destId="{93B7831F-5B6F-4D8D-9461-C8DD1FACF096}"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DAED2D-AD99-4314-B1BD-61BF882292CF}">
      <dsp:nvSpPr>
        <dsp:cNvPr id="0" name=""/>
        <dsp:cNvSpPr/>
      </dsp:nvSpPr>
      <dsp:spPr>
        <a:xfrm>
          <a:off x="0" y="524133"/>
          <a:ext cx="2918936" cy="185352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A7412A9-1DBF-45CA-B488-2E0C0F6E9DA7}">
      <dsp:nvSpPr>
        <dsp:cNvPr id="0" name=""/>
        <dsp:cNvSpPr/>
      </dsp:nvSpPr>
      <dsp:spPr>
        <a:xfrm>
          <a:off x="324326" y="832243"/>
          <a:ext cx="2918936" cy="185352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fr-FR" sz="3300" kern="1200"/>
            <a:t>La loyauté des échanges</a:t>
          </a:r>
          <a:endParaRPr lang="en-US" sz="3300" kern="1200"/>
        </a:p>
      </dsp:txBody>
      <dsp:txXfrm>
        <a:off x="378614" y="886531"/>
        <a:ext cx="2810360" cy="1744948"/>
      </dsp:txXfrm>
    </dsp:sp>
    <dsp:sp modelId="{1BC8FB43-4D49-40B5-8F07-B15F8E95A45A}">
      <dsp:nvSpPr>
        <dsp:cNvPr id="0" name=""/>
        <dsp:cNvSpPr/>
      </dsp:nvSpPr>
      <dsp:spPr>
        <a:xfrm>
          <a:off x="3567588" y="524133"/>
          <a:ext cx="2918936" cy="185352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DB5DDAB-F2D2-403C-9AFA-F629144130FE}">
      <dsp:nvSpPr>
        <dsp:cNvPr id="0" name=""/>
        <dsp:cNvSpPr/>
      </dsp:nvSpPr>
      <dsp:spPr>
        <a:xfrm>
          <a:off x="3891915" y="832243"/>
          <a:ext cx="2918936" cy="185352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fr-FR" sz="3300" kern="1200"/>
            <a:t>La protection des opérateurs</a:t>
          </a:r>
          <a:endParaRPr lang="en-US" sz="3300" kern="1200"/>
        </a:p>
      </dsp:txBody>
      <dsp:txXfrm>
        <a:off x="3946203" y="886531"/>
        <a:ext cx="2810360" cy="1744948"/>
      </dsp:txXfrm>
    </dsp:sp>
    <dsp:sp modelId="{3361F2D2-7E77-4D4A-ACC8-2D051E833694}">
      <dsp:nvSpPr>
        <dsp:cNvPr id="0" name=""/>
        <dsp:cNvSpPr/>
      </dsp:nvSpPr>
      <dsp:spPr>
        <a:xfrm>
          <a:off x="7135177" y="524133"/>
          <a:ext cx="2918936" cy="185352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F44738E-4E01-48B7-A6FA-E70C7E9946F0}">
      <dsp:nvSpPr>
        <dsp:cNvPr id="0" name=""/>
        <dsp:cNvSpPr/>
      </dsp:nvSpPr>
      <dsp:spPr>
        <a:xfrm>
          <a:off x="7459503" y="832243"/>
          <a:ext cx="2918936" cy="185352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fr-FR" sz="3300" kern="1200"/>
            <a:t>L’encadrement des opérateurs</a:t>
          </a:r>
          <a:endParaRPr lang="en-US" sz="3300" kern="1200"/>
        </a:p>
      </dsp:txBody>
      <dsp:txXfrm>
        <a:off x="7513791" y="886531"/>
        <a:ext cx="2810360" cy="17449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2E9BED-CB5B-48DB-AE9B-2A521B3500A1}">
      <dsp:nvSpPr>
        <dsp:cNvPr id="0" name=""/>
        <dsp:cNvSpPr/>
      </dsp:nvSpPr>
      <dsp:spPr>
        <a:xfrm>
          <a:off x="49" y="86022"/>
          <a:ext cx="4691296" cy="576000"/>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fr-FR" sz="2000" kern="1200"/>
            <a:t>Enjeux:</a:t>
          </a:r>
          <a:endParaRPr lang="en-US" sz="2000" kern="1200"/>
        </a:p>
      </dsp:txBody>
      <dsp:txXfrm>
        <a:off x="49" y="86022"/>
        <a:ext cx="4691296" cy="576000"/>
      </dsp:txXfrm>
    </dsp:sp>
    <dsp:sp modelId="{42D273C9-6356-4DD0-9BEA-831A162479BF}">
      <dsp:nvSpPr>
        <dsp:cNvPr id="0" name=""/>
        <dsp:cNvSpPr/>
      </dsp:nvSpPr>
      <dsp:spPr>
        <a:xfrm>
          <a:off x="49" y="662022"/>
          <a:ext cx="4691296" cy="2690099"/>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fr-FR" sz="2000" kern="1200"/>
            <a:t>Le DIE, droit de la libéralisation des échanges</a:t>
          </a:r>
          <a:endParaRPr lang="en-US" sz="2000" kern="1200"/>
        </a:p>
        <a:p>
          <a:pPr marL="228600" lvl="1" indent="-228600" algn="l" defTabSz="889000">
            <a:lnSpc>
              <a:spcPct val="90000"/>
            </a:lnSpc>
            <a:spcBef>
              <a:spcPct val="0"/>
            </a:spcBef>
            <a:spcAft>
              <a:spcPct val="15000"/>
            </a:spcAft>
            <a:buChar char="•"/>
          </a:pPr>
          <a:r>
            <a:rPr lang="fr-FR" sz="2000" kern="1200"/>
            <a:t>Le DIE, droit de la régulation des opérateurs ?</a:t>
          </a:r>
          <a:endParaRPr lang="en-US" sz="2000" kern="1200"/>
        </a:p>
        <a:p>
          <a:pPr marL="457200" lvl="2" indent="-228600" algn="l" defTabSz="889000">
            <a:lnSpc>
              <a:spcPct val="90000"/>
            </a:lnSpc>
            <a:spcBef>
              <a:spcPct val="0"/>
            </a:spcBef>
            <a:spcAft>
              <a:spcPct val="15000"/>
            </a:spcAft>
            <a:buChar char="•"/>
          </a:pPr>
          <a:r>
            <a:rPr lang="fr-FR" sz="2000" kern="1200"/>
            <a:t>Difficulté: des acteurs économiques globaux, des sujets des droits internes</a:t>
          </a:r>
          <a:endParaRPr lang="en-US" sz="2000" kern="1200"/>
        </a:p>
        <a:p>
          <a:pPr marL="457200" lvl="2" indent="-228600" algn="l" defTabSz="889000">
            <a:lnSpc>
              <a:spcPct val="90000"/>
            </a:lnSpc>
            <a:spcBef>
              <a:spcPct val="0"/>
            </a:spcBef>
            <a:spcAft>
              <a:spcPct val="15000"/>
            </a:spcAft>
            <a:buChar char="•"/>
          </a:pPr>
          <a:r>
            <a:rPr lang="fr-FR" sz="2000" kern="1200"/>
            <a:t>Nécessité d’un cadre global – « Level playing field »</a:t>
          </a:r>
          <a:endParaRPr lang="en-US" sz="2000" kern="1200"/>
        </a:p>
      </dsp:txBody>
      <dsp:txXfrm>
        <a:off x="49" y="662022"/>
        <a:ext cx="4691296" cy="2690099"/>
      </dsp:txXfrm>
    </dsp:sp>
    <dsp:sp modelId="{6F31A1CF-2012-4FFE-AEAB-903AC1F4F208}">
      <dsp:nvSpPr>
        <dsp:cNvPr id="0" name=""/>
        <dsp:cNvSpPr/>
      </dsp:nvSpPr>
      <dsp:spPr>
        <a:xfrm>
          <a:off x="5348126" y="86022"/>
          <a:ext cx="4691296" cy="576000"/>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fr-FR" sz="2000" kern="1200"/>
            <a:t>Domaines :</a:t>
          </a:r>
          <a:endParaRPr lang="en-US" sz="2000" kern="1200"/>
        </a:p>
      </dsp:txBody>
      <dsp:txXfrm>
        <a:off x="5348126" y="86022"/>
        <a:ext cx="4691296" cy="576000"/>
      </dsp:txXfrm>
    </dsp:sp>
    <dsp:sp modelId="{93B7831F-5B6F-4D8D-9461-C8DD1FACF096}">
      <dsp:nvSpPr>
        <dsp:cNvPr id="0" name=""/>
        <dsp:cNvSpPr/>
      </dsp:nvSpPr>
      <dsp:spPr>
        <a:xfrm>
          <a:off x="5348126" y="662022"/>
          <a:ext cx="4691296" cy="2690099"/>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fr-FR" sz="2000" kern="1200"/>
            <a:t>Droits humains et sociaux</a:t>
          </a:r>
          <a:endParaRPr lang="en-US" sz="2000" kern="1200"/>
        </a:p>
        <a:p>
          <a:pPr marL="228600" lvl="1" indent="-228600" algn="l" defTabSz="889000">
            <a:lnSpc>
              <a:spcPct val="90000"/>
            </a:lnSpc>
            <a:spcBef>
              <a:spcPct val="0"/>
            </a:spcBef>
            <a:spcAft>
              <a:spcPct val="15000"/>
            </a:spcAft>
            <a:buChar char="•"/>
          </a:pPr>
          <a:r>
            <a:rPr lang="fr-FR" sz="2000" kern="1200"/>
            <a:t>Environnement</a:t>
          </a:r>
          <a:endParaRPr lang="en-US" sz="2000" kern="1200"/>
        </a:p>
        <a:p>
          <a:pPr marL="228600" lvl="1" indent="-228600" algn="l" defTabSz="889000">
            <a:lnSpc>
              <a:spcPct val="90000"/>
            </a:lnSpc>
            <a:spcBef>
              <a:spcPct val="0"/>
            </a:spcBef>
            <a:spcAft>
              <a:spcPct val="15000"/>
            </a:spcAft>
            <a:buChar char="•"/>
          </a:pPr>
          <a:r>
            <a:rPr lang="fr-FR" sz="2000" kern="1200"/>
            <a:t>Fiscalité</a:t>
          </a:r>
          <a:endParaRPr lang="en-US" sz="2000" kern="1200"/>
        </a:p>
        <a:p>
          <a:pPr marL="228600" lvl="1" indent="-228600" algn="l" defTabSz="889000">
            <a:lnSpc>
              <a:spcPct val="90000"/>
            </a:lnSpc>
            <a:spcBef>
              <a:spcPct val="0"/>
            </a:spcBef>
            <a:spcAft>
              <a:spcPct val="15000"/>
            </a:spcAft>
            <a:buChar char="•"/>
          </a:pPr>
          <a:r>
            <a:rPr lang="fr-FR" sz="2000" kern="1200"/>
            <a:t>Anti-corruption</a:t>
          </a:r>
          <a:endParaRPr lang="en-US" sz="2000" kern="1200"/>
        </a:p>
      </dsp:txBody>
      <dsp:txXfrm>
        <a:off x="5348126" y="662022"/>
        <a:ext cx="4691296" cy="269009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6301BE-DF0C-454B-A321-4B7079D6F439}" type="datetimeFigureOut">
              <a:rPr lang="en-GB" smtClean="0"/>
              <a:t>18/11/2024</a:t>
            </a:fld>
            <a:endParaRPr lang="en-GB"/>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5B710A-A972-433B-874A-1FDBA59EFD26}" type="slidenum">
              <a:rPr lang="en-GB" smtClean="0"/>
              <a:t>‹N°›</a:t>
            </a:fld>
            <a:endParaRPr lang="en-GB"/>
          </a:p>
        </p:txBody>
      </p:sp>
    </p:spTree>
    <p:extLst>
      <p:ext uri="{BB962C8B-B14F-4D97-AF65-F5344CB8AC3E}">
        <p14:creationId xmlns:p14="http://schemas.microsoft.com/office/powerpoint/2010/main" val="14712898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Notion de mesures ou de clauses miroirs. La notion a fleuri dans le débat politique récent relatif aux accords de libre-échange. Prise à la lettre, l’idée serait de s’assurer que les produits originaires des pays partenaires respectent les mêmes conditions de production que celles qui sont imposées dans l’UE. Dans le droit commun du commerce international, tel n’est pas nécessairement le cas. D’un côté, les accords de libre-échange ne visent pas à standardiser les modes de production. Ils concernent le commerce des produits ou des services. De l’autre, l’analyse de la similarité des produits concerne en principe les produits finis. </a:t>
            </a:r>
            <a:endParaRPr lang="en-GB" dirty="0"/>
          </a:p>
        </p:txBody>
      </p:sp>
      <p:sp>
        <p:nvSpPr>
          <p:cNvPr id="4" name="Espace réservé du numéro de diapositive 3"/>
          <p:cNvSpPr>
            <a:spLocks noGrp="1"/>
          </p:cNvSpPr>
          <p:nvPr>
            <p:ph type="sldNum" sz="quarter" idx="5"/>
          </p:nvPr>
        </p:nvSpPr>
        <p:spPr/>
        <p:txBody>
          <a:bodyPr/>
          <a:lstStyle/>
          <a:p>
            <a:fld id="{6A5B710A-A972-433B-874A-1FDBA59EFD26}" type="slidenum">
              <a:rPr lang="en-GB" smtClean="0"/>
              <a:t>6</a:t>
            </a:fld>
            <a:endParaRPr lang="en-GB"/>
          </a:p>
        </p:txBody>
      </p:sp>
    </p:spTree>
    <p:extLst>
      <p:ext uri="{BB962C8B-B14F-4D97-AF65-F5344CB8AC3E}">
        <p14:creationId xmlns:p14="http://schemas.microsoft.com/office/powerpoint/2010/main" val="41215846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noProof="0" dirty="0"/>
          </a:p>
        </p:txBody>
      </p:sp>
      <p:sp>
        <p:nvSpPr>
          <p:cNvPr id="4" name="Espace réservé du numéro de diapositive 3"/>
          <p:cNvSpPr>
            <a:spLocks noGrp="1"/>
          </p:cNvSpPr>
          <p:nvPr>
            <p:ph type="sldNum" sz="quarter" idx="5"/>
          </p:nvPr>
        </p:nvSpPr>
        <p:spPr/>
        <p:txBody>
          <a:bodyPr/>
          <a:lstStyle/>
          <a:p>
            <a:fld id="{CF56D82E-FF97-49BB-901D-3D8E7D3BE12D}" type="slidenum">
              <a:rPr lang="en-GB" smtClean="0"/>
              <a:t>12</a:t>
            </a:fld>
            <a:endParaRPr lang="en-GB"/>
          </a:p>
        </p:txBody>
      </p:sp>
    </p:spTree>
    <p:extLst>
      <p:ext uri="{BB962C8B-B14F-4D97-AF65-F5344CB8AC3E}">
        <p14:creationId xmlns:p14="http://schemas.microsoft.com/office/powerpoint/2010/main" val="41170529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555E61-5BAA-43A8-9D3F-E05E341FF55B}"/>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en-GB"/>
          </a:p>
        </p:txBody>
      </p:sp>
      <p:sp>
        <p:nvSpPr>
          <p:cNvPr id="3" name="Sous-titre 2">
            <a:extLst>
              <a:ext uri="{FF2B5EF4-FFF2-40B4-BE49-F238E27FC236}">
                <a16:creationId xmlns:a16="http://schemas.microsoft.com/office/drawing/2014/main" id="{E73F06B7-CE7D-4866-9F52-C3604C3AED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GB"/>
          </a:p>
        </p:txBody>
      </p:sp>
      <p:sp>
        <p:nvSpPr>
          <p:cNvPr id="4" name="Espace réservé de la date 3">
            <a:extLst>
              <a:ext uri="{FF2B5EF4-FFF2-40B4-BE49-F238E27FC236}">
                <a16:creationId xmlns:a16="http://schemas.microsoft.com/office/drawing/2014/main" id="{B4482838-3FC1-42F2-81A4-B537C205E055}"/>
              </a:ext>
            </a:extLst>
          </p:cNvPr>
          <p:cNvSpPr>
            <a:spLocks noGrp="1"/>
          </p:cNvSpPr>
          <p:nvPr>
            <p:ph type="dt" sz="half" idx="10"/>
          </p:nvPr>
        </p:nvSpPr>
        <p:spPr/>
        <p:txBody>
          <a:bodyPr/>
          <a:lstStyle/>
          <a:p>
            <a:fld id="{7C5B54CA-0984-4D98-A019-B31F8D43817A}" type="datetimeFigureOut">
              <a:rPr lang="en-GB" smtClean="0"/>
              <a:t>18/11/2024</a:t>
            </a:fld>
            <a:endParaRPr lang="en-GB"/>
          </a:p>
        </p:txBody>
      </p:sp>
      <p:sp>
        <p:nvSpPr>
          <p:cNvPr id="5" name="Espace réservé du pied de page 4">
            <a:extLst>
              <a:ext uri="{FF2B5EF4-FFF2-40B4-BE49-F238E27FC236}">
                <a16:creationId xmlns:a16="http://schemas.microsoft.com/office/drawing/2014/main" id="{ED2010DB-6C9D-4690-849D-D7F3C3B0889C}"/>
              </a:ext>
            </a:extLst>
          </p:cNvPr>
          <p:cNvSpPr>
            <a:spLocks noGrp="1"/>
          </p:cNvSpPr>
          <p:nvPr>
            <p:ph type="ftr" sz="quarter" idx="11"/>
          </p:nvPr>
        </p:nvSpPr>
        <p:spPr/>
        <p:txBody>
          <a:bodyPr/>
          <a:lstStyle/>
          <a:p>
            <a:endParaRPr lang="en-GB"/>
          </a:p>
        </p:txBody>
      </p:sp>
      <p:sp>
        <p:nvSpPr>
          <p:cNvPr id="6" name="Espace réservé du numéro de diapositive 5">
            <a:extLst>
              <a:ext uri="{FF2B5EF4-FFF2-40B4-BE49-F238E27FC236}">
                <a16:creationId xmlns:a16="http://schemas.microsoft.com/office/drawing/2014/main" id="{EEE7F733-FFDC-4D1C-ABDF-8FDE75D9C03C}"/>
              </a:ext>
            </a:extLst>
          </p:cNvPr>
          <p:cNvSpPr>
            <a:spLocks noGrp="1"/>
          </p:cNvSpPr>
          <p:nvPr>
            <p:ph type="sldNum" sz="quarter" idx="12"/>
          </p:nvPr>
        </p:nvSpPr>
        <p:spPr/>
        <p:txBody>
          <a:bodyPr/>
          <a:lstStyle/>
          <a:p>
            <a:fld id="{B3CDE22D-89F3-4BE9-8E75-0D87A3430BA8}" type="slidenum">
              <a:rPr lang="en-GB" smtClean="0"/>
              <a:t>‹N°›</a:t>
            </a:fld>
            <a:endParaRPr lang="en-GB"/>
          </a:p>
        </p:txBody>
      </p:sp>
    </p:spTree>
    <p:extLst>
      <p:ext uri="{BB962C8B-B14F-4D97-AF65-F5344CB8AC3E}">
        <p14:creationId xmlns:p14="http://schemas.microsoft.com/office/powerpoint/2010/main" val="4291410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E805CF-7349-41B2-B5A6-9F0FF25DB33B}"/>
              </a:ext>
            </a:extLst>
          </p:cNvPr>
          <p:cNvSpPr>
            <a:spLocks noGrp="1"/>
          </p:cNvSpPr>
          <p:nvPr>
            <p:ph type="title"/>
          </p:nvPr>
        </p:nvSpPr>
        <p:spPr/>
        <p:txBody>
          <a:bodyPr/>
          <a:lstStyle/>
          <a:p>
            <a:r>
              <a:rPr lang="fr-FR"/>
              <a:t>Modifiez le style du titre</a:t>
            </a:r>
            <a:endParaRPr lang="en-GB"/>
          </a:p>
        </p:txBody>
      </p:sp>
      <p:sp>
        <p:nvSpPr>
          <p:cNvPr id="3" name="Espace réservé du texte vertical 2">
            <a:extLst>
              <a:ext uri="{FF2B5EF4-FFF2-40B4-BE49-F238E27FC236}">
                <a16:creationId xmlns:a16="http://schemas.microsoft.com/office/drawing/2014/main" id="{C3B01B62-EF0E-4379-920D-84772AB131A5}"/>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4" name="Espace réservé de la date 3">
            <a:extLst>
              <a:ext uri="{FF2B5EF4-FFF2-40B4-BE49-F238E27FC236}">
                <a16:creationId xmlns:a16="http://schemas.microsoft.com/office/drawing/2014/main" id="{1BEDAF86-53A1-4602-AE64-406BEBDEB765}"/>
              </a:ext>
            </a:extLst>
          </p:cNvPr>
          <p:cNvSpPr>
            <a:spLocks noGrp="1"/>
          </p:cNvSpPr>
          <p:nvPr>
            <p:ph type="dt" sz="half" idx="10"/>
          </p:nvPr>
        </p:nvSpPr>
        <p:spPr/>
        <p:txBody>
          <a:bodyPr/>
          <a:lstStyle/>
          <a:p>
            <a:fld id="{7C5B54CA-0984-4D98-A019-B31F8D43817A}" type="datetimeFigureOut">
              <a:rPr lang="en-GB" smtClean="0"/>
              <a:t>18/11/2024</a:t>
            </a:fld>
            <a:endParaRPr lang="en-GB"/>
          </a:p>
        </p:txBody>
      </p:sp>
      <p:sp>
        <p:nvSpPr>
          <p:cNvPr id="5" name="Espace réservé du pied de page 4">
            <a:extLst>
              <a:ext uri="{FF2B5EF4-FFF2-40B4-BE49-F238E27FC236}">
                <a16:creationId xmlns:a16="http://schemas.microsoft.com/office/drawing/2014/main" id="{A36870FE-252B-43B4-8FDF-F019C352F125}"/>
              </a:ext>
            </a:extLst>
          </p:cNvPr>
          <p:cNvSpPr>
            <a:spLocks noGrp="1"/>
          </p:cNvSpPr>
          <p:nvPr>
            <p:ph type="ftr" sz="quarter" idx="11"/>
          </p:nvPr>
        </p:nvSpPr>
        <p:spPr/>
        <p:txBody>
          <a:bodyPr/>
          <a:lstStyle/>
          <a:p>
            <a:endParaRPr lang="en-GB"/>
          </a:p>
        </p:txBody>
      </p:sp>
      <p:sp>
        <p:nvSpPr>
          <p:cNvPr id="6" name="Espace réservé du numéro de diapositive 5">
            <a:extLst>
              <a:ext uri="{FF2B5EF4-FFF2-40B4-BE49-F238E27FC236}">
                <a16:creationId xmlns:a16="http://schemas.microsoft.com/office/drawing/2014/main" id="{B67BDC17-B820-4F19-8E2F-F19BEEF6AA90}"/>
              </a:ext>
            </a:extLst>
          </p:cNvPr>
          <p:cNvSpPr>
            <a:spLocks noGrp="1"/>
          </p:cNvSpPr>
          <p:nvPr>
            <p:ph type="sldNum" sz="quarter" idx="12"/>
          </p:nvPr>
        </p:nvSpPr>
        <p:spPr/>
        <p:txBody>
          <a:bodyPr/>
          <a:lstStyle/>
          <a:p>
            <a:fld id="{B3CDE22D-89F3-4BE9-8E75-0D87A3430BA8}" type="slidenum">
              <a:rPr lang="en-GB" smtClean="0"/>
              <a:t>‹N°›</a:t>
            </a:fld>
            <a:endParaRPr lang="en-GB"/>
          </a:p>
        </p:txBody>
      </p:sp>
    </p:spTree>
    <p:extLst>
      <p:ext uri="{BB962C8B-B14F-4D97-AF65-F5344CB8AC3E}">
        <p14:creationId xmlns:p14="http://schemas.microsoft.com/office/powerpoint/2010/main" val="3129520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2EEA3160-99BA-4F78-AFB9-7C44B9C2265B}"/>
              </a:ext>
            </a:extLst>
          </p:cNvPr>
          <p:cNvSpPr>
            <a:spLocks noGrp="1"/>
          </p:cNvSpPr>
          <p:nvPr>
            <p:ph type="title" orient="vert"/>
          </p:nvPr>
        </p:nvSpPr>
        <p:spPr>
          <a:xfrm>
            <a:off x="8724900" y="365125"/>
            <a:ext cx="2628900" cy="5811838"/>
          </a:xfrm>
        </p:spPr>
        <p:txBody>
          <a:bodyPr vert="eaVert"/>
          <a:lstStyle/>
          <a:p>
            <a:r>
              <a:rPr lang="fr-FR"/>
              <a:t>Modifiez le style du titre</a:t>
            </a:r>
            <a:endParaRPr lang="en-GB"/>
          </a:p>
        </p:txBody>
      </p:sp>
      <p:sp>
        <p:nvSpPr>
          <p:cNvPr id="3" name="Espace réservé du texte vertical 2">
            <a:extLst>
              <a:ext uri="{FF2B5EF4-FFF2-40B4-BE49-F238E27FC236}">
                <a16:creationId xmlns:a16="http://schemas.microsoft.com/office/drawing/2014/main" id="{A1257F79-75BC-4B44-9BD0-338C53C9BA37}"/>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4" name="Espace réservé de la date 3">
            <a:extLst>
              <a:ext uri="{FF2B5EF4-FFF2-40B4-BE49-F238E27FC236}">
                <a16:creationId xmlns:a16="http://schemas.microsoft.com/office/drawing/2014/main" id="{5B44CBA6-19E0-42A9-934C-A1915DEFBEFE}"/>
              </a:ext>
            </a:extLst>
          </p:cNvPr>
          <p:cNvSpPr>
            <a:spLocks noGrp="1"/>
          </p:cNvSpPr>
          <p:nvPr>
            <p:ph type="dt" sz="half" idx="10"/>
          </p:nvPr>
        </p:nvSpPr>
        <p:spPr/>
        <p:txBody>
          <a:bodyPr/>
          <a:lstStyle/>
          <a:p>
            <a:fld id="{7C5B54CA-0984-4D98-A019-B31F8D43817A}" type="datetimeFigureOut">
              <a:rPr lang="en-GB" smtClean="0"/>
              <a:t>18/11/2024</a:t>
            </a:fld>
            <a:endParaRPr lang="en-GB"/>
          </a:p>
        </p:txBody>
      </p:sp>
      <p:sp>
        <p:nvSpPr>
          <p:cNvPr id="5" name="Espace réservé du pied de page 4">
            <a:extLst>
              <a:ext uri="{FF2B5EF4-FFF2-40B4-BE49-F238E27FC236}">
                <a16:creationId xmlns:a16="http://schemas.microsoft.com/office/drawing/2014/main" id="{D07EFDC1-E11E-4ECC-A6CA-FEBB884CBFA8}"/>
              </a:ext>
            </a:extLst>
          </p:cNvPr>
          <p:cNvSpPr>
            <a:spLocks noGrp="1"/>
          </p:cNvSpPr>
          <p:nvPr>
            <p:ph type="ftr" sz="quarter" idx="11"/>
          </p:nvPr>
        </p:nvSpPr>
        <p:spPr/>
        <p:txBody>
          <a:bodyPr/>
          <a:lstStyle/>
          <a:p>
            <a:endParaRPr lang="en-GB"/>
          </a:p>
        </p:txBody>
      </p:sp>
      <p:sp>
        <p:nvSpPr>
          <p:cNvPr id="6" name="Espace réservé du numéro de diapositive 5">
            <a:extLst>
              <a:ext uri="{FF2B5EF4-FFF2-40B4-BE49-F238E27FC236}">
                <a16:creationId xmlns:a16="http://schemas.microsoft.com/office/drawing/2014/main" id="{74E03A4D-4387-44A5-83B8-7A57192A75DC}"/>
              </a:ext>
            </a:extLst>
          </p:cNvPr>
          <p:cNvSpPr>
            <a:spLocks noGrp="1"/>
          </p:cNvSpPr>
          <p:nvPr>
            <p:ph type="sldNum" sz="quarter" idx="12"/>
          </p:nvPr>
        </p:nvSpPr>
        <p:spPr/>
        <p:txBody>
          <a:bodyPr/>
          <a:lstStyle/>
          <a:p>
            <a:fld id="{B3CDE22D-89F3-4BE9-8E75-0D87A3430BA8}" type="slidenum">
              <a:rPr lang="en-GB" smtClean="0"/>
              <a:t>‹N°›</a:t>
            </a:fld>
            <a:endParaRPr lang="en-GB"/>
          </a:p>
        </p:txBody>
      </p:sp>
    </p:spTree>
    <p:extLst>
      <p:ext uri="{BB962C8B-B14F-4D97-AF65-F5344CB8AC3E}">
        <p14:creationId xmlns:p14="http://schemas.microsoft.com/office/powerpoint/2010/main" val="1925218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C30F68-E3AC-465E-A0FE-D3ECA38381FD}"/>
              </a:ext>
            </a:extLst>
          </p:cNvPr>
          <p:cNvSpPr>
            <a:spLocks noGrp="1"/>
          </p:cNvSpPr>
          <p:nvPr>
            <p:ph type="title"/>
          </p:nvPr>
        </p:nvSpPr>
        <p:spPr/>
        <p:txBody>
          <a:bodyPr/>
          <a:lstStyle/>
          <a:p>
            <a:r>
              <a:rPr lang="fr-FR"/>
              <a:t>Modifiez le style du titre</a:t>
            </a:r>
            <a:endParaRPr lang="en-GB"/>
          </a:p>
        </p:txBody>
      </p:sp>
      <p:sp>
        <p:nvSpPr>
          <p:cNvPr id="3" name="Espace réservé du contenu 2">
            <a:extLst>
              <a:ext uri="{FF2B5EF4-FFF2-40B4-BE49-F238E27FC236}">
                <a16:creationId xmlns:a16="http://schemas.microsoft.com/office/drawing/2014/main" id="{EDF142D3-484F-4654-A9A7-662A9039C20D}"/>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4" name="Espace réservé de la date 3">
            <a:extLst>
              <a:ext uri="{FF2B5EF4-FFF2-40B4-BE49-F238E27FC236}">
                <a16:creationId xmlns:a16="http://schemas.microsoft.com/office/drawing/2014/main" id="{7EE833D4-F847-462D-AE6F-7A8A68C85264}"/>
              </a:ext>
            </a:extLst>
          </p:cNvPr>
          <p:cNvSpPr>
            <a:spLocks noGrp="1"/>
          </p:cNvSpPr>
          <p:nvPr>
            <p:ph type="dt" sz="half" idx="10"/>
          </p:nvPr>
        </p:nvSpPr>
        <p:spPr/>
        <p:txBody>
          <a:bodyPr/>
          <a:lstStyle/>
          <a:p>
            <a:fld id="{7C5B54CA-0984-4D98-A019-B31F8D43817A}" type="datetimeFigureOut">
              <a:rPr lang="en-GB" smtClean="0"/>
              <a:t>18/11/2024</a:t>
            </a:fld>
            <a:endParaRPr lang="en-GB"/>
          </a:p>
        </p:txBody>
      </p:sp>
      <p:sp>
        <p:nvSpPr>
          <p:cNvPr id="5" name="Espace réservé du pied de page 4">
            <a:extLst>
              <a:ext uri="{FF2B5EF4-FFF2-40B4-BE49-F238E27FC236}">
                <a16:creationId xmlns:a16="http://schemas.microsoft.com/office/drawing/2014/main" id="{B6503E1F-AFFD-487F-87EF-AC38976176ED}"/>
              </a:ext>
            </a:extLst>
          </p:cNvPr>
          <p:cNvSpPr>
            <a:spLocks noGrp="1"/>
          </p:cNvSpPr>
          <p:nvPr>
            <p:ph type="ftr" sz="quarter" idx="11"/>
          </p:nvPr>
        </p:nvSpPr>
        <p:spPr/>
        <p:txBody>
          <a:bodyPr/>
          <a:lstStyle/>
          <a:p>
            <a:endParaRPr lang="en-GB"/>
          </a:p>
        </p:txBody>
      </p:sp>
      <p:sp>
        <p:nvSpPr>
          <p:cNvPr id="6" name="Espace réservé du numéro de diapositive 5">
            <a:extLst>
              <a:ext uri="{FF2B5EF4-FFF2-40B4-BE49-F238E27FC236}">
                <a16:creationId xmlns:a16="http://schemas.microsoft.com/office/drawing/2014/main" id="{E2266F13-78F7-45E6-8F80-7C3817589E7A}"/>
              </a:ext>
            </a:extLst>
          </p:cNvPr>
          <p:cNvSpPr>
            <a:spLocks noGrp="1"/>
          </p:cNvSpPr>
          <p:nvPr>
            <p:ph type="sldNum" sz="quarter" idx="12"/>
          </p:nvPr>
        </p:nvSpPr>
        <p:spPr/>
        <p:txBody>
          <a:bodyPr/>
          <a:lstStyle/>
          <a:p>
            <a:fld id="{B3CDE22D-89F3-4BE9-8E75-0D87A3430BA8}" type="slidenum">
              <a:rPr lang="en-GB" smtClean="0"/>
              <a:t>‹N°›</a:t>
            </a:fld>
            <a:endParaRPr lang="en-GB"/>
          </a:p>
        </p:txBody>
      </p:sp>
    </p:spTree>
    <p:extLst>
      <p:ext uri="{BB962C8B-B14F-4D97-AF65-F5344CB8AC3E}">
        <p14:creationId xmlns:p14="http://schemas.microsoft.com/office/powerpoint/2010/main" val="2266189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ABC4BED-C957-45DF-BA7C-9D0D9B1D5CDA}"/>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en-GB"/>
          </a:p>
        </p:txBody>
      </p:sp>
      <p:sp>
        <p:nvSpPr>
          <p:cNvPr id="3" name="Espace réservé du texte 2">
            <a:extLst>
              <a:ext uri="{FF2B5EF4-FFF2-40B4-BE49-F238E27FC236}">
                <a16:creationId xmlns:a16="http://schemas.microsoft.com/office/drawing/2014/main" id="{AEE82CB5-964D-473A-8CFA-69EE3F4FFF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6CBFD314-5081-4D3E-A027-CC957E24F8FF}"/>
              </a:ext>
            </a:extLst>
          </p:cNvPr>
          <p:cNvSpPr>
            <a:spLocks noGrp="1"/>
          </p:cNvSpPr>
          <p:nvPr>
            <p:ph type="dt" sz="half" idx="10"/>
          </p:nvPr>
        </p:nvSpPr>
        <p:spPr/>
        <p:txBody>
          <a:bodyPr/>
          <a:lstStyle/>
          <a:p>
            <a:fld id="{7C5B54CA-0984-4D98-A019-B31F8D43817A}" type="datetimeFigureOut">
              <a:rPr lang="en-GB" smtClean="0"/>
              <a:t>18/11/2024</a:t>
            </a:fld>
            <a:endParaRPr lang="en-GB"/>
          </a:p>
        </p:txBody>
      </p:sp>
      <p:sp>
        <p:nvSpPr>
          <p:cNvPr id="5" name="Espace réservé du pied de page 4">
            <a:extLst>
              <a:ext uri="{FF2B5EF4-FFF2-40B4-BE49-F238E27FC236}">
                <a16:creationId xmlns:a16="http://schemas.microsoft.com/office/drawing/2014/main" id="{E0DD6262-E16F-407F-8DD2-EDBEBDE075E8}"/>
              </a:ext>
            </a:extLst>
          </p:cNvPr>
          <p:cNvSpPr>
            <a:spLocks noGrp="1"/>
          </p:cNvSpPr>
          <p:nvPr>
            <p:ph type="ftr" sz="quarter" idx="11"/>
          </p:nvPr>
        </p:nvSpPr>
        <p:spPr/>
        <p:txBody>
          <a:bodyPr/>
          <a:lstStyle/>
          <a:p>
            <a:endParaRPr lang="en-GB"/>
          </a:p>
        </p:txBody>
      </p:sp>
      <p:sp>
        <p:nvSpPr>
          <p:cNvPr id="6" name="Espace réservé du numéro de diapositive 5">
            <a:extLst>
              <a:ext uri="{FF2B5EF4-FFF2-40B4-BE49-F238E27FC236}">
                <a16:creationId xmlns:a16="http://schemas.microsoft.com/office/drawing/2014/main" id="{773317CC-3334-4684-8EF6-9BE47700F3BF}"/>
              </a:ext>
            </a:extLst>
          </p:cNvPr>
          <p:cNvSpPr>
            <a:spLocks noGrp="1"/>
          </p:cNvSpPr>
          <p:nvPr>
            <p:ph type="sldNum" sz="quarter" idx="12"/>
          </p:nvPr>
        </p:nvSpPr>
        <p:spPr/>
        <p:txBody>
          <a:bodyPr/>
          <a:lstStyle/>
          <a:p>
            <a:fld id="{B3CDE22D-89F3-4BE9-8E75-0D87A3430BA8}" type="slidenum">
              <a:rPr lang="en-GB" smtClean="0"/>
              <a:t>‹N°›</a:t>
            </a:fld>
            <a:endParaRPr lang="en-GB"/>
          </a:p>
        </p:txBody>
      </p:sp>
    </p:spTree>
    <p:extLst>
      <p:ext uri="{BB962C8B-B14F-4D97-AF65-F5344CB8AC3E}">
        <p14:creationId xmlns:p14="http://schemas.microsoft.com/office/powerpoint/2010/main" val="1353629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BEFED1-7133-4959-B79D-7E0FDBDE0E11}"/>
              </a:ext>
            </a:extLst>
          </p:cNvPr>
          <p:cNvSpPr>
            <a:spLocks noGrp="1"/>
          </p:cNvSpPr>
          <p:nvPr>
            <p:ph type="title"/>
          </p:nvPr>
        </p:nvSpPr>
        <p:spPr/>
        <p:txBody>
          <a:bodyPr/>
          <a:lstStyle/>
          <a:p>
            <a:r>
              <a:rPr lang="fr-FR"/>
              <a:t>Modifiez le style du titre</a:t>
            </a:r>
            <a:endParaRPr lang="en-GB"/>
          </a:p>
        </p:txBody>
      </p:sp>
      <p:sp>
        <p:nvSpPr>
          <p:cNvPr id="3" name="Espace réservé du contenu 2">
            <a:extLst>
              <a:ext uri="{FF2B5EF4-FFF2-40B4-BE49-F238E27FC236}">
                <a16:creationId xmlns:a16="http://schemas.microsoft.com/office/drawing/2014/main" id="{31EDB17A-6592-4F17-A0F7-A4742A07A011}"/>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4" name="Espace réservé du contenu 3">
            <a:extLst>
              <a:ext uri="{FF2B5EF4-FFF2-40B4-BE49-F238E27FC236}">
                <a16:creationId xmlns:a16="http://schemas.microsoft.com/office/drawing/2014/main" id="{D1DA4759-EA7C-4537-95F8-1CF604A90A84}"/>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5" name="Espace réservé de la date 4">
            <a:extLst>
              <a:ext uri="{FF2B5EF4-FFF2-40B4-BE49-F238E27FC236}">
                <a16:creationId xmlns:a16="http://schemas.microsoft.com/office/drawing/2014/main" id="{C57EAD49-6D41-40A3-A771-3592025F1352}"/>
              </a:ext>
            </a:extLst>
          </p:cNvPr>
          <p:cNvSpPr>
            <a:spLocks noGrp="1"/>
          </p:cNvSpPr>
          <p:nvPr>
            <p:ph type="dt" sz="half" idx="10"/>
          </p:nvPr>
        </p:nvSpPr>
        <p:spPr/>
        <p:txBody>
          <a:bodyPr/>
          <a:lstStyle/>
          <a:p>
            <a:fld id="{7C5B54CA-0984-4D98-A019-B31F8D43817A}" type="datetimeFigureOut">
              <a:rPr lang="en-GB" smtClean="0"/>
              <a:t>18/11/2024</a:t>
            </a:fld>
            <a:endParaRPr lang="en-GB"/>
          </a:p>
        </p:txBody>
      </p:sp>
      <p:sp>
        <p:nvSpPr>
          <p:cNvPr id="6" name="Espace réservé du pied de page 5">
            <a:extLst>
              <a:ext uri="{FF2B5EF4-FFF2-40B4-BE49-F238E27FC236}">
                <a16:creationId xmlns:a16="http://schemas.microsoft.com/office/drawing/2014/main" id="{F336E296-6269-41DE-8B64-E57E2A272891}"/>
              </a:ext>
            </a:extLst>
          </p:cNvPr>
          <p:cNvSpPr>
            <a:spLocks noGrp="1"/>
          </p:cNvSpPr>
          <p:nvPr>
            <p:ph type="ftr" sz="quarter" idx="11"/>
          </p:nvPr>
        </p:nvSpPr>
        <p:spPr/>
        <p:txBody>
          <a:bodyPr/>
          <a:lstStyle/>
          <a:p>
            <a:endParaRPr lang="en-GB"/>
          </a:p>
        </p:txBody>
      </p:sp>
      <p:sp>
        <p:nvSpPr>
          <p:cNvPr id="7" name="Espace réservé du numéro de diapositive 6">
            <a:extLst>
              <a:ext uri="{FF2B5EF4-FFF2-40B4-BE49-F238E27FC236}">
                <a16:creationId xmlns:a16="http://schemas.microsoft.com/office/drawing/2014/main" id="{9757E13D-6765-43DB-838E-AF8D45284943}"/>
              </a:ext>
            </a:extLst>
          </p:cNvPr>
          <p:cNvSpPr>
            <a:spLocks noGrp="1"/>
          </p:cNvSpPr>
          <p:nvPr>
            <p:ph type="sldNum" sz="quarter" idx="12"/>
          </p:nvPr>
        </p:nvSpPr>
        <p:spPr/>
        <p:txBody>
          <a:bodyPr/>
          <a:lstStyle/>
          <a:p>
            <a:fld id="{B3CDE22D-89F3-4BE9-8E75-0D87A3430BA8}" type="slidenum">
              <a:rPr lang="en-GB" smtClean="0"/>
              <a:t>‹N°›</a:t>
            </a:fld>
            <a:endParaRPr lang="en-GB"/>
          </a:p>
        </p:txBody>
      </p:sp>
    </p:spTree>
    <p:extLst>
      <p:ext uri="{BB962C8B-B14F-4D97-AF65-F5344CB8AC3E}">
        <p14:creationId xmlns:p14="http://schemas.microsoft.com/office/powerpoint/2010/main" val="1550390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B482AF-AD7A-42F0-B7A9-772D12882DD2}"/>
              </a:ext>
            </a:extLst>
          </p:cNvPr>
          <p:cNvSpPr>
            <a:spLocks noGrp="1"/>
          </p:cNvSpPr>
          <p:nvPr>
            <p:ph type="title"/>
          </p:nvPr>
        </p:nvSpPr>
        <p:spPr>
          <a:xfrm>
            <a:off x="839788" y="365125"/>
            <a:ext cx="10515600" cy="1325563"/>
          </a:xfrm>
        </p:spPr>
        <p:txBody>
          <a:bodyPr/>
          <a:lstStyle/>
          <a:p>
            <a:r>
              <a:rPr lang="fr-FR"/>
              <a:t>Modifiez le style du titre</a:t>
            </a:r>
            <a:endParaRPr lang="en-GB"/>
          </a:p>
        </p:txBody>
      </p:sp>
      <p:sp>
        <p:nvSpPr>
          <p:cNvPr id="3" name="Espace réservé du texte 2">
            <a:extLst>
              <a:ext uri="{FF2B5EF4-FFF2-40B4-BE49-F238E27FC236}">
                <a16:creationId xmlns:a16="http://schemas.microsoft.com/office/drawing/2014/main" id="{723E03F0-6C08-4475-A773-140DEF3236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9A14B723-798C-40B7-871F-7B665F948DBC}"/>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5" name="Espace réservé du texte 4">
            <a:extLst>
              <a:ext uri="{FF2B5EF4-FFF2-40B4-BE49-F238E27FC236}">
                <a16:creationId xmlns:a16="http://schemas.microsoft.com/office/drawing/2014/main" id="{61414D3A-0358-4603-896B-73FCD996AB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3DCD6FEB-3213-4FC9-802C-262F7D2D04C3}"/>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7" name="Espace réservé de la date 6">
            <a:extLst>
              <a:ext uri="{FF2B5EF4-FFF2-40B4-BE49-F238E27FC236}">
                <a16:creationId xmlns:a16="http://schemas.microsoft.com/office/drawing/2014/main" id="{73F9EF78-E6A9-4542-92AD-78DE5DF5095E}"/>
              </a:ext>
            </a:extLst>
          </p:cNvPr>
          <p:cNvSpPr>
            <a:spLocks noGrp="1"/>
          </p:cNvSpPr>
          <p:nvPr>
            <p:ph type="dt" sz="half" idx="10"/>
          </p:nvPr>
        </p:nvSpPr>
        <p:spPr/>
        <p:txBody>
          <a:bodyPr/>
          <a:lstStyle/>
          <a:p>
            <a:fld id="{7C5B54CA-0984-4D98-A019-B31F8D43817A}" type="datetimeFigureOut">
              <a:rPr lang="en-GB" smtClean="0"/>
              <a:t>18/11/2024</a:t>
            </a:fld>
            <a:endParaRPr lang="en-GB"/>
          </a:p>
        </p:txBody>
      </p:sp>
      <p:sp>
        <p:nvSpPr>
          <p:cNvPr id="8" name="Espace réservé du pied de page 7">
            <a:extLst>
              <a:ext uri="{FF2B5EF4-FFF2-40B4-BE49-F238E27FC236}">
                <a16:creationId xmlns:a16="http://schemas.microsoft.com/office/drawing/2014/main" id="{54212BF0-8547-416B-82F4-4BE319FAB711}"/>
              </a:ext>
            </a:extLst>
          </p:cNvPr>
          <p:cNvSpPr>
            <a:spLocks noGrp="1"/>
          </p:cNvSpPr>
          <p:nvPr>
            <p:ph type="ftr" sz="quarter" idx="11"/>
          </p:nvPr>
        </p:nvSpPr>
        <p:spPr/>
        <p:txBody>
          <a:bodyPr/>
          <a:lstStyle/>
          <a:p>
            <a:endParaRPr lang="en-GB"/>
          </a:p>
        </p:txBody>
      </p:sp>
      <p:sp>
        <p:nvSpPr>
          <p:cNvPr id="9" name="Espace réservé du numéro de diapositive 8">
            <a:extLst>
              <a:ext uri="{FF2B5EF4-FFF2-40B4-BE49-F238E27FC236}">
                <a16:creationId xmlns:a16="http://schemas.microsoft.com/office/drawing/2014/main" id="{91FD8546-E322-4B6F-8306-7520699DDC6B}"/>
              </a:ext>
            </a:extLst>
          </p:cNvPr>
          <p:cNvSpPr>
            <a:spLocks noGrp="1"/>
          </p:cNvSpPr>
          <p:nvPr>
            <p:ph type="sldNum" sz="quarter" idx="12"/>
          </p:nvPr>
        </p:nvSpPr>
        <p:spPr/>
        <p:txBody>
          <a:bodyPr/>
          <a:lstStyle/>
          <a:p>
            <a:fld id="{B3CDE22D-89F3-4BE9-8E75-0D87A3430BA8}" type="slidenum">
              <a:rPr lang="en-GB" smtClean="0"/>
              <a:t>‹N°›</a:t>
            </a:fld>
            <a:endParaRPr lang="en-GB"/>
          </a:p>
        </p:txBody>
      </p:sp>
    </p:spTree>
    <p:extLst>
      <p:ext uri="{BB962C8B-B14F-4D97-AF65-F5344CB8AC3E}">
        <p14:creationId xmlns:p14="http://schemas.microsoft.com/office/powerpoint/2010/main" val="527420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95228B-6F7D-4CAA-AC0C-CF9DFBB72E52}"/>
              </a:ext>
            </a:extLst>
          </p:cNvPr>
          <p:cNvSpPr>
            <a:spLocks noGrp="1"/>
          </p:cNvSpPr>
          <p:nvPr>
            <p:ph type="title"/>
          </p:nvPr>
        </p:nvSpPr>
        <p:spPr/>
        <p:txBody>
          <a:bodyPr/>
          <a:lstStyle/>
          <a:p>
            <a:r>
              <a:rPr lang="fr-FR"/>
              <a:t>Modifiez le style du titre</a:t>
            </a:r>
            <a:endParaRPr lang="en-GB"/>
          </a:p>
        </p:txBody>
      </p:sp>
      <p:sp>
        <p:nvSpPr>
          <p:cNvPr id="3" name="Espace réservé de la date 2">
            <a:extLst>
              <a:ext uri="{FF2B5EF4-FFF2-40B4-BE49-F238E27FC236}">
                <a16:creationId xmlns:a16="http://schemas.microsoft.com/office/drawing/2014/main" id="{DC7D0B98-8CEC-4866-B12E-C350D73CD221}"/>
              </a:ext>
            </a:extLst>
          </p:cNvPr>
          <p:cNvSpPr>
            <a:spLocks noGrp="1"/>
          </p:cNvSpPr>
          <p:nvPr>
            <p:ph type="dt" sz="half" idx="10"/>
          </p:nvPr>
        </p:nvSpPr>
        <p:spPr/>
        <p:txBody>
          <a:bodyPr/>
          <a:lstStyle/>
          <a:p>
            <a:fld id="{7C5B54CA-0984-4D98-A019-B31F8D43817A}" type="datetimeFigureOut">
              <a:rPr lang="en-GB" smtClean="0"/>
              <a:t>18/11/2024</a:t>
            </a:fld>
            <a:endParaRPr lang="en-GB"/>
          </a:p>
        </p:txBody>
      </p:sp>
      <p:sp>
        <p:nvSpPr>
          <p:cNvPr id="4" name="Espace réservé du pied de page 3">
            <a:extLst>
              <a:ext uri="{FF2B5EF4-FFF2-40B4-BE49-F238E27FC236}">
                <a16:creationId xmlns:a16="http://schemas.microsoft.com/office/drawing/2014/main" id="{0C85FF9E-6216-4F98-9965-56C0486B111E}"/>
              </a:ext>
            </a:extLst>
          </p:cNvPr>
          <p:cNvSpPr>
            <a:spLocks noGrp="1"/>
          </p:cNvSpPr>
          <p:nvPr>
            <p:ph type="ftr" sz="quarter" idx="11"/>
          </p:nvPr>
        </p:nvSpPr>
        <p:spPr/>
        <p:txBody>
          <a:bodyPr/>
          <a:lstStyle/>
          <a:p>
            <a:endParaRPr lang="en-GB"/>
          </a:p>
        </p:txBody>
      </p:sp>
      <p:sp>
        <p:nvSpPr>
          <p:cNvPr id="5" name="Espace réservé du numéro de diapositive 4">
            <a:extLst>
              <a:ext uri="{FF2B5EF4-FFF2-40B4-BE49-F238E27FC236}">
                <a16:creationId xmlns:a16="http://schemas.microsoft.com/office/drawing/2014/main" id="{4A311B9E-4573-447E-AB6C-D6C64029F3A5}"/>
              </a:ext>
            </a:extLst>
          </p:cNvPr>
          <p:cNvSpPr>
            <a:spLocks noGrp="1"/>
          </p:cNvSpPr>
          <p:nvPr>
            <p:ph type="sldNum" sz="quarter" idx="12"/>
          </p:nvPr>
        </p:nvSpPr>
        <p:spPr/>
        <p:txBody>
          <a:bodyPr/>
          <a:lstStyle/>
          <a:p>
            <a:fld id="{B3CDE22D-89F3-4BE9-8E75-0D87A3430BA8}" type="slidenum">
              <a:rPr lang="en-GB" smtClean="0"/>
              <a:t>‹N°›</a:t>
            </a:fld>
            <a:endParaRPr lang="en-GB"/>
          </a:p>
        </p:txBody>
      </p:sp>
    </p:spTree>
    <p:extLst>
      <p:ext uri="{BB962C8B-B14F-4D97-AF65-F5344CB8AC3E}">
        <p14:creationId xmlns:p14="http://schemas.microsoft.com/office/powerpoint/2010/main" val="1763381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339045FC-0940-4374-BC9D-B68953573CFC}"/>
              </a:ext>
            </a:extLst>
          </p:cNvPr>
          <p:cNvSpPr>
            <a:spLocks noGrp="1"/>
          </p:cNvSpPr>
          <p:nvPr>
            <p:ph type="dt" sz="half" idx="10"/>
          </p:nvPr>
        </p:nvSpPr>
        <p:spPr/>
        <p:txBody>
          <a:bodyPr/>
          <a:lstStyle/>
          <a:p>
            <a:fld id="{7C5B54CA-0984-4D98-A019-B31F8D43817A}" type="datetimeFigureOut">
              <a:rPr lang="en-GB" smtClean="0"/>
              <a:t>18/11/2024</a:t>
            </a:fld>
            <a:endParaRPr lang="en-GB"/>
          </a:p>
        </p:txBody>
      </p:sp>
      <p:sp>
        <p:nvSpPr>
          <p:cNvPr id="3" name="Espace réservé du pied de page 2">
            <a:extLst>
              <a:ext uri="{FF2B5EF4-FFF2-40B4-BE49-F238E27FC236}">
                <a16:creationId xmlns:a16="http://schemas.microsoft.com/office/drawing/2014/main" id="{2FEEB5BC-A565-4263-9E4B-AAAE041EE55F}"/>
              </a:ext>
            </a:extLst>
          </p:cNvPr>
          <p:cNvSpPr>
            <a:spLocks noGrp="1"/>
          </p:cNvSpPr>
          <p:nvPr>
            <p:ph type="ftr" sz="quarter" idx="11"/>
          </p:nvPr>
        </p:nvSpPr>
        <p:spPr/>
        <p:txBody>
          <a:bodyPr/>
          <a:lstStyle/>
          <a:p>
            <a:endParaRPr lang="en-GB"/>
          </a:p>
        </p:txBody>
      </p:sp>
      <p:sp>
        <p:nvSpPr>
          <p:cNvPr id="4" name="Espace réservé du numéro de diapositive 3">
            <a:extLst>
              <a:ext uri="{FF2B5EF4-FFF2-40B4-BE49-F238E27FC236}">
                <a16:creationId xmlns:a16="http://schemas.microsoft.com/office/drawing/2014/main" id="{279DDF96-D85F-4D9F-8844-D25972C1C39F}"/>
              </a:ext>
            </a:extLst>
          </p:cNvPr>
          <p:cNvSpPr>
            <a:spLocks noGrp="1"/>
          </p:cNvSpPr>
          <p:nvPr>
            <p:ph type="sldNum" sz="quarter" idx="12"/>
          </p:nvPr>
        </p:nvSpPr>
        <p:spPr/>
        <p:txBody>
          <a:bodyPr/>
          <a:lstStyle/>
          <a:p>
            <a:fld id="{B3CDE22D-89F3-4BE9-8E75-0D87A3430BA8}" type="slidenum">
              <a:rPr lang="en-GB" smtClean="0"/>
              <a:t>‹N°›</a:t>
            </a:fld>
            <a:endParaRPr lang="en-GB"/>
          </a:p>
        </p:txBody>
      </p:sp>
    </p:spTree>
    <p:extLst>
      <p:ext uri="{BB962C8B-B14F-4D97-AF65-F5344CB8AC3E}">
        <p14:creationId xmlns:p14="http://schemas.microsoft.com/office/powerpoint/2010/main" val="967406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AA6353A-D1C1-47F6-9FB5-518E68205D2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GB"/>
          </a:p>
        </p:txBody>
      </p:sp>
      <p:sp>
        <p:nvSpPr>
          <p:cNvPr id="3" name="Espace réservé du contenu 2">
            <a:extLst>
              <a:ext uri="{FF2B5EF4-FFF2-40B4-BE49-F238E27FC236}">
                <a16:creationId xmlns:a16="http://schemas.microsoft.com/office/drawing/2014/main" id="{9425ED56-2FF7-4B85-927B-1B04BB6D6E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4" name="Espace réservé du texte 3">
            <a:extLst>
              <a:ext uri="{FF2B5EF4-FFF2-40B4-BE49-F238E27FC236}">
                <a16:creationId xmlns:a16="http://schemas.microsoft.com/office/drawing/2014/main" id="{7A84B1CA-0FA5-4E2C-AF9A-7F2C65496A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0B6339E6-A8D7-407D-A68A-F6A3F03DD75C}"/>
              </a:ext>
            </a:extLst>
          </p:cNvPr>
          <p:cNvSpPr>
            <a:spLocks noGrp="1"/>
          </p:cNvSpPr>
          <p:nvPr>
            <p:ph type="dt" sz="half" idx="10"/>
          </p:nvPr>
        </p:nvSpPr>
        <p:spPr/>
        <p:txBody>
          <a:bodyPr/>
          <a:lstStyle/>
          <a:p>
            <a:fld id="{7C5B54CA-0984-4D98-A019-B31F8D43817A}" type="datetimeFigureOut">
              <a:rPr lang="en-GB" smtClean="0"/>
              <a:t>18/11/2024</a:t>
            </a:fld>
            <a:endParaRPr lang="en-GB"/>
          </a:p>
        </p:txBody>
      </p:sp>
      <p:sp>
        <p:nvSpPr>
          <p:cNvPr id="6" name="Espace réservé du pied de page 5">
            <a:extLst>
              <a:ext uri="{FF2B5EF4-FFF2-40B4-BE49-F238E27FC236}">
                <a16:creationId xmlns:a16="http://schemas.microsoft.com/office/drawing/2014/main" id="{40AAE401-7499-4F05-AA8D-0D9C94FCDB9E}"/>
              </a:ext>
            </a:extLst>
          </p:cNvPr>
          <p:cNvSpPr>
            <a:spLocks noGrp="1"/>
          </p:cNvSpPr>
          <p:nvPr>
            <p:ph type="ftr" sz="quarter" idx="11"/>
          </p:nvPr>
        </p:nvSpPr>
        <p:spPr/>
        <p:txBody>
          <a:bodyPr/>
          <a:lstStyle/>
          <a:p>
            <a:endParaRPr lang="en-GB"/>
          </a:p>
        </p:txBody>
      </p:sp>
      <p:sp>
        <p:nvSpPr>
          <p:cNvPr id="7" name="Espace réservé du numéro de diapositive 6">
            <a:extLst>
              <a:ext uri="{FF2B5EF4-FFF2-40B4-BE49-F238E27FC236}">
                <a16:creationId xmlns:a16="http://schemas.microsoft.com/office/drawing/2014/main" id="{0E4BF199-F61A-4A9F-AD97-AAB17AAB36D4}"/>
              </a:ext>
            </a:extLst>
          </p:cNvPr>
          <p:cNvSpPr>
            <a:spLocks noGrp="1"/>
          </p:cNvSpPr>
          <p:nvPr>
            <p:ph type="sldNum" sz="quarter" idx="12"/>
          </p:nvPr>
        </p:nvSpPr>
        <p:spPr/>
        <p:txBody>
          <a:bodyPr/>
          <a:lstStyle/>
          <a:p>
            <a:fld id="{B3CDE22D-89F3-4BE9-8E75-0D87A3430BA8}" type="slidenum">
              <a:rPr lang="en-GB" smtClean="0"/>
              <a:t>‹N°›</a:t>
            </a:fld>
            <a:endParaRPr lang="en-GB"/>
          </a:p>
        </p:txBody>
      </p:sp>
    </p:spTree>
    <p:extLst>
      <p:ext uri="{BB962C8B-B14F-4D97-AF65-F5344CB8AC3E}">
        <p14:creationId xmlns:p14="http://schemas.microsoft.com/office/powerpoint/2010/main" val="1120897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2A43C52-8CB9-4E97-B899-895092C04D8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GB"/>
          </a:p>
        </p:txBody>
      </p:sp>
      <p:sp>
        <p:nvSpPr>
          <p:cNvPr id="3" name="Espace réservé pour une image  2">
            <a:extLst>
              <a:ext uri="{FF2B5EF4-FFF2-40B4-BE49-F238E27FC236}">
                <a16:creationId xmlns:a16="http://schemas.microsoft.com/office/drawing/2014/main" id="{6FB6A5C2-488B-4BF9-9235-D557EDFAA7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Espace réservé du texte 3">
            <a:extLst>
              <a:ext uri="{FF2B5EF4-FFF2-40B4-BE49-F238E27FC236}">
                <a16:creationId xmlns:a16="http://schemas.microsoft.com/office/drawing/2014/main" id="{A438ADC2-440C-49BA-81E3-9504542B0F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394F7074-8201-411E-AC23-DC68E2724531}"/>
              </a:ext>
            </a:extLst>
          </p:cNvPr>
          <p:cNvSpPr>
            <a:spLocks noGrp="1"/>
          </p:cNvSpPr>
          <p:nvPr>
            <p:ph type="dt" sz="half" idx="10"/>
          </p:nvPr>
        </p:nvSpPr>
        <p:spPr/>
        <p:txBody>
          <a:bodyPr/>
          <a:lstStyle/>
          <a:p>
            <a:fld id="{7C5B54CA-0984-4D98-A019-B31F8D43817A}" type="datetimeFigureOut">
              <a:rPr lang="en-GB" smtClean="0"/>
              <a:t>18/11/2024</a:t>
            </a:fld>
            <a:endParaRPr lang="en-GB"/>
          </a:p>
        </p:txBody>
      </p:sp>
      <p:sp>
        <p:nvSpPr>
          <p:cNvPr id="6" name="Espace réservé du pied de page 5">
            <a:extLst>
              <a:ext uri="{FF2B5EF4-FFF2-40B4-BE49-F238E27FC236}">
                <a16:creationId xmlns:a16="http://schemas.microsoft.com/office/drawing/2014/main" id="{2C894560-B795-4394-9592-87A4F56BA72C}"/>
              </a:ext>
            </a:extLst>
          </p:cNvPr>
          <p:cNvSpPr>
            <a:spLocks noGrp="1"/>
          </p:cNvSpPr>
          <p:nvPr>
            <p:ph type="ftr" sz="quarter" idx="11"/>
          </p:nvPr>
        </p:nvSpPr>
        <p:spPr/>
        <p:txBody>
          <a:bodyPr/>
          <a:lstStyle/>
          <a:p>
            <a:endParaRPr lang="en-GB"/>
          </a:p>
        </p:txBody>
      </p:sp>
      <p:sp>
        <p:nvSpPr>
          <p:cNvPr id="7" name="Espace réservé du numéro de diapositive 6">
            <a:extLst>
              <a:ext uri="{FF2B5EF4-FFF2-40B4-BE49-F238E27FC236}">
                <a16:creationId xmlns:a16="http://schemas.microsoft.com/office/drawing/2014/main" id="{60E86502-BDA5-451F-9963-DB6DFE6095F0}"/>
              </a:ext>
            </a:extLst>
          </p:cNvPr>
          <p:cNvSpPr>
            <a:spLocks noGrp="1"/>
          </p:cNvSpPr>
          <p:nvPr>
            <p:ph type="sldNum" sz="quarter" idx="12"/>
          </p:nvPr>
        </p:nvSpPr>
        <p:spPr/>
        <p:txBody>
          <a:bodyPr/>
          <a:lstStyle/>
          <a:p>
            <a:fld id="{B3CDE22D-89F3-4BE9-8E75-0D87A3430BA8}" type="slidenum">
              <a:rPr lang="en-GB" smtClean="0"/>
              <a:t>‹N°›</a:t>
            </a:fld>
            <a:endParaRPr lang="en-GB"/>
          </a:p>
        </p:txBody>
      </p:sp>
    </p:spTree>
    <p:extLst>
      <p:ext uri="{BB962C8B-B14F-4D97-AF65-F5344CB8AC3E}">
        <p14:creationId xmlns:p14="http://schemas.microsoft.com/office/powerpoint/2010/main" val="3196840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A4E5945-845F-42F2-9671-2E3C66E5C8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en-GB"/>
          </a:p>
        </p:txBody>
      </p:sp>
      <p:sp>
        <p:nvSpPr>
          <p:cNvPr id="3" name="Espace réservé du texte 2">
            <a:extLst>
              <a:ext uri="{FF2B5EF4-FFF2-40B4-BE49-F238E27FC236}">
                <a16:creationId xmlns:a16="http://schemas.microsoft.com/office/drawing/2014/main" id="{2D7ABEFA-BF32-4476-907B-9EB25675D1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4" name="Espace réservé de la date 3">
            <a:extLst>
              <a:ext uri="{FF2B5EF4-FFF2-40B4-BE49-F238E27FC236}">
                <a16:creationId xmlns:a16="http://schemas.microsoft.com/office/drawing/2014/main" id="{C5D72A22-7585-44C8-8786-36DC06BE9D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5B54CA-0984-4D98-A019-B31F8D43817A}" type="datetimeFigureOut">
              <a:rPr lang="en-GB" smtClean="0"/>
              <a:t>18/11/2024</a:t>
            </a:fld>
            <a:endParaRPr lang="en-GB"/>
          </a:p>
        </p:txBody>
      </p:sp>
      <p:sp>
        <p:nvSpPr>
          <p:cNvPr id="5" name="Espace réservé du pied de page 4">
            <a:extLst>
              <a:ext uri="{FF2B5EF4-FFF2-40B4-BE49-F238E27FC236}">
                <a16:creationId xmlns:a16="http://schemas.microsoft.com/office/drawing/2014/main" id="{0BDCAE20-23D2-49B3-82B1-D0C3EF6B0E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Espace réservé du numéro de diapositive 5">
            <a:extLst>
              <a:ext uri="{FF2B5EF4-FFF2-40B4-BE49-F238E27FC236}">
                <a16:creationId xmlns:a16="http://schemas.microsoft.com/office/drawing/2014/main" id="{C98EE061-A3AC-4C60-9F12-3C2521CD869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CDE22D-89F3-4BE9-8E75-0D87A3430BA8}" type="slidenum">
              <a:rPr lang="en-GB" smtClean="0"/>
              <a:t>‹N°›</a:t>
            </a:fld>
            <a:endParaRPr lang="en-GB"/>
          </a:p>
        </p:txBody>
      </p:sp>
    </p:spTree>
    <p:extLst>
      <p:ext uri="{BB962C8B-B14F-4D97-AF65-F5344CB8AC3E}">
        <p14:creationId xmlns:p14="http://schemas.microsoft.com/office/powerpoint/2010/main" val="167998504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1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7">
            <a:extLst>
              <a:ext uri="{FF2B5EF4-FFF2-40B4-BE49-F238E27FC236}">
                <a16:creationId xmlns:a16="http://schemas.microsoft.com/office/drawing/2014/main" id="{559AE206-7EBA-4D33-8BC9-9D8158553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re 1"/>
          <p:cNvSpPr>
            <a:spLocks noGrp="1"/>
          </p:cNvSpPr>
          <p:nvPr>
            <p:ph type="ctrTitle"/>
          </p:nvPr>
        </p:nvSpPr>
        <p:spPr>
          <a:xfrm>
            <a:off x="838199" y="4525347"/>
            <a:ext cx="6801321" cy="1737360"/>
          </a:xfrm>
        </p:spPr>
        <p:txBody>
          <a:bodyPr anchor="ctr">
            <a:normAutofit/>
          </a:bodyPr>
          <a:lstStyle/>
          <a:p>
            <a:pPr algn="r"/>
            <a:r>
              <a:rPr lang="fr-FR" noProof="1"/>
              <a:t>Droit international économique</a:t>
            </a:r>
          </a:p>
        </p:txBody>
      </p:sp>
      <p:sp>
        <p:nvSpPr>
          <p:cNvPr id="3" name="Sous-titre 2"/>
          <p:cNvSpPr>
            <a:spLocks noGrp="1"/>
          </p:cNvSpPr>
          <p:nvPr>
            <p:ph type="subTitle" idx="1"/>
          </p:nvPr>
        </p:nvSpPr>
        <p:spPr>
          <a:xfrm>
            <a:off x="7961258" y="4525347"/>
            <a:ext cx="3258675" cy="1737360"/>
          </a:xfrm>
        </p:spPr>
        <p:txBody>
          <a:bodyPr anchor="ctr">
            <a:normAutofit/>
          </a:bodyPr>
          <a:lstStyle/>
          <a:p>
            <a:pPr algn="l"/>
            <a:r>
              <a:rPr lang="fr-FR" noProof="1"/>
              <a:t>Patrick Jacob, UVSQ (</a:t>
            </a:r>
            <a:r>
              <a:rPr lang="fr-FR" cap="none" noProof="1"/>
              <a:t>patrick.jacob@uvsq.fr</a:t>
            </a:r>
            <a:r>
              <a:rPr lang="fr-FR" noProof="1"/>
              <a:t>)</a:t>
            </a:r>
          </a:p>
        </p:txBody>
      </p:sp>
      <p:sp>
        <p:nvSpPr>
          <p:cNvPr id="9" name="Oval 9">
            <a:extLst>
              <a:ext uri="{FF2B5EF4-FFF2-40B4-BE49-F238E27FC236}">
                <a16:creationId xmlns:a16="http://schemas.microsoft.com/office/drawing/2014/main" id="{6437D937-A7F1-4011-92B4-328E5BE1B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8567" y="620480"/>
            <a:ext cx="2243800" cy="224379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Oval 11">
            <a:extLst>
              <a:ext uri="{FF2B5EF4-FFF2-40B4-BE49-F238E27FC236}">
                <a16:creationId xmlns:a16="http://schemas.microsoft.com/office/drawing/2014/main" id="{B672F332-AF08-46C6-94F0-77684310D7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95001" y="2466604"/>
            <a:ext cx="962395" cy="96239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34244EF8-D73A-40E1-BE73-D46E6B4B04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5829" y="2327988"/>
            <a:ext cx="293695" cy="29369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AB84D7E8-4ECB-42D7-ADBF-01689B0F24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2113" y="0"/>
            <a:ext cx="5699887" cy="4059244"/>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8" name="Straight Connector 17">
            <a:extLst>
              <a:ext uri="{FF2B5EF4-FFF2-40B4-BE49-F238E27FC236}">
                <a16:creationId xmlns:a16="http://schemas.microsoft.com/office/drawing/2014/main" id="{9E8E38ED-369A-44C2-B635-0BED0E48A6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00392" y="4525347"/>
            <a:ext cx="0" cy="173736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2451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922F19F4-FE70-43DC-856F-2CE5F521DC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57" name="Group 2056">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062849"/>
            <a:ext cx="731521" cy="673460"/>
            <a:chOff x="3940602" y="308034"/>
            <a:chExt cx="2116791" cy="3428999"/>
          </a:xfrm>
          <a:solidFill>
            <a:schemeClr val="accent4"/>
          </a:solidFill>
        </p:grpSpPr>
        <p:sp>
          <p:nvSpPr>
            <p:cNvPr id="2058" name="Rectangle 2057">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9" name="Rectangle 2058">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0" name="Rectangle 2059">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62" name="Rectangle 2061">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656150"/>
            <a:ext cx="5590787" cy="14315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5134EA3C-DBB6-44CB-AC73-89E11462FF7F}"/>
              </a:ext>
            </a:extLst>
          </p:cNvPr>
          <p:cNvSpPr>
            <a:spLocks noGrp="1"/>
          </p:cNvSpPr>
          <p:nvPr>
            <p:ph type="title"/>
          </p:nvPr>
        </p:nvSpPr>
        <p:spPr>
          <a:xfrm>
            <a:off x="1043631" y="873940"/>
            <a:ext cx="4928291" cy="1035781"/>
          </a:xfrm>
        </p:spPr>
        <p:txBody>
          <a:bodyPr anchor="ctr">
            <a:normAutofit/>
          </a:bodyPr>
          <a:lstStyle/>
          <a:p>
            <a:r>
              <a:rPr lang="fr-FR" sz="3300"/>
              <a:t>Ex. 1. La lutte contre la corruption internationale</a:t>
            </a:r>
            <a:endParaRPr lang="en-GB" sz="3300"/>
          </a:p>
        </p:txBody>
      </p:sp>
      <p:sp>
        <p:nvSpPr>
          <p:cNvPr id="3" name="Espace réservé du contenu 2">
            <a:extLst>
              <a:ext uri="{FF2B5EF4-FFF2-40B4-BE49-F238E27FC236}">
                <a16:creationId xmlns:a16="http://schemas.microsoft.com/office/drawing/2014/main" id="{10685D0C-66AF-4C31-A727-B8EE700C885C}"/>
              </a:ext>
            </a:extLst>
          </p:cNvPr>
          <p:cNvSpPr>
            <a:spLocks noGrp="1"/>
          </p:cNvSpPr>
          <p:nvPr>
            <p:ph idx="1"/>
          </p:nvPr>
        </p:nvSpPr>
        <p:spPr>
          <a:xfrm>
            <a:off x="1045029" y="2524721"/>
            <a:ext cx="4991629" cy="3677123"/>
          </a:xfrm>
        </p:spPr>
        <p:txBody>
          <a:bodyPr anchor="ctr">
            <a:normAutofit/>
          </a:bodyPr>
          <a:lstStyle/>
          <a:p>
            <a:r>
              <a:rPr lang="fr-FR" sz="1800"/>
              <a:t>Enjeux</a:t>
            </a:r>
          </a:p>
          <a:p>
            <a:r>
              <a:rPr lang="fr-FR" sz="1800"/>
              <a:t>Solutions :</a:t>
            </a:r>
          </a:p>
          <a:p>
            <a:pPr lvl="1"/>
            <a:r>
              <a:rPr lang="fr-FR" sz="1800"/>
              <a:t>Approche nationale</a:t>
            </a:r>
          </a:p>
          <a:p>
            <a:pPr lvl="1"/>
            <a:r>
              <a:rPr lang="fr-FR" sz="1800"/>
              <a:t>Approche internationale</a:t>
            </a:r>
          </a:p>
        </p:txBody>
      </p:sp>
      <p:sp>
        <p:nvSpPr>
          <p:cNvPr id="2064" name="Rectangle 2063">
            <a:extLst>
              <a:ext uri="{FF2B5EF4-FFF2-40B4-BE49-F238E27FC236}">
                <a16:creationId xmlns:a16="http://schemas.microsoft.com/office/drawing/2014/main" id="{395ECC94-3D5E-46A7-A7A1-DE807E1563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34418" y="658367"/>
            <a:ext cx="4719382" cy="26791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What Companies Should Know About the Revised FCPA Corporate Enforcement  Policy?">
            <a:extLst>
              <a:ext uri="{FF2B5EF4-FFF2-40B4-BE49-F238E27FC236}">
                <a16:creationId xmlns:a16="http://schemas.microsoft.com/office/drawing/2014/main" id="{62B9FADF-0759-425F-93DB-5EEE89096A7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7726" r="-2" b="-2"/>
          <a:stretch/>
        </p:blipFill>
        <p:spPr bwMode="auto">
          <a:xfrm>
            <a:off x="7387479" y="841905"/>
            <a:ext cx="3213078" cy="2317178"/>
          </a:xfrm>
          <a:prstGeom prst="rect">
            <a:avLst/>
          </a:prstGeom>
          <a:noFill/>
          <a:extLst>
            <a:ext uri="{909E8E84-426E-40DD-AFC4-6F175D3DCCD1}">
              <a14:hiddenFill xmlns:a14="http://schemas.microsoft.com/office/drawing/2010/main">
                <a:solidFill>
                  <a:srgbClr val="FFFFFF"/>
                </a:solidFill>
              </a14:hiddenFill>
            </a:ext>
          </a:extLst>
        </p:spPr>
      </p:pic>
      <p:sp>
        <p:nvSpPr>
          <p:cNvPr id="2066" name="Rectangle 2065">
            <a:extLst>
              <a:ext uri="{FF2B5EF4-FFF2-40B4-BE49-F238E27FC236}">
                <a16:creationId xmlns:a16="http://schemas.microsoft.com/office/drawing/2014/main" id="{7E549738-9961-462D-81B7-4A7A446911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34418" y="3530966"/>
            <a:ext cx="4719382" cy="26791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age 3">
            <a:extLst>
              <a:ext uri="{FF2B5EF4-FFF2-40B4-BE49-F238E27FC236}">
                <a16:creationId xmlns:a16="http://schemas.microsoft.com/office/drawing/2014/main" id="{F8F22CF8-C568-4DD6-65D1-DD5CE54A1656}"/>
              </a:ext>
            </a:extLst>
          </p:cNvPr>
          <p:cNvPicPr>
            <a:picLocks noChangeAspect="1"/>
          </p:cNvPicPr>
          <p:nvPr/>
        </p:nvPicPr>
        <p:blipFill>
          <a:blip r:embed="rId3"/>
          <a:stretch>
            <a:fillRect/>
          </a:stretch>
        </p:blipFill>
        <p:spPr>
          <a:xfrm>
            <a:off x="6841066" y="3705036"/>
            <a:ext cx="4305905" cy="2314423"/>
          </a:xfrm>
          <a:prstGeom prst="rect">
            <a:avLst/>
          </a:prstGeom>
        </p:spPr>
      </p:pic>
      <p:cxnSp>
        <p:nvCxnSpPr>
          <p:cNvPr id="2068" name="Straight Connector 206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92240"/>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50241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0E8DCF-58E9-78A4-C552-C17F9C77715C}"/>
              </a:ext>
            </a:extLst>
          </p:cNvPr>
          <p:cNvSpPr>
            <a:spLocks noGrp="1"/>
          </p:cNvSpPr>
          <p:nvPr>
            <p:ph type="title"/>
          </p:nvPr>
        </p:nvSpPr>
        <p:spPr>
          <a:xfrm>
            <a:off x="1057025" y="922644"/>
            <a:ext cx="5040285" cy="1169585"/>
          </a:xfrm>
        </p:spPr>
        <p:txBody>
          <a:bodyPr anchor="b">
            <a:normAutofit fontScale="90000"/>
          </a:bodyPr>
          <a:lstStyle/>
          <a:p>
            <a:r>
              <a:rPr lang="fr-FR" sz="4000"/>
              <a:t>Ex. 2</a:t>
            </a:r>
            <a:r>
              <a:rPr lang="fr-FR" sz="4000" dirty="0"/>
              <a:t>. La protection des droits de l’homme</a:t>
            </a:r>
            <a:endParaRPr lang="en-GB" sz="4000" dirty="0"/>
          </a:p>
        </p:txBody>
      </p:sp>
      <p:sp>
        <p:nvSpPr>
          <p:cNvPr id="3" name="Espace réservé du contenu 2">
            <a:extLst>
              <a:ext uri="{FF2B5EF4-FFF2-40B4-BE49-F238E27FC236}">
                <a16:creationId xmlns:a16="http://schemas.microsoft.com/office/drawing/2014/main" id="{B14A584D-D0D8-B194-4BF7-4B01C94DFB0C}"/>
              </a:ext>
            </a:extLst>
          </p:cNvPr>
          <p:cNvSpPr>
            <a:spLocks noGrp="1"/>
          </p:cNvSpPr>
          <p:nvPr>
            <p:ph idx="1"/>
          </p:nvPr>
        </p:nvSpPr>
        <p:spPr>
          <a:xfrm>
            <a:off x="1055715" y="2508105"/>
            <a:ext cx="5040285" cy="3632493"/>
          </a:xfrm>
        </p:spPr>
        <p:txBody>
          <a:bodyPr anchor="ctr">
            <a:normAutofit/>
          </a:bodyPr>
          <a:lstStyle/>
          <a:p>
            <a:r>
              <a:rPr lang="fr-FR" sz="2000" dirty="0"/>
              <a:t>Développement des activités économiques transnationales et développement des dommages transnationaux</a:t>
            </a:r>
          </a:p>
          <a:p>
            <a:r>
              <a:rPr lang="fr-FR" sz="2000" dirty="0"/>
              <a:t>Le rôle du droit international</a:t>
            </a:r>
          </a:p>
          <a:p>
            <a:pPr lvl="1"/>
            <a:r>
              <a:rPr lang="fr-FR" sz="1600" dirty="0"/>
              <a:t>Dans le développement des activités</a:t>
            </a:r>
          </a:p>
          <a:p>
            <a:pPr lvl="1"/>
            <a:r>
              <a:rPr lang="fr-FR" sz="1600" dirty="0"/>
              <a:t>Dans la régulation des opérateurs</a:t>
            </a:r>
            <a:endParaRPr lang="en-GB" sz="2000" dirty="0"/>
          </a:p>
          <a:p>
            <a:r>
              <a:rPr lang="en-GB" sz="1600" dirty="0"/>
              <a:t>Luis Gallegos </a:t>
            </a:r>
            <a:r>
              <a:rPr lang="en-GB" sz="1600" dirty="0" err="1"/>
              <a:t>Chiriboga</a:t>
            </a:r>
            <a:r>
              <a:rPr lang="en-GB" sz="1600" dirty="0"/>
              <a:t>, representative of Ecuador to the UNHRC, 2014: ‘while [TNCs] enjoy binding international norms to guarantee their activity and profit, victims, however, of harmful corporate activities have no legal protection’</a:t>
            </a:r>
            <a:endParaRPr lang="en-GB" sz="2400" dirty="0"/>
          </a:p>
        </p:txBody>
      </p:sp>
      <p:pic>
        <p:nvPicPr>
          <p:cNvPr id="3080" name="Picture 8" descr="Fighting Chevron in Ecuador | NACLA">
            <a:extLst>
              <a:ext uri="{FF2B5EF4-FFF2-40B4-BE49-F238E27FC236}">
                <a16:creationId xmlns:a16="http://schemas.microsoft.com/office/drawing/2014/main" id="{ABD9D301-0BD0-982E-5CE2-38166127447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708" r="2" b="7399"/>
          <a:stretch/>
        </p:blipFill>
        <p:spPr bwMode="auto">
          <a:xfrm>
            <a:off x="6418034" y="3543536"/>
            <a:ext cx="2553691" cy="1561630"/>
          </a:xfrm>
          <a:prstGeom prst="rect">
            <a:avLst/>
          </a:prstGeom>
          <a:noFill/>
          <a:extLst>
            <a:ext uri="{909E8E84-426E-40DD-AFC4-6F175D3DCCD1}">
              <a14:hiddenFill xmlns:a14="http://schemas.microsoft.com/office/drawing/2010/main">
                <a:solidFill>
                  <a:srgbClr val="FFFFFF"/>
                </a:solidFill>
              </a14:hiddenFill>
            </a:ext>
          </a:extLst>
        </p:spPr>
      </p:pic>
      <p:pic>
        <p:nvPicPr>
          <p:cNvPr id="3082" name="Picture 10" descr="Investment Perspective on Global Value Chains">
            <a:extLst>
              <a:ext uri="{FF2B5EF4-FFF2-40B4-BE49-F238E27FC236}">
                <a16:creationId xmlns:a16="http://schemas.microsoft.com/office/drawing/2014/main" id="{EC9F7D9E-093B-F594-1712-FA045F1F6FA7}"/>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418034" y="482137"/>
            <a:ext cx="5115529" cy="287427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descr="The Rana Plaza Collapse: What Happened &amp; What it Means for Fashion">
            <a:extLst>
              <a:ext uri="{FF2B5EF4-FFF2-40B4-BE49-F238E27FC236}">
                <a16:creationId xmlns:a16="http://schemas.microsoft.com/office/drawing/2014/main" id="{B5D6F905-3DEA-4A6F-47B4-E43E3B13625E}"/>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8425" r="-2" b="-2"/>
          <a:stretch/>
        </p:blipFill>
        <p:spPr bwMode="auto">
          <a:xfrm>
            <a:off x="8971725" y="4677062"/>
            <a:ext cx="2553699" cy="15616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16935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33AC4D-6C8C-0182-1DE6-E089906BA7C0}"/>
              </a:ext>
            </a:extLst>
          </p:cNvPr>
          <p:cNvSpPr>
            <a:spLocks noGrp="1"/>
          </p:cNvSpPr>
          <p:nvPr>
            <p:ph type="title"/>
          </p:nvPr>
        </p:nvSpPr>
        <p:spPr>
          <a:xfrm>
            <a:off x="589009" y="502400"/>
            <a:ext cx="3367171" cy="1818064"/>
          </a:xfrm>
        </p:spPr>
        <p:txBody>
          <a:bodyPr>
            <a:normAutofit/>
          </a:bodyPr>
          <a:lstStyle/>
          <a:p>
            <a:pPr algn="ctr"/>
            <a:r>
              <a:rPr lang="fr-FR" sz="2800"/>
              <a:t>Etapes de la régulation</a:t>
            </a:r>
            <a:endParaRPr lang="en-GB" sz="2800"/>
          </a:p>
        </p:txBody>
      </p:sp>
      <p:pic>
        <p:nvPicPr>
          <p:cNvPr id="4098" name="Picture 2" descr="Ancien Représentant Spécial sur les Entreprises et les Droits de l'Homme  des Nations Unies, John G Ruggie, Soutient l'ACCA">
            <a:extLst>
              <a:ext uri="{FF2B5EF4-FFF2-40B4-BE49-F238E27FC236}">
                <a16:creationId xmlns:a16="http://schemas.microsoft.com/office/drawing/2014/main" id="{4480FA61-825C-17AF-99DC-3A53F22AD89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5266" r="-2" b="3136"/>
          <a:stretch/>
        </p:blipFill>
        <p:spPr bwMode="auto">
          <a:xfrm>
            <a:off x="4555236" y="6"/>
            <a:ext cx="7636763" cy="2762724"/>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descr="The Rana Plaza Collapse: What Happened &amp; What it Means for Fashion">
            <a:extLst>
              <a:ext uri="{FF2B5EF4-FFF2-40B4-BE49-F238E27FC236}">
                <a16:creationId xmlns:a16="http://schemas.microsoft.com/office/drawing/2014/main" id="{A6B10C12-0811-5650-C337-C10DDF1B1448}"/>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22499" r="14077" b="2"/>
          <a:stretch/>
        </p:blipFill>
        <p:spPr bwMode="auto">
          <a:xfrm>
            <a:off x="-1" y="2826737"/>
            <a:ext cx="4565779" cy="4031263"/>
          </a:xfrm>
          <a:prstGeom prst="rect">
            <a:avLst/>
          </a:prstGeom>
          <a:noFill/>
          <a:extLst>
            <a:ext uri="{909E8E84-426E-40DD-AFC4-6F175D3DCCD1}">
              <a14:hiddenFill xmlns:a14="http://schemas.microsoft.com/office/drawing/2010/main">
                <a:solidFill>
                  <a:srgbClr val="FFFFFF"/>
                </a:solidFill>
              </a14:hiddenFill>
            </a:ext>
          </a:extLst>
        </p:spPr>
      </p:pic>
      <p:sp>
        <p:nvSpPr>
          <p:cNvPr id="3" name="Espace réservé du contenu 2">
            <a:extLst>
              <a:ext uri="{FF2B5EF4-FFF2-40B4-BE49-F238E27FC236}">
                <a16:creationId xmlns:a16="http://schemas.microsoft.com/office/drawing/2014/main" id="{48687E8B-94D6-0C4A-E992-760EFCC79B39}"/>
              </a:ext>
            </a:extLst>
          </p:cNvPr>
          <p:cNvSpPr>
            <a:spLocks noGrp="1"/>
          </p:cNvSpPr>
          <p:nvPr>
            <p:ph idx="1"/>
          </p:nvPr>
        </p:nvSpPr>
        <p:spPr>
          <a:xfrm>
            <a:off x="5449632" y="3455208"/>
            <a:ext cx="6016653" cy="3148792"/>
          </a:xfrm>
        </p:spPr>
        <p:txBody>
          <a:bodyPr anchor="ctr">
            <a:normAutofit/>
          </a:bodyPr>
          <a:lstStyle/>
          <a:p>
            <a:r>
              <a:rPr lang="fr-FR" sz="1100" dirty="0"/>
              <a:t>Etape 1: nouvelle initiative des Nations unies </a:t>
            </a:r>
            <a:r>
              <a:rPr lang="fr-FR" sz="1100" dirty="0">
                <a:sym typeface="Wingdings" panose="05000000000000000000" pitchFamily="2" charset="2"/>
              </a:rPr>
              <a:t> Les principes directeurs sur les entreprises et les droits de l’homme (principes </a:t>
            </a:r>
            <a:r>
              <a:rPr lang="fr-FR" sz="1100" dirty="0" err="1">
                <a:sym typeface="Wingdings" panose="05000000000000000000" pitchFamily="2" charset="2"/>
              </a:rPr>
              <a:t>Ruggie</a:t>
            </a:r>
            <a:r>
              <a:rPr lang="fr-FR" sz="1100" dirty="0">
                <a:sym typeface="Wingdings" panose="05000000000000000000" pitchFamily="2" charset="2"/>
              </a:rPr>
              <a:t>), </a:t>
            </a:r>
            <a:r>
              <a:rPr lang="fr-FR" sz="1100" dirty="0"/>
              <a:t>2011</a:t>
            </a:r>
          </a:p>
          <a:p>
            <a:pPr lvl="1"/>
            <a:r>
              <a:rPr lang="fr-FR" sz="1100" dirty="0"/>
              <a:t>Pilier 1: l’obligation de l’Etat de protéger</a:t>
            </a:r>
          </a:p>
          <a:p>
            <a:pPr lvl="1"/>
            <a:r>
              <a:rPr lang="fr-FR" sz="1100" dirty="0"/>
              <a:t>Pilier 2: la responsabilité de l’entreprise de respecter</a:t>
            </a:r>
          </a:p>
          <a:p>
            <a:pPr lvl="1"/>
            <a:r>
              <a:rPr lang="fr-FR" sz="1100" dirty="0"/>
              <a:t>Pilier 3: l’accès à des voies de recours</a:t>
            </a:r>
          </a:p>
          <a:p>
            <a:r>
              <a:rPr lang="fr-FR" sz="1100" dirty="0"/>
              <a:t>Etape 2 : le développement d’initiatives volontaires des entreprises</a:t>
            </a:r>
          </a:p>
          <a:p>
            <a:r>
              <a:rPr lang="fr-FR" sz="1100" dirty="0"/>
              <a:t>Etape 3 : le développement d’un devoir de vigilance au niveau interne</a:t>
            </a:r>
          </a:p>
          <a:p>
            <a:pPr lvl="1"/>
            <a:r>
              <a:rPr lang="fr-FR" sz="1100" dirty="0"/>
              <a:t>Par la jurisprudence dans les pays de </a:t>
            </a:r>
            <a:r>
              <a:rPr lang="fr-FR" sz="1100" dirty="0" err="1"/>
              <a:t>common-law</a:t>
            </a:r>
            <a:r>
              <a:rPr lang="fr-FR" sz="1100" dirty="0"/>
              <a:t> : </a:t>
            </a:r>
            <a:r>
              <a:rPr lang="fr-FR" sz="1100" dirty="0" err="1"/>
              <a:t>Nevsun</a:t>
            </a:r>
            <a:r>
              <a:rPr lang="fr-FR" sz="1100"/>
              <a:t>, </a:t>
            </a:r>
            <a:r>
              <a:rPr lang="fr-FR" sz="1100" dirty="0"/>
              <a:t>V</a:t>
            </a:r>
            <a:r>
              <a:rPr lang="fr-FR" sz="1100"/>
              <a:t>edanta</a:t>
            </a:r>
            <a:r>
              <a:rPr lang="fr-FR" sz="1100" dirty="0"/>
              <a:t>, </a:t>
            </a:r>
            <a:r>
              <a:rPr lang="fr-FR" sz="1100" dirty="0" err="1"/>
              <a:t>Okpabi</a:t>
            </a:r>
            <a:r>
              <a:rPr lang="fr-FR" sz="1100" dirty="0"/>
              <a:t>…</a:t>
            </a:r>
          </a:p>
          <a:p>
            <a:pPr lvl="1"/>
            <a:r>
              <a:rPr lang="fr-FR" sz="1100" dirty="0"/>
              <a:t>Par la loi: Loi sur le devoir de vigilance des sociétés mères et des entreprises donneuses d’ordre, 2017</a:t>
            </a:r>
          </a:p>
          <a:p>
            <a:r>
              <a:rPr lang="fr-FR" sz="1100" dirty="0"/>
              <a:t>Etape 4 : vers des instruments régionaux ou internationaux contraignants?</a:t>
            </a:r>
          </a:p>
          <a:p>
            <a:pPr lvl="1"/>
            <a:r>
              <a:rPr lang="fr-FR" sz="1100" dirty="0"/>
              <a:t>La proposition de directive sur le devoir de vigilance</a:t>
            </a:r>
          </a:p>
          <a:p>
            <a:pPr lvl="1"/>
            <a:r>
              <a:rPr lang="fr-FR" sz="1100" dirty="0"/>
              <a:t>Le projet de traité sur les entreprises et les droits de l’homme</a:t>
            </a:r>
          </a:p>
        </p:txBody>
      </p:sp>
    </p:spTree>
    <p:extLst>
      <p:ext uri="{BB962C8B-B14F-4D97-AF65-F5344CB8AC3E}">
        <p14:creationId xmlns:p14="http://schemas.microsoft.com/office/powerpoint/2010/main" val="33245788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AD318CC-E2A8-4E27-9548-A047A78999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1E1B65E-E3A0-5063-5659-36DA18180C23}"/>
              </a:ext>
            </a:extLst>
          </p:cNvPr>
          <p:cNvSpPr>
            <a:spLocks noGrp="1"/>
          </p:cNvSpPr>
          <p:nvPr>
            <p:ph type="title"/>
          </p:nvPr>
        </p:nvSpPr>
        <p:spPr>
          <a:xfrm>
            <a:off x="645065" y="1463040"/>
            <a:ext cx="3796306" cy="2690949"/>
          </a:xfrm>
        </p:spPr>
        <p:txBody>
          <a:bodyPr anchor="t">
            <a:normAutofit/>
          </a:bodyPr>
          <a:lstStyle/>
          <a:p>
            <a:r>
              <a:rPr lang="fr-FR" sz="4800"/>
              <a:t>Synthèse</a:t>
            </a:r>
            <a:endParaRPr lang="en-GB" sz="4800"/>
          </a:p>
        </p:txBody>
      </p:sp>
      <p:grpSp>
        <p:nvGrpSpPr>
          <p:cNvPr id="10" name="Group 9">
            <a:extLst>
              <a:ext uri="{FF2B5EF4-FFF2-40B4-BE49-F238E27FC236}">
                <a16:creationId xmlns:a16="http://schemas.microsoft.com/office/drawing/2014/main" id="{B14B560F-9DD7-4302-A60B-EBD3EF59B0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9667" y="4415246"/>
            <a:ext cx="11982332" cy="2087795"/>
            <a:chOff x="143163" y="5763486"/>
            <a:chExt cx="11982332" cy="739555"/>
          </a:xfrm>
        </p:grpSpPr>
        <p:sp>
          <p:nvSpPr>
            <p:cNvPr id="11" name="Rectangle 10">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4" name="Rectangle 13">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ce réservé du contenu 2">
            <a:extLst>
              <a:ext uri="{FF2B5EF4-FFF2-40B4-BE49-F238E27FC236}">
                <a16:creationId xmlns:a16="http://schemas.microsoft.com/office/drawing/2014/main" id="{C8B06109-C639-DEC0-E06F-4568BA42F16E}"/>
              </a:ext>
            </a:extLst>
          </p:cNvPr>
          <p:cNvSpPr>
            <a:spLocks noGrp="1"/>
          </p:cNvSpPr>
          <p:nvPr>
            <p:ph idx="1"/>
          </p:nvPr>
        </p:nvSpPr>
        <p:spPr>
          <a:xfrm>
            <a:off x="5656218" y="1463039"/>
            <a:ext cx="5542387" cy="4300447"/>
          </a:xfrm>
        </p:spPr>
        <p:txBody>
          <a:bodyPr anchor="t">
            <a:normAutofit/>
          </a:bodyPr>
          <a:lstStyle/>
          <a:p>
            <a:r>
              <a:rPr lang="fr-FR" sz="2200"/>
              <a:t>Le rôle du droit international:</a:t>
            </a:r>
          </a:p>
          <a:p>
            <a:pPr lvl="1"/>
            <a:r>
              <a:rPr lang="fr-FR" sz="2200"/>
              <a:t>La définition des obligations</a:t>
            </a:r>
          </a:p>
          <a:p>
            <a:pPr lvl="1"/>
            <a:r>
              <a:rPr lang="fr-FR" sz="2200"/>
              <a:t>L’incitation à agir des Etats</a:t>
            </a:r>
          </a:p>
          <a:p>
            <a:pPr lvl="1"/>
            <a:r>
              <a:rPr lang="fr-FR" sz="2200"/>
              <a:t>L’articulation des compétences</a:t>
            </a:r>
          </a:p>
          <a:p>
            <a:pPr lvl="1"/>
            <a:r>
              <a:rPr lang="fr-FR" sz="2200"/>
              <a:t>Une responsabilité directe?</a:t>
            </a:r>
          </a:p>
          <a:p>
            <a:pPr lvl="1"/>
            <a:endParaRPr lang="en-GB" sz="2200"/>
          </a:p>
        </p:txBody>
      </p:sp>
    </p:spTree>
    <p:extLst>
      <p:ext uri="{BB962C8B-B14F-4D97-AF65-F5344CB8AC3E}">
        <p14:creationId xmlns:p14="http://schemas.microsoft.com/office/powerpoint/2010/main" val="586843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9" name="Rectangle 18">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7C8BF82-9C57-89EC-12A5-1F8F188B286C}"/>
              </a:ext>
            </a:extLst>
          </p:cNvPr>
          <p:cNvSpPr>
            <a:spLocks noGrp="1"/>
          </p:cNvSpPr>
          <p:nvPr>
            <p:ph type="title"/>
          </p:nvPr>
        </p:nvSpPr>
        <p:spPr>
          <a:xfrm>
            <a:off x="1043631" y="809898"/>
            <a:ext cx="10173010" cy="1554480"/>
          </a:xfrm>
        </p:spPr>
        <p:txBody>
          <a:bodyPr vert="horz" lIns="91440" tIns="45720" rIns="91440" bIns="45720" rtlCol="0" anchor="ctr">
            <a:normAutofit/>
          </a:bodyPr>
          <a:lstStyle/>
          <a:p>
            <a:r>
              <a:rPr lang="en-US" sz="4800" kern="1200">
                <a:solidFill>
                  <a:schemeClr val="tx1"/>
                </a:solidFill>
                <a:latin typeface="+mj-lt"/>
                <a:ea typeface="+mj-ea"/>
                <a:cs typeface="+mj-cs"/>
              </a:rPr>
              <a:t>La régulation du marché</a:t>
            </a:r>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5" name="Espace réservé du contenu 2">
            <a:extLst>
              <a:ext uri="{FF2B5EF4-FFF2-40B4-BE49-F238E27FC236}">
                <a16:creationId xmlns:a16="http://schemas.microsoft.com/office/drawing/2014/main" id="{2CFE1795-AEB3-CC55-6208-1E710C0A2040}"/>
              </a:ext>
            </a:extLst>
          </p:cNvPr>
          <p:cNvGraphicFramePr>
            <a:graphicFrameLocks noGrp="1"/>
          </p:cNvGraphicFramePr>
          <p:nvPr>
            <p:ph sz="half" idx="1"/>
            <p:extLst>
              <p:ext uri="{D42A27DB-BD31-4B8C-83A1-F6EECF244321}">
                <p14:modId xmlns:p14="http://schemas.microsoft.com/office/powerpoint/2010/main" val="61824201"/>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09864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42" name="Rectangle 1041">
            <a:extLst>
              <a:ext uri="{FF2B5EF4-FFF2-40B4-BE49-F238E27FC236}">
                <a16:creationId xmlns:a16="http://schemas.microsoft.com/office/drawing/2014/main" id="{385E1BDC-A9B0-4A87-82E3-F3187F69A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44" name="Rectangle 1043">
            <a:extLst>
              <a:ext uri="{FF2B5EF4-FFF2-40B4-BE49-F238E27FC236}">
                <a16:creationId xmlns:a16="http://schemas.microsoft.com/office/drawing/2014/main" id="{0990C621-3B8B-4820-8328-D47EF7CE82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4416" y="365125"/>
            <a:ext cx="11167447" cy="2089317"/>
          </a:xfrm>
          <a:prstGeom prst="rect">
            <a:avLst/>
          </a:prstGeom>
          <a:ln w="12700">
            <a:solidFill>
              <a:srgbClr val="DEDEDE"/>
            </a:solidFill>
          </a:ln>
          <a:effectLst>
            <a:outerShdw blurRad="50800" dist="38100" dir="2700000" algn="tl" rotWithShape="0">
              <a:schemeClr val="bg2">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re 1">
            <a:extLst>
              <a:ext uri="{FF2B5EF4-FFF2-40B4-BE49-F238E27FC236}">
                <a16:creationId xmlns:a16="http://schemas.microsoft.com/office/drawing/2014/main" id="{1F1A3657-53A3-4065-8DB2-25DE18C1D2E0}"/>
              </a:ext>
            </a:extLst>
          </p:cNvPr>
          <p:cNvSpPr>
            <a:spLocks noGrp="1"/>
          </p:cNvSpPr>
          <p:nvPr>
            <p:ph type="title"/>
          </p:nvPr>
        </p:nvSpPr>
        <p:spPr>
          <a:xfrm>
            <a:off x="1051560" y="586822"/>
            <a:ext cx="3657600" cy="1645920"/>
          </a:xfrm>
        </p:spPr>
        <p:txBody>
          <a:bodyPr vert="horz" lIns="91440" tIns="45720" rIns="91440" bIns="45720" rtlCol="0" anchor="ctr">
            <a:normAutofit/>
          </a:bodyPr>
          <a:lstStyle/>
          <a:p>
            <a:r>
              <a:rPr lang="en-US" sz="3200"/>
              <a:t>1. La loyauté des échanges</a:t>
            </a:r>
          </a:p>
        </p:txBody>
      </p:sp>
      <p:sp>
        <p:nvSpPr>
          <p:cNvPr id="1046" name="Rectangle 1045">
            <a:extLst>
              <a:ext uri="{FF2B5EF4-FFF2-40B4-BE49-F238E27FC236}">
                <a16:creationId xmlns:a16="http://schemas.microsoft.com/office/drawing/2014/main" id="{C1A2385B-1D2A-4E17-84FA-6CB7F0AAE4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408" y="1057739"/>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alibri" panose="020F0502020204030204"/>
            </a:endParaRPr>
          </a:p>
        </p:txBody>
      </p:sp>
      <p:sp>
        <p:nvSpPr>
          <p:cNvPr id="1048" name="Rectangle 1047">
            <a:extLst>
              <a:ext uri="{FF2B5EF4-FFF2-40B4-BE49-F238E27FC236}">
                <a16:creationId xmlns:a16="http://schemas.microsoft.com/office/drawing/2014/main" id="{5E791F2F-79DB-4CC0-9FA1-001E3E91E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243541" y="1400638"/>
            <a:ext cx="14630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Espace réservé du contenu 2">
            <a:extLst>
              <a:ext uri="{FF2B5EF4-FFF2-40B4-BE49-F238E27FC236}">
                <a16:creationId xmlns:a16="http://schemas.microsoft.com/office/drawing/2014/main" id="{532E554C-474B-CC9C-1EB3-9151AB9E34D1}"/>
              </a:ext>
            </a:extLst>
          </p:cNvPr>
          <p:cNvSpPr>
            <a:spLocks noGrp="1"/>
          </p:cNvSpPr>
          <p:nvPr>
            <p:ph sz="half" idx="1"/>
          </p:nvPr>
        </p:nvSpPr>
        <p:spPr>
          <a:xfrm>
            <a:off x="5250106" y="586822"/>
            <a:ext cx="6106742" cy="1645920"/>
          </a:xfrm>
        </p:spPr>
        <p:txBody>
          <a:bodyPr vert="horz" lIns="91440" tIns="45720" rIns="91440" bIns="45720" rtlCol="0" anchor="ctr">
            <a:normAutofit/>
          </a:bodyPr>
          <a:lstStyle/>
          <a:p>
            <a:r>
              <a:rPr lang="en-US" sz="1800"/>
              <a:t>Les éléments de distorsion des échanges</a:t>
            </a:r>
          </a:p>
          <a:p>
            <a:r>
              <a:rPr lang="en-US" sz="1800"/>
              <a:t>Approches:</a:t>
            </a:r>
          </a:p>
          <a:p>
            <a:pPr lvl="1"/>
            <a:r>
              <a:rPr lang="en-US" sz="1800"/>
              <a:t>Approche minimale : le dumping et les subventions</a:t>
            </a:r>
          </a:p>
          <a:p>
            <a:pPr lvl="1"/>
            <a:r>
              <a:rPr lang="en-US" sz="1800"/>
              <a:t>Au-delà ? Le commerce et le développement durable</a:t>
            </a:r>
          </a:p>
        </p:txBody>
      </p:sp>
      <p:pic>
        <p:nvPicPr>
          <p:cNvPr id="5" name="Image 4" descr="Une image contenant texte, diagramme, ligne, origami&#10;&#10;Description générée automatiquement">
            <a:extLst>
              <a:ext uri="{FF2B5EF4-FFF2-40B4-BE49-F238E27FC236}">
                <a16:creationId xmlns:a16="http://schemas.microsoft.com/office/drawing/2014/main" id="{2BFCAA19-FB55-2E69-FD8F-7FC08B7A6B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6521" y="2729397"/>
            <a:ext cx="4584032" cy="3483864"/>
          </a:xfrm>
          <a:prstGeom prst="rect">
            <a:avLst/>
          </a:prstGeom>
        </p:spPr>
      </p:pic>
      <p:pic>
        <p:nvPicPr>
          <p:cNvPr id="1026" name="Picture 2" descr="Levelling the Playing Field | Durrington Research School">
            <a:extLst>
              <a:ext uri="{FF2B5EF4-FFF2-40B4-BE49-F238E27FC236}">
                <a16:creationId xmlns:a16="http://schemas.microsoft.com/office/drawing/2014/main" id="{D5FF90F4-2EBF-A89E-467F-AA61AC1CA8E7}"/>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198781" y="2924866"/>
            <a:ext cx="5523082" cy="3092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1844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93" name="Rectangle 2092">
            <a:extLst>
              <a:ext uri="{FF2B5EF4-FFF2-40B4-BE49-F238E27FC236}">
                <a16:creationId xmlns:a16="http://schemas.microsoft.com/office/drawing/2014/main" id="{117AB3D3-3C9C-4DED-809A-78734805B8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74BA3C8F-4155-ADE9-12DD-0EB875934EF0}"/>
              </a:ext>
            </a:extLst>
          </p:cNvPr>
          <p:cNvSpPr>
            <a:spLocks noGrp="1"/>
          </p:cNvSpPr>
          <p:nvPr>
            <p:ph type="title"/>
          </p:nvPr>
        </p:nvSpPr>
        <p:spPr>
          <a:xfrm>
            <a:off x="793662" y="386930"/>
            <a:ext cx="10066122" cy="1298448"/>
          </a:xfrm>
        </p:spPr>
        <p:txBody>
          <a:bodyPr vert="horz" lIns="91440" tIns="45720" rIns="91440" bIns="45720" rtlCol="0" anchor="b">
            <a:normAutofit/>
          </a:bodyPr>
          <a:lstStyle/>
          <a:p>
            <a:r>
              <a:rPr lang="en-US" sz="4800" b="0" i="0"/>
              <a:t>Approche minimale</a:t>
            </a:r>
          </a:p>
        </p:txBody>
      </p:sp>
      <p:sp>
        <p:nvSpPr>
          <p:cNvPr id="2095" name="Rectangle 2094">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97" name="Rectangle 2096">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ce réservé du contenu 2">
            <a:extLst>
              <a:ext uri="{FF2B5EF4-FFF2-40B4-BE49-F238E27FC236}">
                <a16:creationId xmlns:a16="http://schemas.microsoft.com/office/drawing/2014/main" id="{E97E1FD2-AEAF-26BC-9A27-435D61E6AA65}"/>
              </a:ext>
            </a:extLst>
          </p:cNvPr>
          <p:cNvSpPr>
            <a:spLocks noGrp="1"/>
          </p:cNvSpPr>
          <p:nvPr>
            <p:ph sz="half" idx="1"/>
          </p:nvPr>
        </p:nvSpPr>
        <p:spPr>
          <a:xfrm>
            <a:off x="793661" y="2599509"/>
            <a:ext cx="4530898" cy="3639450"/>
          </a:xfrm>
        </p:spPr>
        <p:txBody>
          <a:bodyPr vert="horz" lIns="91440" tIns="45720" rIns="91440" bIns="45720" rtlCol="0" anchor="ctr">
            <a:normAutofit lnSpcReduction="10000"/>
          </a:bodyPr>
          <a:lstStyle/>
          <a:p>
            <a:r>
              <a:rPr lang="fr-FR" sz="2000" dirty="0"/>
              <a:t>Les comportements encadrés:</a:t>
            </a:r>
          </a:p>
          <a:p>
            <a:pPr lvl="1"/>
            <a:r>
              <a:rPr lang="fr-FR" sz="2000" dirty="0"/>
              <a:t>Les comportements publics : les subventions</a:t>
            </a:r>
          </a:p>
          <a:p>
            <a:pPr lvl="1"/>
            <a:r>
              <a:rPr lang="fr-FR" sz="2000" dirty="0"/>
              <a:t>Les comportements privés: le dumping</a:t>
            </a:r>
          </a:p>
          <a:p>
            <a:r>
              <a:rPr lang="fr-FR" sz="2000" dirty="0"/>
              <a:t>Les modalités d’encadrement</a:t>
            </a:r>
          </a:p>
          <a:p>
            <a:pPr lvl="1"/>
            <a:r>
              <a:rPr lang="fr-FR" sz="2000" dirty="0"/>
              <a:t>Encadrement du comportement et de la réaction (droits antidumping et droits compensateurs)</a:t>
            </a:r>
          </a:p>
          <a:p>
            <a:pPr lvl="1"/>
            <a:r>
              <a:rPr lang="fr-FR" sz="2000" dirty="0"/>
              <a:t>Encadrement substantiel </a:t>
            </a:r>
            <a:r>
              <a:rPr lang="fr-FR" sz="2000"/>
              <a:t>et procédural</a:t>
            </a:r>
            <a:endParaRPr lang="fr-FR" sz="2000" dirty="0"/>
          </a:p>
          <a:p>
            <a:r>
              <a:rPr lang="fr-FR" sz="2400" dirty="0"/>
              <a:t>Perspectives</a:t>
            </a:r>
          </a:p>
        </p:txBody>
      </p:sp>
      <p:pic>
        <p:nvPicPr>
          <p:cNvPr id="2050" name="Picture 2" descr="La voiture électrique va-t-elle conduire l'Europe et la Chine à la guerre  commerciale ?">
            <a:extLst>
              <a:ext uri="{FF2B5EF4-FFF2-40B4-BE49-F238E27FC236}">
                <a16:creationId xmlns:a16="http://schemas.microsoft.com/office/drawing/2014/main" id="{0F807759-E1B4-1139-BD6C-F8D09C78FFA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102" r="14248" b="2"/>
          <a:stretch/>
        </p:blipFill>
        <p:spPr bwMode="auto">
          <a:xfrm>
            <a:off x="5911532" y="2484255"/>
            <a:ext cx="5150277" cy="3714244"/>
          </a:xfrm>
          <a:prstGeom prst="rect">
            <a:avLst/>
          </a:prstGeom>
          <a:noFill/>
          <a:extLst>
            <a:ext uri="{909E8E84-426E-40DD-AFC4-6F175D3DCCD1}">
              <a14:hiddenFill xmlns:a14="http://schemas.microsoft.com/office/drawing/2010/main">
                <a:solidFill>
                  <a:srgbClr val="FFFFFF"/>
                </a:solidFill>
              </a14:hiddenFill>
            </a:ext>
          </a:extLst>
        </p:spPr>
      </p:pic>
      <p:sp>
        <p:nvSpPr>
          <p:cNvPr id="2099" name="Rectangle 2098">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30813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52" name="Rectangle 1051">
            <a:extLst>
              <a:ext uri="{FF2B5EF4-FFF2-40B4-BE49-F238E27FC236}">
                <a16:creationId xmlns:a16="http://schemas.microsoft.com/office/drawing/2014/main" id="{F4F2FC05-7D27-410F-BDA9-ADF4831368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54" name="Rectangle 1053">
            <a:extLst>
              <a:ext uri="{FF2B5EF4-FFF2-40B4-BE49-F238E27FC236}">
                <a16:creationId xmlns:a16="http://schemas.microsoft.com/office/drawing/2014/main" id="{9080D120-BD54-46E1-BA37-82F5E8089E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9573" y="633619"/>
            <a:ext cx="5457817" cy="5495925"/>
          </a:xfrm>
          <a:prstGeom prst="rect">
            <a:avLst/>
          </a:prstGeom>
          <a:ln w="9525">
            <a:solidFill>
              <a:srgbClr val="DEDEDE"/>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re 1">
            <a:extLst>
              <a:ext uri="{FF2B5EF4-FFF2-40B4-BE49-F238E27FC236}">
                <a16:creationId xmlns:a16="http://schemas.microsoft.com/office/drawing/2014/main" id="{C3FB75C8-5CE5-40FD-B669-58A93E93B53E}"/>
              </a:ext>
            </a:extLst>
          </p:cNvPr>
          <p:cNvSpPr>
            <a:spLocks noGrp="1"/>
          </p:cNvSpPr>
          <p:nvPr>
            <p:ph type="title"/>
          </p:nvPr>
        </p:nvSpPr>
        <p:spPr>
          <a:xfrm>
            <a:off x="838198" y="978408"/>
            <a:ext cx="4607052" cy="1106424"/>
          </a:xfrm>
        </p:spPr>
        <p:txBody>
          <a:bodyPr vert="horz" lIns="91440" tIns="45720" rIns="91440" bIns="45720" rtlCol="0" anchor="ctr">
            <a:normAutofit/>
          </a:bodyPr>
          <a:lstStyle/>
          <a:p>
            <a:r>
              <a:rPr lang="en-US" sz="2500" kern="1200">
                <a:solidFill>
                  <a:schemeClr val="tx1"/>
                </a:solidFill>
                <a:latin typeface="+mj-lt"/>
                <a:ea typeface="+mj-ea"/>
                <a:cs typeface="+mj-cs"/>
              </a:rPr>
              <a:t>Approche maximale: le commerce et le développement durable</a:t>
            </a:r>
          </a:p>
        </p:txBody>
      </p:sp>
      <p:sp>
        <p:nvSpPr>
          <p:cNvPr id="1056" name="Rectangle 1055">
            <a:extLst>
              <a:ext uri="{FF2B5EF4-FFF2-40B4-BE49-F238E27FC236}">
                <a16:creationId xmlns:a16="http://schemas.microsoft.com/office/drawing/2014/main" id="{81D83946-74FA-498A-AC80-9926F041B5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565" y="1181536"/>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058" name="Rectangle 1057">
            <a:extLst>
              <a:ext uri="{FF2B5EF4-FFF2-40B4-BE49-F238E27FC236}">
                <a16:creationId xmlns:a16="http://schemas.microsoft.com/office/drawing/2014/main" id="{5060D983-8B52-443A-8183-2A1DE0561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7456" y="2185416"/>
            <a:ext cx="4446484" cy="9144"/>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Espace réservé du contenu 2">
            <a:extLst>
              <a:ext uri="{FF2B5EF4-FFF2-40B4-BE49-F238E27FC236}">
                <a16:creationId xmlns:a16="http://schemas.microsoft.com/office/drawing/2014/main" id="{25E71A07-59C8-4EB1-9096-24DF65D13C58}"/>
              </a:ext>
            </a:extLst>
          </p:cNvPr>
          <p:cNvSpPr>
            <a:spLocks noGrp="1"/>
          </p:cNvSpPr>
          <p:nvPr>
            <p:ph sz="half" idx="1"/>
          </p:nvPr>
        </p:nvSpPr>
        <p:spPr>
          <a:xfrm>
            <a:off x="841246" y="2368296"/>
            <a:ext cx="4607052" cy="3502152"/>
          </a:xfrm>
        </p:spPr>
        <p:txBody>
          <a:bodyPr vert="horz" lIns="91440" tIns="45720" rIns="91440" bIns="45720" rtlCol="0">
            <a:normAutofit/>
          </a:bodyPr>
          <a:lstStyle/>
          <a:p>
            <a:r>
              <a:rPr lang="fr-FR" sz="1800" dirty="0"/>
              <a:t>Recherche d’équité dans les conditions de production</a:t>
            </a:r>
          </a:p>
          <a:p>
            <a:pPr lvl="1"/>
            <a:r>
              <a:rPr lang="fr-FR" sz="1400" dirty="0"/>
              <a:t>Dynamique</a:t>
            </a:r>
          </a:p>
          <a:p>
            <a:pPr lvl="1"/>
            <a:r>
              <a:rPr lang="fr-FR" sz="1400" dirty="0"/>
              <a:t>Niveaux</a:t>
            </a:r>
          </a:p>
          <a:p>
            <a:pPr lvl="2"/>
            <a:r>
              <a:rPr lang="fr-FR" sz="1400" dirty="0"/>
              <a:t>Les limites du multilatéralisme</a:t>
            </a:r>
          </a:p>
          <a:p>
            <a:pPr lvl="2"/>
            <a:r>
              <a:rPr lang="fr-FR" sz="1400" dirty="0"/>
              <a:t>Les opportunités du bilatéralisme</a:t>
            </a:r>
            <a:endParaRPr lang="fr-FR" sz="1800" dirty="0"/>
          </a:p>
        </p:txBody>
      </p:sp>
      <p:pic>
        <p:nvPicPr>
          <p:cNvPr id="1026" name="Picture 2" descr="Prime Minister Chris Hipkins, European Commission President Ursula von der Leyen and Trade Minister Damien O'Connor in Brussels, after New Zealand and the European Union signed a Free Trade Agreement.">
            <a:extLst>
              <a:ext uri="{FF2B5EF4-FFF2-40B4-BE49-F238E27FC236}">
                <a16:creationId xmlns:a16="http://schemas.microsoft.com/office/drawing/2014/main" id="{C06E9AE2-CBD9-99A5-4A4C-3A26BFAAB65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3" b="2161"/>
          <a:stretch/>
        </p:blipFill>
        <p:spPr bwMode="auto">
          <a:xfrm>
            <a:off x="6324599" y="10"/>
            <a:ext cx="5457817" cy="333754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Korea trade breach shows need for EU sanctions over labour violations | ETUC">
            <a:extLst>
              <a:ext uri="{FF2B5EF4-FFF2-40B4-BE49-F238E27FC236}">
                <a16:creationId xmlns:a16="http://schemas.microsoft.com/office/drawing/2014/main" id="{EDA6CEFC-A191-27EC-00D9-B3E4F893A5D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2" b="8107"/>
          <a:stretch/>
        </p:blipFill>
        <p:spPr bwMode="auto">
          <a:xfrm>
            <a:off x="6324590" y="3520439"/>
            <a:ext cx="5457817" cy="33375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8952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69D47016-023F-44BD-981C-50E7A10A66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0B8A5378-6C37-BA0D-6054-437CC37508E5}"/>
              </a:ext>
            </a:extLst>
          </p:cNvPr>
          <p:cNvSpPr>
            <a:spLocks noGrp="1"/>
          </p:cNvSpPr>
          <p:nvPr>
            <p:ph type="title"/>
          </p:nvPr>
        </p:nvSpPr>
        <p:spPr>
          <a:xfrm>
            <a:off x="630936" y="457200"/>
            <a:ext cx="4343400" cy="1929384"/>
          </a:xfrm>
        </p:spPr>
        <p:txBody>
          <a:bodyPr vert="horz" lIns="91440" tIns="45720" rIns="91440" bIns="45720" rtlCol="0" anchor="ctr">
            <a:normAutofit/>
          </a:bodyPr>
          <a:lstStyle/>
          <a:p>
            <a:r>
              <a:rPr lang="en-US" sz="4800"/>
              <a:t>Les règles promues</a:t>
            </a:r>
          </a:p>
        </p:txBody>
      </p:sp>
      <p:sp>
        <p:nvSpPr>
          <p:cNvPr id="1033" name="sketchy line">
            <a:extLst>
              <a:ext uri="{FF2B5EF4-FFF2-40B4-BE49-F238E27FC236}">
                <a16:creationId xmlns:a16="http://schemas.microsoft.com/office/drawing/2014/main" id="{6D8B37B0-0682-433E-BC8D-498C04ABD9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471415" y="1412748"/>
            <a:ext cx="1554480" cy="18288"/>
          </a:xfrm>
          <a:custGeom>
            <a:avLst/>
            <a:gdLst>
              <a:gd name="connsiteX0" fmla="*/ 0 w 1554480"/>
              <a:gd name="connsiteY0" fmla="*/ 0 h 18288"/>
              <a:gd name="connsiteX1" fmla="*/ 549250 w 1554480"/>
              <a:gd name="connsiteY1" fmla="*/ 0 h 18288"/>
              <a:gd name="connsiteX2" fmla="*/ 1082954 w 1554480"/>
              <a:gd name="connsiteY2" fmla="*/ 0 h 18288"/>
              <a:gd name="connsiteX3" fmla="*/ 1554480 w 1554480"/>
              <a:gd name="connsiteY3" fmla="*/ 0 h 18288"/>
              <a:gd name="connsiteX4" fmla="*/ 1554480 w 1554480"/>
              <a:gd name="connsiteY4" fmla="*/ 18288 h 18288"/>
              <a:gd name="connsiteX5" fmla="*/ 1067410 w 1554480"/>
              <a:gd name="connsiteY5" fmla="*/ 18288 h 18288"/>
              <a:gd name="connsiteX6" fmla="*/ 549250 w 1554480"/>
              <a:gd name="connsiteY6" fmla="*/ 18288 h 18288"/>
              <a:gd name="connsiteX7" fmla="*/ 0 w 1554480"/>
              <a:gd name="connsiteY7" fmla="*/ 18288 h 18288"/>
              <a:gd name="connsiteX8" fmla="*/ 0 w 1554480"/>
              <a:gd name="connsiteY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54480" h="18288" fill="none" extrusionOk="0">
                <a:moveTo>
                  <a:pt x="0" y="0"/>
                </a:moveTo>
                <a:cubicBezTo>
                  <a:pt x="114141" y="-19864"/>
                  <a:pt x="345055" y="-1657"/>
                  <a:pt x="549250" y="0"/>
                </a:cubicBezTo>
                <a:cubicBezTo>
                  <a:pt x="753445" y="1657"/>
                  <a:pt x="862292" y="-5674"/>
                  <a:pt x="1082954" y="0"/>
                </a:cubicBezTo>
                <a:cubicBezTo>
                  <a:pt x="1303616" y="5674"/>
                  <a:pt x="1363530" y="4537"/>
                  <a:pt x="1554480" y="0"/>
                </a:cubicBezTo>
                <a:cubicBezTo>
                  <a:pt x="1554963" y="7176"/>
                  <a:pt x="1553909" y="13682"/>
                  <a:pt x="1554480" y="18288"/>
                </a:cubicBezTo>
                <a:cubicBezTo>
                  <a:pt x="1338847" y="6127"/>
                  <a:pt x="1215066" y="37851"/>
                  <a:pt x="1067410" y="18288"/>
                </a:cubicBezTo>
                <a:cubicBezTo>
                  <a:pt x="919754" y="-1275"/>
                  <a:pt x="800465" y="3080"/>
                  <a:pt x="549250" y="18288"/>
                </a:cubicBezTo>
                <a:cubicBezTo>
                  <a:pt x="298035" y="33496"/>
                  <a:pt x="158868" y="22769"/>
                  <a:pt x="0" y="18288"/>
                </a:cubicBezTo>
                <a:cubicBezTo>
                  <a:pt x="-655" y="13237"/>
                  <a:pt x="709" y="4645"/>
                  <a:pt x="0" y="0"/>
                </a:cubicBezTo>
                <a:close/>
              </a:path>
              <a:path w="1554480" h="18288" stroke="0" extrusionOk="0">
                <a:moveTo>
                  <a:pt x="0" y="0"/>
                </a:moveTo>
                <a:cubicBezTo>
                  <a:pt x="249941" y="-58"/>
                  <a:pt x="367334" y="23448"/>
                  <a:pt x="502615" y="0"/>
                </a:cubicBezTo>
                <a:cubicBezTo>
                  <a:pt x="637897" y="-23448"/>
                  <a:pt x="813653" y="-20418"/>
                  <a:pt x="974141" y="0"/>
                </a:cubicBezTo>
                <a:cubicBezTo>
                  <a:pt x="1134629" y="20418"/>
                  <a:pt x="1268772" y="6288"/>
                  <a:pt x="1554480" y="0"/>
                </a:cubicBezTo>
                <a:cubicBezTo>
                  <a:pt x="1554917" y="7222"/>
                  <a:pt x="1555359" y="13299"/>
                  <a:pt x="1554480" y="18288"/>
                </a:cubicBezTo>
                <a:cubicBezTo>
                  <a:pt x="1336087" y="12172"/>
                  <a:pt x="1310024" y="19759"/>
                  <a:pt x="1067410" y="18288"/>
                </a:cubicBezTo>
                <a:cubicBezTo>
                  <a:pt x="824796" y="16818"/>
                  <a:pt x="787902" y="34647"/>
                  <a:pt x="518160" y="18288"/>
                </a:cubicBezTo>
                <a:cubicBezTo>
                  <a:pt x="248418" y="1930"/>
                  <a:pt x="133160" y="9205"/>
                  <a:pt x="0" y="18288"/>
                </a:cubicBezTo>
                <a:cubicBezTo>
                  <a:pt x="-643" y="9451"/>
                  <a:pt x="-340" y="7114"/>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ce réservé du contenu 2">
            <a:extLst>
              <a:ext uri="{FF2B5EF4-FFF2-40B4-BE49-F238E27FC236}">
                <a16:creationId xmlns:a16="http://schemas.microsoft.com/office/drawing/2014/main" id="{9F4B0608-430F-1403-7C72-CBC0C16A4B73}"/>
              </a:ext>
            </a:extLst>
          </p:cNvPr>
          <p:cNvSpPr>
            <a:spLocks noGrp="1"/>
          </p:cNvSpPr>
          <p:nvPr>
            <p:ph sz="half" idx="1"/>
          </p:nvPr>
        </p:nvSpPr>
        <p:spPr>
          <a:xfrm>
            <a:off x="5541263" y="457200"/>
            <a:ext cx="6007608" cy="1929384"/>
          </a:xfrm>
        </p:spPr>
        <p:txBody>
          <a:bodyPr vert="horz" lIns="91440" tIns="45720" rIns="91440" bIns="45720" rtlCol="0" anchor="ctr">
            <a:normAutofit/>
          </a:bodyPr>
          <a:lstStyle/>
          <a:p>
            <a:r>
              <a:rPr lang="fr-FR" sz="2200" dirty="0"/>
              <a:t>Normes sociales : les conventions de l’OIT (droit de grève, liberté syndicale…)</a:t>
            </a:r>
          </a:p>
          <a:p>
            <a:r>
              <a:rPr lang="fr-FR" sz="2200" dirty="0"/>
              <a:t>Normes environnementales : les accords en matière environnementale (accord de Paris, CITES…) </a:t>
            </a:r>
          </a:p>
        </p:txBody>
      </p:sp>
      <p:pic>
        <p:nvPicPr>
          <p:cNvPr id="5" name="Picture 4" descr="Korea trade breach shows need for EU sanctions over labour violations | ETUC">
            <a:extLst>
              <a:ext uri="{FF2B5EF4-FFF2-40B4-BE49-F238E27FC236}">
                <a16:creationId xmlns:a16="http://schemas.microsoft.com/office/drawing/2014/main" id="{3FD3DF96-EA85-E798-9770-A6F802347C0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2" b="13928"/>
          <a:stretch/>
        </p:blipFill>
        <p:spPr bwMode="auto">
          <a:xfrm>
            <a:off x="466344" y="2842915"/>
            <a:ext cx="5468112" cy="3132033"/>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ITES | Pages | WWF">
            <a:extLst>
              <a:ext uri="{FF2B5EF4-FFF2-40B4-BE49-F238E27FC236}">
                <a16:creationId xmlns:a16="http://schemas.microsoft.com/office/drawing/2014/main" id="{8DF3A968-655B-453B-A780-95BE86A1D43E}"/>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254496" y="2768498"/>
            <a:ext cx="5468112" cy="32808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093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6ECA6DCB-B7E1-40A9-9524-540C6DA40B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868E0232-B70B-08F9-5AC7-6582B507DFDD}"/>
              </a:ext>
            </a:extLst>
          </p:cNvPr>
          <p:cNvSpPr>
            <a:spLocks noGrp="1"/>
          </p:cNvSpPr>
          <p:nvPr>
            <p:ph type="title"/>
          </p:nvPr>
        </p:nvSpPr>
        <p:spPr>
          <a:xfrm>
            <a:off x="589560" y="856180"/>
            <a:ext cx="5279408" cy="1128068"/>
          </a:xfrm>
        </p:spPr>
        <p:txBody>
          <a:bodyPr vert="horz" lIns="91440" tIns="45720" rIns="91440" bIns="45720" rtlCol="0" anchor="ctr">
            <a:normAutofit/>
          </a:bodyPr>
          <a:lstStyle/>
          <a:p>
            <a:r>
              <a:rPr lang="en-US" sz="3700" kern="1200">
                <a:solidFill>
                  <a:schemeClr val="tx1"/>
                </a:solidFill>
                <a:latin typeface="+mj-lt"/>
                <a:ea typeface="+mj-ea"/>
                <a:cs typeface="+mj-cs"/>
              </a:rPr>
              <a:t>Les mécanismes de mise en œuvre </a:t>
            </a:r>
          </a:p>
        </p:txBody>
      </p:sp>
      <p:grpSp>
        <p:nvGrpSpPr>
          <p:cNvPr id="1033" name="Group 1032">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1034" name="Rectangle 1033">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5" name="Rectangle 1034">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37" name="Rectangle 1036">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123821"/>
            <a:ext cx="4975066"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ce réservé du contenu 2">
            <a:extLst>
              <a:ext uri="{FF2B5EF4-FFF2-40B4-BE49-F238E27FC236}">
                <a16:creationId xmlns:a16="http://schemas.microsoft.com/office/drawing/2014/main" id="{65403219-E94D-8F02-F8EB-743977454D4D}"/>
              </a:ext>
            </a:extLst>
          </p:cNvPr>
          <p:cNvSpPr>
            <a:spLocks noGrp="1"/>
          </p:cNvSpPr>
          <p:nvPr>
            <p:ph sz="half" idx="1"/>
          </p:nvPr>
        </p:nvSpPr>
        <p:spPr>
          <a:xfrm>
            <a:off x="590719" y="2330505"/>
            <a:ext cx="5278066" cy="3979585"/>
          </a:xfrm>
        </p:spPr>
        <p:txBody>
          <a:bodyPr vert="horz" lIns="91440" tIns="45720" rIns="91440" bIns="45720" rtlCol="0" anchor="ctr">
            <a:normAutofit/>
          </a:bodyPr>
          <a:lstStyle/>
          <a:p>
            <a:r>
              <a:rPr lang="fr-FR" sz="1700" dirty="0"/>
              <a:t>Approche classique</a:t>
            </a:r>
          </a:p>
          <a:p>
            <a:pPr lvl="1"/>
            <a:r>
              <a:rPr lang="fr-FR" sz="1700" dirty="0"/>
              <a:t>Des mécanismes de dialogue incitatifs</a:t>
            </a:r>
          </a:p>
          <a:p>
            <a:pPr lvl="1"/>
            <a:r>
              <a:rPr lang="fr-FR" sz="1700" dirty="0"/>
              <a:t>Des mécanismes de règlement des différends spécifiques</a:t>
            </a:r>
          </a:p>
          <a:p>
            <a:pPr lvl="2"/>
            <a:r>
              <a:rPr lang="fr-FR" sz="1700" dirty="0"/>
              <a:t>Le différend UE-Corée-du-Sud – Rapport du panel d’experts, 20 janvier 2021</a:t>
            </a:r>
          </a:p>
          <a:p>
            <a:r>
              <a:rPr lang="fr-FR" sz="1700" dirty="0"/>
              <a:t>Nouveaux développements</a:t>
            </a:r>
          </a:p>
          <a:p>
            <a:pPr lvl="1"/>
            <a:r>
              <a:rPr lang="fr-FR" sz="1700" dirty="0"/>
              <a:t>Des mécanismes de règlement des différends spécifiques:</a:t>
            </a:r>
          </a:p>
          <a:p>
            <a:pPr lvl="2"/>
            <a:r>
              <a:rPr lang="fr-FR" sz="1700" dirty="0"/>
              <a:t>Le mécanisme de réaction rapide de l’USMCA</a:t>
            </a:r>
          </a:p>
          <a:p>
            <a:pPr lvl="1"/>
            <a:r>
              <a:rPr lang="fr-FR" sz="1700" dirty="0"/>
              <a:t>L’intégration dans le mécanisme de règlement des différends de droit commun</a:t>
            </a:r>
          </a:p>
          <a:p>
            <a:pPr lvl="2"/>
            <a:r>
              <a:rPr lang="fr-FR" sz="1700" dirty="0"/>
              <a:t>L’accord UE-Nouvelle-Zélande</a:t>
            </a:r>
          </a:p>
        </p:txBody>
      </p:sp>
      <p:sp>
        <p:nvSpPr>
          <p:cNvPr id="1039" name="Rectangle 1038">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1" name="Rectangle 1040">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49687" y="357447"/>
            <a:ext cx="4845488" cy="292358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Korea trade breach shows need for EU sanctions over labour violations | ETUC">
            <a:extLst>
              <a:ext uri="{FF2B5EF4-FFF2-40B4-BE49-F238E27FC236}">
                <a16:creationId xmlns:a16="http://schemas.microsoft.com/office/drawing/2014/main" id="{C61E5E97-E998-3B2E-9441-C8149228FBA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 b="13928"/>
          <a:stretch/>
        </p:blipFill>
        <p:spPr bwMode="auto">
          <a:xfrm>
            <a:off x="7083423" y="581892"/>
            <a:ext cx="4397433" cy="2518756"/>
          </a:xfrm>
          <a:prstGeom prst="rect">
            <a:avLst/>
          </a:prstGeom>
          <a:noFill/>
          <a:extLst>
            <a:ext uri="{909E8E84-426E-40DD-AFC4-6F175D3DCCD1}">
              <a14:hiddenFill xmlns:a14="http://schemas.microsoft.com/office/drawing/2010/main">
                <a:solidFill>
                  <a:srgbClr val="FFFFFF"/>
                </a:solidFill>
              </a14:hiddenFill>
            </a:ext>
          </a:extLst>
        </p:spPr>
      </p:pic>
      <p:sp>
        <p:nvSpPr>
          <p:cNvPr id="1043" name="Rectangle 1042">
            <a:extLst>
              <a:ext uri="{FF2B5EF4-FFF2-40B4-BE49-F238E27FC236}">
                <a16:creationId xmlns:a16="http://schemas.microsoft.com/office/drawing/2014/main" id="{8CB5D2D7-DF65-4E86-BFBA-FFB9B5ACEB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49687" y="3505479"/>
            <a:ext cx="4845488" cy="292358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A miner walks near a security sign at the San Martin zinc mine in the town  of San Martin in the northern state of Zacatecas, Mexico, Thursday, Aug. 9,  2007. A Mexican">
            <a:extLst>
              <a:ext uri="{FF2B5EF4-FFF2-40B4-BE49-F238E27FC236}">
                <a16:creationId xmlns:a16="http://schemas.microsoft.com/office/drawing/2014/main" id="{E87A724A-91AC-3EE2-B5A1-96EDAB8505F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2872" r="-2" b="19635"/>
          <a:stretch/>
        </p:blipFill>
        <p:spPr bwMode="auto">
          <a:xfrm>
            <a:off x="7083423" y="3707894"/>
            <a:ext cx="4395569" cy="25187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9508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79" name="Rectangle 3078">
            <a:extLst>
              <a:ext uri="{FF2B5EF4-FFF2-40B4-BE49-F238E27FC236}">
                <a16:creationId xmlns:a16="http://schemas.microsoft.com/office/drawing/2014/main" id="{117AB3D3-3C9C-4DED-809A-78734805B8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17369EE2-B459-49B4-70D0-76F5AC91C2A4}"/>
              </a:ext>
            </a:extLst>
          </p:cNvPr>
          <p:cNvSpPr>
            <a:spLocks noGrp="1"/>
          </p:cNvSpPr>
          <p:nvPr>
            <p:ph type="title"/>
          </p:nvPr>
        </p:nvSpPr>
        <p:spPr>
          <a:xfrm>
            <a:off x="793662" y="386930"/>
            <a:ext cx="10066122" cy="1298448"/>
          </a:xfrm>
        </p:spPr>
        <p:txBody>
          <a:bodyPr vert="horz" lIns="91440" tIns="45720" rIns="91440" bIns="45720" rtlCol="0" anchor="b">
            <a:normAutofit/>
          </a:bodyPr>
          <a:lstStyle/>
          <a:p>
            <a:r>
              <a:rPr lang="en-US" b="0" i="0"/>
              <a:t>2. La protection des opérateurs: la propriété intellectuelle </a:t>
            </a:r>
          </a:p>
        </p:txBody>
      </p:sp>
      <p:sp>
        <p:nvSpPr>
          <p:cNvPr id="3081" name="Rectangle 3080">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3" name="Rectangle 3082">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ce réservé du contenu 2">
            <a:extLst>
              <a:ext uri="{FF2B5EF4-FFF2-40B4-BE49-F238E27FC236}">
                <a16:creationId xmlns:a16="http://schemas.microsoft.com/office/drawing/2014/main" id="{AB9BC6D4-336B-F24E-35C1-6F3F9A2D692E}"/>
              </a:ext>
            </a:extLst>
          </p:cNvPr>
          <p:cNvSpPr>
            <a:spLocks noGrp="1"/>
          </p:cNvSpPr>
          <p:nvPr>
            <p:ph sz="half" idx="1"/>
          </p:nvPr>
        </p:nvSpPr>
        <p:spPr>
          <a:xfrm>
            <a:off x="793661" y="2599509"/>
            <a:ext cx="4530898" cy="3639450"/>
          </a:xfrm>
        </p:spPr>
        <p:txBody>
          <a:bodyPr vert="horz" lIns="91440" tIns="45720" rIns="91440" bIns="45720" rtlCol="0" anchor="ctr">
            <a:normAutofit/>
          </a:bodyPr>
          <a:lstStyle/>
          <a:p>
            <a:r>
              <a:rPr lang="en-US" sz="2000"/>
              <a:t>L’Accord sur les droits de propriété intellectuelle relatifs au commerce</a:t>
            </a:r>
          </a:p>
          <a:p>
            <a:r>
              <a:rPr lang="en-US" sz="2000"/>
              <a:t>Fondement</a:t>
            </a:r>
          </a:p>
          <a:p>
            <a:r>
              <a:rPr lang="en-US" sz="2000"/>
              <a:t>Fonctionnement</a:t>
            </a:r>
          </a:p>
        </p:txBody>
      </p:sp>
      <p:pic>
        <p:nvPicPr>
          <p:cNvPr id="3074" name="Picture 2" descr="Économie de la connaissance… et de l'impuissance">
            <a:extLst>
              <a:ext uri="{FF2B5EF4-FFF2-40B4-BE49-F238E27FC236}">
                <a16:creationId xmlns:a16="http://schemas.microsoft.com/office/drawing/2014/main" id="{1BBC6AFD-552A-57F6-3079-6F630E4E16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3059" r="2683" b="-1"/>
          <a:stretch/>
        </p:blipFill>
        <p:spPr bwMode="auto">
          <a:xfrm>
            <a:off x="5911532" y="2484255"/>
            <a:ext cx="5150277" cy="3714244"/>
          </a:xfrm>
          <a:prstGeom prst="rect">
            <a:avLst/>
          </a:prstGeom>
          <a:noFill/>
          <a:extLst>
            <a:ext uri="{909E8E84-426E-40DD-AFC4-6F175D3DCCD1}">
              <a14:hiddenFill xmlns:a14="http://schemas.microsoft.com/office/drawing/2010/main">
                <a:solidFill>
                  <a:srgbClr val="FFFFFF"/>
                </a:solidFill>
              </a14:hiddenFill>
            </a:ext>
          </a:extLst>
        </p:spPr>
      </p:pic>
      <p:sp>
        <p:nvSpPr>
          <p:cNvPr id="3085" name="Rectangle 3084">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234911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D8233B0-41B5-4D9A-AEEC-13DB66A8C9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D4E0CD82-E492-4A66-9D11-3E6142C901F1}"/>
              </a:ext>
            </a:extLst>
          </p:cNvPr>
          <p:cNvSpPr>
            <a:spLocks noGrp="1"/>
          </p:cNvSpPr>
          <p:nvPr>
            <p:ph type="title"/>
          </p:nvPr>
        </p:nvSpPr>
        <p:spPr>
          <a:xfrm>
            <a:off x="808638" y="386930"/>
            <a:ext cx="9236700" cy="1188950"/>
          </a:xfrm>
        </p:spPr>
        <p:txBody>
          <a:bodyPr anchor="b">
            <a:normAutofit/>
          </a:bodyPr>
          <a:lstStyle/>
          <a:p>
            <a:r>
              <a:rPr lang="fr-FR" sz="5400" dirty="0"/>
              <a:t>3. La régulation des opérateurs</a:t>
            </a:r>
          </a:p>
        </p:txBody>
      </p:sp>
      <p:grpSp>
        <p:nvGrpSpPr>
          <p:cNvPr id="11" name="Group 10">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2" name="Rectangle 11">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Espace réservé du contenu 2">
            <a:extLst>
              <a:ext uri="{FF2B5EF4-FFF2-40B4-BE49-F238E27FC236}">
                <a16:creationId xmlns:a16="http://schemas.microsoft.com/office/drawing/2014/main" id="{E663D638-D919-3B0A-A010-E495BF8E3E6D}"/>
              </a:ext>
            </a:extLst>
          </p:cNvPr>
          <p:cNvGraphicFramePr>
            <a:graphicFrameLocks noGrp="1"/>
          </p:cNvGraphicFramePr>
          <p:nvPr>
            <p:ph idx="1"/>
            <p:extLst>
              <p:ext uri="{D42A27DB-BD31-4B8C-83A1-F6EECF244321}">
                <p14:modId xmlns:p14="http://schemas.microsoft.com/office/powerpoint/2010/main" val="2168967241"/>
              </p:ext>
            </p:extLst>
          </p:nvPr>
        </p:nvGraphicFramePr>
        <p:xfrm>
          <a:off x="825264" y="2598710"/>
          <a:ext cx="10039472" cy="34381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5143145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546</TotalTime>
  <Words>675</Words>
  <Application>Microsoft Office PowerPoint</Application>
  <PresentationFormat>Grand écran</PresentationFormat>
  <Paragraphs>85</Paragraphs>
  <Slides>13</Slides>
  <Notes>2</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13</vt:i4>
      </vt:variant>
    </vt:vector>
  </HeadingPairs>
  <TitlesOfParts>
    <vt:vector size="18" baseType="lpstr">
      <vt:lpstr>Arial</vt:lpstr>
      <vt:lpstr>Calibri</vt:lpstr>
      <vt:lpstr>Calibri Light</vt:lpstr>
      <vt:lpstr>Wingdings</vt:lpstr>
      <vt:lpstr>Thème Office</vt:lpstr>
      <vt:lpstr>Droit international économique</vt:lpstr>
      <vt:lpstr>La régulation du marché</vt:lpstr>
      <vt:lpstr>1. La loyauté des échanges</vt:lpstr>
      <vt:lpstr>Approche minimale</vt:lpstr>
      <vt:lpstr>Approche maximale: le commerce et le développement durable</vt:lpstr>
      <vt:lpstr>Les règles promues</vt:lpstr>
      <vt:lpstr>Les mécanismes de mise en œuvre </vt:lpstr>
      <vt:lpstr>2. La protection des opérateurs: la propriété intellectuelle </vt:lpstr>
      <vt:lpstr>3. La régulation des opérateurs</vt:lpstr>
      <vt:lpstr>Ex. 1. La lutte contre la corruption internationale</vt:lpstr>
      <vt:lpstr>Ex. 2. La protection des droits de l’homme</vt:lpstr>
      <vt:lpstr>Etapes de la régulation</vt:lpstr>
      <vt:lpstr>Synthèse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Droit international économique</dc:title>
  <dc:creator>Patrick Jacob</dc:creator>
  <cp:lastModifiedBy>Patrick Jacob</cp:lastModifiedBy>
  <cp:revision>47</cp:revision>
  <dcterms:created xsi:type="dcterms:W3CDTF">2020-11-02T09:40:45Z</dcterms:created>
  <dcterms:modified xsi:type="dcterms:W3CDTF">2024-11-18T12:31:25Z</dcterms:modified>
</cp:coreProperties>
</file>