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8" r:id="rId3"/>
    <p:sldId id="258" r:id="rId4"/>
    <p:sldId id="266" r:id="rId5"/>
    <p:sldId id="267" r:id="rId6"/>
    <p:sldId id="269"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ois Agnes" initials="" lastIdx="5" clrIdx="0"/>
  <p:cmAuthor id="1" name="Morgane Locker" initials="ML" lastIdx="3" clrIdx="1"/>
  <p:cmAuthor id="2" name="Morgane Locker" initials="ML [2]" lastIdx="1" clrIdx="2"/>
  <p:cmAuthor id="3" name="Morgane Locker" initials="ML [3]" lastIdx="1" clrIdx="3"/>
  <p:cmAuthor id="4" name="Morgane Locker" initials="ML [4]" lastIdx="1" clrIdx="4"/>
  <p:cmAuthor id="5" name="Morgane Locker" initials="ML [5]" lastIdx="1" clrIdx="5"/>
  <p:cmAuthor id="6" name="Microsoft Office User" initials="MOU" lastIdx="3"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23232"/>
    <a:srgbClr val="FBFAFF"/>
    <a:srgbClr val="4D92C4"/>
    <a:srgbClr val="F0ECE4"/>
    <a:srgbClr val="EAE4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76620" autoAdjust="0"/>
  </p:normalViewPr>
  <p:slideViewPr>
    <p:cSldViewPr snapToGrid="0" snapToObjects="1">
      <p:cViewPr varScale="1">
        <p:scale>
          <a:sx n="93" d="100"/>
          <a:sy n="93" d="100"/>
        </p:scale>
        <p:origin x="201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5" d="100"/>
        <a:sy n="24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FBE3E-5484-3B45-9488-0A8DD1231285}" type="datetimeFigureOut">
              <a:rPr lang="fr-FR" smtClean="0"/>
              <a:t>23/12/2024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744DAF-A6D1-9747-9DE7-500CBFC903B5}" type="slidenum">
              <a:rPr lang="fr-FR" smtClean="0"/>
              <a:t>‹N°›</a:t>
            </a:fld>
            <a:endParaRPr lang="fr-FR"/>
          </a:p>
        </p:txBody>
      </p:sp>
    </p:spTree>
    <p:extLst>
      <p:ext uri="{BB962C8B-B14F-4D97-AF65-F5344CB8AC3E}">
        <p14:creationId xmlns:p14="http://schemas.microsoft.com/office/powerpoint/2010/main" val="398830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IE2 Introduction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 </a:t>
            </a:r>
            <a:r>
              <a:rPr lang="fr-FR" sz="1200" kern="1200" dirty="0">
                <a:solidFill>
                  <a:schemeClr val="tx1"/>
                </a:solidFill>
                <a:effectLst/>
                <a:latin typeface="+mn-lt"/>
                <a:ea typeface="+mn-ea"/>
                <a:cs typeface="+mn-cs"/>
              </a:rPr>
              <a:t>Photo en vue dorso-latérale gauche d’un embryon de poulet montrant des somites à différents stades de développement (microscopie électronique à balayage).</a:t>
            </a:r>
            <a:r>
              <a:rPr lang="fr-FR" sz="1200" b="1" kern="1200" dirty="0">
                <a:solidFill>
                  <a:schemeClr val="tx1"/>
                </a:solidFill>
                <a:effectLst/>
                <a:latin typeface="+mn-lt"/>
                <a:ea typeface="+mn-ea"/>
                <a:cs typeface="+mn-cs"/>
              </a:rPr>
              <a:t> (B-D)</a:t>
            </a:r>
            <a:r>
              <a:rPr lang="fr-FR" sz="1200" kern="1200" dirty="0">
                <a:solidFill>
                  <a:schemeClr val="tx1"/>
                </a:solidFill>
                <a:effectLst/>
                <a:latin typeface="+mn-lt"/>
                <a:ea typeface="+mn-ea"/>
                <a:cs typeface="+mn-cs"/>
              </a:rPr>
              <a:t> Schémas de coupes transversales d’embryons de poulet à trois étapes caractéristiques du développement des somites. </a:t>
            </a:r>
          </a:p>
          <a:p>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100" b="1" kern="1200" dirty="0">
                <a:solidFill>
                  <a:srgbClr val="FF0000"/>
                </a:solidFill>
                <a:effectLst/>
                <a:latin typeface="+mn-lt"/>
                <a:ea typeface="+mn-ea"/>
                <a:cs typeface="+mn-cs"/>
              </a:rPr>
              <a:t>CONTEXTE ET PROBLÉMATIQUE :</a:t>
            </a:r>
          </a:p>
          <a:p>
            <a:r>
              <a:rPr lang="fr-FR" sz="1100" b="1" kern="1200" dirty="0">
                <a:solidFill>
                  <a:srgbClr val="FF0000"/>
                </a:solidFill>
                <a:effectLst/>
                <a:latin typeface="+mn-lt"/>
                <a:ea typeface="+mn-ea"/>
                <a:cs typeface="+mn-cs"/>
              </a:rPr>
              <a:t>Le somites se forment par segmentation périodique du mésoderme </a:t>
            </a:r>
            <a:r>
              <a:rPr lang="fr-FR" sz="1100" b="1" kern="1200" dirty="0" err="1">
                <a:solidFill>
                  <a:srgbClr val="FF0000"/>
                </a:solidFill>
                <a:effectLst/>
                <a:latin typeface="+mn-lt"/>
                <a:ea typeface="+mn-ea"/>
                <a:cs typeface="+mn-cs"/>
              </a:rPr>
              <a:t>paraxial</a:t>
            </a:r>
            <a:r>
              <a:rPr lang="fr-FR" sz="1100" b="1" kern="1200" dirty="0">
                <a:solidFill>
                  <a:srgbClr val="FF0000"/>
                </a:solidFill>
                <a:effectLst/>
                <a:latin typeface="+mn-lt"/>
                <a:ea typeface="+mn-ea"/>
                <a:cs typeface="+mn-cs"/>
              </a:rPr>
              <a:t> (ou </a:t>
            </a:r>
            <a:r>
              <a:rPr lang="fr-FR" sz="1100" b="1" kern="1200" dirty="0" err="1">
                <a:solidFill>
                  <a:srgbClr val="FF0000"/>
                </a:solidFill>
                <a:effectLst/>
                <a:latin typeface="+mn-lt"/>
                <a:ea typeface="+mn-ea"/>
                <a:cs typeface="+mn-cs"/>
              </a:rPr>
              <a:t>présomitique</a:t>
            </a:r>
            <a:r>
              <a:rPr lang="fr-FR" sz="1100" b="1" kern="1200" dirty="0">
                <a:solidFill>
                  <a:srgbClr val="FF0000"/>
                </a:solidFill>
                <a:effectLst/>
                <a:latin typeface="+mn-lt"/>
                <a:ea typeface="+mn-ea"/>
                <a:cs typeface="+mn-cs"/>
              </a:rPr>
              <a:t>) de la région antérieure de l’embryon vers la région postérieure. Le jeune somite formé s’</a:t>
            </a:r>
            <a:r>
              <a:rPr lang="fr-FR" sz="1100" b="1" kern="1200" dirty="0" err="1">
                <a:solidFill>
                  <a:srgbClr val="FF0000"/>
                </a:solidFill>
                <a:effectLst/>
                <a:latin typeface="+mn-lt"/>
                <a:ea typeface="+mn-ea"/>
                <a:cs typeface="+mn-cs"/>
              </a:rPr>
              <a:t>épithélialise</a:t>
            </a:r>
            <a:r>
              <a:rPr lang="fr-FR" sz="1100" b="1" kern="1200" dirty="0">
                <a:solidFill>
                  <a:srgbClr val="FF0000"/>
                </a:solidFill>
                <a:effectLst/>
                <a:latin typeface="+mn-lt"/>
                <a:ea typeface="+mn-ea"/>
                <a:cs typeface="+mn-cs"/>
              </a:rPr>
              <a:t> (transition </a:t>
            </a:r>
            <a:r>
              <a:rPr lang="fr-FR" sz="1100" b="1" kern="1200" dirty="0" err="1">
                <a:solidFill>
                  <a:srgbClr val="FF0000"/>
                </a:solidFill>
                <a:effectLst/>
                <a:latin typeface="+mn-lt"/>
                <a:ea typeface="+mn-ea"/>
                <a:cs typeface="+mn-cs"/>
              </a:rPr>
              <a:t>mésenchymato</a:t>
            </a:r>
            <a:r>
              <a:rPr lang="fr-FR" sz="1100" b="1" kern="1200" dirty="0">
                <a:solidFill>
                  <a:srgbClr val="FF0000"/>
                </a:solidFill>
                <a:effectLst/>
                <a:latin typeface="+mn-lt"/>
                <a:ea typeface="+mn-ea"/>
                <a:cs typeface="+mn-cs"/>
              </a:rPr>
              <a:t>-épithéliale) puis il va se régionaliser sous l’effet de signaux de son environnement. Deux territoires vont être induits : le </a:t>
            </a:r>
            <a:r>
              <a:rPr lang="fr-FR" sz="1100" b="1" kern="1200" dirty="0" err="1">
                <a:solidFill>
                  <a:srgbClr val="FF0000"/>
                </a:solidFill>
                <a:effectLst/>
                <a:latin typeface="+mn-lt"/>
                <a:ea typeface="+mn-ea"/>
                <a:cs typeface="+mn-cs"/>
              </a:rPr>
              <a:t>dermomyotome</a:t>
            </a:r>
            <a:r>
              <a:rPr lang="fr-FR" sz="1100" b="1" kern="1200" dirty="0">
                <a:solidFill>
                  <a:srgbClr val="FF0000"/>
                </a:solidFill>
                <a:effectLst/>
                <a:latin typeface="+mn-lt"/>
                <a:ea typeface="+mn-ea"/>
                <a:cs typeface="+mn-cs"/>
              </a:rPr>
              <a:t> dorsalement et le </a:t>
            </a:r>
            <a:r>
              <a:rPr lang="fr-FR" sz="1100" b="1" kern="1200" dirty="0" err="1">
                <a:solidFill>
                  <a:srgbClr val="FF0000"/>
                </a:solidFill>
                <a:effectLst/>
                <a:latin typeface="+mn-lt"/>
                <a:ea typeface="+mn-ea"/>
                <a:cs typeface="+mn-cs"/>
              </a:rPr>
              <a:t>sclérotome</a:t>
            </a:r>
            <a:r>
              <a:rPr lang="fr-FR" sz="1100" b="1" kern="1200" dirty="0">
                <a:solidFill>
                  <a:srgbClr val="FF0000"/>
                </a:solidFill>
                <a:effectLst/>
                <a:latin typeface="+mn-lt"/>
                <a:ea typeface="+mn-ea"/>
                <a:cs typeface="+mn-cs"/>
              </a:rPr>
              <a:t> ventralement. Ce dernier subit une transition </a:t>
            </a:r>
            <a:r>
              <a:rPr lang="fr-FR" sz="1100" b="1" kern="1200" dirty="0" err="1">
                <a:solidFill>
                  <a:srgbClr val="FF0000"/>
                </a:solidFill>
                <a:effectLst/>
                <a:latin typeface="+mn-lt"/>
                <a:ea typeface="+mn-ea"/>
                <a:cs typeface="+mn-cs"/>
              </a:rPr>
              <a:t>épithélio</a:t>
            </a:r>
            <a:r>
              <a:rPr lang="fr-FR" sz="1100" b="1" kern="1200" dirty="0">
                <a:solidFill>
                  <a:srgbClr val="FF0000"/>
                </a:solidFill>
                <a:effectLst/>
                <a:latin typeface="+mn-lt"/>
                <a:ea typeface="+mn-ea"/>
                <a:cs typeface="+mn-cs"/>
              </a:rPr>
              <a:t>-mésenchymateuse. Les expériences qui suivent visent à explorer le rôle inducteur de la chorde dans la régionalisation dorso-ventrale des somites.</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2</a:t>
            </a:fld>
            <a:endParaRPr lang="fr-FR"/>
          </a:p>
        </p:txBody>
      </p:sp>
    </p:spTree>
    <p:extLst>
      <p:ext uri="{BB962C8B-B14F-4D97-AF65-F5344CB8AC3E}">
        <p14:creationId xmlns:p14="http://schemas.microsoft.com/office/powerpoint/2010/main" val="205024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IE2 Expérience 1 </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a:t>
            </a:r>
            <a:r>
              <a:rPr lang="fr-FR" sz="1200" kern="1200" dirty="0">
                <a:solidFill>
                  <a:schemeClr val="tx1"/>
                </a:solidFill>
                <a:effectLst/>
                <a:latin typeface="+mn-lt"/>
                <a:ea typeface="+mn-ea"/>
                <a:cs typeface="+mn-cs"/>
              </a:rPr>
              <a:t> Expérience de greffe hétérotopique (hors du lieu habituel = ectopique) et isochronique (sur un embryon de même stade) de notochorde chez le poulet au stade 10 somites. Un fragment de notochorde (n’) issu d’un embryon donneur est placé en position dorsale (relativement au tube neural) de l’embryon receveur, dans la région du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(B)</a:t>
            </a:r>
            <a:r>
              <a:rPr lang="fr-FR" sz="1200" kern="1200" dirty="0">
                <a:solidFill>
                  <a:schemeClr val="tx1"/>
                </a:solidFill>
                <a:effectLst/>
                <a:latin typeface="+mn-lt"/>
                <a:ea typeface="+mn-ea"/>
                <a:cs typeface="+mn-cs"/>
              </a:rPr>
              <a:t> Résultat typique observé 2 jours après la greffe (coupe transversale). </a:t>
            </a:r>
            <a:r>
              <a:rPr lang="fr-FR" sz="1200" u="sng" kern="1200" dirty="0">
                <a:solidFill>
                  <a:schemeClr val="tx1"/>
                </a:solidFill>
                <a:effectLst/>
                <a:latin typeface="+mn-lt"/>
                <a:ea typeface="+mn-ea"/>
                <a:cs typeface="+mn-cs"/>
              </a:rPr>
              <a:t>Ne pas tenir compte du marquage brun et du marqueur bleu</a:t>
            </a:r>
            <a:r>
              <a:rPr lang="fr-FR" sz="1200" kern="1200" dirty="0">
                <a:solidFill>
                  <a:schemeClr val="tx1"/>
                </a:solidFill>
                <a:effectLst/>
                <a:latin typeface="+mn-lt"/>
                <a:ea typeface="+mn-ea"/>
                <a:cs typeface="+mn-cs"/>
              </a:rPr>
              <a:t>. d/m : </a:t>
            </a:r>
            <a:r>
              <a:rPr lang="fr-FR" sz="1200" kern="1200" dirty="0" err="1">
                <a:solidFill>
                  <a:schemeClr val="tx1"/>
                </a:solidFill>
                <a:effectLst/>
                <a:latin typeface="+mn-lt"/>
                <a:ea typeface="+mn-ea"/>
                <a:cs typeface="+mn-cs"/>
              </a:rPr>
              <a:t>dermomyotome</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mp</a:t>
            </a:r>
            <a:r>
              <a:rPr lang="fr-FR" sz="1200" kern="1200" dirty="0">
                <a:solidFill>
                  <a:schemeClr val="tx1"/>
                </a:solidFill>
                <a:effectLst/>
                <a:latin typeface="+mn-lt"/>
                <a:ea typeface="+mn-ea"/>
                <a:cs typeface="+mn-cs"/>
              </a:rPr>
              <a:t> :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 n : notochorde ; nt : tube neural ; </a:t>
            </a:r>
            <a:r>
              <a:rPr lang="fr-FR" sz="1200" kern="1200" dirty="0" err="1">
                <a:solidFill>
                  <a:schemeClr val="tx1"/>
                </a:solidFill>
                <a:effectLst/>
                <a:latin typeface="+mn-lt"/>
                <a:ea typeface="+mn-ea"/>
                <a:cs typeface="+mn-cs"/>
              </a:rPr>
              <a:t>scl</a:t>
            </a:r>
            <a:r>
              <a:rPr lang="fr-FR" sz="1200" kern="1200" dirty="0">
                <a:solidFill>
                  <a:schemeClr val="tx1"/>
                </a:solidFill>
                <a:effectLst/>
                <a:latin typeface="+mn-lt"/>
                <a:ea typeface="+mn-ea"/>
                <a:cs typeface="+mn-cs"/>
              </a:rPr>
              <a:t> : </a:t>
            </a:r>
            <a:r>
              <a:rPr lang="fr-FR" sz="1200" kern="1200" dirty="0" err="1">
                <a:solidFill>
                  <a:schemeClr val="tx1"/>
                </a:solidFill>
                <a:effectLst/>
                <a:latin typeface="+mn-lt"/>
                <a:ea typeface="+mn-ea"/>
                <a:cs typeface="+mn-cs"/>
              </a:rPr>
              <a:t>sclérotome</a:t>
            </a:r>
            <a:r>
              <a:rPr lang="fr-FR" sz="1200" kern="1200" dirty="0">
                <a:solidFill>
                  <a:schemeClr val="tx1"/>
                </a:solidFill>
                <a:effectLst/>
                <a:latin typeface="+mn-lt"/>
                <a:ea typeface="+mn-ea"/>
                <a:cs typeface="+mn-cs"/>
              </a:rPr>
              <a:t>. Barre d ‘échelle : 40 </a:t>
            </a:r>
            <a:r>
              <a:rPr lang="fr-FR" sz="1200" kern="1200" dirty="0" err="1">
                <a:solidFill>
                  <a:schemeClr val="tx1"/>
                </a:solidFill>
                <a:effectLst/>
                <a:latin typeface="+mn-lt"/>
                <a:ea typeface="+mn-ea"/>
                <a:cs typeface="+mn-cs"/>
              </a:rPr>
              <a:t>mm.</a:t>
            </a:r>
            <a:r>
              <a:rPr lang="fr-FR" sz="1200" kern="1200" dirty="0">
                <a:solidFill>
                  <a:schemeClr val="tx1"/>
                </a:solidFill>
                <a:effectLst/>
                <a:latin typeface="+mn-lt"/>
                <a:ea typeface="+mn-ea"/>
                <a:cs typeface="+mn-cs"/>
              </a:rPr>
              <a:t> A : antérieur ; P : postérieur ; D : dorsal ; V : ventral. </a:t>
            </a:r>
          </a:p>
          <a:p>
            <a:endParaRPr lang="fr-FR" sz="1200" b="1" kern="1200" dirty="0">
              <a:solidFill>
                <a:schemeClr val="tx1"/>
              </a:solidFill>
              <a:effectLst/>
              <a:latin typeface="+mn-lt"/>
              <a:ea typeface="+mn-ea"/>
              <a:cs typeface="+mn-cs"/>
            </a:endParaRPr>
          </a:p>
          <a:p>
            <a:r>
              <a:rPr lang="fr-FR" sz="1200" b="1" kern="1200" dirty="0">
                <a:solidFill>
                  <a:srgbClr val="FF0000"/>
                </a:solidFill>
                <a:effectLst/>
                <a:latin typeface="+mn-lt"/>
                <a:ea typeface="+mn-ea"/>
                <a:cs typeface="+mn-cs"/>
              </a:rPr>
              <a:t>Aide à la description : Quelle structure manque du côté du greffon ? Émettre au moins une hypothèse pour expliquer le phénomène observé.</a:t>
            </a: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IE2 Expérience 2</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(A-C)</a:t>
            </a:r>
            <a:r>
              <a:rPr lang="fr-FR" sz="1200" kern="1200" dirty="0">
                <a:solidFill>
                  <a:schemeClr val="tx1"/>
                </a:solidFill>
                <a:effectLst/>
                <a:latin typeface="+mn-lt"/>
                <a:ea typeface="+mn-ea"/>
                <a:cs typeface="+mn-cs"/>
              </a:rPr>
              <a:t> Analyse par </a:t>
            </a:r>
            <a:r>
              <a:rPr lang="fr-FR" sz="1200" kern="1200" dirty="0" err="1">
                <a:solidFill>
                  <a:schemeClr val="tx1"/>
                </a:solidFill>
                <a:effectLst/>
                <a:latin typeface="+mn-lt"/>
                <a:ea typeface="+mn-ea"/>
                <a:cs typeface="+mn-cs"/>
              </a:rPr>
              <a:t>immunodétection</a:t>
            </a:r>
            <a:r>
              <a:rPr lang="fr-FR" sz="1200" kern="1200" dirty="0">
                <a:solidFill>
                  <a:schemeClr val="tx1"/>
                </a:solidFill>
                <a:effectLst/>
                <a:latin typeface="+mn-lt"/>
                <a:ea typeface="+mn-ea"/>
                <a:cs typeface="+mn-cs"/>
              </a:rPr>
              <a:t> de l’expression de la protéine Sonic </a:t>
            </a:r>
            <a:r>
              <a:rPr lang="fr-FR" sz="1200" kern="1200" dirty="0" err="1">
                <a:solidFill>
                  <a:schemeClr val="tx1"/>
                </a:solidFill>
                <a:effectLst/>
                <a:latin typeface="+mn-lt"/>
                <a:ea typeface="+mn-ea"/>
                <a:cs typeface="+mn-cs"/>
              </a:rPr>
              <a:t>Hedgehog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Shh</a:t>
            </a:r>
            <a:r>
              <a:rPr lang="fr-FR" sz="1200" kern="1200" dirty="0">
                <a:solidFill>
                  <a:schemeClr val="tx1"/>
                </a:solidFill>
                <a:effectLst/>
                <a:latin typeface="+mn-lt"/>
                <a:ea typeface="+mn-ea"/>
                <a:cs typeface="+mn-cs"/>
              </a:rPr>
              <a:t>; une protéine sécrétée) au stade 10 somites chez le poulet. L’anticorps secondaire utilisé ici est couplé à une enzyme dont l’activité (en présence de son substrat) permet la formation d’un produit coloré de couleur bleue. Plus la protéine est abondante, plus la coloration est foncée. Vue dorsale en A ; Coupes transversales en B, C (selon plans de coupes indiqués en A). </a:t>
            </a:r>
            <a:r>
              <a:rPr lang="fr-FR" sz="1200" b="1" kern="1200" dirty="0">
                <a:solidFill>
                  <a:schemeClr val="tx1"/>
                </a:solidFill>
                <a:effectLst/>
                <a:latin typeface="+mn-lt"/>
                <a:ea typeface="+mn-ea"/>
                <a:cs typeface="+mn-cs"/>
              </a:rPr>
              <a:t>(D-G)</a:t>
            </a:r>
            <a:r>
              <a:rPr lang="fr-FR" sz="1200" kern="1200" dirty="0">
                <a:solidFill>
                  <a:schemeClr val="tx1"/>
                </a:solidFill>
                <a:effectLst/>
                <a:latin typeface="+mn-lt"/>
                <a:ea typeface="+mn-ea"/>
                <a:cs typeface="+mn-cs"/>
              </a:rPr>
              <a:t> Analyse par hybridation </a:t>
            </a:r>
            <a:r>
              <a:rPr lang="fr-FR" sz="1200" i="1" kern="1200" dirty="0">
                <a:solidFill>
                  <a:schemeClr val="tx1"/>
                </a:solidFill>
                <a:effectLst/>
                <a:latin typeface="+mn-lt"/>
                <a:ea typeface="+mn-ea"/>
                <a:cs typeface="+mn-cs"/>
              </a:rPr>
              <a:t>in situ</a:t>
            </a:r>
            <a:r>
              <a:rPr lang="fr-FR" sz="1200" kern="1200" dirty="0">
                <a:solidFill>
                  <a:schemeClr val="tx1"/>
                </a:solidFill>
                <a:effectLst/>
                <a:latin typeface="+mn-lt"/>
                <a:ea typeface="+mn-ea"/>
                <a:cs typeface="+mn-cs"/>
              </a:rPr>
              <a:t> de l’expression de </a:t>
            </a:r>
            <a:r>
              <a:rPr lang="fr-FR" sz="1200" i="1" kern="1200" dirty="0">
                <a:solidFill>
                  <a:schemeClr val="tx1"/>
                </a:solidFill>
                <a:effectLst/>
                <a:latin typeface="+mn-lt"/>
                <a:ea typeface="+mn-ea"/>
                <a:cs typeface="+mn-cs"/>
              </a:rPr>
              <a:t>Pax3</a:t>
            </a:r>
            <a:r>
              <a:rPr lang="fr-FR" sz="1200" kern="1200" dirty="0">
                <a:solidFill>
                  <a:schemeClr val="tx1"/>
                </a:solidFill>
                <a:effectLst/>
                <a:latin typeface="+mn-lt"/>
                <a:ea typeface="+mn-ea"/>
                <a:cs typeface="+mn-cs"/>
              </a:rPr>
              <a:t> (marqueur du </a:t>
            </a:r>
            <a:r>
              <a:rPr lang="fr-FR" sz="1200" kern="1200" dirty="0" err="1">
                <a:solidFill>
                  <a:schemeClr val="tx1"/>
                </a:solidFill>
                <a:effectLst/>
                <a:latin typeface="+mn-lt"/>
                <a:ea typeface="+mn-ea"/>
                <a:cs typeface="+mn-cs"/>
              </a:rPr>
              <a:t>dermomyotome</a:t>
            </a:r>
            <a:r>
              <a:rPr lang="fr-FR" sz="1200" kern="1200" dirty="0">
                <a:solidFill>
                  <a:schemeClr val="tx1"/>
                </a:solidFill>
                <a:effectLst/>
                <a:latin typeface="+mn-lt"/>
                <a:ea typeface="+mn-ea"/>
                <a:cs typeface="+mn-cs"/>
              </a:rPr>
              <a:t>) et </a:t>
            </a:r>
            <a:r>
              <a:rPr lang="fr-FR" sz="1200" i="1" kern="1200" dirty="0">
                <a:solidFill>
                  <a:schemeClr val="tx1"/>
                </a:solidFill>
                <a:effectLst/>
                <a:latin typeface="+mn-lt"/>
                <a:ea typeface="+mn-ea"/>
                <a:cs typeface="+mn-cs"/>
              </a:rPr>
              <a:t>Nkx3.2</a:t>
            </a:r>
            <a:r>
              <a:rPr lang="fr-FR" sz="1200" kern="1200" dirty="0">
                <a:solidFill>
                  <a:schemeClr val="tx1"/>
                </a:solidFill>
                <a:effectLst/>
                <a:latin typeface="+mn-lt"/>
                <a:ea typeface="+mn-ea"/>
                <a:cs typeface="+mn-cs"/>
              </a:rPr>
              <a:t> (marqueur du </a:t>
            </a:r>
            <a:r>
              <a:rPr lang="fr-FR" sz="1200" kern="1200" dirty="0" err="1">
                <a:solidFill>
                  <a:schemeClr val="tx1"/>
                </a:solidFill>
                <a:effectLst/>
                <a:latin typeface="+mn-lt"/>
                <a:ea typeface="+mn-ea"/>
                <a:cs typeface="+mn-cs"/>
              </a:rPr>
              <a:t>sclérotome</a:t>
            </a:r>
            <a:r>
              <a:rPr lang="fr-FR" sz="1200" kern="1200" dirty="0">
                <a:solidFill>
                  <a:schemeClr val="tx1"/>
                </a:solidFill>
                <a:effectLst/>
                <a:latin typeface="+mn-lt"/>
                <a:ea typeface="+mn-ea"/>
                <a:cs typeface="+mn-cs"/>
              </a:rPr>
              <a:t>) sur des embryons au stade 12 somites. Les plans de coupes transversales sont indiqués sur la photo de gauche (somites régionalisés en D, E; jeunes somites individualisés en F, G). Les somites sont délimités en pointillés. Seule la moitié gauche de chaque embryon est montrée. Not : notochorde ; A : antérieur ; P : postérieur ; D : dorsal ; V : ventral. </a:t>
            </a:r>
            <a:endParaRPr lang="fr-FR" sz="1200" b="1"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b="1" kern="1200" dirty="0">
                <a:solidFill>
                  <a:srgbClr val="FF0000"/>
                </a:solidFill>
                <a:effectLst/>
                <a:latin typeface="+mn-lt"/>
                <a:ea typeface="+mn-ea"/>
                <a:cs typeface="+mn-cs"/>
              </a:rPr>
              <a:t>Complétion de la figure et aide à la transition : Ajouter les légendes manquantes au niveau des flèches en F. Bien observer les différences de niveaux d’expression de </a:t>
            </a:r>
            <a:r>
              <a:rPr lang="fr-FR" sz="1200" b="1" kern="1200" dirty="0" err="1">
                <a:solidFill>
                  <a:srgbClr val="FF0000"/>
                </a:solidFill>
                <a:effectLst/>
                <a:latin typeface="+mn-lt"/>
                <a:ea typeface="+mn-ea"/>
                <a:cs typeface="+mn-cs"/>
              </a:rPr>
              <a:t>Shh</a:t>
            </a:r>
            <a:r>
              <a:rPr lang="fr-FR" sz="1200" b="1" kern="1200" dirty="0">
                <a:solidFill>
                  <a:srgbClr val="FF0000"/>
                </a:solidFill>
                <a:effectLst/>
                <a:latin typeface="+mn-lt"/>
                <a:ea typeface="+mn-ea"/>
                <a:cs typeface="+mn-cs"/>
              </a:rPr>
              <a:t> selon l’axe antéro-postérieur en A (attention, elles ne sont pas franchement visibles sur les coupes). Formuler une hypothèse faisant le lien entre la conclusion de l’expérience 1 et les données de cette expérience 2. Cette hypothèse doit servir de transition à l’expérience 3.</a:t>
            </a:r>
          </a:p>
        </p:txBody>
      </p:sp>
      <p:sp>
        <p:nvSpPr>
          <p:cNvPr id="4" name="Espace réservé du numéro de diapositive 3"/>
          <p:cNvSpPr>
            <a:spLocks noGrp="1"/>
          </p:cNvSpPr>
          <p:nvPr>
            <p:ph type="sldNum" sz="quarter" idx="10"/>
          </p:nvPr>
        </p:nvSpPr>
        <p:spPr/>
        <p:txBody>
          <a:bodyPr/>
          <a:lstStyle/>
          <a:p>
            <a:fld id="{49744DAF-A6D1-9747-9DE7-500CBFC903B5}" type="slidenum">
              <a:rPr lang="fr-FR" smtClean="0"/>
              <a:t>4</a:t>
            </a:fld>
            <a:endParaRPr lang="fr-FR"/>
          </a:p>
        </p:txBody>
      </p:sp>
    </p:spTree>
    <p:extLst>
      <p:ext uri="{BB962C8B-B14F-4D97-AF65-F5344CB8AC3E}">
        <p14:creationId xmlns:p14="http://schemas.microsoft.com/office/powerpoint/2010/main" val="142869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a:solidFill>
                  <a:schemeClr val="tx1"/>
                </a:solidFill>
                <a:effectLst/>
                <a:latin typeface="+mn-lt"/>
                <a:ea typeface="+mn-ea"/>
                <a:cs typeface="+mn-cs"/>
              </a:rPr>
              <a:t>IE2 Expérience 3</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a:t>
            </a:r>
            <a:r>
              <a:rPr lang="fr-FR" sz="1200" kern="1200" dirty="0">
                <a:solidFill>
                  <a:schemeClr val="tx1"/>
                </a:solidFill>
                <a:effectLst/>
                <a:latin typeface="+mn-lt"/>
                <a:ea typeface="+mn-ea"/>
                <a:cs typeface="+mn-cs"/>
              </a:rPr>
              <a:t> Protocole expérimental de l’expérience réalisée en B. Des explants de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ont été cultivés pendant 5 jours dans un milieu contenant des quantités croissantes de protéine </a:t>
            </a:r>
            <a:r>
              <a:rPr lang="fr-FR" sz="1200" kern="1200" dirty="0" err="1">
                <a:solidFill>
                  <a:schemeClr val="tx1"/>
                </a:solidFill>
                <a:effectLst/>
                <a:latin typeface="+mn-lt"/>
                <a:ea typeface="+mn-ea"/>
                <a:cs typeface="+mn-cs"/>
              </a:rPr>
              <a:t>Shh</a:t>
            </a:r>
            <a:r>
              <a:rPr lang="fr-FR" sz="1200" kern="1200" dirty="0">
                <a:solidFill>
                  <a:schemeClr val="tx1"/>
                </a:solidFill>
                <a:effectLst/>
                <a:latin typeface="+mn-lt"/>
                <a:ea typeface="+mn-ea"/>
                <a:cs typeface="+mn-cs"/>
              </a:rPr>
              <a:t>. Les ARNm ont ensuite été extraits puis soumis à RT-PCR. </a:t>
            </a:r>
            <a:r>
              <a:rPr lang="fr-FR" sz="1200" b="1" kern="1200" dirty="0">
                <a:solidFill>
                  <a:schemeClr val="tx1"/>
                </a:solidFill>
                <a:effectLst/>
                <a:latin typeface="+mn-lt"/>
                <a:ea typeface="+mn-ea"/>
                <a:cs typeface="+mn-cs"/>
              </a:rPr>
              <a:t>(B)</a:t>
            </a:r>
            <a:r>
              <a:rPr lang="fr-FR" sz="1200" kern="1200" dirty="0">
                <a:solidFill>
                  <a:schemeClr val="tx1"/>
                </a:solidFill>
                <a:effectLst/>
                <a:latin typeface="+mn-lt"/>
                <a:ea typeface="+mn-ea"/>
                <a:cs typeface="+mn-cs"/>
              </a:rPr>
              <a:t> Analyse par RT-PCR de l’expression des gènes </a:t>
            </a:r>
            <a:r>
              <a:rPr lang="fr-FR" sz="1200" i="1" kern="1200" dirty="0">
                <a:solidFill>
                  <a:schemeClr val="tx1"/>
                </a:solidFill>
                <a:effectLst/>
                <a:latin typeface="+mn-lt"/>
                <a:ea typeface="+mn-ea"/>
                <a:cs typeface="+mn-cs"/>
              </a:rPr>
              <a:t>Pax3</a:t>
            </a:r>
            <a:r>
              <a:rPr lang="fr-FR" sz="1200" kern="1200" dirty="0">
                <a:solidFill>
                  <a:schemeClr val="tx1"/>
                </a:solidFill>
                <a:effectLst/>
                <a:latin typeface="+mn-lt"/>
                <a:ea typeface="+mn-ea"/>
                <a:cs typeface="+mn-cs"/>
              </a:rPr>
              <a:t> et </a:t>
            </a:r>
            <a:r>
              <a:rPr lang="fr-FR" sz="1200" i="1" kern="1200" dirty="0">
                <a:solidFill>
                  <a:schemeClr val="tx1"/>
                </a:solidFill>
                <a:effectLst/>
                <a:latin typeface="+mn-lt"/>
                <a:ea typeface="+mn-ea"/>
                <a:cs typeface="+mn-cs"/>
              </a:rPr>
              <a:t>Nkx3.2</a:t>
            </a:r>
            <a:r>
              <a:rPr lang="fr-FR" sz="1200" kern="1200" dirty="0">
                <a:solidFill>
                  <a:schemeClr val="tx1"/>
                </a:solidFill>
                <a:effectLst/>
                <a:latin typeface="+mn-lt"/>
                <a:ea typeface="+mn-ea"/>
                <a:cs typeface="+mn-cs"/>
              </a:rPr>
              <a:t> sur des extraits de mésoderme </a:t>
            </a:r>
            <a:r>
              <a:rPr lang="fr-FR" sz="1200" kern="1200" dirty="0" err="1">
                <a:solidFill>
                  <a:schemeClr val="tx1"/>
                </a:solidFill>
                <a:effectLst/>
                <a:latin typeface="+mn-lt"/>
                <a:ea typeface="+mn-ea"/>
                <a:cs typeface="+mn-cs"/>
              </a:rPr>
              <a:t>présomitique</a:t>
            </a:r>
            <a:r>
              <a:rPr lang="fr-FR" sz="1200" kern="1200" dirty="0">
                <a:solidFill>
                  <a:schemeClr val="tx1"/>
                </a:solidFill>
                <a:effectLst/>
                <a:latin typeface="+mn-lt"/>
                <a:ea typeface="+mn-ea"/>
                <a:cs typeface="+mn-cs"/>
              </a:rPr>
              <a:t> contrôles (non traités) ou traités avec </a:t>
            </a:r>
            <a:r>
              <a:rPr lang="fr-FR" sz="1200" kern="1200" dirty="0" err="1">
                <a:solidFill>
                  <a:schemeClr val="tx1"/>
                </a:solidFill>
                <a:effectLst/>
                <a:latin typeface="+mn-lt"/>
                <a:ea typeface="+mn-ea"/>
                <a:cs typeface="+mn-cs"/>
              </a:rPr>
              <a:t>Shh</a:t>
            </a:r>
            <a:r>
              <a:rPr lang="fr-FR" sz="1200" kern="1200" dirty="0">
                <a:solidFill>
                  <a:schemeClr val="tx1"/>
                </a:solidFill>
                <a:effectLst/>
                <a:latin typeface="+mn-lt"/>
                <a:ea typeface="+mn-ea"/>
                <a:cs typeface="+mn-cs"/>
              </a:rPr>
              <a:t>. L’analyse de l’expression du gène </a:t>
            </a:r>
            <a:r>
              <a:rPr lang="fr-FR" sz="1200" i="1" kern="1200" dirty="0" err="1">
                <a:solidFill>
                  <a:schemeClr val="tx1"/>
                </a:solidFill>
                <a:effectLst/>
                <a:latin typeface="+mn-lt"/>
                <a:ea typeface="+mn-ea"/>
                <a:cs typeface="+mn-cs"/>
              </a:rPr>
              <a:t>Gapdh</a:t>
            </a:r>
            <a:r>
              <a:rPr lang="fr-FR" sz="1200" i="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(ubiquitaire) sert de contrôle interne à la PCR. </a:t>
            </a:r>
          </a:p>
          <a:p>
            <a:endParaRPr lang="fr-FR" dirty="0"/>
          </a:p>
        </p:txBody>
      </p:sp>
      <p:sp>
        <p:nvSpPr>
          <p:cNvPr id="4" name="Espace réservé du numéro de diapositive 3"/>
          <p:cNvSpPr>
            <a:spLocks noGrp="1"/>
          </p:cNvSpPr>
          <p:nvPr>
            <p:ph type="sldNum" sz="quarter" idx="10"/>
          </p:nvPr>
        </p:nvSpPr>
        <p:spPr/>
        <p:txBody>
          <a:bodyPr/>
          <a:lstStyle/>
          <a:p>
            <a:fld id="{49744DAF-A6D1-9747-9DE7-500CBFC903B5}" type="slidenum">
              <a:rPr lang="fr-FR" smtClean="0"/>
              <a:t>5</a:t>
            </a:fld>
            <a:endParaRPr lang="fr-FR"/>
          </a:p>
        </p:txBody>
      </p:sp>
    </p:spTree>
    <p:extLst>
      <p:ext uri="{BB962C8B-B14F-4D97-AF65-F5344CB8AC3E}">
        <p14:creationId xmlns:p14="http://schemas.microsoft.com/office/powerpoint/2010/main" val="142869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a:solidFill>
                  <a:schemeClr val="tx1"/>
                </a:solidFill>
                <a:effectLst/>
                <a:latin typeface="+mn-lt"/>
                <a:ea typeface="+mn-ea"/>
                <a:cs typeface="+mn-cs"/>
              </a:rPr>
              <a:t>IE2 Conclusion générale et modèle : </a:t>
            </a:r>
            <a:r>
              <a:rPr lang="fr-FR" sz="1200" kern="1200" dirty="0">
                <a:solidFill>
                  <a:schemeClr val="tx1"/>
                </a:solidFill>
                <a:effectLst/>
                <a:latin typeface="+mn-lt"/>
                <a:ea typeface="+mn-ea"/>
                <a:cs typeface="+mn-cs"/>
              </a:rPr>
              <a:t>Aidez-vous des schémas pour conclure sur les événements moléculaires mis en évidence.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Les encadrés de droite doivent être complétés pour mettre en évidence les gènes dont l’expression est induite ou non dans chaque situation. </a:t>
            </a:r>
          </a:p>
          <a:p>
            <a:r>
              <a:rPr lang="fr-FR"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0A59E2D-DD26-174B-96D1-F9E99F1C16C5}"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184435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84508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72969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59503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35725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00649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6CD27CF-70BF-4A4F-999A-863C827BB4B5}" type="datetimeFigureOut">
              <a:rPr lang="fr-FR" smtClean="0"/>
              <a:t>23/12/2024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2230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6CD27CF-70BF-4A4F-999A-863C827BB4B5}" type="datetimeFigureOut">
              <a:rPr lang="fr-FR" smtClean="0"/>
              <a:t>23/12/2024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95806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CD27CF-70BF-4A4F-999A-863C827BB4B5}" type="datetimeFigureOut">
              <a:rPr lang="fr-FR" smtClean="0"/>
              <a:t>23/12/2024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357335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62403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CD27CF-70BF-4A4F-999A-863C827BB4B5}" type="datetimeFigureOut">
              <a:rPr lang="fr-FR" smtClean="0"/>
              <a:t>23/12/2024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8A2515-8488-494B-BEEB-AA0B9745A770}" type="slidenum">
              <a:rPr lang="fr-FR" smtClean="0"/>
              <a:t>‹N°›</a:t>
            </a:fld>
            <a:endParaRPr lang="fr-FR"/>
          </a:p>
        </p:txBody>
      </p:sp>
    </p:spTree>
    <p:extLst>
      <p:ext uri="{BB962C8B-B14F-4D97-AF65-F5344CB8AC3E}">
        <p14:creationId xmlns:p14="http://schemas.microsoft.com/office/powerpoint/2010/main" val="299698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D27CF-70BF-4A4F-999A-863C827BB4B5}" type="datetimeFigureOut">
              <a:rPr lang="fr-FR" smtClean="0"/>
              <a:t>23/12/2024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A2515-8488-494B-BEEB-AA0B9745A770}" type="slidenum">
              <a:rPr lang="fr-FR" smtClean="0"/>
              <a:t>‹N°›</a:t>
            </a:fld>
            <a:endParaRPr lang="fr-FR"/>
          </a:p>
        </p:txBody>
      </p:sp>
    </p:spTree>
    <p:extLst>
      <p:ext uri="{BB962C8B-B14F-4D97-AF65-F5344CB8AC3E}">
        <p14:creationId xmlns:p14="http://schemas.microsoft.com/office/powerpoint/2010/main" val="1931308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2007" t="2856" r="1414" b="3010"/>
          <a:stretch/>
        </p:blipFill>
        <p:spPr>
          <a:xfrm>
            <a:off x="1534657" y="2030400"/>
            <a:ext cx="6387911" cy="3447360"/>
          </a:xfrm>
          <a:prstGeom prst="rect">
            <a:avLst/>
          </a:prstGeom>
          <a:solidFill>
            <a:schemeClr val="tx1"/>
          </a:solidFill>
          <a:ln>
            <a:solidFill>
              <a:srgbClr val="0D0D0D"/>
            </a:solidFill>
          </a:ln>
        </p:spPr>
      </p:pic>
      <p:sp>
        <p:nvSpPr>
          <p:cNvPr id="6" name="Rectangle 5"/>
          <p:cNvSpPr/>
          <p:nvPr/>
        </p:nvSpPr>
        <p:spPr>
          <a:xfrm>
            <a:off x="475019" y="608901"/>
            <a:ext cx="8507186" cy="771339"/>
          </a:xfrm>
          <a:prstGeom prst="rect">
            <a:avLst/>
          </a:prstGeom>
          <a:solidFill>
            <a:schemeClr val="accent2">
              <a:lumMod val="50000"/>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bg1"/>
                </a:solidFill>
              </a:rPr>
              <a:t>Série d’expériences IE2 : </a:t>
            </a:r>
            <a:r>
              <a:rPr lang="en-GB" sz="2400" b="1" dirty="0" err="1">
                <a:solidFill>
                  <a:schemeClr val="bg1"/>
                </a:solidFill>
              </a:rPr>
              <a:t>Régionalisation</a:t>
            </a:r>
            <a:r>
              <a:rPr lang="en-GB" sz="2400" b="1" dirty="0">
                <a:solidFill>
                  <a:schemeClr val="bg1"/>
                </a:solidFill>
              </a:rPr>
              <a:t> </a:t>
            </a:r>
            <a:r>
              <a:rPr lang="en-GB" sz="2400" b="1" dirty="0" err="1">
                <a:solidFill>
                  <a:schemeClr val="bg1"/>
                </a:solidFill>
              </a:rPr>
              <a:t>dorso-ventrale</a:t>
            </a:r>
            <a:r>
              <a:rPr lang="en-GB" sz="2400" b="1" dirty="0">
                <a:solidFill>
                  <a:schemeClr val="bg1"/>
                </a:solidFill>
              </a:rPr>
              <a:t> des somites</a:t>
            </a:r>
            <a:r>
              <a:rPr lang="fr-FR" sz="2400" b="1" dirty="0">
                <a:solidFill>
                  <a:schemeClr val="bg1"/>
                </a:solidFill>
              </a:rPr>
              <a:t> </a:t>
            </a:r>
          </a:p>
        </p:txBody>
      </p:sp>
    </p:spTree>
    <p:extLst>
      <p:ext uri="{BB962C8B-B14F-4D97-AF65-F5344CB8AC3E}">
        <p14:creationId xmlns:p14="http://schemas.microsoft.com/office/powerpoint/2010/main" val="31162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hicksomi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650" y="1257073"/>
            <a:ext cx="1898912" cy="2109902"/>
          </a:xfrm>
          <a:prstGeom prst="rect">
            <a:avLst/>
          </a:prstGeom>
        </p:spPr>
      </p:pic>
      <p:sp>
        <p:nvSpPr>
          <p:cNvPr id="140" name="ZoneTexte 139">
            <a:extLst>
              <a:ext uri="{FF2B5EF4-FFF2-40B4-BE49-F238E27FC236}">
                <a16:creationId xmlns:a16="http://schemas.microsoft.com/office/drawing/2014/main" id="{E3640366-0CC7-614A-99FF-DF3871A73351}"/>
              </a:ext>
            </a:extLst>
          </p:cNvPr>
          <p:cNvSpPr txBox="1"/>
          <p:nvPr/>
        </p:nvSpPr>
        <p:spPr>
          <a:xfrm>
            <a:off x="792571" y="1965125"/>
            <a:ext cx="851515" cy="338554"/>
          </a:xfrm>
          <a:prstGeom prst="rect">
            <a:avLst/>
          </a:prstGeom>
          <a:noFill/>
        </p:spPr>
        <p:txBody>
          <a:bodyPr wrap="none" rtlCol="0">
            <a:spAutoFit/>
          </a:bodyPr>
          <a:lstStyle/>
          <a:p>
            <a:r>
              <a:rPr lang="fr-FR" sz="1600" dirty="0"/>
              <a:t>Somites</a:t>
            </a:r>
          </a:p>
        </p:txBody>
      </p:sp>
      <p:sp>
        <p:nvSpPr>
          <p:cNvPr id="141" name="ZoneTexte 140">
            <a:extLst>
              <a:ext uri="{FF2B5EF4-FFF2-40B4-BE49-F238E27FC236}">
                <a16:creationId xmlns:a16="http://schemas.microsoft.com/office/drawing/2014/main" id="{E3640366-0CC7-614A-99FF-DF3871A73351}"/>
              </a:ext>
            </a:extLst>
          </p:cNvPr>
          <p:cNvSpPr txBox="1"/>
          <p:nvPr/>
        </p:nvSpPr>
        <p:spPr>
          <a:xfrm>
            <a:off x="3993737" y="2544145"/>
            <a:ext cx="1183337" cy="338554"/>
          </a:xfrm>
          <a:prstGeom prst="rect">
            <a:avLst/>
          </a:prstGeom>
          <a:noFill/>
        </p:spPr>
        <p:txBody>
          <a:bodyPr wrap="none" rtlCol="0">
            <a:spAutoFit/>
          </a:bodyPr>
          <a:lstStyle/>
          <a:p>
            <a:r>
              <a:rPr lang="fr-FR" sz="1600" dirty="0"/>
              <a:t>Tube neural</a:t>
            </a:r>
          </a:p>
        </p:txBody>
      </p:sp>
      <p:cxnSp>
        <p:nvCxnSpPr>
          <p:cNvPr id="142" name="Connecteur droit avec flèche 141">
            <a:extLst>
              <a:ext uri="{FF2B5EF4-FFF2-40B4-BE49-F238E27FC236}">
                <a16:creationId xmlns:a16="http://schemas.microsoft.com/office/drawing/2014/main" id="{58938843-6261-9642-B326-7C1F2FF7E6AA}"/>
              </a:ext>
            </a:extLst>
          </p:cNvPr>
          <p:cNvCxnSpPr/>
          <p:nvPr/>
        </p:nvCxnSpPr>
        <p:spPr>
          <a:xfrm flipV="1">
            <a:off x="1670772" y="1971303"/>
            <a:ext cx="364541" cy="1673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eur droit avec flèche 143">
            <a:extLst>
              <a:ext uri="{FF2B5EF4-FFF2-40B4-BE49-F238E27FC236}">
                <a16:creationId xmlns:a16="http://schemas.microsoft.com/office/drawing/2014/main" id="{58938843-6261-9642-B326-7C1F2FF7E6AA}"/>
              </a:ext>
            </a:extLst>
          </p:cNvPr>
          <p:cNvCxnSpPr/>
          <p:nvPr/>
        </p:nvCxnSpPr>
        <p:spPr>
          <a:xfrm flipH="1">
            <a:off x="3237960" y="2713422"/>
            <a:ext cx="796112"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815433" y="997612"/>
            <a:ext cx="864502" cy="307777"/>
          </a:xfrm>
          <a:prstGeom prst="rect">
            <a:avLst/>
          </a:prstGeom>
          <a:noFill/>
        </p:spPr>
        <p:txBody>
          <a:bodyPr wrap="none" rtlCol="0">
            <a:spAutoFit/>
          </a:bodyPr>
          <a:lstStyle/>
          <a:p>
            <a:r>
              <a:rPr lang="fr-FR" sz="1400" dirty="0"/>
              <a:t>antérieur</a:t>
            </a:r>
          </a:p>
        </p:txBody>
      </p:sp>
      <p:sp>
        <p:nvSpPr>
          <p:cNvPr id="145" name="ZoneTexte 144"/>
          <p:cNvSpPr txBox="1"/>
          <p:nvPr/>
        </p:nvSpPr>
        <p:spPr>
          <a:xfrm>
            <a:off x="3017883" y="3325473"/>
            <a:ext cx="943400" cy="307777"/>
          </a:xfrm>
          <a:prstGeom prst="rect">
            <a:avLst/>
          </a:prstGeom>
          <a:noFill/>
        </p:spPr>
        <p:txBody>
          <a:bodyPr wrap="none" rtlCol="0">
            <a:spAutoFit/>
          </a:bodyPr>
          <a:lstStyle/>
          <a:p>
            <a:r>
              <a:rPr lang="fr-FR" sz="1400" dirty="0"/>
              <a:t>postérieur</a:t>
            </a:r>
          </a:p>
        </p:txBody>
      </p:sp>
      <p:sp>
        <p:nvSpPr>
          <p:cNvPr id="146" name="ZoneTexte 145">
            <a:extLst>
              <a:ext uri="{FF2B5EF4-FFF2-40B4-BE49-F238E27FC236}">
                <a16:creationId xmlns:a16="http://schemas.microsoft.com/office/drawing/2014/main" id="{E3640366-0CC7-614A-99FF-DF3871A73351}"/>
              </a:ext>
            </a:extLst>
          </p:cNvPr>
          <p:cNvSpPr txBox="1"/>
          <p:nvPr/>
        </p:nvSpPr>
        <p:spPr>
          <a:xfrm>
            <a:off x="528561" y="2839469"/>
            <a:ext cx="1296059" cy="584775"/>
          </a:xfrm>
          <a:prstGeom prst="rect">
            <a:avLst/>
          </a:prstGeom>
          <a:noFill/>
        </p:spPr>
        <p:txBody>
          <a:bodyPr wrap="none" rtlCol="0">
            <a:spAutoFit/>
          </a:bodyPr>
          <a:lstStyle/>
          <a:p>
            <a:pPr algn="r"/>
            <a:r>
              <a:rPr lang="fr-FR" sz="1600" dirty="0"/>
              <a:t>Mésoderme </a:t>
            </a:r>
          </a:p>
          <a:p>
            <a:pPr algn="r"/>
            <a:r>
              <a:rPr lang="fr-FR" sz="1600" dirty="0" err="1"/>
              <a:t>présomitique</a:t>
            </a:r>
            <a:endParaRPr lang="fr-FR" sz="1600" dirty="0"/>
          </a:p>
        </p:txBody>
      </p:sp>
      <p:cxnSp>
        <p:nvCxnSpPr>
          <p:cNvPr id="147" name="Connecteur droit avec flèche 146">
            <a:extLst>
              <a:ext uri="{FF2B5EF4-FFF2-40B4-BE49-F238E27FC236}">
                <a16:creationId xmlns:a16="http://schemas.microsoft.com/office/drawing/2014/main" id="{58938843-6261-9642-B326-7C1F2FF7E6AA}"/>
              </a:ext>
            </a:extLst>
          </p:cNvPr>
          <p:cNvCxnSpPr>
            <a:cxnSpLocks/>
          </p:cNvCxnSpPr>
          <p:nvPr/>
        </p:nvCxnSpPr>
        <p:spPr>
          <a:xfrm>
            <a:off x="1815433" y="3155550"/>
            <a:ext cx="95169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ZoneTexte 55">
            <a:extLst>
              <a:ext uri="{FF2B5EF4-FFF2-40B4-BE49-F238E27FC236}">
                <a16:creationId xmlns:a16="http://schemas.microsoft.com/office/drawing/2014/main" id="{355F73ED-D8D3-5347-8E69-7EF20299BDAA}"/>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dirty="0">
                <a:solidFill>
                  <a:srgbClr val="FF0000"/>
                </a:solidFill>
              </a:rPr>
              <a:t>RÔLE DES SIGNAUX ÉMIS PAR LA CHORDE DANS LA RÉGIONALISATION D/V DES SOMITES</a:t>
            </a:r>
          </a:p>
        </p:txBody>
      </p:sp>
      <p:sp>
        <p:nvSpPr>
          <p:cNvPr id="57" name="ZoneTexte 56">
            <a:extLst>
              <a:ext uri="{FF2B5EF4-FFF2-40B4-BE49-F238E27FC236}">
                <a16:creationId xmlns:a16="http://schemas.microsoft.com/office/drawing/2014/main" id="{00B56777-C042-D94B-96A8-A0CCF196C1CF}"/>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INTRODUCTION</a:t>
            </a:r>
          </a:p>
        </p:txBody>
      </p:sp>
      <p:grpSp>
        <p:nvGrpSpPr>
          <p:cNvPr id="33" name="Groupe 32">
            <a:extLst>
              <a:ext uri="{FF2B5EF4-FFF2-40B4-BE49-F238E27FC236}">
                <a16:creationId xmlns:a16="http://schemas.microsoft.com/office/drawing/2014/main" id="{D404F10B-3945-2843-B2F5-E752E018AF7E}"/>
              </a:ext>
            </a:extLst>
          </p:cNvPr>
          <p:cNvGrpSpPr/>
          <p:nvPr/>
        </p:nvGrpSpPr>
        <p:grpSpPr>
          <a:xfrm>
            <a:off x="107109" y="1198103"/>
            <a:ext cx="8916903" cy="5132520"/>
            <a:chOff x="25553" y="1325103"/>
            <a:chExt cx="8916903" cy="5132520"/>
          </a:xfrm>
        </p:grpSpPr>
        <p:pic>
          <p:nvPicPr>
            <p:cNvPr id="11" name="Image 10" descr="somite schema compl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504" y="4358533"/>
              <a:ext cx="7543246" cy="1910470"/>
            </a:xfrm>
            <a:prstGeom prst="rect">
              <a:avLst/>
            </a:prstGeom>
          </p:spPr>
        </p:pic>
        <p:cxnSp>
          <p:nvCxnSpPr>
            <p:cNvPr id="24" name="Connecteur droit avec flèche 23">
              <a:extLst>
                <a:ext uri="{FF2B5EF4-FFF2-40B4-BE49-F238E27FC236}">
                  <a16:creationId xmlns:a16="http://schemas.microsoft.com/office/drawing/2014/main" id="{B5EBEC49-67EC-FF40-9E46-800B6D2A569D}"/>
                </a:ext>
              </a:extLst>
            </p:cNvPr>
            <p:cNvCxnSpPr/>
            <p:nvPr/>
          </p:nvCxnSpPr>
          <p:spPr>
            <a:xfrm flipH="1">
              <a:off x="7850678" y="4567747"/>
              <a:ext cx="257249" cy="410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E3640366-0CC7-614A-99FF-DF3871A73351}"/>
                </a:ext>
              </a:extLst>
            </p:cNvPr>
            <p:cNvSpPr txBox="1"/>
            <p:nvPr/>
          </p:nvSpPr>
          <p:spPr>
            <a:xfrm>
              <a:off x="7707320" y="4301516"/>
              <a:ext cx="1215654" cy="276999"/>
            </a:xfrm>
            <a:prstGeom prst="rect">
              <a:avLst/>
            </a:prstGeom>
            <a:noFill/>
          </p:spPr>
          <p:txBody>
            <a:bodyPr wrap="none" rtlCol="0">
              <a:spAutoFit/>
            </a:bodyPr>
            <a:lstStyle/>
            <a:p>
              <a:r>
                <a:rPr lang="fr-FR" sz="1200" dirty="0" err="1"/>
                <a:t>Dermomyotome</a:t>
              </a:r>
              <a:endParaRPr lang="fr-FR" sz="1200" dirty="0"/>
            </a:p>
          </p:txBody>
        </p:sp>
        <p:sp>
          <p:nvSpPr>
            <p:cNvPr id="27" name="ZoneTexte 26">
              <a:extLst>
                <a:ext uri="{FF2B5EF4-FFF2-40B4-BE49-F238E27FC236}">
                  <a16:creationId xmlns:a16="http://schemas.microsoft.com/office/drawing/2014/main" id="{5332B6DA-FFAC-1B41-B72B-92B562AEA14C}"/>
                </a:ext>
              </a:extLst>
            </p:cNvPr>
            <p:cNvSpPr txBox="1"/>
            <p:nvPr/>
          </p:nvSpPr>
          <p:spPr>
            <a:xfrm>
              <a:off x="7681372" y="6092771"/>
              <a:ext cx="735534" cy="276999"/>
            </a:xfrm>
            <a:prstGeom prst="rect">
              <a:avLst/>
            </a:prstGeom>
            <a:noFill/>
          </p:spPr>
          <p:txBody>
            <a:bodyPr wrap="none" rtlCol="0">
              <a:spAutoFit/>
            </a:bodyPr>
            <a:lstStyle/>
            <a:p>
              <a:r>
                <a:rPr lang="fr-FR" sz="1200" dirty="0" err="1"/>
                <a:t>Sclérotome</a:t>
              </a:r>
              <a:endParaRPr lang="fr-FR" sz="1200" dirty="0"/>
            </a:p>
          </p:txBody>
        </p:sp>
        <p:cxnSp>
          <p:nvCxnSpPr>
            <p:cNvPr id="28" name="Connecteur droit avec flèche 27">
              <a:extLst>
                <a:ext uri="{FF2B5EF4-FFF2-40B4-BE49-F238E27FC236}">
                  <a16:creationId xmlns:a16="http://schemas.microsoft.com/office/drawing/2014/main" id="{58938843-6261-9642-B326-7C1F2FF7E6AA}"/>
                </a:ext>
              </a:extLst>
            </p:cNvPr>
            <p:cNvCxnSpPr>
              <a:cxnSpLocks/>
            </p:cNvCxnSpPr>
            <p:nvPr/>
          </p:nvCxnSpPr>
          <p:spPr>
            <a:xfrm>
              <a:off x="2681487" y="4444334"/>
              <a:ext cx="85641" cy="408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29EE4A21-9E58-8444-945C-C804804DA173}"/>
                </a:ext>
              </a:extLst>
            </p:cNvPr>
            <p:cNvSpPr txBox="1"/>
            <p:nvPr/>
          </p:nvSpPr>
          <p:spPr>
            <a:xfrm>
              <a:off x="1819248" y="4197158"/>
              <a:ext cx="1895761" cy="276999"/>
            </a:xfrm>
            <a:prstGeom prst="rect">
              <a:avLst/>
            </a:prstGeom>
            <a:noFill/>
          </p:spPr>
          <p:txBody>
            <a:bodyPr wrap="square" rtlCol="0">
              <a:spAutoFit/>
            </a:bodyPr>
            <a:lstStyle/>
            <a:p>
              <a:pPr algn="r"/>
              <a:r>
                <a:rPr lang="fr-FR" sz="1200" dirty="0"/>
                <a:t>Mésoderme </a:t>
              </a:r>
              <a:r>
                <a:rPr lang="fr-FR" sz="1200" dirty="0" err="1"/>
                <a:t>présomitique</a:t>
              </a:r>
              <a:endParaRPr lang="fr-FR" sz="1200" dirty="0"/>
            </a:p>
          </p:txBody>
        </p:sp>
        <p:cxnSp>
          <p:nvCxnSpPr>
            <p:cNvPr id="112" name="Connecteur droit avec flèche 111">
              <a:extLst>
                <a:ext uri="{FF2B5EF4-FFF2-40B4-BE49-F238E27FC236}">
                  <a16:creationId xmlns:a16="http://schemas.microsoft.com/office/drawing/2014/main" id="{58938843-6261-9642-B326-7C1F2FF7E6AA}"/>
                </a:ext>
              </a:extLst>
            </p:cNvPr>
            <p:cNvCxnSpPr>
              <a:cxnSpLocks/>
            </p:cNvCxnSpPr>
            <p:nvPr/>
          </p:nvCxnSpPr>
          <p:spPr>
            <a:xfrm flipH="1" flipV="1">
              <a:off x="2211266" y="5387060"/>
              <a:ext cx="298184" cy="402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ZoneTexte 112">
              <a:extLst>
                <a:ext uri="{FF2B5EF4-FFF2-40B4-BE49-F238E27FC236}">
                  <a16:creationId xmlns:a16="http://schemas.microsoft.com/office/drawing/2014/main" id="{E3640366-0CC7-614A-99FF-DF3871A73351}"/>
                </a:ext>
              </a:extLst>
            </p:cNvPr>
            <p:cNvSpPr txBox="1"/>
            <p:nvPr/>
          </p:nvSpPr>
          <p:spPr>
            <a:xfrm>
              <a:off x="4671542" y="5776465"/>
              <a:ext cx="1011064" cy="276999"/>
            </a:xfrm>
            <a:prstGeom prst="rect">
              <a:avLst/>
            </a:prstGeom>
            <a:noFill/>
          </p:spPr>
          <p:txBody>
            <a:bodyPr wrap="none" rtlCol="0">
              <a:spAutoFit/>
            </a:bodyPr>
            <a:lstStyle/>
            <a:p>
              <a:r>
                <a:rPr lang="fr-FR" sz="1200" dirty="0"/>
                <a:t>Jeune somite</a:t>
              </a:r>
            </a:p>
          </p:txBody>
        </p:sp>
        <p:sp>
          <p:nvSpPr>
            <p:cNvPr id="114" name="ZoneTexte 113">
              <a:extLst>
                <a:ext uri="{FF2B5EF4-FFF2-40B4-BE49-F238E27FC236}">
                  <a16:creationId xmlns:a16="http://schemas.microsoft.com/office/drawing/2014/main" id="{E3640366-0CC7-614A-99FF-DF3871A73351}"/>
                </a:ext>
              </a:extLst>
            </p:cNvPr>
            <p:cNvSpPr txBox="1"/>
            <p:nvPr/>
          </p:nvSpPr>
          <p:spPr>
            <a:xfrm>
              <a:off x="2166437" y="5776466"/>
              <a:ext cx="976829" cy="276999"/>
            </a:xfrm>
            <a:prstGeom prst="rect">
              <a:avLst/>
            </a:prstGeom>
            <a:noFill/>
          </p:spPr>
          <p:txBody>
            <a:bodyPr wrap="square" rtlCol="0">
              <a:spAutoFit/>
            </a:bodyPr>
            <a:lstStyle/>
            <a:p>
              <a:r>
                <a:rPr lang="fr-FR" sz="1200" dirty="0"/>
                <a:t>Tube neural</a:t>
              </a:r>
            </a:p>
          </p:txBody>
        </p:sp>
        <p:sp>
          <p:nvSpPr>
            <p:cNvPr id="115" name="ZoneTexte 114">
              <a:extLst>
                <a:ext uri="{FF2B5EF4-FFF2-40B4-BE49-F238E27FC236}">
                  <a16:creationId xmlns:a16="http://schemas.microsoft.com/office/drawing/2014/main" id="{E3640366-0CC7-614A-99FF-DF3871A73351}"/>
                </a:ext>
              </a:extLst>
            </p:cNvPr>
            <p:cNvSpPr txBox="1"/>
            <p:nvPr/>
          </p:nvSpPr>
          <p:spPr>
            <a:xfrm>
              <a:off x="2509450" y="6127008"/>
              <a:ext cx="622812" cy="276999"/>
            </a:xfrm>
            <a:prstGeom prst="rect">
              <a:avLst/>
            </a:prstGeom>
            <a:noFill/>
          </p:spPr>
          <p:txBody>
            <a:bodyPr wrap="none" rtlCol="0">
              <a:spAutoFit/>
            </a:bodyPr>
            <a:lstStyle/>
            <a:p>
              <a:r>
                <a:rPr lang="fr-FR" sz="1200" dirty="0"/>
                <a:t>chorde</a:t>
              </a:r>
            </a:p>
          </p:txBody>
        </p:sp>
        <p:cxnSp>
          <p:nvCxnSpPr>
            <p:cNvPr id="116" name="Connecteur droit avec flèche 115">
              <a:extLst>
                <a:ext uri="{FF2B5EF4-FFF2-40B4-BE49-F238E27FC236}">
                  <a16:creationId xmlns:a16="http://schemas.microsoft.com/office/drawing/2014/main" id="{58938843-6261-9642-B326-7C1F2FF7E6AA}"/>
                </a:ext>
              </a:extLst>
            </p:cNvPr>
            <p:cNvCxnSpPr>
              <a:cxnSpLocks/>
              <a:stCxn id="115" idx="1"/>
            </p:cNvCxnSpPr>
            <p:nvPr/>
          </p:nvCxnSpPr>
          <p:spPr>
            <a:xfrm flipH="1" flipV="1">
              <a:off x="2035314" y="6061180"/>
              <a:ext cx="474136" cy="2043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23CA4D1-0DC4-3E4E-B23F-442CB5BD65E1}"/>
                </a:ext>
              </a:extLst>
            </p:cNvPr>
            <p:cNvCxnSpPr>
              <a:cxnSpLocks/>
            </p:cNvCxnSpPr>
            <p:nvPr/>
          </p:nvCxnSpPr>
          <p:spPr>
            <a:xfrm flipH="1" flipV="1">
              <a:off x="7572502" y="5789091"/>
              <a:ext cx="363079" cy="303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A2C9B842-39FF-6948-B2C1-4E3A78354D96}"/>
                </a:ext>
              </a:extLst>
            </p:cNvPr>
            <p:cNvGrpSpPr/>
            <p:nvPr/>
          </p:nvGrpSpPr>
          <p:grpSpPr>
            <a:xfrm>
              <a:off x="636473" y="1325103"/>
              <a:ext cx="8305983" cy="5132520"/>
              <a:chOff x="636473" y="1325103"/>
              <a:chExt cx="8305983" cy="5132520"/>
            </a:xfrm>
          </p:grpSpPr>
          <p:grpSp>
            <p:nvGrpSpPr>
              <p:cNvPr id="19" name="Grouper 80">
                <a:extLst>
                  <a:ext uri="{FF2B5EF4-FFF2-40B4-BE49-F238E27FC236}">
                    <a16:creationId xmlns:a16="http://schemas.microsoft.com/office/drawing/2014/main" id="{6B281516-FCD3-DD4E-BD87-92EB25593261}"/>
                  </a:ext>
                </a:extLst>
              </p:cNvPr>
              <p:cNvGrpSpPr/>
              <p:nvPr/>
            </p:nvGrpSpPr>
            <p:grpSpPr>
              <a:xfrm>
                <a:off x="636473" y="3680862"/>
                <a:ext cx="8305983" cy="2776761"/>
                <a:chOff x="1721235" y="150882"/>
                <a:chExt cx="10133424" cy="2776761"/>
              </a:xfrm>
            </p:grpSpPr>
            <p:sp>
              <p:nvSpPr>
                <p:cNvPr id="74" name="Rectangle 73">
                  <a:extLst>
                    <a:ext uri="{FF2B5EF4-FFF2-40B4-BE49-F238E27FC236}">
                      <a16:creationId xmlns:a16="http://schemas.microsoft.com/office/drawing/2014/main" id="{3F2111A9-B632-7F45-A30D-9D72E0A1A82D}"/>
                    </a:ext>
                  </a:extLst>
                </p:cNvPr>
                <p:cNvSpPr/>
                <p:nvPr/>
              </p:nvSpPr>
              <p:spPr>
                <a:xfrm>
                  <a:off x="2427188" y="587446"/>
                  <a:ext cx="331304"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B</a:t>
                  </a:r>
                </a:p>
              </p:txBody>
            </p:sp>
            <p:sp>
              <p:nvSpPr>
                <p:cNvPr id="78" name="Rectangle 77">
                  <a:extLst>
                    <a:ext uri="{FF2B5EF4-FFF2-40B4-BE49-F238E27FC236}">
                      <a16:creationId xmlns:a16="http://schemas.microsoft.com/office/drawing/2014/main" id="{4A7A6A3C-3D07-0041-A82C-AEAA88EA2F57}"/>
                    </a:ext>
                  </a:extLst>
                </p:cNvPr>
                <p:cNvSpPr/>
                <p:nvPr/>
              </p:nvSpPr>
              <p:spPr>
                <a:xfrm>
                  <a:off x="7997685" y="1910125"/>
                  <a:ext cx="331303" cy="271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a:extLst>
                    <a:ext uri="{FF2B5EF4-FFF2-40B4-BE49-F238E27FC236}">
                      <a16:creationId xmlns:a16="http://schemas.microsoft.com/office/drawing/2014/main" id="{A74E90EA-1DEB-7845-B9B8-C3421B9CE66A}"/>
                    </a:ext>
                  </a:extLst>
                </p:cNvPr>
                <p:cNvSpPr/>
                <p:nvPr/>
              </p:nvSpPr>
              <p:spPr>
                <a:xfrm>
                  <a:off x="2452066" y="633562"/>
                  <a:ext cx="3108459" cy="222890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Rectangle 83">
                  <a:extLst>
                    <a:ext uri="{FF2B5EF4-FFF2-40B4-BE49-F238E27FC236}">
                      <a16:creationId xmlns:a16="http://schemas.microsoft.com/office/drawing/2014/main" id="{9FA5AE7F-B4FD-3B49-BD3B-1522FD691541}"/>
                    </a:ext>
                  </a:extLst>
                </p:cNvPr>
                <p:cNvSpPr/>
                <p:nvPr/>
              </p:nvSpPr>
              <p:spPr>
                <a:xfrm>
                  <a:off x="5594073" y="633562"/>
                  <a:ext cx="3108459" cy="222890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a:extLst>
                    <a:ext uri="{FF2B5EF4-FFF2-40B4-BE49-F238E27FC236}">
                      <a16:creationId xmlns:a16="http://schemas.microsoft.com/office/drawing/2014/main" id="{D76B1939-A1FE-5B4B-BA6A-252CF936CFDC}"/>
                    </a:ext>
                  </a:extLst>
                </p:cNvPr>
                <p:cNvSpPr/>
                <p:nvPr/>
              </p:nvSpPr>
              <p:spPr>
                <a:xfrm>
                  <a:off x="8736081" y="633562"/>
                  <a:ext cx="3108459" cy="222890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a:extLst>
                    <a:ext uri="{FF2B5EF4-FFF2-40B4-BE49-F238E27FC236}">
                      <a16:creationId xmlns:a16="http://schemas.microsoft.com/office/drawing/2014/main" id="{57E8059E-75EA-4E47-90A5-F5DF66DBC8BF}"/>
                    </a:ext>
                  </a:extLst>
                </p:cNvPr>
                <p:cNvSpPr/>
                <p:nvPr/>
              </p:nvSpPr>
              <p:spPr>
                <a:xfrm>
                  <a:off x="5567743" y="587446"/>
                  <a:ext cx="331304"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a:t>
                  </a:r>
                </a:p>
              </p:txBody>
            </p:sp>
            <p:sp>
              <p:nvSpPr>
                <p:cNvPr id="99" name="ZoneTexte 98">
                  <a:extLst>
                    <a:ext uri="{FF2B5EF4-FFF2-40B4-BE49-F238E27FC236}">
                      <a16:creationId xmlns:a16="http://schemas.microsoft.com/office/drawing/2014/main" id="{C9D85FA7-EE4F-BB4B-AE00-DDE51224E836}"/>
                    </a:ext>
                  </a:extLst>
                </p:cNvPr>
                <p:cNvSpPr txBox="1"/>
                <p:nvPr/>
              </p:nvSpPr>
              <p:spPr>
                <a:xfrm>
                  <a:off x="6745291" y="150882"/>
                  <a:ext cx="944988" cy="369332"/>
                </a:xfrm>
                <a:prstGeom prst="rect">
                  <a:avLst/>
                </a:prstGeom>
                <a:noFill/>
              </p:spPr>
              <p:txBody>
                <a:bodyPr wrap="none" rtlCol="0">
                  <a:spAutoFit/>
                </a:bodyPr>
                <a:lstStyle/>
                <a:p>
                  <a:r>
                    <a:rPr lang="fr-FR" dirty="0"/>
                    <a:t>temps</a:t>
                  </a:r>
                </a:p>
              </p:txBody>
            </p:sp>
            <p:grpSp>
              <p:nvGrpSpPr>
                <p:cNvPr id="102" name="Grouper 62">
                  <a:extLst>
                    <a:ext uri="{FF2B5EF4-FFF2-40B4-BE49-F238E27FC236}">
                      <a16:creationId xmlns:a16="http://schemas.microsoft.com/office/drawing/2014/main" id="{F8A27981-6773-3744-B125-AA813FB3DC7B}"/>
                    </a:ext>
                  </a:extLst>
                </p:cNvPr>
                <p:cNvGrpSpPr/>
                <p:nvPr/>
              </p:nvGrpSpPr>
              <p:grpSpPr>
                <a:xfrm>
                  <a:off x="1721235" y="831832"/>
                  <a:ext cx="509634" cy="2095811"/>
                  <a:chOff x="1546364" y="952010"/>
                  <a:chExt cx="684249" cy="3118395"/>
                </a:xfrm>
              </p:grpSpPr>
              <p:grpSp>
                <p:nvGrpSpPr>
                  <p:cNvPr id="106" name="Grouper 39">
                    <a:extLst>
                      <a:ext uri="{FF2B5EF4-FFF2-40B4-BE49-F238E27FC236}">
                        <a16:creationId xmlns:a16="http://schemas.microsoft.com/office/drawing/2014/main" id="{83986E53-104B-5341-90C9-23C17026D818}"/>
                      </a:ext>
                    </a:extLst>
                  </p:cNvPr>
                  <p:cNvGrpSpPr/>
                  <p:nvPr/>
                </p:nvGrpSpPr>
                <p:grpSpPr>
                  <a:xfrm>
                    <a:off x="1546364" y="2007891"/>
                    <a:ext cx="411038" cy="2062514"/>
                    <a:chOff x="1546364" y="2007891"/>
                    <a:chExt cx="411038" cy="2062514"/>
                  </a:xfrm>
                </p:grpSpPr>
                <p:sp>
                  <p:nvSpPr>
                    <p:cNvPr id="109" name="Rectangle 108">
                      <a:extLst>
                        <a:ext uri="{FF2B5EF4-FFF2-40B4-BE49-F238E27FC236}">
                          <a16:creationId xmlns:a16="http://schemas.microsoft.com/office/drawing/2014/main" id="{70D0BC94-E61C-2B42-91D2-860B954B42E5}"/>
                        </a:ext>
                      </a:extLst>
                    </p:cNvPr>
                    <p:cNvSpPr/>
                    <p:nvPr/>
                  </p:nvSpPr>
                  <p:spPr>
                    <a:xfrm>
                      <a:off x="1546364" y="2007891"/>
                      <a:ext cx="373079" cy="626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3CFACF41-BCF4-FB4D-9C78-C8A87736E639}"/>
                        </a:ext>
                      </a:extLst>
                    </p:cNvPr>
                    <p:cNvSpPr/>
                    <p:nvPr/>
                  </p:nvSpPr>
                  <p:spPr>
                    <a:xfrm>
                      <a:off x="1573698" y="2477495"/>
                      <a:ext cx="345746" cy="626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A6C7B9EF-824C-9241-B2CF-3ED6409AEE62}"/>
                        </a:ext>
                      </a:extLst>
                    </p:cNvPr>
                    <p:cNvSpPr/>
                    <p:nvPr/>
                  </p:nvSpPr>
                  <p:spPr>
                    <a:xfrm>
                      <a:off x="1573698" y="3157736"/>
                      <a:ext cx="383704" cy="912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7" name="Rectangle 106">
                    <a:extLst>
                      <a:ext uri="{FF2B5EF4-FFF2-40B4-BE49-F238E27FC236}">
                        <a16:creationId xmlns:a16="http://schemas.microsoft.com/office/drawing/2014/main" id="{F3715535-7FC4-4449-BEA4-53E83CCDEC72}"/>
                      </a:ext>
                    </a:extLst>
                  </p:cNvPr>
                  <p:cNvSpPr/>
                  <p:nvPr/>
                </p:nvSpPr>
                <p:spPr>
                  <a:xfrm>
                    <a:off x="1582877" y="952010"/>
                    <a:ext cx="647736" cy="338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1" name="Rectangle 100">
                  <a:extLst>
                    <a:ext uri="{FF2B5EF4-FFF2-40B4-BE49-F238E27FC236}">
                      <a16:creationId xmlns:a16="http://schemas.microsoft.com/office/drawing/2014/main" id="{8F7964C7-F987-4840-9D68-B007F7FB6D07}"/>
                    </a:ext>
                  </a:extLst>
                </p:cNvPr>
                <p:cNvSpPr/>
                <p:nvPr/>
              </p:nvSpPr>
              <p:spPr>
                <a:xfrm>
                  <a:off x="8702316" y="587446"/>
                  <a:ext cx="331304"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a:t>
                  </a:r>
                </a:p>
              </p:txBody>
            </p:sp>
            <p:cxnSp>
              <p:nvCxnSpPr>
                <p:cNvPr id="98" name="Connecteur droit avec flèche 97">
                  <a:extLst>
                    <a:ext uri="{FF2B5EF4-FFF2-40B4-BE49-F238E27FC236}">
                      <a16:creationId xmlns:a16="http://schemas.microsoft.com/office/drawing/2014/main" id="{CAACF9BB-7914-E348-82F0-72C99A2A3BC1}"/>
                    </a:ext>
                  </a:extLst>
                </p:cNvPr>
                <p:cNvCxnSpPr/>
                <p:nvPr/>
              </p:nvCxnSpPr>
              <p:spPr>
                <a:xfrm>
                  <a:off x="2462185" y="556463"/>
                  <a:ext cx="9392474" cy="0"/>
                </a:xfrm>
                <a:prstGeom prst="straightConnector1">
                  <a:avLst/>
                </a:prstGeom>
                <a:ln w="22225">
                  <a:solidFill>
                    <a:schemeClr val="tx1"/>
                  </a:solidFill>
                  <a:prstDash val="lgDash"/>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118" name="Bulle rectangulaire à coins arrondis 117"/>
              <p:cNvSpPr/>
              <p:nvPr/>
            </p:nvSpPr>
            <p:spPr>
              <a:xfrm>
                <a:off x="5335440" y="1325103"/>
                <a:ext cx="3198960" cy="2305165"/>
              </a:xfrm>
              <a:prstGeom prst="wedgeRoundRectCallout">
                <a:avLst>
                  <a:gd name="adj1" fmla="val -39852"/>
                  <a:gd name="adj2" fmla="val 101788"/>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FF0000"/>
                    </a:solidFill>
                  </a:rPr>
                  <a:t>Étapes de la formation des somites : </a:t>
                </a:r>
              </a:p>
              <a:p>
                <a:pPr marL="285750" indent="-285750" algn="ctr">
                  <a:buFontTx/>
                  <a:buChar char="-"/>
                </a:pPr>
                <a:r>
                  <a:rPr lang="fr-FR" sz="1400" dirty="0">
                    <a:solidFill>
                      <a:srgbClr val="FF0000"/>
                    </a:solidFill>
                  </a:rPr>
                  <a:t>Segmentation périodique du mésoderme </a:t>
                </a:r>
                <a:r>
                  <a:rPr lang="fr-FR" sz="1400" dirty="0" err="1">
                    <a:solidFill>
                      <a:srgbClr val="FF0000"/>
                    </a:solidFill>
                  </a:rPr>
                  <a:t>paraxial</a:t>
                </a:r>
                <a:r>
                  <a:rPr lang="fr-FR" sz="1400" dirty="0">
                    <a:solidFill>
                      <a:srgbClr val="FF0000"/>
                    </a:solidFill>
                  </a:rPr>
                  <a:t> (A, B)</a:t>
                </a:r>
              </a:p>
              <a:p>
                <a:pPr marL="285750" indent="-285750" algn="ctr">
                  <a:buFontTx/>
                  <a:buChar char="-"/>
                </a:pPr>
                <a:r>
                  <a:rPr lang="fr-FR" sz="1400" dirty="0">
                    <a:solidFill>
                      <a:srgbClr val="FF0000"/>
                    </a:solidFill>
                  </a:rPr>
                  <a:t>Transition </a:t>
                </a:r>
                <a:r>
                  <a:rPr lang="fr-FR" sz="1400" dirty="0" err="1">
                    <a:solidFill>
                      <a:srgbClr val="FF0000"/>
                    </a:solidFill>
                  </a:rPr>
                  <a:t>mésenchymato</a:t>
                </a:r>
                <a:r>
                  <a:rPr lang="fr-FR" sz="1400" dirty="0">
                    <a:solidFill>
                      <a:srgbClr val="FF0000"/>
                    </a:solidFill>
                  </a:rPr>
                  <a:t>-épithéliale (TME) ( jeune somite </a:t>
                </a:r>
                <a:r>
                  <a:rPr lang="fr-FR" sz="1400" dirty="0" err="1">
                    <a:solidFill>
                      <a:srgbClr val="FF0000"/>
                    </a:solidFill>
                  </a:rPr>
                  <a:t>épithélialisé</a:t>
                </a:r>
                <a:r>
                  <a:rPr lang="fr-FR" sz="1400" dirty="0">
                    <a:solidFill>
                      <a:srgbClr val="FF0000"/>
                    </a:solidFill>
                  </a:rPr>
                  <a:t>, C)</a:t>
                </a:r>
              </a:p>
              <a:p>
                <a:pPr marL="285750" indent="-285750" algn="ctr">
                  <a:buFontTx/>
                  <a:buChar char="-"/>
                </a:pPr>
                <a:r>
                  <a:rPr lang="fr-FR" sz="1400" dirty="0">
                    <a:solidFill>
                      <a:srgbClr val="FF0000"/>
                    </a:solidFill>
                  </a:rPr>
                  <a:t>Régionalisation dorso-ventrale (entre C et D) puis TEM pour former le </a:t>
                </a:r>
                <a:r>
                  <a:rPr lang="fr-FR" sz="1400" dirty="0" err="1">
                    <a:solidFill>
                      <a:srgbClr val="FF0000"/>
                    </a:solidFill>
                  </a:rPr>
                  <a:t>sclérotome</a:t>
                </a:r>
                <a:r>
                  <a:rPr lang="fr-FR" sz="1400" dirty="0">
                    <a:solidFill>
                      <a:srgbClr val="FF0000"/>
                    </a:solidFill>
                  </a:rPr>
                  <a:t> (D)</a:t>
                </a:r>
                <a:endParaRPr lang="fr-FR" sz="1300" dirty="0">
                  <a:solidFill>
                    <a:srgbClr val="FF0000"/>
                  </a:solidFill>
                </a:endParaRPr>
              </a:p>
            </p:txBody>
          </p:sp>
        </p:grpSp>
        <p:grpSp>
          <p:nvGrpSpPr>
            <p:cNvPr id="4" name="Groupe 3">
              <a:extLst>
                <a:ext uri="{FF2B5EF4-FFF2-40B4-BE49-F238E27FC236}">
                  <a16:creationId xmlns:a16="http://schemas.microsoft.com/office/drawing/2014/main" id="{BCF2EE16-E15C-1D4A-9719-0577A3E6C32A}"/>
                </a:ext>
              </a:extLst>
            </p:cNvPr>
            <p:cNvGrpSpPr/>
            <p:nvPr/>
          </p:nvGrpSpPr>
          <p:grpSpPr>
            <a:xfrm>
              <a:off x="25553" y="4556817"/>
              <a:ext cx="1161576" cy="1320853"/>
              <a:chOff x="25553" y="4556817"/>
              <a:chExt cx="1161576" cy="1320853"/>
            </a:xfrm>
          </p:grpSpPr>
          <p:grpSp>
            <p:nvGrpSpPr>
              <p:cNvPr id="151" name="Grouper 150"/>
              <p:cNvGrpSpPr/>
              <p:nvPr/>
            </p:nvGrpSpPr>
            <p:grpSpPr>
              <a:xfrm>
                <a:off x="25553" y="4556817"/>
                <a:ext cx="1161576" cy="1320853"/>
                <a:chOff x="6682878" y="2949848"/>
                <a:chExt cx="1331406" cy="1320853"/>
              </a:xfrm>
            </p:grpSpPr>
            <p:cxnSp>
              <p:nvCxnSpPr>
                <p:cNvPr id="152" name="Connecteur droit avec flèche 151">
                  <a:extLst>
                    <a:ext uri="{FF2B5EF4-FFF2-40B4-BE49-F238E27FC236}">
                      <a16:creationId xmlns:a16="http://schemas.microsoft.com/office/drawing/2014/main" id="{58938843-6261-9642-B326-7C1F2FF7E6AA}"/>
                    </a:ext>
                  </a:extLst>
                </p:cNvPr>
                <p:cNvCxnSpPr/>
                <p:nvPr/>
              </p:nvCxnSpPr>
              <p:spPr>
                <a:xfrm flipV="1">
                  <a:off x="7373620" y="3245664"/>
                  <a:ext cx="0" cy="7145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3" name="ZoneTexte 152"/>
                <p:cNvSpPr txBox="1"/>
                <p:nvPr/>
              </p:nvSpPr>
              <p:spPr>
                <a:xfrm>
                  <a:off x="7204441" y="2949848"/>
                  <a:ext cx="310902" cy="338554"/>
                </a:xfrm>
                <a:prstGeom prst="rect">
                  <a:avLst/>
                </a:prstGeom>
                <a:noFill/>
              </p:spPr>
              <p:txBody>
                <a:bodyPr wrap="none" rtlCol="0">
                  <a:spAutoFit/>
                </a:bodyPr>
                <a:lstStyle/>
                <a:p>
                  <a:r>
                    <a:rPr lang="fr-FR" sz="1600" dirty="0"/>
                    <a:t>D</a:t>
                  </a:r>
                </a:p>
              </p:txBody>
            </p:sp>
            <p:sp>
              <p:nvSpPr>
                <p:cNvPr id="154" name="ZoneTexte 153"/>
                <p:cNvSpPr txBox="1"/>
                <p:nvPr/>
              </p:nvSpPr>
              <p:spPr>
                <a:xfrm>
                  <a:off x="7204441" y="3932147"/>
                  <a:ext cx="310902" cy="338554"/>
                </a:xfrm>
                <a:prstGeom prst="rect">
                  <a:avLst/>
                </a:prstGeom>
                <a:noFill/>
              </p:spPr>
              <p:txBody>
                <a:bodyPr wrap="none" rtlCol="0">
                  <a:spAutoFit/>
                </a:bodyPr>
                <a:lstStyle/>
                <a:p>
                  <a:r>
                    <a:rPr lang="fr-FR" sz="1600" dirty="0"/>
                    <a:t>V</a:t>
                  </a:r>
                </a:p>
              </p:txBody>
            </p:sp>
            <p:sp>
              <p:nvSpPr>
                <p:cNvPr id="156" name="ZoneTexte 155"/>
                <p:cNvSpPr txBox="1"/>
                <p:nvPr/>
              </p:nvSpPr>
              <p:spPr>
                <a:xfrm>
                  <a:off x="7703382" y="3442077"/>
                  <a:ext cx="310902" cy="338554"/>
                </a:xfrm>
                <a:prstGeom prst="rect">
                  <a:avLst/>
                </a:prstGeom>
                <a:noFill/>
              </p:spPr>
              <p:txBody>
                <a:bodyPr wrap="none" rtlCol="0">
                  <a:spAutoFit/>
                </a:bodyPr>
                <a:lstStyle/>
                <a:p>
                  <a:r>
                    <a:rPr lang="fr-FR" sz="1600" dirty="0"/>
                    <a:t>D</a:t>
                  </a:r>
                </a:p>
              </p:txBody>
            </p:sp>
            <p:sp>
              <p:nvSpPr>
                <p:cNvPr id="157" name="ZoneTexte 156"/>
                <p:cNvSpPr txBox="1"/>
                <p:nvPr/>
              </p:nvSpPr>
              <p:spPr>
                <a:xfrm>
                  <a:off x="6682878" y="3442077"/>
                  <a:ext cx="314108" cy="338554"/>
                </a:xfrm>
                <a:prstGeom prst="rect">
                  <a:avLst/>
                </a:prstGeom>
                <a:noFill/>
              </p:spPr>
              <p:txBody>
                <a:bodyPr wrap="none" rtlCol="0">
                  <a:spAutoFit/>
                </a:bodyPr>
                <a:lstStyle/>
                <a:p>
                  <a:r>
                    <a:rPr lang="fr-FR" sz="1600" dirty="0"/>
                    <a:t>G</a:t>
                  </a:r>
                </a:p>
              </p:txBody>
            </p:sp>
          </p:grpSp>
          <p:cxnSp>
            <p:nvCxnSpPr>
              <p:cNvPr id="54" name="Connecteur droit avec flèche 53">
                <a:extLst>
                  <a:ext uri="{FF2B5EF4-FFF2-40B4-BE49-F238E27FC236}">
                    <a16:creationId xmlns:a16="http://schemas.microsoft.com/office/drawing/2014/main" id="{0CD4B7F8-4CDC-9947-BC76-108242F4955D}"/>
                  </a:ext>
                </a:extLst>
              </p:cNvPr>
              <p:cNvCxnSpPr>
                <a:cxnSpLocks/>
              </p:cNvCxnSpPr>
              <p:nvPr/>
            </p:nvCxnSpPr>
            <p:spPr>
              <a:xfrm rot="16200000" flipV="1">
                <a:off x="628186" y="4861054"/>
                <a:ext cx="0" cy="7145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Connecteur droit avec flèche 66">
              <a:extLst>
                <a:ext uri="{FF2B5EF4-FFF2-40B4-BE49-F238E27FC236}">
                  <a16:creationId xmlns:a16="http://schemas.microsoft.com/office/drawing/2014/main" id="{0FF530E6-EB6D-3043-90FA-C9AE44959AF8}"/>
                </a:ext>
              </a:extLst>
            </p:cNvPr>
            <p:cNvCxnSpPr>
              <a:cxnSpLocks/>
            </p:cNvCxnSpPr>
            <p:nvPr/>
          </p:nvCxnSpPr>
          <p:spPr>
            <a:xfrm flipV="1">
              <a:off x="5141786" y="5539116"/>
              <a:ext cx="193654" cy="2373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9593868C-7C3C-2345-A362-BF18AB5FC429}"/>
              </a:ext>
            </a:extLst>
          </p:cNvPr>
          <p:cNvSpPr/>
          <p:nvPr/>
        </p:nvSpPr>
        <p:spPr>
          <a:xfrm>
            <a:off x="1288137" y="1145599"/>
            <a:ext cx="271557" cy="31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a:t>
            </a:r>
          </a:p>
        </p:txBody>
      </p:sp>
    </p:spTree>
    <p:extLst>
      <p:ext uri="{BB962C8B-B14F-4D97-AF65-F5344CB8AC3E}">
        <p14:creationId xmlns:p14="http://schemas.microsoft.com/office/powerpoint/2010/main" val="325911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r 10"/>
          <p:cNvGrpSpPr/>
          <p:nvPr/>
        </p:nvGrpSpPr>
        <p:grpSpPr>
          <a:xfrm>
            <a:off x="510339" y="5517719"/>
            <a:ext cx="7853076" cy="990870"/>
            <a:chOff x="1181394" y="5676869"/>
            <a:chExt cx="6665730" cy="990870"/>
          </a:xfrm>
        </p:grpSpPr>
        <p:sp>
          <p:nvSpPr>
            <p:cNvPr id="35" name="Flèche vers la droite 34"/>
            <p:cNvSpPr/>
            <p:nvPr/>
          </p:nvSpPr>
          <p:spPr>
            <a:xfrm>
              <a:off x="1181394" y="6079171"/>
              <a:ext cx="365751" cy="186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ZoneTexte 35"/>
            <p:cNvSpPr txBox="1"/>
            <p:nvPr/>
          </p:nvSpPr>
          <p:spPr>
            <a:xfrm>
              <a:off x="1594294" y="5676869"/>
              <a:ext cx="6252830" cy="990870"/>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r>
                <a:rPr lang="fr-FR" sz="1600" dirty="0"/>
                <a:t>                                                 </a:t>
              </a:r>
            </a:p>
          </p:txBody>
        </p:sp>
      </p:grpSp>
      <p:sp>
        <p:nvSpPr>
          <p:cNvPr id="40" name="Text Box 26"/>
          <p:cNvSpPr txBox="1">
            <a:spLocks noChangeArrowheads="1"/>
          </p:cNvSpPr>
          <p:nvPr/>
        </p:nvSpPr>
        <p:spPr bwMode="auto">
          <a:xfrm>
            <a:off x="7159537" y="6581001"/>
            <a:ext cx="1984463" cy="276999"/>
          </a:xfrm>
          <a:prstGeom prst="rect">
            <a:avLst/>
          </a:prstGeom>
          <a:noFill/>
          <a:ln w="9525">
            <a:noFill/>
            <a:miter lim="800000"/>
            <a:headEnd/>
            <a:tailEnd/>
          </a:ln>
          <a:effectLst/>
        </p:spPr>
        <p:txBody>
          <a:bodyPr wrap="none">
            <a:prstTxWarp prst="textNoShape">
              <a:avLst/>
            </a:prstTxWarp>
            <a:spAutoFit/>
          </a:bodyPr>
          <a:lstStyle/>
          <a:p>
            <a:pPr algn="r"/>
            <a:r>
              <a:rPr lang="fr-FR" sz="1200" i="1" dirty="0"/>
              <a:t>D’après </a:t>
            </a:r>
            <a:r>
              <a:rPr lang="fr-FR" sz="1200" i="1" dirty="0" err="1"/>
              <a:t>Pourquié</a:t>
            </a:r>
            <a:r>
              <a:rPr lang="fr-FR" sz="1200" i="1" dirty="0"/>
              <a:t> et al, 1993 </a:t>
            </a:r>
          </a:p>
        </p:txBody>
      </p:sp>
      <p:sp>
        <p:nvSpPr>
          <p:cNvPr id="42" name="ZoneTexte 41">
            <a:extLst>
              <a:ext uri="{FF2B5EF4-FFF2-40B4-BE49-F238E27FC236}">
                <a16:creationId xmlns:a16="http://schemas.microsoft.com/office/drawing/2014/main" id="{DF2719AD-6BDF-D240-8B76-DAAA5C6FC7D9}"/>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45" name="ZoneTexte 44">
            <a:extLst>
              <a:ext uri="{FF2B5EF4-FFF2-40B4-BE49-F238E27FC236}">
                <a16:creationId xmlns:a16="http://schemas.microsoft.com/office/drawing/2014/main" id="{5563EA6F-1DA1-6644-8B70-9516352AA59A}"/>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1</a:t>
            </a:r>
          </a:p>
        </p:txBody>
      </p:sp>
      <p:grpSp>
        <p:nvGrpSpPr>
          <p:cNvPr id="73" name="Groupe 72">
            <a:extLst>
              <a:ext uri="{FF2B5EF4-FFF2-40B4-BE49-F238E27FC236}">
                <a16:creationId xmlns:a16="http://schemas.microsoft.com/office/drawing/2014/main" id="{DAF05E88-46C9-ED46-910D-26DDCD87EA6B}"/>
              </a:ext>
            </a:extLst>
          </p:cNvPr>
          <p:cNvGrpSpPr/>
          <p:nvPr/>
        </p:nvGrpSpPr>
        <p:grpSpPr>
          <a:xfrm>
            <a:off x="163253" y="1282778"/>
            <a:ext cx="8815289" cy="3797639"/>
            <a:chOff x="163253" y="1282778"/>
            <a:chExt cx="8815289" cy="3797639"/>
          </a:xfrm>
        </p:grpSpPr>
        <p:grpSp>
          <p:nvGrpSpPr>
            <p:cNvPr id="19" name="Groupe 18">
              <a:extLst>
                <a:ext uri="{FF2B5EF4-FFF2-40B4-BE49-F238E27FC236}">
                  <a16:creationId xmlns:a16="http://schemas.microsoft.com/office/drawing/2014/main" id="{FA36F9FA-8B5F-094D-B26E-6DF6E0029500}"/>
                </a:ext>
              </a:extLst>
            </p:cNvPr>
            <p:cNvGrpSpPr/>
            <p:nvPr/>
          </p:nvGrpSpPr>
          <p:grpSpPr>
            <a:xfrm>
              <a:off x="163253" y="1282778"/>
              <a:ext cx="8815289" cy="3797639"/>
              <a:chOff x="163253" y="1282778"/>
              <a:chExt cx="8815289" cy="3797639"/>
            </a:xfrm>
          </p:grpSpPr>
          <p:grpSp>
            <p:nvGrpSpPr>
              <p:cNvPr id="17" name="Groupe 16">
                <a:extLst>
                  <a:ext uri="{FF2B5EF4-FFF2-40B4-BE49-F238E27FC236}">
                    <a16:creationId xmlns:a16="http://schemas.microsoft.com/office/drawing/2014/main" id="{DD766C60-B4CE-7040-B975-035FBE3F77D7}"/>
                  </a:ext>
                </a:extLst>
              </p:cNvPr>
              <p:cNvGrpSpPr/>
              <p:nvPr/>
            </p:nvGrpSpPr>
            <p:grpSpPr>
              <a:xfrm>
                <a:off x="163253" y="1282778"/>
                <a:ext cx="8815289" cy="3797639"/>
                <a:chOff x="163253" y="1282778"/>
                <a:chExt cx="8815289" cy="3797639"/>
              </a:xfrm>
            </p:grpSpPr>
            <p:grpSp>
              <p:nvGrpSpPr>
                <p:cNvPr id="52" name="Grouper 24">
                  <a:extLst>
                    <a:ext uri="{FF2B5EF4-FFF2-40B4-BE49-F238E27FC236}">
                      <a16:creationId xmlns:a16="http://schemas.microsoft.com/office/drawing/2014/main" id="{EFE010E2-8BC1-C442-ACCC-18C0EB7538B4}"/>
                    </a:ext>
                  </a:extLst>
                </p:cNvPr>
                <p:cNvGrpSpPr/>
                <p:nvPr/>
              </p:nvGrpSpPr>
              <p:grpSpPr>
                <a:xfrm>
                  <a:off x="5893638" y="2563276"/>
                  <a:ext cx="3084904" cy="2079839"/>
                  <a:chOff x="3965726" y="2355809"/>
                  <a:chExt cx="3080871" cy="2115571"/>
                </a:xfrm>
              </p:grpSpPr>
              <p:grpSp>
                <p:nvGrpSpPr>
                  <p:cNvPr id="53" name="Grouper 24">
                    <a:extLst>
                      <a:ext uri="{FF2B5EF4-FFF2-40B4-BE49-F238E27FC236}">
                        <a16:creationId xmlns:a16="http://schemas.microsoft.com/office/drawing/2014/main" id="{4CE3AA40-1150-B14B-959B-773DF1212577}"/>
                      </a:ext>
                    </a:extLst>
                  </p:cNvPr>
                  <p:cNvGrpSpPr/>
                  <p:nvPr/>
                </p:nvGrpSpPr>
                <p:grpSpPr>
                  <a:xfrm>
                    <a:off x="3965726" y="2355809"/>
                    <a:ext cx="3080871" cy="2115571"/>
                    <a:chOff x="3942065" y="2355809"/>
                    <a:chExt cx="3080871" cy="2115571"/>
                  </a:xfrm>
                </p:grpSpPr>
                <p:pic>
                  <p:nvPicPr>
                    <p:cNvPr id="66" name="Image 65" descr="Capture d’écran 2015-11-13 à 12.49.07.png">
                      <a:extLst>
                        <a:ext uri="{FF2B5EF4-FFF2-40B4-BE49-F238E27FC236}">
                          <a16:creationId xmlns:a16="http://schemas.microsoft.com/office/drawing/2014/main" id="{0FC8287A-D757-5B46-B5AF-8D6713EC1F07}"/>
                        </a:ext>
                      </a:extLst>
                    </p:cNvPr>
                    <p:cNvPicPr>
                      <a:picLocks noChangeAspect="1"/>
                    </p:cNvPicPr>
                    <p:nvPr/>
                  </p:nvPicPr>
                  <p:blipFill rotWithShape="1">
                    <a:blip r:embed="rId3"/>
                    <a:srcRect l="9283"/>
                    <a:stretch/>
                  </p:blipFill>
                  <p:spPr>
                    <a:xfrm>
                      <a:off x="3942065" y="2355809"/>
                      <a:ext cx="3080871" cy="2115571"/>
                    </a:xfrm>
                    <a:prstGeom prst="rect">
                      <a:avLst/>
                    </a:prstGeom>
                  </p:spPr>
                </p:pic>
                <p:sp>
                  <p:nvSpPr>
                    <p:cNvPr id="59" name="ZoneTexte 58">
                      <a:extLst>
                        <a:ext uri="{FF2B5EF4-FFF2-40B4-BE49-F238E27FC236}">
                          <a16:creationId xmlns:a16="http://schemas.microsoft.com/office/drawing/2014/main" id="{85521610-2218-184F-99C3-E1F31C10A95D}"/>
                        </a:ext>
                      </a:extLst>
                    </p:cNvPr>
                    <p:cNvSpPr txBox="1"/>
                    <p:nvPr/>
                  </p:nvSpPr>
                  <p:spPr>
                    <a:xfrm>
                      <a:off x="4090210" y="2526603"/>
                      <a:ext cx="702029" cy="292738"/>
                    </a:xfrm>
                    <a:prstGeom prst="rect">
                      <a:avLst/>
                    </a:prstGeom>
                    <a:noFill/>
                  </p:spPr>
                  <p:txBody>
                    <a:bodyPr wrap="none" rtlCol="0">
                      <a:spAutoFit/>
                    </a:bodyPr>
                    <a:lstStyle/>
                    <a:p>
                      <a:r>
                        <a:rPr lang="fr-FR" sz="1200" b="1" dirty="0">
                          <a:solidFill>
                            <a:srgbClr val="FFFF00"/>
                          </a:solidFill>
                        </a:rPr>
                        <a:t>Greffon</a:t>
                      </a:r>
                    </a:p>
                  </p:txBody>
                </p:sp>
              </p:grpSp>
              <p:sp>
                <p:nvSpPr>
                  <p:cNvPr id="54" name="Forme libre 53">
                    <a:extLst>
                      <a:ext uri="{FF2B5EF4-FFF2-40B4-BE49-F238E27FC236}">
                        <a16:creationId xmlns:a16="http://schemas.microsoft.com/office/drawing/2014/main" id="{6278E6F1-B6BF-5C44-B22C-84FDAEAFAEF1}"/>
                      </a:ext>
                    </a:extLst>
                  </p:cNvPr>
                  <p:cNvSpPr/>
                  <p:nvPr/>
                </p:nvSpPr>
                <p:spPr>
                  <a:xfrm>
                    <a:off x="4393312" y="2803205"/>
                    <a:ext cx="571052" cy="520713"/>
                  </a:xfrm>
                  <a:custGeom>
                    <a:avLst/>
                    <a:gdLst>
                      <a:gd name="connsiteX0" fmla="*/ 225439 w 571052"/>
                      <a:gd name="connsiteY0" fmla="*/ 20103 h 520712"/>
                      <a:gd name="connsiteX1" fmla="*/ 30054 w 571052"/>
                      <a:gd name="connsiteY1" fmla="*/ 68949 h 520712"/>
                      <a:gd name="connsiteX2" fmla="*/ 747 w 571052"/>
                      <a:gd name="connsiteY2" fmla="*/ 235026 h 520712"/>
                      <a:gd name="connsiteX3" fmla="*/ 30054 w 571052"/>
                      <a:gd name="connsiteY3" fmla="*/ 449949 h 520712"/>
                      <a:gd name="connsiteX4" fmla="*/ 196131 w 571052"/>
                      <a:gd name="connsiteY4" fmla="*/ 518333 h 520712"/>
                      <a:gd name="connsiteX5" fmla="*/ 450131 w 571052"/>
                      <a:gd name="connsiteY5" fmla="*/ 479257 h 520712"/>
                      <a:gd name="connsiteX6" fmla="*/ 567362 w 571052"/>
                      <a:gd name="connsiteY6" fmla="*/ 244795 h 520712"/>
                      <a:gd name="connsiteX7" fmla="*/ 518516 w 571052"/>
                      <a:gd name="connsiteY7" fmla="*/ 29872 h 520712"/>
                      <a:gd name="connsiteX8" fmla="*/ 293824 w 571052"/>
                      <a:gd name="connsiteY8" fmla="*/ 564 h 520712"/>
                      <a:gd name="connsiteX9" fmla="*/ 225439 w 571052"/>
                      <a:gd name="connsiteY9" fmla="*/ 20103 h 52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052" h="520712">
                        <a:moveTo>
                          <a:pt x="225439" y="20103"/>
                        </a:moveTo>
                        <a:cubicBezTo>
                          <a:pt x="181477" y="31501"/>
                          <a:pt x="67503" y="33129"/>
                          <a:pt x="30054" y="68949"/>
                        </a:cubicBezTo>
                        <a:cubicBezTo>
                          <a:pt x="-7395" y="104769"/>
                          <a:pt x="747" y="171526"/>
                          <a:pt x="747" y="235026"/>
                        </a:cubicBezTo>
                        <a:cubicBezTo>
                          <a:pt x="747" y="298526"/>
                          <a:pt x="-2510" y="402731"/>
                          <a:pt x="30054" y="449949"/>
                        </a:cubicBezTo>
                        <a:cubicBezTo>
                          <a:pt x="62618" y="497167"/>
                          <a:pt x="126118" y="513448"/>
                          <a:pt x="196131" y="518333"/>
                        </a:cubicBezTo>
                        <a:cubicBezTo>
                          <a:pt x="266144" y="523218"/>
                          <a:pt x="388259" y="524847"/>
                          <a:pt x="450131" y="479257"/>
                        </a:cubicBezTo>
                        <a:cubicBezTo>
                          <a:pt x="512003" y="433667"/>
                          <a:pt x="555965" y="319692"/>
                          <a:pt x="567362" y="244795"/>
                        </a:cubicBezTo>
                        <a:cubicBezTo>
                          <a:pt x="578759" y="169898"/>
                          <a:pt x="564106" y="70577"/>
                          <a:pt x="518516" y="29872"/>
                        </a:cubicBezTo>
                        <a:cubicBezTo>
                          <a:pt x="472926" y="-10833"/>
                          <a:pt x="342670" y="3820"/>
                          <a:pt x="293824" y="564"/>
                        </a:cubicBezTo>
                        <a:cubicBezTo>
                          <a:pt x="244978" y="-2693"/>
                          <a:pt x="269401" y="8705"/>
                          <a:pt x="225439" y="20103"/>
                        </a:cubicBezTo>
                        <a:close/>
                      </a:path>
                    </a:pathLst>
                  </a:custGeom>
                  <a:noFill/>
                  <a:ln w="1905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D7FC5ED8-8336-8049-81B3-56BD504C7A41}"/>
                    </a:ext>
                  </a:extLst>
                </p:cNvPr>
                <p:cNvGrpSpPr/>
                <p:nvPr/>
              </p:nvGrpSpPr>
              <p:grpSpPr>
                <a:xfrm>
                  <a:off x="2210177" y="1282778"/>
                  <a:ext cx="3161217" cy="3797639"/>
                  <a:chOff x="2016209" y="1247816"/>
                  <a:chExt cx="3161217" cy="3797639"/>
                </a:xfrm>
              </p:grpSpPr>
              <p:pic>
                <p:nvPicPr>
                  <p:cNvPr id="9" name="Image 8" descr="greffe notochorde.jpg"/>
                  <p:cNvPicPr>
                    <a:picLocks noChangeAspect="1"/>
                  </p:cNvPicPr>
                  <p:nvPr/>
                </p:nvPicPr>
                <p:blipFill rotWithShape="1">
                  <a:blip r:embed="rId4">
                    <a:extLst>
                      <a:ext uri="{28A0092B-C50C-407E-A947-70E740481C1C}">
                        <a14:useLocalDpi xmlns:a14="http://schemas.microsoft.com/office/drawing/2010/main" val="0"/>
                      </a:ext>
                    </a:extLst>
                  </a:blip>
                  <a:srcRect l="7053" r="9225"/>
                  <a:stretch/>
                </p:blipFill>
                <p:spPr>
                  <a:xfrm>
                    <a:off x="2016209" y="1247816"/>
                    <a:ext cx="2775119" cy="3530600"/>
                  </a:xfrm>
                  <a:prstGeom prst="rect">
                    <a:avLst/>
                  </a:prstGeom>
                </p:spPr>
              </p:pic>
              <p:sp>
                <p:nvSpPr>
                  <p:cNvPr id="4" name="ZoneTexte 3"/>
                  <p:cNvSpPr txBox="1"/>
                  <p:nvPr/>
                </p:nvSpPr>
                <p:spPr>
                  <a:xfrm>
                    <a:off x="4290682" y="1252304"/>
                    <a:ext cx="778838" cy="461665"/>
                  </a:xfrm>
                  <a:prstGeom prst="rect">
                    <a:avLst/>
                  </a:prstGeom>
                  <a:noFill/>
                </p:spPr>
                <p:txBody>
                  <a:bodyPr wrap="square" rtlCol="0">
                    <a:spAutoFit/>
                  </a:bodyPr>
                  <a:lstStyle/>
                  <a:p>
                    <a:pPr algn="r"/>
                    <a:r>
                      <a:rPr lang="fr-FR" sz="1200" b="1" dirty="0">
                        <a:solidFill>
                          <a:srgbClr val="0070C0"/>
                        </a:solidFill>
                      </a:rPr>
                      <a:t>Embryon </a:t>
                    </a:r>
                  </a:p>
                  <a:p>
                    <a:pPr algn="r"/>
                    <a:r>
                      <a:rPr lang="fr-FR" sz="1200" b="1" dirty="0">
                        <a:solidFill>
                          <a:srgbClr val="0070C0"/>
                        </a:solidFill>
                      </a:rPr>
                      <a:t>donneur</a:t>
                    </a:r>
                  </a:p>
                </p:txBody>
              </p:sp>
              <p:sp>
                <p:nvSpPr>
                  <p:cNvPr id="25" name="ZoneTexte 24"/>
                  <p:cNvSpPr txBox="1"/>
                  <p:nvPr/>
                </p:nvSpPr>
                <p:spPr>
                  <a:xfrm>
                    <a:off x="4182776" y="4583790"/>
                    <a:ext cx="994650" cy="461665"/>
                  </a:xfrm>
                  <a:prstGeom prst="rect">
                    <a:avLst/>
                  </a:prstGeom>
                  <a:noFill/>
                </p:spPr>
                <p:txBody>
                  <a:bodyPr wrap="square" rtlCol="0">
                    <a:spAutoFit/>
                  </a:bodyPr>
                  <a:lstStyle/>
                  <a:p>
                    <a:pPr algn="ctr"/>
                    <a:r>
                      <a:rPr lang="fr-FR" sz="1200" b="1" dirty="0">
                        <a:solidFill>
                          <a:srgbClr val="0070C0"/>
                        </a:solidFill>
                      </a:rPr>
                      <a:t>Embryon </a:t>
                    </a:r>
                  </a:p>
                  <a:p>
                    <a:pPr algn="ctr"/>
                    <a:r>
                      <a:rPr lang="fr-FR" sz="1200" b="1" dirty="0">
                        <a:solidFill>
                          <a:srgbClr val="0070C0"/>
                        </a:solidFill>
                      </a:rPr>
                      <a:t>receveur</a:t>
                    </a:r>
                  </a:p>
                </p:txBody>
              </p:sp>
              <p:sp>
                <p:nvSpPr>
                  <p:cNvPr id="27" name="ZoneTexte 26">
                    <a:extLst>
                      <a:ext uri="{FF2B5EF4-FFF2-40B4-BE49-F238E27FC236}">
                        <a16:creationId xmlns:a16="http://schemas.microsoft.com/office/drawing/2014/main" id="{85521610-2218-184F-99C3-E1F31C10A95D}"/>
                      </a:ext>
                    </a:extLst>
                  </p:cNvPr>
                  <p:cNvSpPr txBox="1"/>
                  <p:nvPr/>
                </p:nvSpPr>
                <p:spPr>
                  <a:xfrm>
                    <a:off x="2296755" y="3085228"/>
                    <a:ext cx="672630" cy="276999"/>
                  </a:xfrm>
                  <a:prstGeom prst="rect">
                    <a:avLst/>
                  </a:prstGeom>
                  <a:noFill/>
                </p:spPr>
                <p:txBody>
                  <a:bodyPr wrap="none" rtlCol="0">
                    <a:spAutoFit/>
                  </a:bodyPr>
                  <a:lstStyle/>
                  <a:p>
                    <a:r>
                      <a:rPr lang="fr-FR" sz="1200" b="1" dirty="0">
                        <a:solidFill>
                          <a:schemeClr val="tx1">
                            <a:lumMod val="50000"/>
                            <a:lumOff val="50000"/>
                          </a:schemeClr>
                        </a:solidFill>
                      </a:rPr>
                      <a:t>Greffon</a:t>
                    </a:r>
                  </a:p>
                </p:txBody>
              </p:sp>
              <p:sp>
                <p:nvSpPr>
                  <p:cNvPr id="14" name="Forme libre 13"/>
                  <p:cNvSpPr/>
                  <p:nvPr/>
                </p:nvSpPr>
                <p:spPr>
                  <a:xfrm>
                    <a:off x="2908069" y="2886883"/>
                    <a:ext cx="460067" cy="483810"/>
                  </a:xfrm>
                  <a:custGeom>
                    <a:avLst/>
                    <a:gdLst>
                      <a:gd name="connsiteX0" fmla="*/ 460067 w 460067"/>
                      <a:gd name="connsiteY0" fmla="*/ 0 h 483810"/>
                      <a:gd name="connsiteX1" fmla="*/ 417734 w 460067"/>
                      <a:gd name="connsiteY1" fmla="*/ 108857 h 483810"/>
                      <a:gd name="connsiteX2" fmla="*/ 357258 w 460067"/>
                      <a:gd name="connsiteY2" fmla="*/ 139095 h 483810"/>
                      <a:gd name="connsiteX3" fmla="*/ 266543 w 460067"/>
                      <a:gd name="connsiteY3" fmla="*/ 145143 h 483810"/>
                      <a:gd name="connsiteX4" fmla="*/ 193972 w 460067"/>
                      <a:gd name="connsiteY4" fmla="*/ 157238 h 483810"/>
                      <a:gd name="connsiteX5" fmla="*/ 36734 w 460067"/>
                      <a:gd name="connsiteY5" fmla="*/ 211667 h 483810"/>
                      <a:gd name="connsiteX6" fmla="*/ 6496 w 460067"/>
                      <a:gd name="connsiteY6" fmla="*/ 314476 h 483810"/>
                      <a:gd name="connsiteX7" fmla="*/ 448 w 460067"/>
                      <a:gd name="connsiteY7" fmla="*/ 381000 h 483810"/>
                      <a:gd name="connsiteX8" fmla="*/ 448 w 460067"/>
                      <a:gd name="connsiteY8" fmla="*/ 483810 h 483810"/>
                      <a:gd name="connsiteX9" fmla="*/ 448 w 460067"/>
                      <a:gd name="connsiteY9" fmla="*/ 483810 h 483810"/>
                      <a:gd name="connsiteX10" fmla="*/ 448 w 460067"/>
                      <a:gd name="connsiteY10" fmla="*/ 483810 h 48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067" h="483810">
                        <a:moveTo>
                          <a:pt x="460067" y="0"/>
                        </a:moveTo>
                        <a:cubicBezTo>
                          <a:pt x="447468" y="42837"/>
                          <a:pt x="434869" y="85675"/>
                          <a:pt x="417734" y="108857"/>
                        </a:cubicBezTo>
                        <a:cubicBezTo>
                          <a:pt x="400599" y="132040"/>
                          <a:pt x="382456" y="133047"/>
                          <a:pt x="357258" y="139095"/>
                        </a:cubicBezTo>
                        <a:cubicBezTo>
                          <a:pt x="332060" y="145143"/>
                          <a:pt x="293757" y="142119"/>
                          <a:pt x="266543" y="145143"/>
                        </a:cubicBezTo>
                        <a:cubicBezTo>
                          <a:pt x="239329" y="148167"/>
                          <a:pt x="232273" y="146151"/>
                          <a:pt x="193972" y="157238"/>
                        </a:cubicBezTo>
                        <a:cubicBezTo>
                          <a:pt x="155670" y="168325"/>
                          <a:pt x="67980" y="185461"/>
                          <a:pt x="36734" y="211667"/>
                        </a:cubicBezTo>
                        <a:cubicBezTo>
                          <a:pt x="5488" y="237873"/>
                          <a:pt x="12544" y="286254"/>
                          <a:pt x="6496" y="314476"/>
                        </a:cubicBezTo>
                        <a:cubicBezTo>
                          <a:pt x="448" y="342698"/>
                          <a:pt x="1456" y="352778"/>
                          <a:pt x="448" y="381000"/>
                        </a:cubicBezTo>
                        <a:cubicBezTo>
                          <a:pt x="-560" y="409222"/>
                          <a:pt x="448" y="483810"/>
                          <a:pt x="448" y="483810"/>
                        </a:cubicBezTo>
                        <a:lnTo>
                          <a:pt x="448" y="483810"/>
                        </a:lnTo>
                        <a:lnTo>
                          <a:pt x="448" y="483810"/>
                        </a:lnTo>
                      </a:path>
                    </a:pathLst>
                  </a:custGeom>
                  <a:ln w="190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7" name="ZoneTexte 36"/>
                  <p:cNvSpPr txBox="1"/>
                  <p:nvPr/>
                </p:nvSpPr>
                <p:spPr>
                  <a:xfrm>
                    <a:off x="3515823" y="2579106"/>
                    <a:ext cx="327296" cy="307777"/>
                  </a:xfrm>
                  <a:prstGeom prst="rect">
                    <a:avLst/>
                  </a:prstGeom>
                  <a:noFill/>
                </p:spPr>
                <p:txBody>
                  <a:bodyPr wrap="none" rtlCol="0">
                    <a:spAutoFit/>
                  </a:bodyPr>
                  <a:lstStyle/>
                  <a:p>
                    <a:r>
                      <a:rPr lang="fr-FR" sz="1400" b="1" dirty="0"/>
                      <a:t>n’</a:t>
                    </a:r>
                  </a:p>
                </p:txBody>
              </p:sp>
              <p:sp>
                <p:nvSpPr>
                  <p:cNvPr id="38" name="ZoneTexte 37"/>
                  <p:cNvSpPr txBox="1"/>
                  <p:nvPr/>
                </p:nvSpPr>
                <p:spPr>
                  <a:xfrm>
                    <a:off x="2786352" y="3548674"/>
                    <a:ext cx="327296" cy="307777"/>
                  </a:xfrm>
                  <a:prstGeom prst="rect">
                    <a:avLst/>
                  </a:prstGeom>
                  <a:noFill/>
                </p:spPr>
                <p:txBody>
                  <a:bodyPr wrap="none" rtlCol="0">
                    <a:spAutoFit/>
                  </a:bodyPr>
                  <a:lstStyle/>
                  <a:p>
                    <a:r>
                      <a:rPr lang="fr-FR" sz="1400" b="1" dirty="0"/>
                      <a:t>n’</a:t>
                    </a:r>
                  </a:p>
                </p:txBody>
              </p:sp>
              <p:sp>
                <p:nvSpPr>
                  <p:cNvPr id="44" name="ZoneTexte 43"/>
                  <p:cNvSpPr txBox="1"/>
                  <p:nvPr/>
                </p:nvSpPr>
                <p:spPr>
                  <a:xfrm>
                    <a:off x="3515823" y="4312756"/>
                    <a:ext cx="281009" cy="307777"/>
                  </a:xfrm>
                  <a:prstGeom prst="rect">
                    <a:avLst/>
                  </a:prstGeom>
                  <a:noFill/>
                </p:spPr>
                <p:txBody>
                  <a:bodyPr wrap="none" rtlCol="0">
                    <a:spAutoFit/>
                  </a:bodyPr>
                  <a:lstStyle/>
                  <a:p>
                    <a:r>
                      <a:rPr lang="fr-FR" sz="1400" b="1" dirty="0"/>
                      <a:t>n</a:t>
                    </a:r>
                  </a:p>
                </p:txBody>
              </p:sp>
              <p:sp>
                <p:nvSpPr>
                  <p:cNvPr id="46" name="ZoneTexte 45"/>
                  <p:cNvSpPr txBox="1"/>
                  <p:nvPr/>
                </p:nvSpPr>
                <p:spPr>
                  <a:xfrm>
                    <a:off x="3263587" y="3631758"/>
                    <a:ext cx="351378" cy="307777"/>
                  </a:xfrm>
                  <a:prstGeom prst="rect">
                    <a:avLst/>
                  </a:prstGeom>
                  <a:noFill/>
                </p:spPr>
                <p:txBody>
                  <a:bodyPr wrap="none" rtlCol="0">
                    <a:spAutoFit/>
                  </a:bodyPr>
                  <a:lstStyle/>
                  <a:p>
                    <a:r>
                      <a:rPr lang="fr-FR" sz="1400" b="1" dirty="0"/>
                      <a:t>nt</a:t>
                    </a:r>
                  </a:p>
                </p:txBody>
              </p:sp>
              <p:sp>
                <p:nvSpPr>
                  <p:cNvPr id="48" name="ZoneTexte 47"/>
                  <p:cNvSpPr txBox="1"/>
                  <p:nvPr/>
                </p:nvSpPr>
                <p:spPr>
                  <a:xfrm>
                    <a:off x="3263587" y="1918722"/>
                    <a:ext cx="351378" cy="307777"/>
                  </a:xfrm>
                  <a:prstGeom prst="rect">
                    <a:avLst/>
                  </a:prstGeom>
                  <a:noFill/>
                </p:spPr>
                <p:txBody>
                  <a:bodyPr wrap="none" rtlCol="0">
                    <a:spAutoFit/>
                  </a:bodyPr>
                  <a:lstStyle/>
                  <a:p>
                    <a:r>
                      <a:rPr lang="fr-FR" sz="1400" b="1" dirty="0"/>
                      <a:t>nt</a:t>
                    </a:r>
                  </a:p>
                </p:txBody>
              </p:sp>
              <p:sp>
                <p:nvSpPr>
                  <p:cNvPr id="49" name="ZoneTexte 48"/>
                  <p:cNvSpPr txBox="1"/>
                  <p:nvPr/>
                </p:nvSpPr>
                <p:spPr>
                  <a:xfrm>
                    <a:off x="2334783" y="2462931"/>
                    <a:ext cx="427058" cy="307777"/>
                  </a:xfrm>
                  <a:prstGeom prst="rect">
                    <a:avLst/>
                  </a:prstGeom>
                  <a:noFill/>
                </p:spPr>
                <p:txBody>
                  <a:bodyPr wrap="none" rtlCol="0">
                    <a:spAutoFit/>
                  </a:bodyPr>
                  <a:lstStyle/>
                  <a:p>
                    <a:r>
                      <a:rPr lang="fr-FR" sz="1400" b="1" dirty="0" err="1"/>
                      <a:t>mp</a:t>
                    </a:r>
                    <a:endParaRPr lang="fr-FR" sz="1400" b="1" dirty="0"/>
                  </a:p>
                </p:txBody>
              </p:sp>
              <p:sp>
                <p:nvSpPr>
                  <p:cNvPr id="50" name="ZoneTexte 49"/>
                  <p:cNvSpPr txBox="1"/>
                  <p:nvPr/>
                </p:nvSpPr>
                <p:spPr>
                  <a:xfrm>
                    <a:off x="2334783" y="4228092"/>
                    <a:ext cx="427058" cy="307777"/>
                  </a:xfrm>
                  <a:prstGeom prst="rect">
                    <a:avLst/>
                  </a:prstGeom>
                  <a:noFill/>
                </p:spPr>
                <p:txBody>
                  <a:bodyPr wrap="none" rtlCol="0">
                    <a:spAutoFit/>
                  </a:bodyPr>
                  <a:lstStyle/>
                  <a:p>
                    <a:r>
                      <a:rPr lang="fr-FR" sz="1400" b="1" dirty="0" err="1"/>
                      <a:t>mp</a:t>
                    </a:r>
                    <a:endParaRPr lang="fr-FR" sz="1400" b="1" dirty="0"/>
                  </a:p>
                </p:txBody>
              </p:sp>
              <p:sp>
                <p:nvSpPr>
                  <p:cNvPr id="55" name="Rectangle 54"/>
                  <p:cNvSpPr/>
                  <p:nvPr/>
                </p:nvSpPr>
                <p:spPr>
                  <a:xfrm>
                    <a:off x="2599431" y="4701983"/>
                    <a:ext cx="1679691" cy="307777"/>
                  </a:xfrm>
                  <a:prstGeom prst="rect">
                    <a:avLst/>
                  </a:prstGeom>
                </p:spPr>
                <p:txBody>
                  <a:bodyPr wrap="none">
                    <a:spAutoFit/>
                  </a:bodyPr>
                  <a:lstStyle/>
                  <a:p>
                    <a:r>
                      <a:rPr lang="fr-FR" sz="1400" dirty="0">
                        <a:solidFill>
                          <a:srgbClr val="FF0000"/>
                        </a:solidFill>
                      </a:rPr>
                      <a:t>Expérience de greffe</a:t>
                    </a:r>
                  </a:p>
                </p:txBody>
              </p:sp>
            </p:grpSp>
            <p:grpSp>
              <p:nvGrpSpPr>
                <p:cNvPr id="5" name="Groupe 4">
                  <a:extLst>
                    <a:ext uri="{FF2B5EF4-FFF2-40B4-BE49-F238E27FC236}">
                      <a16:creationId xmlns:a16="http://schemas.microsoft.com/office/drawing/2014/main" id="{1A73FC0C-525E-E54C-9B76-B0F895A25CDC}"/>
                    </a:ext>
                  </a:extLst>
                </p:cNvPr>
                <p:cNvGrpSpPr/>
                <p:nvPr/>
              </p:nvGrpSpPr>
              <p:grpSpPr>
                <a:xfrm>
                  <a:off x="165459" y="1340502"/>
                  <a:ext cx="1863959" cy="3356954"/>
                  <a:chOff x="-132096" y="1049931"/>
                  <a:chExt cx="1863959" cy="3356954"/>
                </a:xfrm>
              </p:grpSpPr>
              <p:pic>
                <p:nvPicPr>
                  <p:cNvPr id="1028" name="Picture 4" descr="File:HHstage10.jpg">
                    <a:extLst>
                      <a:ext uri="{FF2B5EF4-FFF2-40B4-BE49-F238E27FC236}">
                        <a16:creationId xmlns:a16="http://schemas.microsoft.com/office/drawing/2014/main" id="{F7A6A707-B820-3B41-9F77-F61E52E85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96" y="1645464"/>
                    <a:ext cx="1863959" cy="276142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a:extLst>
                      <a:ext uri="{FF2B5EF4-FFF2-40B4-BE49-F238E27FC236}">
                        <a16:creationId xmlns:a16="http://schemas.microsoft.com/office/drawing/2014/main" id="{D1C82F0E-F18B-B245-B99E-A190992F679F}"/>
                      </a:ext>
                    </a:extLst>
                  </p:cNvPr>
                  <p:cNvGrpSpPr/>
                  <p:nvPr/>
                </p:nvGrpSpPr>
                <p:grpSpPr>
                  <a:xfrm>
                    <a:off x="144219" y="1049931"/>
                    <a:ext cx="1282355" cy="2192806"/>
                    <a:chOff x="732338" y="1582115"/>
                    <a:chExt cx="1282355" cy="2192806"/>
                  </a:xfrm>
                </p:grpSpPr>
                <p:sp>
                  <p:nvSpPr>
                    <p:cNvPr id="56" name="ZoneTexte 55">
                      <a:extLst>
                        <a:ext uri="{FF2B5EF4-FFF2-40B4-BE49-F238E27FC236}">
                          <a16:creationId xmlns:a16="http://schemas.microsoft.com/office/drawing/2014/main" id="{E2F9CF9B-B762-4E41-A53D-090685B1E81C}"/>
                        </a:ext>
                      </a:extLst>
                    </p:cNvPr>
                    <p:cNvSpPr txBox="1"/>
                    <p:nvPr/>
                  </p:nvSpPr>
                  <p:spPr>
                    <a:xfrm>
                      <a:off x="761311" y="1582115"/>
                      <a:ext cx="1253382" cy="646331"/>
                    </a:xfrm>
                    <a:prstGeom prst="rect">
                      <a:avLst/>
                    </a:prstGeom>
                    <a:noFill/>
                  </p:spPr>
                  <p:txBody>
                    <a:bodyPr wrap="square" rtlCol="0">
                      <a:spAutoFit/>
                    </a:bodyPr>
                    <a:lstStyle/>
                    <a:p>
                      <a:pPr algn="ctr"/>
                      <a:r>
                        <a:rPr lang="fr-FR" sz="1200" dirty="0"/>
                        <a:t>Embryon de poulet au stade 10 somites</a:t>
                      </a:r>
                    </a:p>
                  </p:txBody>
                </p:sp>
                <p:cxnSp>
                  <p:nvCxnSpPr>
                    <p:cNvPr id="58" name="Connecteur droit avec flèche 57">
                      <a:extLst>
                        <a:ext uri="{FF2B5EF4-FFF2-40B4-BE49-F238E27FC236}">
                          <a16:creationId xmlns:a16="http://schemas.microsoft.com/office/drawing/2014/main" id="{F9585BB9-1F99-9C48-B109-B709185B8842}"/>
                        </a:ext>
                      </a:extLst>
                    </p:cNvPr>
                    <p:cNvCxnSpPr/>
                    <p:nvPr/>
                  </p:nvCxnSpPr>
                  <p:spPr>
                    <a:xfrm>
                      <a:off x="883982" y="2743903"/>
                      <a:ext cx="0" cy="7136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0" name="ZoneTexte 59">
                      <a:extLst>
                        <a:ext uri="{FF2B5EF4-FFF2-40B4-BE49-F238E27FC236}">
                          <a16:creationId xmlns:a16="http://schemas.microsoft.com/office/drawing/2014/main" id="{0ACB47A7-E818-EB4F-A338-172FEA819FB1}"/>
                        </a:ext>
                      </a:extLst>
                    </p:cNvPr>
                    <p:cNvSpPr txBox="1"/>
                    <p:nvPr/>
                  </p:nvSpPr>
                  <p:spPr>
                    <a:xfrm>
                      <a:off x="732338" y="2450771"/>
                      <a:ext cx="303288" cy="338554"/>
                    </a:xfrm>
                    <a:prstGeom prst="rect">
                      <a:avLst/>
                    </a:prstGeom>
                    <a:noFill/>
                  </p:spPr>
                  <p:txBody>
                    <a:bodyPr wrap="none" rtlCol="0">
                      <a:spAutoFit/>
                    </a:bodyPr>
                    <a:lstStyle/>
                    <a:p>
                      <a:pPr algn="ctr"/>
                      <a:r>
                        <a:rPr lang="fr-FR" sz="1600" dirty="0"/>
                        <a:t>A</a:t>
                      </a:r>
                    </a:p>
                  </p:txBody>
                </p:sp>
                <p:sp>
                  <p:nvSpPr>
                    <p:cNvPr id="61" name="ZoneTexte 60">
                      <a:extLst>
                        <a:ext uri="{FF2B5EF4-FFF2-40B4-BE49-F238E27FC236}">
                          <a16:creationId xmlns:a16="http://schemas.microsoft.com/office/drawing/2014/main" id="{10DEB855-0D55-724B-8E5A-E130CD17B92C}"/>
                        </a:ext>
                      </a:extLst>
                    </p:cNvPr>
                    <p:cNvSpPr txBox="1"/>
                    <p:nvPr/>
                  </p:nvSpPr>
                  <p:spPr>
                    <a:xfrm>
                      <a:off x="738750" y="3436367"/>
                      <a:ext cx="290464" cy="338554"/>
                    </a:xfrm>
                    <a:prstGeom prst="rect">
                      <a:avLst/>
                    </a:prstGeom>
                    <a:noFill/>
                  </p:spPr>
                  <p:txBody>
                    <a:bodyPr wrap="none" rtlCol="0">
                      <a:spAutoFit/>
                    </a:bodyPr>
                    <a:lstStyle/>
                    <a:p>
                      <a:pPr algn="ctr"/>
                      <a:r>
                        <a:rPr lang="fr-FR" sz="1600" dirty="0"/>
                        <a:t>P</a:t>
                      </a:r>
                    </a:p>
                  </p:txBody>
                </p:sp>
              </p:grpSp>
            </p:grpSp>
            <p:sp>
              <p:nvSpPr>
                <p:cNvPr id="63" name="ZoneTexte 62">
                  <a:extLst>
                    <a:ext uri="{FF2B5EF4-FFF2-40B4-BE49-F238E27FC236}">
                      <a16:creationId xmlns:a16="http://schemas.microsoft.com/office/drawing/2014/main" id="{5A15940F-7E40-2843-A032-51DF9311CED6}"/>
                    </a:ext>
                  </a:extLst>
                </p:cNvPr>
                <p:cNvSpPr txBox="1"/>
                <p:nvPr/>
              </p:nvSpPr>
              <p:spPr>
                <a:xfrm>
                  <a:off x="163253" y="1410377"/>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64" name="ZoneTexte 63">
                  <a:extLst>
                    <a:ext uri="{FF2B5EF4-FFF2-40B4-BE49-F238E27FC236}">
                      <a16:creationId xmlns:a16="http://schemas.microsoft.com/office/drawing/2014/main" id="{C5014946-6B4A-F941-A596-7A579C4A4723}"/>
                    </a:ext>
                  </a:extLst>
                </p:cNvPr>
                <p:cNvSpPr txBox="1"/>
                <p:nvPr/>
              </p:nvSpPr>
              <p:spPr>
                <a:xfrm>
                  <a:off x="5893638" y="2139931"/>
                  <a:ext cx="309701" cy="338554"/>
                </a:xfrm>
                <a:prstGeom prst="rect">
                  <a:avLst/>
                </a:prstGeom>
                <a:noFill/>
                <a:ln>
                  <a:solidFill>
                    <a:schemeClr val="tx1"/>
                  </a:solidFill>
                </a:ln>
              </p:spPr>
              <p:txBody>
                <a:bodyPr wrap="none" rtlCol="0">
                  <a:spAutoFit/>
                </a:bodyPr>
                <a:lstStyle/>
                <a:p>
                  <a:pPr algn="ctr"/>
                  <a:r>
                    <a:rPr lang="fr-FR" sz="1600" b="1" dirty="0"/>
                    <a:t>B</a:t>
                  </a:r>
                </a:p>
              </p:txBody>
            </p:sp>
            <p:grpSp>
              <p:nvGrpSpPr>
                <p:cNvPr id="8" name="Groupe 7">
                  <a:extLst>
                    <a:ext uri="{FF2B5EF4-FFF2-40B4-BE49-F238E27FC236}">
                      <a16:creationId xmlns:a16="http://schemas.microsoft.com/office/drawing/2014/main" id="{1A1BFB6D-BA7F-9B4D-AFE0-FCDC8C3CBF7D}"/>
                    </a:ext>
                  </a:extLst>
                </p:cNvPr>
                <p:cNvGrpSpPr/>
                <p:nvPr/>
              </p:nvGrpSpPr>
              <p:grpSpPr>
                <a:xfrm>
                  <a:off x="4764845" y="3095398"/>
                  <a:ext cx="1174796" cy="341210"/>
                  <a:chOff x="4812093" y="3095398"/>
                  <a:chExt cx="1174796" cy="341210"/>
                </a:xfrm>
              </p:grpSpPr>
              <p:cxnSp>
                <p:nvCxnSpPr>
                  <p:cNvPr id="30" name="Connecteur droit avec flèche 29"/>
                  <p:cNvCxnSpPr>
                    <a:cxnSpLocks/>
                  </p:cNvCxnSpPr>
                  <p:nvPr/>
                </p:nvCxnSpPr>
                <p:spPr>
                  <a:xfrm>
                    <a:off x="5069520" y="3436608"/>
                    <a:ext cx="705793" cy="0"/>
                  </a:xfrm>
                  <a:prstGeom prst="straightConnector1">
                    <a:avLst/>
                  </a:prstGeom>
                  <a:ln>
                    <a:solidFill>
                      <a:schemeClr val="tx1"/>
                    </a:solidFill>
                    <a:tailEnd type="arrow" w="sm" len="lg"/>
                  </a:ln>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812093" y="3095398"/>
                    <a:ext cx="1174796" cy="276999"/>
                  </a:xfrm>
                  <a:prstGeom prst="rect">
                    <a:avLst/>
                  </a:prstGeom>
                </p:spPr>
                <p:txBody>
                  <a:bodyPr wrap="none">
                    <a:spAutoFit/>
                  </a:bodyPr>
                  <a:lstStyle/>
                  <a:p>
                    <a:r>
                      <a:rPr lang="fr-FR" sz="1200" dirty="0"/>
                      <a:t>développement</a:t>
                    </a:r>
                  </a:p>
                </p:txBody>
              </p:sp>
            </p:grpSp>
          </p:grpSp>
          <p:sp>
            <p:nvSpPr>
              <p:cNvPr id="18" name="ZoneTexte 17">
                <a:extLst>
                  <a:ext uri="{FF2B5EF4-FFF2-40B4-BE49-F238E27FC236}">
                    <a16:creationId xmlns:a16="http://schemas.microsoft.com/office/drawing/2014/main" id="{77A11682-2396-4D4E-ADA5-1A113810E8BB}"/>
                  </a:ext>
                </a:extLst>
              </p:cNvPr>
              <p:cNvSpPr txBox="1"/>
              <p:nvPr/>
            </p:nvSpPr>
            <p:spPr>
              <a:xfrm>
                <a:off x="6411895" y="3878609"/>
                <a:ext cx="388248" cy="323165"/>
              </a:xfrm>
              <a:prstGeom prst="rect">
                <a:avLst/>
              </a:prstGeom>
              <a:noFill/>
            </p:spPr>
            <p:txBody>
              <a:bodyPr wrap="none" rtlCol="0">
                <a:spAutoFit/>
              </a:bodyPr>
              <a:lstStyle/>
              <a:p>
                <a:r>
                  <a:rPr lang="fr-FR" sz="1500" b="1" dirty="0" err="1"/>
                  <a:t>scl</a:t>
                </a:r>
                <a:endParaRPr lang="fr-FR" sz="1500" b="1" dirty="0"/>
              </a:p>
            </p:txBody>
          </p:sp>
        </p:grpSp>
        <p:cxnSp>
          <p:nvCxnSpPr>
            <p:cNvPr id="70" name="Connecteur droit avec flèche 69">
              <a:extLst>
                <a:ext uri="{FF2B5EF4-FFF2-40B4-BE49-F238E27FC236}">
                  <a16:creationId xmlns:a16="http://schemas.microsoft.com/office/drawing/2014/main" id="{2876CEE4-8FA2-064D-BC2F-E09FDD34208F}"/>
                </a:ext>
              </a:extLst>
            </p:cNvPr>
            <p:cNvCxnSpPr>
              <a:cxnSpLocks/>
            </p:cNvCxnSpPr>
            <p:nvPr/>
          </p:nvCxnSpPr>
          <p:spPr>
            <a:xfrm>
              <a:off x="6041977" y="3831213"/>
              <a:ext cx="0" cy="388402"/>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1" name="ZoneTexte 70">
              <a:extLst>
                <a:ext uri="{FF2B5EF4-FFF2-40B4-BE49-F238E27FC236}">
                  <a16:creationId xmlns:a16="http://schemas.microsoft.com/office/drawing/2014/main" id="{134E5D1C-6A1B-2746-BEA4-912E18E76DD2}"/>
                </a:ext>
              </a:extLst>
            </p:cNvPr>
            <p:cNvSpPr txBox="1"/>
            <p:nvPr/>
          </p:nvSpPr>
          <p:spPr>
            <a:xfrm>
              <a:off x="5884722" y="3512681"/>
              <a:ext cx="314510" cy="338554"/>
            </a:xfrm>
            <a:prstGeom prst="rect">
              <a:avLst/>
            </a:prstGeom>
            <a:noFill/>
          </p:spPr>
          <p:txBody>
            <a:bodyPr wrap="none" rtlCol="0">
              <a:spAutoFit/>
            </a:bodyPr>
            <a:lstStyle/>
            <a:p>
              <a:pPr algn="ctr"/>
              <a:r>
                <a:rPr lang="fr-FR" sz="1600" b="1" dirty="0">
                  <a:solidFill>
                    <a:schemeClr val="bg1"/>
                  </a:solidFill>
                </a:rPr>
                <a:t>D</a:t>
              </a:r>
            </a:p>
          </p:txBody>
        </p:sp>
        <p:sp>
          <p:nvSpPr>
            <p:cNvPr id="72" name="ZoneTexte 71">
              <a:extLst>
                <a:ext uri="{FF2B5EF4-FFF2-40B4-BE49-F238E27FC236}">
                  <a16:creationId xmlns:a16="http://schemas.microsoft.com/office/drawing/2014/main" id="{E43532E6-C679-DF47-BA1A-879527325173}"/>
                </a:ext>
              </a:extLst>
            </p:cNvPr>
            <p:cNvSpPr txBox="1"/>
            <p:nvPr/>
          </p:nvSpPr>
          <p:spPr>
            <a:xfrm>
              <a:off x="5888730" y="4219615"/>
              <a:ext cx="306495" cy="338554"/>
            </a:xfrm>
            <a:prstGeom prst="rect">
              <a:avLst/>
            </a:prstGeom>
            <a:noFill/>
          </p:spPr>
          <p:txBody>
            <a:bodyPr wrap="none" rtlCol="0">
              <a:spAutoFit/>
            </a:bodyPr>
            <a:lstStyle/>
            <a:p>
              <a:pPr algn="ctr"/>
              <a:r>
                <a:rPr lang="fr-FR" sz="1600" b="1" dirty="0">
                  <a:solidFill>
                    <a:schemeClr val="bg1"/>
                  </a:solidFill>
                </a:rPr>
                <a:t>V</a:t>
              </a:r>
            </a:p>
          </p:txBody>
        </p:sp>
      </p:grpSp>
    </p:spTree>
    <p:extLst>
      <p:ext uri="{BB962C8B-B14F-4D97-AF65-F5344CB8AC3E}">
        <p14:creationId xmlns:p14="http://schemas.microsoft.com/office/powerpoint/2010/main" val="341731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er 79"/>
          <p:cNvGrpSpPr/>
          <p:nvPr/>
        </p:nvGrpSpPr>
        <p:grpSpPr>
          <a:xfrm>
            <a:off x="510339" y="5601673"/>
            <a:ext cx="7990194" cy="990870"/>
            <a:chOff x="1181394" y="5676869"/>
            <a:chExt cx="6665730" cy="990870"/>
          </a:xfrm>
        </p:grpSpPr>
        <p:sp>
          <p:nvSpPr>
            <p:cNvPr id="81" name="Flèche vers la droite 80"/>
            <p:cNvSpPr/>
            <p:nvPr/>
          </p:nvSpPr>
          <p:spPr>
            <a:xfrm>
              <a:off x="1181394" y="6079171"/>
              <a:ext cx="365751" cy="186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ZoneTexte 81"/>
            <p:cNvSpPr txBox="1"/>
            <p:nvPr/>
          </p:nvSpPr>
          <p:spPr>
            <a:xfrm>
              <a:off x="1594294" y="5676869"/>
              <a:ext cx="6252830" cy="990870"/>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r>
                <a:rPr lang="fr-FR" sz="1600" dirty="0"/>
                <a:t>       </a:t>
              </a:r>
            </a:p>
          </p:txBody>
        </p:sp>
      </p:grpSp>
      <p:sp>
        <p:nvSpPr>
          <p:cNvPr id="85" name="ZoneTexte 84"/>
          <p:cNvSpPr txBox="1"/>
          <p:nvPr/>
        </p:nvSpPr>
        <p:spPr>
          <a:xfrm>
            <a:off x="6169107" y="6580174"/>
            <a:ext cx="2974893" cy="276999"/>
          </a:xfrm>
          <a:prstGeom prst="rect">
            <a:avLst/>
          </a:prstGeom>
          <a:noFill/>
        </p:spPr>
        <p:txBody>
          <a:bodyPr wrap="none" rtlCol="0">
            <a:spAutoFit/>
          </a:bodyPr>
          <a:lstStyle/>
          <a:p>
            <a:pPr algn="r"/>
            <a:r>
              <a:rPr lang="fr-FR" sz="1200" i="1" dirty="0"/>
              <a:t>D’après Marti et al 1995 et Cairns et al 2008</a:t>
            </a:r>
          </a:p>
        </p:txBody>
      </p:sp>
      <p:sp>
        <p:nvSpPr>
          <p:cNvPr id="45" name="ZoneTexte 44">
            <a:extLst>
              <a:ext uri="{FF2B5EF4-FFF2-40B4-BE49-F238E27FC236}">
                <a16:creationId xmlns:a16="http://schemas.microsoft.com/office/drawing/2014/main" id="{A5C69FAE-B184-B44B-9EFB-685D99849A9C}"/>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46" name="ZoneTexte 45">
            <a:extLst>
              <a:ext uri="{FF2B5EF4-FFF2-40B4-BE49-F238E27FC236}">
                <a16:creationId xmlns:a16="http://schemas.microsoft.com/office/drawing/2014/main" id="{9DABC454-F156-5149-8795-086128E85FBB}"/>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2</a:t>
            </a:r>
          </a:p>
        </p:txBody>
      </p:sp>
      <p:grpSp>
        <p:nvGrpSpPr>
          <p:cNvPr id="62" name="Groupe 61">
            <a:extLst>
              <a:ext uri="{FF2B5EF4-FFF2-40B4-BE49-F238E27FC236}">
                <a16:creationId xmlns:a16="http://schemas.microsoft.com/office/drawing/2014/main" id="{E0AE68B1-12E8-9549-9045-A627EE5D04BE}"/>
              </a:ext>
            </a:extLst>
          </p:cNvPr>
          <p:cNvGrpSpPr/>
          <p:nvPr/>
        </p:nvGrpSpPr>
        <p:grpSpPr>
          <a:xfrm>
            <a:off x="181524" y="1135604"/>
            <a:ext cx="8812610" cy="4314762"/>
            <a:chOff x="181524" y="1135604"/>
            <a:chExt cx="8812610" cy="4314762"/>
          </a:xfrm>
        </p:grpSpPr>
        <p:sp>
          <p:nvSpPr>
            <p:cNvPr id="63" name="ZoneTexte 62">
              <a:extLst>
                <a:ext uri="{FF2B5EF4-FFF2-40B4-BE49-F238E27FC236}">
                  <a16:creationId xmlns:a16="http://schemas.microsoft.com/office/drawing/2014/main" id="{56981C9C-A438-E74E-B581-21CA7D010CC8}"/>
                </a:ext>
              </a:extLst>
            </p:cNvPr>
            <p:cNvSpPr txBox="1"/>
            <p:nvPr/>
          </p:nvSpPr>
          <p:spPr>
            <a:xfrm>
              <a:off x="6481060" y="1314235"/>
              <a:ext cx="634148" cy="369332"/>
            </a:xfrm>
            <a:prstGeom prst="rect">
              <a:avLst/>
            </a:prstGeom>
            <a:noFill/>
          </p:spPr>
          <p:txBody>
            <a:bodyPr wrap="none" rtlCol="0">
              <a:spAutoFit/>
            </a:bodyPr>
            <a:lstStyle/>
            <a:p>
              <a:r>
                <a:rPr lang="fr-FR" i="1" dirty="0"/>
                <a:t>Pax3</a:t>
              </a:r>
            </a:p>
          </p:txBody>
        </p:sp>
        <p:sp>
          <p:nvSpPr>
            <p:cNvPr id="64" name="ZoneTexte 63">
              <a:extLst>
                <a:ext uri="{FF2B5EF4-FFF2-40B4-BE49-F238E27FC236}">
                  <a16:creationId xmlns:a16="http://schemas.microsoft.com/office/drawing/2014/main" id="{DB7DFCCC-639F-DF4B-B274-1E3A3D25C7EE}"/>
                </a:ext>
              </a:extLst>
            </p:cNvPr>
            <p:cNvSpPr txBox="1"/>
            <p:nvPr/>
          </p:nvSpPr>
          <p:spPr>
            <a:xfrm>
              <a:off x="7791066" y="1314235"/>
              <a:ext cx="829073" cy="369332"/>
            </a:xfrm>
            <a:prstGeom prst="rect">
              <a:avLst/>
            </a:prstGeom>
            <a:noFill/>
          </p:spPr>
          <p:txBody>
            <a:bodyPr wrap="none" rtlCol="0">
              <a:spAutoFit/>
            </a:bodyPr>
            <a:lstStyle/>
            <a:p>
              <a:r>
                <a:rPr lang="fr-FR" i="1" dirty="0"/>
                <a:t>Nkx3.2</a:t>
              </a:r>
            </a:p>
          </p:txBody>
        </p:sp>
        <p:sp>
          <p:nvSpPr>
            <p:cNvPr id="66" name="Rectangle 65">
              <a:extLst>
                <a:ext uri="{FF2B5EF4-FFF2-40B4-BE49-F238E27FC236}">
                  <a16:creationId xmlns:a16="http://schemas.microsoft.com/office/drawing/2014/main" id="{B8CB7FA3-B18E-9741-90F6-0A78D6264B11}"/>
                </a:ext>
              </a:extLst>
            </p:cNvPr>
            <p:cNvSpPr/>
            <p:nvPr/>
          </p:nvSpPr>
          <p:spPr>
            <a:xfrm>
              <a:off x="6703155" y="5142589"/>
              <a:ext cx="1529521" cy="307777"/>
            </a:xfrm>
            <a:prstGeom prst="rect">
              <a:avLst/>
            </a:prstGeom>
          </p:spPr>
          <p:txBody>
            <a:bodyPr wrap="none">
              <a:spAutoFit/>
            </a:bodyPr>
            <a:lstStyle/>
            <a:p>
              <a:r>
                <a:rPr lang="fr-FR" sz="1400" dirty="0">
                  <a:solidFill>
                    <a:srgbClr val="FF0000"/>
                  </a:solidFill>
                </a:rPr>
                <a:t>Hybridation</a:t>
              </a:r>
              <a:r>
                <a:rPr lang="fr-FR" sz="1400" i="1" dirty="0">
                  <a:solidFill>
                    <a:srgbClr val="FF0000"/>
                  </a:solidFill>
                </a:rPr>
                <a:t> in situ</a:t>
              </a:r>
            </a:p>
          </p:txBody>
        </p:sp>
        <p:grpSp>
          <p:nvGrpSpPr>
            <p:cNvPr id="67" name="Groupe 66">
              <a:extLst>
                <a:ext uri="{FF2B5EF4-FFF2-40B4-BE49-F238E27FC236}">
                  <a16:creationId xmlns:a16="http://schemas.microsoft.com/office/drawing/2014/main" id="{F79F0CB9-D6AB-9744-91E6-FA1CA8A6564C}"/>
                </a:ext>
              </a:extLst>
            </p:cNvPr>
            <p:cNvGrpSpPr/>
            <p:nvPr/>
          </p:nvGrpSpPr>
          <p:grpSpPr>
            <a:xfrm>
              <a:off x="4290994" y="1135604"/>
              <a:ext cx="1599902" cy="3945936"/>
              <a:chOff x="100567" y="1202094"/>
              <a:chExt cx="1599902" cy="3945936"/>
            </a:xfrm>
          </p:grpSpPr>
          <p:pic>
            <p:nvPicPr>
              <p:cNvPr id="140" name="Picture 2" descr="File:HHstage11.jpg">
                <a:extLst>
                  <a:ext uri="{FF2B5EF4-FFF2-40B4-BE49-F238E27FC236}">
                    <a16:creationId xmlns:a16="http://schemas.microsoft.com/office/drawing/2014/main" id="{2784EAB7-C146-FF48-9047-B49B9EBF95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47" r="11469"/>
              <a:stretch/>
            </p:blipFill>
            <p:spPr bwMode="auto">
              <a:xfrm>
                <a:off x="100567" y="1812087"/>
                <a:ext cx="1457415" cy="3333225"/>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e 140">
                <a:extLst>
                  <a:ext uri="{FF2B5EF4-FFF2-40B4-BE49-F238E27FC236}">
                    <a16:creationId xmlns:a16="http://schemas.microsoft.com/office/drawing/2014/main" id="{8F568109-9ACE-C742-B8F6-8CB34159D8CA}"/>
                  </a:ext>
                </a:extLst>
              </p:cNvPr>
              <p:cNvGrpSpPr/>
              <p:nvPr/>
            </p:nvGrpSpPr>
            <p:grpSpPr>
              <a:xfrm>
                <a:off x="129566" y="1202094"/>
                <a:ext cx="1570903" cy="3945936"/>
                <a:chOff x="760372" y="1365965"/>
                <a:chExt cx="1570903" cy="3945936"/>
              </a:xfrm>
            </p:grpSpPr>
            <p:sp>
              <p:nvSpPr>
                <p:cNvPr id="144" name="ZoneTexte 143">
                  <a:extLst>
                    <a:ext uri="{FF2B5EF4-FFF2-40B4-BE49-F238E27FC236}">
                      <a16:creationId xmlns:a16="http://schemas.microsoft.com/office/drawing/2014/main" id="{BDC9BCC5-D7F1-8141-882C-60E53F19EF75}"/>
                    </a:ext>
                  </a:extLst>
                </p:cNvPr>
                <p:cNvSpPr txBox="1"/>
                <p:nvPr/>
              </p:nvSpPr>
              <p:spPr>
                <a:xfrm>
                  <a:off x="760372" y="1365965"/>
                  <a:ext cx="1253382" cy="646331"/>
                </a:xfrm>
                <a:prstGeom prst="rect">
                  <a:avLst/>
                </a:prstGeom>
                <a:noFill/>
              </p:spPr>
              <p:txBody>
                <a:bodyPr wrap="square" rtlCol="0">
                  <a:spAutoFit/>
                </a:bodyPr>
                <a:lstStyle/>
                <a:p>
                  <a:pPr algn="ctr"/>
                  <a:r>
                    <a:rPr lang="fr-FR" sz="1200" dirty="0"/>
                    <a:t>Embryon de poulet au stade 12 somites</a:t>
                  </a:r>
                </a:p>
              </p:txBody>
            </p:sp>
            <p:cxnSp>
              <p:nvCxnSpPr>
                <p:cNvPr id="145" name="Connecteur droit avec flèche 144">
                  <a:extLst>
                    <a:ext uri="{FF2B5EF4-FFF2-40B4-BE49-F238E27FC236}">
                      <a16:creationId xmlns:a16="http://schemas.microsoft.com/office/drawing/2014/main" id="{104235B1-FAD6-684E-95FD-13410C1719BA}"/>
                    </a:ext>
                  </a:extLst>
                </p:cNvPr>
                <p:cNvCxnSpPr/>
                <p:nvPr/>
              </p:nvCxnSpPr>
              <p:spPr>
                <a:xfrm>
                  <a:off x="1105414" y="3858471"/>
                  <a:ext cx="684359" cy="0"/>
                </a:xfrm>
                <a:prstGeom prst="straightConnector1">
                  <a:avLst/>
                </a:prstGeom>
                <a:ln>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6" name="Connecteur droit avec flèche 145">
                  <a:extLst>
                    <a:ext uri="{FF2B5EF4-FFF2-40B4-BE49-F238E27FC236}">
                      <a16:creationId xmlns:a16="http://schemas.microsoft.com/office/drawing/2014/main" id="{DDDC41DB-7F20-AC41-9F9C-5721C165608D}"/>
                    </a:ext>
                  </a:extLst>
                </p:cNvPr>
                <p:cNvCxnSpPr/>
                <p:nvPr/>
              </p:nvCxnSpPr>
              <p:spPr>
                <a:xfrm>
                  <a:off x="927968" y="4268183"/>
                  <a:ext cx="0" cy="7136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7" name="ZoneTexte 146">
                  <a:extLst>
                    <a:ext uri="{FF2B5EF4-FFF2-40B4-BE49-F238E27FC236}">
                      <a16:creationId xmlns:a16="http://schemas.microsoft.com/office/drawing/2014/main" id="{9F849537-155F-D143-9103-3B85E58ABA80}"/>
                    </a:ext>
                  </a:extLst>
                </p:cNvPr>
                <p:cNvSpPr txBox="1"/>
                <p:nvPr/>
              </p:nvSpPr>
              <p:spPr>
                <a:xfrm>
                  <a:off x="776324" y="3975051"/>
                  <a:ext cx="303288" cy="338554"/>
                </a:xfrm>
                <a:prstGeom prst="rect">
                  <a:avLst/>
                </a:prstGeom>
                <a:noFill/>
              </p:spPr>
              <p:txBody>
                <a:bodyPr wrap="none" rtlCol="0">
                  <a:spAutoFit/>
                </a:bodyPr>
                <a:lstStyle/>
                <a:p>
                  <a:pPr algn="ctr"/>
                  <a:r>
                    <a:rPr lang="fr-FR" sz="1600" dirty="0"/>
                    <a:t>A</a:t>
                  </a:r>
                </a:p>
              </p:txBody>
            </p:sp>
            <p:sp>
              <p:nvSpPr>
                <p:cNvPr id="148" name="ZoneTexte 147">
                  <a:extLst>
                    <a:ext uri="{FF2B5EF4-FFF2-40B4-BE49-F238E27FC236}">
                      <a16:creationId xmlns:a16="http://schemas.microsoft.com/office/drawing/2014/main" id="{FCA5F215-4134-934F-8BFE-E876FAB1B167}"/>
                    </a:ext>
                  </a:extLst>
                </p:cNvPr>
                <p:cNvSpPr txBox="1"/>
                <p:nvPr/>
              </p:nvSpPr>
              <p:spPr>
                <a:xfrm>
                  <a:off x="782736" y="4973347"/>
                  <a:ext cx="290464" cy="338554"/>
                </a:xfrm>
                <a:prstGeom prst="rect">
                  <a:avLst/>
                </a:prstGeom>
                <a:noFill/>
              </p:spPr>
              <p:txBody>
                <a:bodyPr wrap="none" rtlCol="0">
                  <a:spAutoFit/>
                </a:bodyPr>
                <a:lstStyle/>
                <a:p>
                  <a:pPr algn="ctr"/>
                  <a:r>
                    <a:rPr lang="fr-FR" sz="1600" dirty="0"/>
                    <a:t>P</a:t>
                  </a:r>
                </a:p>
              </p:txBody>
            </p:sp>
            <p:sp>
              <p:nvSpPr>
                <p:cNvPr id="149" name="ZoneTexte 148">
                  <a:extLst>
                    <a:ext uri="{FF2B5EF4-FFF2-40B4-BE49-F238E27FC236}">
                      <a16:creationId xmlns:a16="http://schemas.microsoft.com/office/drawing/2014/main" id="{6FB25EF6-1E24-5243-8C5D-BC978F577335}"/>
                    </a:ext>
                  </a:extLst>
                </p:cNvPr>
                <p:cNvSpPr txBox="1"/>
                <p:nvPr/>
              </p:nvSpPr>
              <p:spPr>
                <a:xfrm>
                  <a:off x="1651984" y="3725720"/>
                  <a:ext cx="679291" cy="276999"/>
                </a:xfrm>
                <a:prstGeom prst="rect">
                  <a:avLst/>
                </a:prstGeom>
                <a:noFill/>
              </p:spPr>
              <p:txBody>
                <a:bodyPr wrap="square" rtlCol="0">
                  <a:spAutoFit/>
                </a:bodyPr>
                <a:lstStyle/>
                <a:p>
                  <a:pPr algn="ctr"/>
                  <a:r>
                    <a:rPr lang="fr-FR" sz="1200" dirty="0"/>
                    <a:t>(F, G)</a:t>
                  </a:r>
                </a:p>
              </p:txBody>
            </p:sp>
          </p:grpSp>
          <p:sp>
            <p:nvSpPr>
              <p:cNvPr id="142" name="ZoneTexte 141">
                <a:extLst>
                  <a:ext uri="{FF2B5EF4-FFF2-40B4-BE49-F238E27FC236}">
                    <a16:creationId xmlns:a16="http://schemas.microsoft.com/office/drawing/2014/main" id="{EA426E02-0976-CF46-BAAF-144AD497CDD8}"/>
                  </a:ext>
                </a:extLst>
              </p:cNvPr>
              <p:cNvSpPr txBox="1"/>
              <p:nvPr/>
            </p:nvSpPr>
            <p:spPr>
              <a:xfrm>
                <a:off x="1021178" y="3358963"/>
                <a:ext cx="679291" cy="276999"/>
              </a:xfrm>
              <a:prstGeom prst="rect">
                <a:avLst/>
              </a:prstGeom>
              <a:noFill/>
            </p:spPr>
            <p:txBody>
              <a:bodyPr wrap="square" rtlCol="0">
                <a:spAutoFit/>
              </a:bodyPr>
              <a:lstStyle/>
              <a:p>
                <a:pPr algn="ctr"/>
                <a:r>
                  <a:rPr lang="fr-FR" sz="1200" dirty="0"/>
                  <a:t>(D, E)</a:t>
                </a:r>
              </a:p>
            </p:txBody>
          </p:sp>
          <p:cxnSp>
            <p:nvCxnSpPr>
              <p:cNvPr id="143" name="Connecteur droit avec flèche 142">
                <a:extLst>
                  <a:ext uri="{FF2B5EF4-FFF2-40B4-BE49-F238E27FC236}">
                    <a16:creationId xmlns:a16="http://schemas.microsoft.com/office/drawing/2014/main" id="{CD6D55D7-9178-1249-A531-03C400066C2E}"/>
                  </a:ext>
                </a:extLst>
              </p:cNvPr>
              <p:cNvCxnSpPr/>
              <p:nvPr/>
            </p:nvCxnSpPr>
            <p:spPr>
              <a:xfrm>
                <a:off x="465895" y="3482135"/>
                <a:ext cx="684359" cy="0"/>
              </a:xfrm>
              <a:prstGeom prst="straightConnector1">
                <a:avLst/>
              </a:prstGeom>
              <a:ln>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74" name="Connecteur droit 73">
              <a:extLst>
                <a:ext uri="{FF2B5EF4-FFF2-40B4-BE49-F238E27FC236}">
                  <a16:creationId xmlns:a16="http://schemas.microsoft.com/office/drawing/2014/main" id="{16F749CB-F868-1147-A975-1EF5D0C4C727}"/>
                </a:ext>
              </a:extLst>
            </p:cNvPr>
            <p:cNvCxnSpPr>
              <a:cxnSpLocks/>
            </p:cNvCxnSpPr>
            <p:nvPr/>
          </p:nvCxnSpPr>
          <p:spPr>
            <a:xfrm>
              <a:off x="5941696" y="5138639"/>
              <a:ext cx="305243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8" name="Groupe 77">
              <a:extLst>
                <a:ext uri="{FF2B5EF4-FFF2-40B4-BE49-F238E27FC236}">
                  <a16:creationId xmlns:a16="http://schemas.microsoft.com/office/drawing/2014/main" id="{C5DA862D-463F-1343-8C29-B468F724C639}"/>
                </a:ext>
              </a:extLst>
            </p:cNvPr>
            <p:cNvGrpSpPr/>
            <p:nvPr/>
          </p:nvGrpSpPr>
          <p:grpSpPr>
            <a:xfrm>
              <a:off x="6034966" y="1617435"/>
              <a:ext cx="2909834" cy="1737449"/>
              <a:chOff x="6034966" y="1617435"/>
              <a:chExt cx="2909834" cy="1737449"/>
            </a:xfrm>
          </p:grpSpPr>
          <p:pic>
            <p:nvPicPr>
              <p:cNvPr id="132" name="Image 131" descr="nihms-79540-f0002.png">
                <a:extLst>
                  <a:ext uri="{FF2B5EF4-FFF2-40B4-BE49-F238E27FC236}">
                    <a16:creationId xmlns:a16="http://schemas.microsoft.com/office/drawing/2014/main" id="{51F7EBA5-3C25-B04B-8F62-50A488A8E4FE}"/>
                  </a:ext>
                </a:extLst>
              </p:cNvPr>
              <p:cNvPicPr>
                <a:picLocks noChangeAspect="1"/>
              </p:cNvPicPr>
              <p:nvPr/>
            </p:nvPicPr>
            <p:blipFill rotWithShape="1">
              <a:blip r:embed="rId4">
                <a:extLst>
                  <a:ext uri="{28A0092B-C50C-407E-A947-70E740481C1C}">
                    <a14:useLocalDpi xmlns:a14="http://schemas.microsoft.com/office/drawing/2010/main" val="0"/>
                  </a:ext>
                </a:extLst>
              </a:blip>
              <a:srcRect t="48225"/>
              <a:stretch/>
            </p:blipFill>
            <p:spPr>
              <a:xfrm>
                <a:off x="6034966" y="1643196"/>
                <a:ext cx="2897171" cy="1711688"/>
              </a:xfrm>
              <a:prstGeom prst="rect">
                <a:avLst/>
              </a:prstGeom>
            </p:spPr>
          </p:pic>
          <p:sp>
            <p:nvSpPr>
              <p:cNvPr id="133" name="Forme libre 132">
                <a:extLst>
                  <a:ext uri="{FF2B5EF4-FFF2-40B4-BE49-F238E27FC236}">
                    <a16:creationId xmlns:a16="http://schemas.microsoft.com/office/drawing/2014/main" id="{7B406FA2-6DFA-084A-8C7E-799155F228F8}"/>
                  </a:ext>
                </a:extLst>
              </p:cNvPr>
              <p:cNvSpPr/>
              <p:nvPr/>
            </p:nvSpPr>
            <p:spPr>
              <a:xfrm>
                <a:off x="7769231" y="2021470"/>
                <a:ext cx="922509" cy="1116520"/>
              </a:xfrm>
              <a:custGeom>
                <a:avLst/>
                <a:gdLst>
                  <a:gd name="connsiteX0" fmla="*/ 920678 w 1115051"/>
                  <a:gd name="connsiteY0" fmla="*/ 369201 h 1291216"/>
                  <a:gd name="connsiteX1" fmla="*/ 900988 w 1115051"/>
                  <a:gd name="connsiteY1" fmla="*/ 152620 h 1291216"/>
                  <a:gd name="connsiteX2" fmla="*/ 841919 w 1115051"/>
                  <a:gd name="connsiteY2" fmla="*/ 44329 h 1291216"/>
                  <a:gd name="connsiteX3" fmla="*/ 763160 w 1115051"/>
                  <a:gd name="connsiteY3" fmla="*/ 29 h 1291216"/>
                  <a:gd name="connsiteX4" fmla="*/ 630255 w 1115051"/>
                  <a:gd name="connsiteY4" fmla="*/ 39407 h 1291216"/>
                  <a:gd name="connsiteX5" fmla="*/ 457971 w 1115051"/>
                  <a:gd name="connsiteY5" fmla="*/ 142775 h 1291216"/>
                  <a:gd name="connsiteX6" fmla="*/ 300454 w 1115051"/>
                  <a:gd name="connsiteY6" fmla="*/ 260911 h 1291216"/>
                  <a:gd name="connsiteX7" fmla="*/ 142936 w 1115051"/>
                  <a:gd name="connsiteY7" fmla="*/ 364279 h 1291216"/>
                  <a:gd name="connsiteX8" fmla="*/ 54333 w 1115051"/>
                  <a:gd name="connsiteY8" fmla="*/ 452881 h 1291216"/>
                  <a:gd name="connsiteX9" fmla="*/ 10031 w 1115051"/>
                  <a:gd name="connsiteY9" fmla="*/ 541482 h 1291216"/>
                  <a:gd name="connsiteX10" fmla="*/ 186 w 1115051"/>
                  <a:gd name="connsiteY10" fmla="*/ 659617 h 1291216"/>
                  <a:gd name="connsiteX11" fmla="*/ 14954 w 1115051"/>
                  <a:gd name="connsiteY11" fmla="*/ 797442 h 1291216"/>
                  <a:gd name="connsiteX12" fmla="*/ 54333 w 1115051"/>
                  <a:gd name="connsiteY12" fmla="*/ 920499 h 1291216"/>
                  <a:gd name="connsiteX13" fmla="*/ 118324 w 1115051"/>
                  <a:gd name="connsiteY13" fmla="*/ 1033712 h 1291216"/>
                  <a:gd name="connsiteX14" fmla="*/ 187238 w 1115051"/>
                  <a:gd name="connsiteY14" fmla="*/ 1092780 h 1291216"/>
                  <a:gd name="connsiteX15" fmla="*/ 300454 w 1115051"/>
                  <a:gd name="connsiteY15" fmla="*/ 1117392 h 1291216"/>
                  <a:gd name="connsiteX16" fmla="*/ 418591 w 1115051"/>
                  <a:gd name="connsiteY16" fmla="*/ 1186304 h 1291216"/>
                  <a:gd name="connsiteX17" fmla="*/ 526885 w 1115051"/>
                  <a:gd name="connsiteY17" fmla="*/ 1220760 h 1291216"/>
                  <a:gd name="connsiteX18" fmla="*/ 645023 w 1115051"/>
                  <a:gd name="connsiteY18" fmla="*/ 1255216 h 1291216"/>
                  <a:gd name="connsiteX19" fmla="*/ 787773 w 1115051"/>
                  <a:gd name="connsiteY19" fmla="*/ 1284750 h 1291216"/>
                  <a:gd name="connsiteX20" fmla="*/ 896066 w 1115051"/>
                  <a:gd name="connsiteY20" fmla="*/ 1289672 h 1291216"/>
                  <a:gd name="connsiteX21" fmla="*/ 989592 w 1115051"/>
                  <a:gd name="connsiteY21" fmla="*/ 1284750 h 1291216"/>
                  <a:gd name="connsiteX22" fmla="*/ 1038816 w 1115051"/>
                  <a:gd name="connsiteY22" fmla="*/ 1225682 h 1291216"/>
                  <a:gd name="connsiteX23" fmla="*/ 1073273 w 1115051"/>
                  <a:gd name="connsiteY23" fmla="*/ 1117392 h 1291216"/>
                  <a:gd name="connsiteX24" fmla="*/ 1083117 w 1115051"/>
                  <a:gd name="connsiteY24" fmla="*/ 1004179 h 1291216"/>
                  <a:gd name="connsiteX25" fmla="*/ 1107729 w 1115051"/>
                  <a:gd name="connsiteY25" fmla="*/ 866354 h 1291216"/>
                  <a:gd name="connsiteX26" fmla="*/ 1112652 w 1115051"/>
                  <a:gd name="connsiteY26" fmla="*/ 782675 h 1291216"/>
                  <a:gd name="connsiteX27" fmla="*/ 1073273 w 1115051"/>
                  <a:gd name="connsiteY27" fmla="*/ 698996 h 1291216"/>
                  <a:gd name="connsiteX28" fmla="*/ 1014204 w 1115051"/>
                  <a:gd name="connsiteY28" fmla="*/ 615317 h 1291216"/>
                  <a:gd name="connsiteX29" fmla="*/ 974824 w 1115051"/>
                  <a:gd name="connsiteY29" fmla="*/ 546404 h 1291216"/>
                  <a:gd name="connsiteX30" fmla="*/ 940367 w 1115051"/>
                  <a:gd name="connsiteY30" fmla="*/ 497181 h 1291216"/>
                  <a:gd name="connsiteX31" fmla="*/ 920678 w 1115051"/>
                  <a:gd name="connsiteY31" fmla="*/ 443036 h 1291216"/>
                  <a:gd name="connsiteX32" fmla="*/ 920678 w 1115051"/>
                  <a:gd name="connsiteY32" fmla="*/ 369201 h 129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5051" h="1291216">
                    <a:moveTo>
                      <a:pt x="920678" y="369201"/>
                    </a:moveTo>
                    <a:cubicBezTo>
                      <a:pt x="917396" y="320798"/>
                      <a:pt x="914114" y="206765"/>
                      <a:pt x="900988" y="152620"/>
                    </a:cubicBezTo>
                    <a:cubicBezTo>
                      <a:pt x="887861" y="98475"/>
                      <a:pt x="864890" y="69761"/>
                      <a:pt x="841919" y="44329"/>
                    </a:cubicBezTo>
                    <a:cubicBezTo>
                      <a:pt x="818948" y="18897"/>
                      <a:pt x="798437" y="849"/>
                      <a:pt x="763160" y="29"/>
                    </a:cubicBezTo>
                    <a:cubicBezTo>
                      <a:pt x="727883" y="-791"/>
                      <a:pt x="681120" y="15616"/>
                      <a:pt x="630255" y="39407"/>
                    </a:cubicBezTo>
                    <a:cubicBezTo>
                      <a:pt x="579390" y="63198"/>
                      <a:pt x="512938" y="105858"/>
                      <a:pt x="457971" y="142775"/>
                    </a:cubicBezTo>
                    <a:cubicBezTo>
                      <a:pt x="403004" y="179692"/>
                      <a:pt x="352960" y="223994"/>
                      <a:pt x="300454" y="260911"/>
                    </a:cubicBezTo>
                    <a:cubicBezTo>
                      <a:pt x="247948" y="297828"/>
                      <a:pt x="183956" y="332284"/>
                      <a:pt x="142936" y="364279"/>
                    </a:cubicBezTo>
                    <a:cubicBezTo>
                      <a:pt x="101916" y="396274"/>
                      <a:pt x="76484" y="423347"/>
                      <a:pt x="54333" y="452881"/>
                    </a:cubicBezTo>
                    <a:cubicBezTo>
                      <a:pt x="32182" y="482415"/>
                      <a:pt x="19055" y="507026"/>
                      <a:pt x="10031" y="541482"/>
                    </a:cubicBezTo>
                    <a:cubicBezTo>
                      <a:pt x="1006" y="575938"/>
                      <a:pt x="-634" y="616957"/>
                      <a:pt x="186" y="659617"/>
                    </a:cubicBezTo>
                    <a:cubicBezTo>
                      <a:pt x="1006" y="702277"/>
                      <a:pt x="5930" y="753962"/>
                      <a:pt x="14954" y="797442"/>
                    </a:cubicBezTo>
                    <a:cubicBezTo>
                      <a:pt x="23978" y="840922"/>
                      <a:pt x="37105" y="881121"/>
                      <a:pt x="54333" y="920499"/>
                    </a:cubicBezTo>
                    <a:cubicBezTo>
                      <a:pt x="71561" y="959877"/>
                      <a:pt x="96173" y="1004999"/>
                      <a:pt x="118324" y="1033712"/>
                    </a:cubicBezTo>
                    <a:cubicBezTo>
                      <a:pt x="140475" y="1062426"/>
                      <a:pt x="156883" y="1078833"/>
                      <a:pt x="187238" y="1092780"/>
                    </a:cubicBezTo>
                    <a:cubicBezTo>
                      <a:pt x="217593" y="1106727"/>
                      <a:pt x="261895" y="1101805"/>
                      <a:pt x="300454" y="1117392"/>
                    </a:cubicBezTo>
                    <a:cubicBezTo>
                      <a:pt x="339013" y="1132979"/>
                      <a:pt x="380852" y="1169076"/>
                      <a:pt x="418591" y="1186304"/>
                    </a:cubicBezTo>
                    <a:cubicBezTo>
                      <a:pt x="456330" y="1203532"/>
                      <a:pt x="489146" y="1209275"/>
                      <a:pt x="526885" y="1220760"/>
                    </a:cubicBezTo>
                    <a:cubicBezTo>
                      <a:pt x="564624" y="1232245"/>
                      <a:pt x="601542" y="1244551"/>
                      <a:pt x="645023" y="1255216"/>
                    </a:cubicBezTo>
                    <a:cubicBezTo>
                      <a:pt x="688504" y="1265881"/>
                      <a:pt x="745932" y="1279007"/>
                      <a:pt x="787773" y="1284750"/>
                    </a:cubicBezTo>
                    <a:cubicBezTo>
                      <a:pt x="829613" y="1290493"/>
                      <a:pt x="862430" y="1289672"/>
                      <a:pt x="896066" y="1289672"/>
                    </a:cubicBezTo>
                    <a:cubicBezTo>
                      <a:pt x="929702" y="1289672"/>
                      <a:pt x="965800" y="1295415"/>
                      <a:pt x="989592" y="1284750"/>
                    </a:cubicBezTo>
                    <a:cubicBezTo>
                      <a:pt x="1013384" y="1274085"/>
                      <a:pt x="1024869" y="1253575"/>
                      <a:pt x="1038816" y="1225682"/>
                    </a:cubicBezTo>
                    <a:cubicBezTo>
                      <a:pt x="1052763" y="1197789"/>
                      <a:pt x="1065890" y="1154309"/>
                      <a:pt x="1073273" y="1117392"/>
                    </a:cubicBezTo>
                    <a:cubicBezTo>
                      <a:pt x="1080656" y="1080475"/>
                      <a:pt x="1077374" y="1046019"/>
                      <a:pt x="1083117" y="1004179"/>
                    </a:cubicBezTo>
                    <a:cubicBezTo>
                      <a:pt x="1088860" y="962339"/>
                      <a:pt x="1102807" y="903271"/>
                      <a:pt x="1107729" y="866354"/>
                    </a:cubicBezTo>
                    <a:cubicBezTo>
                      <a:pt x="1112651" y="829437"/>
                      <a:pt x="1118395" y="810568"/>
                      <a:pt x="1112652" y="782675"/>
                    </a:cubicBezTo>
                    <a:cubicBezTo>
                      <a:pt x="1106909" y="754782"/>
                      <a:pt x="1089681" y="726889"/>
                      <a:pt x="1073273" y="698996"/>
                    </a:cubicBezTo>
                    <a:cubicBezTo>
                      <a:pt x="1056865" y="671103"/>
                      <a:pt x="1030612" y="640749"/>
                      <a:pt x="1014204" y="615317"/>
                    </a:cubicBezTo>
                    <a:cubicBezTo>
                      <a:pt x="997796" y="589885"/>
                      <a:pt x="987130" y="566093"/>
                      <a:pt x="974824" y="546404"/>
                    </a:cubicBezTo>
                    <a:cubicBezTo>
                      <a:pt x="962518" y="526715"/>
                      <a:pt x="949391" y="514409"/>
                      <a:pt x="940367" y="497181"/>
                    </a:cubicBezTo>
                    <a:cubicBezTo>
                      <a:pt x="931343" y="479953"/>
                      <a:pt x="923960" y="468468"/>
                      <a:pt x="920678" y="443036"/>
                    </a:cubicBezTo>
                    <a:cubicBezTo>
                      <a:pt x="917396" y="417604"/>
                      <a:pt x="923960" y="417604"/>
                      <a:pt x="920678" y="369201"/>
                    </a:cubicBezTo>
                    <a:close/>
                  </a:path>
                </a:pathLst>
              </a:custGeom>
              <a:noFill/>
              <a:ln>
                <a:solidFill>
                  <a:srgbClr val="595959"/>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4" name="Forme libre 133">
                <a:extLst>
                  <a:ext uri="{FF2B5EF4-FFF2-40B4-BE49-F238E27FC236}">
                    <a16:creationId xmlns:a16="http://schemas.microsoft.com/office/drawing/2014/main" id="{41FDC199-2F74-9647-AC6B-0892C262B681}"/>
                  </a:ext>
                </a:extLst>
              </p:cNvPr>
              <p:cNvSpPr/>
              <p:nvPr/>
            </p:nvSpPr>
            <p:spPr>
              <a:xfrm>
                <a:off x="6231981" y="2259566"/>
                <a:ext cx="974370" cy="1022359"/>
              </a:xfrm>
              <a:custGeom>
                <a:avLst/>
                <a:gdLst>
                  <a:gd name="connsiteX0" fmla="*/ 430783 w 1177736"/>
                  <a:gd name="connsiteY0" fmla="*/ 1137381 h 1182322"/>
                  <a:gd name="connsiteX1" fmla="*/ 583378 w 1177736"/>
                  <a:gd name="connsiteY1" fmla="*/ 1171837 h 1182322"/>
                  <a:gd name="connsiteX2" fmla="*/ 726128 w 1177736"/>
                  <a:gd name="connsiteY2" fmla="*/ 1181682 h 1182322"/>
                  <a:gd name="connsiteX3" fmla="*/ 908257 w 1177736"/>
                  <a:gd name="connsiteY3" fmla="*/ 1157070 h 1182322"/>
                  <a:gd name="connsiteX4" fmla="*/ 996861 w 1177736"/>
                  <a:gd name="connsiteY4" fmla="*/ 1122614 h 1182322"/>
                  <a:gd name="connsiteX5" fmla="*/ 1085464 w 1177736"/>
                  <a:gd name="connsiteY5" fmla="*/ 1019246 h 1182322"/>
                  <a:gd name="connsiteX6" fmla="*/ 1164223 w 1177736"/>
                  <a:gd name="connsiteY6" fmla="*/ 930644 h 1182322"/>
                  <a:gd name="connsiteX7" fmla="*/ 1174068 w 1177736"/>
                  <a:gd name="connsiteY7" fmla="*/ 822353 h 1182322"/>
                  <a:gd name="connsiteX8" fmla="*/ 1124844 w 1177736"/>
                  <a:gd name="connsiteY8" fmla="*/ 723907 h 1182322"/>
                  <a:gd name="connsiteX9" fmla="*/ 1036240 w 1177736"/>
                  <a:gd name="connsiteY9" fmla="*/ 650073 h 1182322"/>
                  <a:gd name="connsiteX10" fmla="*/ 947637 w 1177736"/>
                  <a:gd name="connsiteY10" fmla="*/ 546704 h 1182322"/>
                  <a:gd name="connsiteX11" fmla="*/ 903335 w 1177736"/>
                  <a:gd name="connsiteY11" fmla="*/ 413802 h 1182322"/>
                  <a:gd name="connsiteX12" fmla="*/ 839343 w 1177736"/>
                  <a:gd name="connsiteY12" fmla="*/ 216910 h 1182322"/>
                  <a:gd name="connsiteX13" fmla="*/ 824576 w 1177736"/>
                  <a:gd name="connsiteY13" fmla="*/ 84008 h 1182322"/>
                  <a:gd name="connsiteX14" fmla="*/ 750740 w 1177736"/>
                  <a:gd name="connsiteY14" fmla="*/ 10173 h 1182322"/>
                  <a:gd name="connsiteX15" fmla="*/ 632602 w 1177736"/>
                  <a:gd name="connsiteY15" fmla="*/ 10173 h 1182322"/>
                  <a:gd name="connsiteX16" fmla="*/ 440628 w 1177736"/>
                  <a:gd name="connsiteY16" fmla="*/ 98775 h 1182322"/>
                  <a:gd name="connsiteX17" fmla="*/ 317568 w 1177736"/>
                  <a:gd name="connsiteY17" fmla="*/ 162765 h 1182322"/>
                  <a:gd name="connsiteX18" fmla="*/ 268343 w 1177736"/>
                  <a:gd name="connsiteY18" fmla="*/ 266133 h 1182322"/>
                  <a:gd name="connsiteX19" fmla="*/ 214197 w 1177736"/>
                  <a:gd name="connsiteY19" fmla="*/ 325201 h 1182322"/>
                  <a:gd name="connsiteX20" fmla="*/ 160050 w 1177736"/>
                  <a:gd name="connsiteY20" fmla="*/ 359657 h 1182322"/>
                  <a:gd name="connsiteX21" fmla="*/ 115749 w 1177736"/>
                  <a:gd name="connsiteY21" fmla="*/ 453181 h 1182322"/>
                  <a:gd name="connsiteX22" fmla="*/ 86214 w 1177736"/>
                  <a:gd name="connsiteY22" fmla="*/ 551627 h 1182322"/>
                  <a:gd name="connsiteX23" fmla="*/ 7455 w 1177736"/>
                  <a:gd name="connsiteY23" fmla="*/ 620539 h 1182322"/>
                  <a:gd name="connsiteX24" fmla="*/ 22223 w 1177736"/>
                  <a:gd name="connsiteY24" fmla="*/ 728830 h 1182322"/>
                  <a:gd name="connsiteX25" fmla="*/ 174818 w 1177736"/>
                  <a:gd name="connsiteY25" fmla="*/ 773130 h 1182322"/>
                  <a:gd name="connsiteX26" fmla="*/ 253576 w 1177736"/>
                  <a:gd name="connsiteY26" fmla="*/ 846965 h 1182322"/>
                  <a:gd name="connsiteX27" fmla="*/ 283111 w 1177736"/>
                  <a:gd name="connsiteY27" fmla="*/ 945411 h 1182322"/>
                  <a:gd name="connsiteX28" fmla="*/ 337257 w 1177736"/>
                  <a:gd name="connsiteY28" fmla="*/ 1034012 h 1182322"/>
                  <a:gd name="connsiteX29" fmla="*/ 430783 w 1177736"/>
                  <a:gd name="connsiteY29" fmla="*/ 1137381 h 118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7736" h="1182322">
                    <a:moveTo>
                      <a:pt x="430783" y="1137381"/>
                    </a:moveTo>
                    <a:cubicBezTo>
                      <a:pt x="471803" y="1160352"/>
                      <a:pt x="534154" y="1164454"/>
                      <a:pt x="583378" y="1171837"/>
                    </a:cubicBezTo>
                    <a:cubicBezTo>
                      <a:pt x="632602" y="1179220"/>
                      <a:pt x="671982" y="1184143"/>
                      <a:pt x="726128" y="1181682"/>
                    </a:cubicBezTo>
                    <a:cubicBezTo>
                      <a:pt x="780274" y="1179221"/>
                      <a:pt x="863135" y="1166915"/>
                      <a:pt x="908257" y="1157070"/>
                    </a:cubicBezTo>
                    <a:cubicBezTo>
                      <a:pt x="953379" y="1147225"/>
                      <a:pt x="967327" y="1145585"/>
                      <a:pt x="996861" y="1122614"/>
                    </a:cubicBezTo>
                    <a:cubicBezTo>
                      <a:pt x="1026396" y="1099643"/>
                      <a:pt x="1057570" y="1051241"/>
                      <a:pt x="1085464" y="1019246"/>
                    </a:cubicBezTo>
                    <a:cubicBezTo>
                      <a:pt x="1113358" y="987251"/>
                      <a:pt x="1149456" y="963459"/>
                      <a:pt x="1164223" y="930644"/>
                    </a:cubicBezTo>
                    <a:cubicBezTo>
                      <a:pt x="1178990" y="897828"/>
                      <a:pt x="1180631" y="856809"/>
                      <a:pt x="1174068" y="822353"/>
                    </a:cubicBezTo>
                    <a:cubicBezTo>
                      <a:pt x="1167505" y="787897"/>
                      <a:pt x="1147815" y="752620"/>
                      <a:pt x="1124844" y="723907"/>
                    </a:cubicBezTo>
                    <a:cubicBezTo>
                      <a:pt x="1101873" y="695194"/>
                      <a:pt x="1065774" y="679607"/>
                      <a:pt x="1036240" y="650073"/>
                    </a:cubicBezTo>
                    <a:cubicBezTo>
                      <a:pt x="1006706" y="620539"/>
                      <a:pt x="969788" y="586082"/>
                      <a:pt x="947637" y="546704"/>
                    </a:cubicBezTo>
                    <a:cubicBezTo>
                      <a:pt x="925486" y="507325"/>
                      <a:pt x="921384" y="468768"/>
                      <a:pt x="903335" y="413802"/>
                    </a:cubicBezTo>
                    <a:cubicBezTo>
                      <a:pt x="885286" y="358836"/>
                      <a:pt x="852469" y="271876"/>
                      <a:pt x="839343" y="216910"/>
                    </a:cubicBezTo>
                    <a:cubicBezTo>
                      <a:pt x="826217" y="161944"/>
                      <a:pt x="839343" y="118464"/>
                      <a:pt x="824576" y="84008"/>
                    </a:cubicBezTo>
                    <a:cubicBezTo>
                      <a:pt x="809809" y="49552"/>
                      <a:pt x="782736" y="22479"/>
                      <a:pt x="750740" y="10173"/>
                    </a:cubicBezTo>
                    <a:cubicBezTo>
                      <a:pt x="718744" y="-2133"/>
                      <a:pt x="684287" y="-4594"/>
                      <a:pt x="632602" y="10173"/>
                    </a:cubicBezTo>
                    <a:cubicBezTo>
                      <a:pt x="580917" y="24940"/>
                      <a:pt x="493134" y="73343"/>
                      <a:pt x="440628" y="98775"/>
                    </a:cubicBezTo>
                    <a:cubicBezTo>
                      <a:pt x="388122" y="124207"/>
                      <a:pt x="346282" y="134872"/>
                      <a:pt x="317568" y="162765"/>
                    </a:cubicBezTo>
                    <a:cubicBezTo>
                      <a:pt x="288854" y="190658"/>
                      <a:pt x="285571" y="239060"/>
                      <a:pt x="268343" y="266133"/>
                    </a:cubicBezTo>
                    <a:cubicBezTo>
                      <a:pt x="251115" y="293206"/>
                      <a:pt x="232246" y="309614"/>
                      <a:pt x="214197" y="325201"/>
                    </a:cubicBezTo>
                    <a:cubicBezTo>
                      <a:pt x="196148" y="340788"/>
                      <a:pt x="176458" y="338327"/>
                      <a:pt x="160050" y="359657"/>
                    </a:cubicBezTo>
                    <a:cubicBezTo>
                      <a:pt x="143642" y="380987"/>
                      <a:pt x="128055" y="421186"/>
                      <a:pt x="115749" y="453181"/>
                    </a:cubicBezTo>
                    <a:cubicBezTo>
                      <a:pt x="103443" y="485176"/>
                      <a:pt x="104263" y="523734"/>
                      <a:pt x="86214" y="551627"/>
                    </a:cubicBezTo>
                    <a:cubicBezTo>
                      <a:pt x="68165" y="579520"/>
                      <a:pt x="18120" y="591005"/>
                      <a:pt x="7455" y="620539"/>
                    </a:cubicBezTo>
                    <a:cubicBezTo>
                      <a:pt x="-3210" y="650073"/>
                      <a:pt x="-5671" y="703398"/>
                      <a:pt x="22223" y="728830"/>
                    </a:cubicBezTo>
                    <a:cubicBezTo>
                      <a:pt x="50117" y="754262"/>
                      <a:pt x="136259" y="753441"/>
                      <a:pt x="174818" y="773130"/>
                    </a:cubicBezTo>
                    <a:cubicBezTo>
                      <a:pt x="213377" y="792819"/>
                      <a:pt x="235527" y="818252"/>
                      <a:pt x="253576" y="846965"/>
                    </a:cubicBezTo>
                    <a:cubicBezTo>
                      <a:pt x="271625" y="875678"/>
                      <a:pt x="269164" y="914236"/>
                      <a:pt x="283111" y="945411"/>
                    </a:cubicBezTo>
                    <a:cubicBezTo>
                      <a:pt x="297058" y="976586"/>
                      <a:pt x="313465" y="1002017"/>
                      <a:pt x="337257" y="1034012"/>
                    </a:cubicBezTo>
                    <a:cubicBezTo>
                      <a:pt x="361049" y="1066007"/>
                      <a:pt x="389763" y="1114410"/>
                      <a:pt x="430783" y="1137381"/>
                    </a:cubicBezTo>
                    <a:close/>
                  </a:path>
                </a:pathLst>
              </a:custGeom>
              <a:noFill/>
              <a:ln>
                <a:solidFill>
                  <a:srgbClr val="595959"/>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5" name="ZoneTexte 134">
                <a:extLst>
                  <a:ext uri="{FF2B5EF4-FFF2-40B4-BE49-F238E27FC236}">
                    <a16:creationId xmlns:a16="http://schemas.microsoft.com/office/drawing/2014/main" id="{713D4A2F-4FF5-EE4A-96E3-1E25C1772B31}"/>
                  </a:ext>
                </a:extLst>
              </p:cNvPr>
              <p:cNvSpPr txBox="1"/>
              <p:nvPr/>
            </p:nvSpPr>
            <p:spPr>
              <a:xfrm>
                <a:off x="6034966" y="1617435"/>
                <a:ext cx="329082" cy="338554"/>
              </a:xfrm>
              <a:prstGeom prst="rect">
                <a:avLst/>
              </a:prstGeom>
              <a:noFill/>
            </p:spPr>
            <p:txBody>
              <a:bodyPr wrap="square" rtlCol="0">
                <a:spAutoFit/>
              </a:bodyPr>
              <a:lstStyle/>
              <a:p>
                <a:r>
                  <a:rPr lang="fr-FR" sz="1600" dirty="0"/>
                  <a:t>D</a:t>
                </a:r>
              </a:p>
            </p:txBody>
          </p:sp>
          <p:sp>
            <p:nvSpPr>
              <p:cNvPr id="136" name="ZoneTexte 135">
                <a:extLst>
                  <a:ext uri="{FF2B5EF4-FFF2-40B4-BE49-F238E27FC236}">
                    <a16:creationId xmlns:a16="http://schemas.microsoft.com/office/drawing/2014/main" id="{2754B274-7410-CA40-A26A-8CBF0A062BF3}"/>
                  </a:ext>
                </a:extLst>
              </p:cNvPr>
              <p:cNvSpPr txBox="1"/>
              <p:nvPr/>
            </p:nvSpPr>
            <p:spPr>
              <a:xfrm>
                <a:off x="7503797" y="1617435"/>
                <a:ext cx="285656" cy="338554"/>
              </a:xfrm>
              <a:prstGeom prst="rect">
                <a:avLst/>
              </a:prstGeom>
              <a:noFill/>
            </p:spPr>
            <p:txBody>
              <a:bodyPr wrap="none" rtlCol="0">
                <a:spAutoFit/>
              </a:bodyPr>
              <a:lstStyle/>
              <a:p>
                <a:r>
                  <a:rPr lang="fr-FR" sz="1600" dirty="0"/>
                  <a:t>E</a:t>
                </a:r>
              </a:p>
            </p:txBody>
          </p:sp>
          <p:cxnSp>
            <p:nvCxnSpPr>
              <p:cNvPr id="137" name="Connecteur droit avec flèche 136">
                <a:extLst>
                  <a:ext uri="{FF2B5EF4-FFF2-40B4-BE49-F238E27FC236}">
                    <a16:creationId xmlns:a16="http://schemas.microsoft.com/office/drawing/2014/main" id="{FC19A67A-AF8E-6C43-8DA2-378080BB5278}"/>
                  </a:ext>
                </a:extLst>
              </p:cNvPr>
              <p:cNvCxnSpPr>
                <a:cxnSpLocks/>
              </p:cNvCxnSpPr>
              <p:nvPr/>
            </p:nvCxnSpPr>
            <p:spPr>
              <a:xfrm>
                <a:off x="8788294" y="1906232"/>
                <a:ext cx="0" cy="38840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8" name="ZoneTexte 137">
                <a:extLst>
                  <a:ext uri="{FF2B5EF4-FFF2-40B4-BE49-F238E27FC236}">
                    <a16:creationId xmlns:a16="http://schemas.microsoft.com/office/drawing/2014/main" id="{F42CD6DD-B525-CB4B-9E1C-559DAD24A057}"/>
                  </a:ext>
                </a:extLst>
              </p:cNvPr>
              <p:cNvSpPr txBox="1"/>
              <p:nvPr/>
            </p:nvSpPr>
            <p:spPr>
              <a:xfrm>
                <a:off x="8649527" y="1670038"/>
                <a:ext cx="295273" cy="307777"/>
              </a:xfrm>
              <a:prstGeom prst="rect">
                <a:avLst/>
              </a:prstGeom>
              <a:noFill/>
            </p:spPr>
            <p:txBody>
              <a:bodyPr wrap="none" rtlCol="0">
                <a:spAutoFit/>
              </a:bodyPr>
              <a:lstStyle/>
              <a:p>
                <a:pPr algn="ctr"/>
                <a:r>
                  <a:rPr lang="fr-FR" sz="1400" dirty="0"/>
                  <a:t>D</a:t>
                </a:r>
              </a:p>
            </p:txBody>
          </p:sp>
          <p:sp>
            <p:nvSpPr>
              <p:cNvPr id="139" name="ZoneTexte 138">
                <a:extLst>
                  <a:ext uri="{FF2B5EF4-FFF2-40B4-BE49-F238E27FC236}">
                    <a16:creationId xmlns:a16="http://schemas.microsoft.com/office/drawing/2014/main" id="{6E1ED563-1E3C-524B-BD02-335525D60A69}"/>
                  </a:ext>
                </a:extLst>
              </p:cNvPr>
              <p:cNvSpPr txBox="1"/>
              <p:nvPr/>
            </p:nvSpPr>
            <p:spPr>
              <a:xfrm>
                <a:off x="8654495" y="2238666"/>
                <a:ext cx="287258" cy="307777"/>
              </a:xfrm>
              <a:prstGeom prst="rect">
                <a:avLst/>
              </a:prstGeom>
              <a:noFill/>
            </p:spPr>
            <p:txBody>
              <a:bodyPr wrap="none" rtlCol="0">
                <a:spAutoFit/>
              </a:bodyPr>
              <a:lstStyle/>
              <a:p>
                <a:pPr algn="ctr"/>
                <a:r>
                  <a:rPr lang="fr-FR" sz="1400" dirty="0"/>
                  <a:t>V</a:t>
                </a:r>
              </a:p>
            </p:txBody>
          </p:sp>
        </p:grpSp>
        <p:grpSp>
          <p:nvGrpSpPr>
            <p:cNvPr id="79" name="Groupe 78">
              <a:extLst>
                <a:ext uri="{FF2B5EF4-FFF2-40B4-BE49-F238E27FC236}">
                  <a16:creationId xmlns:a16="http://schemas.microsoft.com/office/drawing/2014/main" id="{0E7FDFF9-BD94-C64D-AB9D-9CEA84F3231E}"/>
                </a:ext>
              </a:extLst>
            </p:cNvPr>
            <p:cNvGrpSpPr/>
            <p:nvPr/>
          </p:nvGrpSpPr>
          <p:grpSpPr>
            <a:xfrm>
              <a:off x="6025854" y="3363092"/>
              <a:ext cx="2906283" cy="1607448"/>
              <a:chOff x="6024272" y="1641579"/>
              <a:chExt cx="2906283" cy="1607448"/>
            </a:xfrm>
          </p:grpSpPr>
          <p:pic>
            <p:nvPicPr>
              <p:cNvPr id="120" name="Image 119" descr="nihms-79540-f0002.png">
                <a:extLst>
                  <a:ext uri="{FF2B5EF4-FFF2-40B4-BE49-F238E27FC236}">
                    <a16:creationId xmlns:a16="http://schemas.microsoft.com/office/drawing/2014/main" id="{72CB809B-C26E-2B4A-87F6-9378D2D83E81}"/>
                  </a:ext>
                </a:extLst>
              </p:cNvPr>
              <p:cNvPicPr>
                <a:picLocks noChangeAspect="1"/>
              </p:cNvPicPr>
              <p:nvPr/>
            </p:nvPicPr>
            <p:blipFill rotWithShape="1">
              <a:blip r:embed="rId4">
                <a:extLst>
                  <a:ext uri="{28A0092B-C50C-407E-A947-70E740481C1C}">
                    <a14:useLocalDpi xmlns:a14="http://schemas.microsoft.com/office/drawing/2010/main" val="0"/>
                  </a:ext>
                </a:extLst>
              </a:blip>
              <a:srcRect b="51474"/>
              <a:stretch/>
            </p:blipFill>
            <p:spPr>
              <a:xfrm>
                <a:off x="6033384" y="1644755"/>
                <a:ext cx="2897171" cy="1604272"/>
              </a:xfrm>
              <a:prstGeom prst="rect">
                <a:avLst/>
              </a:prstGeom>
            </p:spPr>
          </p:pic>
          <p:sp>
            <p:nvSpPr>
              <p:cNvPr id="121" name="Forme libre 120">
                <a:extLst>
                  <a:ext uri="{FF2B5EF4-FFF2-40B4-BE49-F238E27FC236}">
                    <a16:creationId xmlns:a16="http://schemas.microsoft.com/office/drawing/2014/main" id="{941E50D0-8CB5-D24E-BE80-95709A829BF5}"/>
                  </a:ext>
                </a:extLst>
              </p:cNvPr>
              <p:cNvSpPr/>
              <p:nvPr/>
            </p:nvSpPr>
            <p:spPr>
              <a:xfrm>
                <a:off x="6329266" y="2253543"/>
                <a:ext cx="683062" cy="574152"/>
              </a:xfrm>
              <a:custGeom>
                <a:avLst/>
                <a:gdLst>
                  <a:gd name="connsiteX0" fmla="*/ 703905 w 825627"/>
                  <a:gd name="connsiteY0" fmla="*/ 52875 h 663986"/>
                  <a:gd name="connsiteX1" fmla="*/ 561155 w 825627"/>
                  <a:gd name="connsiteY1" fmla="*/ 3652 h 663986"/>
                  <a:gd name="connsiteX2" fmla="*/ 423327 w 825627"/>
                  <a:gd name="connsiteY2" fmla="*/ 8574 h 663986"/>
                  <a:gd name="connsiteX3" fmla="*/ 270733 w 825627"/>
                  <a:gd name="connsiteY3" fmla="*/ 47952 h 663986"/>
                  <a:gd name="connsiteX4" fmla="*/ 113215 w 825627"/>
                  <a:gd name="connsiteY4" fmla="*/ 121787 h 663986"/>
                  <a:gd name="connsiteX5" fmla="*/ 24612 w 825627"/>
                  <a:gd name="connsiteY5" fmla="*/ 190699 h 663986"/>
                  <a:gd name="connsiteX6" fmla="*/ 0 w 825627"/>
                  <a:gd name="connsiteY6" fmla="*/ 303912 h 663986"/>
                  <a:gd name="connsiteX7" fmla="*/ 24612 w 825627"/>
                  <a:gd name="connsiteY7" fmla="*/ 426970 h 663986"/>
                  <a:gd name="connsiteX8" fmla="*/ 93526 w 825627"/>
                  <a:gd name="connsiteY8" fmla="*/ 515571 h 663986"/>
                  <a:gd name="connsiteX9" fmla="*/ 231353 w 825627"/>
                  <a:gd name="connsiteY9" fmla="*/ 584484 h 663986"/>
                  <a:gd name="connsiteX10" fmla="*/ 403638 w 825627"/>
                  <a:gd name="connsiteY10" fmla="*/ 658318 h 663986"/>
                  <a:gd name="connsiteX11" fmla="*/ 531621 w 825627"/>
                  <a:gd name="connsiteY11" fmla="*/ 653396 h 663986"/>
                  <a:gd name="connsiteX12" fmla="*/ 659603 w 825627"/>
                  <a:gd name="connsiteY12" fmla="*/ 609095 h 663986"/>
                  <a:gd name="connsiteX13" fmla="*/ 782664 w 825627"/>
                  <a:gd name="connsiteY13" fmla="*/ 510649 h 663986"/>
                  <a:gd name="connsiteX14" fmla="*/ 822043 w 825627"/>
                  <a:gd name="connsiteY14" fmla="*/ 397436 h 663986"/>
                  <a:gd name="connsiteX15" fmla="*/ 817121 w 825627"/>
                  <a:gd name="connsiteY15" fmla="*/ 289145 h 663986"/>
                  <a:gd name="connsiteX16" fmla="*/ 762974 w 825627"/>
                  <a:gd name="connsiteY16" fmla="*/ 190699 h 663986"/>
                  <a:gd name="connsiteX17" fmla="*/ 703905 w 825627"/>
                  <a:gd name="connsiteY17" fmla="*/ 52875 h 6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627" h="663986">
                    <a:moveTo>
                      <a:pt x="703905" y="52875"/>
                    </a:moveTo>
                    <a:cubicBezTo>
                      <a:pt x="670268" y="21700"/>
                      <a:pt x="607918" y="11035"/>
                      <a:pt x="561155" y="3652"/>
                    </a:cubicBezTo>
                    <a:cubicBezTo>
                      <a:pt x="514392" y="-3732"/>
                      <a:pt x="471731" y="1191"/>
                      <a:pt x="423327" y="8574"/>
                    </a:cubicBezTo>
                    <a:cubicBezTo>
                      <a:pt x="374923" y="15957"/>
                      <a:pt x="322418" y="29083"/>
                      <a:pt x="270733" y="47952"/>
                    </a:cubicBezTo>
                    <a:cubicBezTo>
                      <a:pt x="219048" y="66821"/>
                      <a:pt x="154235" y="97996"/>
                      <a:pt x="113215" y="121787"/>
                    </a:cubicBezTo>
                    <a:cubicBezTo>
                      <a:pt x="72195" y="145578"/>
                      <a:pt x="43481" y="160345"/>
                      <a:pt x="24612" y="190699"/>
                    </a:cubicBezTo>
                    <a:cubicBezTo>
                      <a:pt x="5743" y="221053"/>
                      <a:pt x="0" y="264534"/>
                      <a:pt x="0" y="303912"/>
                    </a:cubicBezTo>
                    <a:cubicBezTo>
                      <a:pt x="0" y="343290"/>
                      <a:pt x="9024" y="391694"/>
                      <a:pt x="24612" y="426970"/>
                    </a:cubicBezTo>
                    <a:cubicBezTo>
                      <a:pt x="40200" y="462246"/>
                      <a:pt x="59069" y="489319"/>
                      <a:pt x="93526" y="515571"/>
                    </a:cubicBezTo>
                    <a:cubicBezTo>
                      <a:pt x="127983" y="541823"/>
                      <a:pt x="179668" y="560693"/>
                      <a:pt x="231353" y="584484"/>
                    </a:cubicBezTo>
                    <a:cubicBezTo>
                      <a:pt x="283038" y="608275"/>
                      <a:pt x="353593" y="646833"/>
                      <a:pt x="403638" y="658318"/>
                    </a:cubicBezTo>
                    <a:cubicBezTo>
                      <a:pt x="453683" y="669803"/>
                      <a:pt x="488960" y="661600"/>
                      <a:pt x="531621" y="653396"/>
                    </a:cubicBezTo>
                    <a:cubicBezTo>
                      <a:pt x="574282" y="645192"/>
                      <a:pt x="617762" y="632886"/>
                      <a:pt x="659603" y="609095"/>
                    </a:cubicBezTo>
                    <a:cubicBezTo>
                      <a:pt x="701443" y="585304"/>
                      <a:pt x="755591" y="545925"/>
                      <a:pt x="782664" y="510649"/>
                    </a:cubicBezTo>
                    <a:cubicBezTo>
                      <a:pt x="809737" y="475373"/>
                      <a:pt x="816300" y="434353"/>
                      <a:pt x="822043" y="397436"/>
                    </a:cubicBezTo>
                    <a:cubicBezTo>
                      <a:pt x="827786" y="360519"/>
                      <a:pt x="826966" y="323601"/>
                      <a:pt x="817121" y="289145"/>
                    </a:cubicBezTo>
                    <a:cubicBezTo>
                      <a:pt x="807276" y="254689"/>
                      <a:pt x="784304" y="231718"/>
                      <a:pt x="762974" y="190699"/>
                    </a:cubicBezTo>
                    <a:cubicBezTo>
                      <a:pt x="741644" y="149680"/>
                      <a:pt x="737542" y="84050"/>
                      <a:pt x="703905" y="52875"/>
                    </a:cubicBezTo>
                    <a:close/>
                  </a:path>
                </a:pathLst>
              </a:custGeom>
              <a:noFill/>
              <a:ln w="9525" cmpd="sng">
                <a:solidFill>
                  <a:schemeClr val="tx1">
                    <a:lumMod val="65000"/>
                    <a:lumOff val="3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2" name="Forme libre 121">
                <a:extLst>
                  <a:ext uri="{FF2B5EF4-FFF2-40B4-BE49-F238E27FC236}">
                    <a16:creationId xmlns:a16="http://schemas.microsoft.com/office/drawing/2014/main" id="{C1093E5C-3D78-4945-9906-B124321B2309}"/>
                  </a:ext>
                </a:extLst>
              </p:cNvPr>
              <p:cNvSpPr/>
              <p:nvPr/>
            </p:nvSpPr>
            <p:spPr>
              <a:xfrm>
                <a:off x="7685387" y="1966467"/>
                <a:ext cx="838922" cy="984016"/>
              </a:xfrm>
              <a:custGeom>
                <a:avLst/>
                <a:gdLst>
                  <a:gd name="connsiteX0" fmla="*/ 703905 w 825627"/>
                  <a:gd name="connsiteY0" fmla="*/ 52875 h 663986"/>
                  <a:gd name="connsiteX1" fmla="*/ 561155 w 825627"/>
                  <a:gd name="connsiteY1" fmla="*/ 3652 h 663986"/>
                  <a:gd name="connsiteX2" fmla="*/ 423327 w 825627"/>
                  <a:gd name="connsiteY2" fmla="*/ 8574 h 663986"/>
                  <a:gd name="connsiteX3" fmla="*/ 270733 w 825627"/>
                  <a:gd name="connsiteY3" fmla="*/ 47952 h 663986"/>
                  <a:gd name="connsiteX4" fmla="*/ 113215 w 825627"/>
                  <a:gd name="connsiteY4" fmla="*/ 121787 h 663986"/>
                  <a:gd name="connsiteX5" fmla="*/ 24612 w 825627"/>
                  <a:gd name="connsiteY5" fmla="*/ 190699 h 663986"/>
                  <a:gd name="connsiteX6" fmla="*/ 0 w 825627"/>
                  <a:gd name="connsiteY6" fmla="*/ 303912 h 663986"/>
                  <a:gd name="connsiteX7" fmla="*/ 24612 w 825627"/>
                  <a:gd name="connsiteY7" fmla="*/ 426970 h 663986"/>
                  <a:gd name="connsiteX8" fmla="*/ 93526 w 825627"/>
                  <a:gd name="connsiteY8" fmla="*/ 515571 h 663986"/>
                  <a:gd name="connsiteX9" fmla="*/ 231353 w 825627"/>
                  <a:gd name="connsiteY9" fmla="*/ 584484 h 663986"/>
                  <a:gd name="connsiteX10" fmla="*/ 403638 w 825627"/>
                  <a:gd name="connsiteY10" fmla="*/ 658318 h 663986"/>
                  <a:gd name="connsiteX11" fmla="*/ 531621 w 825627"/>
                  <a:gd name="connsiteY11" fmla="*/ 653396 h 663986"/>
                  <a:gd name="connsiteX12" fmla="*/ 659603 w 825627"/>
                  <a:gd name="connsiteY12" fmla="*/ 609095 h 663986"/>
                  <a:gd name="connsiteX13" fmla="*/ 782664 w 825627"/>
                  <a:gd name="connsiteY13" fmla="*/ 510649 h 663986"/>
                  <a:gd name="connsiteX14" fmla="*/ 822043 w 825627"/>
                  <a:gd name="connsiteY14" fmla="*/ 397436 h 663986"/>
                  <a:gd name="connsiteX15" fmla="*/ 817121 w 825627"/>
                  <a:gd name="connsiteY15" fmla="*/ 289145 h 663986"/>
                  <a:gd name="connsiteX16" fmla="*/ 762974 w 825627"/>
                  <a:gd name="connsiteY16" fmla="*/ 190699 h 663986"/>
                  <a:gd name="connsiteX17" fmla="*/ 703905 w 825627"/>
                  <a:gd name="connsiteY17" fmla="*/ 52875 h 6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5627" h="663986">
                    <a:moveTo>
                      <a:pt x="703905" y="52875"/>
                    </a:moveTo>
                    <a:cubicBezTo>
                      <a:pt x="670268" y="21700"/>
                      <a:pt x="607918" y="11035"/>
                      <a:pt x="561155" y="3652"/>
                    </a:cubicBezTo>
                    <a:cubicBezTo>
                      <a:pt x="514392" y="-3732"/>
                      <a:pt x="471731" y="1191"/>
                      <a:pt x="423327" y="8574"/>
                    </a:cubicBezTo>
                    <a:cubicBezTo>
                      <a:pt x="374923" y="15957"/>
                      <a:pt x="322418" y="29083"/>
                      <a:pt x="270733" y="47952"/>
                    </a:cubicBezTo>
                    <a:cubicBezTo>
                      <a:pt x="219048" y="66821"/>
                      <a:pt x="154235" y="97996"/>
                      <a:pt x="113215" y="121787"/>
                    </a:cubicBezTo>
                    <a:cubicBezTo>
                      <a:pt x="72195" y="145578"/>
                      <a:pt x="43481" y="160345"/>
                      <a:pt x="24612" y="190699"/>
                    </a:cubicBezTo>
                    <a:cubicBezTo>
                      <a:pt x="5743" y="221053"/>
                      <a:pt x="0" y="264534"/>
                      <a:pt x="0" y="303912"/>
                    </a:cubicBezTo>
                    <a:cubicBezTo>
                      <a:pt x="0" y="343290"/>
                      <a:pt x="9024" y="391694"/>
                      <a:pt x="24612" y="426970"/>
                    </a:cubicBezTo>
                    <a:cubicBezTo>
                      <a:pt x="40200" y="462246"/>
                      <a:pt x="59069" y="489319"/>
                      <a:pt x="93526" y="515571"/>
                    </a:cubicBezTo>
                    <a:cubicBezTo>
                      <a:pt x="127983" y="541823"/>
                      <a:pt x="179668" y="560693"/>
                      <a:pt x="231353" y="584484"/>
                    </a:cubicBezTo>
                    <a:cubicBezTo>
                      <a:pt x="283038" y="608275"/>
                      <a:pt x="353593" y="646833"/>
                      <a:pt x="403638" y="658318"/>
                    </a:cubicBezTo>
                    <a:cubicBezTo>
                      <a:pt x="453683" y="669803"/>
                      <a:pt x="488960" y="661600"/>
                      <a:pt x="531621" y="653396"/>
                    </a:cubicBezTo>
                    <a:cubicBezTo>
                      <a:pt x="574282" y="645192"/>
                      <a:pt x="617762" y="632886"/>
                      <a:pt x="659603" y="609095"/>
                    </a:cubicBezTo>
                    <a:cubicBezTo>
                      <a:pt x="701443" y="585304"/>
                      <a:pt x="755591" y="545925"/>
                      <a:pt x="782664" y="510649"/>
                    </a:cubicBezTo>
                    <a:cubicBezTo>
                      <a:pt x="809737" y="475373"/>
                      <a:pt x="816300" y="434353"/>
                      <a:pt x="822043" y="397436"/>
                    </a:cubicBezTo>
                    <a:cubicBezTo>
                      <a:pt x="827786" y="360519"/>
                      <a:pt x="826966" y="323601"/>
                      <a:pt x="817121" y="289145"/>
                    </a:cubicBezTo>
                    <a:cubicBezTo>
                      <a:pt x="807276" y="254689"/>
                      <a:pt x="784304" y="231718"/>
                      <a:pt x="762974" y="190699"/>
                    </a:cubicBezTo>
                    <a:cubicBezTo>
                      <a:pt x="741644" y="149680"/>
                      <a:pt x="737542" y="84050"/>
                      <a:pt x="703905" y="52875"/>
                    </a:cubicBezTo>
                    <a:close/>
                  </a:path>
                </a:pathLst>
              </a:custGeom>
              <a:noFill/>
              <a:ln w="9525" cmpd="sng">
                <a:solidFill>
                  <a:schemeClr val="tx1">
                    <a:lumMod val="65000"/>
                    <a:lumOff val="3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3" name="ZoneTexte 122">
                <a:extLst>
                  <a:ext uri="{FF2B5EF4-FFF2-40B4-BE49-F238E27FC236}">
                    <a16:creationId xmlns:a16="http://schemas.microsoft.com/office/drawing/2014/main" id="{E0F1F161-A07C-3547-A1F4-224798E8E142}"/>
                  </a:ext>
                </a:extLst>
              </p:cNvPr>
              <p:cNvSpPr txBox="1"/>
              <p:nvPr/>
            </p:nvSpPr>
            <p:spPr>
              <a:xfrm>
                <a:off x="6024272" y="1641579"/>
                <a:ext cx="279244" cy="338554"/>
              </a:xfrm>
              <a:prstGeom prst="rect">
                <a:avLst/>
              </a:prstGeom>
              <a:noFill/>
            </p:spPr>
            <p:txBody>
              <a:bodyPr wrap="none" rtlCol="0">
                <a:spAutoFit/>
              </a:bodyPr>
              <a:lstStyle/>
              <a:p>
                <a:r>
                  <a:rPr lang="fr-FR" sz="1600" dirty="0"/>
                  <a:t>F</a:t>
                </a:r>
              </a:p>
            </p:txBody>
          </p:sp>
          <p:sp>
            <p:nvSpPr>
              <p:cNvPr id="124" name="ZoneTexte 123">
                <a:extLst>
                  <a:ext uri="{FF2B5EF4-FFF2-40B4-BE49-F238E27FC236}">
                    <a16:creationId xmlns:a16="http://schemas.microsoft.com/office/drawing/2014/main" id="{A480897A-AB1F-F546-9C45-D39421647774}"/>
                  </a:ext>
                </a:extLst>
              </p:cNvPr>
              <p:cNvSpPr txBox="1"/>
              <p:nvPr/>
            </p:nvSpPr>
            <p:spPr>
              <a:xfrm>
                <a:off x="7493103" y="1641579"/>
                <a:ext cx="314510" cy="338554"/>
              </a:xfrm>
              <a:prstGeom prst="rect">
                <a:avLst/>
              </a:prstGeom>
              <a:noFill/>
            </p:spPr>
            <p:txBody>
              <a:bodyPr wrap="none" rtlCol="0">
                <a:spAutoFit/>
              </a:bodyPr>
              <a:lstStyle/>
              <a:p>
                <a:r>
                  <a:rPr lang="fr-FR" sz="1600" dirty="0"/>
                  <a:t>G</a:t>
                </a:r>
              </a:p>
            </p:txBody>
          </p:sp>
          <p:cxnSp>
            <p:nvCxnSpPr>
              <p:cNvPr id="125" name="Connecteur droit avec flèche 124">
                <a:extLst>
                  <a:ext uri="{FF2B5EF4-FFF2-40B4-BE49-F238E27FC236}">
                    <a16:creationId xmlns:a16="http://schemas.microsoft.com/office/drawing/2014/main" id="{E3268954-472D-4D47-A45E-F1D59730FA54}"/>
                  </a:ext>
                </a:extLst>
              </p:cNvPr>
              <p:cNvCxnSpPr/>
              <p:nvPr/>
            </p:nvCxnSpPr>
            <p:spPr>
              <a:xfrm>
                <a:off x="7098967" y="2021255"/>
                <a:ext cx="128848" cy="225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a:extLst>
                  <a:ext uri="{FF2B5EF4-FFF2-40B4-BE49-F238E27FC236}">
                    <a16:creationId xmlns:a16="http://schemas.microsoft.com/office/drawing/2014/main" id="{DA72FCDA-16CB-A747-9BEC-9C3693C0EACA}"/>
                  </a:ext>
                </a:extLst>
              </p:cNvPr>
              <p:cNvCxnSpPr/>
              <p:nvPr/>
            </p:nvCxnSpPr>
            <p:spPr>
              <a:xfrm flipV="1">
                <a:off x="6708158" y="2865235"/>
                <a:ext cx="0" cy="166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a:extLst>
                  <a:ext uri="{FF2B5EF4-FFF2-40B4-BE49-F238E27FC236}">
                    <a16:creationId xmlns:a16="http://schemas.microsoft.com/office/drawing/2014/main" id="{BD00C06A-3C1C-BB4E-91BC-19160EA865AE}"/>
                  </a:ext>
                </a:extLst>
              </p:cNvPr>
              <p:cNvCxnSpPr/>
              <p:nvPr/>
            </p:nvCxnSpPr>
            <p:spPr>
              <a:xfrm>
                <a:off x="6456744" y="2037385"/>
                <a:ext cx="128848" cy="2257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BACD1FD6-0955-5A44-87A0-582B9DC604D0}"/>
                </a:ext>
              </a:extLst>
            </p:cNvPr>
            <p:cNvSpPr/>
            <p:nvPr/>
          </p:nvSpPr>
          <p:spPr>
            <a:xfrm>
              <a:off x="1539345" y="5142589"/>
              <a:ext cx="1497846" cy="307777"/>
            </a:xfrm>
            <a:prstGeom prst="rect">
              <a:avLst/>
            </a:prstGeom>
          </p:spPr>
          <p:txBody>
            <a:bodyPr wrap="none">
              <a:spAutoFit/>
            </a:bodyPr>
            <a:lstStyle/>
            <a:p>
              <a:r>
                <a:rPr lang="fr-FR" sz="1400" dirty="0">
                  <a:solidFill>
                    <a:srgbClr val="FF0000"/>
                  </a:solidFill>
                </a:rPr>
                <a:t>Immunodétection</a:t>
              </a:r>
              <a:endParaRPr lang="fr-FR" sz="1400" i="1" dirty="0">
                <a:solidFill>
                  <a:srgbClr val="FF0000"/>
                </a:solidFill>
              </a:endParaRPr>
            </a:p>
          </p:txBody>
        </p:sp>
        <p:cxnSp>
          <p:nvCxnSpPr>
            <p:cNvPr id="98" name="Connecteur droit 97">
              <a:extLst>
                <a:ext uri="{FF2B5EF4-FFF2-40B4-BE49-F238E27FC236}">
                  <a16:creationId xmlns:a16="http://schemas.microsoft.com/office/drawing/2014/main" id="{18F12197-0116-0242-81CE-C3BB27B88F2F}"/>
                </a:ext>
              </a:extLst>
            </p:cNvPr>
            <p:cNvCxnSpPr>
              <a:cxnSpLocks/>
            </p:cNvCxnSpPr>
            <p:nvPr/>
          </p:nvCxnSpPr>
          <p:spPr>
            <a:xfrm>
              <a:off x="292929" y="5138639"/>
              <a:ext cx="3990678"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9" name="Groupe 98">
              <a:extLst>
                <a:ext uri="{FF2B5EF4-FFF2-40B4-BE49-F238E27FC236}">
                  <a16:creationId xmlns:a16="http://schemas.microsoft.com/office/drawing/2014/main" id="{7A8D4E6E-80F8-1145-B475-43E8B349D221}"/>
                </a:ext>
              </a:extLst>
            </p:cNvPr>
            <p:cNvGrpSpPr/>
            <p:nvPr/>
          </p:nvGrpSpPr>
          <p:grpSpPr>
            <a:xfrm>
              <a:off x="181524" y="1374052"/>
              <a:ext cx="3994451" cy="3710176"/>
              <a:chOff x="181524" y="1374052"/>
              <a:chExt cx="3994451" cy="3710176"/>
            </a:xfrm>
          </p:grpSpPr>
          <p:pic>
            <p:nvPicPr>
              <p:cNvPr id="101" name="Image 100" descr="Shh-peptides-in-a-stage-10-10-somites-chick-embryo-A-immuno A.jpg">
                <a:extLst>
                  <a:ext uri="{FF2B5EF4-FFF2-40B4-BE49-F238E27FC236}">
                    <a16:creationId xmlns:a16="http://schemas.microsoft.com/office/drawing/2014/main" id="{C8A2D3E6-C948-4648-AD85-B8153D286D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320" y="1737170"/>
                <a:ext cx="1324519" cy="3284839"/>
              </a:xfrm>
              <a:prstGeom prst="rect">
                <a:avLst/>
              </a:prstGeom>
            </p:spPr>
          </p:pic>
          <p:sp>
            <p:nvSpPr>
              <p:cNvPr id="102" name="ZoneTexte 101">
                <a:extLst>
                  <a:ext uri="{FF2B5EF4-FFF2-40B4-BE49-F238E27FC236}">
                    <a16:creationId xmlns:a16="http://schemas.microsoft.com/office/drawing/2014/main" id="{E40E57E4-99A4-0B40-9E34-BA8ED104030E}"/>
                  </a:ext>
                </a:extLst>
              </p:cNvPr>
              <p:cNvSpPr txBox="1"/>
              <p:nvPr/>
            </p:nvSpPr>
            <p:spPr>
              <a:xfrm>
                <a:off x="181524" y="1701396"/>
                <a:ext cx="303288" cy="338554"/>
              </a:xfrm>
              <a:prstGeom prst="rect">
                <a:avLst/>
              </a:prstGeom>
              <a:noFill/>
            </p:spPr>
            <p:txBody>
              <a:bodyPr wrap="none" rtlCol="0">
                <a:spAutoFit/>
              </a:bodyPr>
              <a:lstStyle/>
              <a:p>
                <a:r>
                  <a:rPr lang="fr-FR" sz="1600" dirty="0"/>
                  <a:t>A</a:t>
                </a:r>
              </a:p>
            </p:txBody>
          </p:sp>
          <p:grpSp>
            <p:nvGrpSpPr>
              <p:cNvPr id="103" name="Groupe 102">
                <a:extLst>
                  <a:ext uri="{FF2B5EF4-FFF2-40B4-BE49-F238E27FC236}">
                    <a16:creationId xmlns:a16="http://schemas.microsoft.com/office/drawing/2014/main" id="{DB56BD31-BC91-E845-B55A-C2A56E7CC4AC}"/>
                  </a:ext>
                </a:extLst>
              </p:cNvPr>
              <p:cNvGrpSpPr/>
              <p:nvPr/>
            </p:nvGrpSpPr>
            <p:grpSpPr>
              <a:xfrm>
                <a:off x="1685635" y="3259304"/>
                <a:ext cx="2490340" cy="1187877"/>
                <a:chOff x="1628095" y="1693386"/>
                <a:chExt cx="2490340" cy="1187877"/>
              </a:xfrm>
            </p:grpSpPr>
            <p:pic>
              <p:nvPicPr>
                <p:cNvPr id="118" name="Image 117" descr="Shh-peptides-in-a-stage-10-10-somites-chick-embryo-A-immuno B.jpg">
                  <a:extLst>
                    <a:ext uri="{FF2B5EF4-FFF2-40B4-BE49-F238E27FC236}">
                      <a16:creationId xmlns:a16="http://schemas.microsoft.com/office/drawing/2014/main" id="{54B748A8-9FC9-2942-A7DB-417DAC3709B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5000" contrast="-30000"/>
                          </a14:imgEffect>
                        </a14:imgLayer>
                      </a14:imgProps>
                    </a:ext>
                    <a:ext uri="{28A0092B-C50C-407E-A947-70E740481C1C}">
                      <a14:useLocalDpi xmlns:a14="http://schemas.microsoft.com/office/drawing/2010/main" val="0"/>
                    </a:ext>
                  </a:extLst>
                </a:blip>
                <a:srcRect t="48404"/>
                <a:stretch/>
              </p:blipFill>
              <p:spPr>
                <a:xfrm>
                  <a:off x="1638742" y="1693386"/>
                  <a:ext cx="2479693" cy="1187877"/>
                </a:xfrm>
                <a:prstGeom prst="rect">
                  <a:avLst/>
                </a:prstGeom>
              </p:spPr>
            </p:pic>
            <p:sp>
              <p:nvSpPr>
                <p:cNvPr id="119" name="ZoneTexte 118">
                  <a:extLst>
                    <a:ext uri="{FF2B5EF4-FFF2-40B4-BE49-F238E27FC236}">
                      <a16:creationId xmlns:a16="http://schemas.microsoft.com/office/drawing/2014/main" id="{CA885B51-A944-D34F-B3BB-EC3A6ACF6FEE}"/>
                    </a:ext>
                  </a:extLst>
                </p:cNvPr>
                <p:cNvSpPr txBox="1"/>
                <p:nvPr/>
              </p:nvSpPr>
              <p:spPr>
                <a:xfrm>
                  <a:off x="1628095" y="1701396"/>
                  <a:ext cx="296876" cy="338554"/>
                </a:xfrm>
                <a:prstGeom prst="rect">
                  <a:avLst/>
                </a:prstGeom>
                <a:noFill/>
              </p:spPr>
              <p:txBody>
                <a:bodyPr wrap="none" rtlCol="0">
                  <a:spAutoFit/>
                </a:bodyPr>
                <a:lstStyle/>
                <a:p>
                  <a:r>
                    <a:rPr lang="fr-FR" sz="1600" dirty="0"/>
                    <a:t>C</a:t>
                  </a:r>
                </a:p>
              </p:txBody>
            </p:sp>
          </p:grpSp>
          <p:sp>
            <p:nvSpPr>
              <p:cNvPr id="104" name="ZoneTexte 103">
                <a:extLst>
                  <a:ext uri="{FF2B5EF4-FFF2-40B4-BE49-F238E27FC236}">
                    <a16:creationId xmlns:a16="http://schemas.microsoft.com/office/drawing/2014/main" id="{11176191-6D94-3745-9AA4-F7F5415D544E}"/>
                  </a:ext>
                </a:extLst>
              </p:cNvPr>
              <p:cNvSpPr txBox="1"/>
              <p:nvPr/>
            </p:nvSpPr>
            <p:spPr>
              <a:xfrm>
                <a:off x="675319" y="1374052"/>
                <a:ext cx="534121" cy="369332"/>
              </a:xfrm>
              <a:prstGeom prst="rect">
                <a:avLst/>
              </a:prstGeom>
              <a:noFill/>
            </p:spPr>
            <p:txBody>
              <a:bodyPr wrap="none" rtlCol="0">
                <a:spAutoFit/>
              </a:bodyPr>
              <a:lstStyle/>
              <a:p>
                <a:r>
                  <a:rPr lang="fr-FR" dirty="0" err="1"/>
                  <a:t>Shh</a:t>
                </a:r>
                <a:endParaRPr lang="fr-FR" dirty="0"/>
              </a:p>
            </p:txBody>
          </p:sp>
          <p:sp>
            <p:nvSpPr>
              <p:cNvPr id="105" name="ZoneTexte 104">
                <a:extLst>
                  <a:ext uri="{FF2B5EF4-FFF2-40B4-BE49-F238E27FC236}">
                    <a16:creationId xmlns:a16="http://schemas.microsoft.com/office/drawing/2014/main" id="{8080D5CE-945A-9947-9780-6D79A324C157}"/>
                  </a:ext>
                </a:extLst>
              </p:cNvPr>
              <p:cNvSpPr txBox="1"/>
              <p:nvPr/>
            </p:nvSpPr>
            <p:spPr>
              <a:xfrm>
                <a:off x="2674845" y="1775480"/>
                <a:ext cx="534121" cy="369332"/>
              </a:xfrm>
              <a:prstGeom prst="rect">
                <a:avLst/>
              </a:prstGeom>
              <a:noFill/>
            </p:spPr>
            <p:txBody>
              <a:bodyPr wrap="none" rtlCol="0">
                <a:spAutoFit/>
              </a:bodyPr>
              <a:lstStyle/>
              <a:p>
                <a:r>
                  <a:rPr lang="fr-FR" dirty="0" err="1"/>
                  <a:t>Shh</a:t>
                </a:r>
                <a:endParaRPr lang="fr-FR" dirty="0"/>
              </a:p>
            </p:txBody>
          </p:sp>
          <p:sp>
            <p:nvSpPr>
              <p:cNvPr id="106" name="ZoneTexte 105">
                <a:extLst>
                  <a:ext uri="{FF2B5EF4-FFF2-40B4-BE49-F238E27FC236}">
                    <a16:creationId xmlns:a16="http://schemas.microsoft.com/office/drawing/2014/main" id="{65323849-495A-0744-AEBB-87DEA694B22C}"/>
                  </a:ext>
                </a:extLst>
              </p:cNvPr>
              <p:cNvSpPr txBox="1"/>
              <p:nvPr/>
            </p:nvSpPr>
            <p:spPr>
              <a:xfrm>
                <a:off x="1178005" y="2426430"/>
                <a:ext cx="391454" cy="307777"/>
              </a:xfrm>
              <a:prstGeom prst="rect">
                <a:avLst/>
              </a:prstGeom>
              <a:noFill/>
            </p:spPr>
            <p:txBody>
              <a:bodyPr wrap="none" rtlCol="0">
                <a:spAutoFit/>
              </a:bodyPr>
              <a:lstStyle/>
              <a:p>
                <a:r>
                  <a:rPr lang="fr-FR" sz="1400" dirty="0"/>
                  <a:t>(B)</a:t>
                </a:r>
              </a:p>
            </p:txBody>
          </p:sp>
          <p:sp>
            <p:nvSpPr>
              <p:cNvPr id="107" name="ZoneTexte 106">
                <a:extLst>
                  <a:ext uri="{FF2B5EF4-FFF2-40B4-BE49-F238E27FC236}">
                    <a16:creationId xmlns:a16="http://schemas.microsoft.com/office/drawing/2014/main" id="{0112FC4E-ECC9-E248-821C-BBC6E0835322}"/>
                  </a:ext>
                </a:extLst>
              </p:cNvPr>
              <p:cNvSpPr txBox="1"/>
              <p:nvPr/>
            </p:nvSpPr>
            <p:spPr>
              <a:xfrm>
                <a:off x="1154915" y="3593641"/>
                <a:ext cx="389850" cy="307777"/>
              </a:xfrm>
              <a:prstGeom prst="rect">
                <a:avLst/>
              </a:prstGeom>
              <a:noFill/>
            </p:spPr>
            <p:txBody>
              <a:bodyPr wrap="none" rtlCol="0">
                <a:spAutoFit/>
              </a:bodyPr>
              <a:lstStyle/>
              <a:p>
                <a:r>
                  <a:rPr lang="fr-FR" sz="1400" dirty="0"/>
                  <a:t>(C)</a:t>
                </a:r>
              </a:p>
            </p:txBody>
          </p:sp>
          <p:cxnSp>
            <p:nvCxnSpPr>
              <p:cNvPr id="108" name="Connecteur droit avec flèche 107">
                <a:extLst>
                  <a:ext uri="{FF2B5EF4-FFF2-40B4-BE49-F238E27FC236}">
                    <a16:creationId xmlns:a16="http://schemas.microsoft.com/office/drawing/2014/main" id="{03A2F017-57A3-8147-ACDF-1A24425EAEDE}"/>
                  </a:ext>
                </a:extLst>
              </p:cNvPr>
              <p:cNvCxnSpPr/>
              <p:nvPr/>
            </p:nvCxnSpPr>
            <p:spPr>
              <a:xfrm>
                <a:off x="442874" y="4040510"/>
                <a:ext cx="0" cy="7136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9" name="ZoneTexte 108">
                <a:extLst>
                  <a:ext uri="{FF2B5EF4-FFF2-40B4-BE49-F238E27FC236}">
                    <a16:creationId xmlns:a16="http://schemas.microsoft.com/office/drawing/2014/main" id="{49D95850-1BCF-AB43-9557-E2AFF9F1540E}"/>
                  </a:ext>
                </a:extLst>
              </p:cNvPr>
              <p:cNvSpPr txBox="1"/>
              <p:nvPr/>
            </p:nvSpPr>
            <p:spPr>
              <a:xfrm>
                <a:off x="291230" y="3747378"/>
                <a:ext cx="303288" cy="338554"/>
              </a:xfrm>
              <a:prstGeom prst="rect">
                <a:avLst/>
              </a:prstGeom>
              <a:noFill/>
            </p:spPr>
            <p:txBody>
              <a:bodyPr wrap="none" rtlCol="0">
                <a:spAutoFit/>
              </a:bodyPr>
              <a:lstStyle/>
              <a:p>
                <a:pPr algn="ctr"/>
                <a:r>
                  <a:rPr lang="fr-FR" sz="1600" dirty="0"/>
                  <a:t>A</a:t>
                </a:r>
              </a:p>
            </p:txBody>
          </p:sp>
          <p:sp>
            <p:nvSpPr>
              <p:cNvPr id="110" name="ZoneTexte 109">
                <a:extLst>
                  <a:ext uri="{FF2B5EF4-FFF2-40B4-BE49-F238E27FC236}">
                    <a16:creationId xmlns:a16="http://schemas.microsoft.com/office/drawing/2014/main" id="{D5725735-8F4F-5943-A4C9-CA970F865F0C}"/>
                  </a:ext>
                </a:extLst>
              </p:cNvPr>
              <p:cNvSpPr txBox="1"/>
              <p:nvPr/>
            </p:nvSpPr>
            <p:spPr>
              <a:xfrm>
                <a:off x="297642" y="4745674"/>
                <a:ext cx="290464" cy="338554"/>
              </a:xfrm>
              <a:prstGeom prst="rect">
                <a:avLst/>
              </a:prstGeom>
              <a:noFill/>
            </p:spPr>
            <p:txBody>
              <a:bodyPr wrap="none" rtlCol="0">
                <a:spAutoFit/>
              </a:bodyPr>
              <a:lstStyle/>
              <a:p>
                <a:pPr algn="ctr"/>
                <a:r>
                  <a:rPr lang="fr-FR" sz="1600" dirty="0"/>
                  <a:t>P</a:t>
                </a:r>
              </a:p>
            </p:txBody>
          </p:sp>
          <p:grpSp>
            <p:nvGrpSpPr>
              <p:cNvPr id="111" name="Groupe 110">
                <a:extLst>
                  <a:ext uri="{FF2B5EF4-FFF2-40B4-BE49-F238E27FC236}">
                    <a16:creationId xmlns:a16="http://schemas.microsoft.com/office/drawing/2014/main" id="{B1B9119D-565F-7042-81B2-E88DC197DD37}"/>
                  </a:ext>
                </a:extLst>
              </p:cNvPr>
              <p:cNvGrpSpPr/>
              <p:nvPr/>
            </p:nvGrpSpPr>
            <p:grpSpPr>
              <a:xfrm>
                <a:off x="1675027" y="2079798"/>
                <a:ext cx="2487042" cy="1150456"/>
                <a:chOff x="1628095" y="2826282"/>
                <a:chExt cx="2487042" cy="1150456"/>
              </a:xfrm>
            </p:grpSpPr>
            <p:pic>
              <p:nvPicPr>
                <p:cNvPr id="116" name="Image 115" descr="Shh-peptides-in-a-stage-10-10-somites-chick-embryo-A-immuno B.jpg">
                  <a:extLst>
                    <a:ext uri="{FF2B5EF4-FFF2-40B4-BE49-F238E27FC236}">
                      <a16:creationId xmlns:a16="http://schemas.microsoft.com/office/drawing/2014/main" id="{964E68D6-30E9-8445-B776-BBBE94C26600}"/>
                    </a:ext>
                  </a:extLst>
                </p:cNvPr>
                <p:cNvPicPr>
                  <a:picLocks noChangeAspect="1"/>
                </p:cNvPicPr>
                <p:nvPr/>
              </p:nvPicPr>
              <p:blipFill rotWithShape="1">
                <a:blip r:embed="rId6">
                  <a:extLst>
                    <a:ext uri="{BEBA8EAE-BF5A-486C-A8C5-ECC9F3942E4B}">
                      <a14:imgProps xmlns:a14="http://schemas.microsoft.com/office/drawing/2010/main">
                        <a14:imgLayer r:embed="rId8">
                          <a14:imgEffect>
                            <a14:brightnessContrast bright="5000" contrast="-30000"/>
                          </a14:imgEffect>
                        </a14:imgLayer>
                      </a14:imgProps>
                    </a:ext>
                    <a:ext uri="{28A0092B-C50C-407E-A947-70E740481C1C}">
                      <a14:useLocalDpi xmlns:a14="http://schemas.microsoft.com/office/drawing/2010/main" val="0"/>
                    </a:ext>
                  </a:extLst>
                </a:blip>
                <a:srcRect b="51291"/>
                <a:stretch/>
              </p:blipFill>
              <p:spPr>
                <a:xfrm>
                  <a:off x="1635444" y="2855332"/>
                  <a:ext cx="2479693" cy="1121406"/>
                </a:xfrm>
                <a:prstGeom prst="rect">
                  <a:avLst/>
                </a:prstGeom>
              </p:spPr>
            </p:pic>
            <p:sp>
              <p:nvSpPr>
                <p:cNvPr id="117" name="ZoneTexte 116">
                  <a:extLst>
                    <a:ext uri="{FF2B5EF4-FFF2-40B4-BE49-F238E27FC236}">
                      <a16:creationId xmlns:a16="http://schemas.microsoft.com/office/drawing/2014/main" id="{45AA33BB-0380-C346-8728-5A375A4ACECA}"/>
                    </a:ext>
                  </a:extLst>
                </p:cNvPr>
                <p:cNvSpPr txBox="1"/>
                <p:nvPr/>
              </p:nvSpPr>
              <p:spPr>
                <a:xfrm>
                  <a:off x="1628095" y="2826282"/>
                  <a:ext cx="296876" cy="338554"/>
                </a:xfrm>
                <a:prstGeom prst="rect">
                  <a:avLst/>
                </a:prstGeom>
                <a:noFill/>
              </p:spPr>
              <p:txBody>
                <a:bodyPr wrap="none" rtlCol="0">
                  <a:spAutoFit/>
                </a:bodyPr>
                <a:lstStyle/>
                <a:p>
                  <a:r>
                    <a:rPr lang="fr-FR" sz="1600" dirty="0"/>
                    <a:t>B</a:t>
                  </a:r>
                </a:p>
              </p:txBody>
            </p:sp>
          </p:grpSp>
          <p:grpSp>
            <p:nvGrpSpPr>
              <p:cNvPr id="112" name="Groupe 111">
                <a:extLst>
                  <a:ext uri="{FF2B5EF4-FFF2-40B4-BE49-F238E27FC236}">
                    <a16:creationId xmlns:a16="http://schemas.microsoft.com/office/drawing/2014/main" id="{CB9C69AC-7F59-B54C-AB1D-4E4CDEA78963}"/>
                  </a:ext>
                </a:extLst>
              </p:cNvPr>
              <p:cNvGrpSpPr/>
              <p:nvPr/>
            </p:nvGrpSpPr>
            <p:grpSpPr>
              <a:xfrm>
                <a:off x="3819543" y="2246628"/>
                <a:ext cx="295273" cy="897236"/>
                <a:chOff x="3813027" y="1866751"/>
                <a:chExt cx="295273" cy="897236"/>
              </a:xfrm>
            </p:grpSpPr>
            <p:cxnSp>
              <p:nvCxnSpPr>
                <p:cNvPr id="113" name="Connecteur droit avec flèche 112">
                  <a:extLst>
                    <a:ext uri="{FF2B5EF4-FFF2-40B4-BE49-F238E27FC236}">
                      <a16:creationId xmlns:a16="http://schemas.microsoft.com/office/drawing/2014/main" id="{E7B8B6FC-D74E-BD44-9008-E1B1897A2EC2}"/>
                    </a:ext>
                  </a:extLst>
                </p:cNvPr>
                <p:cNvCxnSpPr>
                  <a:cxnSpLocks/>
                </p:cNvCxnSpPr>
                <p:nvPr/>
              </p:nvCxnSpPr>
              <p:spPr>
                <a:xfrm>
                  <a:off x="3951139" y="2112258"/>
                  <a:ext cx="0" cy="38840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4" name="ZoneTexte 113">
                  <a:extLst>
                    <a:ext uri="{FF2B5EF4-FFF2-40B4-BE49-F238E27FC236}">
                      <a16:creationId xmlns:a16="http://schemas.microsoft.com/office/drawing/2014/main" id="{172F8CCF-884F-264F-BFC6-1AF30003D296}"/>
                    </a:ext>
                  </a:extLst>
                </p:cNvPr>
                <p:cNvSpPr txBox="1"/>
                <p:nvPr/>
              </p:nvSpPr>
              <p:spPr>
                <a:xfrm>
                  <a:off x="3813027" y="1866751"/>
                  <a:ext cx="295273" cy="307777"/>
                </a:xfrm>
                <a:prstGeom prst="rect">
                  <a:avLst/>
                </a:prstGeom>
                <a:noFill/>
              </p:spPr>
              <p:txBody>
                <a:bodyPr wrap="none" rtlCol="0">
                  <a:spAutoFit/>
                </a:bodyPr>
                <a:lstStyle/>
                <a:p>
                  <a:pPr algn="ctr"/>
                  <a:r>
                    <a:rPr lang="fr-FR" sz="1400" dirty="0"/>
                    <a:t>D</a:t>
                  </a:r>
                </a:p>
              </p:txBody>
            </p:sp>
            <p:sp>
              <p:nvSpPr>
                <p:cNvPr id="115" name="ZoneTexte 114">
                  <a:extLst>
                    <a:ext uri="{FF2B5EF4-FFF2-40B4-BE49-F238E27FC236}">
                      <a16:creationId xmlns:a16="http://schemas.microsoft.com/office/drawing/2014/main" id="{8EBE405E-81DD-B143-977F-746CED55AB14}"/>
                    </a:ext>
                  </a:extLst>
                </p:cNvPr>
                <p:cNvSpPr txBox="1"/>
                <p:nvPr/>
              </p:nvSpPr>
              <p:spPr>
                <a:xfrm>
                  <a:off x="3817035" y="2456210"/>
                  <a:ext cx="287258" cy="307777"/>
                </a:xfrm>
                <a:prstGeom prst="rect">
                  <a:avLst/>
                </a:prstGeom>
                <a:noFill/>
              </p:spPr>
              <p:txBody>
                <a:bodyPr wrap="none" rtlCol="0">
                  <a:spAutoFit/>
                </a:bodyPr>
                <a:lstStyle/>
                <a:p>
                  <a:pPr algn="ctr"/>
                  <a:r>
                    <a:rPr lang="fr-FR" sz="1400" dirty="0"/>
                    <a:t>V</a:t>
                  </a:r>
                </a:p>
              </p:txBody>
            </p:sp>
          </p:grpSp>
        </p:grpSp>
        <p:cxnSp>
          <p:nvCxnSpPr>
            <p:cNvPr id="100" name="Connecteur droit avec flèche 99">
              <a:extLst>
                <a:ext uri="{FF2B5EF4-FFF2-40B4-BE49-F238E27FC236}">
                  <a16:creationId xmlns:a16="http://schemas.microsoft.com/office/drawing/2014/main" id="{7D851D7E-3B42-C248-9F29-D788DF760110}"/>
                </a:ext>
              </a:extLst>
            </p:cNvPr>
            <p:cNvCxnSpPr/>
            <p:nvPr/>
          </p:nvCxnSpPr>
          <p:spPr>
            <a:xfrm flipH="1">
              <a:off x="7397696" y="4759835"/>
              <a:ext cx="2122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11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er 79"/>
          <p:cNvGrpSpPr/>
          <p:nvPr/>
        </p:nvGrpSpPr>
        <p:grpSpPr>
          <a:xfrm>
            <a:off x="662183" y="5119732"/>
            <a:ext cx="7717855" cy="1293517"/>
            <a:chOff x="1181394" y="5676869"/>
            <a:chExt cx="6665730" cy="1293517"/>
          </a:xfrm>
        </p:grpSpPr>
        <p:sp>
          <p:nvSpPr>
            <p:cNvPr id="81" name="Flèche vers la droite 80"/>
            <p:cNvSpPr/>
            <p:nvPr/>
          </p:nvSpPr>
          <p:spPr>
            <a:xfrm>
              <a:off x="1181394" y="6230494"/>
              <a:ext cx="365751" cy="1862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ZoneTexte 81"/>
            <p:cNvSpPr txBox="1"/>
            <p:nvPr/>
          </p:nvSpPr>
          <p:spPr>
            <a:xfrm>
              <a:off x="1594294" y="5676869"/>
              <a:ext cx="6252830" cy="1293517"/>
            </a:xfrm>
            <a:prstGeom prst="rect">
              <a:avLst/>
            </a:prstGeom>
            <a:noFill/>
            <a:ln w="3175" cmpd="sng">
              <a:solidFill>
                <a:schemeClr val="tx1">
                  <a:lumMod val="75000"/>
                  <a:lumOff val="25000"/>
                </a:schemeClr>
              </a:solidFill>
            </a:ln>
          </p:spPr>
          <p:txBody>
            <a:bodyPr wrap="square" rtlCol="0">
              <a:spAutoFit/>
            </a:bodyPr>
            <a:lstStyle/>
            <a:p>
              <a:pPr>
                <a:lnSpc>
                  <a:spcPts val="2360"/>
                </a:lnSpc>
              </a:pPr>
              <a:r>
                <a:rPr lang="fr-FR" sz="1600" dirty="0"/>
                <a:t>Phrases de conclusion :</a:t>
              </a:r>
            </a:p>
            <a:p>
              <a:pPr>
                <a:lnSpc>
                  <a:spcPts val="2360"/>
                </a:lnSpc>
              </a:pPr>
              <a:endParaRPr lang="fr-FR" sz="1600" dirty="0"/>
            </a:p>
            <a:p>
              <a:pPr>
                <a:lnSpc>
                  <a:spcPts val="2360"/>
                </a:lnSpc>
              </a:pPr>
              <a:endParaRPr lang="fr-FR" sz="1600" dirty="0"/>
            </a:p>
            <a:p>
              <a:pPr>
                <a:lnSpc>
                  <a:spcPts val="2360"/>
                </a:lnSpc>
              </a:pPr>
              <a:r>
                <a:rPr lang="fr-FR" sz="1600" dirty="0"/>
                <a:t>                                                 </a:t>
              </a:r>
            </a:p>
          </p:txBody>
        </p:sp>
      </p:grpSp>
      <p:sp>
        <p:nvSpPr>
          <p:cNvPr id="59" name="ZoneTexte 58"/>
          <p:cNvSpPr txBox="1"/>
          <p:nvPr/>
        </p:nvSpPr>
        <p:spPr>
          <a:xfrm>
            <a:off x="7368729" y="6580174"/>
            <a:ext cx="1775271" cy="276999"/>
          </a:xfrm>
          <a:prstGeom prst="rect">
            <a:avLst/>
          </a:prstGeom>
          <a:noFill/>
        </p:spPr>
        <p:txBody>
          <a:bodyPr wrap="none" rtlCol="0">
            <a:spAutoFit/>
          </a:bodyPr>
          <a:lstStyle/>
          <a:p>
            <a:pPr algn="r"/>
            <a:r>
              <a:rPr lang="fr-FR" sz="1200" i="1" dirty="0"/>
              <a:t>D’après Cairns et al 2008</a:t>
            </a:r>
          </a:p>
        </p:txBody>
      </p:sp>
      <p:sp>
        <p:nvSpPr>
          <p:cNvPr id="26" name="ZoneTexte 25">
            <a:extLst>
              <a:ext uri="{FF2B5EF4-FFF2-40B4-BE49-F238E27FC236}">
                <a16:creationId xmlns:a16="http://schemas.microsoft.com/office/drawing/2014/main" id="{C9A40F0F-B085-3B40-9A43-82FB1DD84B6B}"/>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27" name="ZoneTexte 26">
            <a:extLst>
              <a:ext uri="{FF2B5EF4-FFF2-40B4-BE49-F238E27FC236}">
                <a16:creationId xmlns:a16="http://schemas.microsoft.com/office/drawing/2014/main" id="{2272EDF4-F326-CA4E-936A-95BF2EF9192F}"/>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EXPÉRIENCE 3</a:t>
            </a:r>
          </a:p>
        </p:txBody>
      </p:sp>
      <p:grpSp>
        <p:nvGrpSpPr>
          <p:cNvPr id="2" name="Groupe 1">
            <a:extLst>
              <a:ext uri="{FF2B5EF4-FFF2-40B4-BE49-F238E27FC236}">
                <a16:creationId xmlns:a16="http://schemas.microsoft.com/office/drawing/2014/main" id="{E2D69FCC-B614-274A-BC5A-79E07213D466}"/>
              </a:ext>
            </a:extLst>
          </p:cNvPr>
          <p:cNvGrpSpPr/>
          <p:nvPr/>
        </p:nvGrpSpPr>
        <p:grpSpPr>
          <a:xfrm>
            <a:off x="123223" y="997380"/>
            <a:ext cx="8721821" cy="3778313"/>
            <a:chOff x="123223" y="997380"/>
            <a:chExt cx="8721821" cy="3778313"/>
          </a:xfrm>
        </p:grpSpPr>
        <p:pic>
          <p:nvPicPr>
            <p:cNvPr id="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594"/>
            <a:stretch/>
          </p:blipFill>
          <p:spPr bwMode="auto">
            <a:xfrm>
              <a:off x="5790255" y="2585818"/>
              <a:ext cx="3054789" cy="712784"/>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0525" t="26655"/>
            <a:stretch/>
          </p:blipFill>
          <p:spPr bwMode="auto">
            <a:xfrm>
              <a:off x="5790255" y="3406999"/>
              <a:ext cx="2941979" cy="329164"/>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7012" t="12879"/>
            <a:stretch/>
          </p:blipFill>
          <p:spPr bwMode="auto">
            <a:xfrm>
              <a:off x="5790255" y="3840516"/>
              <a:ext cx="2894766" cy="459988"/>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23199" t="21485"/>
            <a:stretch/>
          </p:blipFill>
          <p:spPr bwMode="auto">
            <a:xfrm>
              <a:off x="5790255" y="4402597"/>
              <a:ext cx="2980389" cy="373096"/>
            </a:xfrm>
            <a:prstGeom prst="rect">
              <a:avLst/>
            </a:prstGeom>
            <a:noFill/>
            <a:ln>
              <a:noFill/>
            </a:ln>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Image 6" descr="somite schema 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1910" y="3586748"/>
              <a:ext cx="778933" cy="738364"/>
            </a:xfrm>
            <a:prstGeom prst="rect">
              <a:avLst/>
            </a:prstGeom>
          </p:spPr>
        </p:pic>
        <p:cxnSp>
          <p:nvCxnSpPr>
            <p:cNvPr id="43" name="Connecteur droit avec flèche 42">
              <a:extLst>
                <a:ext uri="{FF2B5EF4-FFF2-40B4-BE49-F238E27FC236}">
                  <a16:creationId xmlns:a16="http://schemas.microsoft.com/office/drawing/2014/main" id="{80E011C3-6433-5240-A775-041FA5AAE494}"/>
                </a:ext>
              </a:extLst>
            </p:cNvPr>
            <p:cNvCxnSpPr/>
            <p:nvPr/>
          </p:nvCxnSpPr>
          <p:spPr>
            <a:xfrm>
              <a:off x="1647628" y="2138842"/>
              <a:ext cx="0" cy="233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80E011C3-6433-5240-A775-041FA5AAE494}"/>
                </a:ext>
              </a:extLst>
            </p:cNvPr>
            <p:cNvCxnSpPr/>
            <p:nvPr/>
          </p:nvCxnSpPr>
          <p:spPr>
            <a:xfrm>
              <a:off x="1646731" y="3258212"/>
              <a:ext cx="0" cy="2337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4980" y="1468949"/>
              <a:ext cx="882911" cy="523220"/>
            </a:xfrm>
            <a:prstGeom prst="rect">
              <a:avLst/>
            </a:prstGeom>
          </p:spPr>
          <p:txBody>
            <a:bodyPr wrap="none">
              <a:spAutoFit/>
            </a:bodyPr>
            <a:lstStyle/>
            <a:p>
              <a:pPr algn="r"/>
              <a:r>
                <a:rPr lang="fr-FR" sz="1400" dirty="0"/>
                <a:t>Embryon </a:t>
              </a:r>
            </a:p>
            <a:p>
              <a:pPr algn="r"/>
              <a:r>
                <a:rPr lang="fr-FR" sz="1400" dirty="0"/>
                <a:t>de poulet</a:t>
              </a:r>
            </a:p>
          </p:txBody>
        </p:sp>
        <p:sp>
          <p:nvSpPr>
            <p:cNvPr id="49" name="Rectangle 48"/>
            <p:cNvSpPr/>
            <p:nvPr/>
          </p:nvSpPr>
          <p:spPr>
            <a:xfrm>
              <a:off x="123223" y="2583906"/>
              <a:ext cx="1190093" cy="523220"/>
            </a:xfrm>
            <a:prstGeom prst="rect">
              <a:avLst/>
            </a:prstGeom>
          </p:spPr>
          <p:txBody>
            <a:bodyPr wrap="square">
              <a:spAutoFit/>
            </a:bodyPr>
            <a:lstStyle/>
            <a:p>
              <a:pPr algn="ctr"/>
              <a:r>
                <a:rPr lang="fr-FR" sz="1400" dirty="0"/>
                <a:t>Mésoderme </a:t>
              </a:r>
              <a:r>
                <a:rPr lang="fr-FR" sz="1400" dirty="0" err="1"/>
                <a:t>présomitique</a:t>
              </a:r>
              <a:endParaRPr lang="fr-FR" sz="1400" dirty="0"/>
            </a:p>
          </p:txBody>
        </p:sp>
        <p:sp>
          <p:nvSpPr>
            <p:cNvPr id="50" name="Rectangle 49"/>
            <p:cNvSpPr/>
            <p:nvPr/>
          </p:nvSpPr>
          <p:spPr>
            <a:xfrm>
              <a:off x="1936979" y="3730313"/>
              <a:ext cx="1732012" cy="523220"/>
            </a:xfrm>
            <a:prstGeom prst="rect">
              <a:avLst/>
            </a:prstGeom>
          </p:spPr>
          <p:txBody>
            <a:bodyPr wrap="square">
              <a:spAutoFit/>
            </a:bodyPr>
            <a:lstStyle/>
            <a:p>
              <a:pPr algn="ctr"/>
              <a:r>
                <a:rPr lang="fr-FR" sz="1400" dirty="0">
                  <a:solidFill>
                    <a:srgbClr val="FF0000"/>
                  </a:solidFill>
                </a:rPr>
                <a:t>Extraction ARNm</a:t>
              </a:r>
            </a:p>
            <a:p>
              <a:pPr algn="ctr"/>
              <a:r>
                <a:rPr lang="fr-FR" sz="1400" dirty="0">
                  <a:solidFill>
                    <a:srgbClr val="FF0000"/>
                  </a:solidFill>
                </a:rPr>
                <a:t>RT-PCR</a:t>
              </a:r>
            </a:p>
          </p:txBody>
        </p:sp>
        <p:sp>
          <p:nvSpPr>
            <p:cNvPr id="52" name="Rectangle 51"/>
            <p:cNvSpPr/>
            <p:nvPr/>
          </p:nvSpPr>
          <p:spPr>
            <a:xfrm>
              <a:off x="1746365" y="2162312"/>
              <a:ext cx="1136265" cy="307777"/>
            </a:xfrm>
            <a:prstGeom prst="rect">
              <a:avLst/>
            </a:prstGeom>
          </p:spPr>
          <p:txBody>
            <a:bodyPr wrap="square">
              <a:spAutoFit/>
            </a:bodyPr>
            <a:lstStyle/>
            <a:p>
              <a:r>
                <a:rPr lang="fr-FR" sz="1400" dirty="0">
                  <a:solidFill>
                    <a:srgbClr val="FF0000"/>
                  </a:solidFill>
                </a:rPr>
                <a:t>Dissection</a:t>
              </a:r>
            </a:p>
          </p:txBody>
        </p:sp>
        <p:sp>
          <p:nvSpPr>
            <p:cNvPr id="54" name="Rectangle 53"/>
            <p:cNvSpPr/>
            <p:nvPr/>
          </p:nvSpPr>
          <p:spPr>
            <a:xfrm>
              <a:off x="1746365" y="3094257"/>
              <a:ext cx="3029846" cy="523220"/>
            </a:xfrm>
            <a:prstGeom prst="rect">
              <a:avLst/>
            </a:prstGeom>
          </p:spPr>
          <p:txBody>
            <a:bodyPr wrap="square">
              <a:spAutoFit/>
            </a:bodyPr>
            <a:lstStyle/>
            <a:p>
              <a:r>
                <a:rPr lang="fr-FR" sz="1400" dirty="0">
                  <a:solidFill>
                    <a:srgbClr val="FF0000"/>
                  </a:solidFill>
                </a:rPr>
                <a:t>Culture </a:t>
              </a:r>
              <a:r>
                <a:rPr lang="fr-FR" sz="1400" i="1" dirty="0">
                  <a:solidFill>
                    <a:srgbClr val="FF0000"/>
                  </a:solidFill>
                </a:rPr>
                <a:t>in vitro </a:t>
              </a:r>
              <a:r>
                <a:rPr lang="fr-FR" sz="1400" dirty="0">
                  <a:solidFill>
                    <a:srgbClr val="FF0000"/>
                  </a:solidFill>
                </a:rPr>
                <a:t>(5 jours)</a:t>
              </a:r>
              <a:r>
                <a:rPr lang="fr-FR" sz="1400" i="1" dirty="0">
                  <a:solidFill>
                    <a:srgbClr val="FF0000"/>
                  </a:solidFill>
                </a:rPr>
                <a:t> </a:t>
              </a:r>
              <a:r>
                <a:rPr lang="fr-FR" sz="1400" dirty="0">
                  <a:solidFill>
                    <a:srgbClr val="FF0000"/>
                  </a:solidFill>
                </a:rPr>
                <a:t>en présence de différentes concentrations de </a:t>
              </a:r>
              <a:r>
                <a:rPr lang="fr-FR" sz="1400" dirty="0" err="1">
                  <a:solidFill>
                    <a:srgbClr val="FF0000"/>
                  </a:solidFill>
                </a:rPr>
                <a:t>Shh</a:t>
              </a:r>
              <a:endParaRPr lang="fr-FR" sz="1400" dirty="0">
                <a:solidFill>
                  <a:srgbClr val="FF0000"/>
                </a:solidFill>
              </a:endParaRPr>
            </a:p>
          </p:txBody>
        </p:sp>
        <p:sp>
          <p:nvSpPr>
            <p:cNvPr id="13" name="ZoneTexte 12"/>
            <p:cNvSpPr txBox="1"/>
            <p:nvPr/>
          </p:nvSpPr>
          <p:spPr>
            <a:xfrm>
              <a:off x="6033248" y="2853075"/>
              <a:ext cx="586080" cy="307777"/>
            </a:xfrm>
            <a:prstGeom prst="rect">
              <a:avLst/>
            </a:prstGeom>
            <a:noFill/>
          </p:spPr>
          <p:txBody>
            <a:bodyPr wrap="none" rtlCol="0">
              <a:spAutoFit/>
            </a:bodyPr>
            <a:lstStyle/>
            <a:p>
              <a:r>
                <a:rPr lang="fr-FR" sz="1400" dirty="0"/>
                <a:t>34 </a:t>
              </a:r>
              <a:r>
                <a:rPr lang="fr-FR" sz="1400" dirty="0" err="1"/>
                <a:t>ng</a:t>
              </a:r>
              <a:endParaRPr lang="fr-FR" sz="1400" dirty="0"/>
            </a:p>
          </p:txBody>
        </p:sp>
        <p:sp>
          <p:nvSpPr>
            <p:cNvPr id="58" name="ZoneTexte 57"/>
            <p:cNvSpPr txBox="1"/>
            <p:nvPr/>
          </p:nvSpPr>
          <p:spPr>
            <a:xfrm>
              <a:off x="8228032" y="2423762"/>
              <a:ext cx="504202" cy="307777"/>
            </a:xfrm>
            <a:prstGeom prst="rect">
              <a:avLst/>
            </a:prstGeom>
            <a:noFill/>
          </p:spPr>
          <p:txBody>
            <a:bodyPr wrap="none" rtlCol="0">
              <a:spAutoFit/>
            </a:bodyPr>
            <a:lstStyle/>
            <a:p>
              <a:r>
                <a:rPr lang="fr-FR" sz="1400" dirty="0"/>
                <a:t>2 </a:t>
              </a:r>
              <a:r>
                <a:rPr lang="fr-FR" sz="1400" dirty="0">
                  <a:latin typeface="Symbol" charset="2"/>
                  <a:cs typeface="Symbol" charset="2"/>
                </a:rPr>
                <a:t>m</a:t>
              </a:r>
              <a:r>
                <a:rPr lang="fr-FR" sz="1400" dirty="0"/>
                <a:t>g</a:t>
              </a:r>
            </a:p>
          </p:txBody>
        </p:sp>
        <p:cxnSp>
          <p:nvCxnSpPr>
            <p:cNvPr id="28" name="Connecteur droit 27">
              <a:extLst>
                <a:ext uri="{FF2B5EF4-FFF2-40B4-BE49-F238E27FC236}">
                  <a16:creationId xmlns:a16="http://schemas.microsoft.com/office/drawing/2014/main" id="{B467FE61-DC21-4C46-B70F-6A299C8105A5}"/>
                </a:ext>
              </a:extLst>
            </p:cNvPr>
            <p:cNvCxnSpPr>
              <a:cxnSpLocks/>
            </p:cNvCxnSpPr>
            <p:nvPr/>
          </p:nvCxnSpPr>
          <p:spPr>
            <a:xfrm>
              <a:off x="3585127" y="3993262"/>
              <a:ext cx="970138" cy="0"/>
            </a:xfrm>
            <a:prstGeom prst="line">
              <a:avLst/>
            </a:prstGeom>
            <a:ln w="9525" cmpd="sng">
              <a:solidFill>
                <a:schemeClr val="tx1"/>
              </a:solidFill>
              <a:prstDash val="solid"/>
              <a:headEnd type="diamond" w="sm" len="sm"/>
              <a:tailEnd type="triangle" w="lg" len="lg"/>
            </a:ln>
            <a:effectLst/>
          </p:spPr>
          <p:style>
            <a:lnRef idx="2">
              <a:schemeClr val="accent1"/>
            </a:lnRef>
            <a:fillRef idx="0">
              <a:schemeClr val="accent1"/>
            </a:fillRef>
            <a:effectRef idx="1">
              <a:schemeClr val="accent1"/>
            </a:effectRef>
            <a:fontRef idx="minor">
              <a:schemeClr val="tx1"/>
            </a:fontRef>
          </p:style>
        </p:cxnSp>
        <p:sp>
          <p:nvSpPr>
            <p:cNvPr id="30" name="ZoneTexte 29">
              <a:extLst>
                <a:ext uri="{FF2B5EF4-FFF2-40B4-BE49-F238E27FC236}">
                  <a16:creationId xmlns:a16="http://schemas.microsoft.com/office/drawing/2014/main" id="{30F877C5-9A63-314F-A09A-AA5B5759CF9B}"/>
                </a:ext>
              </a:extLst>
            </p:cNvPr>
            <p:cNvSpPr txBox="1"/>
            <p:nvPr/>
          </p:nvSpPr>
          <p:spPr>
            <a:xfrm>
              <a:off x="5071163" y="2841232"/>
              <a:ext cx="534121" cy="369332"/>
            </a:xfrm>
            <a:prstGeom prst="rect">
              <a:avLst/>
            </a:prstGeom>
            <a:noFill/>
          </p:spPr>
          <p:txBody>
            <a:bodyPr wrap="none" rtlCol="0">
              <a:spAutoFit/>
            </a:bodyPr>
            <a:lstStyle/>
            <a:p>
              <a:pPr algn="r"/>
              <a:r>
                <a:rPr lang="fr-FR" dirty="0" err="1"/>
                <a:t>Shh</a:t>
              </a:r>
              <a:endParaRPr lang="fr-FR" dirty="0"/>
            </a:p>
          </p:txBody>
        </p:sp>
        <p:sp>
          <p:nvSpPr>
            <p:cNvPr id="31" name="ZoneTexte 30">
              <a:extLst>
                <a:ext uri="{FF2B5EF4-FFF2-40B4-BE49-F238E27FC236}">
                  <a16:creationId xmlns:a16="http://schemas.microsoft.com/office/drawing/2014/main" id="{67B2BA9B-9C90-C346-8770-74C2758124AF}"/>
                </a:ext>
              </a:extLst>
            </p:cNvPr>
            <p:cNvSpPr txBox="1"/>
            <p:nvPr/>
          </p:nvSpPr>
          <p:spPr>
            <a:xfrm>
              <a:off x="4798653" y="3389257"/>
              <a:ext cx="806631" cy="369332"/>
            </a:xfrm>
            <a:prstGeom prst="rect">
              <a:avLst/>
            </a:prstGeom>
            <a:noFill/>
          </p:spPr>
          <p:txBody>
            <a:bodyPr wrap="none" rtlCol="0">
              <a:spAutoFit/>
            </a:bodyPr>
            <a:lstStyle/>
            <a:p>
              <a:pPr algn="r"/>
              <a:r>
                <a:rPr lang="fr-FR" i="1" dirty="0" err="1"/>
                <a:t>Gapdh</a:t>
              </a:r>
              <a:endParaRPr lang="fr-FR" i="1" dirty="0"/>
            </a:p>
          </p:txBody>
        </p:sp>
        <p:sp>
          <p:nvSpPr>
            <p:cNvPr id="32" name="ZoneTexte 31">
              <a:extLst>
                <a:ext uri="{FF2B5EF4-FFF2-40B4-BE49-F238E27FC236}">
                  <a16:creationId xmlns:a16="http://schemas.microsoft.com/office/drawing/2014/main" id="{DF838853-FEF0-484B-A38E-22BA47FEB0FF}"/>
                </a:ext>
              </a:extLst>
            </p:cNvPr>
            <p:cNvSpPr txBox="1"/>
            <p:nvPr/>
          </p:nvSpPr>
          <p:spPr>
            <a:xfrm>
              <a:off x="4776211" y="3896718"/>
              <a:ext cx="829073" cy="369332"/>
            </a:xfrm>
            <a:prstGeom prst="rect">
              <a:avLst/>
            </a:prstGeom>
            <a:noFill/>
          </p:spPr>
          <p:txBody>
            <a:bodyPr wrap="none" rtlCol="0">
              <a:spAutoFit/>
            </a:bodyPr>
            <a:lstStyle/>
            <a:p>
              <a:pPr algn="r"/>
              <a:r>
                <a:rPr lang="fr-FR" i="1" dirty="0"/>
                <a:t>Nkx3.2</a:t>
              </a:r>
            </a:p>
          </p:txBody>
        </p:sp>
        <p:sp>
          <p:nvSpPr>
            <p:cNvPr id="33" name="ZoneTexte 32">
              <a:extLst>
                <a:ext uri="{FF2B5EF4-FFF2-40B4-BE49-F238E27FC236}">
                  <a16:creationId xmlns:a16="http://schemas.microsoft.com/office/drawing/2014/main" id="{13D1889E-814D-804A-98B4-1B394DE1DA99}"/>
                </a:ext>
              </a:extLst>
            </p:cNvPr>
            <p:cNvSpPr txBox="1"/>
            <p:nvPr/>
          </p:nvSpPr>
          <p:spPr>
            <a:xfrm>
              <a:off x="4971136" y="4378886"/>
              <a:ext cx="634148" cy="369332"/>
            </a:xfrm>
            <a:prstGeom prst="rect">
              <a:avLst/>
            </a:prstGeom>
            <a:noFill/>
          </p:spPr>
          <p:txBody>
            <a:bodyPr wrap="none" rtlCol="0">
              <a:spAutoFit/>
            </a:bodyPr>
            <a:lstStyle/>
            <a:p>
              <a:pPr algn="r"/>
              <a:r>
                <a:rPr lang="fr-FR" i="1" dirty="0"/>
                <a:t>Pax3</a:t>
              </a:r>
            </a:p>
          </p:txBody>
        </p:sp>
        <p:sp>
          <p:nvSpPr>
            <p:cNvPr id="34" name="ZoneTexte 33">
              <a:extLst>
                <a:ext uri="{FF2B5EF4-FFF2-40B4-BE49-F238E27FC236}">
                  <a16:creationId xmlns:a16="http://schemas.microsoft.com/office/drawing/2014/main" id="{CE01ADBE-5F00-E64F-938F-6929C6E16723}"/>
                </a:ext>
              </a:extLst>
            </p:cNvPr>
            <p:cNvSpPr txBox="1"/>
            <p:nvPr/>
          </p:nvSpPr>
          <p:spPr>
            <a:xfrm>
              <a:off x="123223" y="1061878"/>
              <a:ext cx="309701" cy="338554"/>
            </a:xfrm>
            <a:prstGeom prst="rect">
              <a:avLst/>
            </a:prstGeom>
            <a:noFill/>
            <a:ln>
              <a:solidFill>
                <a:schemeClr val="tx1"/>
              </a:solidFill>
            </a:ln>
          </p:spPr>
          <p:txBody>
            <a:bodyPr wrap="none" rtlCol="0">
              <a:spAutoFit/>
            </a:bodyPr>
            <a:lstStyle/>
            <a:p>
              <a:pPr algn="ctr"/>
              <a:r>
                <a:rPr lang="fr-FR" sz="1600" b="1" dirty="0"/>
                <a:t>A</a:t>
              </a:r>
            </a:p>
          </p:txBody>
        </p:sp>
        <p:sp>
          <p:nvSpPr>
            <p:cNvPr id="35" name="ZoneTexte 34">
              <a:extLst>
                <a:ext uri="{FF2B5EF4-FFF2-40B4-BE49-F238E27FC236}">
                  <a16:creationId xmlns:a16="http://schemas.microsoft.com/office/drawing/2014/main" id="{AEFEA53E-D4BE-2F47-A7F7-15B43F07F9A3}"/>
                </a:ext>
              </a:extLst>
            </p:cNvPr>
            <p:cNvSpPr txBox="1"/>
            <p:nvPr/>
          </p:nvSpPr>
          <p:spPr>
            <a:xfrm>
              <a:off x="5183372" y="2408373"/>
              <a:ext cx="309701" cy="338554"/>
            </a:xfrm>
            <a:prstGeom prst="rect">
              <a:avLst/>
            </a:prstGeom>
            <a:noFill/>
            <a:ln>
              <a:solidFill>
                <a:schemeClr val="tx1"/>
              </a:solidFill>
            </a:ln>
          </p:spPr>
          <p:txBody>
            <a:bodyPr wrap="none" rtlCol="0">
              <a:spAutoFit/>
            </a:bodyPr>
            <a:lstStyle/>
            <a:p>
              <a:pPr algn="ctr"/>
              <a:r>
                <a:rPr lang="fr-FR" sz="1600" b="1" dirty="0"/>
                <a:t>B</a:t>
              </a:r>
            </a:p>
          </p:txBody>
        </p:sp>
        <p:sp>
          <p:nvSpPr>
            <p:cNvPr id="38" name="ZoneTexte 37">
              <a:extLst>
                <a:ext uri="{FF2B5EF4-FFF2-40B4-BE49-F238E27FC236}">
                  <a16:creationId xmlns:a16="http://schemas.microsoft.com/office/drawing/2014/main" id="{57242EBB-36AF-5B4F-960A-0E048E0414FE}"/>
                </a:ext>
              </a:extLst>
            </p:cNvPr>
            <p:cNvSpPr txBox="1"/>
            <p:nvPr/>
          </p:nvSpPr>
          <p:spPr>
            <a:xfrm rot="16200000">
              <a:off x="5542070" y="2860957"/>
              <a:ext cx="722569" cy="276999"/>
            </a:xfrm>
            <a:prstGeom prst="rect">
              <a:avLst/>
            </a:prstGeom>
            <a:noFill/>
          </p:spPr>
          <p:txBody>
            <a:bodyPr wrap="none" rtlCol="0">
              <a:spAutoFit/>
            </a:bodyPr>
            <a:lstStyle/>
            <a:p>
              <a:pPr algn="r"/>
              <a:r>
                <a:rPr lang="fr-FR" sz="1200" dirty="0"/>
                <a:t>Contrôle</a:t>
              </a:r>
            </a:p>
          </p:txBody>
        </p:sp>
        <p:pic>
          <p:nvPicPr>
            <p:cNvPr id="41" name="Image 40" descr="somite schema complet.jpg">
              <a:extLst>
                <a:ext uri="{FF2B5EF4-FFF2-40B4-BE49-F238E27FC236}">
                  <a16:creationId xmlns:a16="http://schemas.microsoft.com/office/drawing/2014/main" id="{7CC42A1F-22E4-4D41-8999-306C47BF4966}"/>
                </a:ext>
              </a:extLst>
            </p:cNvPr>
            <p:cNvPicPr>
              <a:picLocks noChangeAspect="1"/>
            </p:cNvPicPr>
            <p:nvPr/>
          </p:nvPicPr>
          <p:blipFill rotWithShape="1">
            <a:blip r:embed="rId8">
              <a:extLst>
                <a:ext uri="{28A0092B-C50C-407E-A947-70E740481C1C}">
                  <a14:useLocalDpi xmlns:a14="http://schemas.microsoft.com/office/drawing/2010/main" val="0"/>
                </a:ext>
              </a:extLst>
            </a:blip>
            <a:srcRect r="67172"/>
            <a:stretch/>
          </p:blipFill>
          <p:spPr>
            <a:xfrm>
              <a:off x="1036967" y="997380"/>
              <a:ext cx="1418796" cy="1094599"/>
            </a:xfrm>
            <a:prstGeom prst="rect">
              <a:avLst/>
            </a:prstGeom>
          </p:spPr>
        </p:pic>
        <p:pic>
          <p:nvPicPr>
            <p:cNvPr id="44" name="Image 43" descr="somite schema complet.jpg">
              <a:extLst>
                <a:ext uri="{FF2B5EF4-FFF2-40B4-BE49-F238E27FC236}">
                  <a16:creationId xmlns:a16="http://schemas.microsoft.com/office/drawing/2014/main" id="{3C5D4EA8-ABD9-CC4C-AFA1-E0BA9A90D5C4}"/>
                </a:ext>
              </a:extLst>
            </p:cNvPr>
            <p:cNvPicPr>
              <a:picLocks noChangeAspect="1"/>
            </p:cNvPicPr>
            <p:nvPr/>
          </p:nvPicPr>
          <p:blipFill rotWithShape="1">
            <a:blip r:embed="rId8">
              <a:extLst>
                <a:ext uri="{28A0092B-C50C-407E-A947-70E740481C1C}">
                  <a14:useLocalDpi xmlns:a14="http://schemas.microsoft.com/office/drawing/2010/main" val="0"/>
                </a:ext>
              </a:extLst>
            </a:blip>
            <a:srcRect l="14373" t="25323" r="73938" b="26815"/>
            <a:stretch/>
          </p:blipFill>
          <p:spPr>
            <a:xfrm>
              <a:off x="1313316" y="2473522"/>
              <a:ext cx="636120" cy="659681"/>
            </a:xfrm>
            <a:prstGeom prst="rect">
              <a:avLst/>
            </a:prstGeom>
          </p:spPr>
        </p:pic>
      </p:grpSp>
    </p:spTree>
    <p:extLst>
      <p:ext uri="{BB962C8B-B14F-4D97-AF65-F5344CB8AC3E}">
        <p14:creationId xmlns:p14="http://schemas.microsoft.com/office/powerpoint/2010/main" val="410028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r 12"/>
          <p:cNvGrpSpPr/>
          <p:nvPr/>
        </p:nvGrpSpPr>
        <p:grpSpPr>
          <a:xfrm>
            <a:off x="2065200" y="898616"/>
            <a:ext cx="3952380" cy="3351238"/>
            <a:chOff x="75413" y="1257669"/>
            <a:chExt cx="5382764" cy="4473303"/>
          </a:xfrm>
        </p:grpSpPr>
        <p:pic>
          <p:nvPicPr>
            <p:cNvPr id="3" name="Image 2" descr="somite schem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6" y="1525410"/>
              <a:ext cx="5246511" cy="3870901"/>
            </a:xfrm>
            <a:prstGeom prst="rect">
              <a:avLst/>
            </a:prstGeom>
            <a:ln>
              <a:noFill/>
            </a:ln>
          </p:spPr>
        </p:pic>
        <p:sp>
          <p:nvSpPr>
            <p:cNvPr id="138" name="Ellipse 137"/>
            <p:cNvSpPr/>
            <p:nvPr/>
          </p:nvSpPr>
          <p:spPr>
            <a:xfrm>
              <a:off x="1074208" y="4635500"/>
              <a:ext cx="441978" cy="470959"/>
            </a:xfrm>
            <a:prstGeom prst="ellipse">
              <a:avLst/>
            </a:prstGeom>
            <a:solidFill>
              <a:srgbClr val="953735">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5" name="Grouper 4"/>
            <p:cNvGrpSpPr/>
            <p:nvPr/>
          </p:nvGrpSpPr>
          <p:grpSpPr>
            <a:xfrm>
              <a:off x="1508778" y="2255230"/>
              <a:ext cx="1909234" cy="2730444"/>
              <a:chOff x="1471584" y="1109227"/>
              <a:chExt cx="2730221" cy="3827899"/>
            </a:xfrm>
          </p:grpSpPr>
          <p:sp>
            <p:nvSpPr>
              <p:cNvPr id="4" name="Ellipse 3"/>
              <p:cNvSpPr/>
              <p:nvPr/>
            </p:nvSpPr>
            <p:spPr>
              <a:xfrm>
                <a:off x="1612203" y="4586111"/>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9" name="Ellipse 138"/>
              <p:cNvSpPr/>
              <p:nvPr/>
            </p:nvSpPr>
            <p:spPr>
              <a:xfrm>
                <a:off x="1764603" y="4738511"/>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0" name="Ellipse 139"/>
              <p:cNvSpPr/>
              <p:nvPr/>
            </p:nvSpPr>
            <p:spPr>
              <a:xfrm>
                <a:off x="1679937" y="436153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1" name="Ellipse 140"/>
              <p:cNvSpPr/>
              <p:nvPr/>
            </p:nvSpPr>
            <p:spPr>
              <a:xfrm>
                <a:off x="1933935" y="4363155"/>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2" name="Ellipse 141"/>
              <p:cNvSpPr/>
              <p:nvPr/>
            </p:nvSpPr>
            <p:spPr>
              <a:xfrm>
                <a:off x="2153369" y="444782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3" name="Ellipse 142"/>
              <p:cNvSpPr/>
              <p:nvPr/>
            </p:nvSpPr>
            <p:spPr>
              <a:xfrm>
                <a:off x="1471584" y="433750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4" name="Ellipse 143"/>
              <p:cNvSpPr/>
              <p:nvPr/>
            </p:nvSpPr>
            <p:spPr>
              <a:xfrm>
                <a:off x="2153369" y="4720166"/>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5" name="Ellipse 144"/>
              <p:cNvSpPr/>
              <p:nvPr/>
            </p:nvSpPr>
            <p:spPr>
              <a:xfrm>
                <a:off x="3362267" y="4460877"/>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6" name="Ellipse 145"/>
              <p:cNvSpPr/>
              <p:nvPr/>
            </p:nvSpPr>
            <p:spPr>
              <a:xfrm>
                <a:off x="2526600" y="4187108"/>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7" name="Ellipse 146"/>
              <p:cNvSpPr/>
              <p:nvPr/>
            </p:nvSpPr>
            <p:spPr>
              <a:xfrm>
                <a:off x="2461475" y="384209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8" name="Ellipse 147"/>
              <p:cNvSpPr/>
              <p:nvPr/>
            </p:nvSpPr>
            <p:spPr>
              <a:xfrm>
                <a:off x="2979504" y="406366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9" name="Ellipse 148"/>
              <p:cNvSpPr/>
              <p:nvPr/>
            </p:nvSpPr>
            <p:spPr>
              <a:xfrm>
                <a:off x="2979295" y="4376212"/>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0" name="Ellipse 149"/>
              <p:cNvSpPr/>
              <p:nvPr/>
            </p:nvSpPr>
            <p:spPr>
              <a:xfrm>
                <a:off x="2725504" y="3926765"/>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1" name="Ellipse 150"/>
              <p:cNvSpPr/>
              <p:nvPr/>
            </p:nvSpPr>
            <p:spPr>
              <a:xfrm>
                <a:off x="3277601" y="420687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2" name="Ellipse 151"/>
              <p:cNvSpPr/>
              <p:nvPr/>
            </p:nvSpPr>
            <p:spPr>
              <a:xfrm>
                <a:off x="2492035" y="3265499"/>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3" name="Ellipse 152"/>
              <p:cNvSpPr/>
              <p:nvPr/>
            </p:nvSpPr>
            <p:spPr>
              <a:xfrm>
                <a:off x="2916682" y="3434832"/>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4" name="Ellipse 153"/>
              <p:cNvSpPr/>
              <p:nvPr/>
            </p:nvSpPr>
            <p:spPr>
              <a:xfrm>
                <a:off x="2995127" y="1902800"/>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5" name="Ellipse 154"/>
              <p:cNvSpPr/>
              <p:nvPr/>
            </p:nvSpPr>
            <p:spPr>
              <a:xfrm>
                <a:off x="2018602" y="4148326"/>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6" name="Ellipse 155"/>
              <p:cNvSpPr/>
              <p:nvPr/>
            </p:nvSpPr>
            <p:spPr>
              <a:xfrm>
                <a:off x="1960054" y="4767793"/>
                <a:ext cx="169333"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7" name="Ellipse 156"/>
              <p:cNvSpPr/>
              <p:nvPr/>
            </p:nvSpPr>
            <p:spPr>
              <a:xfrm>
                <a:off x="2810171" y="270782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8" name="Ellipse 157"/>
              <p:cNvSpPr/>
              <p:nvPr/>
            </p:nvSpPr>
            <p:spPr>
              <a:xfrm>
                <a:off x="4032472" y="1109227"/>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9" name="Ellipse 158"/>
              <p:cNvSpPr/>
              <p:nvPr/>
            </p:nvSpPr>
            <p:spPr>
              <a:xfrm>
                <a:off x="1897870" y="4575194"/>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0" name="Ellipse 159"/>
              <p:cNvSpPr/>
              <p:nvPr/>
            </p:nvSpPr>
            <p:spPr>
              <a:xfrm>
                <a:off x="3759041" y="4345797"/>
                <a:ext cx="169332"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1" name="Ellipse 160"/>
              <p:cNvSpPr/>
              <p:nvPr/>
            </p:nvSpPr>
            <p:spPr>
              <a:xfrm>
                <a:off x="2407369" y="4488933"/>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2" name="Ellipse 161"/>
              <p:cNvSpPr/>
              <p:nvPr/>
            </p:nvSpPr>
            <p:spPr>
              <a:xfrm>
                <a:off x="2630808" y="4416910"/>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3" name="Ellipse 162"/>
              <p:cNvSpPr/>
              <p:nvPr/>
            </p:nvSpPr>
            <p:spPr>
              <a:xfrm>
                <a:off x="2292142" y="4168176"/>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4" name="Ellipse 163"/>
              <p:cNvSpPr/>
              <p:nvPr/>
            </p:nvSpPr>
            <p:spPr>
              <a:xfrm>
                <a:off x="2187935" y="3880551"/>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5" name="Ellipse 164"/>
              <p:cNvSpPr/>
              <p:nvPr/>
            </p:nvSpPr>
            <p:spPr>
              <a:xfrm>
                <a:off x="2916682" y="3757433"/>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6" name="Ellipse 165"/>
              <p:cNvSpPr/>
              <p:nvPr/>
            </p:nvSpPr>
            <p:spPr>
              <a:xfrm>
                <a:off x="2576702" y="3584280"/>
                <a:ext cx="169333" cy="169332"/>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4" name="Ellipse 113"/>
              <p:cNvSpPr/>
              <p:nvPr/>
            </p:nvSpPr>
            <p:spPr>
              <a:xfrm>
                <a:off x="3261957" y="4017776"/>
                <a:ext cx="169332"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5" name="Ellipse 114"/>
              <p:cNvSpPr/>
              <p:nvPr/>
            </p:nvSpPr>
            <p:spPr>
              <a:xfrm>
                <a:off x="3489593" y="4296007"/>
                <a:ext cx="169332" cy="169333"/>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67" name="ZoneTexte 166">
              <a:extLst>
                <a:ext uri="{FF2B5EF4-FFF2-40B4-BE49-F238E27FC236}">
                  <a16:creationId xmlns:a16="http://schemas.microsoft.com/office/drawing/2014/main" id="{E3640366-0CC7-614A-99FF-DF3871A73351}"/>
                </a:ext>
              </a:extLst>
            </p:cNvPr>
            <p:cNvSpPr txBox="1"/>
            <p:nvPr/>
          </p:nvSpPr>
          <p:spPr>
            <a:xfrm>
              <a:off x="75413" y="4635500"/>
              <a:ext cx="1047114" cy="451909"/>
            </a:xfrm>
            <a:prstGeom prst="rect">
              <a:avLst/>
            </a:prstGeom>
            <a:noFill/>
          </p:spPr>
          <p:txBody>
            <a:bodyPr wrap="none" rtlCol="0">
              <a:spAutoFit/>
            </a:bodyPr>
            <a:lstStyle/>
            <a:p>
              <a:r>
                <a:rPr lang="fr-FR" sz="1600" dirty="0"/>
                <a:t>chorde</a:t>
              </a:r>
            </a:p>
          </p:txBody>
        </p:sp>
        <p:sp>
          <p:nvSpPr>
            <p:cNvPr id="168" name="ZoneTexte 167">
              <a:extLst>
                <a:ext uri="{FF2B5EF4-FFF2-40B4-BE49-F238E27FC236}">
                  <a16:creationId xmlns:a16="http://schemas.microsoft.com/office/drawing/2014/main" id="{E3640366-0CC7-614A-99FF-DF3871A73351}"/>
                </a:ext>
              </a:extLst>
            </p:cNvPr>
            <p:cNvSpPr txBox="1"/>
            <p:nvPr/>
          </p:nvSpPr>
          <p:spPr>
            <a:xfrm>
              <a:off x="912980" y="1257669"/>
              <a:ext cx="860769" cy="410827"/>
            </a:xfrm>
            <a:prstGeom prst="rect">
              <a:avLst/>
            </a:prstGeom>
            <a:noFill/>
          </p:spPr>
          <p:txBody>
            <a:bodyPr wrap="none" rtlCol="0">
              <a:spAutoFit/>
            </a:bodyPr>
            <a:lstStyle/>
            <a:p>
              <a:pPr algn="ctr"/>
              <a:r>
                <a:rPr lang="fr-FR" sz="1400" dirty="0"/>
                <a:t>dorsal</a:t>
              </a:r>
            </a:p>
          </p:txBody>
        </p:sp>
        <p:sp>
          <p:nvSpPr>
            <p:cNvPr id="6" name="Rectangle 5"/>
            <p:cNvSpPr/>
            <p:nvPr/>
          </p:nvSpPr>
          <p:spPr>
            <a:xfrm>
              <a:off x="3299598" y="2251146"/>
              <a:ext cx="764402" cy="1140279"/>
            </a:xfrm>
            <a:prstGeom prst="rect">
              <a:avLst/>
            </a:prstGeom>
            <a:noFill/>
            <a:ln w="19050" cmpd="sng">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9" name="Rectangle 168"/>
            <p:cNvSpPr/>
            <p:nvPr/>
          </p:nvSpPr>
          <p:spPr>
            <a:xfrm>
              <a:off x="2692600" y="3555613"/>
              <a:ext cx="797852" cy="1140279"/>
            </a:xfrm>
            <a:prstGeom prst="rect">
              <a:avLst/>
            </a:prstGeom>
            <a:noFill/>
            <a:ln w="19050" cmpd="sng">
              <a:solidFill>
                <a:srgbClr val="008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 name="ZoneTexte 111">
              <a:extLst>
                <a:ext uri="{FF2B5EF4-FFF2-40B4-BE49-F238E27FC236}">
                  <a16:creationId xmlns:a16="http://schemas.microsoft.com/office/drawing/2014/main" id="{E3640366-0CC7-614A-99FF-DF3871A73351}"/>
                </a:ext>
              </a:extLst>
            </p:cNvPr>
            <p:cNvSpPr txBox="1"/>
            <p:nvPr/>
          </p:nvSpPr>
          <p:spPr>
            <a:xfrm>
              <a:off x="869842" y="5320145"/>
              <a:ext cx="947045" cy="410827"/>
            </a:xfrm>
            <a:prstGeom prst="rect">
              <a:avLst/>
            </a:prstGeom>
            <a:noFill/>
          </p:spPr>
          <p:txBody>
            <a:bodyPr wrap="none" rtlCol="0">
              <a:spAutoFit/>
            </a:bodyPr>
            <a:lstStyle/>
            <a:p>
              <a:pPr algn="ctr"/>
              <a:r>
                <a:rPr lang="fr-FR" sz="1400" dirty="0"/>
                <a:t>ventral</a:t>
              </a:r>
            </a:p>
          </p:txBody>
        </p:sp>
      </p:grpSp>
      <p:sp>
        <p:nvSpPr>
          <p:cNvPr id="117" name="Bulle rectangulaire à coins arrondis 116"/>
          <p:cNvSpPr/>
          <p:nvPr/>
        </p:nvSpPr>
        <p:spPr>
          <a:xfrm>
            <a:off x="164673" y="1736441"/>
            <a:ext cx="1642204" cy="1767558"/>
          </a:xfrm>
          <a:prstGeom prst="wedgeRoundRectCallout">
            <a:avLst>
              <a:gd name="adj1" fmla="val 157700"/>
              <a:gd name="adj2" fmla="val 38622"/>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sp>
        <p:nvSpPr>
          <p:cNvPr id="136" name="Bulle rectangulaire à coins arrondis 135"/>
          <p:cNvSpPr/>
          <p:nvPr/>
        </p:nvSpPr>
        <p:spPr>
          <a:xfrm>
            <a:off x="6457836" y="933030"/>
            <a:ext cx="2508363" cy="2894548"/>
          </a:xfrm>
          <a:prstGeom prst="wedgeRoundRectCallout">
            <a:avLst>
              <a:gd name="adj1" fmla="val -108377"/>
              <a:gd name="adj2" fmla="val -14612"/>
              <a:gd name="adj3" fmla="val 16667"/>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sp>
        <p:nvSpPr>
          <p:cNvPr id="128" name="ZoneTexte 127">
            <a:extLst>
              <a:ext uri="{FF2B5EF4-FFF2-40B4-BE49-F238E27FC236}">
                <a16:creationId xmlns:a16="http://schemas.microsoft.com/office/drawing/2014/main" id="{E2CAFD93-966B-DA45-8FB9-1F774DE01D8A}"/>
              </a:ext>
            </a:extLst>
          </p:cNvPr>
          <p:cNvSpPr txBox="1"/>
          <p:nvPr/>
        </p:nvSpPr>
        <p:spPr>
          <a:xfrm>
            <a:off x="0" y="524863"/>
            <a:ext cx="9144000" cy="369332"/>
          </a:xfrm>
          <a:prstGeom prst="rect">
            <a:avLst/>
          </a:prstGeom>
          <a:solidFill>
            <a:schemeClr val="accent5">
              <a:lumMod val="50000"/>
              <a:alpha val="32000"/>
            </a:schemeClr>
          </a:solidFill>
        </p:spPr>
        <p:txBody>
          <a:bodyPr wrap="square" rtlCol="0">
            <a:spAutoFit/>
          </a:bodyPr>
          <a:lstStyle/>
          <a:p>
            <a:pPr algn="ctr"/>
            <a:r>
              <a:rPr lang="fr-FR" i="1" dirty="0"/>
              <a:t>Titre ?</a:t>
            </a:r>
          </a:p>
        </p:txBody>
      </p:sp>
      <p:sp>
        <p:nvSpPr>
          <p:cNvPr id="131" name="ZoneTexte 130">
            <a:extLst>
              <a:ext uri="{FF2B5EF4-FFF2-40B4-BE49-F238E27FC236}">
                <a16:creationId xmlns:a16="http://schemas.microsoft.com/office/drawing/2014/main" id="{9A6DC01E-2B25-2648-9ADB-2B1D9808C3E3}"/>
              </a:ext>
            </a:extLst>
          </p:cNvPr>
          <p:cNvSpPr txBox="1"/>
          <p:nvPr/>
        </p:nvSpPr>
        <p:spPr>
          <a:xfrm>
            <a:off x="0" y="3880"/>
            <a:ext cx="9144000" cy="369332"/>
          </a:xfrm>
          <a:prstGeom prst="rect">
            <a:avLst/>
          </a:prstGeom>
          <a:solidFill>
            <a:schemeClr val="accent3">
              <a:lumMod val="50000"/>
              <a:alpha val="32000"/>
            </a:schemeClr>
          </a:solidFill>
        </p:spPr>
        <p:txBody>
          <a:bodyPr wrap="square" rtlCol="0">
            <a:spAutoFit/>
          </a:bodyPr>
          <a:lstStyle/>
          <a:p>
            <a:pPr algn="ctr"/>
            <a:r>
              <a:rPr lang="fr-FR" dirty="0"/>
              <a:t>CONCLUSION GÉNÉRALE</a:t>
            </a:r>
          </a:p>
        </p:txBody>
      </p:sp>
      <p:grpSp>
        <p:nvGrpSpPr>
          <p:cNvPr id="9" name="Groupe 8">
            <a:extLst>
              <a:ext uri="{FF2B5EF4-FFF2-40B4-BE49-F238E27FC236}">
                <a16:creationId xmlns:a16="http://schemas.microsoft.com/office/drawing/2014/main" id="{87695CE0-BC23-1E46-A35D-0A6AA4404BBA}"/>
              </a:ext>
            </a:extLst>
          </p:cNvPr>
          <p:cNvGrpSpPr/>
          <p:nvPr/>
        </p:nvGrpSpPr>
        <p:grpSpPr>
          <a:xfrm>
            <a:off x="7154196" y="1661303"/>
            <a:ext cx="1196202" cy="2064127"/>
            <a:chOff x="1934597" y="4454775"/>
            <a:chExt cx="1196202" cy="2064127"/>
          </a:xfrm>
        </p:grpSpPr>
        <p:sp>
          <p:nvSpPr>
            <p:cNvPr id="170" name="Rectangle 169"/>
            <p:cNvSpPr/>
            <p:nvPr/>
          </p:nvSpPr>
          <p:spPr>
            <a:xfrm>
              <a:off x="1934597" y="4604159"/>
              <a:ext cx="1196202" cy="1914743"/>
            </a:xfrm>
            <a:prstGeom prst="rect">
              <a:avLst/>
            </a:prstGeom>
            <a:noFill/>
            <a:ln w="19050"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 name="Grouper 6"/>
            <p:cNvGrpSpPr/>
            <p:nvPr/>
          </p:nvGrpSpPr>
          <p:grpSpPr>
            <a:xfrm>
              <a:off x="2002765" y="4475076"/>
              <a:ext cx="206083" cy="197123"/>
              <a:chOff x="6595382" y="1279373"/>
              <a:chExt cx="333346" cy="318853"/>
            </a:xfrm>
          </p:grpSpPr>
          <p:sp>
            <p:nvSpPr>
              <p:cNvPr id="8" name="Corde 7"/>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8" name="Grouper 47"/>
            <p:cNvGrpSpPr/>
            <p:nvPr/>
          </p:nvGrpSpPr>
          <p:grpSpPr>
            <a:xfrm>
              <a:off x="2286684" y="4468309"/>
              <a:ext cx="206083" cy="197123"/>
              <a:chOff x="6595382" y="1279373"/>
              <a:chExt cx="333346" cy="318853"/>
            </a:xfrm>
          </p:grpSpPr>
          <p:sp>
            <p:nvSpPr>
              <p:cNvPr id="49" name="Corde 48"/>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Rectangle 49"/>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51" name="Grouper 50"/>
            <p:cNvGrpSpPr/>
            <p:nvPr/>
          </p:nvGrpSpPr>
          <p:grpSpPr>
            <a:xfrm>
              <a:off x="2570603" y="4461542"/>
              <a:ext cx="206083" cy="197123"/>
              <a:chOff x="6595382" y="1279373"/>
              <a:chExt cx="333346" cy="318853"/>
            </a:xfrm>
          </p:grpSpPr>
          <p:sp>
            <p:nvSpPr>
              <p:cNvPr id="52" name="Corde 51"/>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Rectangle 52"/>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54" name="Grouper 53"/>
            <p:cNvGrpSpPr/>
            <p:nvPr/>
          </p:nvGrpSpPr>
          <p:grpSpPr>
            <a:xfrm>
              <a:off x="2854522" y="4454775"/>
              <a:ext cx="206083" cy="197123"/>
              <a:chOff x="6595382" y="1279373"/>
              <a:chExt cx="333346" cy="318853"/>
            </a:xfrm>
          </p:grpSpPr>
          <p:sp>
            <p:nvSpPr>
              <p:cNvPr id="55" name="Corde 54"/>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6" name="Rectangle 55"/>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73" name="Ellipse 72"/>
            <p:cNvSpPr/>
            <p:nvPr/>
          </p:nvSpPr>
          <p:spPr>
            <a:xfrm>
              <a:off x="2311569" y="4479492"/>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4" name="Ellipse 73"/>
            <p:cNvSpPr/>
            <p:nvPr/>
          </p:nvSpPr>
          <p:spPr>
            <a:xfrm>
              <a:off x="2083311" y="5471527"/>
              <a:ext cx="963010" cy="969966"/>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Ellipse 77"/>
            <p:cNvSpPr/>
            <p:nvPr/>
          </p:nvSpPr>
          <p:spPr>
            <a:xfrm>
              <a:off x="2315082" y="5298054"/>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7" name="Connecteur droit avec flèche 86"/>
            <p:cNvCxnSpPr/>
            <p:nvPr/>
          </p:nvCxnSpPr>
          <p:spPr>
            <a:xfrm>
              <a:off x="2371221" y="5448035"/>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grpSp>
          <p:nvGrpSpPr>
            <p:cNvPr id="97" name="Grouper 96"/>
            <p:cNvGrpSpPr/>
            <p:nvPr/>
          </p:nvGrpSpPr>
          <p:grpSpPr>
            <a:xfrm>
              <a:off x="2231412" y="6069734"/>
              <a:ext cx="663301" cy="105922"/>
              <a:chOff x="7032899" y="4520242"/>
              <a:chExt cx="663301" cy="105922"/>
            </a:xfrm>
          </p:grpSpPr>
          <p:cxnSp>
            <p:nvCxnSpPr>
              <p:cNvPr id="98" name="Connecteur droit 97"/>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99" name="Grouper 98"/>
              <p:cNvGrpSpPr/>
              <p:nvPr/>
            </p:nvGrpSpPr>
            <p:grpSpPr>
              <a:xfrm>
                <a:off x="7300982" y="4520242"/>
                <a:ext cx="148797" cy="105921"/>
                <a:chOff x="7300982" y="4436878"/>
                <a:chExt cx="218255" cy="189286"/>
              </a:xfrm>
            </p:grpSpPr>
            <p:cxnSp>
              <p:nvCxnSpPr>
                <p:cNvPr id="100" name="Connecteur droit 99"/>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Connecteur droit avec flèche 100"/>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grpSp>
          <p:nvGrpSpPr>
            <p:cNvPr id="102" name="Grouper 101"/>
            <p:cNvGrpSpPr/>
            <p:nvPr/>
          </p:nvGrpSpPr>
          <p:grpSpPr>
            <a:xfrm>
              <a:off x="2237096" y="5766851"/>
              <a:ext cx="663301" cy="105922"/>
              <a:chOff x="7032899" y="4520242"/>
              <a:chExt cx="663301" cy="105922"/>
            </a:xfrm>
          </p:grpSpPr>
          <p:cxnSp>
            <p:nvCxnSpPr>
              <p:cNvPr id="103" name="Connecteur droit 102"/>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04" name="Grouper 103"/>
              <p:cNvGrpSpPr/>
              <p:nvPr/>
            </p:nvGrpSpPr>
            <p:grpSpPr>
              <a:xfrm>
                <a:off x="7300982" y="4520242"/>
                <a:ext cx="148797" cy="105921"/>
                <a:chOff x="7300982" y="4436878"/>
                <a:chExt cx="218255" cy="189286"/>
              </a:xfrm>
            </p:grpSpPr>
            <p:cxnSp>
              <p:nvCxnSpPr>
                <p:cNvPr id="105" name="Connecteur droit 104"/>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Connecteur droit avec flèche 105"/>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cxnSp>
          <p:nvCxnSpPr>
            <p:cNvPr id="118" name="Connecteur droit avec flèche 117"/>
            <p:cNvCxnSpPr/>
            <p:nvPr/>
          </p:nvCxnSpPr>
          <p:spPr>
            <a:xfrm>
              <a:off x="2380427" y="4702580"/>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19" name="Connecteur droit avec flèche 118"/>
            <p:cNvCxnSpPr/>
            <p:nvPr/>
          </p:nvCxnSpPr>
          <p:spPr>
            <a:xfrm>
              <a:off x="2380427" y="5035243"/>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120" name="Ellipse 119"/>
            <p:cNvSpPr/>
            <p:nvPr/>
          </p:nvSpPr>
          <p:spPr>
            <a:xfrm>
              <a:off x="2297961" y="5749056"/>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1" name="Ellipse 120"/>
            <p:cNvSpPr/>
            <p:nvPr/>
          </p:nvSpPr>
          <p:spPr>
            <a:xfrm>
              <a:off x="2306910" y="6049682"/>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32" name="Bulle rectangulaire à coins arrondis 131">
            <a:extLst>
              <a:ext uri="{FF2B5EF4-FFF2-40B4-BE49-F238E27FC236}">
                <a16:creationId xmlns:a16="http://schemas.microsoft.com/office/drawing/2014/main" id="{462FF835-0ABD-E748-94B7-E47006DC9DE1}"/>
              </a:ext>
            </a:extLst>
          </p:cNvPr>
          <p:cNvSpPr/>
          <p:nvPr/>
        </p:nvSpPr>
        <p:spPr>
          <a:xfrm>
            <a:off x="4096677" y="3866413"/>
            <a:ext cx="2508363" cy="2894548"/>
          </a:xfrm>
          <a:prstGeom prst="wedgeRoundRectCallout">
            <a:avLst>
              <a:gd name="adj1" fmla="val -38000"/>
              <a:gd name="adj2" fmla="val -61559"/>
              <a:gd name="adj3" fmla="val 16667"/>
            </a:avLst>
          </a:prstGeom>
          <a:solidFill>
            <a:srgbClr val="FFFFFF"/>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a:solidFill>
                <a:schemeClr val="tx1"/>
              </a:solidFill>
            </a:endParaRPr>
          </a:p>
        </p:txBody>
      </p:sp>
      <p:grpSp>
        <p:nvGrpSpPr>
          <p:cNvPr id="10" name="Groupe 9">
            <a:extLst>
              <a:ext uri="{FF2B5EF4-FFF2-40B4-BE49-F238E27FC236}">
                <a16:creationId xmlns:a16="http://schemas.microsoft.com/office/drawing/2014/main" id="{F625EDD6-B2A9-A34D-9355-7FB3577D18EB}"/>
              </a:ext>
            </a:extLst>
          </p:cNvPr>
          <p:cNvGrpSpPr/>
          <p:nvPr/>
        </p:nvGrpSpPr>
        <p:grpSpPr>
          <a:xfrm>
            <a:off x="4823401" y="4617422"/>
            <a:ext cx="1196202" cy="2042026"/>
            <a:chOff x="5680527" y="4437770"/>
            <a:chExt cx="1196202" cy="2042026"/>
          </a:xfrm>
        </p:grpSpPr>
        <p:sp>
          <p:nvSpPr>
            <p:cNvPr id="171" name="Rectangle 170"/>
            <p:cNvSpPr/>
            <p:nvPr/>
          </p:nvSpPr>
          <p:spPr>
            <a:xfrm>
              <a:off x="5680527" y="4565053"/>
              <a:ext cx="1196202" cy="1914743"/>
            </a:xfrm>
            <a:prstGeom prst="rect">
              <a:avLst/>
            </a:prstGeom>
            <a:noFill/>
            <a:ln w="1905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7" name="Grouper 56"/>
            <p:cNvGrpSpPr/>
            <p:nvPr/>
          </p:nvGrpSpPr>
          <p:grpSpPr>
            <a:xfrm>
              <a:off x="5767274" y="4437770"/>
              <a:ext cx="206083" cy="197123"/>
              <a:chOff x="6595382" y="1279373"/>
              <a:chExt cx="333346" cy="318853"/>
            </a:xfrm>
          </p:grpSpPr>
          <p:sp>
            <p:nvSpPr>
              <p:cNvPr id="58" name="Corde 57"/>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9" name="Rectangle 58"/>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0" name="Grouper 59"/>
            <p:cNvGrpSpPr/>
            <p:nvPr/>
          </p:nvGrpSpPr>
          <p:grpSpPr>
            <a:xfrm>
              <a:off x="6051193" y="4437770"/>
              <a:ext cx="206083" cy="197123"/>
              <a:chOff x="6595382" y="1279373"/>
              <a:chExt cx="333346" cy="318853"/>
            </a:xfrm>
          </p:grpSpPr>
          <p:sp>
            <p:nvSpPr>
              <p:cNvPr id="61" name="Corde 60"/>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Rectangle 61"/>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3" name="Grouper 62"/>
            <p:cNvGrpSpPr/>
            <p:nvPr/>
          </p:nvGrpSpPr>
          <p:grpSpPr>
            <a:xfrm>
              <a:off x="6335112" y="4437770"/>
              <a:ext cx="206083" cy="197123"/>
              <a:chOff x="6595382" y="1279373"/>
              <a:chExt cx="333346" cy="318853"/>
            </a:xfrm>
          </p:grpSpPr>
          <p:sp>
            <p:nvSpPr>
              <p:cNvPr id="64" name="Corde 63"/>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Rectangle 64"/>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6" name="Grouper 65"/>
            <p:cNvGrpSpPr/>
            <p:nvPr/>
          </p:nvGrpSpPr>
          <p:grpSpPr>
            <a:xfrm>
              <a:off x="6619031" y="4437770"/>
              <a:ext cx="206083" cy="197123"/>
              <a:chOff x="6595382" y="1279373"/>
              <a:chExt cx="333346" cy="318853"/>
            </a:xfrm>
          </p:grpSpPr>
          <p:sp>
            <p:nvSpPr>
              <p:cNvPr id="67" name="Corde 66"/>
              <p:cNvSpPr/>
              <p:nvPr/>
            </p:nvSpPr>
            <p:spPr>
              <a:xfrm rot="17460000">
                <a:off x="6602628" y="1272127"/>
                <a:ext cx="318853" cy="333346"/>
              </a:xfrm>
              <a:prstGeom prst="chor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Rectangle 67"/>
              <p:cNvSpPr/>
              <p:nvPr/>
            </p:nvSpPr>
            <p:spPr>
              <a:xfrm>
                <a:off x="6613623" y="1340768"/>
                <a:ext cx="292001" cy="720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7" name="Ellipse 46"/>
            <p:cNvSpPr/>
            <p:nvPr/>
          </p:nvSpPr>
          <p:spPr>
            <a:xfrm>
              <a:off x="5792594"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9" name="Ellipse 68"/>
            <p:cNvSpPr/>
            <p:nvPr/>
          </p:nvSpPr>
          <p:spPr>
            <a:xfrm>
              <a:off x="6073870"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0" name="Ellipse 69"/>
            <p:cNvSpPr/>
            <p:nvPr/>
          </p:nvSpPr>
          <p:spPr>
            <a:xfrm>
              <a:off x="6355146"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1" name="Ellipse 70"/>
            <p:cNvSpPr/>
            <p:nvPr/>
          </p:nvSpPr>
          <p:spPr>
            <a:xfrm>
              <a:off x="6640958" y="4448417"/>
              <a:ext cx="161943" cy="165186"/>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6" name="Ellipse 85"/>
            <p:cNvSpPr/>
            <p:nvPr/>
          </p:nvSpPr>
          <p:spPr>
            <a:xfrm>
              <a:off x="5810820" y="5396311"/>
              <a:ext cx="963010" cy="969966"/>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2" name="Grouper 11"/>
            <p:cNvGrpSpPr/>
            <p:nvPr/>
          </p:nvGrpSpPr>
          <p:grpSpPr>
            <a:xfrm>
              <a:off x="5959073" y="6005902"/>
              <a:ext cx="663301" cy="105922"/>
              <a:chOff x="7032899" y="4520242"/>
              <a:chExt cx="663301" cy="105922"/>
            </a:xfrm>
          </p:grpSpPr>
          <p:cxnSp>
            <p:nvCxnSpPr>
              <p:cNvPr id="80" name="Connecteur droit 79"/>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1" name="Grouper 10"/>
              <p:cNvGrpSpPr/>
              <p:nvPr/>
            </p:nvGrpSpPr>
            <p:grpSpPr>
              <a:xfrm>
                <a:off x="7300982" y="4520242"/>
                <a:ext cx="148797" cy="105921"/>
                <a:chOff x="7300982" y="4436878"/>
                <a:chExt cx="218255" cy="189286"/>
              </a:xfrm>
            </p:grpSpPr>
            <p:cxnSp>
              <p:nvCxnSpPr>
                <p:cNvPr id="81" name="Connecteur droit 80"/>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Connecteur droit avec flèche 81"/>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grpSp>
          <p:nvGrpSpPr>
            <p:cNvPr id="92" name="Grouper 91"/>
            <p:cNvGrpSpPr/>
            <p:nvPr/>
          </p:nvGrpSpPr>
          <p:grpSpPr>
            <a:xfrm>
              <a:off x="5964757" y="5703019"/>
              <a:ext cx="663301" cy="105922"/>
              <a:chOff x="7032899" y="4520242"/>
              <a:chExt cx="663301" cy="105922"/>
            </a:xfrm>
          </p:grpSpPr>
          <p:cxnSp>
            <p:nvCxnSpPr>
              <p:cNvPr id="93" name="Connecteur droit 92"/>
              <p:cNvCxnSpPr/>
              <p:nvPr/>
            </p:nvCxnSpPr>
            <p:spPr>
              <a:xfrm>
                <a:off x="7032899" y="4626164"/>
                <a:ext cx="663301"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94" name="Grouper 93"/>
              <p:cNvGrpSpPr/>
              <p:nvPr/>
            </p:nvGrpSpPr>
            <p:grpSpPr>
              <a:xfrm>
                <a:off x="7300982" y="4520242"/>
                <a:ext cx="148797" cy="105921"/>
                <a:chOff x="7300982" y="4436878"/>
                <a:chExt cx="218255" cy="189286"/>
              </a:xfrm>
            </p:grpSpPr>
            <p:cxnSp>
              <p:nvCxnSpPr>
                <p:cNvPr id="95" name="Connecteur droit 94"/>
                <p:cNvCxnSpPr/>
                <p:nvPr/>
              </p:nvCxnSpPr>
              <p:spPr>
                <a:xfrm flipV="1">
                  <a:off x="7300982" y="4436878"/>
                  <a:ext cx="0" cy="18928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Connecteur droit avec flèche 95"/>
                <p:cNvCxnSpPr/>
                <p:nvPr/>
              </p:nvCxnSpPr>
              <p:spPr>
                <a:xfrm rot="16200000">
                  <a:off x="7410110" y="4327751"/>
                  <a:ext cx="0" cy="218254"/>
                </a:xfrm>
                <a:prstGeom prst="straightConnector1">
                  <a:avLst/>
                </a:prstGeom>
                <a:ln w="9525" cmpd="sng">
                  <a:solidFill>
                    <a:srgbClr val="000000"/>
                  </a:solidFill>
                  <a:headEnd type="none"/>
                  <a:tailEnd type="triangle" w="sm" len="med"/>
                </a:ln>
              </p:spPr>
              <p:style>
                <a:lnRef idx="2">
                  <a:schemeClr val="accent1"/>
                </a:lnRef>
                <a:fillRef idx="0">
                  <a:schemeClr val="accent1"/>
                </a:fillRef>
                <a:effectRef idx="1">
                  <a:schemeClr val="accent1"/>
                </a:effectRef>
                <a:fontRef idx="minor">
                  <a:schemeClr val="tx1"/>
                </a:fontRef>
              </p:style>
            </p:cxnSp>
          </p:grpSp>
        </p:grpSp>
        <p:sp>
          <p:nvSpPr>
            <p:cNvPr id="122" name="Ellipse 121"/>
            <p:cNvSpPr/>
            <p:nvPr/>
          </p:nvSpPr>
          <p:spPr>
            <a:xfrm>
              <a:off x="6043246" y="5238170"/>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3" name="Connecteur droit avec flèche 122"/>
            <p:cNvCxnSpPr/>
            <p:nvPr/>
          </p:nvCxnSpPr>
          <p:spPr>
            <a:xfrm>
              <a:off x="6099385" y="5388151"/>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24" name="Connecteur droit avec flèche 123"/>
            <p:cNvCxnSpPr/>
            <p:nvPr/>
          </p:nvCxnSpPr>
          <p:spPr>
            <a:xfrm>
              <a:off x="6108591" y="4679740"/>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25" name="Connecteur droit avec flèche 124"/>
            <p:cNvCxnSpPr/>
            <p:nvPr/>
          </p:nvCxnSpPr>
          <p:spPr>
            <a:xfrm>
              <a:off x="6108591" y="4975359"/>
              <a:ext cx="0" cy="240712"/>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126" name="Ellipse 125"/>
            <p:cNvSpPr/>
            <p:nvPr/>
          </p:nvSpPr>
          <p:spPr>
            <a:xfrm>
              <a:off x="6026125" y="5689172"/>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7" name="Ellipse 126"/>
            <p:cNvSpPr/>
            <p:nvPr/>
          </p:nvSpPr>
          <p:spPr>
            <a:xfrm>
              <a:off x="6035074" y="5989798"/>
              <a:ext cx="130689" cy="119768"/>
            </a:xfrm>
            <a:prstGeom prst="ellipse">
              <a:avLst/>
            </a:prstGeom>
            <a:solidFill>
              <a:srgbClr val="88FFF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129" name="Connecteur droit avec flèche 128"/>
            <p:cNvCxnSpPr/>
            <p:nvPr/>
          </p:nvCxnSpPr>
          <p:spPr>
            <a:xfrm flipH="1">
              <a:off x="6306634" y="4695813"/>
              <a:ext cx="123558"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30" name="Connecteur droit avec flèche 129"/>
            <p:cNvCxnSpPr/>
            <p:nvPr/>
          </p:nvCxnSpPr>
          <p:spPr>
            <a:xfrm flipH="1">
              <a:off x="6489701" y="4695813"/>
              <a:ext cx="180974"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cxnSp>
          <p:nvCxnSpPr>
            <p:cNvPr id="134" name="Connecteur droit avec flèche 133"/>
            <p:cNvCxnSpPr/>
            <p:nvPr/>
          </p:nvCxnSpPr>
          <p:spPr>
            <a:xfrm>
              <a:off x="5878277" y="4679740"/>
              <a:ext cx="123558" cy="224639"/>
            </a:xfrm>
            <a:prstGeom prst="straightConnector1">
              <a:avLst/>
            </a:prstGeom>
            <a:ln w="9525" cmpd="sng">
              <a:solidFill>
                <a:srgbClr val="000000"/>
              </a:solidFill>
              <a:prstDash val="dot"/>
              <a:headEnd type="none"/>
              <a:tailEnd type="triangle" w="sm"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206604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4924</TotalTime>
  <Words>979</Words>
  <Application>Microsoft Macintosh PowerPoint</Application>
  <PresentationFormat>Affichage à l'écran (4:3)</PresentationFormat>
  <Paragraphs>138</Paragraphs>
  <Slides>6</Slides>
  <Notes>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CNRS-CGM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 Agnes</dc:creator>
  <cp:lastModifiedBy>Morgane Locker</cp:lastModifiedBy>
  <cp:revision>192</cp:revision>
  <dcterms:created xsi:type="dcterms:W3CDTF">2018-09-11T08:21:49Z</dcterms:created>
  <dcterms:modified xsi:type="dcterms:W3CDTF">2024-12-23T11:03:55Z</dcterms:modified>
</cp:coreProperties>
</file>