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2" r:id="rId3"/>
    <p:sldId id="267" r:id="rId4"/>
    <p:sldId id="268" r:id="rId5"/>
    <p:sldId id="270" r:id="rId6"/>
    <p:sldId id="271"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 Agnes" initials="" lastIdx="5" clrIdx="0"/>
  <p:cmAuthor id="1" name="Morgane Locker" initials="ML" lastIdx="3" clrIdx="1"/>
  <p:cmAuthor id="2" name="Morgane Locker" initials="ML [2]" lastIdx="1" clrIdx="2"/>
  <p:cmAuthor id="3" name="Morgane Locker" initials="ML [3]" lastIdx="1" clrIdx="3"/>
  <p:cmAuthor id="4" name="Morgane Locker" initials="ML [4]" lastIdx="1" clrIdx="4"/>
  <p:cmAuthor id="5" name="Morgane Locker" initials="ML [5]" lastIdx="1" clrIdx="5"/>
  <p:cmAuthor id="6" name="Microsoft Office User" initials="MOU" lastIdx="2"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B6B5"/>
    <a:srgbClr val="F0ECE4"/>
    <a:srgbClr val="EAE4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06" autoAdjust="0"/>
    <p:restoredTop sz="54558" autoAdjust="0"/>
  </p:normalViewPr>
  <p:slideViewPr>
    <p:cSldViewPr snapToGrid="0" snapToObjects="1">
      <p:cViewPr varScale="1">
        <p:scale>
          <a:sx n="66" d="100"/>
          <a:sy n="66" d="100"/>
        </p:scale>
        <p:origin x="25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FBE3E-5484-3B45-9488-0A8DD1231285}" type="datetimeFigureOut">
              <a:rPr lang="fr-FR" smtClean="0"/>
              <a:t>23/12/2024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4DAF-A6D1-9747-9DE7-500CBFC903B5}" type="slidenum">
              <a:rPr lang="fr-FR" smtClean="0"/>
              <a:t>‹N°›</a:t>
            </a:fld>
            <a:endParaRPr lang="fr-FR"/>
          </a:p>
        </p:txBody>
      </p:sp>
    </p:spTree>
    <p:extLst>
      <p:ext uri="{BB962C8B-B14F-4D97-AF65-F5344CB8AC3E}">
        <p14:creationId xmlns:p14="http://schemas.microsoft.com/office/powerpoint/2010/main" val="398830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IE1 Introduction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a:t>
            </a:r>
            <a:r>
              <a:rPr lang="fr-FR" sz="1200" kern="1200" dirty="0">
                <a:solidFill>
                  <a:schemeClr val="tx1"/>
                </a:solidFill>
                <a:effectLst/>
                <a:latin typeface="+mn-lt"/>
                <a:ea typeface="+mn-ea"/>
                <a:cs typeface="+mn-cs"/>
              </a:rPr>
              <a:t> Représentation schématique d’un embryon de </a:t>
            </a:r>
            <a:r>
              <a:rPr lang="fr-FR" sz="1200" kern="1200" dirty="0" err="1">
                <a:solidFill>
                  <a:schemeClr val="tx1"/>
                </a:solidFill>
                <a:effectLst/>
                <a:latin typeface="+mn-lt"/>
                <a:ea typeface="+mn-ea"/>
                <a:cs typeface="+mn-cs"/>
              </a:rPr>
              <a:t>Xénope</a:t>
            </a:r>
            <a:r>
              <a:rPr lang="fr-FR" sz="1200" kern="1200" dirty="0">
                <a:solidFill>
                  <a:schemeClr val="tx1"/>
                </a:solidFill>
                <a:effectLst/>
                <a:latin typeface="+mn-lt"/>
                <a:ea typeface="+mn-ea"/>
                <a:cs typeface="+mn-cs"/>
              </a:rPr>
              <a:t> au stade blastula en coupe et en vue latérale. Les cellules formant le mésoderme présomptif ont été coloriées en rose. Ce territoire appelé « zone marginale » se situe à la frontière entre l’endoderme présomptif au pôle végétatif (matérialisé par des grosses cellules ou </a:t>
            </a:r>
            <a:r>
              <a:rPr lang="fr-FR" sz="1200" kern="1200" dirty="0" err="1">
                <a:solidFill>
                  <a:schemeClr val="tx1"/>
                </a:solidFill>
                <a:effectLst/>
                <a:latin typeface="+mn-lt"/>
                <a:ea typeface="+mn-ea"/>
                <a:cs typeface="+mn-cs"/>
              </a:rPr>
              <a:t>macromères</a:t>
            </a:r>
            <a:r>
              <a:rPr lang="fr-FR" sz="1200" kern="1200" dirty="0">
                <a:solidFill>
                  <a:schemeClr val="tx1"/>
                </a:solidFill>
                <a:effectLst/>
                <a:latin typeface="+mn-lt"/>
                <a:ea typeface="+mn-ea"/>
                <a:cs typeface="+mn-cs"/>
              </a:rPr>
              <a:t>) et l’ectoderme au pôle animal (petites cellules ou </a:t>
            </a:r>
            <a:r>
              <a:rPr lang="fr-FR" sz="1200" kern="1200" dirty="0" err="1">
                <a:solidFill>
                  <a:schemeClr val="tx1"/>
                </a:solidFill>
                <a:effectLst/>
                <a:latin typeface="+mn-lt"/>
                <a:ea typeface="+mn-ea"/>
                <a:cs typeface="+mn-cs"/>
              </a:rPr>
              <a:t>micromères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Profil d’expression typique détecté par hybridation </a:t>
            </a:r>
            <a:r>
              <a:rPr lang="fr-FR" sz="1200" i="1" kern="1200" dirty="0">
                <a:solidFill>
                  <a:schemeClr val="tx1"/>
                </a:solidFill>
                <a:effectLst/>
                <a:latin typeface="+mn-lt"/>
                <a:ea typeface="+mn-ea"/>
                <a:cs typeface="+mn-cs"/>
              </a:rPr>
              <a:t>in situ</a:t>
            </a:r>
            <a:r>
              <a:rPr lang="fr-FR" sz="1200" kern="1200" dirty="0">
                <a:solidFill>
                  <a:schemeClr val="tx1"/>
                </a:solidFill>
                <a:effectLst/>
                <a:latin typeface="+mn-lt"/>
                <a:ea typeface="+mn-ea"/>
                <a:cs typeface="+mn-cs"/>
              </a:rPr>
              <a:t> d’un marqueur mésodermique au tout début de la gastrulation (avant que le mésoderme ne commence à s’insinuer entre ectoderme et endoderme par le biais des mouvements </a:t>
            </a:r>
            <a:r>
              <a:rPr lang="fr-FR" sz="1200" kern="1200" dirty="0" err="1">
                <a:solidFill>
                  <a:schemeClr val="tx1"/>
                </a:solidFill>
                <a:effectLst/>
                <a:latin typeface="+mn-lt"/>
                <a:ea typeface="+mn-ea"/>
                <a:cs typeface="+mn-cs"/>
              </a:rPr>
              <a:t>gastruléens</a:t>
            </a:r>
            <a:r>
              <a:rPr lang="fr-FR" sz="1200" kern="1200" dirty="0">
                <a:solidFill>
                  <a:schemeClr val="tx1"/>
                </a:solidFill>
                <a:effectLst/>
                <a:latin typeface="+mn-lt"/>
                <a:ea typeface="+mn-ea"/>
                <a:cs typeface="+mn-cs"/>
              </a:rPr>
              <a:t>). </a:t>
            </a:r>
          </a:p>
          <a:p>
            <a:endParaRPr lang="fr-FR" dirty="0"/>
          </a:p>
          <a:p>
            <a:r>
              <a:rPr lang="fr-FR" sz="1100" b="1" kern="1200" dirty="0">
                <a:solidFill>
                  <a:srgbClr val="C00000"/>
                </a:solidFill>
                <a:effectLst/>
                <a:latin typeface="+mn-lt"/>
                <a:ea typeface="+mn-ea"/>
                <a:cs typeface="+mn-cs"/>
              </a:rPr>
              <a:t>CONTEXTE ET PROBLÉMATIQUE :</a:t>
            </a:r>
          </a:p>
          <a:p>
            <a:r>
              <a:rPr lang="fr-FR" sz="1100" b="1" kern="1200" dirty="0">
                <a:solidFill>
                  <a:srgbClr val="C00000"/>
                </a:solidFill>
                <a:effectLst/>
                <a:latin typeface="+mn-lt"/>
                <a:ea typeface="+mn-ea"/>
                <a:cs typeface="+mn-cs"/>
              </a:rPr>
              <a:t>Au stade blastula des expériences de lignage permettent de déterminer quelles cellules donneront naissance aux différents dérivés mésodermiques, ectodermiques et endodermiques. On parle de TERRITOIRES PRÉSOMPTIFS. Celui du mésoderme se situe dans la région marginale de l’embryon. Ce territoire présomptif doit recevoir des signaux pour être irrémédiablement déterminé. Une fois déterminé, il exprimera des marqueurs spécifiques comme le gène </a:t>
            </a:r>
            <a:r>
              <a:rPr lang="fr-FR" sz="1100" b="1" i="1" kern="1200" dirty="0" err="1">
                <a:solidFill>
                  <a:srgbClr val="C00000"/>
                </a:solidFill>
                <a:effectLst/>
                <a:latin typeface="+mn-lt"/>
                <a:ea typeface="+mn-ea"/>
                <a:cs typeface="+mn-cs"/>
              </a:rPr>
              <a:t>Xbra</a:t>
            </a:r>
            <a:r>
              <a:rPr lang="fr-FR" sz="1100" b="1" kern="1200" dirty="0">
                <a:solidFill>
                  <a:srgbClr val="C00000"/>
                </a:solidFill>
                <a:effectLst/>
                <a:latin typeface="+mn-lt"/>
                <a:ea typeface="+mn-ea"/>
                <a:cs typeface="+mn-cs"/>
              </a:rPr>
              <a:t> qu’on observe en B.</a:t>
            </a:r>
          </a:p>
          <a:p>
            <a:r>
              <a:rPr lang="fr-FR" sz="1100" b="1" kern="1200" dirty="0">
                <a:solidFill>
                  <a:srgbClr val="C00000"/>
                </a:solidFill>
                <a:effectLst/>
                <a:latin typeface="+mn-lt"/>
                <a:ea typeface="+mn-ea"/>
                <a:cs typeface="+mn-cs"/>
              </a:rPr>
              <a:t>Le but des expériences qui </a:t>
            </a:r>
            <a:r>
              <a:rPr lang="fr-FR" sz="1100" b="1" kern="1200">
                <a:solidFill>
                  <a:srgbClr val="C00000"/>
                </a:solidFill>
                <a:effectLst/>
                <a:latin typeface="+mn-lt"/>
                <a:ea typeface="+mn-ea"/>
                <a:cs typeface="+mn-cs"/>
              </a:rPr>
              <a:t>suivent est </a:t>
            </a:r>
            <a:r>
              <a:rPr lang="fr-FR" sz="1100" b="1" kern="1200" dirty="0">
                <a:solidFill>
                  <a:srgbClr val="C00000"/>
                </a:solidFill>
                <a:effectLst/>
                <a:latin typeface="+mn-lt"/>
                <a:ea typeface="+mn-ea"/>
                <a:cs typeface="+mn-cs"/>
              </a:rPr>
              <a:t>d’explorer le rôle des protéines XNR dans l’induction du destin mésodermique.</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2</a:t>
            </a:fld>
            <a:endParaRPr lang="fr-FR"/>
          </a:p>
        </p:txBody>
      </p:sp>
    </p:spTree>
    <p:extLst>
      <p:ext uri="{BB962C8B-B14F-4D97-AF65-F5344CB8AC3E}">
        <p14:creationId xmlns:p14="http://schemas.microsoft.com/office/powerpoint/2010/main" val="17382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IE1 Expérience 1</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Schéma d’embryons de </a:t>
            </a:r>
            <a:r>
              <a:rPr lang="fr-FR" sz="1200" kern="1200" dirty="0" err="1">
                <a:solidFill>
                  <a:schemeClr val="tx1"/>
                </a:solidFill>
                <a:effectLst/>
                <a:latin typeface="+mn-lt"/>
                <a:ea typeface="+mn-ea"/>
                <a:cs typeface="+mn-cs"/>
              </a:rPr>
              <a:t>Xénope</a:t>
            </a:r>
            <a:r>
              <a:rPr lang="fr-FR" sz="1200" kern="1200" dirty="0">
                <a:solidFill>
                  <a:schemeClr val="tx1"/>
                </a:solidFill>
                <a:effectLst/>
                <a:latin typeface="+mn-lt"/>
                <a:ea typeface="+mn-ea"/>
                <a:cs typeface="+mn-cs"/>
              </a:rPr>
              <a:t> à différents stades de la segmentation (stades 6 à 9), de la gastrulation (stades 10 à 12) et de la neurulation/organogenèse (stades 13 à 17).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Analyse par RT-PCR de l’expression du gène </a:t>
            </a:r>
            <a:r>
              <a:rPr lang="fr-FR" sz="1200" i="1" kern="1200" dirty="0">
                <a:solidFill>
                  <a:schemeClr val="tx1"/>
                </a:solidFill>
                <a:effectLst/>
                <a:latin typeface="+mn-lt"/>
                <a:ea typeface="+mn-ea"/>
                <a:cs typeface="+mn-cs"/>
              </a:rPr>
              <a:t>Vg1</a:t>
            </a:r>
            <a:r>
              <a:rPr lang="fr-FR" sz="1200" kern="1200" dirty="0">
                <a:solidFill>
                  <a:schemeClr val="tx1"/>
                </a:solidFill>
                <a:effectLst/>
                <a:latin typeface="+mn-lt"/>
                <a:ea typeface="+mn-ea"/>
                <a:cs typeface="+mn-cs"/>
              </a:rPr>
              <a:t> ou de différents gènes de la famille </a:t>
            </a:r>
            <a:r>
              <a:rPr lang="fr-FR" sz="1200" i="1" kern="1200" dirty="0" err="1">
                <a:solidFill>
                  <a:schemeClr val="tx1"/>
                </a:solidFill>
                <a:effectLst/>
                <a:latin typeface="+mn-lt"/>
                <a:ea typeface="+mn-ea"/>
                <a:cs typeface="+mn-cs"/>
              </a:rPr>
              <a:t>Xnr</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Xenopus Nodal-</a:t>
            </a:r>
            <a:r>
              <a:rPr lang="fr-FR" sz="1200" i="1" kern="1200" dirty="0" err="1">
                <a:solidFill>
                  <a:schemeClr val="tx1"/>
                </a:solidFill>
                <a:effectLst/>
                <a:latin typeface="+mn-lt"/>
                <a:ea typeface="+mn-ea"/>
                <a:cs typeface="+mn-cs"/>
              </a:rPr>
              <a:t>related</a:t>
            </a:r>
            <a:r>
              <a:rPr lang="fr-FR" sz="1200" kern="1200" dirty="0">
                <a:solidFill>
                  <a:schemeClr val="tx1"/>
                </a:solidFill>
                <a:effectLst/>
                <a:latin typeface="+mn-lt"/>
                <a:ea typeface="+mn-ea"/>
                <a:cs typeface="+mn-cs"/>
              </a:rPr>
              <a:t>). Les ARNm ont été extraits d’embryons entiers aux stades indiqués (stades 6 à 17). L’analyse de l’expression du gène </a:t>
            </a:r>
            <a:r>
              <a:rPr lang="fr-FR" sz="1200" i="1" kern="1200" dirty="0">
                <a:solidFill>
                  <a:schemeClr val="tx1"/>
                </a:solidFill>
                <a:effectLst/>
                <a:latin typeface="+mn-lt"/>
                <a:ea typeface="+mn-ea"/>
                <a:cs typeface="+mn-cs"/>
              </a:rPr>
              <a:t>ODC </a:t>
            </a:r>
            <a:r>
              <a:rPr lang="fr-FR" sz="1200" kern="1200" dirty="0">
                <a:solidFill>
                  <a:schemeClr val="tx1"/>
                </a:solidFill>
                <a:effectLst/>
                <a:latin typeface="+mn-lt"/>
                <a:ea typeface="+mn-ea"/>
                <a:cs typeface="+mn-cs"/>
              </a:rPr>
              <a:t>(ubiquitaire) sert de contrôle interne à la PCR. Les protéines </a:t>
            </a:r>
            <a:r>
              <a:rPr lang="fr-FR" sz="1200" kern="1200" dirty="0" err="1">
                <a:solidFill>
                  <a:schemeClr val="tx1"/>
                </a:solidFill>
                <a:effectLst/>
                <a:latin typeface="+mn-lt"/>
                <a:ea typeface="+mn-ea"/>
                <a:cs typeface="+mn-cs"/>
              </a:rPr>
              <a:t>Xnr</a:t>
            </a:r>
            <a:r>
              <a:rPr lang="fr-FR" sz="1200" kern="1200" dirty="0">
                <a:solidFill>
                  <a:schemeClr val="tx1"/>
                </a:solidFill>
                <a:effectLst/>
                <a:latin typeface="+mn-lt"/>
                <a:ea typeface="+mn-ea"/>
                <a:cs typeface="+mn-cs"/>
              </a:rPr>
              <a:t> sont des morphogènes.</a:t>
            </a:r>
          </a:p>
          <a:p>
            <a:endParaRPr lang="fr-FR" sz="1200" b="1" kern="1200" dirty="0">
              <a:solidFill>
                <a:schemeClr val="tx1"/>
              </a:solidFill>
              <a:effectLst/>
              <a:latin typeface="+mn-lt"/>
              <a:ea typeface="+mn-ea"/>
              <a:cs typeface="+mn-cs"/>
            </a:endParaRPr>
          </a:p>
          <a:p>
            <a:r>
              <a:rPr lang="fr-FR" sz="1200" b="1" kern="1200" dirty="0">
                <a:solidFill>
                  <a:srgbClr val="FF0000"/>
                </a:solidFill>
                <a:effectLst/>
                <a:latin typeface="+mn-lt"/>
                <a:ea typeface="+mn-ea"/>
                <a:cs typeface="+mn-cs"/>
              </a:rPr>
              <a:t>Aide à l’interprétation : Décrire les profils d’expression temporelle en essayant de faire des regroupements logiques (ne pas décrire gène/gène et puits/puits ; faites ressortir l’essentiel en mettant bien en lumière ce qui concerne la période développementale qui est étudiée dans cet exercice !). Attention : gardez en tête que la transition </a:t>
            </a:r>
            <a:r>
              <a:rPr lang="fr-FR" sz="1200" b="1" kern="1200" dirty="0" err="1">
                <a:solidFill>
                  <a:srgbClr val="FF0000"/>
                </a:solidFill>
                <a:effectLst/>
                <a:latin typeface="+mn-lt"/>
                <a:ea typeface="+mn-ea"/>
                <a:cs typeface="+mn-cs"/>
              </a:rPr>
              <a:t>mid-blastuléenne</a:t>
            </a:r>
            <a:r>
              <a:rPr lang="fr-FR" sz="1200" b="1" kern="1200" dirty="0">
                <a:solidFill>
                  <a:srgbClr val="FF0000"/>
                </a:solidFill>
                <a:effectLst/>
                <a:latin typeface="+mn-lt"/>
                <a:ea typeface="+mn-ea"/>
                <a:cs typeface="+mn-cs"/>
              </a:rPr>
              <a:t> a lieu au stade 7, il faut donc distinguer les expressions maternelles et </a:t>
            </a:r>
            <a:r>
              <a:rPr lang="fr-FR" sz="1200" b="1" kern="1200" dirty="0" err="1">
                <a:solidFill>
                  <a:srgbClr val="FF0000"/>
                </a:solidFill>
                <a:effectLst/>
                <a:latin typeface="+mn-lt"/>
                <a:ea typeface="+mn-ea"/>
                <a:cs typeface="+mn-cs"/>
              </a:rPr>
              <a:t>zygotiques</a:t>
            </a:r>
            <a:r>
              <a:rPr lang="fr-FR" sz="1200" b="1" kern="1200" dirty="0">
                <a:solidFill>
                  <a:srgbClr val="FF0000"/>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IE1 Expérience 2</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Protocole expérimental de l’expérience réalisée en B. </a:t>
            </a:r>
            <a:r>
              <a:rPr lang="fr-FR" sz="1200" b="1" kern="1200" dirty="0">
                <a:solidFill>
                  <a:schemeClr val="tx1"/>
                </a:solidFill>
                <a:effectLst/>
                <a:latin typeface="+mn-lt"/>
                <a:ea typeface="+mn-ea"/>
                <a:cs typeface="+mn-cs"/>
              </a:rPr>
              <a:t>(B) </a:t>
            </a:r>
            <a:r>
              <a:rPr lang="fr-FR" sz="1200" kern="1200" dirty="0">
                <a:solidFill>
                  <a:schemeClr val="tx1"/>
                </a:solidFill>
                <a:effectLst/>
                <a:latin typeface="+mn-lt"/>
                <a:ea typeface="+mn-ea"/>
                <a:cs typeface="+mn-cs"/>
              </a:rPr>
              <a:t>Analyse par RT-PCR de l’expression de différents gènes </a:t>
            </a:r>
            <a:r>
              <a:rPr lang="fr-FR" sz="1200" i="1" kern="1200" dirty="0" err="1">
                <a:solidFill>
                  <a:schemeClr val="tx1"/>
                </a:solidFill>
                <a:effectLst/>
                <a:latin typeface="+mn-lt"/>
                <a:ea typeface="+mn-ea"/>
                <a:cs typeface="+mn-cs"/>
              </a:rPr>
              <a:t>Xnr</a:t>
            </a:r>
            <a:r>
              <a:rPr lang="fr-FR" sz="1200" kern="1200" dirty="0">
                <a:solidFill>
                  <a:schemeClr val="tx1"/>
                </a:solidFill>
                <a:effectLst/>
                <a:latin typeface="+mn-lt"/>
                <a:ea typeface="+mn-ea"/>
                <a:cs typeface="+mn-cs"/>
              </a:rPr>
              <a:t> au stade blastula. Les ARNm ont été extraits à partir de différentes régions de l’embryon disséquées comme décrit en A. L’analyse de l’expression du gène </a:t>
            </a:r>
            <a:r>
              <a:rPr lang="fr-FR" sz="1200" i="1" kern="1200" dirty="0">
                <a:solidFill>
                  <a:schemeClr val="tx1"/>
                </a:solidFill>
                <a:effectLst/>
                <a:latin typeface="+mn-lt"/>
                <a:ea typeface="+mn-ea"/>
                <a:cs typeface="+mn-cs"/>
              </a:rPr>
              <a:t>ODC </a:t>
            </a:r>
            <a:r>
              <a:rPr lang="fr-FR" sz="1200" kern="1200" dirty="0">
                <a:solidFill>
                  <a:schemeClr val="tx1"/>
                </a:solidFill>
                <a:effectLst/>
                <a:latin typeface="+mn-lt"/>
                <a:ea typeface="+mn-ea"/>
                <a:cs typeface="+mn-cs"/>
              </a:rPr>
              <a:t>(ubiquitaire) sert de contrôle interne à la PCR.  </a:t>
            </a:r>
          </a:p>
          <a:p>
            <a:endParaRPr lang="fr-FR" sz="1200" kern="1200" dirty="0">
              <a:solidFill>
                <a:schemeClr val="tx1"/>
              </a:solidFill>
              <a:effectLst/>
              <a:latin typeface="+mn-lt"/>
              <a:ea typeface="+mn-ea"/>
              <a:cs typeface="+mn-cs"/>
            </a:endParaRPr>
          </a:p>
          <a:p>
            <a:r>
              <a:rPr lang="fr-FR" sz="1200" b="1" kern="1200" dirty="0">
                <a:solidFill>
                  <a:srgbClr val="FF0000"/>
                </a:solidFill>
                <a:effectLst/>
                <a:latin typeface="+mn-lt"/>
                <a:ea typeface="+mn-ea"/>
                <a:cs typeface="+mn-cs"/>
              </a:rPr>
              <a:t>Aide à la schématisation du résultat : Utiliser le schéma fourni dans l’encart « conclusion » pour représenter graphiquement le phénotype observé. Opter pour un code couleur ou tout autre formalisme de votre choix. Faire le lien avec les résultats de l’expérience précédente.</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IE1 Expérience 3</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Protocole expérimental de l’expérience réalisée en B. </a:t>
            </a:r>
            <a:r>
              <a:rPr lang="fr-FR" sz="1200" b="1" kern="1200" dirty="0">
                <a:solidFill>
                  <a:schemeClr val="tx1"/>
                </a:solidFill>
                <a:effectLst/>
                <a:latin typeface="+mn-lt"/>
                <a:ea typeface="+mn-ea"/>
                <a:cs typeface="+mn-cs"/>
              </a:rPr>
              <a:t>(B) </a:t>
            </a:r>
            <a:r>
              <a:rPr lang="fr-FR" sz="1200" kern="1200" dirty="0">
                <a:solidFill>
                  <a:schemeClr val="tx1"/>
                </a:solidFill>
                <a:effectLst/>
                <a:latin typeface="+mn-lt"/>
                <a:ea typeface="+mn-ea"/>
                <a:cs typeface="+mn-cs"/>
              </a:rPr>
              <a:t>Analyse par RT-PCR de l’expression du marqueur mésodermique </a:t>
            </a:r>
            <a:r>
              <a:rPr lang="fr-FR" sz="1200" i="1" kern="1200" dirty="0" err="1">
                <a:solidFill>
                  <a:schemeClr val="tx1"/>
                </a:solidFill>
                <a:effectLst/>
                <a:latin typeface="+mn-lt"/>
                <a:ea typeface="+mn-ea"/>
                <a:cs typeface="+mn-cs"/>
              </a:rPr>
              <a:t>Xbra</a:t>
            </a:r>
            <a:r>
              <a:rPr lang="fr-FR" sz="1200" kern="1200" dirty="0">
                <a:solidFill>
                  <a:schemeClr val="tx1"/>
                </a:solidFill>
                <a:effectLst/>
                <a:latin typeface="+mn-lt"/>
                <a:ea typeface="+mn-ea"/>
                <a:cs typeface="+mn-cs"/>
              </a:rPr>
              <a:t>. Les ARNm ont été extraits à partir de coiffes animales disséquées puis cultivées en présence de différentes concentrations de protéine Xnr1 (0 à 6 </a:t>
            </a:r>
            <a:r>
              <a:rPr lang="fr-FR" sz="1200" kern="1200" dirty="0" err="1">
                <a:solidFill>
                  <a:schemeClr val="tx1"/>
                </a:solidFill>
                <a:effectLst/>
                <a:latin typeface="+mn-lt"/>
                <a:ea typeface="+mn-ea"/>
                <a:cs typeface="+mn-cs"/>
              </a:rPr>
              <a:t>nM</a:t>
            </a:r>
            <a:r>
              <a:rPr lang="fr-FR" sz="1200" kern="1200" dirty="0">
                <a:solidFill>
                  <a:schemeClr val="tx1"/>
                </a:solidFill>
                <a:effectLst/>
                <a:latin typeface="+mn-lt"/>
                <a:ea typeface="+mn-ea"/>
                <a:cs typeface="+mn-cs"/>
              </a:rPr>
              <a:t>). L’analyse de l’expression du gène </a:t>
            </a:r>
            <a:r>
              <a:rPr lang="fr-FR" sz="1200" i="1" kern="1200" dirty="0">
                <a:solidFill>
                  <a:schemeClr val="tx1"/>
                </a:solidFill>
                <a:effectLst/>
                <a:latin typeface="+mn-lt"/>
                <a:ea typeface="+mn-ea"/>
                <a:cs typeface="+mn-cs"/>
              </a:rPr>
              <a:t>EF1-a</a:t>
            </a:r>
            <a:r>
              <a:rPr lang="fr-FR" sz="1200" kern="1200" dirty="0">
                <a:solidFill>
                  <a:schemeClr val="tx1"/>
                </a:solidFill>
                <a:effectLst/>
                <a:latin typeface="+mn-lt"/>
                <a:ea typeface="+mn-ea"/>
                <a:cs typeface="+mn-cs"/>
              </a:rPr>
              <a:t> (ubiquitaire) sert de contrôle interne à la PCR. </a:t>
            </a:r>
            <a:r>
              <a:rPr lang="fr-FR" sz="1200" b="1" kern="1200" dirty="0">
                <a:solidFill>
                  <a:schemeClr val="tx1"/>
                </a:solidFill>
                <a:effectLst/>
                <a:latin typeface="+mn-lt"/>
                <a:ea typeface="+mn-ea"/>
                <a:cs typeface="+mn-cs"/>
              </a:rPr>
              <a:t>(C) </a:t>
            </a:r>
            <a:r>
              <a:rPr lang="fr-FR" sz="1200" kern="1200" dirty="0">
                <a:solidFill>
                  <a:schemeClr val="tx1"/>
                </a:solidFill>
                <a:effectLst/>
                <a:latin typeface="+mn-lt"/>
                <a:ea typeface="+mn-ea"/>
                <a:cs typeface="+mn-cs"/>
              </a:rPr>
              <a:t>Protocole expérimental de l’expérience réalisée en D. Des ARNm codant la protéine </a:t>
            </a:r>
            <a:r>
              <a:rPr lang="fr-FR" sz="1200" kern="1200" dirty="0" err="1">
                <a:solidFill>
                  <a:schemeClr val="tx1"/>
                </a:solidFill>
                <a:effectLst/>
                <a:latin typeface="+mn-lt"/>
                <a:ea typeface="+mn-ea"/>
                <a:cs typeface="+mn-cs"/>
              </a:rPr>
              <a:t>Cerberus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Cer-S</a:t>
            </a:r>
            <a:r>
              <a:rPr lang="fr-FR" sz="1200" kern="1200" dirty="0">
                <a:solidFill>
                  <a:schemeClr val="tx1"/>
                </a:solidFill>
                <a:effectLst/>
                <a:latin typeface="+mn-lt"/>
                <a:ea typeface="+mn-ea"/>
                <a:cs typeface="+mn-cs"/>
              </a:rPr>
              <a:t> ; un inhibiteur des protéines </a:t>
            </a:r>
            <a:r>
              <a:rPr lang="fr-FR" sz="1200" kern="1200" dirty="0" err="1">
                <a:solidFill>
                  <a:schemeClr val="tx1"/>
                </a:solidFill>
                <a:effectLst/>
                <a:latin typeface="+mn-lt"/>
                <a:ea typeface="+mn-ea"/>
                <a:cs typeface="+mn-cs"/>
              </a:rPr>
              <a:t>Xnr</a:t>
            </a:r>
            <a:r>
              <a:rPr lang="fr-FR" sz="1200" kern="1200" dirty="0">
                <a:solidFill>
                  <a:schemeClr val="tx1"/>
                </a:solidFill>
                <a:effectLst/>
                <a:latin typeface="+mn-lt"/>
                <a:ea typeface="+mn-ea"/>
                <a:cs typeface="+mn-cs"/>
              </a:rPr>
              <a:t>) sont injectés dans les 4 blastomères au stade 4 cellules. Les embryons sont ensuite fixés au stade blastula puis soumis à hybridation </a:t>
            </a:r>
            <a:r>
              <a:rPr lang="fr-FR" sz="1200" i="1" kern="1200" dirty="0">
                <a:solidFill>
                  <a:schemeClr val="tx1"/>
                </a:solidFill>
                <a:effectLst/>
                <a:latin typeface="+mn-lt"/>
                <a:ea typeface="+mn-ea"/>
                <a:cs typeface="+mn-cs"/>
              </a:rPr>
              <a:t>in situ</a:t>
            </a:r>
            <a:r>
              <a:rPr lang="fr-FR" sz="1200" kern="1200" dirty="0">
                <a:solidFill>
                  <a:schemeClr val="tx1"/>
                </a:solidFill>
                <a:effectLst/>
                <a:latin typeface="+mn-lt"/>
                <a:ea typeface="+mn-ea"/>
                <a:cs typeface="+mn-cs"/>
              </a:rPr>
              <a:t> (HIS) avec une sonde </a:t>
            </a:r>
            <a:r>
              <a:rPr lang="fr-FR" sz="1200" kern="1200" dirty="0" err="1">
                <a:solidFill>
                  <a:schemeClr val="tx1"/>
                </a:solidFill>
                <a:effectLst/>
                <a:latin typeface="+mn-lt"/>
                <a:ea typeface="+mn-ea"/>
                <a:cs typeface="+mn-cs"/>
              </a:rPr>
              <a:t>antisens</a:t>
            </a:r>
            <a:r>
              <a:rPr lang="fr-FR" sz="1200" kern="1200" dirty="0">
                <a:solidFill>
                  <a:schemeClr val="tx1"/>
                </a:solidFill>
                <a:effectLst/>
                <a:latin typeface="+mn-lt"/>
                <a:ea typeface="+mn-ea"/>
                <a:cs typeface="+mn-cs"/>
              </a:rPr>
              <a:t> dirigée contre les ARNm </a:t>
            </a:r>
            <a:r>
              <a:rPr lang="fr-FR" sz="1200" i="1" kern="1200" dirty="0" err="1">
                <a:solidFill>
                  <a:schemeClr val="tx1"/>
                </a:solidFill>
                <a:effectLst/>
                <a:latin typeface="+mn-lt"/>
                <a:ea typeface="+mn-ea"/>
                <a:cs typeface="+mn-cs"/>
              </a:rPr>
              <a:t>Xbra</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a:t>
            </a:r>
            <a:r>
              <a:rPr lang="fr-FR" sz="1200" kern="1200" dirty="0">
                <a:solidFill>
                  <a:schemeClr val="tx1"/>
                </a:solidFill>
                <a:effectLst/>
                <a:latin typeface="+mn-lt"/>
                <a:ea typeface="+mn-ea"/>
                <a:cs typeface="+mn-cs"/>
              </a:rPr>
              <a:t> Photographies de deux embryons représentatifs après hybridation </a:t>
            </a:r>
            <a:r>
              <a:rPr lang="fr-FR" sz="1200" i="1" kern="1200" dirty="0">
                <a:solidFill>
                  <a:schemeClr val="tx1"/>
                </a:solidFill>
                <a:effectLst/>
                <a:latin typeface="+mn-lt"/>
                <a:ea typeface="+mn-ea"/>
                <a:cs typeface="+mn-cs"/>
              </a:rPr>
              <a:t>in situ</a:t>
            </a:r>
            <a:r>
              <a:rPr lang="fr-FR" sz="1200" kern="1200" dirty="0">
                <a:solidFill>
                  <a:schemeClr val="tx1"/>
                </a:solidFill>
                <a:effectLst/>
                <a:latin typeface="+mn-lt"/>
                <a:ea typeface="+mn-ea"/>
                <a:cs typeface="+mn-cs"/>
              </a:rPr>
              <a:t> contre </a:t>
            </a:r>
            <a:r>
              <a:rPr lang="fr-FR" sz="1200" i="1" kern="1200" dirty="0" err="1">
                <a:solidFill>
                  <a:schemeClr val="tx1"/>
                </a:solidFill>
                <a:effectLst/>
                <a:latin typeface="+mn-lt"/>
                <a:ea typeface="+mn-ea"/>
                <a:cs typeface="+mn-cs"/>
              </a:rPr>
              <a:t>Xbra</a:t>
            </a:r>
            <a:r>
              <a:rPr lang="fr-FR" sz="1200" kern="1200" dirty="0">
                <a:solidFill>
                  <a:schemeClr val="tx1"/>
                </a:solidFill>
                <a:effectLst/>
                <a:latin typeface="+mn-lt"/>
                <a:ea typeface="+mn-ea"/>
                <a:cs typeface="+mn-cs"/>
              </a:rPr>
              <a:t> : un embryon contrôle (non injecté), et un embryon dans lequel ont été injectés les ARNm </a:t>
            </a:r>
            <a:r>
              <a:rPr lang="fr-FR" sz="1200" i="1" kern="1200" dirty="0" err="1">
                <a:solidFill>
                  <a:schemeClr val="tx1"/>
                </a:solidFill>
                <a:effectLst/>
                <a:latin typeface="+mn-lt"/>
                <a:ea typeface="+mn-ea"/>
                <a:cs typeface="+mn-cs"/>
              </a:rPr>
              <a:t>Cer-S</a:t>
            </a:r>
            <a:r>
              <a:rPr lang="fr-FR" sz="1200" kern="1200" dirty="0">
                <a:solidFill>
                  <a:schemeClr val="tx1"/>
                </a:solidFill>
                <a:effectLst/>
                <a:latin typeface="+mn-lt"/>
                <a:ea typeface="+mn-ea"/>
                <a:cs typeface="+mn-cs"/>
              </a:rPr>
              <a:t>. Les embryons sont ici observés depuis le pôle animal.</a:t>
            </a:r>
          </a:p>
          <a:p>
            <a:endParaRPr lang="fr-FR" sz="1200" b="1" kern="1200" dirty="0">
              <a:solidFill>
                <a:srgbClr val="FF0000"/>
              </a:solidFill>
              <a:effectLst/>
              <a:latin typeface="+mn-lt"/>
              <a:ea typeface="+mn-ea"/>
              <a:cs typeface="+mn-cs"/>
            </a:endParaRPr>
          </a:p>
          <a:p>
            <a:r>
              <a:rPr lang="fr-FR" sz="1200" b="1" kern="1200" dirty="0">
                <a:solidFill>
                  <a:srgbClr val="FF0000"/>
                </a:solidFill>
                <a:effectLst/>
                <a:latin typeface="+mn-lt"/>
                <a:ea typeface="+mn-ea"/>
                <a:cs typeface="+mn-cs"/>
              </a:rPr>
              <a:t>Aide à l’interprétation : Attention à ne pas faire de confusion entre tous ces ARN : l’ARNm exogène injecté (pour </a:t>
            </a:r>
            <a:r>
              <a:rPr lang="fr-FR" sz="1200" b="1" kern="1200" dirty="0" err="1">
                <a:solidFill>
                  <a:srgbClr val="FF0000"/>
                </a:solidFill>
                <a:effectLst/>
                <a:latin typeface="+mn-lt"/>
                <a:ea typeface="+mn-ea"/>
                <a:cs typeface="+mn-cs"/>
              </a:rPr>
              <a:t>surexprimer</a:t>
            </a:r>
            <a:r>
              <a:rPr lang="fr-FR" sz="1200" b="1" kern="1200" dirty="0">
                <a:solidFill>
                  <a:srgbClr val="FF0000"/>
                </a:solidFill>
                <a:effectLst/>
                <a:latin typeface="+mn-lt"/>
                <a:ea typeface="+mn-ea"/>
                <a:cs typeface="+mn-cs"/>
              </a:rPr>
              <a:t> </a:t>
            </a:r>
            <a:r>
              <a:rPr lang="fr-FR" sz="1200" b="1" kern="1200" dirty="0" err="1">
                <a:solidFill>
                  <a:srgbClr val="FF0000"/>
                </a:solidFill>
                <a:effectLst/>
                <a:latin typeface="+mn-lt"/>
                <a:ea typeface="+mn-ea"/>
                <a:cs typeface="+mn-cs"/>
              </a:rPr>
              <a:t>Cerberus</a:t>
            </a:r>
            <a:r>
              <a:rPr lang="fr-FR" sz="1200" b="1" kern="1200" dirty="0">
                <a:solidFill>
                  <a:srgbClr val="FF0000"/>
                </a:solidFill>
                <a:effectLst/>
                <a:latin typeface="+mn-lt"/>
                <a:ea typeface="+mn-ea"/>
                <a:cs typeface="+mn-cs"/>
              </a:rPr>
              <a:t>), les ARNm </a:t>
            </a:r>
            <a:r>
              <a:rPr lang="fr-FR" sz="1200" b="1" i="1" kern="1200" dirty="0" err="1">
                <a:solidFill>
                  <a:srgbClr val="FF0000"/>
                </a:solidFill>
                <a:effectLst/>
                <a:latin typeface="+mn-lt"/>
                <a:ea typeface="+mn-ea"/>
                <a:cs typeface="+mn-cs"/>
              </a:rPr>
              <a:t>Xbra</a:t>
            </a:r>
            <a:r>
              <a:rPr lang="fr-FR" sz="1200" b="1" kern="1200" dirty="0">
                <a:solidFill>
                  <a:srgbClr val="FF0000"/>
                </a:solidFill>
                <a:effectLst/>
                <a:latin typeface="+mn-lt"/>
                <a:ea typeface="+mn-ea"/>
                <a:cs typeface="+mn-cs"/>
              </a:rPr>
              <a:t> endogènes que l’on cherche à détecter (pour analyser le phénotype) et la sonde </a:t>
            </a:r>
            <a:r>
              <a:rPr lang="fr-FR" sz="1200" b="1" kern="1200" dirty="0" err="1">
                <a:solidFill>
                  <a:srgbClr val="FF0000"/>
                </a:solidFill>
                <a:effectLst/>
                <a:latin typeface="+mn-lt"/>
                <a:ea typeface="+mn-ea"/>
                <a:cs typeface="+mn-cs"/>
              </a:rPr>
              <a:t>antisens</a:t>
            </a:r>
            <a:r>
              <a:rPr lang="fr-FR" sz="1200" b="1" kern="1200" dirty="0">
                <a:solidFill>
                  <a:srgbClr val="FF0000"/>
                </a:solidFill>
                <a:effectLst/>
                <a:latin typeface="+mn-lt"/>
                <a:ea typeface="+mn-ea"/>
                <a:cs typeface="+mn-cs"/>
              </a:rPr>
              <a:t> utilisée pour ce faire. En C, D : réfléchissez bien aux effets d’une surexpression de </a:t>
            </a:r>
            <a:r>
              <a:rPr lang="fr-FR" sz="1200" b="1" kern="1200" dirty="0" err="1">
                <a:solidFill>
                  <a:srgbClr val="FF0000"/>
                </a:solidFill>
                <a:effectLst/>
                <a:latin typeface="+mn-lt"/>
                <a:ea typeface="+mn-ea"/>
                <a:cs typeface="+mn-cs"/>
              </a:rPr>
              <a:t>Cerberus</a:t>
            </a:r>
            <a:r>
              <a:rPr lang="fr-FR" sz="1200" b="1" kern="1200" dirty="0">
                <a:solidFill>
                  <a:srgbClr val="FF0000"/>
                </a:solidFill>
                <a:effectLst/>
                <a:latin typeface="+mn-lt"/>
                <a:ea typeface="+mn-ea"/>
                <a:cs typeface="+mn-cs"/>
              </a:rPr>
              <a:t>. Cela </a:t>
            </a:r>
            <a:r>
              <a:rPr lang="fr-FR" sz="1200" b="1" kern="1200" dirty="0" err="1">
                <a:solidFill>
                  <a:srgbClr val="FF0000"/>
                </a:solidFill>
                <a:effectLst/>
                <a:latin typeface="+mn-lt"/>
                <a:ea typeface="+mn-ea"/>
                <a:cs typeface="+mn-cs"/>
              </a:rPr>
              <a:t>a-t-il</a:t>
            </a:r>
            <a:r>
              <a:rPr lang="fr-FR" sz="1200" b="1" kern="1200" dirty="0">
                <a:solidFill>
                  <a:srgbClr val="FF0000"/>
                </a:solidFill>
                <a:effectLst/>
                <a:latin typeface="+mn-lt"/>
                <a:ea typeface="+mn-ea"/>
                <a:cs typeface="+mn-cs"/>
              </a:rPr>
              <a:t> pour conséquence un gain ou une perte de fonction des </a:t>
            </a:r>
            <a:r>
              <a:rPr lang="fr-FR" sz="1200" b="1" kern="1200" dirty="0" err="1">
                <a:solidFill>
                  <a:srgbClr val="FF0000"/>
                </a:solidFill>
                <a:effectLst/>
                <a:latin typeface="+mn-lt"/>
                <a:ea typeface="+mn-ea"/>
                <a:cs typeface="+mn-cs"/>
              </a:rPr>
              <a:t>Xnr</a:t>
            </a:r>
            <a:r>
              <a:rPr lang="fr-FR" sz="1200" b="1" kern="1200" dirty="0">
                <a:solidFill>
                  <a:srgbClr val="FF0000"/>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IE1 Conclusion générale et modèle : </a:t>
            </a:r>
            <a:r>
              <a:rPr lang="fr-FR" sz="1200" kern="1200" dirty="0">
                <a:solidFill>
                  <a:schemeClr val="tx1"/>
                </a:solidFill>
                <a:effectLst/>
                <a:latin typeface="+mn-lt"/>
                <a:ea typeface="+mn-ea"/>
                <a:cs typeface="+mn-cs"/>
              </a:rPr>
              <a:t>Aidez-vous des schémas pour conclure sur les événements moléculaires mis en évidence.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 schémas de gauche et du centre correspondent à la situation physiologique (i.e. ce qui a lieu au cours du développement normal). Le schéma le plus à droite correspond à la situation expérimentale rencontrée en Fig. 3, C, D (surexpression de </a:t>
            </a:r>
            <a:r>
              <a:rPr lang="fr-FR" sz="1200" kern="1200" dirty="0" err="1">
                <a:solidFill>
                  <a:schemeClr val="tx1"/>
                </a:solidFill>
                <a:effectLst/>
                <a:latin typeface="+mn-lt"/>
                <a:ea typeface="+mn-ea"/>
                <a:cs typeface="+mn-cs"/>
              </a:rPr>
              <a:t>Cerberus</a:t>
            </a:r>
            <a:r>
              <a:rPr lang="fr-FR" sz="1200" kern="1200" dirty="0">
                <a:solidFill>
                  <a:schemeClr val="tx1"/>
                </a:solidFill>
                <a:effectLst/>
                <a:latin typeface="+mn-lt"/>
                <a:ea typeface="+mn-ea"/>
                <a:cs typeface="+mn-cs"/>
              </a:rPr>
              <a:t>, ronds beiges).</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184435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84508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7296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59503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35725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00649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CD27CF-70BF-4A4F-999A-863C827BB4B5}" type="datetimeFigureOut">
              <a:rPr lang="fr-FR" smtClean="0"/>
              <a:t>23/12/2024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2230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6CD27CF-70BF-4A4F-999A-863C827BB4B5}" type="datetimeFigureOut">
              <a:rPr lang="fr-FR" smtClean="0"/>
              <a:t>23/12/2024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95806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CD27CF-70BF-4A4F-999A-863C827BB4B5}" type="datetimeFigureOut">
              <a:rPr lang="fr-FR" smtClean="0"/>
              <a:t>23/12/2024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5733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62403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99698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A2515-8488-494B-BEEB-AA0B9745A770}" type="slidenum">
              <a:rPr lang="fr-FR" smtClean="0"/>
              <a:t>‹N°›</a:t>
            </a:fld>
            <a:endParaRPr lang="fr-FR"/>
          </a:p>
        </p:txBody>
      </p:sp>
    </p:spTree>
    <p:extLst>
      <p:ext uri="{BB962C8B-B14F-4D97-AF65-F5344CB8AC3E}">
        <p14:creationId xmlns:p14="http://schemas.microsoft.com/office/powerpoint/2010/main" val="193130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007" t="2856" r="1414" b="3010"/>
          <a:stretch/>
        </p:blipFill>
        <p:spPr>
          <a:xfrm>
            <a:off x="1534657" y="2030400"/>
            <a:ext cx="6387911" cy="3447360"/>
          </a:xfrm>
          <a:prstGeom prst="rect">
            <a:avLst/>
          </a:prstGeom>
          <a:solidFill>
            <a:schemeClr val="tx1"/>
          </a:solidFill>
          <a:ln>
            <a:solidFill>
              <a:srgbClr val="0D0D0D"/>
            </a:solidFill>
          </a:ln>
        </p:spPr>
      </p:pic>
      <p:sp>
        <p:nvSpPr>
          <p:cNvPr id="4" name="Rectangle 3">
            <a:extLst>
              <a:ext uri="{FF2B5EF4-FFF2-40B4-BE49-F238E27FC236}">
                <a16:creationId xmlns:a16="http://schemas.microsoft.com/office/drawing/2014/main" id="{FC2DE936-4E8D-174E-9E75-824265FA7BDE}"/>
              </a:ext>
            </a:extLst>
          </p:cNvPr>
          <p:cNvSpPr/>
          <p:nvPr/>
        </p:nvSpPr>
        <p:spPr>
          <a:xfrm>
            <a:off x="0" y="643409"/>
            <a:ext cx="9144000" cy="771339"/>
          </a:xfrm>
          <a:prstGeom prst="rect">
            <a:avLst/>
          </a:prstGeom>
          <a:solidFill>
            <a:schemeClr val="accent2">
              <a:lumMod val="5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bg1"/>
                </a:solidFill>
              </a:rPr>
              <a:t>Série d’expériences IE1: </a:t>
            </a:r>
            <a:r>
              <a:rPr lang="en-GB" sz="2400" b="1" dirty="0">
                <a:solidFill>
                  <a:schemeClr val="bg1"/>
                </a:solidFill>
              </a:rPr>
              <a:t>Induction du </a:t>
            </a:r>
            <a:r>
              <a:rPr lang="en-GB" sz="2400" b="1" dirty="0" err="1">
                <a:solidFill>
                  <a:schemeClr val="bg1"/>
                </a:solidFill>
              </a:rPr>
              <a:t>mésoderme</a:t>
            </a:r>
            <a:r>
              <a:rPr lang="fr-FR" sz="2400" b="1" dirty="0">
                <a:solidFill>
                  <a:schemeClr val="bg1"/>
                </a:solidFill>
              </a:rPr>
              <a:t> </a:t>
            </a:r>
          </a:p>
        </p:txBody>
      </p:sp>
    </p:spTree>
    <p:extLst>
      <p:ext uri="{BB962C8B-B14F-4D97-AF65-F5344CB8AC3E}">
        <p14:creationId xmlns:p14="http://schemas.microsoft.com/office/powerpoint/2010/main" val="31162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37A99141-EC7B-E449-A110-D4E098352CF7}"/>
              </a:ext>
            </a:extLst>
          </p:cNvPr>
          <p:cNvGrpSpPr/>
          <p:nvPr/>
        </p:nvGrpSpPr>
        <p:grpSpPr>
          <a:xfrm>
            <a:off x="220871" y="1163185"/>
            <a:ext cx="8702258" cy="5521539"/>
            <a:chOff x="300549" y="1163185"/>
            <a:chExt cx="8702258" cy="5521539"/>
          </a:xfrm>
        </p:grpSpPr>
        <p:grpSp>
          <p:nvGrpSpPr>
            <p:cNvPr id="21" name="Groupe 20">
              <a:extLst>
                <a:ext uri="{FF2B5EF4-FFF2-40B4-BE49-F238E27FC236}">
                  <a16:creationId xmlns:a16="http://schemas.microsoft.com/office/drawing/2014/main" id="{670D1493-F8F2-594B-B412-3B3A758365AE}"/>
                </a:ext>
              </a:extLst>
            </p:cNvPr>
            <p:cNvGrpSpPr/>
            <p:nvPr/>
          </p:nvGrpSpPr>
          <p:grpSpPr>
            <a:xfrm>
              <a:off x="5680449" y="1683044"/>
              <a:ext cx="2375533" cy="2291211"/>
              <a:chOff x="5680449" y="1683044"/>
              <a:chExt cx="2375533" cy="2291211"/>
            </a:xfrm>
          </p:grpSpPr>
          <p:pic>
            <p:nvPicPr>
              <p:cNvPr id="4" name="Image 3" descr="stage08dors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449" y="1683044"/>
                <a:ext cx="2375533" cy="2291211"/>
              </a:xfrm>
              <a:prstGeom prst="rect">
                <a:avLst/>
              </a:prstGeom>
            </p:spPr>
          </p:pic>
          <p:sp>
            <p:nvSpPr>
              <p:cNvPr id="5" name="Forme libre 4"/>
              <p:cNvSpPr/>
              <p:nvPr/>
            </p:nvSpPr>
            <p:spPr>
              <a:xfrm>
                <a:off x="5709596" y="2473059"/>
                <a:ext cx="2307495" cy="607039"/>
              </a:xfrm>
              <a:custGeom>
                <a:avLst/>
                <a:gdLst>
                  <a:gd name="connsiteX0" fmla="*/ 67226 w 2307495"/>
                  <a:gd name="connsiteY0" fmla="*/ 140363 h 607039"/>
                  <a:gd name="connsiteX1" fmla="*/ 158948 w 2307495"/>
                  <a:gd name="connsiteY1" fmla="*/ 161530 h 607039"/>
                  <a:gd name="connsiteX2" fmla="*/ 215392 w 2307495"/>
                  <a:gd name="connsiteY2" fmla="*/ 112141 h 607039"/>
                  <a:gd name="connsiteX3" fmla="*/ 293004 w 2307495"/>
                  <a:gd name="connsiteY3" fmla="*/ 90974 h 607039"/>
                  <a:gd name="connsiteX4" fmla="*/ 349448 w 2307495"/>
                  <a:gd name="connsiteY4" fmla="*/ 119197 h 607039"/>
                  <a:gd name="connsiteX5" fmla="*/ 391781 w 2307495"/>
                  <a:gd name="connsiteY5" fmla="*/ 83919 h 607039"/>
                  <a:gd name="connsiteX6" fmla="*/ 462337 w 2307495"/>
                  <a:gd name="connsiteY6" fmla="*/ 62752 h 607039"/>
                  <a:gd name="connsiteX7" fmla="*/ 504670 w 2307495"/>
                  <a:gd name="connsiteY7" fmla="*/ 69808 h 607039"/>
                  <a:gd name="connsiteX8" fmla="*/ 547004 w 2307495"/>
                  <a:gd name="connsiteY8" fmla="*/ 41586 h 607039"/>
                  <a:gd name="connsiteX9" fmla="*/ 617559 w 2307495"/>
                  <a:gd name="connsiteY9" fmla="*/ 69808 h 607039"/>
                  <a:gd name="connsiteX10" fmla="*/ 695170 w 2307495"/>
                  <a:gd name="connsiteY10" fmla="*/ 105086 h 607039"/>
                  <a:gd name="connsiteX11" fmla="*/ 765726 w 2307495"/>
                  <a:gd name="connsiteY11" fmla="*/ 105086 h 607039"/>
                  <a:gd name="connsiteX12" fmla="*/ 829226 w 2307495"/>
                  <a:gd name="connsiteY12" fmla="*/ 98030 h 607039"/>
                  <a:gd name="connsiteX13" fmla="*/ 871559 w 2307495"/>
                  <a:gd name="connsiteY13" fmla="*/ 55697 h 607039"/>
                  <a:gd name="connsiteX14" fmla="*/ 935059 w 2307495"/>
                  <a:gd name="connsiteY14" fmla="*/ 55697 h 607039"/>
                  <a:gd name="connsiteX15" fmla="*/ 1012670 w 2307495"/>
                  <a:gd name="connsiteY15" fmla="*/ 27474 h 607039"/>
                  <a:gd name="connsiteX16" fmla="*/ 1083226 w 2307495"/>
                  <a:gd name="connsiteY16" fmla="*/ 27474 h 607039"/>
                  <a:gd name="connsiteX17" fmla="*/ 1153781 w 2307495"/>
                  <a:gd name="connsiteY17" fmla="*/ 34530 h 607039"/>
                  <a:gd name="connsiteX18" fmla="*/ 1203170 w 2307495"/>
                  <a:gd name="connsiteY18" fmla="*/ 20419 h 607039"/>
                  <a:gd name="connsiteX19" fmla="*/ 1252559 w 2307495"/>
                  <a:gd name="connsiteY19" fmla="*/ 13363 h 607039"/>
                  <a:gd name="connsiteX20" fmla="*/ 1301948 w 2307495"/>
                  <a:gd name="connsiteY20" fmla="*/ 13363 h 607039"/>
                  <a:gd name="connsiteX21" fmla="*/ 1344281 w 2307495"/>
                  <a:gd name="connsiteY21" fmla="*/ 48641 h 607039"/>
                  <a:gd name="connsiteX22" fmla="*/ 1400726 w 2307495"/>
                  <a:gd name="connsiteY22" fmla="*/ 41586 h 607039"/>
                  <a:gd name="connsiteX23" fmla="*/ 1464226 w 2307495"/>
                  <a:gd name="connsiteY23" fmla="*/ 76863 h 607039"/>
                  <a:gd name="connsiteX24" fmla="*/ 1541837 w 2307495"/>
                  <a:gd name="connsiteY24" fmla="*/ 62752 h 607039"/>
                  <a:gd name="connsiteX25" fmla="*/ 1584170 w 2307495"/>
                  <a:gd name="connsiteY25" fmla="*/ 62752 h 607039"/>
                  <a:gd name="connsiteX26" fmla="*/ 1612392 w 2307495"/>
                  <a:gd name="connsiteY26" fmla="*/ 55697 h 607039"/>
                  <a:gd name="connsiteX27" fmla="*/ 1668837 w 2307495"/>
                  <a:gd name="connsiteY27" fmla="*/ 27474 h 607039"/>
                  <a:gd name="connsiteX28" fmla="*/ 1704115 w 2307495"/>
                  <a:gd name="connsiteY28" fmla="*/ 34530 h 607039"/>
                  <a:gd name="connsiteX29" fmla="*/ 1781726 w 2307495"/>
                  <a:gd name="connsiteY29" fmla="*/ 83919 h 607039"/>
                  <a:gd name="connsiteX30" fmla="*/ 1859337 w 2307495"/>
                  <a:gd name="connsiteY30" fmla="*/ 6308 h 607039"/>
                  <a:gd name="connsiteX31" fmla="*/ 1922837 w 2307495"/>
                  <a:gd name="connsiteY31" fmla="*/ 6308 h 607039"/>
                  <a:gd name="connsiteX32" fmla="*/ 2000448 w 2307495"/>
                  <a:gd name="connsiteY32" fmla="*/ 20419 h 607039"/>
                  <a:gd name="connsiteX33" fmla="*/ 2063948 w 2307495"/>
                  <a:gd name="connsiteY33" fmla="*/ 62752 h 607039"/>
                  <a:gd name="connsiteX34" fmla="*/ 2120392 w 2307495"/>
                  <a:gd name="connsiteY34" fmla="*/ 105086 h 607039"/>
                  <a:gd name="connsiteX35" fmla="*/ 2162726 w 2307495"/>
                  <a:gd name="connsiteY35" fmla="*/ 140363 h 607039"/>
                  <a:gd name="connsiteX36" fmla="*/ 2254448 w 2307495"/>
                  <a:gd name="connsiteY36" fmla="*/ 140363 h 607039"/>
                  <a:gd name="connsiteX37" fmla="*/ 2303837 w 2307495"/>
                  <a:gd name="connsiteY37" fmla="*/ 210919 h 607039"/>
                  <a:gd name="connsiteX38" fmla="*/ 2303837 w 2307495"/>
                  <a:gd name="connsiteY38" fmla="*/ 267363 h 607039"/>
                  <a:gd name="connsiteX39" fmla="*/ 2303837 w 2307495"/>
                  <a:gd name="connsiteY39" fmla="*/ 352030 h 607039"/>
                  <a:gd name="connsiteX40" fmla="*/ 2289726 w 2307495"/>
                  <a:gd name="connsiteY40" fmla="*/ 429641 h 607039"/>
                  <a:gd name="connsiteX41" fmla="*/ 2275615 w 2307495"/>
                  <a:gd name="connsiteY41" fmla="*/ 514308 h 607039"/>
                  <a:gd name="connsiteX42" fmla="*/ 2233281 w 2307495"/>
                  <a:gd name="connsiteY42" fmla="*/ 563697 h 607039"/>
                  <a:gd name="connsiteX43" fmla="*/ 2169781 w 2307495"/>
                  <a:gd name="connsiteY43" fmla="*/ 577808 h 607039"/>
                  <a:gd name="connsiteX44" fmla="*/ 2092170 w 2307495"/>
                  <a:gd name="connsiteY44" fmla="*/ 542530 h 607039"/>
                  <a:gd name="connsiteX45" fmla="*/ 2042781 w 2307495"/>
                  <a:gd name="connsiteY45" fmla="*/ 486086 h 607039"/>
                  <a:gd name="connsiteX46" fmla="*/ 2014559 w 2307495"/>
                  <a:gd name="connsiteY46" fmla="*/ 457863 h 607039"/>
                  <a:gd name="connsiteX47" fmla="*/ 1958115 w 2307495"/>
                  <a:gd name="connsiteY47" fmla="*/ 450808 h 607039"/>
                  <a:gd name="connsiteX48" fmla="*/ 1866392 w 2307495"/>
                  <a:gd name="connsiteY48" fmla="*/ 486086 h 607039"/>
                  <a:gd name="connsiteX49" fmla="*/ 1809948 w 2307495"/>
                  <a:gd name="connsiteY49" fmla="*/ 521363 h 607039"/>
                  <a:gd name="connsiteX50" fmla="*/ 1760559 w 2307495"/>
                  <a:gd name="connsiteY50" fmla="*/ 521363 h 607039"/>
                  <a:gd name="connsiteX51" fmla="*/ 1668837 w 2307495"/>
                  <a:gd name="connsiteY51" fmla="*/ 556641 h 607039"/>
                  <a:gd name="connsiteX52" fmla="*/ 1619448 w 2307495"/>
                  <a:gd name="connsiteY52" fmla="*/ 549586 h 607039"/>
                  <a:gd name="connsiteX53" fmla="*/ 1563004 w 2307495"/>
                  <a:gd name="connsiteY53" fmla="*/ 542530 h 607039"/>
                  <a:gd name="connsiteX54" fmla="*/ 1485392 w 2307495"/>
                  <a:gd name="connsiteY54" fmla="*/ 521363 h 607039"/>
                  <a:gd name="connsiteX55" fmla="*/ 1407781 w 2307495"/>
                  <a:gd name="connsiteY55" fmla="*/ 535474 h 607039"/>
                  <a:gd name="connsiteX56" fmla="*/ 1400726 w 2307495"/>
                  <a:gd name="connsiteY56" fmla="*/ 486086 h 607039"/>
                  <a:gd name="connsiteX57" fmla="*/ 1316059 w 2307495"/>
                  <a:gd name="connsiteY57" fmla="*/ 535474 h 607039"/>
                  <a:gd name="connsiteX58" fmla="*/ 1280781 w 2307495"/>
                  <a:gd name="connsiteY58" fmla="*/ 535474 h 607039"/>
                  <a:gd name="connsiteX59" fmla="*/ 1217281 w 2307495"/>
                  <a:gd name="connsiteY59" fmla="*/ 535474 h 607039"/>
                  <a:gd name="connsiteX60" fmla="*/ 1132615 w 2307495"/>
                  <a:gd name="connsiteY60" fmla="*/ 556641 h 607039"/>
                  <a:gd name="connsiteX61" fmla="*/ 1047948 w 2307495"/>
                  <a:gd name="connsiteY61" fmla="*/ 563697 h 607039"/>
                  <a:gd name="connsiteX62" fmla="*/ 991504 w 2307495"/>
                  <a:gd name="connsiteY62" fmla="*/ 535474 h 607039"/>
                  <a:gd name="connsiteX63" fmla="*/ 892726 w 2307495"/>
                  <a:gd name="connsiteY63" fmla="*/ 535474 h 607039"/>
                  <a:gd name="connsiteX64" fmla="*/ 822170 w 2307495"/>
                  <a:gd name="connsiteY64" fmla="*/ 535474 h 607039"/>
                  <a:gd name="connsiteX65" fmla="*/ 758670 w 2307495"/>
                  <a:gd name="connsiteY65" fmla="*/ 549586 h 607039"/>
                  <a:gd name="connsiteX66" fmla="*/ 681059 w 2307495"/>
                  <a:gd name="connsiteY66" fmla="*/ 556641 h 607039"/>
                  <a:gd name="connsiteX67" fmla="*/ 638726 w 2307495"/>
                  <a:gd name="connsiteY67" fmla="*/ 535474 h 607039"/>
                  <a:gd name="connsiteX68" fmla="*/ 561115 w 2307495"/>
                  <a:gd name="connsiteY68" fmla="*/ 570752 h 607039"/>
                  <a:gd name="connsiteX69" fmla="*/ 455281 w 2307495"/>
                  <a:gd name="connsiteY69" fmla="*/ 591919 h 607039"/>
                  <a:gd name="connsiteX70" fmla="*/ 398837 w 2307495"/>
                  <a:gd name="connsiteY70" fmla="*/ 606030 h 607039"/>
                  <a:gd name="connsiteX71" fmla="*/ 342392 w 2307495"/>
                  <a:gd name="connsiteY71" fmla="*/ 563697 h 607039"/>
                  <a:gd name="connsiteX72" fmla="*/ 250670 w 2307495"/>
                  <a:gd name="connsiteY72" fmla="*/ 556641 h 607039"/>
                  <a:gd name="connsiteX73" fmla="*/ 180115 w 2307495"/>
                  <a:gd name="connsiteY73" fmla="*/ 598974 h 607039"/>
                  <a:gd name="connsiteX74" fmla="*/ 102504 w 2307495"/>
                  <a:gd name="connsiteY74" fmla="*/ 556641 h 607039"/>
                  <a:gd name="connsiteX75" fmla="*/ 46059 w 2307495"/>
                  <a:gd name="connsiteY75" fmla="*/ 556641 h 607039"/>
                  <a:gd name="connsiteX76" fmla="*/ 3726 w 2307495"/>
                  <a:gd name="connsiteY76" fmla="*/ 507252 h 607039"/>
                  <a:gd name="connsiteX77" fmla="*/ 3726 w 2307495"/>
                  <a:gd name="connsiteY77" fmla="*/ 450808 h 607039"/>
                  <a:gd name="connsiteX78" fmla="*/ 17837 w 2307495"/>
                  <a:gd name="connsiteY78" fmla="*/ 373197 h 607039"/>
                  <a:gd name="connsiteX79" fmla="*/ 24892 w 2307495"/>
                  <a:gd name="connsiteY79" fmla="*/ 330863 h 607039"/>
                  <a:gd name="connsiteX80" fmla="*/ 17837 w 2307495"/>
                  <a:gd name="connsiteY80" fmla="*/ 260308 h 607039"/>
                  <a:gd name="connsiteX81" fmla="*/ 24892 w 2307495"/>
                  <a:gd name="connsiteY81" fmla="*/ 225030 h 607039"/>
                  <a:gd name="connsiteX82" fmla="*/ 67226 w 2307495"/>
                  <a:gd name="connsiteY82" fmla="*/ 14036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07495" h="607039">
                    <a:moveTo>
                      <a:pt x="67226" y="140363"/>
                    </a:moveTo>
                    <a:cubicBezTo>
                      <a:pt x="89569" y="129780"/>
                      <a:pt x="134254" y="166234"/>
                      <a:pt x="158948" y="161530"/>
                    </a:cubicBezTo>
                    <a:cubicBezTo>
                      <a:pt x="183642" y="156826"/>
                      <a:pt x="193049" y="123900"/>
                      <a:pt x="215392" y="112141"/>
                    </a:cubicBezTo>
                    <a:cubicBezTo>
                      <a:pt x="237735" y="100382"/>
                      <a:pt x="270662" y="89798"/>
                      <a:pt x="293004" y="90974"/>
                    </a:cubicBezTo>
                    <a:cubicBezTo>
                      <a:pt x="315346" y="92150"/>
                      <a:pt x="332985" y="120373"/>
                      <a:pt x="349448" y="119197"/>
                    </a:cubicBezTo>
                    <a:cubicBezTo>
                      <a:pt x="365911" y="118021"/>
                      <a:pt x="372966" y="93326"/>
                      <a:pt x="391781" y="83919"/>
                    </a:cubicBezTo>
                    <a:cubicBezTo>
                      <a:pt x="410596" y="74512"/>
                      <a:pt x="443522" y="65104"/>
                      <a:pt x="462337" y="62752"/>
                    </a:cubicBezTo>
                    <a:cubicBezTo>
                      <a:pt x="481152" y="60400"/>
                      <a:pt x="490559" y="73336"/>
                      <a:pt x="504670" y="69808"/>
                    </a:cubicBezTo>
                    <a:cubicBezTo>
                      <a:pt x="518781" y="66280"/>
                      <a:pt x="528189" y="41586"/>
                      <a:pt x="547004" y="41586"/>
                    </a:cubicBezTo>
                    <a:cubicBezTo>
                      <a:pt x="565819" y="41586"/>
                      <a:pt x="592865" y="59225"/>
                      <a:pt x="617559" y="69808"/>
                    </a:cubicBezTo>
                    <a:cubicBezTo>
                      <a:pt x="642253" y="80391"/>
                      <a:pt x="670475" y="99206"/>
                      <a:pt x="695170" y="105086"/>
                    </a:cubicBezTo>
                    <a:cubicBezTo>
                      <a:pt x="719865" y="110966"/>
                      <a:pt x="743384" y="106262"/>
                      <a:pt x="765726" y="105086"/>
                    </a:cubicBezTo>
                    <a:cubicBezTo>
                      <a:pt x="788068" y="103910"/>
                      <a:pt x="811587" y="106261"/>
                      <a:pt x="829226" y="98030"/>
                    </a:cubicBezTo>
                    <a:cubicBezTo>
                      <a:pt x="846865" y="89799"/>
                      <a:pt x="853920" y="62752"/>
                      <a:pt x="871559" y="55697"/>
                    </a:cubicBezTo>
                    <a:cubicBezTo>
                      <a:pt x="889198" y="48642"/>
                      <a:pt x="911541" y="60401"/>
                      <a:pt x="935059" y="55697"/>
                    </a:cubicBezTo>
                    <a:cubicBezTo>
                      <a:pt x="958577" y="50993"/>
                      <a:pt x="987976" y="32178"/>
                      <a:pt x="1012670" y="27474"/>
                    </a:cubicBezTo>
                    <a:cubicBezTo>
                      <a:pt x="1037365" y="22770"/>
                      <a:pt x="1059708" y="26298"/>
                      <a:pt x="1083226" y="27474"/>
                    </a:cubicBezTo>
                    <a:cubicBezTo>
                      <a:pt x="1106744" y="28650"/>
                      <a:pt x="1133790" y="35706"/>
                      <a:pt x="1153781" y="34530"/>
                    </a:cubicBezTo>
                    <a:cubicBezTo>
                      <a:pt x="1173772" y="33354"/>
                      <a:pt x="1186707" y="23947"/>
                      <a:pt x="1203170" y="20419"/>
                    </a:cubicBezTo>
                    <a:cubicBezTo>
                      <a:pt x="1219633" y="16891"/>
                      <a:pt x="1236096" y="14539"/>
                      <a:pt x="1252559" y="13363"/>
                    </a:cubicBezTo>
                    <a:cubicBezTo>
                      <a:pt x="1269022" y="12187"/>
                      <a:pt x="1286661" y="7483"/>
                      <a:pt x="1301948" y="13363"/>
                    </a:cubicBezTo>
                    <a:cubicBezTo>
                      <a:pt x="1317235" y="19243"/>
                      <a:pt x="1327818" y="43937"/>
                      <a:pt x="1344281" y="48641"/>
                    </a:cubicBezTo>
                    <a:cubicBezTo>
                      <a:pt x="1360744" y="53345"/>
                      <a:pt x="1380735" y="36882"/>
                      <a:pt x="1400726" y="41586"/>
                    </a:cubicBezTo>
                    <a:cubicBezTo>
                      <a:pt x="1420717" y="46290"/>
                      <a:pt x="1440708" y="73335"/>
                      <a:pt x="1464226" y="76863"/>
                    </a:cubicBezTo>
                    <a:cubicBezTo>
                      <a:pt x="1487745" y="80391"/>
                      <a:pt x="1521846" y="65104"/>
                      <a:pt x="1541837" y="62752"/>
                    </a:cubicBezTo>
                    <a:cubicBezTo>
                      <a:pt x="1561828" y="60400"/>
                      <a:pt x="1572411" y="63928"/>
                      <a:pt x="1584170" y="62752"/>
                    </a:cubicBezTo>
                    <a:cubicBezTo>
                      <a:pt x="1595929" y="61576"/>
                      <a:pt x="1598281" y="61577"/>
                      <a:pt x="1612392" y="55697"/>
                    </a:cubicBezTo>
                    <a:cubicBezTo>
                      <a:pt x="1626503" y="49817"/>
                      <a:pt x="1653550" y="31002"/>
                      <a:pt x="1668837" y="27474"/>
                    </a:cubicBezTo>
                    <a:cubicBezTo>
                      <a:pt x="1684124" y="23946"/>
                      <a:pt x="1685300" y="25123"/>
                      <a:pt x="1704115" y="34530"/>
                    </a:cubicBezTo>
                    <a:cubicBezTo>
                      <a:pt x="1722930" y="43937"/>
                      <a:pt x="1755856" y="88623"/>
                      <a:pt x="1781726" y="83919"/>
                    </a:cubicBezTo>
                    <a:cubicBezTo>
                      <a:pt x="1807596" y="79215"/>
                      <a:pt x="1835819" y="19243"/>
                      <a:pt x="1859337" y="6308"/>
                    </a:cubicBezTo>
                    <a:cubicBezTo>
                      <a:pt x="1882855" y="-6627"/>
                      <a:pt x="1899319" y="3956"/>
                      <a:pt x="1922837" y="6308"/>
                    </a:cubicBezTo>
                    <a:cubicBezTo>
                      <a:pt x="1946355" y="8660"/>
                      <a:pt x="1976930" y="11012"/>
                      <a:pt x="2000448" y="20419"/>
                    </a:cubicBezTo>
                    <a:cubicBezTo>
                      <a:pt x="2023967" y="29826"/>
                      <a:pt x="2043957" y="48641"/>
                      <a:pt x="2063948" y="62752"/>
                    </a:cubicBezTo>
                    <a:cubicBezTo>
                      <a:pt x="2083939" y="76863"/>
                      <a:pt x="2103929" y="92151"/>
                      <a:pt x="2120392" y="105086"/>
                    </a:cubicBezTo>
                    <a:cubicBezTo>
                      <a:pt x="2136855" y="118021"/>
                      <a:pt x="2140383" y="134484"/>
                      <a:pt x="2162726" y="140363"/>
                    </a:cubicBezTo>
                    <a:cubicBezTo>
                      <a:pt x="2185069" y="146242"/>
                      <a:pt x="2230930" y="128604"/>
                      <a:pt x="2254448" y="140363"/>
                    </a:cubicBezTo>
                    <a:cubicBezTo>
                      <a:pt x="2277966" y="152122"/>
                      <a:pt x="2295606" y="189752"/>
                      <a:pt x="2303837" y="210919"/>
                    </a:cubicBezTo>
                    <a:cubicBezTo>
                      <a:pt x="2312069" y="232086"/>
                      <a:pt x="2303837" y="267363"/>
                      <a:pt x="2303837" y="267363"/>
                    </a:cubicBezTo>
                    <a:cubicBezTo>
                      <a:pt x="2303837" y="290881"/>
                      <a:pt x="2306189" y="324984"/>
                      <a:pt x="2303837" y="352030"/>
                    </a:cubicBezTo>
                    <a:cubicBezTo>
                      <a:pt x="2301485" y="379076"/>
                      <a:pt x="2294430" y="402595"/>
                      <a:pt x="2289726" y="429641"/>
                    </a:cubicBezTo>
                    <a:cubicBezTo>
                      <a:pt x="2285022" y="456687"/>
                      <a:pt x="2285022" y="491965"/>
                      <a:pt x="2275615" y="514308"/>
                    </a:cubicBezTo>
                    <a:cubicBezTo>
                      <a:pt x="2266208" y="536651"/>
                      <a:pt x="2250920" y="553114"/>
                      <a:pt x="2233281" y="563697"/>
                    </a:cubicBezTo>
                    <a:cubicBezTo>
                      <a:pt x="2215642" y="574280"/>
                      <a:pt x="2193299" y="581336"/>
                      <a:pt x="2169781" y="577808"/>
                    </a:cubicBezTo>
                    <a:cubicBezTo>
                      <a:pt x="2146263" y="574280"/>
                      <a:pt x="2113337" y="557817"/>
                      <a:pt x="2092170" y="542530"/>
                    </a:cubicBezTo>
                    <a:cubicBezTo>
                      <a:pt x="2071003" y="527243"/>
                      <a:pt x="2055716" y="500197"/>
                      <a:pt x="2042781" y="486086"/>
                    </a:cubicBezTo>
                    <a:cubicBezTo>
                      <a:pt x="2029846" y="471975"/>
                      <a:pt x="2028670" y="463743"/>
                      <a:pt x="2014559" y="457863"/>
                    </a:cubicBezTo>
                    <a:cubicBezTo>
                      <a:pt x="2000448" y="451983"/>
                      <a:pt x="1982810" y="446104"/>
                      <a:pt x="1958115" y="450808"/>
                    </a:cubicBezTo>
                    <a:cubicBezTo>
                      <a:pt x="1933421" y="455512"/>
                      <a:pt x="1891087" y="474327"/>
                      <a:pt x="1866392" y="486086"/>
                    </a:cubicBezTo>
                    <a:cubicBezTo>
                      <a:pt x="1841698" y="497845"/>
                      <a:pt x="1827587" y="515484"/>
                      <a:pt x="1809948" y="521363"/>
                    </a:cubicBezTo>
                    <a:cubicBezTo>
                      <a:pt x="1792309" y="527242"/>
                      <a:pt x="1784078" y="515483"/>
                      <a:pt x="1760559" y="521363"/>
                    </a:cubicBezTo>
                    <a:cubicBezTo>
                      <a:pt x="1737040" y="527243"/>
                      <a:pt x="1692355" y="551937"/>
                      <a:pt x="1668837" y="556641"/>
                    </a:cubicBezTo>
                    <a:cubicBezTo>
                      <a:pt x="1645319" y="561345"/>
                      <a:pt x="1619448" y="549586"/>
                      <a:pt x="1619448" y="549586"/>
                    </a:cubicBezTo>
                    <a:cubicBezTo>
                      <a:pt x="1601809" y="547234"/>
                      <a:pt x="1585346" y="547234"/>
                      <a:pt x="1563004" y="542530"/>
                    </a:cubicBezTo>
                    <a:cubicBezTo>
                      <a:pt x="1540662" y="537826"/>
                      <a:pt x="1511262" y="522539"/>
                      <a:pt x="1485392" y="521363"/>
                    </a:cubicBezTo>
                    <a:cubicBezTo>
                      <a:pt x="1459522" y="520187"/>
                      <a:pt x="1421892" y="541353"/>
                      <a:pt x="1407781" y="535474"/>
                    </a:cubicBezTo>
                    <a:cubicBezTo>
                      <a:pt x="1393670" y="529595"/>
                      <a:pt x="1416013" y="486086"/>
                      <a:pt x="1400726" y="486086"/>
                    </a:cubicBezTo>
                    <a:cubicBezTo>
                      <a:pt x="1385439" y="486086"/>
                      <a:pt x="1336050" y="527243"/>
                      <a:pt x="1316059" y="535474"/>
                    </a:cubicBezTo>
                    <a:cubicBezTo>
                      <a:pt x="1296068" y="543705"/>
                      <a:pt x="1280781" y="535474"/>
                      <a:pt x="1280781" y="535474"/>
                    </a:cubicBezTo>
                    <a:cubicBezTo>
                      <a:pt x="1264318" y="535474"/>
                      <a:pt x="1241975" y="531946"/>
                      <a:pt x="1217281" y="535474"/>
                    </a:cubicBezTo>
                    <a:cubicBezTo>
                      <a:pt x="1192587" y="539002"/>
                      <a:pt x="1160837" y="551937"/>
                      <a:pt x="1132615" y="556641"/>
                    </a:cubicBezTo>
                    <a:cubicBezTo>
                      <a:pt x="1104393" y="561345"/>
                      <a:pt x="1071466" y="567225"/>
                      <a:pt x="1047948" y="563697"/>
                    </a:cubicBezTo>
                    <a:cubicBezTo>
                      <a:pt x="1024430" y="560169"/>
                      <a:pt x="1017374" y="540178"/>
                      <a:pt x="991504" y="535474"/>
                    </a:cubicBezTo>
                    <a:cubicBezTo>
                      <a:pt x="965634" y="530770"/>
                      <a:pt x="892726" y="535474"/>
                      <a:pt x="892726" y="535474"/>
                    </a:cubicBezTo>
                    <a:cubicBezTo>
                      <a:pt x="864504" y="535474"/>
                      <a:pt x="844513" y="533122"/>
                      <a:pt x="822170" y="535474"/>
                    </a:cubicBezTo>
                    <a:cubicBezTo>
                      <a:pt x="799827" y="537826"/>
                      <a:pt x="782188" y="546058"/>
                      <a:pt x="758670" y="549586"/>
                    </a:cubicBezTo>
                    <a:cubicBezTo>
                      <a:pt x="735152" y="553114"/>
                      <a:pt x="701050" y="558993"/>
                      <a:pt x="681059" y="556641"/>
                    </a:cubicBezTo>
                    <a:cubicBezTo>
                      <a:pt x="661068" y="554289"/>
                      <a:pt x="658717" y="533122"/>
                      <a:pt x="638726" y="535474"/>
                    </a:cubicBezTo>
                    <a:cubicBezTo>
                      <a:pt x="618735" y="537826"/>
                      <a:pt x="591689" y="561345"/>
                      <a:pt x="561115" y="570752"/>
                    </a:cubicBezTo>
                    <a:cubicBezTo>
                      <a:pt x="530541" y="580159"/>
                      <a:pt x="482327" y="586039"/>
                      <a:pt x="455281" y="591919"/>
                    </a:cubicBezTo>
                    <a:cubicBezTo>
                      <a:pt x="428235" y="597799"/>
                      <a:pt x="417652" y="610734"/>
                      <a:pt x="398837" y="606030"/>
                    </a:cubicBezTo>
                    <a:cubicBezTo>
                      <a:pt x="380022" y="601326"/>
                      <a:pt x="367087" y="571929"/>
                      <a:pt x="342392" y="563697"/>
                    </a:cubicBezTo>
                    <a:cubicBezTo>
                      <a:pt x="317698" y="555466"/>
                      <a:pt x="277716" y="550762"/>
                      <a:pt x="250670" y="556641"/>
                    </a:cubicBezTo>
                    <a:cubicBezTo>
                      <a:pt x="223624" y="562521"/>
                      <a:pt x="204809" y="598974"/>
                      <a:pt x="180115" y="598974"/>
                    </a:cubicBezTo>
                    <a:cubicBezTo>
                      <a:pt x="155421" y="598974"/>
                      <a:pt x="124847" y="563696"/>
                      <a:pt x="102504" y="556641"/>
                    </a:cubicBezTo>
                    <a:cubicBezTo>
                      <a:pt x="80161" y="549586"/>
                      <a:pt x="62522" y="564872"/>
                      <a:pt x="46059" y="556641"/>
                    </a:cubicBezTo>
                    <a:cubicBezTo>
                      <a:pt x="29596" y="548410"/>
                      <a:pt x="10781" y="524891"/>
                      <a:pt x="3726" y="507252"/>
                    </a:cubicBezTo>
                    <a:cubicBezTo>
                      <a:pt x="-3329" y="489613"/>
                      <a:pt x="1374" y="473151"/>
                      <a:pt x="3726" y="450808"/>
                    </a:cubicBezTo>
                    <a:cubicBezTo>
                      <a:pt x="6078" y="428466"/>
                      <a:pt x="14309" y="393188"/>
                      <a:pt x="17837" y="373197"/>
                    </a:cubicBezTo>
                    <a:cubicBezTo>
                      <a:pt x="21365" y="353206"/>
                      <a:pt x="24892" y="349678"/>
                      <a:pt x="24892" y="330863"/>
                    </a:cubicBezTo>
                    <a:cubicBezTo>
                      <a:pt x="24892" y="312048"/>
                      <a:pt x="17837" y="277947"/>
                      <a:pt x="17837" y="260308"/>
                    </a:cubicBezTo>
                    <a:cubicBezTo>
                      <a:pt x="17837" y="242669"/>
                      <a:pt x="17837" y="246197"/>
                      <a:pt x="24892" y="225030"/>
                    </a:cubicBezTo>
                    <a:cubicBezTo>
                      <a:pt x="31947" y="203863"/>
                      <a:pt x="44883" y="150946"/>
                      <a:pt x="67226" y="140363"/>
                    </a:cubicBezTo>
                    <a:close/>
                  </a:path>
                </a:pathLst>
              </a:custGeom>
              <a:solidFill>
                <a:srgbClr val="953735">
                  <a:alpha val="30000"/>
                </a:srgbClr>
              </a:solid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98D2AF40-CCE1-404D-A0CB-480BE7678380}"/>
                </a:ext>
              </a:extLst>
            </p:cNvPr>
            <p:cNvGrpSpPr/>
            <p:nvPr/>
          </p:nvGrpSpPr>
          <p:grpSpPr>
            <a:xfrm>
              <a:off x="727210" y="1484784"/>
              <a:ext cx="2870718" cy="2687730"/>
              <a:chOff x="727210" y="1484784"/>
              <a:chExt cx="2870718" cy="2687730"/>
            </a:xfrm>
          </p:grpSpPr>
          <p:pic>
            <p:nvPicPr>
              <p:cNvPr id="8" name="Image 7" descr="fig3_60 mesoderm ind concl french 3.jpg"/>
              <p:cNvPicPr>
                <a:picLocks noChangeAspect="1"/>
              </p:cNvPicPr>
              <p:nvPr/>
            </p:nvPicPr>
            <p:blipFill rotWithShape="1">
              <a:blip r:embed="rId4">
                <a:extLst>
                  <a:ext uri="{28A0092B-C50C-407E-A947-70E740481C1C}">
                    <a14:useLocalDpi xmlns:a14="http://schemas.microsoft.com/office/drawing/2010/main" val="0"/>
                  </a:ext>
                </a:extLst>
              </a:blip>
              <a:srcRect t="6947" b="14252"/>
              <a:stretch/>
            </p:blipFill>
            <p:spPr>
              <a:xfrm>
                <a:off x="727210" y="1484784"/>
                <a:ext cx="2870718" cy="2687730"/>
              </a:xfrm>
              <a:prstGeom prst="rect">
                <a:avLst/>
              </a:prstGeom>
            </p:spPr>
          </p:pic>
          <p:sp>
            <p:nvSpPr>
              <p:cNvPr id="7" name="Forme libre 6"/>
              <p:cNvSpPr/>
              <p:nvPr/>
            </p:nvSpPr>
            <p:spPr>
              <a:xfrm>
                <a:off x="927076" y="2584986"/>
                <a:ext cx="399666" cy="557637"/>
              </a:xfrm>
              <a:custGeom>
                <a:avLst/>
                <a:gdLst>
                  <a:gd name="connsiteX0" fmla="*/ 301980 w 377259"/>
                  <a:gd name="connsiteY0" fmla="*/ 23209 h 537526"/>
                  <a:gd name="connsiteX1" fmla="*/ 245536 w 377259"/>
                  <a:gd name="connsiteY1" fmla="*/ 23209 h 537526"/>
                  <a:gd name="connsiteX2" fmla="*/ 172158 w 377259"/>
                  <a:gd name="connsiteY2" fmla="*/ 57076 h 537526"/>
                  <a:gd name="connsiteX3" fmla="*/ 132647 w 377259"/>
                  <a:gd name="connsiteY3" fmla="*/ 11920 h 537526"/>
                  <a:gd name="connsiteX4" fmla="*/ 59269 w 377259"/>
                  <a:gd name="connsiteY4" fmla="*/ 6276 h 537526"/>
                  <a:gd name="connsiteX5" fmla="*/ 2825 w 377259"/>
                  <a:gd name="connsiteY5" fmla="*/ 90943 h 537526"/>
                  <a:gd name="connsiteX6" fmla="*/ 8469 w 377259"/>
                  <a:gd name="connsiteY6" fmla="*/ 141743 h 537526"/>
                  <a:gd name="connsiteX7" fmla="*/ 8469 w 377259"/>
                  <a:gd name="connsiteY7" fmla="*/ 198187 h 537526"/>
                  <a:gd name="connsiteX8" fmla="*/ 8469 w 377259"/>
                  <a:gd name="connsiteY8" fmla="*/ 232054 h 537526"/>
                  <a:gd name="connsiteX9" fmla="*/ 8469 w 377259"/>
                  <a:gd name="connsiteY9" fmla="*/ 333654 h 537526"/>
                  <a:gd name="connsiteX10" fmla="*/ 36691 w 377259"/>
                  <a:gd name="connsiteY10" fmla="*/ 407032 h 537526"/>
                  <a:gd name="connsiteX11" fmla="*/ 36691 w 377259"/>
                  <a:gd name="connsiteY11" fmla="*/ 474765 h 537526"/>
                  <a:gd name="connsiteX12" fmla="*/ 47980 w 377259"/>
                  <a:gd name="connsiteY12" fmla="*/ 497343 h 537526"/>
                  <a:gd name="connsiteX13" fmla="*/ 93136 w 377259"/>
                  <a:gd name="connsiteY13" fmla="*/ 502987 h 537526"/>
                  <a:gd name="connsiteX14" fmla="*/ 127002 w 377259"/>
                  <a:gd name="connsiteY14" fmla="*/ 525565 h 537526"/>
                  <a:gd name="connsiteX15" fmla="*/ 183447 w 377259"/>
                  <a:gd name="connsiteY15" fmla="*/ 525565 h 537526"/>
                  <a:gd name="connsiteX16" fmla="*/ 256825 w 377259"/>
                  <a:gd name="connsiteY16" fmla="*/ 536854 h 537526"/>
                  <a:gd name="connsiteX17" fmla="*/ 307625 w 377259"/>
                  <a:gd name="connsiteY17" fmla="*/ 502987 h 537526"/>
                  <a:gd name="connsiteX18" fmla="*/ 318913 w 377259"/>
                  <a:gd name="connsiteY18" fmla="*/ 440898 h 537526"/>
                  <a:gd name="connsiteX19" fmla="*/ 352780 w 377259"/>
                  <a:gd name="connsiteY19" fmla="*/ 384454 h 537526"/>
                  <a:gd name="connsiteX20" fmla="*/ 375358 w 377259"/>
                  <a:gd name="connsiteY20" fmla="*/ 328009 h 537526"/>
                  <a:gd name="connsiteX21" fmla="*/ 375358 w 377259"/>
                  <a:gd name="connsiteY21" fmla="*/ 260276 h 537526"/>
                  <a:gd name="connsiteX22" fmla="*/ 369713 w 377259"/>
                  <a:gd name="connsiteY22" fmla="*/ 209476 h 537526"/>
                  <a:gd name="connsiteX23" fmla="*/ 364069 w 377259"/>
                  <a:gd name="connsiteY23" fmla="*/ 153032 h 537526"/>
                  <a:gd name="connsiteX24" fmla="*/ 347136 w 377259"/>
                  <a:gd name="connsiteY24" fmla="*/ 130454 h 537526"/>
                  <a:gd name="connsiteX25" fmla="*/ 313269 w 377259"/>
                  <a:gd name="connsiteY25" fmla="*/ 102232 h 537526"/>
                  <a:gd name="connsiteX26" fmla="*/ 301980 w 377259"/>
                  <a:gd name="connsiteY26" fmla="*/ 23209 h 53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259" h="537526">
                    <a:moveTo>
                      <a:pt x="301980" y="23209"/>
                    </a:moveTo>
                    <a:cubicBezTo>
                      <a:pt x="290691" y="10038"/>
                      <a:pt x="267173" y="17565"/>
                      <a:pt x="245536" y="23209"/>
                    </a:cubicBezTo>
                    <a:cubicBezTo>
                      <a:pt x="223899" y="28853"/>
                      <a:pt x="190973" y="58957"/>
                      <a:pt x="172158" y="57076"/>
                    </a:cubicBezTo>
                    <a:cubicBezTo>
                      <a:pt x="153343" y="55195"/>
                      <a:pt x="151462" y="20387"/>
                      <a:pt x="132647" y="11920"/>
                    </a:cubicBezTo>
                    <a:cubicBezTo>
                      <a:pt x="113832" y="3453"/>
                      <a:pt x="80906" y="-6894"/>
                      <a:pt x="59269" y="6276"/>
                    </a:cubicBezTo>
                    <a:cubicBezTo>
                      <a:pt x="37632" y="19446"/>
                      <a:pt x="11292" y="68365"/>
                      <a:pt x="2825" y="90943"/>
                    </a:cubicBezTo>
                    <a:cubicBezTo>
                      <a:pt x="-5642" y="113521"/>
                      <a:pt x="7528" y="123869"/>
                      <a:pt x="8469" y="141743"/>
                    </a:cubicBezTo>
                    <a:cubicBezTo>
                      <a:pt x="9410" y="159617"/>
                      <a:pt x="8469" y="198187"/>
                      <a:pt x="8469" y="198187"/>
                    </a:cubicBezTo>
                    <a:lnTo>
                      <a:pt x="8469" y="232054"/>
                    </a:lnTo>
                    <a:cubicBezTo>
                      <a:pt x="8469" y="254632"/>
                      <a:pt x="3765" y="304491"/>
                      <a:pt x="8469" y="333654"/>
                    </a:cubicBezTo>
                    <a:cubicBezTo>
                      <a:pt x="13173" y="362817"/>
                      <a:pt x="31987" y="383514"/>
                      <a:pt x="36691" y="407032"/>
                    </a:cubicBezTo>
                    <a:cubicBezTo>
                      <a:pt x="41395" y="430551"/>
                      <a:pt x="34810" y="459713"/>
                      <a:pt x="36691" y="474765"/>
                    </a:cubicBezTo>
                    <a:cubicBezTo>
                      <a:pt x="38572" y="489817"/>
                      <a:pt x="38573" y="492639"/>
                      <a:pt x="47980" y="497343"/>
                    </a:cubicBezTo>
                    <a:cubicBezTo>
                      <a:pt x="57387" y="502047"/>
                      <a:pt x="79966" y="498283"/>
                      <a:pt x="93136" y="502987"/>
                    </a:cubicBezTo>
                    <a:cubicBezTo>
                      <a:pt x="106306" y="507691"/>
                      <a:pt x="111950" y="521802"/>
                      <a:pt x="127002" y="525565"/>
                    </a:cubicBezTo>
                    <a:cubicBezTo>
                      <a:pt x="142054" y="529328"/>
                      <a:pt x="161810" y="523684"/>
                      <a:pt x="183447" y="525565"/>
                    </a:cubicBezTo>
                    <a:cubicBezTo>
                      <a:pt x="205084" y="527446"/>
                      <a:pt x="236129" y="540617"/>
                      <a:pt x="256825" y="536854"/>
                    </a:cubicBezTo>
                    <a:cubicBezTo>
                      <a:pt x="277521" y="533091"/>
                      <a:pt x="297277" y="518980"/>
                      <a:pt x="307625" y="502987"/>
                    </a:cubicBezTo>
                    <a:cubicBezTo>
                      <a:pt x="317973" y="486994"/>
                      <a:pt x="311387" y="460653"/>
                      <a:pt x="318913" y="440898"/>
                    </a:cubicBezTo>
                    <a:cubicBezTo>
                      <a:pt x="326439" y="421143"/>
                      <a:pt x="343373" y="403269"/>
                      <a:pt x="352780" y="384454"/>
                    </a:cubicBezTo>
                    <a:cubicBezTo>
                      <a:pt x="362187" y="365639"/>
                      <a:pt x="371595" y="348705"/>
                      <a:pt x="375358" y="328009"/>
                    </a:cubicBezTo>
                    <a:cubicBezTo>
                      <a:pt x="379121" y="307313"/>
                      <a:pt x="376299" y="280031"/>
                      <a:pt x="375358" y="260276"/>
                    </a:cubicBezTo>
                    <a:cubicBezTo>
                      <a:pt x="374417" y="240521"/>
                      <a:pt x="371594" y="227350"/>
                      <a:pt x="369713" y="209476"/>
                    </a:cubicBezTo>
                    <a:cubicBezTo>
                      <a:pt x="367832" y="191602"/>
                      <a:pt x="367832" y="166202"/>
                      <a:pt x="364069" y="153032"/>
                    </a:cubicBezTo>
                    <a:cubicBezTo>
                      <a:pt x="360306" y="139862"/>
                      <a:pt x="355603" y="138921"/>
                      <a:pt x="347136" y="130454"/>
                    </a:cubicBezTo>
                    <a:cubicBezTo>
                      <a:pt x="338669" y="121987"/>
                      <a:pt x="320795" y="121047"/>
                      <a:pt x="313269" y="102232"/>
                    </a:cubicBezTo>
                    <a:cubicBezTo>
                      <a:pt x="305743" y="83417"/>
                      <a:pt x="313269" y="36380"/>
                      <a:pt x="301980" y="23209"/>
                    </a:cubicBezTo>
                    <a:close/>
                  </a:path>
                </a:pathLst>
              </a:custGeom>
              <a:solidFill>
                <a:srgbClr val="953735">
                  <a:alpha val="30000"/>
                </a:srgbClr>
              </a:solid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p:nvSpPr>
            <p:spPr>
              <a:xfrm>
                <a:off x="2843828" y="2571923"/>
                <a:ext cx="408837" cy="575197"/>
              </a:xfrm>
              <a:custGeom>
                <a:avLst/>
                <a:gdLst>
                  <a:gd name="connsiteX0" fmla="*/ 333626 w 385916"/>
                  <a:gd name="connsiteY0" fmla="*/ 16306 h 554453"/>
                  <a:gd name="connsiteX1" fmla="*/ 282826 w 385916"/>
                  <a:gd name="connsiteY1" fmla="*/ 5017 h 554453"/>
                  <a:gd name="connsiteX2" fmla="*/ 226381 w 385916"/>
                  <a:gd name="connsiteY2" fmla="*/ 5017 h 554453"/>
                  <a:gd name="connsiteX3" fmla="*/ 164292 w 385916"/>
                  <a:gd name="connsiteY3" fmla="*/ 5017 h 554453"/>
                  <a:gd name="connsiteX4" fmla="*/ 102203 w 385916"/>
                  <a:gd name="connsiteY4" fmla="*/ 5017 h 554453"/>
                  <a:gd name="connsiteX5" fmla="*/ 102203 w 385916"/>
                  <a:gd name="connsiteY5" fmla="*/ 72750 h 554453"/>
                  <a:gd name="connsiteX6" fmla="*/ 96559 w 385916"/>
                  <a:gd name="connsiteY6" fmla="*/ 112262 h 554453"/>
                  <a:gd name="connsiteX7" fmla="*/ 17537 w 385916"/>
                  <a:gd name="connsiteY7" fmla="*/ 146128 h 554453"/>
                  <a:gd name="connsiteX8" fmla="*/ 40115 w 385916"/>
                  <a:gd name="connsiteY8" fmla="*/ 196928 h 554453"/>
                  <a:gd name="connsiteX9" fmla="*/ 23181 w 385916"/>
                  <a:gd name="connsiteY9" fmla="*/ 219506 h 554453"/>
                  <a:gd name="connsiteX10" fmla="*/ 23181 w 385916"/>
                  <a:gd name="connsiteY10" fmla="*/ 281595 h 554453"/>
                  <a:gd name="connsiteX11" fmla="*/ 34470 w 385916"/>
                  <a:gd name="connsiteY11" fmla="*/ 309817 h 554453"/>
                  <a:gd name="connsiteX12" fmla="*/ 603 w 385916"/>
                  <a:gd name="connsiteY12" fmla="*/ 394484 h 554453"/>
                  <a:gd name="connsiteX13" fmla="*/ 68337 w 385916"/>
                  <a:gd name="connsiteY13" fmla="*/ 433995 h 554453"/>
                  <a:gd name="connsiteX14" fmla="*/ 102203 w 385916"/>
                  <a:gd name="connsiteY14" fmla="*/ 479150 h 554453"/>
                  <a:gd name="connsiteX15" fmla="*/ 96559 w 385916"/>
                  <a:gd name="connsiteY15" fmla="*/ 541239 h 554453"/>
                  <a:gd name="connsiteX16" fmla="*/ 186870 w 385916"/>
                  <a:gd name="connsiteY16" fmla="*/ 518662 h 554453"/>
                  <a:gd name="connsiteX17" fmla="*/ 232026 w 385916"/>
                  <a:gd name="connsiteY17" fmla="*/ 546884 h 554453"/>
                  <a:gd name="connsiteX18" fmla="*/ 265892 w 385916"/>
                  <a:gd name="connsiteY18" fmla="*/ 552528 h 554453"/>
                  <a:gd name="connsiteX19" fmla="*/ 288470 w 385916"/>
                  <a:gd name="connsiteY19" fmla="*/ 518662 h 554453"/>
                  <a:gd name="connsiteX20" fmla="*/ 367492 w 385916"/>
                  <a:gd name="connsiteY20" fmla="*/ 518662 h 554453"/>
                  <a:gd name="connsiteX21" fmla="*/ 384426 w 385916"/>
                  <a:gd name="connsiteY21" fmla="*/ 450928 h 554453"/>
                  <a:gd name="connsiteX22" fmla="*/ 384426 w 385916"/>
                  <a:gd name="connsiteY22" fmla="*/ 321106 h 554453"/>
                  <a:gd name="connsiteX23" fmla="*/ 378781 w 385916"/>
                  <a:gd name="connsiteY23" fmla="*/ 179995 h 554453"/>
                  <a:gd name="connsiteX24" fmla="*/ 367492 w 385916"/>
                  <a:gd name="connsiteY24" fmla="*/ 84039 h 554453"/>
                  <a:gd name="connsiteX25" fmla="*/ 333626 w 385916"/>
                  <a:gd name="connsiteY25" fmla="*/ 16306 h 55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5916" h="554453">
                    <a:moveTo>
                      <a:pt x="333626" y="16306"/>
                    </a:moveTo>
                    <a:cubicBezTo>
                      <a:pt x="319515" y="3136"/>
                      <a:pt x="300700" y="6898"/>
                      <a:pt x="282826" y="5017"/>
                    </a:cubicBezTo>
                    <a:cubicBezTo>
                      <a:pt x="264952" y="3136"/>
                      <a:pt x="226381" y="5017"/>
                      <a:pt x="226381" y="5017"/>
                    </a:cubicBezTo>
                    <a:lnTo>
                      <a:pt x="164292" y="5017"/>
                    </a:lnTo>
                    <a:cubicBezTo>
                      <a:pt x="143596" y="5017"/>
                      <a:pt x="112551" y="-6272"/>
                      <a:pt x="102203" y="5017"/>
                    </a:cubicBezTo>
                    <a:cubicBezTo>
                      <a:pt x="91855" y="16306"/>
                      <a:pt x="103144" y="54876"/>
                      <a:pt x="102203" y="72750"/>
                    </a:cubicBezTo>
                    <a:cubicBezTo>
                      <a:pt x="101262" y="90624"/>
                      <a:pt x="110670" y="100032"/>
                      <a:pt x="96559" y="112262"/>
                    </a:cubicBezTo>
                    <a:cubicBezTo>
                      <a:pt x="82448" y="124492"/>
                      <a:pt x="26944" y="132017"/>
                      <a:pt x="17537" y="146128"/>
                    </a:cubicBezTo>
                    <a:cubicBezTo>
                      <a:pt x="8130" y="160239"/>
                      <a:pt x="39174" y="184698"/>
                      <a:pt x="40115" y="196928"/>
                    </a:cubicBezTo>
                    <a:cubicBezTo>
                      <a:pt x="41056" y="209158"/>
                      <a:pt x="26003" y="205395"/>
                      <a:pt x="23181" y="219506"/>
                    </a:cubicBezTo>
                    <a:cubicBezTo>
                      <a:pt x="20359" y="233617"/>
                      <a:pt x="21300" y="266543"/>
                      <a:pt x="23181" y="281595"/>
                    </a:cubicBezTo>
                    <a:cubicBezTo>
                      <a:pt x="25062" y="296647"/>
                      <a:pt x="38233" y="291002"/>
                      <a:pt x="34470" y="309817"/>
                    </a:cubicBezTo>
                    <a:cubicBezTo>
                      <a:pt x="30707" y="328632"/>
                      <a:pt x="-5042" y="373788"/>
                      <a:pt x="603" y="394484"/>
                    </a:cubicBezTo>
                    <a:cubicBezTo>
                      <a:pt x="6247" y="415180"/>
                      <a:pt x="51404" y="419884"/>
                      <a:pt x="68337" y="433995"/>
                    </a:cubicBezTo>
                    <a:cubicBezTo>
                      <a:pt x="85270" y="448106"/>
                      <a:pt x="97499" y="461276"/>
                      <a:pt x="102203" y="479150"/>
                    </a:cubicBezTo>
                    <a:cubicBezTo>
                      <a:pt x="106907" y="497024"/>
                      <a:pt x="82448" y="534654"/>
                      <a:pt x="96559" y="541239"/>
                    </a:cubicBezTo>
                    <a:cubicBezTo>
                      <a:pt x="110670" y="547824"/>
                      <a:pt x="164292" y="517721"/>
                      <a:pt x="186870" y="518662"/>
                    </a:cubicBezTo>
                    <a:cubicBezTo>
                      <a:pt x="209448" y="519603"/>
                      <a:pt x="218856" y="541240"/>
                      <a:pt x="232026" y="546884"/>
                    </a:cubicBezTo>
                    <a:cubicBezTo>
                      <a:pt x="245196" y="552528"/>
                      <a:pt x="256485" y="557232"/>
                      <a:pt x="265892" y="552528"/>
                    </a:cubicBezTo>
                    <a:cubicBezTo>
                      <a:pt x="275299" y="547824"/>
                      <a:pt x="271537" y="524306"/>
                      <a:pt x="288470" y="518662"/>
                    </a:cubicBezTo>
                    <a:cubicBezTo>
                      <a:pt x="305403" y="513018"/>
                      <a:pt x="351499" y="529951"/>
                      <a:pt x="367492" y="518662"/>
                    </a:cubicBezTo>
                    <a:cubicBezTo>
                      <a:pt x="383485" y="507373"/>
                      <a:pt x="381604" y="483854"/>
                      <a:pt x="384426" y="450928"/>
                    </a:cubicBezTo>
                    <a:cubicBezTo>
                      <a:pt x="387248" y="418002"/>
                      <a:pt x="385367" y="366262"/>
                      <a:pt x="384426" y="321106"/>
                    </a:cubicBezTo>
                    <a:cubicBezTo>
                      <a:pt x="383485" y="275951"/>
                      <a:pt x="381603" y="219506"/>
                      <a:pt x="378781" y="179995"/>
                    </a:cubicBezTo>
                    <a:cubicBezTo>
                      <a:pt x="375959" y="140484"/>
                      <a:pt x="374077" y="111320"/>
                      <a:pt x="367492" y="84039"/>
                    </a:cubicBezTo>
                    <a:cubicBezTo>
                      <a:pt x="360907" y="56758"/>
                      <a:pt x="347737" y="29476"/>
                      <a:pt x="333626" y="16306"/>
                    </a:cubicBezTo>
                    <a:close/>
                  </a:path>
                </a:pathLst>
              </a:custGeom>
              <a:solidFill>
                <a:srgbClr val="953735">
                  <a:alpha val="30000"/>
                </a:srgbClr>
              </a:solid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id="{69C68414-2E3D-D140-BECB-06A6DE06C7C6}"/>
                </a:ext>
              </a:extLst>
            </p:cNvPr>
            <p:cNvGrpSpPr/>
            <p:nvPr/>
          </p:nvGrpSpPr>
          <p:grpSpPr>
            <a:xfrm>
              <a:off x="3338257" y="2538653"/>
              <a:ext cx="2298729" cy="584775"/>
              <a:chOff x="3377446" y="2538653"/>
              <a:chExt cx="2298729" cy="584775"/>
            </a:xfrm>
          </p:grpSpPr>
          <p:sp>
            <p:nvSpPr>
              <p:cNvPr id="3" name="ZoneTexte 2"/>
              <p:cNvSpPr txBox="1"/>
              <p:nvPr/>
            </p:nvSpPr>
            <p:spPr>
              <a:xfrm>
                <a:off x="3927127" y="2538653"/>
                <a:ext cx="1199366" cy="584775"/>
              </a:xfrm>
              <a:prstGeom prst="rect">
                <a:avLst/>
              </a:prstGeom>
              <a:solidFill>
                <a:srgbClr val="953735">
                  <a:alpha val="30000"/>
                </a:srgbClr>
              </a:solidFill>
              <a:ln>
                <a:solidFill>
                  <a:srgbClr val="000000"/>
                </a:solidFill>
              </a:ln>
            </p:spPr>
            <p:txBody>
              <a:bodyPr wrap="none" rtlCol="0">
                <a:spAutoFit/>
              </a:bodyPr>
              <a:lstStyle/>
              <a:p>
                <a:pPr algn="ctr"/>
                <a:r>
                  <a:rPr lang="fr-FR" sz="1600" dirty="0"/>
                  <a:t>Mésoderme</a:t>
                </a:r>
              </a:p>
              <a:p>
                <a:pPr algn="ctr"/>
                <a:r>
                  <a:rPr lang="fr-FR" sz="1600" dirty="0"/>
                  <a:t>présomptif</a:t>
                </a:r>
              </a:p>
            </p:txBody>
          </p:sp>
          <p:cxnSp>
            <p:nvCxnSpPr>
              <p:cNvPr id="19" name="Connecteur droit 18"/>
              <p:cNvCxnSpPr/>
              <p:nvPr/>
            </p:nvCxnSpPr>
            <p:spPr>
              <a:xfrm>
                <a:off x="5239017" y="2803203"/>
                <a:ext cx="437158"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H="1">
                <a:off x="3377446" y="2803203"/>
                <a:ext cx="437158"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6" name="ZoneTexte 15"/>
            <p:cNvSpPr txBox="1"/>
            <p:nvPr/>
          </p:nvSpPr>
          <p:spPr>
            <a:xfrm>
              <a:off x="4100192" y="3767620"/>
              <a:ext cx="1036324" cy="523220"/>
            </a:xfrm>
            <a:prstGeom prst="rect">
              <a:avLst/>
            </a:prstGeom>
            <a:noFill/>
          </p:spPr>
          <p:txBody>
            <a:bodyPr wrap="none" rtlCol="0">
              <a:spAutoFit/>
            </a:bodyPr>
            <a:lstStyle/>
            <a:p>
              <a:r>
                <a:rPr lang="fr-FR" sz="1400" dirty="0"/>
                <a:t>Endoderme</a:t>
              </a:r>
              <a:br>
                <a:rPr lang="fr-FR" sz="1400" dirty="0"/>
              </a:br>
              <a:r>
                <a:rPr lang="fr-FR" sz="1400" dirty="0"/>
                <a:t>présomptif</a:t>
              </a:r>
            </a:p>
          </p:txBody>
        </p:sp>
        <p:sp>
          <p:nvSpPr>
            <p:cNvPr id="24" name="ZoneTexte 23"/>
            <p:cNvSpPr txBox="1"/>
            <p:nvPr/>
          </p:nvSpPr>
          <p:spPr>
            <a:xfrm>
              <a:off x="4112363" y="1163185"/>
              <a:ext cx="978794" cy="523220"/>
            </a:xfrm>
            <a:prstGeom prst="rect">
              <a:avLst/>
            </a:prstGeom>
            <a:noFill/>
          </p:spPr>
          <p:txBody>
            <a:bodyPr wrap="none" rtlCol="0">
              <a:spAutoFit/>
            </a:bodyPr>
            <a:lstStyle/>
            <a:p>
              <a:r>
                <a:rPr lang="fr-FR" sz="1400" dirty="0"/>
                <a:t>Ectoderme</a:t>
              </a:r>
            </a:p>
            <a:p>
              <a:r>
                <a:rPr lang="fr-FR" sz="1400" dirty="0"/>
                <a:t>présomptif</a:t>
              </a:r>
            </a:p>
          </p:txBody>
        </p:sp>
        <p:sp>
          <p:nvSpPr>
            <p:cNvPr id="42" name="Bulle rectangulaire à coins arrondis 41"/>
            <p:cNvSpPr/>
            <p:nvPr/>
          </p:nvSpPr>
          <p:spPr>
            <a:xfrm>
              <a:off x="2720082" y="4984638"/>
              <a:ext cx="2774940" cy="1591871"/>
            </a:xfrm>
            <a:prstGeom prst="wedgeRoundRectCallout">
              <a:avLst>
                <a:gd name="adj1" fmla="val 112965"/>
                <a:gd name="adj2" fmla="val -183444"/>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7" name="ZoneTexte 16"/>
            <p:cNvSpPr txBox="1"/>
            <p:nvPr/>
          </p:nvSpPr>
          <p:spPr>
            <a:xfrm>
              <a:off x="1881419" y="1360129"/>
              <a:ext cx="419346" cy="369332"/>
            </a:xfrm>
            <a:prstGeom prst="rect">
              <a:avLst/>
            </a:prstGeom>
            <a:noFill/>
          </p:spPr>
          <p:txBody>
            <a:bodyPr wrap="none" rtlCol="0">
              <a:spAutoFit/>
            </a:bodyPr>
            <a:lstStyle/>
            <a:p>
              <a:pPr algn="ctr"/>
              <a:r>
                <a:rPr lang="fr-FR" dirty="0">
                  <a:solidFill>
                    <a:schemeClr val="tx1">
                      <a:lumMod val="50000"/>
                      <a:lumOff val="50000"/>
                    </a:schemeClr>
                  </a:solidFill>
                </a:rPr>
                <a:t>PA</a:t>
              </a:r>
            </a:p>
          </p:txBody>
        </p:sp>
        <p:sp>
          <p:nvSpPr>
            <p:cNvPr id="32" name="ZoneTexte 31"/>
            <p:cNvSpPr txBox="1"/>
            <p:nvPr/>
          </p:nvSpPr>
          <p:spPr>
            <a:xfrm>
              <a:off x="6732049" y="1360129"/>
              <a:ext cx="419346" cy="369332"/>
            </a:xfrm>
            <a:prstGeom prst="rect">
              <a:avLst/>
            </a:prstGeom>
            <a:noFill/>
          </p:spPr>
          <p:txBody>
            <a:bodyPr wrap="none" rtlCol="0">
              <a:spAutoFit/>
            </a:bodyPr>
            <a:lstStyle/>
            <a:p>
              <a:pPr algn="ctr"/>
              <a:r>
                <a:rPr lang="fr-FR" dirty="0">
                  <a:solidFill>
                    <a:schemeClr val="tx1">
                      <a:lumMod val="50000"/>
                      <a:lumOff val="50000"/>
                    </a:schemeClr>
                  </a:solidFill>
                </a:rPr>
                <a:t>PA</a:t>
              </a:r>
            </a:p>
          </p:txBody>
        </p:sp>
        <p:sp>
          <p:nvSpPr>
            <p:cNvPr id="33" name="ZoneTexte 32"/>
            <p:cNvSpPr txBox="1"/>
            <p:nvPr/>
          </p:nvSpPr>
          <p:spPr>
            <a:xfrm>
              <a:off x="6724280" y="4035100"/>
              <a:ext cx="434885" cy="369332"/>
            </a:xfrm>
            <a:prstGeom prst="rect">
              <a:avLst/>
            </a:prstGeom>
            <a:noFill/>
          </p:spPr>
          <p:txBody>
            <a:bodyPr wrap="none" rtlCol="0">
              <a:spAutoFit/>
            </a:bodyPr>
            <a:lstStyle/>
            <a:p>
              <a:pPr algn="ctr"/>
              <a:r>
                <a:rPr lang="fr-FR" dirty="0">
                  <a:solidFill>
                    <a:schemeClr val="tx1">
                      <a:lumMod val="50000"/>
                      <a:lumOff val="50000"/>
                    </a:schemeClr>
                  </a:solidFill>
                </a:rPr>
                <a:t>PV</a:t>
              </a:r>
            </a:p>
          </p:txBody>
        </p:sp>
        <p:sp>
          <p:nvSpPr>
            <p:cNvPr id="18" name="ZoneTexte 17"/>
            <p:cNvSpPr txBox="1"/>
            <p:nvPr/>
          </p:nvSpPr>
          <p:spPr>
            <a:xfrm>
              <a:off x="300549" y="1495769"/>
              <a:ext cx="1184940" cy="307777"/>
            </a:xfrm>
            <a:prstGeom prst="rect">
              <a:avLst/>
            </a:prstGeom>
            <a:noFill/>
          </p:spPr>
          <p:txBody>
            <a:bodyPr wrap="none" rtlCol="0">
              <a:spAutoFit/>
            </a:bodyPr>
            <a:lstStyle/>
            <a:p>
              <a:pPr algn="ctr"/>
              <a:r>
                <a:rPr lang="fr-FR" sz="1400" u="sng" dirty="0"/>
                <a:t>Vue en coupe</a:t>
              </a:r>
            </a:p>
          </p:txBody>
        </p:sp>
        <p:sp>
          <p:nvSpPr>
            <p:cNvPr id="41" name="ZoneTexte 40"/>
            <p:cNvSpPr txBox="1"/>
            <p:nvPr/>
          </p:nvSpPr>
          <p:spPr>
            <a:xfrm>
              <a:off x="7482329" y="1495769"/>
              <a:ext cx="1069524" cy="307777"/>
            </a:xfrm>
            <a:prstGeom prst="rect">
              <a:avLst/>
            </a:prstGeom>
            <a:noFill/>
          </p:spPr>
          <p:txBody>
            <a:bodyPr wrap="none" rtlCol="0">
              <a:spAutoFit/>
            </a:bodyPr>
            <a:lstStyle/>
            <a:p>
              <a:pPr algn="ctr"/>
              <a:r>
                <a:rPr lang="fr-FR" sz="1400" u="sng" dirty="0"/>
                <a:t>Vue latérale</a:t>
              </a:r>
            </a:p>
          </p:txBody>
        </p:sp>
        <p:cxnSp>
          <p:nvCxnSpPr>
            <p:cNvPr id="45" name="Connecteur droit 44"/>
            <p:cNvCxnSpPr/>
            <p:nvPr/>
          </p:nvCxnSpPr>
          <p:spPr>
            <a:xfrm>
              <a:off x="5112888" y="1451566"/>
              <a:ext cx="1126574" cy="84001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3" name="Grouper 12"/>
            <p:cNvGrpSpPr/>
            <p:nvPr/>
          </p:nvGrpSpPr>
          <p:grpSpPr>
            <a:xfrm>
              <a:off x="2969157" y="3360261"/>
              <a:ext cx="3270305" cy="631198"/>
              <a:chOff x="2969157" y="3369444"/>
              <a:chExt cx="3270305" cy="840014"/>
            </a:xfrm>
          </p:grpSpPr>
          <p:cxnSp>
            <p:nvCxnSpPr>
              <p:cNvPr id="26" name="Connecteur droit 25"/>
              <p:cNvCxnSpPr/>
              <p:nvPr/>
            </p:nvCxnSpPr>
            <p:spPr>
              <a:xfrm flipV="1">
                <a:off x="5112888" y="3369444"/>
                <a:ext cx="1126574" cy="84001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H="1" flipV="1">
                <a:off x="2969157" y="3369444"/>
                <a:ext cx="1126574" cy="84001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Connecteur droit 46"/>
            <p:cNvCxnSpPr/>
            <p:nvPr/>
          </p:nvCxnSpPr>
          <p:spPr>
            <a:xfrm flipH="1">
              <a:off x="2949327" y="1450665"/>
              <a:ext cx="1126574" cy="84001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7895260" y="3337220"/>
              <a:ext cx="1107547" cy="523220"/>
            </a:xfrm>
            <a:prstGeom prst="rect">
              <a:avLst/>
            </a:prstGeom>
            <a:noFill/>
          </p:spPr>
          <p:txBody>
            <a:bodyPr wrap="none" rtlCol="0">
              <a:spAutoFit/>
            </a:bodyPr>
            <a:lstStyle/>
            <a:p>
              <a:pPr algn="ctr"/>
              <a:r>
                <a:rPr lang="fr-FR" sz="1400" dirty="0" err="1"/>
                <a:t>Macromères</a:t>
              </a:r>
              <a:endParaRPr lang="fr-FR" sz="1400" dirty="0"/>
            </a:p>
            <a:p>
              <a:pPr algn="ctr"/>
              <a:r>
                <a:rPr lang="fr-FR" sz="1400" dirty="0"/>
                <a:t>végétatifs</a:t>
              </a:r>
            </a:p>
          </p:txBody>
        </p:sp>
        <p:sp>
          <p:nvSpPr>
            <p:cNvPr id="29" name="ZoneTexte 28"/>
            <p:cNvSpPr txBox="1"/>
            <p:nvPr/>
          </p:nvSpPr>
          <p:spPr>
            <a:xfrm>
              <a:off x="7940144" y="2191907"/>
              <a:ext cx="1062663" cy="523220"/>
            </a:xfrm>
            <a:prstGeom prst="rect">
              <a:avLst/>
            </a:prstGeom>
            <a:noFill/>
          </p:spPr>
          <p:txBody>
            <a:bodyPr wrap="none" rtlCol="0">
              <a:spAutoFit/>
            </a:bodyPr>
            <a:lstStyle/>
            <a:p>
              <a:pPr algn="ctr"/>
              <a:r>
                <a:rPr lang="fr-FR" sz="1400" dirty="0" err="1"/>
                <a:t>Micromères</a:t>
              </a:r>
              <a:endParaRPr lang="fr-FR" sz="1400" dirty="0"/>
            </a:p>
            <a:p>
              <a:pPr algn="ctr"/>
              <a:r>
                <a:rPr lang="fr-FR" sz="1400" dirty="0"/>
                <a:t>animaux</a:t>
              </a:r>
            </a:p>
          </p:txBody>
        </p:sp>
        <p:pic>
          <p:nvPicPr>
            <p:cNvPr id="2" name="Image 1" descr="Xbra.jpg"/>
            <p:cNvPicPr>
              <a:picLocks noChangeAspect="1"/>
            </p:cNvPicPr>
            <p:nvPr/>
          </p:nvPicPr>
          <p:blipFill rotWithShape="1">
            <a:blip r:embed="rId5">
              <a:extLst>
                <a:ext uri="{28A0092B-C50C-407E-A947-70E740481C1C}">
                  <a14:useLocalDpi xmlns:a14="http://schemas.microsoft.com/office/drawing/2010/main" val="0"/>
                </a:ext>
              </a:extLst>
            </a:blip>
            <a:srcRect l="4988" t="6922" r="5838" b="6023"/>
            <a:stretch/>
          </p:blipFill>
          <p:spPr>
            <a:xfrm>
              <a:off x="6609130" y="4526767"/>
              <a:ext cx="2192421" cy="2118996"/>
            </a:xfrm>
            <a:prstGeom prst="rect">
              <a:avLst/>
            </a:prstGeom>
          </p:spPr>
        </p:pic>
        <p:sp>
          <p:nvSpPr>
            <p:cNvPr id="35" name="ZoneTexte 34"/>
            <p:cNvSpPr txBox="1"/>
            <p:nvPr/>
          </p:nvSpPr>
          <p:spPr>
            <a:xfrm>
              <a:off x="7532289" y="4566871"/>
              <a:ext cx="381297" cy="307777"/>
            </a:xfrm>
            <a:prstGeom prst="rect">
              <a:avLst/>
            </a:prstGeom>
            <a:noFill/>
          </p:spPr>
          <p:txBody>
            <a:bodyPr wrap="none" rtlCol="0">
              <a:spAutoFit/>
            </a:bodyPr>
            <a:lstStyle/>
            <a:p>
              <a:r>
                <a:rPr lang="fr-FR" sz="1400" dirty="0">
                  <a:solidFill>
                    <a:srgbClr val="254061"/>
                  </a:solidFill>
                </a:rPr>
                <a:t>PA</a:t>
              </a:r>
            </a:p>
          </p:txBody>
        </p:sp>
        <p:sp>
          <p:nvSpPr>
            <p:cNvPr id="36" name="ZoneTexte 35"/>
            <p:cNvSpPr txBox="1"/>
            <p:nvPr/>
          </p:nvSpPr>
          <p:spPr>
            <a:xfrm>
              <a:off x="7533297" y="6254414"/>
              <a:ext cx="379281" cy="307777"/>
            </a:xfrm>
            <a:prstGeom prst="rect">
              <a:avLst/>
            </a:prstGeom>
            <a:noFill/>
          </p:spPr>
          <p:txBody>
            <a:bodyPr wrap="none" rtlCol="0">
              <a:spAutoFit/>
            </a:bodyPr>
            <a:lstStyle/>
            <a:p>
              <a:r>
                <a:rPr lang="fr-FR" sz="1400" dirty="0">
                  <a:solidFill>
                    <a:srgbClr val="254061"/>
                  </a:solidFill>
                </a:rPr>
                <a:t>PV</a:t>
              </a:r>
            </a:p>
          </p:txBody>
        </p:sp>
        <p:sp>
          <p:nvSpPr>
            <p:cNvPr id="15" name="ZoneTexte 14"/>
            <p:cNvSpPr txBox="1"/>
            <p:nvPr/>
          </p:nvSpPr>
          <p:spPr>
            <a:xfrm>
              <a:off x="8072716" y="6358376"/>
              <a:ext cx="728835" cy="276999"/>
            </a:xfrm>
            <a:prstGeom prst="rect">
              <a:avLst/>
            </a:prstGeom>
            <a:noFill/>
          </p:spPr>
          <p:txBody>
            <a:bodyPr wrap="none" rtlCol="0">
              <a:spAutoFit/>
            </a:bodyPr>
            <a:lstStyle/>
            <a:p>
              <a:r>
                <a:rPr lang="fr-FR" sz="1200" dirty="0"/>
                <a:t>Stade 10</a:t>
              </a:r>
            </a:p>
          </p:txBody>
        </p:sp>
        <p:sp>
          <p:nvSpPr>
            <p:cNvPr id="38" name="Bulle rectangulaire à coins arrondis 37">
              <a:extLst>
                <a:ext uri="{FF2B5EF4-FFF2-40B4-BE49-F238E27FC236}">
                  <a16:creationId xmlns:a16="http://schemas.microsoft.com/office/drawing/2014/main" id="{2CCC51C6-6580-B448-81CF-C1E519CF9FE0}"/>
                </a:ext>
              </a:extLst>
            </p:cNvPr>
            <p:cNvSpPr/>
            <p:nvPr/>
          </p:nvSpPr>
          <p:spPr>
            <a:xfrm flipH="1">
              <a:off x="493949" y="5038745"/>
              <a:ext cx="2774940" cy="1591871"/>
            </a:xfrm>
            <a:prstGeom prst="wedgeRoundRectCallout">
              <a:avLst>
                <a:gd name="adj1" fmla="val 26349"/>
                <a:gd name="adj2" fmla="val -1793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34" name="Bulle rectangulaire à coins arrondis 33"/>
            <p:cNvSpPr/>
            <p:nvPr/>
          </p:nvSpPr>
          <p:spPr>
            <a:xfrm>
              <a:off x="370882" y="4935032"/>
              <a:ext cx="5124140" cy="1749692"/>
            </a:xfrm>
            <a:prstGeom prst="wedgeRoundRectCallout">
              <a:avLst>
                <a:gd name="adj1" fmla="val 81416"/>
                <a:gd name="adj2" fmla="val -224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00" dirty="0">
                  <a:solidFill>
                    <a:srgbClr val="FF0000"/>
                  </a:solidFill>
                </a:rPr>
                <a:t>Au stade blastula, les cellules de la zone marginale constituent le territoire présomptif du mésoderme, qui acquerra sa position définitive dans l’embryon à l’issue de la gastrulation. Au cours de la segmentation, le destin de ce territoire va être fixé grâce à des signaux inducteurs en provenance des blastomères végétatifs. Il va alors exprimer des gènes spécifiques comme </a:t>
              </a:r>
              <a:r>
                <a:rPr lang="fr-FR" sz="1300" i="1" dirty="0" err="1">
                  <a:solidFill>
                    <a:srgbClr val="FF0000"/>
                  </a:solidFill>
                </a:rPr>
                <a:t>Xbra</a:t>
              </a:r>
              <a:r>
                <a:rPr lang="fr-FR" sz="1300" dirty="0">
                  <a:solidFill>
                    <a:srgbClr val="FF0000"/>
                  </a:solidFill>
                </a:rPr>
                <a:t> en B.</a:t>
              </a:r>
            </a:p>
          </p:txBody>
        </p:sp>
        <p:sp>
          <p:nvSpPr>
            <p:cNvPr id="39" name="ZoneTexte 38">
              <a:extLst>
                <a:ext uri="{FF2B5EF4-FFF2-40B4-BE49-F238E27FC236}">
                  <a16:creationId xmlns:a16="http://schemas.microsoft.com/office/drawing/2014/main" id="{A1C7F9C5-1245-DA45-9836-15821F51944B}"/>
                </a:ext>
              </a:extLst>
            </p:cNvPr>
            <p:cNvSpPr txBox="1"/>
            <p:nvPr/>
          </p:nvSpPr>
          <p:spPr>
            <a:xfrm>
              <a:off x="370882" y="3499937"/>
              <a:ext cx="649280" cy="276999"/>
            </a:xfrm>
            <a:prstGeom prst="rect">
              <a:avLst/>
            </a:prstGeom>
            <a:noFill/>
          </p:spPr>
          <p:txBody>
            <a:bodyPr wrap="none" rtlCol="0">
              <a:spAutoFit/>
            </a:bodyPr>
            <a:lstStyle/>
            <a:p>
              <a:r>
                <a:rPr lang="fr-FR" sz="1200" dirty="0"/>
                <a:t>Stade 8</a:t>
              </a:r>
            </a:p>
          </p:txBody>
        </p:sp>
        <p:sp>
          <p:nvSpPr>
            <p:cNvPr id="43" name="ZoneTexte 42">
              <a:extLst>
                <a:ext uri="{FF2B5EF4-FFF2-40B4-BE49-F238E27FC236}">
                  <a16:creationId xmlns:a16="http://schemas.microsoft.com/office/drawing/2014/main" id="{A1B76D72-9E17-9C4A-A8B2-82C093B6CECE}"/>
                </a:ext>
              </a:extLst>
            </p:cNvPr>
            <p:cNvSpPr txBox="1"/>
            <p:nvPr/>
          </p:nvSpPr>
          <p:spPr>
            <a:xfrm>
              <a:off x="1873650" y="4035100"/>
              <a:ext cx="434885" cy="369332"/>
            </a:xfrm>
            <a:prstGeom prst="rect">
              <a:avLst/>
            </a:prstGeom>
            <a:noFill/>
          </p:spPr>
          <p:txBody>
            <a:bodyPr wrap="none" rtlCol="0">
              <a:spAutoFit/>
            </a:bodyPr>
            <a:lstStyle/>
            <a:p>
              <a:pPr algn="ctr"/>
              <a:r>
                <a:rPr lang="fr-FR" dirty="0">
                  <a:solidFill>
                    <a:schemeClr val="tx1">
                      <a:lumMod val="50000"/>
                      <a:lumOff val="50000"/>
                    </a:schemeClr>
                  </a:solidFill>
                </a:rPr>
                <a:t>PV</a:t>
              </a:r>
            </a:p>
          </p:txBody>
        </p:sp>
      </p:grpSp>
      <p:sp>
        <p:nvSpPr>
          <p:cNvPr id="48" name="ZoneTexte 47">
            <a:extLst>
              <a:ext uri="{FF2B5EF4-FFF2-40B4-BE49-F238E27FC236}">
                <a16:creationId xmlns:a16="http://schemas.microsoft.com/office/drawing/2014/main" id="{1168BD8A-3741-D14E-A381-9836F2AE4799}"/>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dirty="0">
                <a:solidFill>
                  <a:srgbClr val="FF0000"/>
                </a:solidFill>
              </a:rPr>
              <a:t>RÔLE DES PROTÉINES XNR DANS L’INDUCTION DU MÉSODERME</a:t>
            </a:r>
          </a:p>
        </p:txBody>
      </p:sp>
      <p:sp>
        <p:nvSpPr>
          <p:cNvPr id="49" name="ZoneTexte 48">
            <a:extLst>
              <a:ext uri="{FF2B5EF4-FFF2-40B4-BE49-F238E27FC236}">
                <a16:creationId xmlns:a16="http://schemas.microsoft.com/office/drawing/2014/main" id="{67997407-D168-0149-ADB8-F971372B349A}"/>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INTRODUCTION</a:t>
            </a:r>
          </a:p>
        </p:txBody>
      </p:sp>
      <p:sp>
        <p:nvSpPr>
          <p:cNvPr id="50" name="ZoneTexte 49">
            <a:extLst>
              <a:ext uri="{FF2B5EF4-FFF2-40B4-BE49-F238E27FC236}">
                <a16:creationId xmlns:a16="http://schemas.microsoft.com/office/drawing/2014/main" id="{65CFF80B-00FF-1E45-86D0-B304E759B39F}"/>
              </a:ext>
            </a:extLst>
          </p:cNvPr>
          <p:cNvSpPr txBox="1"/>
          <p:nvPr/>
        </p:nvSpPr>
        <p:spPr>
          <a:xfrm>
            <a:off x="110772" y="1078812"/>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51" name="ZoneTexte 50">
            <a:extLst>
              <a:ext uri="{FF2B5EF4-FFF2-40B4-BE49-F238E27FC236}">
                <a16:creationId xmlns:a16="http://schemas.microsoft.com/office/drawing/2014/main" id="{94120139-2572-A544-A71C-17067B19BDE8}"/>
              </a:ext>
            </a:extLst>
          </p:cNvPr>
          <p:cNvSpPr txBox="1"/>
          <p:nvPr/>
        </p:nvSpPr>
        <p:spPr>
          <a:xfrm>
            <a:off x="6159784" y="4526767"/>
            <a:ext cx="309701" cy="338554"/>
          </a:xfrm>
          <a:prstGeom prst="rect">
            <a:avLst/>
          </a:prstGeom>
          <a:noFill/>
          <a:ln>
            <a:solidFill>
              <a:schemeClr val="tx1"/>
            </a:solidFill>
          </a:ln>
        </p:spPr>
        <p:txBody>
          <a:bodyPr wrap="none" rtlCol="0">
            <a:spAutoFit/>
          </a:bodyPr>
          <a:lstStyle/>
          <a:p>
            <a:pPr algn="ctr"/>
            <a:r>
              <a:rPr lang="fr-FR" sz="1600" b="1" dirty="0"/>
              <a:t>B</a:t>
            </a:r>
          </a:p>
        </p:txBody>
      </p:sp>
    </p:spTree>
    <p:extLst>
      <p:ext uri="{BB962C8B-B14F-4D97-AF65-F5344CB8AC3E}">
        <p14:creationId xmlns:p14="http://schemas.microsoft.com/office/powerpoint/2010/main" val="141137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6"/>
          <p:cNvSpPr txBox="1">
            <a:spLocks noChangeArrowheads="1"/>
          </p:cNvSpPr>
          <p:nvPr/>
        </p:nvSpPr>
        <p:spPr bwMode="auto">
          <a:xfrm>
            <a:off x="7296744" y="6581001"/>
            <a:ext cx="1847256" cy="276999"/>
          </a:xfrm>
          <a:prstGeom prst="rect">
            <a:avLst/>
          </a:prstGeom>
          <a:noFill/>
          <a:ln w="9525">
            <a:noFill/>
            <a:miter lim="800000"/>
            <a:headEnd/>
            <a:tailEnd/>
          </a:ln>
          <a:effectLst/>
        </p:spPr>
        <p:txBody>
          <a:bodyPr wrap="none">
            <a:prstTxWarp prst="textNoShape">
              <a:avLst/>
            </a:prstTxWarp>
            <a:spAutoFit/>
          </a:bodyPr>
          <a:lstStyle/>
          <a:p>
            <a:pPr algn="r"/>
            <a:r>
              <a:rPr lang="fr-FR" sz="1200" i="1" dirty="0"/>
              <a:t>D’après </a:t>
            </a:r>
            <a:r>
              <a:rPr lang="fr-FR" sz="1200" i="1" dirty="0" err="1"/>
              <a:t>Agius</a:t>
            </a:r>
            <a:r>
              <a:rPr lang="fr-FR" sz="1200" i="1" dirty="0"/>
              <a:t> et al.., 2000</a:t>
            </a:r>
          </a:p>
        </p:txBody>
      </p:sp>
      <p:sp>
        <p:nvSpPr>
          <p:cNvPr id="56" name="ZoneTexte 55">
            <a:extLst>
              <a:ext uri="{FF2B5EF4-FFF2-40B4-BE49-F238E27FC236}">
                <a16:creationId xmlns:a16="http://schemas.microsoft.com/office/drawing/2014/main" id="{43C054A8-7CCB-C848-BD7E-EAEFBD80338F}"/>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57" name="ZoneTexte 56">
            <a:extLst>
              <a:ext uri="{FF2B5EF4-FFF2-40B4-BE49-F238E27FC236}">
                <a16:creationId xmlns:a16="http://schemas.microsoft.com/office/drawing/2014/main" id="{B7E8D47E-4655-DC40-8C45-8283620DA445}"/>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1</a:t>
            </a:r>
          </a:p>
        </p:txBody>
      </p:sp>
      <p:grpSp>
        <p:nvGrpSpPr>
          <p:cNvPr id="40" name="Groupe 39">
            <a:extLst>
              <a:ext uri="{FF2B5EF4-FFF2-40B4-BE49-F238E27FC236}">
                <a16:creationId xmlns:a16="http://schemas.microsoft.com/office/drawing/2014/main" id="{2B99C859-8731-2A42-B289-EE354925327C}"/>
              </a:ext>
            </a:extLst>
          </p:cNvPr>
          <p:cNvGrpSpPr/>
          <p:nvPr/>
        </p:nvGrpSpPr>
        <p:grpSpPr>
          <a:xfrm>
            <a:off x="110772" y="1078812"/>
            <a:ext cx="8922456" cy="5325437"/>
            <a:chOff x="90917" y="1078812"/>
            <a:chExt cx="8922456" cy="5325437"/>
          </a:xfrm>
        </p:grpSpPr>
        <p:sp>
          <p:nvSpPr>
            <p:cNvPr id="12" name="ZoneTexte 11"/>
            <p:cNvSpPr txBox="1"/>
            <p:nvPr/>
          </p:nvSpPr>
          <p:spPr>
            <a:xfrm>
              <a:off x="5047432" y="2578485"/>
              <a:ext cx="275661" cy="307777"/>
            </a:xfrm>
            <a:prstGeom prst="rect">
              <a:avLst/>
            </a:prstGeom>
            <a:noFill/>
          </p:spPr>
          <p:txBody>
            <a:bodyPr wrap="none" rtlCol="0">
              <a:spAutoFit/>
            </a:bodyPr>
            <a:lstStyle/>
            <a:p>
              <a:r>
                <a:rPr lang="fr-FR" sz="1400" dirty="0"/>
                <a:t>6</a:t>
              </a:r>
            </a:p>
          </p:txBody>
        </p:sp>
        <p:sp>
          <p:nvSpPr>
            <p:cNvPr id="13" name="ZoneTexte 12"/>
            <p:cNvSpPr txBox="1"/>
            <p:nvPr/>
          </p:nvSpPr>
          <p:spPr>
            <a:xfrm>
              <a:off x="5381006" y="2578485"/>
              <a:ext cx="275661" cy="307777"/>
            </a:xfrm>
            <a:prstGeom prst="rect">
              <a:avLst/>
            </a:prstGeom>
            <a:noFill/>
          </p:spPr>
          <p:txBody>
            <a:bodyPr wrap="none" rtlCol="0">
              <a:spAutoFit/>
            </a:bodyPr>
            <a:lstStyle/>
            <a:p>
              <a:r>
                <a:rPr lang="fr-FR" sz="1400" dirty="0"/>
                <a:t>7</a:t>
              </a:r>
            </a:p>
          </p:txBody>
        </p:sp>
        <p:sp>
          <p:nvSpPr>
            <p:cNvPr id="15" name="ZoneTexte 14"/>
            <p:cNvSpPr txBox="1"/>
            <p:nvPr/>
          </p:nvSpPr>
          <p:spPr>
            <a:xfrm>
              <a:off x="5698068" y="2578485"/>
              <a:ext cx="275661" cy="307777"/>
            </a:xfrm>
            <a:prstGeom prst="rect">
              <a:avLst/>
            </a:prstGeom>
            <a:noFill/>
          </p:spPr>
          <p:txBody>
            <a:bodyPr wrap="none" rtlCol="0">
              <a:spAutoFit/>
            </a:bodyPr>
            <a:lstStyle/>
            <a:p>
              <a:r>
                <a:rPr lang="fr-FR" sz="1400" dirty="0"/>
                <a:t>8</a:t>
              </a:r>
            </a:p>
          </p:txBody>
        </p:sp>
        <p:sp>
          <p:nvSpPr>
            <p:cNvPr id="16" name="ZoneTexte 15"/>
            <p:cNvSpPr txBox="1"/>
            <p:nvPr/>
          </p:nvSpPr>
          <p:spPr>
            <a:xfrm>
              <a:off x="6033370" y="2578485"/>
              <a:ext cx="275661" cy="307777"/>
            </a:xfrm>
            <a:prstGeom prst="rect">
              <a:avLst/>
            </a:prstGeom>
            <a:noFill/>
          </p:spPr>
          <p:txBody>
            <a:bodyPr wrap="none" rtlCol="0">
              <a:spAutoFit/>
            </a:bodyPr>
            <a:lstStyle/>
            <a:p>
              <a:r>
                <a:rPr lang="fr-FR" sz="1400" dirty="0"/>
                <a:t>9</a:t>
              </a:r>
            </a:p>
          </p:txBody>
        </p:sp>
        <p:sp>
          <p:nvSpPr>
            <p:cNvPr id="17" name="ZoneTexte 16"/>
            <p:cNvSpPr txBox="1"/>
            <p:nvPr/>
          </p:nvSpPr>
          <p:spPr>
            <a:xfrm>
              <a:off x="6307623" y="2578485"/>
              <a:ext cx="366657" cy="307777"/>
            </a:xfrm>
            <a:prstGeom prst="rect">
              <a:avLst/>
            </a:prstGeom>
            <a:noFill/>
          </p:spPr>
          <p:txBody>
            <a:bodyPr wrap="none" rtlCol="0">
              <a:spAutoFit/>
            </a:bodyPr>
            <a:lstStyle/>
            <a:p>
              <a:r>
                <a:rPr lang="fr-FR" sz="1400" dirty="0"/>
                <a:t>10</a:t>
              </a:r>
            </a:p>
          </p:txBody>
        </p:sp>
        <p:sp>
          <p:nvSpPr>
            <p:cNvPr id="19" name="ZoneTexte 18"/>
            <p:cNvSpPr txBox="1"/>
            <p:nvPr/>
          </p:nvSpPr>
          <p:spPr>
            <a:xfrm>
              <a:off x="6952214" y="2578485"/>
              <a:ext cx="366657" cy="307777"/>
            </a:xfrm>
            <a:prstGeom prst="rect">
              <a:avLst/>
            </a:prstGeom>
            <a:noFill/>
          </p:spPr>
          <p:txBody>
            <a:bodyPr wrap="none" rtlCol="0">
              <a:spAutoFit/>
            </a:bodyPr>
            <a:lstStyle/>
            <a:p>
              <a:r>
                <a:rPr lang="fr-FR" sz="1400" dirty="0"/>
                <a:t>11</a:t>
              </a:r>
            </a:p>
          </p:txBody>
        </p:sp>
        <p:sp>
          <p:nvSpPr>
            <p:cNvPr id="20" name="ZoneTexte 19"/>
            <p:cNvSpPr txBox="1"/>
            <p:nvPr/>
          </p:nvSpPr>
          <p:spPr>
            <a:xfrm>
              <a:off x="7291529" y="2578485"/>
              <a:ext cx="366657" cy="307777"/>
            </a:xfrm>
            <a:prstGeom prst="rect">
              <a:avLst/>
            </a:prstGeom>
            <a:noFill/>
          </p:spPr>
          <p:txBody>
            <a:bodyPr wrap="none" rtlCol="0">
              <a:spAutoFit/>
            </a:bodyPr>
            <a:lstStyle/>
            <a:p>
              <a:r>
                <a:rPr lang="fr-FR" sz="1400" dirty="0"/>
                <a:t>12</a:t>
              </a:r>
            </a:p>
          </p:txBody>
        </p:sp>
        <p:sp>
          <p:nvSpPr>
            <p:cNvPr id="21" name="ZoneTexte 20"/>
            <p:cNvSpPr txBox="1"/>
            <p:nvPr/>
          </p:nvSpPr>
          <p:spPr>
            <a:xfrm>
              <a:off x="7630174" y="2578485"/>
              <a:ext cx="366657" cy="307777"/>
            </a:xfrm>
            <a:prstGeom prst="rect">
              <a:avLst/>
            </a:prstGeom>
            <a:noFill/>
          </p:spPr>
          <p:txBody>
            <a:bodyPr wrap="none" rtlCol="0">
              <a:spAutoFit/>
            </a:bodyPr>
            <a:lstStyle/>
            <a:p>
              <a:r>
                <a:rPr lang="fr-FR" sz="1400" dirty="0"/>
                <a:t>13</a:t>
              </a:r>
            </a:p>
          </p:txBody>
        </p:sp>
        <p:sp>
          <p:nvSpPr>
            <p:cNvPr id="22" name="ZoneTexte 21"/>
            <p:cNvSpPr txBox="1"/>
            <p:nvPr/>
          </p:nvSpPr>
          <p:spPr>
            <a:xfrm>
              <a:off x="7930300" y="2578485"/>
              <a:ext cx="366657" cy="307777"/>
            </a:xfrm>
            <a:prstGeom prst="rect">
              <a:avLst/>
            </a:prstGeom>
            <a:noFill/>
          </p:spPr>
          <p:txBody>
            <a:bodyPr wrap="none" rtlCol="0">
              <a:spAutoFit/>
            </a:bodyPr>
            <a:lstStyle/>
            <a:p>
              <a:r>
                <a:rPr lang="fr-FR" sz="1400" dirty="0"/>
                <a:t>14</a:t>
              </a:r>
            </a:p>
          </p:txBody>
        </p:sp>
        <p:sp>
          <p:nvSpPr>
            <p:cNvPr id="23" name="ZoneTexte 22"/>
            <p:cNvSpPr txBox="1"/>
            <p:nvPr/>
          </p:nvSpPr>
          <p:spPr>
            <a:xfrm>
              <a:off x="8263978" y="2578485"/>
              <a:ext cx="366657" cy="307777"/>
            </a:xfrm>
            <a:prstGeom prst="rect">
              <a:avLst/>
            </a:prstGeom>
            <a:noFill/>
          </p:spPr>
          <p:txBody>
            <a:bodyPr wrap="none" rtlCol="0">
              <a:spAutoFit/>
            </a:bodyPr>
            <a:lstStyle/>
            <a:p>
              <a:r>
                <a:rPr lang="fr-FR" sz="1400" dirty="0"/>
                <a:t>17</a:t>
              </a:r>
            </a:p>
          </p:txBody>
        </p:sp>
        <p:grpSp>
          <p:nvGrpSpPr>
            <p:cNvPr id="35" name="Grouper 34"/>
            <p:cNvGrpSpPr/>
            <p:nvPr/>
          </p:nvGrpSpPr>
          <p:grpSpPr>
            <a:xfrm>
              <a:off x="176921" y="4808085"/>
              <a:ext cx="3609432" cy="1596164"/>
              <a:chOff x="845818" y="5676869"/>
              <a:chExt cx="7001306" cy="1596164"/>
            </a:xfrm>
          </p:grpSpPr>
          <p:sp>
            <p:nvSpPr>
              <p:cNvPr id="36" name="Flèche vers la droite 35"/>
              <p:cNvSpPr/>
              <p:nvPr/>
            </p:nvSpPr>
            <p:spPr>
              <a:xfrm>
                <a:off x="845818" y="6403044"/>
                <a:ext cx="701327" cy="2418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ZoneTexte 37"/>
              <p:cNvSpPr txBox="1"/>
              <p:nvPr/>
            </p:nvSpPr>
            <p:spPr>
              <a:xfrm>
                <a:off x="1594294" y="5676869"/>
                <a:ext cx="6252830" cy="1596164"/>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r>
                  <a:rPr lang="fr-FR" sz="1600" dirty="0"/>
                  <a:t>                                                 </a:t>
                </a:r>
              </a:p>
            </p:txBody>
          </p:sp>
        </p:grpSp>
        <p:cxnSp>
          <p:nvCxnSpPr>
            <p:cNvPr id="30" name="Connecteur droit 29"/>
            <p:cNvCxnSpPr/>
            <p:nvPr/>
          </p:nvCxnSpPr>
          <p:spPr>
            <a:xfrm>
              <a:off x="1177601" y="2877767"/>
              <a:ext cx="0" cy="333344"/>
            </a:xfrm>
            <a:prstGeom prst="line">
              <a:avLst/>
            </a:prstGeom>
            <a:ln w="9525" cmpd="sng">
              <a:solidFill>
                <a:schemeClr val="tx1"/>
              </a:solidFill>
              <a:prstDash val="solid"/>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1587482" y="3819096"/>
              <a:ext cx="1601272" cy="584775"/>
            </a:xfrm>
            <a:prstGeom prst="rect">
              <a:avLst/>
            </a:prstGeom>
            <a:noFill/>
          </p:spPr>
          <p:txBody>
            <a:bodyPr wrap="none" rtlCol="0">
              <a:spAutoFit/>
            </a:bodyPr>
            <a:lstStyle/>
            <a:p>
              <a:pPr algn="ctr"/>
              <a:r>
                <a:rPr lang="fr-FR" sz="1600" dirty="0">
                  <a:solidFill>
                    <a:srgbClr val="C0504D"/>
                  </a:solidFill>
                </a:rPr>
                <a:t>Extraction ARNm</a:t>
              </a:r>
            </a:p>
            <a:p>
              <a:pPr algn="ctr"/>
              <a:r>
                <a:rPr lang="fr-FR" sz="1600" dirty="0">
                  <a:solidFill>
                    <a:srgbClr val="C0504D"/>
                  </a:solidFill>
                </a:rPr>
                <a:t>RT-PCR</a:t>
              </a:r>
            </a:p>
          </p:txBody>
        </p:sp>
        <p:sp>
          <p:nvSpPr>
            <p:cNvPr id="33" name="Rectangle 32"/>
            <p:cNvSpPr/>
            <p:nvPr/>
          </p:nvSpPr>
          <p:spPr>
            <a:xfrm>
              <a:off x="505554" y="2455953"/>
              <a:ext cx="1349648" cy="369332"/>
            </a:xfrm>
            <a:prstGeom prst="rect">
              <a:avLst/>
            </a:prstGeom>
          </p:spPr>
          <p:txBody>
            <a:bodyPr wrap="none">
              <a:spAutoFit/>
            </a:bodyPr>
            <a:lstStyle/>
            <a:p>
              <a:pPr algn="ctr"/>
              <a:r>
                <a:rPr lang="fr-FR" dirty="0">
                  <a:solidFill>
                    <a:srgbClr val="000000"/>
                  </a:solidFill>
                </a:rPr>
                <a:t>Fécondation</a:t>
              </a:r>
            </a:p>
          </p:txBody>
        </p:sp>
        <p:cxnSp>
          <p:nvCxnSpPr>
            <p:cNvPr id="41" name="Connecteur droit 40"/>
            <p:cNvCxnSpPr>
              <a:cxnSpLocks/>
            </p:cNvCxnSpPr>
            <p:nvPr/>
          </p:nvCxnSpPr>
          <p:spPr>
            <a:xfrm>
              <a:off x="3293258" y="4111483"/>
              <a:ext cx="749421"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5" name="Grouper 4"/>
            <p:cNvGrpSpPr/>
            <p:nvPr/>
          </p:nvGrpSpPr>
          <p:grpSpPr>
            <a:xfrm>
              <a:off x="4172220" y="2921104"/>
              <a:ext cx="4494151" cy="3280418"/>
              <a:chOff x="2755698" y="2270270"/>
              <a:chExt cx="5908869" cy="3949700"/>
            </a:xfrm>
          </p:grpSpPr>
          <p:pic>
            <p:nvPicPr>
              <p:cNvPr id="2" name="Image 1" descr="Agius 2000 Fig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868" y="2270270"/>
                <a:ext cx="4965699" cy="3949700"/>
              </a:xfrm>
              <a:prstGeom prst="rect">
                <a:avLst/>
              </a:prstGeom>
            </p:spPr>
          </p:pic>
          <p:sp>
            <p:nvSpPr>
              <p:cNvPr id="4" name="ZoneTexte 3"/>
              <p:cNvSpPr txBox="1"/>
              <p:nvPr/>
            </p:nvSpPr>
            <p:spPr>
              <a:xfrm>
                <a:off x="2755698" y="2377883"/>
                <a:ext cx="820285" cy="444684"/>
              </a:xfrm>
              <a:prstGeom prst="rect">
                <a:avLst/>
              </a:prstGeom>
              <a:noFill/>
            </p:spPr>
            <p:txBody>
              <a:bodyPr wrap="none" rtlCol="0">
                <a:spAutoFit/>
              </a:bodyPr>
              <a:lstStyle/>
              <a:p>
                <a:pPr algn="r"/>
                <a:r>
                  <a:rPr lang="fr-FR" i="1" dirty="0"/>
                  <a:t>Xnr1</a:t>
                </a:r>
              </a:p>
            </p:txBody>
          </p:sp>
          <p:sp>
            <p:nvSpPr>
              <p:cNvPr id="7" name="ZoneTexte 6"/>
              <p:cNvSpPr txBox="1"/>
              <p:nvPr/>
            </p:nvSpPr>
            <p:spPr>
              <a:xfrm>
                <a:off x="2755698" y="3035042"/>
                <a:ext cx="820285" cy="444684"/>
              </a:xfrm>
              <a:prstGeom prst="rect">
                <a:avLst/>
              </a:prstGeom>
              <a:noFill/>
            </p:spPr>
            <p:txBody>
              <a:bodyPr wrap="none" rtlCol="0">
                <a:spAutoFit/>
              </a:bodyPr>
              <a:lstStyle/>
              <a:p>
                <a:pPr algn="r"/>
                <a:r>
                  <a:rPr lang="fr-FR" i="1" dirty="0"/>
                  <a:t>Xnr2</a:t>
                </a:r>
              </a:p>
            </p:txBody>
          </p:sp>
          <p:sp>
            <p:nvSpPr>
              <p:cNvPr id="8" name="ZoneTexte 7"/>
              <p:cNvSpPr txBox="1"/>
              <p:nvPr/>
            </p:nvSpPr>
            <p:spPr>
              <a:xfrm>
                <a:off x="2755698" y="3692200"/>
                <a:ext cx="820285" cy="444684"/>
              </a:xfrm>
              <a:prstGeom prst="rect">
                <a:avLst/>
              </a:prstGeom>
              <a:noFill/>
            </p:spPr>
            <p:txBody>
              <a:bodyPr wrap="none" rtlCol="0">
                <a:spAutoFit/>
              </a:bodyPr>
              <a:lstStyle/>
              <a:p>
                <a:pPr algn="r"/>
                <a:r>
                  <a:rPr lang="fr-FR" i="1" dirty="0"/>
                  <a:t>Xnr3</a:t>
                </a:r>
              </a:p>
            </p:txBody>
          </p:sp>
          <p:sp>
            <p:nvSpPr>
              <p:cNvPr id="9" name="ZoneTexte 8"/>
              <p:cNvSpPr txBox="1"/>
              <p:nvPr/>
            </p:nvSpPr>
            <p:spPr>
              <a:xfrm>
                <a:off x="2755698" y="4349358"/>
                <a:ext cx="820285" cy="444684"/>
              </a:xfrm>
              <a:prstGeom prst="rect">
                <a:avLst/>
              </a:prstGeom>
              <a:noFill/>
            </p:spPr>
            <p:txBody>
              <a:bodyPr wrap="none" rtlCol="0">
                <a:spAutoFit/>
              </a:bodyPr>
              <a:lstStyle/>
              <a:p>
                <a:pPr algn="r"/>
                <a:r>
                  <a:rPr lang="fr-FR" i="1" dirty="0"/>
                  <a:t>Xnr4</a:t>
                </a:r>
              </a:p>
            </p:txBody>
          </p:sp>
          <p:sp>
            <p:nvSpPr>
              <p:cNvPr id="10" name="ZoneTexte 9"/>
              <p:cNvSpPr txBox="1"/>
              <p:nvPr/>
            </p:nvSpPr>
            <p:spPr>
              <a:xfrm>
                <a:off x="2865379" y="5006517"/>
                <a:ext cx="710604" cy="444684"/>
              </a:xfrm>
              <a:prstGeom prst="rect">
                <a:avLst/>
              </a:prstGeom>
              <a:noFill/>
            </p:spPr>
            <p:txBody>
              <a:bodyPr wrap="none" rtlCol="0">
                <a:spAutoFit/>
              </a:bodyPr>
              <a:lstStyle/>
              <a:p>
                <a:pPr algn="r"/>
                <a:r>
                  <a:rPr lang="fr-FR" i="1" dirty="0"/>
                  <a:t>Vg1</a:t>
                </a:r>
              </a:p>
            </p:txBody>
          </p:sp>
          <p:sp>
            <p:nvSpPr>
              <p:cNvPr id="11" name="ZoneTexte 10"/>
              <p:cNvSpPr txBox="1"/>
              <p:nvPr/>
            </p:nvSpPr>
            <p:spPr>
              <a:xfrm>
                <a:off x="2783098" y="5663673"/>
                <a:ext cx="792885" cy="444684"/>
              </a:xfrm>
              <a:prstGeom prst="rect">
                <a:avLst/>
              </a:prstGeom>
              <a:noFill/>
            </p:spPr>
            <p:txBody>
              <a:bodyPr wrap="none" rtlCol="0">
                <a:spAutoFit/>
              </a:bodyPr>
              <a:lstStyle/>
              <a:p>
                <a:pPr algn="r"/>
                <a:r>
                  <a:rPr lang="fr-FR" i="1" dirty="0"/>
                  <a:t>ODC</a:t>
                </a:r>
              </a:p>
            </p:txBody>
          </p:sp>
          <p:cxnSp>
            <p:nvCxnSpPr>
              <p:cNvPr id="42" name="Connecteur droit 41"/>
              <p:cNvCxnSpPr>
                <a:cxnSpLocks/>
              </p:cNvCxnSpPr>
              <p:nvPr/>
            </p:nvCxnSpPr>
            <p:spPr>
              <a:xfrm flipV="1">
                <a:off x="2782077" y="2270270"/>
                <a:ext cx="0" cy="3838087"/>
              </a:xfrm>
              <a:prstGeom prst="line">
                <a:avLst/>
              </a:prstGeom>
              <a:ln w="9525" cmpd="sng">
                <a:solidFill>
                  <a:schemeClr val="tx1"/>
                </a:solidFill>
                <a:prstDash val="solid"/>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grpSp>
        <p:sp>
          <p:nvSpPr>
            <p:cNvPr id="43" name="Rectangle 42"/>
            <p:cNvSpPr/>
            <p:nvPr/>
          </p:nvSpPr>
          <p:spPr>
            <a:xfrm>
              <a:off x="374236" y="3230507"/>
              <a:ext cx="1690599" cy="553998"/>
            </a:xfrm>
            <a:prstGeom prst="rect">
              <a:avLst/>
            </a:prstGeom>
          </p:spPr>
          <p:txBody>
            <a:bodyPr wrap="none">
              <a:spAutoFit/>
            </a:bodyPr>
            <a:lstStyle/>
            <a:p>
              <a:pPr algn="ctr"/>
              <a:r>
                <a:rPr lang="fr-FR" dirty="0">
                  <a:solidFill>
                    <a:srgbClr val="000000"/>
                  </a:solidFill>
                </a:rPr>
                <a:t>Développement</a:t>
              </a:r>
            </a:p>
            <a:p>
              <a:pPr algn="ctr"/>
              <a:r>
                <a:rPr lang="fr-FR" sz="1200" dirty="0">
                  <a:solidFill>
                    <a:srgbClr val="000000"/>
                  </a:solidFill>
                </a:rPr>
                <a:t>[stades 6 à 17]</a:t>
              </a:r>
            </a:p>
          </p:txBody>
        </p:sp>
        <p:grpSp>
          <p:nvGrpSpPr>
            <p:cNvPr id="6" name="Grouper 5"/>
            <p:cNvGrpSpPr/>
            <p:nvPr/>
          </p:nvGrpSpPr>
          <p:grpSpPr>
            <a:xfrm>
              <a:off x="6614615" y="2544554"/>
              <a:ext cx="506149" cy="341708"/>
              <a:chOff x="6536192" y="1977738"/>
              <a:chExt cx="506149" cy="341708"/>
            </a:xfrm>
          </p:grpSpPr>
          <p:sp>
            <p:nvSpPr>
              <p:cNvPr id="18" name="ZoneTexte 17"/>
              <p:cNvSpPr txBox="1"/>
              <p:nvPr/>
            </p:nvSpPr>
            <p:spPr>
              <a:xfrm>
                <a:off x="6536192" y="2011669"/>
                <a:ext cx="366657" cy="307777"/>
              </a:xfrm>
              <a:prstGeom prst="rect">
                <a:avLst/>
              </a:prstGeom>
              <a:noFill/>
            </p:spPr>
            <p:txBody>
              <a:bodyPr wrap="none" rtlCol="0">
                <a:spAutoFit/>
              </a:bodyPr>
              <a:lstStyle/>
              <a:p>
                <a:r>
                  <a:rPr lang="fr-FR" sz="1400" dirty="0"/>
                  <a:t>10</a:t>
                </a:r>
                <a:endParaRPr lang="fr-FR" sz="1400" baseline="30000" dirty="0"/>
              </a:p>
            </p:txBody>
          </p:sp>
          <p:sp>
            <p:nvSpPr>
              <p:cNvPr id="44" name="ZoneTexte 43"/>
              <p:cNvSpPr txBox="1"/>
              <p:nvPr/>
            </p:nvSpPr>
            <p:spPr>
              <a:xfrm>
                <a:off x="6690120" y="1977738"/>
                <a:ext cx="352221" cy="235962"/>
              </a:xfrm>
              <a:prstGeom prst="rect">
                <a:avLst/>
              </a:prstGeom>
              <a:noFill/>
            </p:spPr>
            <p:txBody>
              <a:bodyPr wrap="none" rtlCol="0">
                <a:spAutoFit/>
              </a:bodyPr>
              <a:lstStyle/>
              <a:p>
                <a:r>
                  <a:rPr lang="fr-FR" sz="1400" baseline="30000" dirty="0"/>
                  <a:t>1/2</a:t>
                </a:r>
              </a:p>
            </p:txBody>
          </p:sp>
        </p:grpSp>
        <p:grpSp>
          <p:nvGrpSpPr>
            <p:cNvPr id="25" name="Grouper 24"/>
            <p:cNvGrpSpPr/>
            <p:nvPr/>
          </p:nvGrpSpPr>
          <p:grpSpPr>
            <a:xfrm>
              <a:off x="1190237" y="3772298"/>
              <a:ext cx="333344" cy="333344"/>
              <a:chOff x="1190237" y="3478202"/>
              <a:chExt cx="333344" cy="333344"/>
            </a:xfrm>
          </p:grpSpPr>
          <p:cxnSp>
            <p:nvCxnSpPr>
              <p:cNvPr id="28" name="Connecteur droit 27"/>
              <p:cNvCxnSpPr/>
              <p:nvPr/>
            </p:nvCxnSpPr>
            <p:spPr>
              <a:xfrm rot="16200000">
                <a:off x="1356909" y="3644874"/>
                <a:ext cx="0" cy="333344"/>
              </a:xfrm>
              <a:prstGeom prst="line">
                <a:avLst/>
              </a:prstGeom>
              <a:ln w="9525" cmpd="sng">
                <a:solidFill>
                  <a:schemeClr val="tx1"/>
                </a:solidFill>
                <a:prstDash val="solid"/>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1190237" y="3478202"/>
                <a:ext cx="0" cy="333344"/>
              </a:xfrm>
              <a:prstGeom prst="line">
                <a:avLst/>
              </a:prstGeom>
              <a:ln w="9525" cmpd="sng">
                <a:solidFill>
                  <a:schemeClr val="tx1"/>
                </a:solidFill>
                <a:prstDash val="solid"/>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9" name="Groupe 28">
              <a:extLst>
                <a:ext uri="{FF2B5EF4-FFF2-40B4-BE49-F238E27FC236}">
                  <a16:creationId xmlns:a16="http://schemas.microsoft.com/office/drawing/2014/main" id="{3E31B189-8FC6-1944-A8DD-9EDEDD07B4A0}"/>
                </a:ext>
              </a:extLst>
            </p:cNvPr>
            <p:cNvGrpSpPr/>
            <p:nvPr/>
          </p:nvGrpSpPr>
          <p:grpSpPr>
            <a:xfrm>
              <a:off x="505554" y="1081913"/>
              <a:ext cx="8507819" cy="1086952"/>
              <a:chOff x="401050" y="1081913"/>
              <a:chExt cx="8507819" cy="1086952"/>
            </a:xfrm>
          </p:grpSpPr>
          <p:pic>
            <p:nvPicPr>
              <p:cNvPr id="3" name="Image 2" descr="frise devpt.jpg"/>
              <p:cNvPicPr>
                <a:picLocks noChangeAspect="1"/>
              </p:cNvPicPr>
              <p:nvPr/>
            </p:nvPicPr>
            <p:blipFill rotWithShape="1">
              <a:blip r:embed="rId4">
                <a:extLst>
                  <a:ext uri="{28A0092B-C50C-407E-A947-70E740481C1C}">
                    <a14:useLocalDpi xmlns:a14="http://schemas.microsoft.com/office/drawing/2010/main" val="0"/>
                  </a:ext>
                </a:extLst>
              </a:blip>
              <a:srcRect l="2339" t="17487" r="4619" b="16207"/>
              <a:stretch/>
            </p:blipFill>
            <p:spPr>
              <a:xfrm>
                <a:off x="401050" y="1081913"/>
                <a:ext cx="8507819" cy="862395"/>
              </a:xfrm>
              <a:prstGeom prst="rect">
                <a:avLst/>
              </a:prstGeom>
            </p:spPr>
          </p:pic>
          <p:grpSp>
            <p:nvGrpSpPr>
              <p:cNvPr id="26" name="Groupe 25">
                <a:extLst>
                  <a:ext uri="{FF2B5EF4-FFF2-40B4-BE49-F238E27FC236}">
                    <a16:creationId xmlns:a16="http://schemas.microsoft.com/office/drawing/2014/main" id="{35DDD803-9513-2347-9FCE-A51A4C11B2A2}"/>
                  </a:ext>
                </a:extLst>
              </p:cNvPr>
              <p:cNvGrpSpPr/>
              <p:nvPr/>
            </p:nvGrpSpPr>
            <p:grpSpPr>
              <a:xfrm>
                <a:off x="652008" y="1861088"/>
                <a:ext cx="8104332" cy="307777"/>
                <a:chOff x="652008" y="1795773"/>
                <a:chExt cx="8104332" cy="307777"/>
              </a:xfrm>
            </p:grpSpPr>
            <p:sp>
              <p:nvSpPr>
                <p:cNvPr id="46" name="ZoneTexte 45"/>
                <p:cNvSpPr txBox="1"/>
                <p:nvPr/>
              </p:nvSpPr>
              <p:spPr>
                <a:xfrm>
                  <a:off x="652008" y="1795773"/>
                  <a:ext cx="275661" cy="307777"/>
                </a:xfrm>
                <a:prstGeom prst="rect">
                  <a:avLst/>
                </a:prstGeom>
                <a:noFill/>
              </p:spPr>
              <p:txBody>
                <a:bodyPr wrap="none" rtlCol="0">
                  <a:spAutoFit/>
                </a:bodyPr>
                <a:lstStyle/>
                <a:p>
                  <a:r>
                    <a:rPr lang="fr-FR" sz="1400" b="1" dirty="0">
                      <a:solidFill>
                        <a:srgbClr val="0070C0"/>
                      </a:solidFill>
                    </a:rPr>
                    <a:t>6</a:t>
                  </a:r>
                </a:p>
              </p:txBody>
            </p:sp>
            <p:sp>
              <p:nvSpPr>
                <p:cNvPr id="47" name="ZoneTexte 46"/>
                <p:cNvSpPr txBox="1"/>
                <p:nvPr/>
              </p:nvSpPr>
              <p:spPr>
                <a:xfrm>
                  <a:off x="1588362" y="1795773"/>
                  <a:ext cx="275661" cy="307777"/>
                </a:xfrm>
                <a:prstGeom prst="rect">
                  <a:avLst/>
                </a:prstGeom>
                <a:noFill/>
              </p:spPr>
              <p:txBody>
                <a:bodyPr wrap="none" rtlCol="0">
                  <a:spAutoFit/>
                </a:bodyPr>
                <a:lstStyle/>
                <a:p>
                  <a:r>
                    <a:rPr lang="fr-FR" sz="1400" b="1" dirty="0">
                      <a:solidFill>
                        <a:srgbClr val="0070C0"/>
                      </a:solidFill>
                    </a:rPr>
                    <a:t>7</a:t>
                  </a:r>
                </a:p>
              </p:txBody>
            </p:sp>
            <p:sp>
              <p:nvSpPr>
                <p:cNvPr id="48" name="ZoneTexte 47"/>
                <p:cNvSpPr txBox="1"/>
                <p:nvPr/>
              </p:nvSpPr>
              <p:spPr>
                <a:xfrm>
                  <a:off x="2493921" y="1795773"/>
                  <a:ext cx="275661" cy="307777"/>
                </a:xfrm>
                <a:prstGeom prst="rect">
                  <a:avLst/>
                </a:prstGeom>
                <a:noFill/>
              </p:spPr>
              <p:txBody>
                <a:bodyPr wrap="none" rtlCol="0">
                  <a:spAutoFit/>
                </a:bodyPr>
                <a:lstStyle/>
                <a:p>
                  <a:r>
                    <a:rPr lang="fr-FR" sz="1400" b="1" dirty="0">
                      <a:solidFill>
                        <a:srgbClr val="0070C0"/>
                      </a:solidFill>
                    </a:rPr>
                    <a:t>8</a:t>
                  </a:r>
                </a:p>
              </p:txBody>
            </p:sp>
            <p:sp>
              <p:nvSpPr>
                <p:cNvPr id="49" name="ZoneTexte 48"/>
                <p:cNvSpPr txBox="1"/>
                <p:nvPr/>
              </p:nvSpPr>
              <p:spPr>
                <a:xfrm>
                  <a:off x="3455689" y="1795773"/>
                  <a:ext cx="275661" cy="307777"/>
                </a:xfrm>
                <a:prstGeom prst="rect">
                  <a:avLst/>
                </a:prstGeom>
                <a:noFill/>
              </p:spPr>
              <p:txBody>
                <a:bodyPr wrap="none" rtlCol="0">
                  <a:spAutoFit/>
                </a:bodyPr>
                <a:lstStyle/>
                <a:p>
                  <a:r>
                    <a:rPr lang="fr-FR" sz="1400" b="1" dirty="0">
                      <a:solidFill>
                        <a:srgbClr val="0070C0"/>
                      </a:solidFill>
                    </a:rPr>
                    <a:t>9</a:t>
                  </a:r>
                </a:p>
              </p:txBody>
            </p:sp>
            <p:sp>
              <p:nvSpPr>
                <p:cNvPr id="50" name="ZoneTexte 49"/>
                <p:cNvSpPr txBox="1"/>
                <p:nvPr/>
              </p:nvSpPr>
              <p:spPr>
                <a:xfrm>
                  <a:off x="4347005" y="1795773"/>
                  <a:ext cx="366657" cy="307777"/>
                </a:xfrm>
                <a:prstGeom prst="rect">
                  <a:avLst/>
                </a:prstGeom>
                <a:noFill/>
              </p:spPr>
              <p:txBody>
                <a:bodyPr wrap="none" rtlCol="0">
                  <a:spAutoFit/>
                </a:bodyPr>
                <a:lstStyle/>
                <a:p>
                  <a:r>
                    <a:rPr lang="fr-FR" sz="1400" b="1" dirty="0">
                      <a:solidFill>
                        <a:srgbClr val="0070C0"/>
                      </a:solidFill>
                    </a:rPr>
                    <a:t>10</a:t>
                  </a:r>
                </a:p>
              </p:txBody>
            </p:sp>
            <p:sp>
              <p:nvSpPr>
                <p:cNvPr id="51" name="ZoneTexte 50"/>
                <p:cNvSpPr txBox="1"/>
                <p:nvPr/>
              </p:nvSpPr>
              <p:spPr>
                <a:xfrm>
                  <a:off x="5177833" y="1795773"/>
                  <a:ext cx="366657" cy="307777"/>
                </a:xfrm>
                <a:prstGeom prst="rect">
                  <a:avLst/>
                </a:prstGeom>
                <a:noFill/>
              </p:spPr>
              <p:txBody>
                <a:bodyPr wrap="none" rtlCol="0">
                  <a:spAutoFit/>
                </a:bodyPr>
                <a:lstStyle/>
                <a:p>
                  <a:r>
                    <a:rPr lang="fr-FR" sz="1400" b="1" dirty="0">
                      <a:solidFill>
                        <a:srgbClr val="0070C0"/>
                      </a:solidFill>
                    </a:rPr>
                    <a:t>11</a:t>
                  </a:r>
                </a:p>
              </p:txBody>
            </p:sp>
            <p:sp>
              <p:nvSpPr>
                <p:cNvPr id="52" name="ZoneTexte 51"/>
                <p:cNvSpPr txBox="1"/>
                <p:nvPr/>
              </p:nvSpPr>
              <p:spPr>
                <a:xfrm>
                  <a:off x="5958292" y="1795773"/>
                  <a:ext cx="366657" cy="307777"/>
                </a:xfrm>
                <a:prstGeom prst="rect">
                  <a:avLst/>
                </a:prstGeom>
                <a:noFill/>
              </p:spPr>
              <p:txBody>
                <a:bodyPr wrap="none" rtlCol="0">
                  <a:spAutoFit/>
                </a:bodyPr>
                <a:lstStyle/>
                <a:p>
                  <a:r>
                    <a:rPr lang="fr-FR" sz="1400" b="1" dirty="0">
                      <a:solidFill>
                        <a:srgbClr val="0070C0"/>
                      </a:solidFill>
                    </a:rPr>
                    <a:t>12</a:t>
                  </a:r>
                </a:p>
              </p:txBody>
            </p:sp>
            <p:sp>
              <p:nvSpPr>
                <p:cNvPr id="53" name="ZoneTexte 52"/>
                <p:cNvSpPr txBox="1"/>
                <p:nvPr/>
              </p:nvSpPr>
              <p:spPr>
                <a:xfrm>
                  <a:off x="6765732" y="1795773"/>
                  <a:ext cx="366657" cy="307777"/>
                </a:xfrm>
                <a:prstGeom prst="rect">
                  <a:avLst/>
                </a:prstGeom>
                <a:noFill/>
              </p:spPr>
              <p:txBody>
                <a:bodyPr wrap="none" rtlCol="0">
                  <a:spAutoFit/>
                </a:bodyPr>
                <a:lstStyle/>
                <a:p>
                  <a:r>
                    <a:rPr lang="fr-FR" sz="1400" b="1" dirty="0">
                      <a:solidFill>
                        <a:srgbClr val="0070C0"/>
                      </a:solidFill>
                    </a:rPr>
                    <a:t>13</a:t>
                  </a:r>
                </a:p>
              </p:txBody>
            </p:sp>
            <p:sp>
              <p:nvSpPr>
                <p:cNvPr id="54" name="ZoneTexte 53"/>
                <p:cNvSpPr txBox="1"/>
                <p:nvPr/>
              </p:nvSpPr>
              <p:spPr>
                <a:xfrm>
                  <a:off x="7600273" y="1795773"/>
                  <a:ext cx="366657" cy="307777"/>
                </a:xfrm>
                <a:prstGeom prst="rect">
                  <a:avLst/>
                </a:prstGeom>
                <a:noFill/>
              </p:spPr>
              <p:txBody>
                <a:bodyPr wrap="none" rtlCol="0">
                  <a:spAutoFit/>
                </a:bodyPr>
                <a:lstStyle/>
                <a:p>
                  <a:r>
                    <a:rPr lang="fr-FR" sz="1400" b="1" dirty="0">
                      <a:solidFill>
                        <a:srgbClr val="0070C0"/>
                      </a:solidFill>
                    </a:rPr>
                    <a:t>14</a:t>
                  </a:r>
                </a:p>
              </p:txBody>
            </p:sp>
            <p:sp>
              <p:nvSpPr>
                <p:cNvPr id="55" name="ZoneTexte 54"/>
                <p:cNvSpPr txBox="1"/>
                <p:nvPr/>
              </p:nvSpPr>
              <p:spPr>
                <a:xfrm>
                  <a:off x="8389683" y="1795773"/>
                  <a:ext cx="366657" cy="307777"/>
                </a:xfrm>
                <a:prstGeom prst="rect">
                  <a:avLst/>
                </a:prstGeom>
                <a:noFill/>
              </p:spPr>
              <p:txBody>
                <a:bodyPr wrap="none" rtlCol="0">
                  <a:spAutoFit/>
                </a:bodyPr>
                <a:lstStyle/>
                <a:p>
                  <a:r>
                    <a:rPr lang="fr-FR" sz="1400" b="1" dirty="0">
                      <a:solidFill>
                        <a:srgbClr val="0070C0"/>
                      </a:solidFill>
                    </a:rPr>
                    <a:t>17</a:t>
                  </a:r>
                </a:p>
              </p:txBody>
            </p:sp>
          </p:grpSp>
        </p:grpSp>
        <p:sp>
          <p:nvSpPr>
            <p:cNvPr id="58" name="ZoneTexte 57">
              <a:extLst>
                <a:ext uri="{FF2B5EF4-FFF2-40B4-BE49-F238E27FC236}">
                  <a16:creationId xmlns:a16="http://schemas.microsoft.com/office/drawing/2014/main" id="{E092EBC6-1360-C94F-A45A-708BC593D18E}"/>
                </a:ext>
              </a:extLst>
            </p:cNvPr>
            <p:cNvSpPr txBox="1"/>
            <p:nvPr/>
          </p:nvSpPr>
          <p:spPr>
            <a:xfrm>
              <a:off x="90917" y="1078812"/>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59" name="ZoneTexte 58">
              <a:extLst>
                <a:ext uri="{FF2B5EF4-FFF2-40B4-BE49-F238E27FC236}">
                  <a16:creationId xmlns:a16="http://schemas.microsoft.com/office/drawing/2014/main" id="{D820A07F-DDA6-AC43-9BE9-7C3EA156DDAA}"/>
                </a:ext>
              </a:extLst>
            </p:cNvPr>
            <p:cNvSpPr txBox="1"/>
            <p:nvPr/>
          </p:nvSpPr>
          <p:spPr>
            <a:xfrm>
              <a:off x="90917" y="2269555"/>
              <a:ext cx="309701" cy="338554"/>
            </a:xfrm>
            <a:prstGeom prst="rect">
              <a:avLst/>
            </a:prstGeom>
            <a:noFill/>
            <a:ln>
              <a:solidFill>
                <a:schemeClr val="tx1"/>
              </a:solidFill>
            </a:ln>
          </p:spPr>
          <p:txBody>
            <a:bodyPr wrap="none" rtlCol="0">
              <a:spAutoFit/>
            </a:bodyPr>
            <a:lstStyle/>
            <a:p>
              <a:pPr algn="ctr"/>
              <a:r>
                <a:rPr lang="fr-FR" sz="1600" b="1" dirty="0"/>
                <a:t>B</a:t>
              </a:r>
            </a:p>
          </p:txBody>
        </p:sp>
      </p:grpSp>
    </p:spTree>
    <p:extLst>
      <p:ext uri="{BB962C8B-B14F-4D97-AF65-F5344CB8AC3E}">
        <p14:creationId xmlns:p14="http://schemas.microsoft.com/office/powerpoint/2010/main" val="380803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gius 2000 Fig3 crop.jpg"/>
          <p:cNvPicPr>
            <a:picLocks noChangeAspect="1"/>
          </p:cNvPicPr>
          <p:nvPr/>
        </p:nvPicPr>
        <p:blipFill rotWithShape="1">
          <a:blip r:embed="rId3">
            <a:extLst>
              <a:ext uri="{28A0092B-C50C-407E-A947-70E740481C1C}">
                <a14:useLocalDpi xmlns:a14="http://schemas.microsoft.com/office/drawing/2010/main" val="0"/>
              </a:ext>
            </a:extLst>
          </a:blip>
          <a:srcRect t="37727"/>
          <a:stretch/>
        </p:blipFill>
        <p:spPr>
          <a:xfrm>
            <a:off x="3553538" y="3756525"/>
            <a:ext cx="1473200" cy="2688969"/>
          </a:xfrm>
          <a:prstGeom prst="rect">
            <a:avLst/>
          </a:prstGeom>
        </p:spPr>
      </p:pic>
      <p:sp>
        <p:nvSpPr>
          <p:cNvPr id="28" name="ZoneTexte 27"/>
          <p:cNvSpPr txBox="1"/>
          <p:nvPr/>
        </p:nvSpPr>
        <p:spPr>
          <a:xfrm rot="19198306">
            <a:off x="3622598" y="3379707"/>
            <a:ext cx="692505" cy="307777"/>
          </a:xfrm>
          <a:prstGeom prst="rect">
            <a:avLst/>
          </a:prstGeom>
          <a:noFill/>
        </p:spPr>
        <p:txBody>
          <a:bodyPr wrap="none" rtlCol="0">
            <a:spAutoFit/>
          </a:bodyPr>
          <a:lstStyle/>
          <a:p>
            <a:r>
              <a:rPr lang="fr-FR" sz="1400" b="1" dirty="0"/>
              <a:t>animal</a:t>
            </a:r>
          </a:p>
        </p:txBody>
      </p:sp>
      <p:sp>
        <p:nvSpPr>
          <p:cNvPr id="29" name="ZoneTexte 28"/>
          <p:cNvSpPr txBox="1"/>
          <p:nvPr/>
        </p:nvSpPr>
        <p:spPr>
          <a:xfrm rot="19198306">
            <a:off x="4454460" y="3328572"/>
            <a:ext cx="851515" cy="307777"/>
          </a:xfrm>
          <a:prstGeom prst="rect">
            <a:avLst/>
          </a:prstGeom>
          <a:noFill/>
        </p:spPr>
        <p:txBody>
          <a:bodyPr wrap="none" rtlCol="0">
            <a:spAutoFit/>
          </a:bodyPr>
          <a:lstStyle/>
          <a:p>
            <a:r>
              <a:rPr lang="fr-FR" sz="1400" b="1" dirty="0"/>
              <a:t>végétatif</a:t>
            </a:r>
          </a:p>
        </p:txBody>
      </p:sp>
      <p:sp>
        <p:nvSpPr>
          <p:cNvPr id="30" name="ZoneTexte 29"/>
          <p:cNvSpPr txBox="1"/>
          <p:nvPr/>
        </p:nvSpPr>
        <p:spPr>
          <a:xfrm rot="19198306">
            <a:off x="4028028" y="3331810"/>
            <a:ext cx="841446" cy="307777"/>
          </a:xfrm>
          <a:prstGeom prst="rect">
            <a:avLst/>
          </a:prstGeom>
          <a:noFill/>
        </p:spPr>
        <p:txBody>
          <a:bodyPr wrap="none" rtlCol="0">
            <a:spAutoFit/>
          </a:bodyPr>
          <a:lstStyle/>
          <a:p>
            <a:r>
              <a:rPr lang="fr-FR" sz="1400" b="1" dirty="0"/>
              <a:t>marginal</a:t>
            </a:r>
          </a:p>
        </p:txBody>
      </p:sp>
      <p:sp>
        <p:nvSpPr>
          <p:cNvPr id="52" name="ZoneTexte 51"/>
          <p:cNvSpPr txBox="1"/>
          <p:nvPr/>
        </p:nvSpPr>
        <p:spPr>
          <a:xfrm>
            <a:off x="323350" y="4899430"/>
            <a:ext cx="1779416" cy="646331"/>
          </a:xfrm>
          <a:prstGeom prst="rect">
            <a:avLst/>
          </a:prstGeom>
          <a:noFill/>
        </p:spPr>
        <p:txBody>
          <a:bodyPr wrap="none" rtlCol="0">
            <a:spAutoFit/>
          </a:bodyPr>
          <a:lstStyle/>
          <a:p>
            <a:pPr algn="ctr"/>
            <a:r>
              <a:rPr lang="fr-FR" dirty="0">
                <a:solidFill>
                  <a:srgbClr val="C0504D"/>
                </a:solidFill>
              </a:rPr>
              <a:t>Extraction ARNm</a:t>
            </a:r>
          </a:p>
          <a:p>
            <a:pPr algn="ctr"/>
            <a:r>
              <a:rPr lang="fr-FR" dirty="0">
                <a:solidFill>
                  <a:srgbClr val="C0504D"/>
                </a:solidFill>
              </a:rPr>
              <a:t>RT-PCR</a:t>
            </a:r>
          </a:p>
        </p:txBody>
      </p:sp>
      <p:cxnSp>
        <p:nvCxnSpPr>
          <p:cNvPr id="53" name="Connecteur droit 52"/>
          <p:cNvCxnSpPr>
            <a:cxnSpLocks/>
          </p:cNvCxnSpPr>
          <p:nvPr/>
        </p:nvCxnSpPr>
        <p:spPr>
          <a:xfrm>
            <a:off x="1213058" y="2891083"/>
            <a:ext cx="0" cy="192572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5110" y="1268930"/>
            <a:ext cx="1695897" cy="646331"/>
          </a:xfrm>
          <a:prstGeom prst="rect">
            <a:avLst/>
          </a:prstGeom>
        </p:spPr>
        <p:txBody>
          <a:bodyPr wrap="none">
            <a:spAutoFit/>
          </a:bodyPr>
          <a:lstStyle/>
          <a:p>
            <a:pPr algn="ctr"/>
            <a:r>
              <a:rPr lang="fr-FR" dirty="0">
                <a:solidFill>
                  <a:srgbClr val="000000"/>
                </a:solidFill>
              </a:rPr>
              <a:t>Fécondation</a:t>
            </a:r>
          </a:p>
          <a:p>
            <a:pPr algn="ctr"/>
            <a:r>
              <a:rPr lang="fr-FR" dirty="0">
                <a:solidFill>
                  <a:srgbClr val="000000"/>
                </a:solidFill>
              </a:rPr>
              <a:t>Développement</a:t>
            </a:r>
          </a:p>
        </p:txBody>
      </p:sp>
      <p:cxnSp>
        <p:nvCxnSpPr>
          <p:cNvPr id="56" name="Connecteur droit 55"/>
          <p:cNvCxnSpPr/>
          <p:nvPr/>
        </p:nvCxnSpPr>
        <p:spPr>
          <a:xfrm>
            <a:off x="1213058" y="1911341"/>
            <a:ext cx="0" cy="404968"/>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Text Box 26"/>
          <p:cNvSpPr txBox="1">
            <a:spLocks noChangeArrowheads="1"/>
          </p:cNvSpPr>
          <p:nvPr/>
        </p:nvSpPr>
        <p:spPr bwMode="auto">
          <a:xfrm>
            <a:off x="7296744" y="6581001"/>
            <a:ext cx="1847256" cy="276999"/>
          </a:xfrm>
          <a:prstGeom prst="rect">
            <a:avLst/>
          </a:prstGeom>
          <a:noFill/>
          <a:ln w="9525">
            <a:noFill/>
            <a:miter lim="800000"/>
            <a:headEnd/>
            <a:tailEnd/>
          </a:ln>
          <a:effectLst/>
        </p:spPr>
        <p:txBody>
          <a:bodyPr wrap="none">
            <a:prstTxWarp prst="textNoShape">
              <a:avLst/>
            </a:prstTxWarp>
            <a:spAutoFit/>
          </a:bodyPr>
          <a:lstStyle/>
          <a:p>
            <a:pPr algn="r"/>
            <a:r>
              <a:rPr lang="fr-FR" sz="1200" i="1" dirty="0"/>
              <a:t>D’après </a:t>
            </a:r>
            <a:r>
              <a:rPr lang="fr-FR" sz="1200" i="1" dirty="0" err="1"/>
              <a:t>Agius</a:t>
            </a:r>
            <a:r>
              <a:rPr lang="fr-FR" sz="1200" i="1" dirty="0"/>
              <a:t> et al.., 2000</a:t>
            </a:r>
          </a:p>
        </p:txBody>
      </p:sp>
      <p:sp>
        <p:nvSpPr>
          <p:cNvPr id="64" name="ZoneTexte 63"/>
          <p:cNvSpPr txBox="1"/>
          <p:nvPr/>
        </p:nvSpPr>
        <p:spPr>
          <a:xfrm>
            <a:off x="2996038" y="3868465"/>
            <a:ext cx="623225" cy="369332"/>
          </a:xfrm>
          <a:prstGeom prst="rect">
            <a:avLst/>
          </a:prstGeom>
          <a:noFill/>
        </p:spPr>
        <p:txBody>
          <a:bodyPr wrap="none" rtlCol="0">
            <a:spAutoFit/>
          </a:bodyPr>
          <a:lstStyle/>
          <a:p>
            <a:pPr algn="r"/>
            <a:r>
              <a:rPr lang="fr-FR" i="1" dirty="0"/>
              <a:t>Xnr1</a:t>
            </a:r>
          </a:p>
        </p:txBody>
      </p:sp>
      <p:sp>
        <p:nvSpPr>
          <p:cNvPr id="65" name="ZoneTexte 64"/>
          <p:cNvSpPr txBox="1"/>
          <p:nvPr/>
        </p:nvSpPr>
        <p:spPr>
          <a:xfrm>
            <a:off x="2996038" y="4447471"/>
            <a:ext cx="623225" cy="369332"/>
          </a:xfrm>
          <a:prstGeom prst="rect">
            <a:avLst/>
          </a:prstGeom>
          <a:noFill/>
        </p:spPr>
        <p:txBody>
          <a:bodyPr wrap="none" rtlCol="0">
            <a:spAutoFit/>
          </a:bodyPr>
          <a:lstStyle/>
          <a:p>
            <a:pPr algn="r"/>
            <a:r>
              <a:rPr lang="fr-FR" i="1" dirty="0"/>
              <a:t>Xnr2</a:t>
            </a:r>
          </a:p>
        </p:txBody>
      </p:sp>
      <p:sp>
        <p:nvSpPr>
          <p:cNvPr id="67" name="ZoneTexte 66"/>
          <p:cNvSpPr txBox="1"/>
          <p:nvPr/>
        </p:nvSpPr>
        <p:spPr>
          <a:xfrm>
            <a:off x="2996038" y="4999805"/>
            <a:ext cx="623225" cy="369332"/>
          </a:xfrm>
          <a:prstGeom prst="rect">
            <a:avLst/>
          </a:prstGeom>
          <a:noFill/>
        </p:spPr>
        <p:txBody>
          <a:bodyPr wrap="none" rtlCol="0">
            <a:spAutoFit/>
          </a:bodyPr>
          <a:lstStyle/>
          <a:p>
            <a:pPr algn="r"/>
            <a:r>
              <a:rPr lang="fr-FR" i="1" dirty="0"/>
              <a:t>Xnr4</a:t>
            </a:r>
          </a:p>
        </p:txBody>
      </p:sp>
      <p:sp>
        <p:nvSpPr>
          <p:cNvPr id="68" name="ZoneTexte 67"/>
          <p:cNvSpPr txBox="1"/>
          <p:nvPr/>
        </p:nvSpPr>
        <p:spPr>
          <a:xfrm>
            <a:off x="3077979" y="5500659"/>
            <a:ext cx="541284" cy="369332"/>
          </a:xfrm>
          <a:prstGeom prst="rect">
            <a:avLst/>
          </a:prstGeom>
          <a:noFill/>
        </p:spPr>
        <p:txBody>
          <a:bodyPr wrap="none" rtlCol="0">
            <a:spAutoFit/>
          </a:bodyPr>
          <a:lstStyle/>
          <a:p>
            <a:pPr algn="r"/>
            <a:r>
              <a:rPr lang="fr-FR" i="1" dirty="0"/>
              <a:t>Vg1</a:t>
            </a:r>
          </a:p>
        </p:txBody>
      </p:sp>
      <p:sp>
        <p:nvSpPr>
          <p:cNvPr id="69" name="ZoneTexte 68"/>
          <p:cNvSpPr txBox="1"/>
          <p:nvPr/>
        </p:nvSpPr>
        <p:spPr>
          <a:xfrm>
            <a:off x="3011404" y="6040589"/>
            <a:ext cx="607859" cy="369332"/>
          </a:xfrm>
          <a:prstGeom prst="rect">
            <a:avLst/>
          </a:prstGeom>
          <a:noFill/>
        </p:spPr>
        <p:txBody>
          <a:bodyPr wrap="none" rtlCol="0">
            <a:spAutoFit/>
          </a:bodyPr>
          <a:lstStyle/>
          <a:p>
            <a:pPr algn="r"/>
            <a:r>
              <a:rPr lang="fr-FR" i="1" dirty="0"/>
              <a:t>ODC</a:t>
            </a:r>
          </a:p>
        </p:txBody>
      </p:sp>
      <p:cxnSp>
        <p:nvCxnSpPr>
          <p:cNvPr id="70" name="Connecteur droit 69"/>
          <p:cNvCxnSpPr>
            <a:cxnSpLocks/>
          </p:cNvCxnSpPr>
          <p:nvPr/>
        </p:nvCxnSpPr>
        <p:spPr>
          <a:xfrm flipV="1">
            <a:off x="2944821" y="3908604"/>
            <a:ext cx="10173" cy="2360070"/>
          </a:xfrm>
          <a:prstGeom prst="line">
            <a:avLst/>
          </a:prstGeom>
          <a:ln w="9525" cmpd="sng">
            <a:solidFill>
              <a:schemeClr val="tx1"/>
            </a:solidFill>
            <a:prstDash val="solid"/>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a:off x="2170841" y="5211712"/>
            <a:ext cx="437158"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8" name="Groupe 17">
            <a:extLst>
              <a:ext uri="{FF2B5EF4-FFF2-40B4-BE49-F238E27FC236}">
                <a16:creationId xmlns:a16="http://schemas.microsoft.com/office/drawing/2014/main" id="{4A2474B0-D47B-224D-9D5D-3611F41ED92E}"/>
              </a:ext>
            </a:extLst>
          </p:cNvPr>
          <p:cNvGrpSpPr/>
          <p:nvPr/>
        </p:nvGrpSpPr>
        <p:grpSpPr>
          <a:xfrm>
            <a:off x="5427473" y="1003085"/>
            <a:ext cx="3462098" cy="5469025"/>
            <a:chOff x="5322753" y="995388"/>
            <a:chExt cx="3462098" cy="5469025"/>
          </a:xfrm>
        </p:grpSpPr>
        <p:grpSp>
          <p:nvGrpSpPr>
            <p:cNvPr id="60" name="Grouper 59"/>
            <p:cNvGrpSpPr/>
            <p:nvPr/>
          </p:nvGrpSpPr>
          <p:grpSpPr>
            <a:xfrm>
              <a:off x="5322753" y="995388"/>
              <a:ext cx="3462098" cy="5469025"/>
              <a:chOff x="12310223" y="2417156"/>
              <a:chExt cx="4616409" cy="5469025"/>
            </a:xfrm>
          </p:grpSpPr>
          <p:sp>
            <p:nvSpPr>
              <p:cNvPr id="61" name="Flèche vers la droite 60"/>
              <p:cNvSpPr/>
              <p:nvPr/>
            </p:nvSpPr>
            <p:spPr>
              <a:xfrm rot="5400000">
                <a:off x="14411491" y="2467493"/>
                <a:ext cx="413874" cy="313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ZoneTexte 61"/>
              <p:cNvSpPr txBox="1"/>
              <p:nvPr/>
            </p:nvSpPr>
            <p:spPr>
              <a:xfrm>
                <a:off x="12310223" y="2892185"/>
                <a:ext cx="4616409" cy="4993996"/>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r>
                  <a:rPr lang="fr-FR" sz="1600" dirty="0"/>
                  <a:t>                                    </a:t>
                </a:r>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endParaRPr lang="fr-FR" sz="1600" dirty="0"/>
              </a:p>
              <a:p>
                <a:pPr>
                  <a:lnSpc>
                    <a:spcPts val="2360"/>
                  </a:lnSpc>
                </a:pPr>
                <a:r>
                  <a:rPr lang="fr-FR" sz="1600" dirty="0"/>
                  <a:t>             </a:t>
                </a:r>
              </a:p>
            </p:txBody>
          </p:sp>
        </p:grpSp>
        <p:pic>
          <p:nvPicPr>
            <p:cNvPr id="13" name="Image 12" descr="stage08dors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134" y="4165836"/>
              <a:ext cx="2000325" cy="1856416"/>
            </a:xfrm>
            <a:prstGeom prst="rect">
              <a:avLst/>
            </a:prstGeom>
          </p:spPr>
        </p:pic>
        <p:sp>
          <p:nvSpPr>
            <p:cNvPr id="11" name="ZoneTexte 10"/>
            <p:cNvSpPr txBox="1"/>
            <p:nvPr/>
          </p:nvSpPr>
          <p:spPr>
            <a:xfrm>
              <a:off x="6737680" y="3890211"/>
              <a:ext cx="437477" cy="369332"/>
            </a:xfrm>
            <a:prstGeom prst="rect">
              <a:avLst/>
            </a:prstGeom>
            <a:noFill/>
          </p:spPr>
          <p:txBody>
            <a:bodyPr wrap="none" rtlCol="0">
              <a:spAutoFit/>
            </a:bodyPr>
            <a:lstStyle/>
            <a:p>
              <a:r>
                <a:rPr lang="fr-FR" dirty="0"/>
                <a:t>PA</a:t>
              </a:r>
            </a:p>
          </p:txBody>
        </p:sp>
        <p:sp>
          <p:nvSpPr>
            <p:cNvPr id="43" name="ZoneTexte 42"/>
            <p:cNvSpPr txBox="1"/>
            <p:nvPr/>
          </p:nvSpPr>
          <p:spPr>
            <a:xfrm>
              <a:off x="6737680" y="5948930"/>
              <a:ext cx="434885" cy="369332"/>
            </a:xfrm>
            <a:prstGeom prst="rect">
              <a:avLst/>
            </a:prstGeom>
            <a:noFill/>
          </p:spPr>
          <p:txBody>
            <a:bodyPr wrap="none" rtlCol="0">
              <a:spAutoFit/>
            </a:bodyPr>
            <a:lstStyle/>
            <a:p>
              <a:r>
                <a:rPr lang="fr-FR" dirty="0"/>
                <a:t>PV</a:t>
              </a:r>
            </a:p>
          </p:txBody>
        </p:sp>
      </p:grpSp>
      <p:sp>
        <p:nvSpPr>
          <p:cNvPr id="21" name="ZoneTexte 20"/>
          <p:cNvSpPr txBox="1"/>
          <p:nvPr/>
        </p:nvSpPr>
        <p:spPr>
          <a:xfrm>
            <a:off x="2240320" y="3109518"/>
            <a:ext cx="737702" cy="276999"/>
          </a:xfrm>
          <a:prstGeom prst="rect">
            <a:avLst/>
          </a:prstGeom>
          <a:noFill/>
        </p:spPr>
        <p:txBody>
          <a:bodyPr wrap="none" rtlCol="0">
            <a:spAutoFit/>
          </a:bodyPr>
          <a:lstStyle/>
          <a:p>
            <a:r>
              <a:rPr lang="fr-FR" sz="1200" dirty="0"/>
              <a:t>végétatif</a:t>
            </a:r>
          </a:p>
        </p:txBody>
      </p:sp>
      <p:sp>
        <p:nvSpPr>
          <p:cNvPr id="51" name="ZoneTexte 50"/>
          <p:cNvSpPr txBox="1"/>
          <p:nvPr/>
        </p:nvSpPr>
        <p:spPr>
          <a:xfrm>
            <a:off x="304259" y="2034530"/>
            <a:ext cx="1817599" cy="1107996"/>
          </a:xfrm>
          <a:prstGeom prst="rect">
            <a:avLst/>
          </a:prstGeom>
          <a:noFill/>
        </p:spPr>
        <p:txBody>
          <a:bodyPr wrap="square" rtlCol="0">
            <a:spAutoFit/>
          </a:bodyPr>
          <a:lstStyle/>
          <a:p>
            <a:pPr algn="ctr"/>
            <a:endParaRPr lang="fr-FR" dirty="0">
              <a:solidFill>
                <a:srgbClr val="C0504D"/>
              </a:solidFill>
            </a:endParaRPr>
          </a:p>
          <a:p>
            <a:pPr algn="ctr"/>
            <a:r>
              <a:rPr lang="fr-FR" dirty="0">
                <a:solidFill>
                  <a:srgbClr val="C0504D"/>
                </a:solidFill>
              </a:rPr>
              <a:t>Dissection</a:t>
            </a:r>
          </a:p>
          <a:p>
            <a:pPr algn="ctr"/>
            <a:r>
              <a:rPr lang="fr-FR" sz="1200" dirty="0">
                <a:solidFill>
                  <a:srgbClr val="C0504D"/>
                </a:solidFill>
              </a:rPr>
              <a:t>Stade blastula</a:t>
            </a:r>
          </a:p>
          <a:p>
            <a:pPr algn="ctr"/>
            <a:r>
              <a:rPr lang="fr-FR" dirty="0">
                <a:solidFill>
                  <a:srgbClr val="C0504D"/>
                </a:solidFill>
              </a:rPr>
              <a:t> </a:t>
            </a:r>
          </a:p>
        </p:txBody>
      </p:sp>
      <p:sp>
        <p:nvSpPr>
          <p:cNvPr id="45" name="ZoneTexte 44">
            <a:extLst>
              <a:ext uri="{FF2B5EF4-FFF2-40B4-BE49-F238E27FC236}">
                <a16:creationId xmlns:a16="http://schemas.microsoft.com/office/drawing/2014/main" id="{BC29D4D0-D4A9-B843-8504-958E2A850F1F}"/>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47" name="ZoneTexte 46">
            <a:extLst>
              <a:ext uri="{FF2B5EF4-FFF2-40B4-BE49-F238E27FC236}">
                <a16:creationId xmlns:a16="http://schemas.microsoft.com/office/drawing/2014/main" id="{6880442F-878D-384C-B6E2-D0711CEE2C73}"/>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2</a:t>
            </a:r>
          </a:p>
        </p:txBody>
      </p:sp>
      <p:sp>
        <p:nvSpPr>
          <p:cNvPr id="48" name="ZoneTexte 47">
            <a:extLst>
              <a:ext uri="{FF2B5EF4-FFF2-40B4-BE49-F238E27FC236}">
                <a16:creationId xmlns:a16="http://schemas.microsoft.com/office/drawing/2014/main" id="{E3621A9D-F912-2B43-9B57-BCEC294FC75E}"/>
              </a:ext>
            </a:extLst>
          </p:cNvPr>
          <p:cNvSpPr txBox="1"/>
          <p:nvPr/>
        </p:nvSpPr>
        <p:spPr>
          <a:xfrm>
            <a:off x="90917" y="1078812"/>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57" name="ZoneTexte 56">
            <a:extLst>
              <a:ext uri="{FF2B5EF4-FFF2-40B4-BE49-F238E27FC236}">
                <a16:creationId xmlns:a16="http://schemas.microsoft.com/office/drawing/2014/main" id="{E4B0EF26-12F9-CC43-9CD0-7E50681756B0}"/>
              </a:ext>
            </a:extLst>
          </p:cNvPr>
          <p:cNvSpPr txBox="1"/>
          <p:nvPr/>
        </p:nvSpPr>
        <p:spPr>
          <a:xfrm>
            <a:off x="2358089" y="3745995"/>
            <a:ext cx="309701" cy="338554"/>
          </a:xfrm>
          <a:prstGeom prst="rect">
            <a:avLst/>
          </a:prstGeom>
          <a:noFill/>
          <a:ln>
            <a:solidFill>
              <a:schemeClr val="tx1"/>
            </a:solidFill>
          </a:ln>
        </p:spPr>
        <p:txBody>
          <a:bodyPr wrap="none" rtlCol="0">
            <a:spAutoFit/>
          </a:bodyPr>
          <a:lstStyle/>
          <a:p>
            <a:pPr algn="ctr"/>
            <a:r>
              <a:rPr lang="fr-FR" sz="1600" b="1" dirty="0"/>
              <a:t>B</a:t>
            </a:r>
          </a:p>
        </p:txBody>
      </p:sp>
      <p:grpSp>
        <p:nvGrpSpPr>
          <p:cNvPr id="7" name="Groupe 6">
            <a:extLst>
              <a:ext uri="{FF2B5EF4-FFF2-40B4-BE49-F238E27FC236}">
                <a16:creationId xmlns:a16="http://schemas.microsoft.com/office/drawing/2014/main" id="{EFFE8B1C-BD40-8D49-8AF2-9D9AA56C5348}"/>
              </a:ext>
            </a:extLst>
          </p:cNvPr>
          <p:cNvGrpSpPr/>
          <p:nvPr/>
        </p:nvGrpSpPr>
        <p:grpSpPr>
          <a:xfrm>
            <a:off x="1956663" y="1894114"/>
            <a:ext cx="2066697" cy="1581306"/>
            <a:chOff x="2076994" y="1580304"/>
            <a:chExt cx="2397811" cy="1825105"/>
          </a:xfrm>
        </p:grpSpPr>
        <p:grpSp>
          <p:nvGrpSpPr>
            <p:cNvPr id="6" name="Groupe 5">
              <a:extLst>
                <a:ext uri="{FF2B5EF4-FFF2-40B4-BE49-F238E27FC236}">
                  <a16:creationId xmlns:a16="http://schemas.microsoft.com/office/drawing/2014/main" id="{9D10DEFE-B373-304C-8142-D382535A350A}"/>
                </a:ext>
              </a:extLst>
            </p:cNvPr>
            <p:cNvGrpSpPr/>
            <p:nvPr/>
          </p:nvGrpSpPr>
          <p:grpSpPr>
            <a:xfrm>
              <a:off x="2076994" y="1580304"/>
              <a:ext cx="2397811" cy="1778063"/>
              <a:chOff x="2076994" y="2153540"/>
              <a:chExt cx="1603609" cy="1204833"/>
            </a:xfrm>
          </p:grpSpPr>
          <p:sp>
            <p:nvSpPr>
              <p:cNvPr id="20" name="ZoneTexte 19"/>
              <p:cNvSpPr txBox="1"/>
              <p:nvPr/>
            </p:nvSpPr>
            <p:spPr>
              <a:xfrm>
                <a:off x="2379134" y="2153540"/>
                <a:ext cx="405452" cy="187697"/>
              </a:xfrm>
              <a:prstGeom prst="rect">
                <a:avLst/>
              </a:prstGeom>
              <a:noFill/>
            </p:spPr>
            <p:txBody>
              <a:bodyPr wrap="none" rtlCol="0">
                <a:spAutoFit/>
              </a:bodyPr>
              <a:lstStyle/>
              <a:p>
                <a:pPr algn="ctr"/>
                <a:r>
                  <a:rPr lang="fr-FR" sz="1200" dirty="0"/>
                  <a:t>animal</a:t>
                </a:r>
              </a:p>
            </p:txBody>
          </p:sp>
          <p:grpSp>
            <p:nvGrpSpPr>
              <p:cNvPr id="5" name="Groupe 4">
                <a:extLst>
                  <a:ext uri="{FF2B5EF4-FFF2-40B4-BE49-F238E27FC236}">
                    <a16:creationId xmlns:a16="http://schemas.microsoft.com/office/drawing/2014/main" id="{1E3F818D-88C3-D947-8545-C0CC4F197817}"/>
                  </a:ext>
                </a:extLst>
              </p:cNvPr>
              <p:cNvGrpSpPr/>
              <p:nvPr/>
            </p:nvGrpSpPr>
            <p:grpSpPr>
              <a:xfrm>
                <a:off x="2076994" y="2316309"/>
                <a:ext cx="960631" cy="1042064"/>
                <a:chOff x="2076994" y="2316309"/>
                <a:chExt cx="960631" cy="1042064"/>
              </a:xfrm>
            </p:grpSpPr>
            <p:pic>
              <p:nvPicPr>
                <p:cNvPr id="46" name="Image 45" descr="Agius 2000 Fig3 crop.jpg"/>
                <p:cNvPicPr>
                  <a:picLocks noChangeAspect="1"/>
                </p:cNvPicPr>
                <p:nvPr/>
              </p:nvPicPr>
              <p:blipFill rotWithShape="1">
                <a:blip r:embed="rId3">
                  <a:extLst>
                    <a:ext uri="{28A0092B-C50C-407E-A947-70E740481C1C}">
                      <a14:useLocalDpi xmlns:a14="http://schemas.microsoft.com/office/drawing/2010/main" val="0"/>
                    </a:ext>
                  </a:extLst>
                </a:blip>
                <a:srcRect l="19614" r="15656" b="75867"/>
                <a:stretch/>
              </p:blipFill>
              <p:spPr>
                <a:xfrm>
                  <a:off x="2076994" y="2316309"/>
                  <a:ext cx="953590" cy="1042064"/>
                </a:xfrm>
                <a:prstGeom prst="rect">
                  <a:avLst/>
                </a:prstGeom>
              </p:spPr>
            </p:pic>
            <p:cxnSp>
              <p:nvCxnSpPr>
                <p:cNvPr id="35" name="Connecteur droit 34"/>
                <p:cNvCxnSpPr/>
                <p:nvPr/>
              </p:nvCxnSpPr>
              <p:spPr>
                <a:xfrm>
                  <a:off x="2144672" y="2573027"/>
                  <a:ext cx="302004" cy="96587"/>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V="1">
                  <a:off x="2182811" y="2740588"/>
                  <a:ext cx="270266" cy="310026"/>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H="1" flipV="1">
                  <a:off x="2690681" y="2750446"/>
                  <a:ext cx="278969" cy="310026"/>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H="1">
                  <a:off x="2752255" y="2573027"/>
                  <a:ext cx="285370" cy="96587"/>
                </a:xfrm>
                <a:prstGeom prst="line">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4" name="ZoneTexte 23"/>
              <p:cNvSpPr txBox="1"/>
              <p:nvPr/>
            </p:nvSpPr>
            <p:spPr>
              <a:xfrm>
                <a:off x="2948011" y="2656251"/>
                <a:ext cx="732592" cy="276999"/>
              </a:xfrm>
              <a:prstGeom prst="rect">
                <a:avLst/>
              </a:prstGeom>
              <a:noFill/>
            </p:spPr>
            <p:txBody>
              <a:bodyPr wrap="none" rtlCol="0">
                <a:spAutoFit/>
              </a:bodyPr>
              <a:lstStyle/>
              <a:p>
                <a:r>
                  <a:rPr lang="fr-FR" sz="1200" dirty="0"/>
                  <a:t>marginal</a:t>
                </a:r>
              </a:p>
            </p:txBody>
          </p:sp>
        </p:grpSp>
        <p:sp>
          <p:nvSpPr>
            <p:cNvPr id="58" name="ZoneTexte 57">
              <a:extLst>
                <a:ext uri="{FF2B5EF4-FFF2-40B4-BE49-F238E27FC236}">
                  <a16:creationId xmlns:a16="http://schemas.microsoft.com/office/drawing/2014/main" id="{D4A845DD-BF8D-2745-A4BE-D37647853CE4}"/>
                </a:ext>
              </a:extLst>
            </p:cNvPr>
            <p:cNvSpPr txBox="1"/>
            <p:nvPr/>
          </p:nvSpPr>
          <p:spPr>
            <a:xfrm>
              <a:off x="2466478" y="3128410"/>
              <a:ext cx="730841" cy="276999"/>
            </a:xfrm>
            <a:prstGeom prst="rect">
              <a:avLst/>
            </a:prstGeom>
            <a:noFill/>
          </p:spPr>
          <p:txBody>
            <a:bodyPr wrap="none" rtlCol="0">
              <a:spAutoFit/>
            </a:bodyPr>
            <a:lstStyle/>
            <a:p>
              <a:pPr algn="ctr"/>
              <a:r>
                <a:rPr lang="fr-FR" sz="1200" dirty="0"/>
                <a:t>végétatif</a:t>
              </a:r>
            </a:p>
          </p:txBody>
        </p:sp>
      </p:grpSp>
      <p:sp>
        <p:nvSpPr>
          <p:cNvPr id="59" name="ZoneTexte 58">
            <a:extLst>
              <a:ext uri="{FF2B5EF4-FFF2-40B4-BE49-F238E27FC236}">
                <a16:creationId xmlns:a16="http://schemas.microsoft.com/office/drawing/2014/main" id="{D27CBF50-F08C-9F40-918A-BC9E5A007561}"/>
              </a:ext>
            </a:extLst>
          </p:cNvPr>
          <p:cNvSpPr txBox="1"/>
          <p:nvPr/>
        </p:nvSpPr>
        <p:spPr>
          <a:xfrm>
            <a:off x="1997165" y="1613521"/>
            <a:ext cx="1147962" cy="369332"/>
          </a:xfrm>
          <a:prstGeom prst="rect">
            <a:avLst/>
          </a:prstGeom>
          <a:noFill/>
        </p:spPr>
        <p:txBody>
          <a:bodyPr wrap="square" rtlCol="0">
            <a:spAutoFit/>
          </a:bodyPr>
          <a:lstStyle/>
          <a:p>
            <a:pPr algn="r"/>
            <a:r>
              <a:rPr lang="fr-FR" sz="1200" b="1" dirty="0">
                <a:solidFill>
                  <a:srgbClr val="0070C0"/>
                </a:solidFill>
              </a:rPr>
              <a:t>Stade blastula</a:t>
            </a:r>
            <a:r>
              <a:rPr lang="fr-FR" b="1" dirty="0">
                <a:solidFill>
                  <a:srgbClr val="0070C0"/>
                </a:solidFill>
              </a:rPr>
              <a:t> </a:t>
            </a:r>
          </a:p>
        </p:txBody>
      </p:sp>
    </p:spTree>
    <p:extLst>
      <p:ext uri="{BB962C8B-B14F-4D97-AF65-F5344CB8AC3E}">
        <p14:creationId xmlns:p14="http://schemas.microsoft.com/office/powerpoint/2010/main" val="128680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gius 2000 Fig 3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817" y="2103937"/>
            <a:ext cx="1963381" cy="1212051"/>
          </a:xfrm>
          <a:prstGeom prst="rect">
            <a:avLst/>
          </a:prstGeom>
        </p:spPr>
      </p:pic>
      <p:sp>
        <p:nvSpPr>
          <p:cNvPr id="43" name="ZoneTexte 42"/>
          <p:cNvSpPr txBox="1"/>
          <p:nvPr/>
        </p:nvSpPr>
        <p:spPr>
          <a:xfrm>
            <a:off x="5720017" y="2232732"/>
            <a:ext cx="616800" cy="369332"/>
          </a:xfrm>
          <a:prstGeom prst="rect">
            <a:avLst/>
          </a:prstGeom>
          <a:noFill/>
        </p:spPr>
        <p:txBody>
          <a:bodyPr wrap="none" rtlCol="0">
            <a:spAutoFit/>
          </a:bodyPr>
          <a:lstStyle/>
          <a:p>
            <a:r>
              <a:rPr lang="fr-FR" i="1" dirty="0" err="1"/>
              <a:t>Xbra</a:t>
            </a:r>
            <a:endParaRPr lang="fr-FR" i="1" dirty="0"/>
          </a:p>
        </p:txBody>
      </p:sp>
      <p:sp>
        <p:nvSpPr>
          <p:cNvPr id="45" name="ZoneTexte 44"/>
          <p:cNvSpPr txBox="1"/>
          <p:nvPr/>
        </p:nvSpPr>
        <p:spPr>
          <a:xfrm>
            <a:off x="5600092" y="2852813"/>
            <a:ext cx="736725" cy="369332"/>
          </a:xfrm>
          <a:prstGeom prst="rect">
            <a:avLst/>
          </a:prstGeom>
          <a:noFill/>
        </p:spPr>
        <p:txBody>
          <a:bodyPr wrap="none" rtlCol="0">
            <a:spAutoFit/>
          </a:bodyPr>
          <a:lstStyle/>
          <a:p>
            <a:r>
              <a:rPr lang="fr-FR" i="1" dirty="0"/>
              <a:t>EF1-</a:t>
            </a:r>
            <a:r>
              <a:rPr lang="fr-FR" i="1" dirty="0">
                <a:latin typeface="Symbol" charset="2"/>
                <a:cs typeface="Symbol" charset="2"/>
              </a:rPr>
              <a:t>a</a:t>
            </a:r>
          </a:p>
        </p:txBody>
      </p:sp>
      <p:pic>
        <p:nvPicPr>
          <p:cNvPr id="4" name="Image 3" descr="Agius 2000 Fig ++.jpg"/>
          <p:cNvPicPr>
            <a:picLocks noChangeAspect="1"/>
          </p:cNvPicPr>
          <p:nvPr/>
        </p:nvPicPr>
        <p:blipFill rotWithShape="1">
          <a:blip r:embed="rId4">
            <a:extLst>
              <a:ext uri="{28A0092B-C50C-407E-A947-70E740481C1C}">
                <a14:useLocalDpi xmlns:a14="http://schemas.microsoft.com/office/drawing/2010/main" val="0"/>
              </a:ext>
            </a:extLst>
          </a:blip>
          <a:srcRect l="43071"/>
          <a:stretch/>
        </p:blipFill>
        <p:spPr>
          <a:xfrm>
            <a:off x="810188" y="1205985"/>
            <a:ext cx="2248507" cy="1409700"/>
          </a:xfrm>
          <a:prstGeom prst="rect">
            <a:avLst/>
          </a:prstGeom>
        </p:spPr>
      </p:pic>
      <p:sp>
        <p:nvSpPr>
          <p:cNvPr id="13" name="Triangle rectangle 12"/>
          <p:cNvSpPr/>
          <p:nvPr/>
        </p:nvSpPr>
        <p:spPr>
          <a:xfrm flipH="1">
            <a:off x="6745661" y="1625202"/>
            <a:ext cx="1314122" cy="229724"/>
          </a:xfrm>
          <a:prstGeom prst="rtTriangl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ZoneTexte 48"/>
          <p:cNvSpPr txBox="1"/>
          <p:nvPr/>
        </p:nvSpPr>
        <p:spPr>
          <a:xfrm>
            <a:off x="6413023" y="1837704"/>
            <a:ext cx="262662" cy="276999"/>
          </a:xfrm>
          <a:prstGeom prst="rect">
            <a:avLst/>
          </a:prstGeom>
          <a:noFill/>
        </p:spPr>
        <p:txBody>
          <a:bodyPr wrap="none" rtlCol="0">
            <a:spAutoFit/>
          </a:bodyPr>
          <a:lstStyle/>
          <a:p>
            <a:r>
              <a:rPr lang="fr-FR" sz="1200" dirty="0"/>
              <a:t>0</a:t>
            </a:r>
          </a:p>
        </p:txBody>
      </p:sp>
      <p:sp>
        <p:nvSpPr>
          <p:cNvPr id="55" name="ZoneTexte 54"/>
          <p:cNvSpPr txBox="1"/>
          <p:nvPr/>
        </p:nvSpPr>
        <p:spPr>
          <a:xfrm>
            <a:off x="6774346" y="1837704"/>
            <a:ext cx="262662" cy="276999"/>
          </a:xfrm>
          <a:prstGeom prst="rect">
            <a:avLst/>
          </a:prstGeom>
          <a:noFill/>
        </p:spPr>
        <p:txBody>
          <a:bodyPr wrap="none" rtlCol="0">
            <a:spAutoFit/>
          </a:bodyPr>
          <a:lstStyle/>
          <a:p>
            <a:r>
              <a:rPr lang="fr-FR" sz="1200" dirty="0"/>
              <a:t>1</a:t>
            </a:r>
          </a:p>
        </p:txBody>
      </p:sp>
      <p:sp>
        <p:nvSpPr>
          <p:cNvPr id="57" name="ZoneTexte 56"/>
          <p:cNvSpPr txBox="1"/>
          <p:nvPr/>
        </p:nvSpPr>
        <p:spPr>
          <a:xfrm>
            <a:off x="7135669" y="1837704"/>
            <a:ext cx="262662" cy="276999"/>
          </a:xfrm>
          <a:prstGeom prst="rect">
            <a:avLst/>
          </a:prstGeom>
          <a:noFill/>
        </p:spPr>
        <p:txBody>
          <a:bodyPr wrap="none" rtlCol="0">
            <a:spAutoFit/>
          </a:bodyPr>
          <a:lstStyle/>
          <a:p>
            <a:r>
              <a:rPr lang="fr-FR" sz="1200" dirty="0"/>
              <a:t>2</a:t>
            </a:r>
          </a:p>
        </p:txBody>
      </p:sp>
      <p:sp>
        <p:nvSpPr>
          <p:cNvPr id="58" name="ZoneTexte 57"/>
          <p:cNvSpPr txBox="1"/>
          <p:nvPr/>
        </p:nvSpPr>
        <p:spPr>
          <a:xfrm>
            <a:off x="7496992" y="1837704"/>
            <a:ext cx="262662" cy="276999"/>
          </a:xfrm>
          <a:prstGeom prst="rect">
            <a:avLst/>
          </a:prstGeom>
          <a:noFill/>
        </p:spPr>
        <p:txBody>
          <a:bodyPr wrap="none" rtlCol="0">
            <a:spAutoFit/>
          </a:bodyPr>
          <a:lstStyle/>
          <a:p>
            <a:r>
              <a:rPr lang="fr-FR" sz="1200" dirty="0"/>
              <a:t>4</a:t>
            </a:r>
          </a:p>
        </p:txBody>
      </p:sp>
      <p:sp>
        <p:nvSpPr>
          <p:cNvPr id="59" name="ZoneTexte 58"/>
          <p:cNvSpPr txBox="1"/>
          <p:nvPr/>
        </p:nvSpPr>
        <p:spPr>
          <a:xfrm>
            <a:off x="7858316" y="1837704"/>
            <a:ext cx="262662" cy="276999"/>
          </a:xfrm>
          <a:prstGeom prst="rect">
            <a:avLst/>
          </a:prstGeom>
          <a:noFill/>
        </p:spPr>
        <p:txBody>
          <a:bodyPr wrap="none" rtlCol="0">
            <a:spAutoFit/>
          </a:bodyPr>
          <a:lstStyle/>
          <a:p>
            <a:r>
              <a:rPr lang="fr-FR" sz="1200" dirty="0"/>
              <a:t>6</a:t>
            </a:r>
          </a:p>
        </p:txBody>
      </p:sp>
      <p:sp>
        <p:nvSpPr>
          <p:cNvPr id="63" name="ZoneTexte 62"/>
          <p:cNvSpPr txBox="1"/>
          <p:nvPr/>
        </p:nvSpPr>
        <p:spPr>
          <a:xfrm>
            <a:off x="8157131" y="1837704"/>
            <a:ext cx="491466" cy="276999"/>
          </a:xfrm>
          <a:prstGeom prst="rect">
            <a:avLst/>
          </a:prstGeom>
          <a:noFill/>
        </p:spPr>
        <p:txBody>
          <a:bodyPr wrap="none" rtlCol="0">
            <a:spAutoFit/>
          </a:bodyPr>
          <a:lstStyle/>
          <a:p>
            <a:r>
              <a:rPr lang="fr-FR" sz="1200" dirty="0"/>
              <a:t>[</a:t>
            </a:r>
            <a:r>
              <a:rPr lang="fr-FR" sz="1200" dirty="0" err="1"/>
              <a:t>nM</a:t>
            </a:r>
            <a:r>
              <a:rPr lang="fr-FR" sz="1200" dirty="0"/>
              <a:t>]</a:t>
            </a:r>
          </a:p>
        </p:txBody>
      </p:sp>
      <p:sp>
        <p:nvSpPr>
          <p:cNvPr id="64" name="ZoneTexte 63"/>
          <p:cNvSpPr txBox="1"/>
          <p:nvPr/>
        </p:nvSpPr>
        <p:spPr>
          <a:xfrm>
            <a:off x="7088339" y="1292230"/>
            <a:ext cx="764790" cy="369332"/>
          </a:xfrm>
          <a:prstGeom prst="rect">
            <a:avLst/>
          </a:prstGeom>
          <a:noFill/>
        </p:spPr>
        <p:txBody>
          <a:bodyPr wrap="none" rtlCol="0">
            <a:spAutoFit/>
          </a:bodyPr>
          <a:lstStyle/>
          <a:p>
            <a:r>
              <a:rPr lang="fr-FR" dirty="0"/>
              <a:t>[Xnr1] </a:t>
            </a:r>
          </a:p>
        </p:txBody>
      </p:sp>
      <p:sp>
        <p:nvSpPr>
          <p:cNvPr id="51" name="ZoneTexte 50"/>
          <p:cNvSpPr txBox="1"/>
          <p:nvPr/>
        </p:nvSpPr>
        <p:spPr>
          <a:xfrm>
            <a:off x="782263" y="986834"/>
            <a:ext cx="1147962" cy="369332"/>
          </a:xfrm>
          <a:prstGeom prst="rect">
            <a:avLst/>
          </a:prstGeom>
          <a:noFill/>
        </p:spPr>
        <p:txBody>
          <a:bodyPr wrap="square" rtlCol="0">
            <a:spAutoFit/>
          </a:bodyPr>
          <a:lstStyle/>
          <a:p>
            <a:pPr algn="r"/>
            <a:r>
              <a:rPr lang="fr-FR" sz="1200" b="1" dirty="0">
                <a:solidFill>
                  <a:srgbClr val="0070C0"/>
                </a:solidFill>
              </a:rPr>
              <a:t>Stade blastula</a:t>
            </a:r>
            <a:r>
              <a:rPr lang="fr-FR" b="1" dirty="0">
                <a:solidFill>
                  <a:srgbClr val="0070C0"/>
                </a:solidFill>
              </a:rPr>
              <a:t> </a:t>
            </a:r>
          </a:p>
        </p:txBody>
      </p:sp>
      <p:sp>
        <p:nvSpPr>
          <p:cNvPr id="69" name="ZoneTexte 68"/>
          <p:cNvSpPr txBox="1"/>
          <p:nvPr/>
        </p:nvSpPr>
        <p:spPr>
          <a:xfrm>
            <a:off x="1915121" y="1366173"/>
            <a:ext cx="1147962" cy="276999"/>
          </a:xfrm>
          <a:prstGeom prst="rect">
            <a:avLst/>
          </a:prstGeom>
          <a:noFill/>
        </p:spPr>
        <p:txBody>
          <a:bodyPr wrap="square" rtlCol="0">
            <a:spAutoFit/>
          </a:bodyPr>
          <a:lstStyle/>
          <a:p>
            <a:pPr algn="r"/>
            <a:r>
              <a:rPr lang="fr-FR" sz="1200" dirty="0"/>
              <a:t>Coiffe animale</a:t>
            </a:r>
            <a:endParaRPr lang="fr-FR" dirty="0"/>
          </a:p>
        </p:txBody>
      </p:sp>
      <p:cxnSp>
        <p:nvCxnSpPr>
          <p:cNvPr id="56" name="Connecteur droit 55"/>
          <p:cNvCxnSpPr/>
          <p:nvPr/>
        </p:nvCxnSpPr>
        <p:spPr>
          <a:xfrm>
            <a:off x="1850393" y="1870152"/>
            <a:ext cx="298241"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293512" y="2475445"/>
            <a:ext cx="2702150" cy="584775"/>
          </a:xfrm>
          <a:prstGeom prst="rect">
            <a:avLst/>
          </a:prstGeom>
        </p:spPr>
        <p:txBody>
          <a:bodyPr wrap="none">
            <a:spAutoFit/>
          </a:bodyPr>
          <a:lstStyle/>
          <a:p>
            <a:pPr algn="ctr"/>
            <a:r>
              <a:rPr lang="fr-FR" sz="1600" dirty="0">
                <a:solidFill>
                  <a:schemeClr val="accent2"/>
                </a:solidFill>
              </a:rPr>
              <a:t>Dissection de la coiffe animale</a:t>
            </a:r>
          </a:p>
          <a:p>
            <a:pPr algn="ctr"/>
            <a:r>
              <a:rPr lang="fr-FR" sz="1600" dirty="0">
                <a:solidFill>
                  <a:schemeClr val="accent2"/>
                </a:solidFill>
              </a:rPr>
              <a:t>Culture en présence de Xnr1</a:t>
            </a:r>
          </a:p>
        </p:txBody>
      </p:sp>
      <p:sp>
        <p:nvSpPr>
          <p:cNvPr id="72" name="Rectangle 71"/>
          <p:cNvSpPr/>
          <p:nvPr/>
        </p:nvSpPr>
        <p:spPr>
          <a:xfrm>
            <a:off x="3956808" y="2475444"/>
            <a:ext cx="1606429" cy="584776"/>
          </a:xfrm>
          <a:prstGeom prst="rect">
            <a:avLst/>
          </a:prstGeom>
        </p:spPr>
        <p:txBody>
          <a:bodyPr wrap="none">
            <a:spAutoFit/>
          </a:bodyPr>
          <a:lstStyle/>
          <a:p>
            <a:pPr algn="ctr"/>
            <a:r>
              <a:rPr lang="fr-FR" sz="1600" dirty="0">
                <a:solidFill>
                  <a:schemeClr val="accent2"/>
                </a:solidFill>
              </a:rPr>
              <a:t>Extraction ARNm</a:t>
            </a:r>
          </a:p>
          <a:p>
            <a:pPr algn="ctr"/>
            <a:r>
              <a:rPr lang="fr-FR" sz="1600" dirty="0">
                <a:solidFill>
                  <a:schemeClr val="accent2"/>
                </a:solidFill>
              </a:rPr>
              <a:t>RT-PCR</a:t>
            </a:r>
          </a:p>
        </p:txBody>
      </p:sp>
      <p:cxnSp>
        <p:nvCxnSpPr>
          <p:cNvPr id="73" name="Connecteur droit 72"/>
          <p:cNvCxnSpPr/>
          <p:nvPr/>
        </p:nvCxnSpPr>
        <p:spPr>
          <a:xfrm>
            <a:off x="3159048" y="2767832"/>
            <a:ext cx="656912"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Connecteur droit 73"/>
          <p:cNvCxnSpPr>
            <a:cxnSpLocks/>
          </p:cNvCxnSpPr>
          <p:nvPr/>
        </p:nvCxnSpPr>
        <p:spPr>
          <a:xfrm flipV="1">
            <a:off x="4756803" y="4904395"/>
            <a:ext cx="405284" cy="822"/>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p:nvSpPr>
        <p:spPr>
          <a:xfrm>
            <a:off x="775235" y="3163242"/>
            <a:ext cx="1269966" cy="276999"/>
          </a:xfrm>
          <a:prstGeom prst="rect">
            <a:avLst/>
          </a:prstGeom>
          <a:noFill/>
        </p:spPr>
        <p:txBody>
          <a:bodyPr wrap="square" rtlCol="0">
            <a:spAutoFit/>
          </a:bodyPr>
          <a:lstStyle/>
          <a:p>
            <a:pPr algn="r"/>
            <a:r>
              <a:rPr lang="fr-FR" sz="1200" b="1" dirty="0">
                <a:solidFill>
                  <a:srgbClr val="0070C0"/>
                </a:solidFill>
              </a:rPr>
              <a:t>Stade 4 cellules</a:t>
            </a:r>
            <a:endParaRPr lang="fr-FR" b="1" dirty="0">
              <a:solidFill>
                <a:srgbClr val="0070C0"/>
              </a:solidFill>
            </a:endParaRPr>
          </a:p>
        </p:txBody>
      </p:sp>
      <p:grpSp>
        <p:nvGrpSpPr>
          <p:cNvPr id="16" name="Groupe 15">
            <a:extLst>
              <a:ext uri="{FF2B5EF4-FFF2-40B4-BE49-F238E27FC236}">
                <a16:creationId xmlns:a16="http://schemas.microsoft.com/office/drawing/2014/main" id="{52FB97F1-81DA-5247-8531-7D05742118BA}"/>
              </a:ext>
            </a:extLst>
          </p:cNvPr>
          <p:cNvGrpSpPr/>
          <p:nvPr/>
        </p:nvGrpSpPr>
        <p:grpSpPr>
          <a:xfrm>
            <a:off x="289331" y="3413449"/>
            <a:ext cx="2342661" cy="1409700"/>
            <a:chOff x="235357" y="3613762"/>
            <a:chExt cx="2342661" cy="1409700"/>
          </a:xfrm>
        </p:grpSpPr>
        <p:pic>
          <p:nvPicPr>
            <p:cNvPr id="46" name="Image 45" descr="Agius 2000 Fig ++.jpg"/>
            <p:cNvPicPr>
              <a:picLocks noChangeAspect="1"/>
            </p:cNvPicPr>
            <p:nvPr/>
          </p:nvPicPr>
          <p:blipFill rotWithShape="1">
            <a:blip r:embed="rId4">
              <a:extLst>
                <a:ext uri="{28A0092B-C50C-407E-A947-70E740481C1C}">
                  <a14:useLocalDpi xmlns:a14="http://schemas.microsoft.com/office/drawing/2010/main" val="0"/>
                </a:ext>
              </a:extLst>
            </a:blip>
            <a:srcRect r="55130"/>
            <a:stretch/>
          </p:blipFill>
          <p:spPr>
            <a:xfrm>
              <a:off x="488308" y="3613762"/>
              <a:ext cx="1772211" cy="1409700"/>
            </a:xfrm>
            <a:prstGeom prst="rect">
              <a:avLst/>
            </a:prstGeom>
          </p:spPr>
        </p:pic>
        <p:sp>
          <p:nvSpPr>
            <p:cNvPr id="34" name="ZoneTexte 33"/>
            <p:cNvSpPr txBox="1"/>
            <p:nvPr/>
          </p:nvSpPr>
          <p:spPr>
            <a:xfrm>
              <a:off x="1232316" y="3641125"/>
              <a:ext cx="353207" cy="276999"/>
            </a:xfrm>
            <a:prstGeom prst="rect">
              <a:avLst/>
            </a:prstGeom>
            <a:noFill/>
          </p:spPr>
          <p:txBody>
            <a:bodyPr wrap="none" rtlCol="0">
              <a:spAutoFit/>
            </a:bodyPr>
            <a:lstStyle/>
            <a:p>
              <a:r>
                <a:rPr lang="fr-FR" sz="1200" dirty="0"/>
                <a:t>PA</a:t>
              </a:r>
            </a:p>
          </p:txBody>
        </p:sp>
        <p:sp>
          <p:nvSpPr>
            <p:cNvPr id="76" name="ZoneTexte 75"/>
            <p:cNvSpPr txBox="1"/>
            <p:nvPr/>
          </p:nvSpPr>
          <p:spPr>
            <a:xfrm>
              <a:off x="1226818" y="4714555"/>
              <a:ext cx="364202" cy="276999"/>
            </a:xfrm>
            <a:prstGeom prst="rect">
              <a:avLst/>
            </a:prstGeom>
            <a:noFill/>
          </p:spPr>
          <p:txBody>
            <a:bodyPr wrap="none" rtlCol="0">
              <a:spAutoFit/>
            </a:bodyPr>
            <a:lstStyle/>
            <a:p>
              <a:r>
                <a:rPr lang="fr-FR" sz="1200" dirty="0"/>
                <a:t>PV</a:t>
              </a:r>
            </a:p>
          </p:txBody>
        </p:sp>
        <p:sp>
          <p:nvSpPr>
            <p:cNvPr id="80" name="ZoneTexte 79"/>
            <p:cNvSpPr txBox="1"/>
            <p:nvPr/>
          </p:nvSpPr>
          <p:spPr>
            <a:xfrm>
              <a:off x="364761" y="3706127"/>
              <a:ext cx="549963" cy="307777"/>
            </a:xfrm>
            <a:prstGeom prst="rect">
              <a:avLst/>
            </a:prstGeom>
            <a:noFill/>
          </p:spPr>
          <p:txBody>
            <a:bodyPr wrap="none" rtlCol="0">
              <a:spAutoFit/>
            </a:bodyPr>
            <a:lstStyle/>
            <a:p>
              <a:r>
                <a:rPr lang="fr-FR" sz="1400" dirty="0" err="1"/>
                <a:t>cer-S</a:t>
              </a:r>
              <a:endParaRPr lang="fr-FR" sz="1400" dirty="0">
                <a:latin typeface="Symbol" charset="2"/>
                <a:cs typeface="Symbol" charset="2"/>
              </a:endParaRPr>
            </a:p>
          </p:txBody>
        </p:sp>
        <p:sp>
          <p:nvSpPr>
            <p:cNvPr id="81" name="ZoneTexte 80"/>
            <p:cNvSpPr txBox="1"/>
            <p:nvPr/>
          </p:nvSpPr>
          <p:spPr>
            <a:xfrm>
              <a:off x="235357" y="4015045"/>
              <a:ext cx="549963" cy="307777"/>
            </a:xfrm>
            <a:prstGeom prst="rect">
              <a:avLst/>
            </a:prstGeom>
            <a:noFill/>
          </p:spPr>
          <p:txBody>
            <a:bodyPr wrap="none" rtlCol="0">
              <a:spAutoFit/>
            </a:bodyPr>
            <a:lstStyle/>
            <a:p>
              <a:r>
                <a:rPr lang="fr-FR" sz="1400" dirty="0" err="1"/>
                <a:t>cer-S</a:t>
              </a:r>
              <a:endParaRPr lang="fr-FR" sz="1400" dirty="0">
                <a:latin typeface="Symbol" charset="2"/>
                <a:cs typeface="Symbol" charset="2"/>
              </a:endParaRPr>
            </a:p>
          </p:txBody>
        </p:sp>
        <p:sp>
          <p:nvSpPr>
            <p:cNvPr id="82" name="ZoneTexte 81"/>
            <p:cNvSpPr txBox="1"/>
            <p:nvPr/>
          </p:nvSpPr>
          <p:spPr>
            <a:xfrm>
              <a:off x="2028055" y="3915313"/>
              <a:ext cx="549963" cy="307777"/>
            </a:xfrm>
            <a:prstGeom prst="rect">
              <a:avLst/>
            </a:prstGeom>
            <a:noFill/>
          </p:spPr>
          <p:txBody>
            <a:bodyPr wrap="none" rtlCol="0">
              <a:spAutoFit/>
            </a:bodyPr>
            <a:lstStyle/>
            <a:p>
              <a:r>
                <a:rPr lang="fr-FR" sz="1400" dirty="0" err="1"/>
                <a:t>cer-S</a:t>
              </a:r>
              <a:endParaRPr lang="fr-FR" sz="1400" dirty="0">
                <a:latin typeface="Symbol" charset="2"/>
                <a:cs typeface="Symbol" charset="2"/>
              </a:endParaRPr>
            </a:p>
          </p:txBody>
        </p:sp>
        <p:sp>
          <p:nvSpPr>
            <p:cNvPr id="83" name="ZoneTexte 82"/>
            <p:cNvSpPr txBox="1"/>
            <p:nvPr/>
          </p:nvSpPr>
          <p:spPr>
            <a:xfrm>
              <a:off x="1882653" y="4245101"/>
              <a:ext cx="549963" cy="307777"/>
            </a:xfrm>
            <a:prstGeom prst="rect">
              <a:avLst/>
            </a:prstGeom>
            <a:noFill/>
          </p:spPr>
          <p:txBody>
            <a:bodyPr wrap="none" rtlCol="0">
              <a:spAutoFit/>
            </a:bodyPr>
            <a:lstStyle/>
            <a:p>
              <a:r>
                <a:rPr lang="fr-FR" sz="1400" dirty="0" err="1"/>
                <a:t>cer-S</a:t>
              </a:r>
              <a:endParaRPr lang="fr-FR" sz="1400" dirty="0">
                <a:latin typeface="Symbol" charset="2"/>
                <a:cs typeface="Symbol" charset="2"/>
              </a:endParaRPr>
            </a:p>
          </p:txBody>
        </p:sp>
      </p:grpSp>
      <p:grpSp>
        <p:nvGrpSpPr>
          <p:cNvPr id="84" name="Grouper 83"/>
          <p:cNvGrpSpPr/>
          <p:nvPr/>
        </p:nvGrpSpPr>
        <p:grpSpPr>
          <a:xfrm>
            <a:off x="365380" y="5512658"/>
            <a:ext cx="8413240" cy="1001368"/>
            <a:chOff x="1181394" y="5676869"/>
            <a:chExt cx="7529438" cy="1293517"/>
          </a:xfrm>
        </p:grpSpPr>
        <p:sp>
          <p:nvSpPr>
            <p:cNvPr id="85" name="Flèche vers la droite 84"/>
            <p:cNvSpPr/>
            <p:nvPr/>
          </p:nvSpPr>
          <p:spPr>
            <a:xfrm>
              <a:off x="1181394" y="6230494"/>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6" name="ZoneTexte 85"/>
            <p:cNvSpPr txBox="1"/>
            <p:nvPr/>
          </p:nvSpPr>
          <p:spPr>
            <a:xfrm>
              <a:off x="1594294" y="5676869"/>
              <a:ext cx="7116538" cy="1293517"/>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endParaRPr lang="fr-FR" sz="1600" dirty="0"/>
            </a:p>
            <a:p>
              <a:pPr>
                <a:lnSpc>
                  <a:spcPts val="2360"/>
                </a:lnSpc>
              </a:pPr>
              <a:r>
                <a:rPr lang="fr-FR" sz="1600" dirty="0"/>
                <a:t>                                                 </a:t>
              </a:r>
            </a:p>
          </p:txBody>
        </p:sp>
      </p:grpSp>
      <p:sp>
        <p:nvSpPr>
          <p:cNvPr id="87" name="Text Box 26"/>
          <p:cNvSpPr txBox="1">
            <a:spLocks noChangeArrowheads="1"/>
          </p:cNvSpPr>
          <p:nvPr/>
        </p:nvSpPr>
        <p:spPr bwMode="auto">
          <a:xfrm>
            <a:off x="7296744" y="6581001"/>
            <a:ext cx="1847256" cy="276999"/>
          </a:xfrm>
          <a:prstGeom prst="rect">
            <a:avLst/>
          </a:prstGeom>
          <a:noFill/>
          <a:ln w="9525">
            <a:noFill/>
            <a:miter lim="800000"/>
            <a:headEnd/>
            <a:tailEnd/>
          </a:ln>
          <a:effectLst/>
        </p:spPr>
        <p:txBody>
          <a:bodyPr wrap="none">
            <a:prstTxWarp prst="textNoShape">
              <a:avLst/>
            </a:prstTxWarp>
            <a:spAutoFit/>
          </a:bodyPr>
          <a:lstStyle/>
          <a:p>
            <a:pPr algn="r"/>
            <a:r>
              <a:rPr lang="fr-FR" sz="1200" i="1" dirty="0"/>
              <a:t>D’après </a:t>
            </a:r>
            <a:r>
              <a:rPr lang="fr-FR" sz="1200" i="1" dirty="0" err="1"/>
              <a:t>Agius</a:t>
            </a:r>
            <a:r>
              <a:rPr lang="fr-FR" sz="1200" i="1" dirty="0"/>
              <a:t> et al.., 2000</a:t>
            </a:r>
          </a:p>
        </p:txBody>
      </p:sp>
      <p:sp>
        <p:nvSpPr>
          <p:cNvPr id="61" name="Rectangle 60"/>
          <p:cNvSpPr/>
          <p:nvPr/>
        </p:nvSpPr>
        <p:spPr>
          <a:xfrm>
            <a:off x="952704" y="4704838"/>
            <a:ext cx="912429" cy="338554"/>
          </a:xfrm>
          <a:prstGeom prst="rect">
            <a:avLst/>
          </a:prstGeom>
        </p:spPr>
        <p:txBody>
          <a:bodyPr wrap="none">
            <a:spAutoFit/>
          </a:bodyPr>
          <a:lstStyle/>
          <a:p>
            <a:pPr algn="r"/>
            <a:r>
              <a:rPr lang="fr-FR" sz="1600" dirty="0">
                <a:solidFill>
                  <a:schemeClr val="accent2"/>
                </a:solidFill>
              </a:rPr>
              <a:t>Injection</a:t>
            </a:r>
          </a:p>
        </p:txBody>
      </p:sp>
      <p:sp>
        <p:nvSpPr>
          <p:cNvPr id="66" name="Rectangle 65"/>
          <p:cNvSpPr/>
          <p:nvPr/>
        </p:nvSpPr>
        <p:spPr>
          <a:xfrm>
            <a:off x="3918140" y="4735118"/>
            <a:ext cx="843500" cy="338554"/>
          </a:xfrm>
          <a:prstGeom prst="rect">
            <a:avLst/>
          </a:prstGeom>
        </p:spPr>
        <p:txBody>
          <a:bodyPr wrap="none">
            <a:spAutoFit/>
          </a:bodyPr>
          <a:lstStyle/>
          <a:p>
            <a:pPr algn="r"/>
            <a:r>
              <a:rPr lang="fr-FR" sz="1600" dirty="0">
                <a:solidFill>
                  <a:schemeClr val="accent2"/>
                </a:solidFill>
              </a:rPr>
              <a:t>Fixation</a:t>
            </a:r>
          </a:p>
        </p:txBody>
      </p:sp>
      <p:cxnSp>
        <p:nvCxnSpPr>
          <p:cNvPr id="67" name="Connecteur droit 66"/>
          <p:cNvCxnSpPr/>
          <p:nvPr/>
        </p:nvCxnSpPr>
        <p:spPr>
          <a:xfrm>
            <a:off x="1872065" y="4891848"/>
            <a:ext cx="2046075"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2217129" y="4750507"/>
            <a:ext cx="1355948" cy="307777"/>
          </a:xfrm>
          <a:prstGeom prst="rect">
            <a:avLst/>
          </a:prstGeom>
          <a:solidFill>
            <a:schemeClr val="bg1"/>
          </a:solidFill>
        </p:spPr>
        <p:txBody>
          <a:bodyPr wrap="none">
            <a:spAutoFit/>
          </a:bodyPr>
          <a:lstStyle/>
          <a:p>
            <a:pPr algn="r"/>
            <a:r>
              <a:rPr lang="fr-FR" sz="1400" dirty="0">
                <a:solidFill>
                  <a:srgbClr val="000000"/>
                </a:solidFill>
              </a:rPr>
              <a:t>Développement</a:t>
            </a:r>
          </a:p>
        </p:txBody>
      </p:sp>
      <p:grpSp>
        <p:nvGrpSpPr>
          <p:cNvPr id="17" name="Groupe 16">
            <a:extLst>
              <a:ext uri="{FF2B5EF4-FFF2-40B4-BE49-F238E27FC236}">
                <a16:creationId xmlns:a16="http://schemas.microsoft.com/office/drawing/2014/main" id="{8AE92337-5422-2F48-8D94-A4A0F8F42BCE}"/>
              </a:ext>
            </a:extLst>
          </p:cNvPr>
          <p:cNvGrpSpPr/>
          <p:nvPr/>
        </p:nvGrpSpPr>
        <p:grpSpPr>
          <a:xfrm>
            <a:off x="5598951" y="3517304"/>
            <a:ext cx="3523157" cy="1861070"/>
            <a:chOff x="5719993" y="3665333"/>
            <a:chExt cx="3217169" cy="1699434"/>
          </a:xfrm>
        </p:grpSpPr>
        <p:pic>
          <p:nvPicPr>
            <p:cNvPr id="5" name="Image 4" descr="Agius 2000 Fig 5 A-B bis copi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993" y="3955176"/>
              <a:ext cx="3203801" cy="1376362"/>
            </a:xfrm>
            <a:prstGeom prst="rect">
              <a:avLst/>
            </a:prstGeom>
          </p:spPr>
        </p:pic>
        <p:cxnSp>
          <p:nvCxnSpPr>
            <p:cNvPr id="48" name="Connecteur droit 47"/>
            <p:cNvCxnSpPr/>
            <p:nvPr/>
          </p:nvCxnSpPr>
          <p:spPr>
            <a:xfrm>
              <a:off x="5772547" y="3796702"/>
              <a:ext cx="3066217" cy="0"/>
            </a:xfrm>
            <a:prstGeom prst="line">
              <a:avLst/>
            </a:prstGeom>
            <a:ln w="9525" cmpd="sng">
              <a:solidFill>
                <a:schemeClr val="tx1"/>
              </a:solidFill>
              <a:prstDash val="solid"/>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714788" y="3665333"/>
              <a:ext cx="1181735" cy="276999"/>
            </a:xfrm>
            <a:prstGeom prst="rect">
              <a:avLst/>
            </a:prstGeom>
            <a:solidFill>
              <a:schemeClr val="bg1"/>
            </a:solidFill>
          </p:spPr>
          <p:txBody>
            <a:bodyPr wrap="none">
              <a:spAutoFit/>
            </a:bodyPr>
            <a:lstStyle/>
            <a:p>
              <a:pPr algn="ctr"/>
              <a:r>
                <a:rPr lang="fr-FR" sz="1200" b="1" dirty="0">
                  <a:solidFill>
                    <a:srgbClr val="0070C0"/>
                  </a:solidFill>
                </a:rPr>
                <a:t>Stades blastula </a:t>
              </a:r>
            </a:p>
          </p:txBody>
        </p:sp>
        <p:sp>
          <p:nvSpPr>
            <p:cNvPr id="52" name="ZoneTexte 51"/>
            <p:cNvSpPr txBox="1"/>
            <p:nvPr/>
          </p:nvSpPr>
          <p:spPr>
            <a:xfrm>
              <a:off x="6825818" y="3932457"/>
              <a:ext cx="520771" cy="307777"/>
            </a:xfrm>
            <a:prstGeom prst="rect">
              <a:avLst/>
            </a:prstGeom>
            <a:noFill/>
          </p:spPr>
          <p:txBody>
            <a:bodyPr wrap="none" rtlCol="0">
              <a:spAutoFit/>
            </a:bodyPr>
            <a:lstStyle/>
            <a:p>
              <a:r>
                <a:rPr lang="fr-FR" sz="1400" i="1" dirty="0" err="1">
                  <a:solidFill>
                    <a:schemeClr val="accent1">
                      <a:lumMod val="50000"/>
                    </a:schemeClr>
                  </a:solidFill>
                </a:rPr>
                <a:t>Xbra</a:t>
              </a:r>
              <a:endParaRPr lang="fr-FR" sz="1400" i="1" dirty="0">
                <a:solidFill>
                  <a:schemeClr val="accent1">
                    <a:lumMod val="50000"/>
                  </a:schemeClr>
                </a:solidFill>
              </a:endParaRPr>
            </a:p>
          </p:txBody>
        </p:sp>
        <p:sp>
          <p:nvSpPr>
            <p:cNvPr id="53" name="ZoneTexte 52"/>
            <p:cNvSpPr txBox="1"/>
            <p:nvPr/>
          </p:nvSpPr>
          <p:spPr>
            <a:xfrm>
              <a:off x="8416391" y="3932457"/>
              <a:ext cx="520771" cy="307777"/>
            </a:xfrm>
            <a:prstGeom prst="rect">
              <a:avLst/>
            </a:prstGeom>
            <a:noFill/>
          </p:spPr>
          <p:txBody>
            <a:bodyPr wrap="none" rtlCol="0">
              <a:spAutoFit/>
            </a:bodyPr>
            <a:lstStyle/>
            <a:p>
              <a:r>
                <a:rPr lang="fr-FR" sz="1400" i="1" dirty="0" err="1">
                  <a:solidFill>
                    <a:schemeClr val="accent1">
                      <a:lumMod val="50000"/>
                    </a:schemeClr>
                  </a:solidFill>
                </a:rPr>
                <a:t>Xbra</a:t>
              </a:r>
              <a:endParaRPr lang="fr-FR" sz="1400" i="1" dirty="0">
                <a:solidFill>
                  <a:schemeClr val="accent1">
                    <a:lumMod val="50000"/>
                  </a:schemeClr>
                </a:solidFill>
              </a:endParaRPr>
            </a:p>
          </p:txBody>
        </p:sp>
        <p:sp>
          <p:nvSpPr>
            <p:cNvPr id="62" name="Rectangle 61"/>
            <p:cNvSpPr/>
            <p:nvPr/>
          </p:nvSpPr>
          <p:spPr>
            <a:xfrm>
              <a:off x="7785182" y="5087768"/>
              <a:ext cx="1112997" cy="276999"/>
            </a:xfrm>
            <a:prstGeom prst="rect">
              <a:avLst/>
            </a:prstGeom>
            <a:noFill/>
          </p:spPr>
          <p:txBody>
            <a:bodyPr wrap="none">
              <a:spAutoFit/>
            </a:bodyPr>
            <a:lstStyle/>
            <a:p>
              <a:pPr algn="r"/>
              <a:r>
                <a:rPr lang="fr-FR" sz="1200" b="1" dirty="0"/>
                <a:t>Injection </a:t>
              </a:r>
              <a:r>
                <a:rPr lang="fr-FR" sz="1200" b="1" dirty="0" err="1"/>
                <a:t>Cer-S</a:t>
              </a:r>
              <a:endParaRPr lang="fr-FR" sz="1200" b="1" dirty="0"/>
            </a:p>
          </p:txBody>
        </p:sp>
        <p:sp>
          <p:nvSpPr>
            <p:cNvPr id="68" name="Rectangle 67"/>
            <p:cNvSpPr/>
            <p:nvPr/>
          </p:nvSpPr>
          <p:spPr>
            <a:xfrm>
              <a:off x="6607837" y="5087768"/>
              <a:ext cx="720420" cy="276999"/>
            </a:xfrm>
            <a:prstGeom prst="rect">
              <a:avLst/>
            </a:prstGeom>
            <a:noFill/>
          </p:spPr>
          <p:txBody>
            <a:bodyPr wrap="none">
              <a:spAutoFit/>
            </a:bodyPr>
            <a:lstStyle/>
            <a:p>
              <a:pPr algn="r"/>
              <a:r>
                <a:rPr lang="fr-FR" sz="1200" b="1" dirty="0"/>
                <a:t>contrôle</a:t>
              </a:r>
            </a:p>
          </p:txBody>
        </p:sp>
      </p:grpSp>
      <p:sp>
        <p:nvSpPr>
          <p:cNvPr id="70" name="ZoneTexte 69">
            <a:extLst>
              <a:ext uri="{FF2B5EF4-FFF2-40B4-BE49-F238E27FC236}">
                <a16:creationId xmlns:a16="http://schemas.microsoft.com/office/drawing/2014/main" id="{E4AEA335-851A-334B-8333-CB7DFD15D742}"/>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79" name="ZoneTexte 78">
            <a:extLst>
              <a:ext uri="{FF2B5EF4-FFF2-40B4-BE49-F238E27FC236}">
                <a16:creationId xmlns:a16="http://schemas.microsoft.com/office/drawing/2014/main" id="{25AB1ECF-E372-2845-9AB5-D8202A768D1C}"/>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3</a:t>
            </a:r>
          </a:p>
        </p:txBody>
      </p:sp>
      <p:sp>
        <p:nvSpPr>
          <p:cNvPr id="88" name="ZoneTexte 87">
            <a:extLst>
              <a:ext uri="{FF2B5EF4-FFF2-40B4-BE49-F238E27FC236}">
                <a16:creationId xmlns:a16="http://schemas.microsoft.com/office/drawing/2014/main" id="{75DF0D3C-1AFF-8D4B-A7A2-5F3E8E825C40}"/>
              </a:ext>
            </a:extLst>
          </p:cNvPr>
          <p:cNvSpPr txBox="1"/>
          <p:nvPr/>
        </p:nvSpPr>
        <p:spPr>
          <a:xfrm>
            <a:off x="90917" y="1078812"/>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89" name="ZoneTexte 88">
            <a:extLst>
              <a:ext uri="{FF2B5EF4-FFF2-40B4-BE49-F238E27FC236}">
                <a16:creationId xmlns:a16="http://schemas.microsoft.com/office/drawing/2014/main" id="{9DDC0351-844E-A946-89FA-5D78DD3052A0}"/>
              </a:ext>
            </a:extLst>
          </p:cNvPr>
          <p:cNvSpPr txBox="1"/>
          <p:nvPr/>
        </p:nvSpPr>
        <p:spPr>
          <a:xfrm>
            <a:off x="98932" y="3292358"/>
            <a:ext cx="293671" cy="338554"/>
          </a:xfrm>
          <a:prstGeom prst="rect">
            <a:avLst/>
          </a:prstGeom>
          <a:noFill/>
          <a:ln>
            <a:solidFill>
              <a:schemeClr val="tx1"/>
            </a:solidFill>
          </a:ln>
        </p:spPr>
        <p:txBody>
          <a:bodyPr wrap="none" rtlCol="0">
            <a:spAutoFit/>
          </a:bodyPr>
          <a:lstStyle/>
          <a:p>
            <a:pPr algn="ctr"/>
            <a:r>
              <a:rPr lang="fr-FR" sz="1600" b="1" dirty="0"/>
              <a:t>C</a:t>
            </a:r>
          </a:p>
        </p:txBody>
      </p:sp>
      <p:sp>
        <p:nvSpPr>
          <p:cNvPr id="90" name="ZoneTexte 89">
            <a:extLst>
              <a:ext uri="{FF2B5EF4-FFF2-40B4-BE49-F238E27FC236}">
                <a16:creationId xmlns:a16="http://schemas.microsoft.com/office/drawing/2014/main" id="{E363A4DC-667C-1B44-A9E0-211F37D5280D}"/>
              </a:ext>
            </a:extLst>
          </p:cNvPr>
          <p:cNvSpPr txBox="1"/>
          <p:nvPr/>
        </p:nvSpPr>
        <p:spPr>
          <a:xfrm>
            <a:off x="1219236" y="1285076"/>
            <a:ext cx="353207" cy="276999"/>
          </a:xfrm>
          <a:prstGeom prst="rect">
            <a:avLst/>
          </a:prstGeom>
          <a:noFill/>
        </p:spPr>
        <p:txBody>
          <a:bodyPr wrap="none" rtlCol="0">
            <a:spAutoFit/>
          </a:bodyPr>
          <a:lstStyle/>
          <a:p>
            <a:pPr algn="ctr"/>
            <a:r>
              <a:rPr lang="fr-FR" sz="1200" dirty="0"/>
              <a:t>PA</a:t>
            </a:r>
          </a:p>
        </p:txBody>
      </p:sp>
      <p:sp>
        <p:nvSpPr>
          <p:cNvPr id="91" name="ZoneTexte 90">
            <a:extLst>
              <a:ext uri="{FF2B5EF4-FFF2-40B4-BE49-F238E27FC236}">
                <a16:creationId xmlns:a16="http://schemas.microsoft.com/office/drawing/2014/main" id="{986DDD21-937B-3649-9169-62CCB98C3D1E}"/>
              </a:ext>
            </a:extLst>
          </p:cNvPr>
          <p:cNvSpPr txBox="1"/>
          <p:nvPr/>
        </p:nvSpPr>
        <p:spPr>
          <a:xfrm>
            <a:off x="1213738" y="2332380"/>
            <a:ext cx="364202" cy="276999"/>
          </a:xfrm>
          <a:prstGeom prst="rect">
            <a:avLst/>
          </a:prstGeom>
          <a:noFill/>
        </p:spPr>
        <p:txBody>
          <a:bodyPr wrap="none" rtlCol="0">
            <a:spAutoFit/>
          </a:bodyPr>
          <a:lstStyle/>
          <a:p>
            <a:pPr algn="ctr"/>
            <a:r>
              <a:rPr lang="fr-FR" sz="1200" dirty="0"/>
              <a:t>PV</a:t>
            </a:r>
          </a:p>
        </p:txBody>
      </p:sp>
      <p:sp>
        <p:nvSpPr>
          <p:cNvPr id="92" name="Rectangle 91">
            <a:extLst>
              <a:ext uri="{FF2B5EF4-FFF2-40B4-BE49-F238E27FC236}">
                <a16:creationId xmlns:a16="http://schemas.microsoft.com/office/drawing/2014/main" id="{1CAAA160-F31B-F545-AD1C-2F49E814293D}"/>
              </a:ext>
            </a:extLst>
          </p:cNvPr>
          <p:cNvSpPr/>
          <p:nvPr/>
        </p:nvSpPr>
        <p:spPr>
          <a:xfrm>
            <a:off x="5141312" y="4731180"/>
            <a:ext cx="458780" cy="338554"/>
          </a:xfrm>
          <a:prstGeom prst="rect">
            <a:avLst/>
          </a:prstGeom>
        </p:spPr>
        <p:txBody>
          <a:bodyPr wrap="none">
            <a:spAutoFit/>
          </a:bodyPr>
          <a:lstStyle/>
          <a:p>
            <a:pPr algn="r"/>
            <a:r>
              <a:rPr lang="fr-FR" sz="1600" dirty="0">
                <a:solidFill>
                  <a:schemeClr val="accent2"/>
                </a:solidFill>
              </a:rPr>
              <a:t>HIS</a:t>
            </a:r>
          </a:p>
        </p:txBody>
      </p:sp>
      <p:sp>
        <p:nvSpPr>
          <p:cNvPr id="93" name="ZoneTexte 92">
            <a:extLst>
              <a:ext uri="{FF2B5EF4-FFF2-40B4-BE49-F238E27FC236}">
                <a16:creationId xmlns:a16="http://schemas.microsoft.com/office/drawing/2014/main" id="{10A66B16-F3FB-674C-8D2D-D3763AF7ABFD}"/>
              </a:ext>
            </a:extLst>
          </p:cNvPr>
          <p:cNvSpPr txBox="1"/>
          <p:nvPr/>
        </p:nvSpPr>
        <p:spPr>
          <a:xfrm>
            <a:off x="5591917" y="1078812"/>
            <a:ext cx="309701" cy="338554"/>
          </a:xfrm>
          <a:prstGeom prst="rect">
            <a:avLst/>
          </a:prstGeom>
          <a:noFill/>
          <a:ln>
            <a:solidFill>
              <a:schemeClr val="tx1"/>
            </a:solidFill>
          </a:ln>
        </p:spPr>
        <p:txBody>
          <a:bodyPr wrap="none" rtlCol="0">
            <a:spAutoFit/>
          </a:bodyPr>
          <a:lstStyle/>
          <a:p>
            <a:pPr algn="ctr"/>
            <a:r>
              <a:rPr lang="fr-FR" sz="1600" b="1" dirty="0"/>
              <a:t>B</a:t>
            </a:r>
          </a:p>
        </p:txBody>
      </p:sp>
      <p:sp>
        <p:nvSpPr>
          <p:cNvPr id="94" name="ZoneTexte 93">
            <a:extLst>
              <a:ext uri="{FF2B5EF4-FFF2-40B4-BE49-F238E27FC236}">
                <a16:creationId xmlns:a16="http://schemas.microsoft.com/office/drawing/2014/main" id="{E2B6E428-0394-4445-AE2D-726E766744B3}"/>
              </a:ext>
            </a:extLst>
          </p:cNvPr>
          <p:cNvSpPr txBox="1"/>
          <p:nvPr/>
        </p:nvSpPr>
        <p:spPr>
          <a:xfrm>
            <a:off x="5133584" y="3292358"/>
            <a:ext cx="314510" cy="338554"/>
          </a:xfrm>
          <a:prstGeom prst="rect">
            <a:avLst/>
          </a:prstGeom>
          <a:noFill/>
          <a:ln>
            <a:solidFill>
              <a:schemeClr val="tx1"/>
            </a:solidFill>
          </a:ln>
        </p:spPr>
        <p:txBody>
          <a:bodyPr wrap="none" rtlCol="0">
            <a:spAutoFit/>
          </a:bodyPr>
          <a:lstStyle/>
          <a:p>
            <a:pPr algn="ctr"/>
            <a:r>
              <a:rPr lang="fr-FR" sz="1600" b="1" dirty="0"/>
              <a:t>D</a:t>
            </a:r>
          </a:p>
        </p:txBody>
      </p:sp>
    </p:spTree>
    <p:extLst>
      <p:ext uri="{BB962C8B-B14F-4D97-AF65-F5344CB8AC3E}">
        <p14:creationId xmlns:p14="http://schemas.microsoft.com/office/powerpoint/2010/main" val="140236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631B2B86-5DC0-1844-8D1A-32199F138548}"/>
              </a:ext>
            </a:extLst>
          </p:cNvPr>
          <p:cNvGrpSpPr/>
          <p:nvPr/>
        </p:nvGrpSpPr>
        <p:grpSpPr>
          <a:xfrm>
            <a:off x="115489" y="1315166"/>
            <a:ext cx="8913023" cy="5369806"/>
            <a:chOff x="22904" y="1218784"/>
            <a:chExt cx="8913023" cy="5369806"/>
          </a:xfrm>
        </p:grpSpPr>
        <p:sp>
          <p:nvSpPr>
            <p:cNvPr id="3" name="ZoneTexte 2"/>
            <p:cNvSpPr txBox="1"/>
            <p:nvPr/>
          </p:nvSpPr>
          <p:spPr>
            <a:xfrm>
              <a:off x="22904" y="3506122"/>
              <a:ext cx="1198064" cy="584776"/>
            </a:xfrm>
            <a:prstGeom prst="rect">
              <a:avLst/>
            </a:prstGeom>
            <a:solidFill>
              <a:srgbClr val="953735">
                <a:alpha val="30000"/>
              </a:srgbClr>
            </a:solidFill>
            <a:ln>
              <a:solidFill>
                <a:srgbClr val="000000"/>
              </a:solidFill>
            </a:ln>
          </p:spPr>
          <p:txBody>
            <a:bodyPr wrap="none" rtlCol="0">
              <a:spAutoFit/>
            </a:bodyPr>
            <a:lstStyle/>
            <a:p>
              <a:pPr algn="ctr"/>
              <a:r>
                <a:rPr lang="fr-FR" sz="1600" dirty="0"/>
                <a:t>Mésoderme</a:t>
              </a:r>
            </a:p>
            <a:p>
              <a:pPr algn="ctr"/>
              <a:r>
                <a:rPr lang="fr-FR" sz="1600" dirty="0"/>
                <a:t>présomptif</a:t>
              </a:r>
            </a:p>
          </p:txBody>
        </p:sp>
        <p:grpSp>
          <p:nvGrpSpPr>
            <p:cNvPr id="10" name="Grouper 9"/>
            <p:cNvGrpSpPr/>
            <p:nvPr/>
          </p:nvGrpSpPr>
          <p:grpSpPr>
            <a:xfrm>
              <a:off x="1491040" y="2689863"/>
              <a:ext cx="2375533" cy="2291211"/>
              <a:chOff x="4516646" y="1896533"/>
              <a:chExt cx="2375533" cy="2291211"/>
            </a:xfrm>
          </p:grpSpPr>
          <p:pic>
            <p:nvPicPr>
              <p:cNvPr id="4" name="Image 3" descr="stage08dors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646" y="1896533"/>
                <a:ext cx="2375533" cy="2291211"/>
              </a:xfrm>
              <a:prstGeom prst="rect">
                <a:avLst/>
              </a:prstGeom>
            </p:spPr>
          </p:pic>
          <p:sp>
            <p:nvSpPr>
              <p:cNvPr id="5" name="Forme libre 4"/>
              <p:cNvSpPr/>
              <p:nvPr/>
            </p:nvSpPr>
            <p:spPr>
              <a:xfrm>
                <a:off x="4540052" y="2695970"/>
                <a:ext cx="2307495" cy="607039"/>
              </a:xfrm>
              <a:custGeom>
                <a:avLst/>
                <a:gdLst>
                  <a:gd name="connsiteX0" fmla="*/ 67226 w 2307495"/>
                  <a:gd name="connsiteY0" fmla="*/ 140363 h 607039"/>
                  <a:gd name="connsiteX1" fmla="*/ 158948 w 2307495"/>
                  <a:gd name="connsiteY1" fmla="*/ 161530 h 607039"/>
                  <a:gd name="connsiteX2" fmla="*/ 215392 w 2307495"/>
                  <a:gd name="connsiteY2" fmla="*/ 112141 h 607039"/>
                  <a:gd name="connsiteX3" fmla="*/ 293004 w 2307495"/>
                  <a:gd name="connsiteY3" fmla="*/ 90974 h 607039"/>
                  <a:gd name="connsiteX4" fmla="*/ 349448 w 2307495"/>
                  <a:gd name="connsiteY4" fmla="*/ 119197 h 607039"/>
                  <a:gd name="connsiteX5" fmla="*/ 391781 w 2307495"/>
                  <a:gd name="connsiteY5" fmla="*/ 83919 h 607039"/>
                  <a:gd name="connsiteX6" fmla="*/ 462337 w 2307495"/>
                  <a:gd name="connsiteY6" fmla="*/ 62752 h 607039"/>
                  <a:gd name="connsiteX7" fmla="*/ 504670 w 2307495"/>
                  <a:gd name="connsiteY7" fmla="*/ 69808 h 607039"/>
                  <a:gd name="connsiteX8" fmla="*/ 547004 w 2307495"/>
                  <a:gd name="connsiteY8" fmla="*/ 41586 h 607039"/>
                  <a:gd name="connsiteX9" fmla="*/ 617559 w 2307495"/>
                  <a:gd name="connsiteY9" fmla="*/ 69808 h 607039"/>
                  <a:gd name="connsiteX10" fmla="*/ 695170 w 2307495"/>
                  <a:gd name="connsiteY10" fmla="*/ 105086 h 607039"/>
                  <a:gd name="connsiteX11" fmla="*/ 765726 w 2307495"/>
                  <a:gd name="connsiteY11" fmla="*/ 105086 h 607039"/>
                  <a:gd name="connsiteX12" fmla="*/ 829226 w 2307495"/>
                  <a:gd name="connsiteY12" fmla="*/ 98030 h 607039"/>
                  <a:gd name="connsiteX13" fmla="*/ 871559 w 2307495"/>
                  <a:gd name="connsiteY13" fmla="*/ 55697 h 607039"/>
                  <a:gd name="connsiteX14" fmla="*/ 935059 w 2307495"/>
                  <a:gd name="connsiteY14" fmla="*/ 55697 h 607039"/>
                  <a:gd name="connsiteX15" fmla="*/ 1012670 w 2307495"/>
                  <a:gd name="connsiteY15" fmla="*/ 27474 h 607039"/>
                  <a:gd name="connsiteX16" fmla="*/ 1083226 w 2307495"/>
                  <a:gd name="connsiteY16" fmla="*/ 27474 h 607039"/>
                  <a:gd name="connsiteX17" fmla="*/ 1153781 w 2307495"/>
                  <a:gd name="connsiteY17" fmla="*/ 34530 h 607039"/>
                  <a:gd name="connsiteX18" fmla="*/ 1203170 w 2307495"/>
                  <a:gd name="connsiteY18" fmla="*/ 20419 h 607039"/>
                  <a:gd name="connsiteX19" fmla="*/ 1252559 w 2307495"/>
                  <a:gd name="connsiteY19" fmla="*/ 13363 h 607039"/>
                  <a:gd name="connsiteX20" fmla="*/ 1301948 w 2307495"/>
                  <a:gd name="connsiteY20" fmla="*/ 13363 h 607039"/>
                  <a:gd name="connsiteX21" fmla="*/ 1344281 w 2307495"/>
                  <a:gd name="connsiteY21" fmla="*/ 48641 h 607039"/>
                  <a:gd name="connsiteX22" fmla="*/ 1400726 w 2307495"/>
                  <a:gd name="connsiteY22" fmla="*/ 41586 h 607039"/>
                  <a:gd name="connsiteX23" fmla="*/ 1464226 w 2307495"/>
                  <a:gd name="connsiteY23" fmla="*/ 76863 h 607039"/>
                  <a:gd name="connsiteX24" fmla="*/ 1541837 w 2307495"/>
                  <a:gd name="connsiteY24" fmla="*/ 62752 h 607039"/>
                  <a:gd name="connsiteX25" fmla="*/ 1584170 w 2307495"/>
                  <a:gd name="connsiteY25" fmla="*/ 62752 h 607039"/>
                  <a:gd name="connsiteX26" fmla="*/ 1612392 w 2307495"/>
                  <a:gd name="connsiteY26" fmla="*/ 55697 h 607039"/>
                  <a:gd name="connsiteX27" fmla="*/ 1668837 w 2307495"/>
                  <a:gd name="connsiteY27" fmla="*/ 27474 h 607039"/>
                  <a:gd name="connsiteX28" fmla="*/ 1704115 w 2307495"/>
                  <a:gd name="connsiteY28" fmla="*/ 34530 h 607039"/>
                  <a:gd name="connsiteX29" fmla="*/ 1781726 w 2307495"/>
                  <a:gd name="connsiteY29" fmla="*/ 83919 h 607039"/>
                  <a:gd name="connsiteX30" fmla="*/ 1859337 w 2307495"/>
                  <a:gd name="connsiteY30" fmla="*/ 6308 h 607039"/>
                  <a:gd name="connsiteX31" fmla="*/ 1922837 w 2307495"/>
                  <a:gd name="connsiteY31" fmla="*/ 6308 h 607039"/>
                  <a:gd name="connsiteX32" fmla="*/ 2000448 w 2307495"/>
                  <a:gd name="connsiteY32" fmla="*/ 20419 h 607039"/>
                  <a:gd name="connsiteX33" fmla="*/ 2063948 w 2307495"/>
                  <a:gd name="connsiteY33" fmla="*/ 62752 h 607039"/>
                  <a:gd name="connsiteX34" fmla="*/ 2120392 w 2307495"/>
                  <a:gd name="connsiteY34" fmla="*/ 105086 h 607039"/>
                  <a:gd name="connsiteX35" fmla="*/ 2162726 w 2307495"/>
                  <a:gd name="connsiteY35" fmla="*/ 140363 h 607039"/>
                  <a:gd name="connsiteX36" fmla="*/ 2254448 w 2307495"/>
                  <a:gd name="connsiteY36" fmla="*/ 140363 h 607039"/>
                  <a:gd name="connsiteX37" fmla="*/ 2303837 w 2307495"/>
                  <a:gd name="connsiteY37" fmla="*/ 210919 h 607039"/>
                  <a:gd name="connsiteX38" fmla="*/ 2303837 w 2307495"/>
                  <a:gd name="connsiteY38" fmla="*/ 267363 h 607039"/>
                  <a:gd name="connsiteX39" fmla="*/ 2303837 w 2307495"/>
                  <a:gd name="connsiteY39" fmla="*/ 352030 h 607039"/>
                  <a:gd name="connsiteX40" fmla="*/ 2289726 w 2307495"/>
                  <a:gd name="connsiteY40" fmla="*/ 429641 h 607039"/>
                  <a:gd name="connsiteX41" fmla="*/ 2275615 w 2307495"/>
                  <a:gd name="connsiteY41" fmla="*/ 514308 h 607039"/>
                  <a:gd name="connsiteX42" fmla="*/ 2233281 w 2307495"/>
                  <a:gd name="connsiteY42" fmla="*/ 563697 h 607039"/>
                  <a:gd name="connsiteX43" fmla="*/ 2169781 w 2307495"/>
                  <a:gd name="connsiteY43" fmla="*/ 577808 h 607039"/>
                  <a:gd name="connsiteX44" fmla="*/ 2092170 w 2307495"/>
                  <a:gd name="connsiteY44" fmla="*/ 542530 h 607039"/>
                  <a:gd name="connsiteX45" fmla="*/ 2042781 w 2307495"/>
                  <a:gd name="connsiteY45" fmla="*/ 486086 h 607039"/>
                  <a:gd name="connsiteX46" fmla="*/ 2014559 w 2307495"/>
                  <a:gd name="connsiteY46" fmla="*/ 457863 h 607039"/>
                  <a:gd name="connsiteX47" fmla="*/ 1958115 w 2307495"/>
                  <a:gd name="connsiteY47" fmla="*/ 450808 h 607039"/>
                  <a:gd name="connsiteX48" fmla="*/ 1866392 w 2307495"/>
                  <a:gd name="connsiteY48" fmla="*/ 486086 h 607039"/>
                  <a:gd name="connsiteX49" fmla="*/ 1809948 w 2307495"/>
                  <a:gd name="connsiteY49" fmla="*/ 521363 h 607039"/>
                  <a:gd name="connsiteX50" fmla="*/ 1760559 w 2307495"/>
                  <a:gd name="connsiteY50" fmla="*/ 521363 h 607039"/>
                  <a:gd name="connsiteX51" fmla="*/ 1668837 w 2307495"/>
                  <a:gd name="connsiteY51" fmla="*/ 556641 h 607039"/>
                  <a:gd name="connsiteX52" fmla="*/ 1619448 w 2307495"/>
                  <a:gd name="connsiteY52" fmla="*/ 549586 h 607039"/>
                  <a:gd name="connsiteX53" fmla="*/ 1563004 w 2307495"/>
                  <a:gd name="connsiteY53" fmla="*/ 542530 h 607039"/>
                  <a:gd name="connsiteX54" fmla="*/ 1485392 w 2307495"/>
                  <a:gd name="connsiteY54" fmla="*/ 521363 h 607039"/>
                  <a:gd name="connsiteX55" fmla="*/ 1407781 w 2307495"/>
                  <a:gd name="connsiteY55" fmla="*/ 535474 h 607039"/>
                  <a:gd name="connsiteX56" fmla="*/ 1400726 w 2307495"/>
                  <a:gd name="connsiteY56" fmla="*/ 486086 h 607039"/>
                  <a:gd name="connsiteX57" fmla="*/ 1316059 w 2307495"/>
                  <a:gd name="connsiteY57" fmla="*/ 535474 h 607039"/>
                  <a:gd name="connsiteX58" fmla="*/ 1280781 w 2307495"/>
                  <a:gd name="connsiteY58" fmla="*/ 535474 h 607039"/>
                  <a:gd name="connsiteX59" fmla="*/ 1217281 w 2307495"/>
                  <a:gd name="connsiteY59" fmla="*/ 535474 h 607039"/>
                  <a:gd name="connsiteX60" fmla="*/ 1132615 w 2307495"/>
                  <a:gd name="connsiteY60" fmla="*/ 556641 h 607039"/>
                  <a:gd name="connsiteX61" fmla="*/ 1047948 w 2307495"/>
                  <a:gd name="connsiteY61" fmla="*/ 563697 h 607039"/>
                  <a:gd name="connsiteX62" fmla="*/ 991504 w 2307495"/>
                  <a:gd name="connsiteY62" fmla="*/ 535474 h 607039"/>
                  <a:gd name="connsiteX63" fmla="*/ 892726 w 2307495"/>
                  <a:gd name="connsiteY63" fmla="*/ 535474 h 607039"/>
                  <a:gd name="connsiteX64" fmla="*/ 822170 w 2307495"/>
                  <a:gd name="connsiteY64" fmla="*/ 535474 h 607039"/>
                  <a:gd name="connsiteX65" fmla="*/ 758670 w 2307495"/>
                  <a:gd name="connsiteY65" fmla="*/ 549586 h 607039"/>
                  <a:gd name="connsiteX66" fmla="*/ 681059 w 2307495"/>
                  <a:gd name="connsiteY66" fmla="*/ 556641 h 607039"/>
                  <a:gd name="connsiteX67" fmla="*/ 638726 w 2307495"/>
                  <a:gd name="connsiteY67" fmla="*/ 535474 h 607039"/>
                  <a:gd name="connsiteX68" fmla="*/ 561115 w 2307495"/>
                  <a:gd name="connsiteY68" fmla="*/ 570752 h 607039"/>
                  <a:gd name="connsiteX69" fmla="*/ 455281 w 2307495"/>
                  <a:gd name="connsiteY69" fmla="*/ 591919 h 607039"/>
                  <a:gd name="connsiteX70" fmla="*/ 398837 w 2307495"/>
                  <a:gd name="connsiteY70" fmla="*/ 606030 h 607039"/>
                  <a:gd name="connsiteX71" fmla="*/ 342392 w 2307495"/>
                  <a:gd name="connsiteY71" fmla="*/ 563697 h 607039"/>
                  <a:gd name="connsiteX72" fmla="*/ 250670 w 2307495"/>
                  <a:gd name="connsiteY72" fmla="*/ 556641 h 607039"/>
                  <a:gd name="connsiteX73" fmla="*/ 180115 w 2307495"/>
                  <a:gd name="connsiteY73" fmla="*/ 598974 h 607039"/>
                  <a:gd name="connsiteX74" fmla="*/ 102504 w 2307495"/>
                  <a:gd name="connsiteY74" fmla="*/ 556641 h 607039"/>
                  <a:gd name="connsiteX75" fmla="*/ 46059 w 2307495"/>
                  <a:gd name="connsiteY75" fmla="*/ 556641 h 607039"/>
                  <a:gd name="connsiteX76" fmla="*/ 3726 w 2307495"/>
                  <a:gd name="connsiteY76" fmla="*/ 507252 h 607039"/>
                  <a:gd name="connsiteX77" fmla="*/ 3726 w 2307495"/>
                  <a:gd name="connsiteY77" fmla="*/ 450808 h 607039"/>
                  <a:gd name="connsiteX78" fmla="*/ 17837 w 2307495"/>
                  <a:gd name="connsiteY78" fmla="*/ 373197 h 607039"/>
                  <a:gd name="connsiteX79" fmla="*/ 24892 w 2307495"/>
                  <a:gd name="connsiteY79" fmla="*/ 330863 h 607039"/>
                  <a:gd name="connsiteX80" fmla="*/ 17837 w 2307495"/>
                  <a:gd name="connsiteY80" fmla="*/ 260308 h 607039"/>
                  <a:gd name="connsiteX81" fmla="*/ 24892 w 2307495"/>
                  <a:gd name="connsiteY81" fmla="*/ 225030 h 607039"/>
                  <a:gd name="connsiteX82" fmla="*/ 67226 w 2307495"/>
                  <a:gd name="connsiteY82" fmla="*/ 14036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07495" h="607039">
                    <a:moveTo>
                      <a:pt x="67226" y="140363"/>
                    </a:moveTo>
                    <a:cubicBezTo>
                      <a:pt x="89569" y="129780"/>
                      <a:pt x="134254" y="166234"/>
                      <a:pt x="158948" y="161530"/>
                    </a:cubicBezTo>
                    <a:cubicBezTo>
                      <a:pt x="183642" y="156826"/>
                      <a:pt x="193049" y="123900"/>
                      <a:pt x="215392" y="112141"/>
                    </a:cubicBezTo>
                    <a:cubicBezTo>
                      <a:pt x="237735" y="100382"/>
                      <a:pt x="270662" y="89798"/>
                      <a:pt x="293004" y="90974"/>
                    </a:cubicBezTo>
                    <a:cubicBezTo>
                      <a:pt x="315346" y="92150"/>
                      <a:pt x="332985" y="120373"/>
                      <a:pt x="349448" y="119197"/>
                    </a:cubicBezTo>
                    <a:cubicBezTo>
                      <a:pt x="365911" y="118021"/>
                      <a:pt x="372966" y="93326"/>
                      <a:pt x="391781" y="83919"/>
                    </a:cubicBezTo>
                    <a:cubicBezTo>
                      <a:pt x="410596" y="74512"/>
                      <a:pt x="443522" y="65104"/>
                      <a:pt x="462337" y="62752"/>
                    </a:cubicBezTo>
                    <a:cubicBezTo>
                      <a:pt x="481152" y="60400"/>
                      <a:pt x="490559" y="73336"/>
                      <a:pt x="504670" y="69808"/>
                    </a:cubicBezTo>
                    <a:cubicBezTo>
                      <a:pt x="518781" y="66280"/>
                      <a:pt x="528189" y="41586"/>
                      <a:pt x="547004" y="41586"/>
                    </a:cubicBezTo>
                    <a:cubicBezTo>
                      <a:pt x="565819" y="41586"/>
                      <a:pt x="592865" y="59225"/>
                      <a:pt x="617559" y="69808"/>
                    </a:cubicBezTo>
                    <a:cubicBezTo>
                      <a:pt x="642253" y="80391"/>
                      <a:pt x="670475" y="99206"/>
                      <a:pt x="695170" y="105086"/>
                    </a:cubicBezTo>
                    <a:cubicBezTo>
                      <a:pt x="719865" y="110966"/>
                      <a:pt x="743384" y="106262"/>
                      <a:pt x="765726" y="105086"/>
                    </a:cubicBezTo>
                    <a:cubicBezTo>
                      <a:pt x="788068" y="103910"/>
                      <a:pt x="811587" y="106261"/>
                      <a:pt x="829226" y="98030"/>
                    </a:cubicBezTo>
                    <a:cubicBezTo>
                      <a:pt x="846865" y="89799"/>
                      <a:pt x="853920" y="62752"/>
                      <a:pt x="871559" y="55697"/>
                    </a:cubicBezTo>
                    <a:cubicBezTo>
                      <a:pt x="889198" y="48642"/>
                      <a:pt x="911541" y="60401"/>
                      <a:pt x="935059" y="55697"/>
                    </a:cubicBezTo>
                    <a:cubicBezTo>
                      <a:pt x="958577" y="50993"/>
                      <a:pt x="987976" y="32178"/>
                      <a:pt x="1012670" y="27474"/>
                    </a:cubicBezTo>
                    <a:cubicBezTo>
                      <a:pt x="1037365" y="22770"/>
                      <a:pt x="1059708" y="26298"/>
                      <a:pt x="1083226" y="27474"/>
                    </a:cubicBezTo>
                    <a:cubicBezTo>
                      <a:pt x="1106744" y="28650"/>
                      <a:pt x="1133790" y="35706"/>
                      <a:pt x="1153781" y="34530"/>
                    </a:cubicBezTo>
                    <a:cubicBezTo>
                      <a:pt x="1173772" y="33354"/>
                      <a:pt x="1186707" y="23947"/>
                      <a:pt x="1203170" y="20419"/>
                    </a:cubicBezTo>
                    <a:cubicBezTo>
                      <a:pt x="1219633" y="16891"/>
                      <a:pt x="1236096" y="14539"/>
                      <a:pt x="1252559" y="13363"/>
                    </a:cubicBezTo>
                    <a:cubicBezTo>
                      <a:pt x="1269022" y="12187"/>
                      <a:pt x="1286661" y="7483"/>
                      <a:pt x="1301948" y="13363"/>
                    </a:cubicBezTo>
                    <a:cubicBezTo>
                      <a:pt x="1317235" y="19243"/>
                      <a:pt x="1327818" y="43937"/>
                      <a:pt x="1344281" y="48641"/>
                    </a:cubicBezTo>
                    <a:cubicBezTo>
                      <a:pt x="1360744" y="53345"/>
                      <a:pt x="1380735" y="36882"/>
                      <a:pt x="1400726" y="41586"/>
                    </a:cubicBezTo>
                    <a:cubicBezTo>
                      <a:pt x="1420717" y="46290"/>
                      <a:pt x="1440708" y="73335"/>
                      <a:pt x="1464226" y="76863"/>
                    </a:cubicBezTo>
                    <a:cubicBezTo>
                      <a:pt x="1487745" y="80391"/>
                      <a:pt x="1521846" y="65104"/>
                      <a:pt x="1541837" y="62752"/>
                    </a:cubicBezTo>
                    <a:cubicBezTo>
                      <a:pt x="1561828" y="60400"/>
                      <a:pt x="1572411" y="63928"/>
                      <a:pt x="1584170" y="62752"/>
                    </a:cubicBezTo>
                    <a:cubicBezTo>
                      <a:pt x="1595929" y="61576"/>
                      <a:pt x="1598281" y="61577"/>
                      <a:pt x="1612392" y="55697"/>
                    </a:cubicBezTo>
                    <a:cubicBezTo>
                      <a:pt x="1626503" y="49817"/>
                      <a:pt x="1653550" y="31002"/>
                      <a:pt x="1668837" y="27474"/>
                    </a:cubicBezTo>
                    <a:cubicBezTo>
                      <a:pt x="1684124" y="23946"/>
                      <a:pt x="1685300" y="25123"/>
                      <a:pt x="1704115" y="34530"/>
                    </a:cubicBezTo>
                    <a:cubicBezTo>
                      <a:pt x="1722930" y="43937"/>
                      <a:pt x="1755856" y="88623"/>
                      <a:pt x="1781726" y="83919"/>
                    </a:cubicBezTo>
                    <a:cubicBezTo>
                      <a:pt x="1807596" y="79215"/>
                      <a:pt x="1835819" y="19243"/>
                      <a:pt x="1859337" y="6308"/>
                    </a:cubicBezTo>
                    <a:cubicBezTo>
                      <a:pt x="1882855" y="-6627"/>
                      <a:pt x="1899319" y="3956"/>
                      <a:pt x="1922837" y="6308"/>
                    </a:cubicBezTo>
                    <a:cubicBezTo>
                      <a:pt x="1946355" y="8660"/>
                      <a:pt x="1976930" y="11012"/>
                      <a:pt x="2000448" y="20419"/>
                    </a:cubicBezTo>
                    <a:cubicBezTo>
                      <a:pt x="2023967" y="29826"/>
                      <a:pt x="2043957" y="48641"/>
                      <a:pt x="2063948" y="62752"/>
                    </a:cubicBezTo>
                    <a:cubicBezTo>
                      <a:pt x="2083939" y="76863"/>
                      <a:pt x="2103929" y="92151"/>
                      <a:pt x="2120392" y="105086"/>
                    </a:cubicBezTo>
                    <a:cubicBezTo>
                      <a:pt x="2136855" y="118021"/>
                      <a:pt x="2140383" y="134484"/>
                      <a:pt x="2162726" y="140363"/>
                    </a:cubicBezTo>
                    <a:cubicBezTo>
                      <a:pt x="2185069" y="146242"/>
                      <a:pt x="2230930" y="128604"/>
                      <a:pt x="2254448" y="140363"/>
                    </a:cubicBezTo>
                    <a:cubicBezTo>
                      <a:pt x="2277966" y="152122"/>
                      <a:pt x="2295606" y="189752"/>
                      <a:pt x="2303837" y="210919"/>
                    </a:cubicBezTo>
                    <a:cubicBezTo>
                      <a:pt x="2312069" y="232086"/>
                      <a:pt x="2303837" y="267363"/>
                      <a:pt x="2303837" y="267363"/>
                    </a:cubicBezTo>
                    <a:cubicBezTo>
                      <a:pt x="2303837" y="290881"/>
                      <a:pt x="2306189" y="324984"/>
                      <a:pt x="2303837" y="352030"/>
                    </a:cubicBezTo>
                    <a:cubicBezTo>
                      <a:pt x="2301485" y="379076"/>
                      <a:pt x="2294430" y="402595"/>
                      <a:pt x="2289726" y="429641"/>
                    </a:cubicBezTo>
                    <a:cubicBezTo>
                      <a:pt x="2285022" y="456687"/>
                      <a:pt x="2285022" y="491965"/>
                      <a:pt x="2275615" y="514308"/>
                    </a:cubicBezTo>
                    <a:cubicBezTo>
                      <a:pt x="2266208" y="536651"/>
                      <a:pt x="2250920" y="553114"/>
                      <a:pt x="2233281" y="563697"/>
                    </a:cubicBezTo>
                    <a:cubicBezTo>
                      <a:pt x="2215642" y="574280"/>
                      <a:pt x="2193299" y="581336"/>
                      <a:pt x="2169781" y="577808"/>
                    </a:cubicBezTo>
                    <a:cubicBezTo>
                      <a:pt x="2146263" y="574280"/>
                      <a:pt x="2113337" y="557817"/>
                      <a:pt x="2092170" y="542530"/>
                    </a:cubicBezTo>
                    <a:cubicBezTo>
                      <a:pt x="2071003" y="527243"/>
                      <a:pt x="2055716" y="500197"/>
                      <a:pt x="2042781" y="486086"/>
                    </a:cubicBezTo>
                    <a:cubicBezTo>
                      <a:pt x="2029846" y="471975"/>
                      <a:pt x="2028670" y="463743"/>
                      <a:pt x="2014559" y="457863"/>
                    </a:cubicBezTo>
                    <a:cubicBezTo>
                      <a:pt x="2000448" y="451983"/>
                      <a:pt x="1982810" y="446104"/>
                      <a:pt x="1958115" y="450808"/>
                    </a:cubicBezTo>
                    <a:cubicBezTo>
                      <a:pt x="1933421" y="455512"/>
                      <a:pt x="1891087" y="474327"/>
                      <a:pt x="1866392" y="486086"/>
                    </a:cubicBezTo>
                    <a:cubicBezTo>
                      <a:pt x="1841698" y="497845"/>
                      <a:pt x="1827587" y="515484"/>
                      <a:pt x="1809948" y="521363"/>
                    </a:cubicBezTo>
                    <a:cubicBezTo>
                      <a:pt x="1792309" y="527242"/>
                      <a:pt x="1784078" y="515483"/>
                      <a:pt x="1760559" y="521363"/>
                    </a:cubicBezTo>
                    <a:cubicBezTo>
                      <a:pt x="1737040" y="527243"/>
                      <a:pt x="1692355" y="551937"/>
                      <a:pt x="1668837" y="556641"/>
                    </a:cubicBezTo>
                    <a:cubicBezTo>
                      <a:pt x="1645319" y="561345"/>
                      <a:pt x="1619448" y="549586"/>
                      <a:pt x="1619448" y="549586"/>
                    </a:cubicBezTo>
                    <a:cubicBezTo>
                      <a:pt x="1601809" y="547234"/>
                      <a:pt x="1585346" y="547234"/>
                      <a:pt x="1563004" y="542530"/>
                    </a:cubicBezTo>
                    <a:cubicBezTo>
                      <a:pt x="1540662" y="537826"/>
                      <a:pt x="1511262" y="522539"/>
                      <a:pt x="1485392" y="521363"/>
                    </a:cubicBezTo>
                    <a:cubicBezTo>
                      <a:pt x="1459522" y="520187"/>
                      <a:pt x="1421892" y="541353"/>
                      <a:pt x="1407781" y="535474"/>
                    </a:cubicBezTo>
                    <a:cubicBezTo>
                      <a:pt x="1393670" y="529595"/>
                      <a:pt x="1416013" y="486086"/>
                      <a:pt x="1400726" y="486086"/>
                    </a:cubicBezTo>
                    <a:cubicBezTo>
                      <a:pt x="1385439" y="486086"/>
                      <a:pt x="1336050" y="527243"/>
                      <a:pt x="1316059" y="535474"/>
                    </a:cubicBezTo>
                    <a:cubicBezTo>
                      <a:pt x="1296068" y="543705"/>
                      <a:pt x="1280781" y="535474"/>
                      <a:pt x="1280781" y="535474"/>
                    </a:cubicBezTo>
                    <a:cubicBezTo>
                      <a:pt x="1264318" y="535474"/>
                      <a:pt x="1241975" y="531946"/>
                      <a:pt x="1217281" y="535474"/>
                    </a:cubicBezTo>
                    <a:cubicBezTo>
                      <a:pt x="1192587" y="539002"/>
                      <a:pt x="1160837" y="551937"/>
                      <a:pt x="1132615" y="556641"/>
                    </a:cubicBezTo>
                    <a:cubicBezTo>
                      <a:pt x="1104393" y="561345"/>
                      <a:pt x="1071466" y="567225"/>
                      <a:pt x="1047948" y="563697"/>
                    </a:cubicBezTo>
                    <a:cubicBezTo>
                      <a:pt x="1024430" y="560169"/>
                      <a:pt x="1017374" y="540178"/>
                      <a:pt x="991504" y="535474"/>
                    </a:cubicBezTo>
                    <a:cubicBezTo>
                      <a:pt x="965634" y="530770"/>
                      <a:pt x="892726" y="535474"/>
                      <a:pt x="892726" y="535474"/>
                    </a:cubicBezTo>
                    <a:cubicBezTo>
                      <a:pt x="864504" y="535474"/>
                      <a:pt x="844513" y="533122"/>
                      <a:pt x="822170" y="535474"/>
                    </a:cubicBezTo>
                    <a:cubicBezTo>
                      <a:pt x="799827" y="537826"/>
                      <a:pt x="782188" y="546058"/>
                      <a:pt x="758670" y="549586"/>
                    </a:cubicBezTo>
                    <a:cubicBezTo>
                      <a:pt x="735152" y="553114"/>
                      <a:pt x="701050" y="558993"/>
                      <a:pt x="681059" y="556641"/>
                    </a:cubicBezTo>
                    <a:cubicBezTo>
                      <a:pt x="661068" y="554289"/>
                      <a:pt x="658717" y="533122"/>
                      <a:pt x="638726" y="535474"/>
                    </a:cubicBezTo>
                    <a:cubicBezTo>
                      <a:pt x="618735" y="537826"/>
                      <a:pt x="591689" y="561345"/>
                      <a:pt x="561115" y="570752"/>
                    </a:cubicBezTo>
                    <a:cubicBezTo>
                      <a:pt x="530541" y="580159"/>
                      <a:pt x="482327" y="586039"/>
                      <a:pt x="455281" y="591919"/>
                    </a:cubicBezTo>
                    <a:cubicBezTo>
                      <a:pt x="428235" y="597799"/>
                      <a:pt x="417652" y="610734"/>
                      <a:pt x="398837" y="606030"/>
                    </a:cubicBezTo>
                    <a:cubicBezTo>
                      <a:pt x="380022" y="601326"/>
                      <a:pt x="367087" y="571929"/>
                      <a:pt x="342392" y="563697"/>
                    </a:cubicBezTo>
                    <a:cubicBezTo>
                      <a:pt x="317698" y="555466"/>
                      <a:pt x="277716" y="550762"/>
                      <a:pt x="250670" y="556641"/>
                    </a:cubicBezTo>
                    <a:cubicBezTo>
                      <a:pt x="223624" y="562521"/>
                      <a:pt x="204809" y="598974"/>
                      <a:pt x="180115" y="598974"/>
                    </a:cubicBezTo>
                    <a:cubicBezTo>
                      <a:pt x="155421" y="598974"/>
                      <a:pt x="124847" y="563696"/>
                      <a:pt x="102504" y="556641"/>
                    </a:cubicBezTo>
                    <a:cubicBezTo>
                      <a:pt x="80161" y="549586"/>
                      <a:pt x="62522" y="564872"/>
                      <a:pt x="46059" y="556641"/>
                    </a:cubicBezTo>
                    <a:cubicBezTo>
                      <a:pt x="29596" y="548410"/>
                      <a:pt x="10781" y="524891"/>
                      <a:pt x="3726" y="507252"/>
                    </a:cubicBezTo>
                    <a:cubicBezTo>
                      <a:pt x="-3329" y="489613"/>
                      <a:pt x="1374" y="473151"/>
                      <a:pt x="3726" y="450808"/>
                    </a:cubicBezTo>
                    <a:cubicBezTo>
                      <a:pt x="6078" y="428466"/>
                      <a:pt x="14309" y="393188"/>
                      <a:pt x="17837" y="373197"/>
                    </a:cubicBezTo>
                    <a:cubicBezTo>
                      <a:pt x="21365" y="353206"/>
                      <a:pt x="24892" y="349678"/>
                      <a:pt x="24892" y="330863"/>
                    </a:cubicBezTo>
                    <a:cubicBezTo>
                      <a:pt x="24892" y="312048"/>
                      <a:pt x="17837" y="277947"/>
                      <a:pt x="17837" y="260308"/>
                    </a:cubicBezTo>
                    <a:cubicBezTo>
                      <a:pt x="17837" y="242669"/>
                      <a:pt x="17837" y="246197"/>
                      <a:pt x="24892" y="225030"/>
                    </a:cubicBezTo>
                    <a:cubicBezTo>
                      <a:pt x="31947" y="203863"/>
                      <a:pt x="44883" y="150946"/>
                      <a:pt x="67226" y="140363"/>
                    </a:cubicBezTo>
                    <a:close/>
                  </a:path>
                </a:pathLst>
              </a:custGeom>
              <a:solidFill>
                <a:srgbClr val="953735">
                  <a:alpha val="30000"/>
                </a:srgbClr>
              </a:solid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9" name="Connecteur droit 18"/>
            <p:cNvCxnSpPr>
              <a:cxnSpLocks/>
            </p:cNvCxnSpPr>
            <p:nvPr/>
          </p:nvCxnSpPr>
          <p:spPr>
            <a:xfrm>
              <a:off x="1248053" y="3798510"/>
              <a:ext cx="518075"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211028" y="4391388"/>
              <a:ext cx="1036324" cy="523220"/>
            </a:xfrm>
            <a:prstGeom prst="rect">
              <a:avLst/>
            </a:prstGeom>
            <a:noFill/>
          </p:spPr>
          <p:txBody>
            <a:bodyPr wrap="none" rtlCol="0">
              <a:spAutoFit/>
            </a:bodyPr>
            <a:lstStyle/>
            <a:p>
              <a:r>
                <a:rPr lang="fr-FR" sz="1400" dirty="0"/>
                <a:t>Endoderme</a:t>
              </a:r>
              <a:br>
                <a:rPr lang="fr-FR" sz="1400" dirty="0"/>
              </a:br>
              <a:r>
                <a:rPr lang="fr-FR" sz="1400" dirty="0"/>
                <a:t>présomptif</a:t>
              </a:r>
            </a:p>
          </p:txBody>
        </p:sp>
        <p:sp>
          <p:nvSpPr>
            <p:cNvPr id="42" name="Bulle rectangulaire à coins arrondis 41"/>
            <p:cNvSpPr/>
            <p:nvPr/>
          </p:nvSpPr>
          <p:spPr>
            <a:xfrm>
              <a:off x="522514" y="1218784"/>
              <a:ext cx="2860786" cy="1296766"/>
            </a:xfrm>
            <a:prstGeom prst="wedgeRoundRectCallout">
              <a:avLst>
                <a:gd name="adj1" fmla="val 6874"/>
                <a:gd name="adj2" fmla="val 141065"/>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06" name="Ellipse 105"/>
            <p:cNvSpPr/>
            <p:nvPr/>
          </p:nvSpPr>
          <p:spPr>
            <a:xfrm flipV="1">
              <a:off x="4645061" y="2796147"/>
              <a:ext cx="130689" cy="119768"/>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7" name="Connecteur droit avec flèche 106"/>
            <p:cNvCxnSpPr/>
            <p:nvPr/>
          </p:nvCxnSpPr>
          <p:spPr>
            <a:xfrm flipV="1">
              <a:off x="4696933" y="5023407"/>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09" name="Connecteur droit avec flèche 108"/>
            <p:cNvCxnSpPr/>
            <p:nvPr/>
          </p:nvCxnSpPr>
          <p:spPr>
            <a:xfrm flipV="1">
              <a:off x="4710406" y="2493232"/>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007716" y="1226014"/>
              <a:ext cx="1541137" cy="245669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 name="Grouper 1"/>
            <p:cNvGrpSpPr/>
            <p:nvPr/>
          </p:nvGrpSpPr>
          <p:grpSpPr>
            <a:xfrm flipV="1">
              <a:off x="4290883" y="3566899"/>
              <a:ext cx="1257969" cy="1342271"/>
              <a:chOff x="5960596" y="364281"/>
              <a:chExt cx="1043565" cy="1142401"/>
            </a:xfrm>
          </p:grpSpPr>
          <p:grpSp>
            <p:nvGrpSpPr>
              <p:cNvPr id="79" name="Grouper 78"/>
              <p:cNvGrpSpPr/>
              <p:nvPr/>
            </p:nvGrpSpPr>
            <p:grpSpPr>
              <a:xfrm>
                <a:off x="5960596" y="1309555"/>
                <a:ext cx="206082" cy="197122"/>
                <a:chOff x="6595382" y="1279373"/>
                <a:chExt cx="333346" cy="318853"/>
              </a:xfrm>
            </p:grpSpPr>
            <p:sp>
              <p:nvSpPr>
                <p:cNvPr id="80" name="Corde 79"/>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Rectangle 80"/>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82" name="Grouper 81"/>
              <p:cNvGrpSpPr/>
              <p:nvPr/>
            </p:nvGrpSpPr>
            <p:grpSpPr>
              <a:xfrm>
                <a:off x="6244535" y="1309559"/>
                <a:ext cx="206083" cy="197123"/>
                <a:chOff x="6595382" y="1279373"/>
                <a:chExt cx="333346" cy="318853"/>
              </a:xfrm>
            </p:grpSpPr>
            <p:sp>
              <p:nvSpPr>
                <p:cNvPr id="83" name="Corde 82"/>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4" name="Rectangle 83"/>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85" name="Grouper 84"/>
              <p:cNvGrpSpPr/>
              <p:nvPr/>
            </p:nvGrpSpPr>
            <p:grpSpPr>
              <a:xfrm>
                <a:off x="6528454" y="1309559"/>
                <a:ext cx="206083" cy="197123"/>
                <a:chOff x="6595382" y="1279373"/>
                <a:chExt cx="333346" cy="318853"/>
              </a:xfrm>
            </p:grpSpPr>
            <p:sp>
              <p:nvSpPr>
                <p:cNvPr id="86" name="Corde 85"/>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7" name="Rectangle 86"/>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90" name="Rectangle 89"/>
              <p:cNvSpPr/>
              <p:nvPr/>
            </p:nvSpPr>
            <p:spPr>
              <a:xfrm>
                <a:off x="6823639" y="1347512"/>
                <a:ext cx="180522" cy="445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Ellipse 91"/>
              <p:cNvSpPr/>
              <p:nvPr/>
            </p:nvSpPr>
            <p:spPr>
              <a:xfrm>
                <a:off x="6267212" y="1320206"/>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7" name="Ellipse 146"/>
              <p:cNvSpPr/>
              <p:nvPr/>
            </p:nvSpPr>
            <p:spPr>
              <a:xfrm>
                <a:off x="6249198" y="895524"/>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1" name="Ellipse 150"/>
              <p:cNvSpPr/>
              <p:nvPr/>
            </p:nvSpPr>
            <p:spPr>
              <a:xfrm>
                <a:off x="6239879" y="364281"/>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95" name="Ellipse 94"/>
            <p:cNvSpPr/>
            <p:nvPr/>
          </p:nvSpPr>
          <p:spPr>
            <a:xfrm>
              <a:off x="4365298" y="1435460"/>
              <a:ext cx="1028706" cy="1009925"/>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6" name="Grouper 95"/>
            <p:cNvGrpSpPr/>
            <p:nvPr/>
          </p:nvGrpSpPr>
          <p:grpSpPr>
            <a:xfrm>
              <a:off x="4544010" y="2062061"/>
              <a:ext cx="799579" cy="124454"/>
              <a:chOff x="7032899" y="4520242"/>
              <a:chExt cx="663301" cy="105922"/>
            </a:xfrm>
          </p:grpSpPr>
          <p:cxnSp>
            <p:nvCxnSpPr>
              <p:cNvPr id="97" name="Connecteur droit 96"/>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8" name="Grouper 97"/>
              <p:cNvGrpSpPr/>
              <p:nvPr/>
            </p:nvGrpSpPr>
            <p:grpSpPr>
              <a:xfrm>
                <a:off x="7300982" y="4520242"/>
                <a:ext cx="148797" cy="105921"/>
                <a:chOff x="7300982" y="4436878"/>
                <a:chExt cx="218255" cy="189286"/>
              </a:xfrm>
            </p:grpSpPr>
            <p:cxnSp>
              <p:nvCxnSpPr>
                <p:cNvPr id="99" name="Connecteur droit 98"/>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Connecteur droit avec flèche 99"/>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sp>
          <p:nvSpPr>
            <p:cNvPr id="111" name="Ellipse 110"/>
            <p:cNvSpPr/>
            <p:nvPr/>
          </p:nvSpPr>
          <p:spPr>
            <a:xfrm>
              <a:off x="4635626" y="2043139"/>
              <a:ext cx="157540" cy="140722"/>
            </a:xfrm>
            <a:prstGeom prst="ellipse">
              <a:avLst/>
            </a:prstGeom>
            <a:solidFill>
              <a:srgbClr val="7F7F7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6" name="Rectangle 115"/>
            <p:cNvSpPr/>
            <p:nvPr/>
          </p:nvSpPr>
          <p:spPr>
            <a:xfrm>
              <a:off x="4009118" y="3949077"/>
              <a:ext cx="1539735" cy="2410410"/>
            </a:xfrm>
            <a:prstGeom prst="rect">
              <a:avLst/>
            </a:prstGeom>
            <a:no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Rectangle 140"/>
            <p:cNvSpPr/>
            <p:nvPr/>
          </p:nvSpPr>
          <p:spPr>
            <a:xfrm>
              <a:off x="2620215" y="4194668"/>
              <a:ext cx="331329" cy="464315"/>
            </a:xfrm>
            <a:prstGeom prst="rect">
              <a:avLst/>
            </a:prstGeom>
            <a:noFill/>
            <a:ln w="25400" cmpd="sng">
              <a:solidFill>
                <a:srgbClr val="008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3" name="Connecteur droit avec flèche 142"/>
            <p:cNvCxnSpPr/>
            <p:nvPr/>
          </p:nvCxnSpPr>
          <p:spPr>
            <a:xfrm flipV="1">
              <a:off x="4739699" y="3800558"/>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2" name="Forme libre 11"/>
            <p:cNvSpPr/>
            <p:nvPr/>
          </p:nvSpPr>
          <p:spPr>
            <a:xfrm>
              <a:off x="4405159" y="5327055"/>
              <a:ext cx="949158" cy="182447"/>
            </a:xfrm>
            <a:custGeom>
              <a:avLst/>
              <a:gdLst>
                <a:gd name="connsiteX0" fmla="*/ 0 w 3743158"/>
                <a:gd name="connsiteY0" fmla="*/ 74296 h 249625"/>
                <a:gd name="connsiteX1" fmla="*/ 254000 w 3743158"/>
                <a:gd name="connsiteY1" fmla="*/ 20823 h 249625"/>
                <a:gd name="connsiteX2" fmla="*/ 601579 w 3743158"/>
                <a:gd name="connsiteY2" fmla="*/ 47560 h 249625"/>
                <a:gd name="connsiteX3" fmla="*/ 1042737 w 3743158"/>
                <a:gd name="connsiteY3" fmla="*/ 234718 h 249625"/>
                <a:gd name="connsiteX4" fmla="*/ 1350210 w 3743158"/>
                <a:gd name="connsiteY4" fmla="*/ 234718 h 249625"/>
                <a:gd name="connsiteX5" fmla="*/ 1711158 w 3743158"/>
                <a:gd name="connsiteY5" fmla="*/ 207981 h 249625"/>
                <a:gd name="connsiteX6" fmla="*/ 2018631 w 3743158"/>
                <a:gd name="connsiteY6" fmla="*/ 101033 h 249625"/>
                <a:gd name="connsiteX7" fmla="*/ 2553368 w 3743158"/>
                <a:gd name="connsiteY7" fmla="*/ 7454 h 249625"/>
                <a:gd name="connsiteX8" fmla="*/ 2994526 w 3743158"/>
                <a:gd name="connsiteY8" fmla="*/ 7454 h 249625"/>
                <a:gd name="connsiteX9" fmla="*/ 3261895 w 3743158"/>
                <a:gd name="connsiteY9" fmla="*/ 20823 h 249625"/>
                <a:gd name="connsiteX10" fmla="*/ 3622842 w 3743158"/>
                <a:gd name="connsiteY10" fmla="*/ 87665 h 249625"/>
                <a:gd name="connsiteX11" fmla="*/ 3743158 w 3743158"/>
                <a:gd name="connsiteY11" fmla="*/ 207981 h 249625"/>
                <a:gd name="connsiteX12" fmla="*/ 3743158 w 3743158"/>
                <a:gd name="connsiteY12" fmla="*/ 207981 h 2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3158" h="249625">
                  <a:moveTo>
                    <a:pt x="0" y="74296"/>
                  </a:moveTo>
                  <a:cubicBezTo>
                    <a:pt x="76868" y="49787"/>
                    <a:pt x="153737" y="25279"/>
                    <a:pt x="254000" y="20823"/>
                  </a:cubicBezTo>
                  <a:cubicBezTo>
                    <a:pt x="354263" y="16367"/>
                    <a:pt x="470123" y="11911"/>
                    <a:pt x="601579" y="47560"/>
                  </a:cubicBezTo>
                  <a:cubicBezTo>
                    <a:pt x="733035" y="83209"/>
                    <a:pt x="917965" y="203525"/>
                    <a:pt x="1042737" y="234718"/>
                  </a:cubicBezTo>
                  <a:cubicBezTo>
                    <a:pt x="1167509" y="265911"/>
                    <a:pt x="1238807" y="239174"/>
                    <a:pt x="1350210" y="234718"/>
                  </a:cubicBezTo>
                  <a:cubicBezTo>
                    <a:pt x="1461613" y="230262"/>
                    <a:pt x="1599755" y="230262"/>
                    <a:pt x="1711158" y="207981"/>
                  </a:cubicBezTo>
                  <a:cubicBezTo>
                    <a:pt x="1822562" y="185700"/>
                    <a:pt x="1878263" y="134454"/>
                    <a:pt x="2018631" y="101033"/>
                  </a:cubicBezTo>
                  <a:cubicBezTo>
                    <a:pt x="2158999" y="67612"/>
                    <a:pt x="2390719" y="23050"/>
                    <a:pt x="2553368" y="7454"/>
                  </a:cubicBezTo>
                  <a:cubicBezTo>
                    <a:pt x="2716017" y="-8143"/>
                    <a:pt x="2876438" y="5226"/>
                    <a:pt x="2994526" y="7454"/>
                  </a:cubicBezTo>
                  <a:cubicBezTo>
                    <a:pt x="3112614" y="9682"/>
                    <a:pt x="3157176" y="7455"/>
                    <a:pt x="3261895" y="20823"/>
                  </a:cubicBezTo>
                  <a:cubicBezTo>
                    <a:pt x="3366614" y="34191"/>
                    <a:pt x="3542632" y="56472"/>
                    <a:pt x="3622842" y="87665"/>
                  </a:cubicBezTo>
                  <a:cubicBezTo>
                    <a:pt x="3703052" y="118858"/>
                    <a:pt x="3743158" y="207981"/>
                    <a:pt x="3743158" y="207981"/>
                  </a:cubicBezTo>
                  <a:lnTo>
                    <a:pt x="3743158" y="207981"/>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50" name="Connecteur droit avec flèche 149"/>
            <p:cNvCxnSpPr/>
            <p:nvPr/>
          </p:nvCxnSpPr>
          <p:spPr>
            <a:xfrm flipV="1">
              <a:off x="4710406" y="2973738"/>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2625564" y="3542615"/>
              <a:ext cx="331329" cy="464315"/>
            </a:xfrm>
            <a:prstGeom prst="rect">
              <a:avLst/>
            </a:prstGeom>
            <a:noFill/>
            <a:ln w="31750" cmpd="sng">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3" name="Bulle rectangulaire à coins arrondis 152"/>
            <p:cNvSpPr/>
            <p:nvPr/>
          </p:nvSpPr>
          <p:spPr>
            <a:xfrm>
              <a:off x="208073" y="5509502"/>
              <a:ext cx="3282970" cy="1079088"/>
            </a:xfrm>
            <a:prstGeom prst="wedgeRoundRectCallout">
              <a:avLst>
                <a:gd name="adj1" fmla="val 11424"/>
                <a:gd name="adj2" fmla="val -133570"/>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cxnSp>
          <p:nvCxnSpPr>
            <p:cNvPr id="154" name="Connecteur droit avec flèche 153"/>
            <p:cNvCxnSpPr/>
            <p:nvPr/>
          </p:nvCxnSpPr>
          <p:spPr>
            <a:xfrm flipH="1">
              <a:off x="2951546" y="1226014"/>
              <a:ext cx="1056170" cy="2316601"/>
            </a:xfrm>
            <a:prstGeom prst="straightConnector1">
              <a:avLst/>
            </a:prstGeom>
            <a:ln w="31750" cmpd="sng">
              <a:solidFill>
                <a:srgbClr val="FF0000"/>
              </a:solidFill>
              <a:prstDash val="sysDot"/>
              <a:headEnd type="none"/>
              <a:tailEnd type="none" w="sm" len="med"/>
            </a:ln>
          </p:spPr>
          <p:style>
            <a:lnRef idx="2">
              <a:schemeClr val="accent1"/>
            </a:lnRef>
            <a:fillRef idx="0">
              <a:schemeClr val="accent1"/>
            </a:fillRef>
            <a:effectRef idx="1">
              <a:schemeClr val="accent1"/>
            </a:effectRef>
            <a:fontRef idx="minor">
              <a:schemeClr val="tx1"/>
            </a:fontRef>
          </p:style>
        </p:cxnSp>
        <p:cxnSp>
          <p:nvCxnSpPr>
            <p:cNvPr id="155" name="Connecteur droit avec flèche 154"/>
            <p:cNvCxnSpPr/>
            <p:nvPr/>
          </p:nvCxnSpPr>
          <p:spPr>
            <a:xfrm flipH="1">
              <a:off x="2951544" y="3682704"/>
              <a:ext cx="1056172" cy="324226"/>
            </a:xfrm>
            <a:prstGeom prst="straightConnector1">
              <a:avLst/>
            </a:prstGeom>
            <a:ln w="31750" cmpd="sng">
              <a:solidFill>
                <a:srgbClr val="FF0000"/>
              </a:solidFill>
              <a:prstDash val="sysDot"/>
              <a:headEnd type="none"/>
              <a:tailEnd type="none" w="sm" len="med"/>
            </a:ln>
          </p:spPr>
          <p:style>
            <a:lnRef idx="2">
              <a:schemeClr val="accent1"/>
            </a:lnRef>
            <a:fillRef idx="0">
              <a:schemeClr val="accent1"/>
            </a:fillRef>
            <a:effectRef idx="1">
              <a:schemeClr val="accent1"/>
            </a:effectRef>
            <a:fontRef idx="minor">
              <a:schemeClr val="tx1"/>
            </a:fontRef>
          </p:style>
        </p:cxnSp>
        <p:cxnSp>
          <p:nvCxnSpPr>
            <p:cNvPr id="156" name="Connecteur droit avec flèche 155"/>
            <p:cNvCxnSpPr/>
            <p:nvPr/>
          </p:nvCxnSpPr>
          <p:spPr>
            <a:xfrm flipH="1">
              <a:off x="2956894" y="3949077"/>
              <a:ext cx="1052224" cy="245591"/>
            </a:xfrm>
            <a:prstGeom prst="straightConnector1">
              <a:avLst/>
            </a:prstGeom>
            <a:ln w="28575" cmpd="sng">
              <a:solidFill>
                <a:srgbClr val="008000"/>
              </a:solidFill>
              <a:prstDash val="sysDot"/>
              <a:headEnd type="none"/>
              <a:tailEnd type="none" w="sm" len="med"/>
            </a:ln>
          </p:spPr>
          <p:style>
            <a:lnRef idx="2">
              <a:schemeClr val="accent1"/>
            </a:lnRef>
            <a:fillRef idx="0">
              <a:schemeClr val="accent1"/>
            </a:fillRef>
            <a:effectRef idx="1">
              <a:schemeClr val="accent1"/>
            </a:effectRef>
            <a:fontRef idx="minor">
              <a:schemeClr val="tx1"/>
            </a:fontRef>
          </p:style>
        </p:cxnSp>
        <p:cxnSp>
          <p:nvCxnSpPr>
            <p:cNvPr id="157" name="Connecteur droit avec flèche 156"/>
            <p:cNvCxnSpPr/>
            <p:nvPr/>
          </p:nvCxnSpPr>
          <p:spPr>
            <a:xfrm flipH="1" flipV="1">
              <a:off x="2951544" y="4658985"/>
              <a:ext cx="1057574" cy="1700502"/>
            </a:xfrm>
            <a:prstGeom prst="straightConnector1">
              <a:avLst/>
            </a:prstGeom>
            <a:ln w="25400" cmpd="sng">
              <a:solidFill>
                <a:srgbClr val="008000"/>
              </a:solidFill>
              <a:prstDash val="sysDot"/>
              <a:headEnd type="none"/>
              <a:tailEnd type="none" w="sm" len="med"/>
            </a:ln>
          </p:spPr>
          <p:style>
            <a:lnRef idx="2">
              <a:schemeClr val="accent1"/>
            </a:lnRef>
            <a:fillRef idx="0">
              <a:schemeClr val="accent1"/>
            </a:fillRef>
            <a:effectRef idx="1">
              <a:schemeClr val="accent1"/>
            </a:effectRef>
            <a:fontRef idx="minor">
              <a:schemeClr val="tx1"/>
            </a:fontRef>
          </p:style>
        </p:cxnSp>
        <p:cxnSp>
          <p:nvCxnSpPr>
            <p:cNvPr id="165" name="Connecteur droit avec flèche 164"/>
            <p:cNvCxnSpPr/>
            <p:nvPr/>
          </p:nvCxnSpPr>
          <p:spPr>
            <a:xfrm flipV="1">
              <a:off x="4721875" y="4390049"/>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09" name="Connecteur droit 208"/>
            <p:cNvCxnSpPr>
              <a:cxnSpLocks/>
            </p:cNvCxnSpPr>
            <p:nvPr/>
          </p:nvCxnSpPr>
          <p:spPr>
            <a:xfrm flipV="1">
              <a:off x="1248053" y="4315157"/>
              <a:ext cx="726868" cy="316296"/>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215" name="Ellipse 214"/>
            <p:cNvSpPr/>
            <p:nvPr/>
          </p:nvSpPr>
          <p:spPr>
            <a:xfrm flipV="1">
              <a:off x="6409153" y="2795920"/>
              <a:ext cx="130689" cy="119768"/>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16" name="Connecteur droit avec flèche 215"/>
            <p:cNvCxnSpPr/>
            <p:nvPr/>
          </p:nvCxnSpPr>
          <p:spPr>
            <a:xfrm flipV="1">
              <a:off x="6432803" y="4980847"/>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17" name="Connecteur droit avec flèche 216"/>
            <p:cNvCxnSpPr/>
            <p:nvPr/>
          </p:nvCxnSpPr>
          <p:spPr>
            <a:xfrm flipV="1">
              <a:off x="6473340" y="324836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18" name="Connecteur droit avec flèche 217"/>
            <p:cNvCxnSpPr/>
            <p:nvPr/>
          </p:nvCxnSpPr>
          <p:spPr>
            <a:xfrm flipV="1">
              <a:off x="6474498" y="2493005"/>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19" name="Rectangle 218"/>
            <p:cNvSpPr/>
            <p:nvPr/>
          </p:nvSpPr>
          <p:spPr>
            <a:xfrm>
              <a:off x="5701253" y="1225787"/>
              <a:ext cx="1541137" cy="245669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20" name="Grouper 219"/>
            <p:cNvGrpSpPr/>
            <p:nvPr/>
          </p:nvGrpSpPr>
          <p:grpSpPr>
            <a:xfrm flipV="1">
              <a:off x="5970334" y="3566672"/>
              <a:ext cx="1257945" cy="1328160"/>
              <a:chOff x="5960616" y="376291"/>
              <a:chExt cx="1043545" cy="1130391"/>
            </a:xfrm>
          </p:grpSpPr>
          <p:grpSp>
            <p:nvGrpSpPr>
              <p:cNvPr id="221" name="Grouper 220"/>
              <p:cNvGrpSpPr/>
              <p:nvPr/>
            </p:nvGrpSpPr>
            <p:grpSpPr>
              <a:xfrm>
                <a:off x="5960616" y="1309559"/>
                <a:ext cx="206083" cy="197123"/>
                <a:chOff x="6595382" y="1279373"/>
                <a:chExt cx="333346" cy="318853"/>
              </a:xfrm>
            </p:grpSpPr>
            <p:sp>
              <p:nvSpPr>
                <p:cNvPr id="236" name="Corde 235"/>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7" name="Rectangle 236"/>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22" name="Grouper 221"/>
              <p:cNvGrpSpPr/>
              <p:nvPr/>
            </p:nvGrpSpPr>
            <p:grpSpPr>
              <a:xfrm>
                <a:off x="6244535" y="1309559"/>
                <a:ext cx="206083" cy="197123"/>
                <a:chOff x="6595382" y="1279373"/>
                <a:chExt cx="333346" cy="318853"/>
              </a:xfrm>
            </p:grpSpPr>
            <p:sp>
              <p:nvSpPr>
                <p:cNvPr id="234" name="Corde 233"/>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5" name="Rectangle 234"/>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23" name="Grouper 222"/>
              <p:cNvGrpSpPr/>
              <p:nvPr/>
            </p:nvGrpSpPr>
            <p:grpSpPr>
              <a:xfrm>
                <a:off x="6528454" y="1309559"/>
                <a:ext cx="206083" cy="197123"/>
                <a:chOff x="6595382" y="1279373"/>
                <a:chExt cx="333346" cy="318853"/>
              </a:xfrm>
            </p:grpSpPr>
            <p:sp>
              <p:nvSpPr>
                <p:cNvPr id="232" name="Corde 231"/>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3" name="Rectangle 232"/>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24" name="Rectangle 223"/>
              <p:cNvSpPr/>
              <p:nvPr/>
            </p:nvSpPr>
            <p:spPr>
              <a:xfrm>
                <a:off x="6823639" y="1347512"/>
                <a:ext cx="180522" cy="445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5" name="Ellipse 224"/>
              <p:cNvSpPr/>
              <p:nvPr/>
            </p:nvSpPr>
            <p:spPr>
              <a:xfrm>
                <a:off x="5985936" y="1320206"/>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6" name="Ellipse 225"/>
              <p:cNvSpPr/>
              <p:nvPr/>
            </p:nvSpPr>
            <p:spPr>
              <a:xfrm>
                <a:off x="6267212" y="1320206"/>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7" name="Ellipse 226"/>
              <p:cNvSpPr/>
              <p:nvPr/>
            </p:nvSpPr>
            <p:spPr>
              <a:xfrm>
                <a:off x="6548488" y="1320206"/>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8" name="Ellipse 227"/>
              <p:cNvSpPr/>
              <p:nvPr/>
            </p:nvSpPr>
            <p:spPr>
              <a:xfrm>
                <a:off x="5967922" y="895524"/>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9" name="Ellipse 228"/>
              <p:cNvSpPr/>
              <p:nvPr/>
            </p:nvSpPr>
            <p:spPr>
              <a:xfrm>
                <a:off x="6249198" y="895524"/>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0" name="Ellipse 229"/>
              <p:cNvSpPr/>
              <p:nvPr/>
            </p:nvSpPr>
            <p:spPr>
              <a:xfrm>
                <a:off x="6530474" y="895524"/>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1" name="Ellipse 230"/>
              <p:cNvSpPr/>
              <p:nvPr/>
            </p:nvSpPr>
            <p:spPr>
              <a:xfrm>
                <a:off x="6263291" y="376291"/>
                <a:ext cx="161943" cy="16518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238" name="Ellipse 237"/>
            <p:cNvSpPr/>
            <p:nvPr/>
          </p:nvSpPr>
          <p:spPr>
            <a:xfrm>
              <a:off x="6058835" y="1435233"/>
              <a:ext cx="1028706" cy="1009925"/>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39" name="Grouper 238"/>
            <p:cNvGrpSpPr/>
            <p:nvPr/>
          </p:nvGrpSpPr>
          <p:grpSpPr>
            <a:xfrm>
              <a:off x="6237547" y="2061834"/>
              <a:ext cx="799579" cy="124454"/>
              <a:chOff x="7032899" y="4520242"/>
              <a:chExt cx="663301" cy="105922"/>
            </a:xfrm>
          </p:grpSpPr>
          <p:cxnSp>
            <p:nvCxnSpPr>
              <p:cNvPr id="240" name="Connecteur droit 239"/>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41" name="Grouper 240"/>
              <p:cNvGrpSpPr/>
              <p:nvPr/>
            </p:nvGrpSpPr>
            <p:grpSpPr>
              <a:xfrm>
                <a:off x="7300982" y="4520242"/>
                <a:ext cx="148797" cy="105921"/>
                <a:chOff x="7300982" y="4436878"/>
                <a:chExt cx="218255" cy="189286"/>
              </a:xfrm>
            </p:grpSpPr>
            <p:cxnSp>
              <p:nvCxnSpPr>
                <p:cNvPr id="242" name="Connecteur droit 241"/>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Connecteur droit avec flèche 242"/>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sp>
          <p:nvSpPr>
            <p:cNvPr id="244" name="Ellipse 243"/>
            <p:cNvSpPr/>
            <p:nvPr/>
          </p:nvSpPr>
          <p:spPr>
            <a:xfrm>
              <a:off x="6329163" y="2042912"/>
              <a:ext cx="157540" cy="140722"/>
            </a:xfrm>
            <a:prstGeom prst="ellipse">
              <a:avLst/>
            </a:prstGeom>
            <a:solidFill>
              <a:srgbClr val="7F7F7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245" name="Connecteur droit avec flèche 244"/>
            <p:cNvCxnSpPr/>
            <p:nvPr/>
          </p:nvCxnSpPr>
          <p:spPr>
            <a:xfrm flipH="1" flipV="1">
              <a:off x="6671383" y="3264434"/>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46" name="Connecteur droit avec flèche 245"/>
            <p:cNvCxnSpPr/>
            <p:nvPr/>
          </p:nvCxnSpPr>
          <p:spPr>
            <a:xfrm flipV="1">
              <a:off x="6243026" y="3248361"/>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5702655" y="3948850"/>
              <a:ext cx="1539735" cy="2410410"/>
            </a:xfrm>
            <a:prstGeom prst="rect">
              <a:avLst/>
            </a:prstGeom>
            <a:no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8" name="Connecteur droit avec flèche 247"/>
            <p:cNvCxnSpPr/>
            <p:nvPr/>
          </p:nvCxnSpPr>
          <p:spPr>
            <a:xfrm flipV="1">
              <a:off x="6111529" y="380033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49" name="Connecteur droit avec flèche 248"/>
            <p:cNvCxnSpPr/>
            <p:nvPr/>
          </p:nvCxnSpPr>
          <p:spPr>
            <a:xfrm flipV="1">
              <a:off x="6433236" y="380033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50" name="Connecteur droit avec flèche 249"/>
            <p:cNvCxnSpPr/>
            <p:nvPr/>
          </p:nvCxnSpPr>
          <p:spPr>
            <a:xfrm flipV="1">
              <a:off x="6795047" y="380033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51" name="Forme libre 250"/>
            <p:cNvSpPr/>
            <p:nvPr/>
          </p:nvSpPr>
          <p:spPr>
            <a:xfrm>
              <a:off x="6098696" y="5326828"/>
              <a:ext cx="949158" cy="182447"/>
            </a:xfrm>
            <a:custGeom>
              <a:avLst/>
              <a:gdLst>
                <a:gd name="connsiteX0" fmla="*/ 0 w 3743158"/>
                <a:gd name="connsiteY0" fmla="*/ 74296 h 249625"/>
                <a:gd name="connsiteX1" fmla="*/ 254000 w 3743158"/>
                <a:gd name="connsiteY1" fmla="*/ 20823 h 249625"/>
                <a:gd name="connsiteX2" fmla="*/ 601579 w 3743158"/>
                <a:gd name="connsiteY2" fmla="*/ 47560 h 249625"/>
                <a:gd name="connsiteX3" fmla="*/ 1042737 w 3743158"/>
                <a:gd name="connsiteY3" fmla="*/ 234718 h 249625"/>
                <a:gd name="connsiteX4" fmla="*/ 1350210 w 3743158"/>
                <a:gd name="connsiteY4" fmla="*/ 234718 h 249625"/>
                <a:gd name="connsiteX5" fmla="*/ 1711158 w 3743158"/>
                <a:gd name="connsiteY5" fmla="*/ 207981 h 249625"/>
                <a:gd name="connsiteX6" fmla="*/ 2018631 w 3743158"/>
                <a:gd name="connsiteY6" fmla="*/ 101033 h 249625"/>
                <a:gd name="connsiteX7" fmla="*/ 2553368 w 3743158"/>
                <a:gd name="connsiteY7" fmla="*/ 7454 h 249625"/>
                <a:gd name="connsiteX8" fmla="*/ 2994526 w 3743158"/>
                <a:gd name="connsiteY8" fmla="*/ 7454 h 249625"/>
                <a:gd name="connsiteX9" fmla="*/ 3261895 w 3743158"/>
                <a:gd name="connsiteY9" fmla="*/ 20823 h 249625"/>
                <a:gd name="connsiteX10" fmla="*/ 3622842 w 3743158"/>
                <a:gd name="connsiteY10" fmla="*/ 87665 h 249625"/>
                <a:gd name="connsiteX11" fmla="*/ 3743158 w 3743158"/>
                <a:gd name="connsiteY11" fmla="*/ 207981 h 249625"/>
                <a:gd name="connsiteX12" fmla="*/ 3743158 w 3743158"/>
                <a:gd name="connsiteY12" fmla="*/ 207981 h 2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3158" h="249625">
                  <a:moveTo>
                    <a:pt x="0" y="74296"/>
                  </a:moveTo>
                  <a:cubicBezTo>
                    <a:pt x="76868" y="49787"/>
                    <a:pt x="153737" y="25279"/>
                    <a:pt x="254000" y="20823"/>
                  </a:cubicBezTo>
                  <a:cubicBezTo>
                    <a:pt x="354263" y="16367"/>
                    <a:pt x="470123" y="11911"/>
                    <a:pt x="601579" y="47560"/>
                  </a:cubicBezTo>
                  <a:cubicBezTo>
                    <a:pt x="733035" y="83209"/>
                    <a:pt x="917965" y="203525"/>
                    <a:pt x="1042737" y="234718"/>
                  </a:cubicBezTo>
                  <a:cubicBezTo>
                    <a:pt x="1167509" y="265911"/>
                    <a:pt x="1238807" y="239174"/>
                    <a:pt x="1350210" y="234718"/>
                  </a:cubicBezTo>
                  <a:cubicBezTo>
                    <a:pt x="1461613" y="230262"/>
                    <a:pt x="1599755" y="230262"/>
                    <a:pt x="1711158" y="207981"/>
                  </a:cubicBezTo>
                  <a:cubicBezTo>
                    <a:pt x="1822562" y="185700"/>
                    <a:pt x="1878263" y="134454"/>
                    <a:pt x="2018631" y="101033"/>
                  </a:cubicBezTo>
                  <a:cubicBezTo>
                    <a:pt x="2158999" y="67612"/>
                    <a:pt x="2390719" y="23050"/>
                    <a:pt x="2553368" y="7454"/>
                  </a:cubicBezTo>
                  <a:cubicBezTo>
                    <a:pt x="2716017" y="-8143"/>
                    <a:pt x="2876438" y="5226"/>
                    <a:pt x="2994526" y="7454"/>
                  </a:cubicBezTo>
                  <a:cubicBezTo>
                    <a:pt x="3112614" y="9682"/>
                    <a:pt x="3157176" y="7455"/>
                    <a:pt x="3261895" y="20823"/>
                  </a:cubicBezTo>
                  <a:cubicBezTo>
                    <a:pt x="3366614" y="34191"/>
                    <a:pt x="3542632" y="56472"/>
                    <a:pt x="3622842" y="87665"/>
                  </a:cubicBezTo>
                  <a:cubicBezTo>
                    <a:pt x="3703052" y="118858"/>
                    <a:pt x="3743158" y="207981"/>
                    <a:pt x="3743158" y="207981"/>
                  </a:cubicBezTo>
                  <a:lnTo>
                    <a:pt x="3743158" y="207981"/>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2" name="Connecteur droit avec flèche 251"/>
            <p:cNvCxnSpPr/>
            <p:nvPr/>
          </p:nvCxnSpPr>
          <p:spPr>
            <a:xfrm flipV="1">
              <a:off x="6474498" y="295940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53" name="Connecteur droit avec flèche 252"/>
            <p:cNvCxnSpPr/>
            <p:nvPr/>
          </p:nvCxnSpPr>
          <p:spPr>
            <a:xfrm flipV="1">
              <a:off x="6429523" y="4389822"/>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54" name="Ellipse 253"/>
            <p:cNvSpPr/>
            <p:nvPr/>
          </p:nvSpPr>
          <p:spPr>
            <a:xfrm flipV="1">
              <a:off x="8060357" y="2809804"/>
              <a:ext cx="130689" cy="119768"/>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55" name="Connecteur droit avec flèche 254"/>
            <p:cNvCxnSpPr/>
            <p:nvPr/>
          </p:nvCxnSpPr>
          <p:spPr>
            <a:xfrm flipV="1">
              <a:off x="8211006" y="498062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57" name="Connecteur droit avec flèche 256"/>
            <p:cNvCxnSpPr/>
            <p:nvPr/>
          </p:nvCxnSpPr>
          <p:spPr>
            <a:xfrm flipV="1">
              <a:off x="8125702" y="2506889"/>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58" name="Rectangle 257"/>
            <p:cNvSpPr/>
            <p:nvPr/>
          </p:nvSpPr>
          <p:spPr>
            <a:xfrm>
              <a:off x="7394790" y="1225560"/>
              <a:ext cx="1541137" cy="245669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59" name="Grouper 258"/>
            <p:cNvGrpSpPr/>
            <p:nvPr/>
          </p:nvGrpSpPr>
          <p:grpSpPr>
            <a:xfrm flipV="1">
              <a:off x="7677982" y="3566445"/>
              <a:ext cx="1257945" cy="1328160"/>
              <a:chOff x="5960616" y="376291"/>
              <a:chExt cx="1043545" cy="1130391"/>
            </a:xfrm>
          </p:grpSpPr>
          <p:grpSp>
            <p:nvGrpSpPr>
              <p:cNvPr id="260" name="Grouper 259"/>
              <p:cNvGrpSpPr/>
              <p:nvPr/>
            </p:nvGrpSpPr>
            <p:grpSpPr>
              <a:xfrm>
                <a:off x="5960616" y="1309559"/>
                <a:ext cx="206083" cy="197123"/>
                <a:chOff x="6595382" y="1279373"/>
                <a:chExt cx="333346" cy="318853"/>
              </a:xfrm>
            </p:grpSpPr>
            <p:sp>
              <p:nvSpPr>
                <p:cNvPr id="275" name="Corde 274"/>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6" name="Rectangle 275"/>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61" name="Grouper 260"/>
              <p:cNvGrpSpPr/>
              <p:nvPr/>
            </p:nvGrpSpPr>
            <p:grpSpPr>
              <a:xfrm>
                <a:off x="6244535" y="1309559"/>
                <a:ext cx="206083" cy="197123"/>
                <a:chOff x="6595382" y="1279373"/>
                <a:chExt cx="333346" cy="318853"/>
              </a:xfrm>
            </p:grpSpPr>
            <p:sp>
              <p:nvSpPr>
                <p:cNvPr id="273" name="Corde 272"/>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4" name="Rectangle 273"/>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62" name="Grouper 261"/>
              <p:cNvGrpSpPr/>
              <p:nvPr/>
            </p:nvGrpSpPr>
            <p:grpSpPr>
              <a:xfrm>
                <a:off x="6528454" y="1309559"/>
                <a:ext cx="206083" cy="197123"/>
                <a:chOff x="6595382" y="1279373"/>
                <a:chExt cx="333346" cy="318853"/>
              </a:xfrm>
            </p:grpSpPr>
            <p:sp>
              <p:nvSpPr>
                <p:cNvPr id="271" name="Corde 270"/>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2" name="Rectangle 271"/>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63" name="Rectangle 262"/>
              <p:cNvSpPr/>
              <p:nvPr/>
            </p:nvSpPr>
            <p:spPr>
              <a:xfrm>
                <a:off x="6823639" y="1347512"/>
                <a:ext cx="180522" cy="445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5" name="Ellipse 264"/>
              <p:cNvSpPr/>
              <p:nvPr/>
            </p:nvSpPr>
            <p:spPr>
              <a:xfrm>
                <a:off x="6267212" y="1320206"/>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8" name="Ellipse 267"/>
              <p:cNvSpPr/>
              <p:nvPr/>
            </p:nvSpPr>
            <p:spPr>
              <a:xfrm>
                <a:off x="6249198" y="895524"/>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9" name="Ellipse 268"/>
              <p:cNvSpPr/>
              <p:nvPr/>
            </p:nvSpPr>
            <p:spPr>
              <a:xfrm>
                <a:off x="6377788" y="869456"/>
                <a:ext cx="161943" cy="165186"/>
              </a:xfrm>
              <a:prstGeom prst="ellipse">
                <a:avLst/>
              </a:prstGeom>
              <a:solidFill>
                <a:srgbClr val="FAC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0" name="Ellipse 269"/>
              <p:cNvSpPr/>
              <p:nvPr/>
            </p:nvSpPr>
            <p:spPr>
              <a:xfrm>
                <a:off x="6321821" y="376291"/>
                <a:ext cx="161943" cy="165186"/>
              </a:xfrm>
              <a:prstGeom prst="ellipse">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93" name="Ellipse 292"/>
              <p:cNvSpPr/>
              <p:nvPr/>
            </p:nvSpPr>
            <p:spPr>
              <a:xfrm>
                <a:off x="6639281" y="541477"/>
                <a:ext cx="161943" cy="165186"/>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10" name="Ellipse 309"/>
              <p:cNvSpPr/>
              <p:nvPr/>
            </p:nvSpPr>
            <p:spPr>
              <a:xfrm>
                <a:off x="6328910" y="1278220"/>
                <a:ext cx="161943" cy="165186"/>
              </a:xfrm>
              <a:prstGeom prst="ellipse">
                <a:avLst/>
              </a:prstGeom>
              <a:solidFill>
                <a:srgbClr val="FAC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277" name="Ellipse 276"/>
            <p:cNvSpPr/>
            <p:nvPr/>
          </p:nvSpPr>
          <p:spPr>
            <a:xfrm>
              <a:off x="7752372" y="1435006"/>
              <a:ext cx="1028706" cy="1009925"/>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78" name="Grouper 277"/>
            <p:cNvGrpSpPr/>
            <p:nvPr/>
          </p:nvGrpSpPr>
          <p:grpSpPr>
            <a:xfrm>
              <a:off x="7931084" y="2061607"/>
              <a:ext cx="799579" cy="124454"/>
              <a:chOff x="7032899" y="4520242"/>
              <a:chExt cx="663301" cy="105922"/>
            </a:xfrm>
          </p:grpSpPr>
          <p:cxnSp>
            <p:nvCxnSpPr>
              <p:cNvPr id="279" name="Connecteur droit 278"/>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80" name="Grouper 279"/>
              <p:cNvGrpSpPr/>
              <p:nvPr/>
            </p:nvGrpSpPr>
            <p:grpSpPr>
              <a:xfrm>
                <a:off x="7300982" y="4520242"/>
                <a:ext cx="148797" cy="105921"/>
                <a:chOff x="7300982" y="4436878"/>
                <a:chExt cx="218255" cy="189286"/>
              </a:xfrm>
            </p:grpSpPr>
            <p:cxnSp>
              <p:nvCxnSpPr>
                <p:cNvPr id="281" name="Connecteur droit 280"/>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2" name="Connecteur droit avec flèche 281"/>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sp>
          <p:nvSpPr>
            <p:cNvPr id="283" name="Ellipse 282"/>
            <p:cNvSpPr/>
            <p:nvPr/>
          </p:nvSpPr>
          <p:spPr>
            <a:xfrm>
              <a:off x="8022700" y="2042685"/>
              <a:ext cx="157540" cy="140722"/>
            </a:xfrm>
            <a:prstGeom prst="ellipse">
              <a:avLst/>
            </a:prstGeom>
            <a:solidFill>
              <a:srgbClr val="7F7F7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86" name="Rectangle 285"/>
            <p:cNvSpPr/>
            <p:nvPr/>
          </p:nvSpPr>
          <p:spPr>
            <a:xfrm>
              <a:off x="7396192" y="3948623"/>
              <a:ext cx="1539735" cy="2410410"/>
            </a:xfrm>
            <a:prstGeom prst="rect">
              <a:avLst/>
            </a:prstGeom>
            <a:no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8" name="Connecteur droit avec flèche 287"/>
            <p:cNvCxnSpPr/>
            <p:nvPr/>
          </p:nvCxnSpPr>
          <p:spPr>
            <a:xfrm flipV="1">
              <a:off x="8126773" y="3800104"/>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90" name="Forme libre 289"/>
            <p:cNvSpPr/>
            <p:nvPr/>
          </p:nvSpPr>
          <p:spPr>
            <a:xfrm>
              <a:off x="7792233" y="5326601"/>
              <a:ext cx="949158" cy="182447"/>
            </a:xfrm>
            <a:custGeom>
              <a:avLst/>
              <a:gdLst>
                <a:gd name="connsiteX0" fmla="*/ 0 w 3743158"/>
                <a:gd name="connsiteY0" fmla="*/ 74296 h 249625"/>
                <a:gd name="connsiteX1" fmla="*/ 254000 w 3743158"/>
                <a:gd name="connsiteY1" fmla="*/ 20823 h 249625"/>
                <a:gd name="connsiteX2" fmla="*/ 601579 w 3743158"/>
                <a:gd name="connsiteY2" fmla="*/ 47560 h 249625"/>
                <a:gd name="connsiteX3" fmla="*/ 1042737 w 3743158"/>
                <a:gd name="connsiteY3" fmla="*/ 234718 h 249625"/>
                <a:gd name="connsiteX4" fmla="*/ 1350210 w 3743158"/>
                <a:gd name="connsiteY4" fmla="*/ 234718 h 249625"/>
                <a:gd name="connsiteX5" fmla="*/ 1711158 w 3743158"/>
                <a:gd name="connsiteY5" fmla="*/ 207981 h 249625"/>
                <a:gd name="connsiteX6" fmla="*/ 2018631 w 3743158"/>
                <a:gd name="connsiteY6" fmla="*/ 101033 h 249625"/>
                <a:gd name="connsiteX7" fmla="*/ 2553368 w 3743158"/>
                <a:gd name="connsiteY7" fmla="*/ 7454 h 249625"/>
                <a:gd name="connsiteX8" fmla="*/ 2994526 w 3743158"/>
                <a:gd name="connsiteY8" fmla="*/ 7454 h 249625"/>
                <a:gd name="connsiteX9" fmla="*/ 3261895 w 3743158"/>
                <a:gd name="connsiteY9" fmla="*/ 20823 h 249625"/>
                <a:gd name="connsiteX10" fmla="*/ 3622842 w 3743158"/>
                <a:gd name="connsiteY10" fmla="*/ 87665 h 249625"/>
                <a:gd name="connsiteX11" fmla="*/ 3743158 w 3743158"/>
                <a:gd name="connsiteY11" fmla="*/ 207981 h 249625"/>
                <a:gd name="connsiteX12" fmla="*/ 3743158 w 3743158"/>
                <a:gd name="connsiteY12" fmla="*/ 207981 h 2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3158" h="249625">
                  <a:moveTo>
                    <a:pt x="0" y="74296"/>
                  </a:moveTo>
                  <a:cubicBezTo>
                    <a:pt x="76868" y="49787"/>
                    <a:pt x="153737" y="25279"/>
                    <a:pt x="254000" y="20823"/>
                  </a:cubicBezTo>
                  <a:cubicBezTo>
                    <a:pt x="354263" y="16367"/>
                    <a:pt x="470123" y="11911"/>
                    <a:pt x="601579" y="47560"/>
                  </a:cubicBezTo>
                  <a:cubicBezTo>
                    <a:pt x="733035" y="83209"/>
                    <a:pt x="917965" y="203525"/>
                    <a:pt x="1042737" y="234718"/>
                  </a:cubicBezTo>
                  <a:cubicBezTo>
                    <a:pt x="1167509" y="265911"/>
                    <a:pt x="1238807" y="239174"/>
                    <a:pt x="1350210" y="234718"/>
                  </a:cubicBezTo>
                  <a:cubicBezTo>
                    <a:pt x="1461613" y="230262"/>
                    <a:pt x="1599755" y="230262"/>
                    <a:pt x="1711158" y="207981"/>
                  </a:cubicBezTo>
                  <a:cubicBezTo>
                    <a:pt x="1822562" y="185700"/>
                    <a:pt x="1878263" y="134454"/>
                    <a:pt x="2018631" y="101033"/>
                  </a:cubicBezTo>
                  <a:cubicBezTo>
                    <a:pt x="2158999" y="67612"/>
                    <a:pt x="2390719" y="23050"/>
                    <a:pt x="2553368" y="7454"/>
                  </a:cubicBezTo>
                  <a:cubicBezTo>
                    <a:pt x="2716017" y="-8143"/>
                    <a:pt x="2876438" y="5226"/>
                    <a:pt x="2994526" y="7454"/>
                  </a:cubicBezTo>
                  <a:cubicBezTo>
                    <a:pt x="3112614" y="9682"/>
                    <a:pt x="3157176" y="7455"/>
                    <a:pt x="3261895" y="20823"/>
                  </a:cubicBezTo>
                  <a:cubicBezTo>
                    <a:pt x="3366614" y="34191"/>
                    <a:pt x="3542632" y="56472"/>
                    <a:pt x="3622842" y="87665"/>
                  </a:cubicBezTo>
                  <a:cubicBezTo>
                    <a:pt x="3703052" y="118858"/>
                    <a:pt x="3743158" y="207981"/>
                    <a:pt x="3743158" y="207981"/>
                  </a:cubicBezTo>
                  <a:lnTo>
                    <a:pt x="3743158" y="207981"/>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91" name="Connecteur droit avec flèche 290"/>
            <p:cNvCxnSpPr/>
            <p:nvPr/>
          </p:nvCxnSpPr>
          <p:spPr>
            <a:xfrm flipV="1">
              <a:off x="8125702" y="2959173"/>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92" name="Connecteur droit avec flèche 291"/>
            <p:cNvCxnSpPr/>
            <p:nvPr/>
          </p:nvCxnSpPr>
          <p:spPr>
            <a:xfrm flipV="1">
              <a:off x="8193615" y="4417817"/>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311" name="Connecteur droit avec flèche 310"/>
            <p:cNvCxnSpPr/>
            <p:nvPr/>
          </p:nvCxnSpPr>
          <p:spPr>
            <a:xfrm flipV="1">
              <a:off x="8121943" y="3248588"/>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312" name="Connecteur droit avec flèche 311"/>
            <p:cNvCxnSpPr/>
            <p:nvPr/>
          </p:nvCxnSpPr>
          <p:spPr>
            <a:xfrm flipV="1">
              <a:off x="4707122" y="3246578"/>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grpSp>
      <p:sp>
        <p:nvSpPr>
          <p:cNvPr id="123" name="ZoneTexte 122">
            <a:extLst>
              <a:ext uri="{FF2B5EF4-FFF2-40B4-BE49-F238E27FC236}">
                <a16:creationId xmlns:a16="http://schemas.microsoft.com/office/drawing/2014/main" id="{0B1543F6-0B6E-BF46-A4A5-91B0020BF774}"/>
              </a:ext>
            </a:extLst>
          </p:cNvPr>
          <p:cNvSpPr txBox="1"/>
          <p:nvPr/>
        </p:nvSpPr>
        <p:spPr>
          <a:xfrm>
            <a:off x="0" y="665230"/>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124" name="ZoneTexte 123">
            <a:extLst>
              <a:ext uri="{FF2B5EF4-FFF2-40B4-BE49-F238E27FC236}">
                <a16:creationId xmlns:a16="http://schemas.microsoft.com/office/drawing/2014/main" id="{242FCF4B-BFF2-2C42-A79C-754BDFB020BB}"/>
              </a:ext>
            </a:extLst>
          </p:cNvPr>
          <p:cNvSpPr txBox="1"/>
          <p:nvPr/>
        </p:nvSpPr>
        <p:spPr>
          <a:xfrm>
            <a:off x="0" y="15294"/>
            <a:ext cx="9144000" cy="369332"/>
          </a:xfrm>
          <a:prstGeom prst="rect">
            <a:avLst/>
          </a:prstGeom>
          <a:solidFill>
            <a:schemeClr val="accent3">
              <a:lumMod val="50000"/>
              <a:alpha val="32000"/>
            </a:schemeClr>
          </a:solidFill>
        </p:spPr>
        <p:txBody>
          <a:bodyPr wrap="square" rtlCol="0">
            <a:spAutoFit/>
          </a:bodyPr>
          <a:lstStyle/>
          <a:p>
            <a:pPr algn="ctr"/>
            <a:r>
              <a:rPr lang="fr-FR" dirty="0"/>
              <a:t>CONCLUSION GÉNÉRALE</a:t>
            </a:r>
          </a:p>
        </p:txBody>
      </p:sp>
    </p:spTree>
    <p:extLst>
      <p:ext uri="{BB962C8B-B14F-4D97-AF65-F5344CB8AC3E}">
        <p14:creationId xmlns:p14="http://schemas.microsoft.com/office/powerpoint/2010/main" val="12842336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3685</TotalTime>
  <Words>1121</Words>
  <Application>Microsoft Macintosh PowerPoint</Application>
  <PresentationFormat>Affichage à l'écran (4:3)</PresentationFormat>
  <Paragraphs>186</Paragraphs>
  <Slides>6</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CNRS-CGM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Agnes</dc:creator>
  <cp:lastModifiedBy>Morgane Locker</cp:lastModifiedBy>
  <cp:revision>170</cp:revision>
  <dcterms:created xsi:type="dcterms:W3CDTF">2018-09-11T08:21:49Z</dcterms:created>
  <dcterms:modified xsi:type="dcterms:W3CDTF">2024-12-23T11:15:26Z</dcterms:modified>
</cp:coreProperties>
</file>