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sldIdLst>
    <p:sldId id="795" r:id="rId2"/>
    <p:sldId id="842" r:id="rId3"/>
    <p:sldId id="843" r:id="rId4"/>
    <p:sldId id="876" r:id="rId5"/>
    <p:sldId id="844" r:id="rId6"/>
    <p:sldId id="916" r:id="rId7"/>
    <p:sldId id="845" r:id="rId8"/>
    <p:sldId id="849" r:id="rId9"/>
    <p:sldId id="848" r:id="rId10"/>
    <p:sldId id="920" r:id="rId11"/>
    <p:sldId id="851" r:id="rId12"/>
    <p:sldId id="852" r:id="rId13"/>
    <p:sldId id="850" r:id="rId14"/>
    <p:sldId id="856" r:id="rId15"/>
    <p:sldId id="859" r:id="rId16"/>
    <p:sldId id="862" r:id="rId17"/>
  </p:sldIdLst>
  <p:sldSz cx="9144000" cy="6858000" type="screen4x3"/>
  <p:notesSz cx="7099300" cy="10234613"/>
  <p:defaultTextStyle>
    <a:defPPr>
      <a:defRPr lang="en-GB"/>
    </a:defPPr>
    <a:lvl1pPr algn="l" defTabSz="449263" rtl="0" eaLnBrk="0" fontAlgn="base" hangingPunct="0">
      <a:spcBef>
        <a:spcPct val="0"/>
      </a:spcBef>
      <a:spcAft>
        <a:spcPct val="0"/>
      </a:spcAft>
      <a:defRPr sz="1200" kern="1200">
        <a:solidFill>
          <a:schemeClr val="bg1"/>
        </a:solidFill>
        <a:latin typeface="Comic Sans MS" panose="030F0702030302020204" pitchFamily="66" charset="0"/>
        <a:ea typeface="SimSun" panose="02010600030101010101" pitchFamily="2" charset="-122"/>
        <a:cs typeface="+mn-cs"/>
      </a:defRPr>
    </a:lvl1pPr>
    <a:lvl2pPr marL="742950" indent="-285750" algn="l" defTabSz="449263" rtl="0" eaLnBrk="0" fontAlgn="base" hangingPunct="0">
      <a:spcBef>
        <a:spcPct val="0"/>
      </a:spcBef>
      <a:spcAft>
        <a:spcPct val="0"/>
      </a:spcAft>
      <a:defRPr sz="1200" kern="1200">
        <a:solidFill>
          <a:schemeClr val="bg1"/>
        </a:solidFill>
        <a:latin typeface="Comic Sans MS" panose="030F0702030302020204" pitchFamily="66" charset="0"/>
        <a:ea typeface="SimSun" panose="02010600030101010101" pitchFamily="2" charset="-122"/>
        <a:cs typeface="+mn-cs"/>
      </a:defRPr>
    </a:lvl2pPr>
    <a:lvl3pPr marL="1143000" indent="-228600" algn="l" defTabSz="449263" rtl="0" eaLnBrk="0" fontAlgn="base" hangingPunct="0">
      <a:spcBef>
        <a:spcPct val="0"/>
      </a:spcBef>
      <a:spcAft>
        <a:spcPct val="0"/>
      </a:spcAft>
      <a:defRPr sz="1200" kern="1200">
        <a:solidFill>
          <a:schemeClr val="bg1"/>
        </a:solidFill>
        <a:latin typeface="Comic Sans MS" panose="030F0702030302020204" pitchFamily="66" charset="0"/>
        <a:ea typeface="SimSun" panose="02010600030101010101" pitchFamily="2" charset="-122"/>
        <a:cs typeface="+mn-cs"/>
      </a:defRPr>
    </a:lvl3pPr>
    <a:lvl4pPr marL="1600200" indent="-228600" algn="l" defTabSz="449263" rtl="0" eaLnBrk="0" fontAlgn="base" hangingPunct="0">
      <a:spcBef>
        <a:spcPct val="0"/>
      </a:spcBef>
      <a:spcAft>
        <a:spcPct val="0"/>
      </a:spcAft>
      <a:defRPr sz="1200" kern="1200">
        <a:solidFill>
          <a:schemeClr val="bg1"/>
        </a:solidFill>
        <a:latin typeface="Comic Sans MS" panose="030F0702030302020204" pitchFamily="66" charset="0"/>
        <a:ea typeface="SimSun" panose="02010600030101010101" pitchFamily="2" charset="-122"/>
        <a:cs typeface="+mn-cs"/>
      </a:defRPr>
    </a:lvl4pPr>
    <a:lvl5pPr marL="2057400" indent="-228600" algn="l" defTabSz="449263" rtl="0" eaLnBrk="0" fontAlgn="base" hangingPunct="0">
      <a:spcBef>
        <a:spcPct val="0"/>
      </a:spcBef>
      <a:spcAft>
        <a:spcPct val="0"/>
      </a:spcAft>
      <a:defRPr sz="1200" kern="1200">
        <a:solidFill>
          <a:schemeClr val="bg1"/>
        </a:solidFill>
        <a:latin typeface="Comic Sans MS" panose="030F0702030302020204" pitchFamily="66" charset="0"/>
        <a:ea typeface="SimSun" panose="02010600030101010101" pitchFamily="2" charset="-122"/>
        <a:cs typeface="+mn-cs"/>
      </a:defRPr>
    </a:lvl5pPr>
    <a:lvl6pPr marL="2286000" algn="l" defTabSz="914400" rtl="0" eaLnBrk="1" latinLnBrk="0" hangingPunct="1">
      <a:defRPr sz="1200" kern="1200">
        <a:solidFill>
          <a:schemeClr val="bg1"/>
        </a:solidFill>
        <a:latin typeface="Comic Sans MS" panose="030F0702030302020204" pitchFamily="66" charset="0"/>
        <a:ea typeface="SimSun" panose="02010600030101010101" pitchFamily="2" charset="-122"/>
        <a:cs typeface="+mn-cs"/>
      </a:defRPr>
    </a:lvl6pPr>
    <a:lvl7pPr marL="2743200" algn="l" defTabSz="914400" rtl="0" eaLnBrk="1" latinLnBrk="0" hangingPunct="1">
      <a:defRPr sz="1200" kern="1200">
        <a:solidFill>
          <a:schemeClr val="bg1"/>
        </a:solidFill>
        <a:latin typeface="Comic Sans MS" panose="030F0702030302020204" pitchFamily="66" charset="0"/>
        <a:ea typeface="SimSun" panose="02010600030101010101" pitchFamily="2" charset="-122"/>
        <a:cs typeface="+mn-cs"/>
      </a:defRPr>
    </a:lvl7pPr>
    <a:lvl8pPr marL="3200400" algn="l" defTabSz="914400" rtl="0" eaLnBrk="1" latinLnBrk="0" hangingPunct="1">
      <a:defRPr sz="1200" kern="1200">
        <a:solidFill>
          <a:schemeClr val="bg1"/>
        </a:solidFill>
        <a:latin typeface="Comic Sans MS" panose="030F0702030302020204" pitchFamily="66" charset="0"/>
        <a:ea typeface="SimSun" panose="02010600030101010101" pitchFamily="2" charset="-122"/>
        <a:cs typeface="+mn-cs"/>
      </a:defRPr>
    </a:lvl8pPr>
    <a:lvl9pPr marL="3657600" algn="l" defTabSz="914400" rtl="0" eaLnBrk="1" latinLnBrk="0" hangingPunct="1">
      <a:defRPr sz="1200" kern="1200">
        <a:solidFill>
          <a:schemeClr val="bg1"/>
        </a:solidFill>
        <a:latin typeface="Comic Sans MS" panose="030F0702030302020204" pitchFamily="66"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9C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8" autoAdjust="0"/>
    <p:restoredTop sz="88585" autoAdjust="0"/>
  </p:normalViewPr>
  <p:slideViewPr>
    <p:cSldViewPr>
      <p:cViewPr varScale="1">
        <p:scale>
          <a:sx n="122" d="100"/>
          <a:sy n="122" d="100"/>
        </p:scale>
        <p:origin x="1688"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2844"/>
    </p:cViewPr>
  </p:sorterViewPr>
  <p:notesViewPr>
    <p:cSldViewPr>
      <p:cViewPr varScale="1">
        <p:scale>
          <a:sx n="59" d="100"/>
          <a:sy n="59"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489B0154-A388-9B3D-C51A-2380E47BDEE2}"/>
              </a:ext>
            </a:extLst>
          </p:cNvPr>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1" name="AutoShape 2">
            <a:extLst>
              <a:ext uri="{FF2B5EF4-FFF2-40B4-BE49-F238E27FC236}">
                <a16:creationId xmlns:a16="http://schemas.microsoft.com/office/drawing/2014/main" id="{8ABE9E97-CEF4-23AE-BCE0-91D9922B3530}"/>
              </a:ext>
            </a:extLst>
          </p:cNvPr>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2" name="AutoShape 3">
            <a:extLst>
              <a:ext uri="{FF2B5EF4-FFF2-40B4-BE49-F238E27FC236}">
                <a16:creationId xmlns:a16="http://schemas.microsoft.com/office/drawing/2014/main" id="{22945204-8673-E275-9507-14B85BC55EBB}"/>
              </a:ext>
            </a:extLst>
          </p:cNvPr>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076" name="Rectangle 4">
            <a:extLst>
              <a:ext uri="{FF2B5EF4-FFF2-40B4-BE49-F238E27FC236}">
                <a16:creationId xmlns:a16="http://schemas.microsoft.com/office/drawing/2014/main" id="{A4B1933B-678E-67A8-ED96-20609FCFC47C}"/>
              </a:ext>
            </a:extLst>
          </p:cNvPr>
          <p:cNvSpPr>
            <a:spLocks noGrp="1" noChangeArrowheads="1"/>
          </p:cNvSpPr>
          <p:nvPr>
            <p:ph type="hdr"/>
          </p:nvPr>
        </p:nvSpPr>
        <p:spPr bwMode="auto">
          <a:xfrm>
            <a:off x="0" y="0"/>
            <a:ext cx="3071813" cy="506413"/>
          </a:xfrm>
          <a:prstGeom prst="rect">
            <a:avLst/>
          </a:prstGeom>
          <a:noFill/>
          <a:ln>
            <a:noFill/>
          </a:ln>
          <a:effectLst/>
        </p:spPr>
        <p:txBody>
          <a:bodyPr vert="horz" wrap="square" lIns="97488" tIns="50694" rIns="97488" bIns="50694" numCol="1" anchor="t" anchorCtr="0" compatLnSpc="1">
            <a:prstTxWarp prst="textNoShape">
              <a:avLst/>
            </a:prstTxWarp>
          </a:bodyPr>
          <a:lstStyle>
            <a:lvl1pPr defTabSz="487363" eaLnBrk="1" hangingPunct="1">
              <a:buClrTx/>
              <a:buSzPct val="100000"/>
              <a:buFontTx/>
              <a:buNone/>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300">
                <a:solidFill>
                  <a:srgbClr val="000000"/>
                </a:solidFill>
                <a:latin typeface="Arial" pitchFamily="34" charset="0"/>
                <a:ea typeface="Arial Unicode MS" pitchFamily="34" charset="-128"/>
                <a:cs typeface="Arial Unicode MS" pitchFamily="34" charset="-128"/>
              </a:defRPr>
            </a:lvl1pPr>
          </a:lstStyle>
          <a:p>
            <a:pPr>
              <a:defRPr/>
            </a:pPr>
            <a:endParaRPr lang="fr-FR" altLang="fr-FR"/>
          </a:p>
        </p:txBody>
      </p:sp>
      <p:sp>
        <p:nvSpPr>
          <p:cNvPr id="3077" name="Rectangle 5">
            <a:extLst>
              <a:ext uri="{FF2B5EF4-FFF2-40B4-BE49-F238E27FC236}">
                <a16:creationId xmlns:a16="http://schemas.microsoft.com/office/drawing/2014/main" id="{D452B5DD-C11D-79D5-1A70-938410C33760}"/>
              </a:ext>
            </a:extLst>
          </p:cNvPr>
          <p:cNvSpPr>
            <a:spLocks noGrp="1" noChangeArrowheads="1"/>
          </p:cNvSpPr>
          <p:nvPr>
            <p:ph type="dt"/>
          </p:nvPr>
        </p:nvSpPr>
        <p:spPr bwMode="auto">
          <a:xfrm>
            <a:off x="4021138" y="0"/>
            <a:ext cx="3071812" cy="506413"/>
          </a:xfrm>
          <a:prstGeom prst="rect">
            <a:avLst/>
          </a:prstGeom>
          <a:noFill/>
          <a:ln>
            <a:noFill/>
          </a:ln>
          <a:effectLst/>
        </p:spPr>
        <p:txBody>
          <a:bodyPr vert="horz" wrap="square" lIns="97488" tIns="50694" rIns="97488" bIns="50694" numCol="1" anchor="t" anchorCtr="0" compatLnSpc="1">
            <a:prstTxWarp prst="textNoShape">
              <a:avLst/>
            </a:prstTxWarp>
          </a:bodyPr>
          <a:lstStyle>
            <a:lvl1pPr algn="r" defTabSz="487363" eaLnBrk="1" hangingPunct="1">
              <a:buClrTx/>
              <a:buSzPct val="100000"/>
              <a:buFontTx/>
              <a:buNone/>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300">
                <a:solidFill>
                  <a:srgbClr val="000000"/>
                </a:solidFill>
                <a:latin typeface="Arial" pitchFamily="34" charset="0"/>
                <a:ea typeface="Arial Unicode MS" pitchFamily="34" charset="-128"/>
                <a:cs typeface="Arial Unicode MS" pitchFamily="34" charset="-128"/>
              </a:defRPr>
            </a:lvl1pPr>
          </a:lstStyle>
          <a:p>
            <a:pPr>
              <a:defRPr/>
            </a:pPr>
            <a:endParaRPr lang="fr-FR" altLang="fr-FR"/>
          </a:p>
        </p:txBody>
      </p:sp>
      <p:sp>
        <p:nvSpPr>
          <p:cNvPr id="2055" name="Rectangle 6">
            <a:extLst>
              <a:ext uri="{FF2B5EF4-FFF2-40B4-BE49-F238E27FC236}">
                <a16:creationId xmlns:a16="http://schemas.microsoft.com/office/drawing/2014/main" id="{02553266-16BC-3AB1-8B31-0955D5E7F5E9}"/>
              </a:ext>
            </a:extLst>
          </p:cNvPr>
          <p:cNvSpPr>
            <a:spLocks noGrp="1" noRot="1" noChangeAspect="1" noChangeArrowheads="1"/>
          </p:cNvSpPr>
          <p:nvPr>
            <p:ph type="sldImg"/>
          </p:nvPr>
        </p:nvSpPr>
        <p:spPr bwMode="auto">
          <a:xfrm>
            <a:off x="992188" y="768350"/>
            <a:ext cx="5110162" cy="38322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a:extLst>
              <a:ext uri="{FF2B5EF4-FFF2-40B4-BE49-F238E27FC236}">
                <a16:creationId xmlns:a16="http://schemas.microsoft.com/office/drawing/2014/main" id="{DC86E12F-14FE-7765-8FDA-9857D045200C}"/>
              </a:ext>
            </a:extLst>
          </p:cNvPr>
          <p:cNvSpPr>
            <a:spLocks noGrp="1" noChangeArrowheads="1"/>
          </p:cNvSpPr>
          <p:nvPr>
            <p:ph type="body"/>
          </p:nvPr>
        </p:nvSpPr>
        <p:spPr bwMode="auto">
          <a:xfrm>
            <a:off x="709613" y="4860925"/>
            <a:ext cx="5675312" cy="4600575"/>
          </a:xfrm>
          <a:prstGeom prst="rect">
            <a:avLst/>
          </a:prstGeom>
          <a:noFill/>
          <a:ln>
            <a:noFill/>
          </a:ln>
          <a:effectLst/>
        </p:spPr>
        <p:txBody>
          <a:bodyPr vert="horz" wrap="square" lIns="97488" tIns="50694" rIns="97488" bIns="50694" numCol="1" anchor="t" anchorCtr="0" compatLnSpc="1">
            <a:prstTxWarp prst="textNoShape">
              <a:avLst/>
            </a:prstTxWarp>
          </a:bodyPr>
          <a:lstStyle/>
          <a:p>
            <a:pPr lvl="0"/>
            <a:endParaRPr lang="fr-FR" altLang="fr-FR" noProof="0"/>
          </a:p>
        </p:txBody>
      </p:sp>
      <p:sp>
        <p:nvSpPr>
          <p:cNvPr id="3080" name="Rectangle 8">
            <a:extLst>
              <a:ext uri="{FF2B5EF4-FFF2-40B4-BE49-F238E27FC236}">
                <a16:creationId xmlns:a16="http://schemas.microsoft.com/office/drawing/2014/main" id="{2C814370-7732-B788-DF5E-CBC6586FE228}"/>
              </a:ext>
            </a:extLst>
          </p:cNvPr>
          <p:cNvSpPr>
            <a:spLocks noGrp="1" noChangeArrowheads="1"/>
          </p:cNvSpPr>
          <p:nvPr>
            <p:ph type="ftr"/>
          </p:nvPr>
        </p:nvSpPr>
        <p:spPr bwMode="auto">
          <a:xfrm>
            <a:off x="0" y="9721850"/>
            <a:ext cx="3071813" cy="506413"/>
          </a:xfrm>
          <a:prstGeom prst="rect">
            <a:avLst/>
          </a:prstGeom>
          <a:noFill/>
          <a:ln>
            <a:noFill/>
          </a:ln>
          <a:effectLst/>
        </p:spPr>
        <p:txBody>
          <a:bodyPr vert="horz" wrap="square" lIns="97488" tIns="50694" rIns="97488" bIns="50694" numCol="1" anchor="b" anchorCtr="0" compatLnSpc="1">
            <a:prstTxWarp prst="textNoShape">
              <a:avLst/>
            </a:prstTxWarp>
          </a:bodyPr>
          <a:lstStyle>
            <a:lvl1pPr defTabSz="487363" eaLnBrk="1" hangingPunct="1">
              <a:buClrTx/>
              <a:buSzPct val="100000"/>
              <a:buFontTx/>
              <a:buNone/>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300">
                <a:solidFill>
                  <a:srgbClr val="000000"/>
                </a:solidFill>
                <a:latin typeface="Arial" pitchFamily="34" charset="0"/>
                <a:ea typeface="Arial Unicode MS" pitchFamily="34" charset="-128"/>
                <a:cs typeface="Arial Unicode MS" pitchFamily="34" charset="-128"/>
              </a:defRPr>
            </a:lvl1pPr>
          </a:lstStyle>
          <a:p>
            <a:pPr>
              <a:defRPr/>
            </a:pPr>
            <a:endParaRPr lang="fr-FR" altLang="fr-FR"/>
          </a:p>
        </p:txBody>
      </p:sp>
      <p:sp>
        <p:nvSpPr>
          <p:cNvPr id="3081" name="Rectangle 9">
            <a:extLst>
              <a:ext uri="{FF2B5EF4-FFF2-40B4-BE49-F238E27FC236}">
                <a16:creationId xmlns:a16="http://schemas.microsoft.com/office/drawing/2014/main" id="{7830CF2A-EDD6-EFA6-2A53-5D20EF950492}"/>
              </a:ext>
            </a:extLst>
          </p:cNvPr>
          <p:cNvSpPr>
            <a:spLocks noGrp="1" noChangeArrowheads="1"/>
          </p:cNvSpPr>
          <p:nvPr>
            <p:ph type="sldNum"/>
          </p:nvPr>
        </p:nvSpPr>
        <p:spPr bwMode="auto">
          <a:xfrm>
            <a:off x="4021138" y="9721850"/>
            <a:ext cx="3071812" cy="506413"/>
          </a:xfrm>
          <a:prstGeom prst="rect">
            <a:avLst/>
          </a:prstGeom>
          <a:noFill/>
          <a:ln>
            <a:noFill/>
          </a:ln>
          <a:effectLst/>
        </p:spPr>
        <p:txBody>
          <a:bodyPr vert="horz" wrap="square" lIns="97488" tIns="50694" rIns="97488" bIns="50694" numCol="1" anchor="b" anchorCtr="0" compatLnSpc="1">
            <a:prstTxWarp prst="textNoShape">
              <a:avLst/>
            </a:prstTxWarp>
          </a:bodyPr>
          <a:lstStyle>
            <a:lvl1pPr algn="r" defTabSz="487363" eaLnBrk="1" hangingPunct="1">
              <a:buSzPct val="10000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300">
                <a:solidFill>
                  <a:srgbClr val="000000"/>
                </a:solidFill>
                <a:latin typeface="Arial" panose="020B0604020202020204" pitchFamily="34" charset="0"/>
                <a:ea typeface="Arial Unicode MS" pitchFamily="34" charset="-128"/>
              </a:defRPr>
            </a:lvl1pPr>
          </a:lstStyle>
          <a:p>
            <a:pPr>
              <a:defRPr/>
            </a:pPr>
            <a:fld id="{55619C95-FC44-4EF7-8DDB-0013FFAE4F7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Cycli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Phosphorylation" TargetMode="External"/><Relationship Id="rId5" Type="http://schemas.openxmlformats.org/officeDocument/2006/relationships/hyperlink" Target="http://en.wikipedia.org/wiki/Heterodimer" TargetMode="External"/><Relationship Id="rId4" Type="http://schemas.openxmlformats.org/officeDocument/2006/relationships/hyperlink" Target="http://en.wikipedia.org/wiki/Cyclin-dependent_kina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9">
            <a:extLst>
              <a:ext uri="{FF2B5EF4-FFF2-40B4-BE49-F238E27FC236}">
                <a16:creationId xmlns:a16="http://schemas.microsoft.com/office/drawing/2014/main" id="{B067417A-4537-0F5F-66EA-9056270F52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15F0EB2D-9829-439F-AC97-19F06F0A2BC0}" type="slidenum">
              <a:rPr lang="fr-FR" altLang="fr-FR" sz="1300" smtClean="0">
                <a:latin typeface="Arial" panose="020B0604020202020204" pitchFamily="34" charset="0"/>
              </a:rPr>
              <a:pPr>
                <a:spcBef>
                  <a:spcPct val="0"/>
                </a:spcBef>
                <a:buClrTx/>
                <a:buFontTx/>
                <a:buNone/>
              </a:pPr>
              <a:t>1</a:t>
            </a:fld>
            <a:endParaRPr lang="fr-FR" altLang="fr-FR" sz="1300">
              <a:latin typeface="Arial" panose="020B0604020202020204" pitchFamily="34" charset="0"/>
            </a:endParaRPr>
          </a:p>
        </p:txBody>
      </p:sp>
      <p:sp>
        <p:nvSpPr>
          <p:cNvPr id="4099" name="Rectangle 1">
            <a:extLst>
              <a:ext uri="{FF2B5EF4-FFF2-40B4-BE49-F238E27FC236}">
                <a16:creationId xmlns:a16="http://schemas.microsoft.com/office/drawing/2014/main" id="{0EEEDEEE-511B-B114-0A63-41BB9695AEA5}"/>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6E0A58B8-38D7-70DD-8A72-0B12A98193F2}"/>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33BDFC19-4DEC-9EC7-D6F2-0C15E121E1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8A3080C6-7EFA-4CDA-BEF6-976BB9ECAAA6}" type="slidenum">
              <a:rPr lang="fr-FR" altLang="fr-FR" sz="1300" smtClean="0">
                <a:latin typeface="Arial" panose="020B0604020202020204" pitchFamily="34" charset="0"/>
              </a:rPr>
              <a:pPr>
                <a:spcBef>
                  <a:spcPct val="0"/>
                </a:spcBef>
                <a:buClrTx/>
                <a:buFontTx/>
                <a:buNone/>
              </a:pPr>
              <a:t>14</a:t>
            </a:fld>
            <a:endParaRPr lang="fr-FR" altLang="fr-FR" sz="1300">
              <a:latin typeface="Arial" panose="020B0604020202020204" pitchFamily="34" charset="0"/>
            </a:endParaRPr>
          </a:p>
        </p:txBody>
      </p:sp>
      <p:sp>
        <p:nvSpPr>
          <p:cNvPr id="24579" name="Rectangle 1">
            <a:extLst>
              <a:ext uri="{FF2B5EF4-FFF2-40B4-BE49-F238E27FC236}">
                <a16:creationId xmlns:a16="http://schemas.microsoft.com/office/drawing/2014/main" id="{C0E6D76B-13CC-A5F7-7742-DDC9DE09D60C}"/>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0479EBE-3EDC-3626-7200-20027AE027B1}"/>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6CF3CF72-4621-575F-95FA-3935981C8A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ABE5A211-C927-4661-A5DF-7FCB89F887E3}" type="slidenum">
              <a:rPr lang="fr-FR" altLang="fr-FR" sz="1300" smtClean="0">
                <a:latin typeface="Arial" panose="020B0604020202020204" pitchFamily="34" charset="0"/>
              </a:rPr>
              <a:pPr>
                <a:spcBef>
                  <a:spcPct val="0"/>
                </a:spcBef>
                <a:buClrTx/>
                <a:buFontTx/>
                <a:buNone/>
              </a:pPr>
              <a:t>15</a:t>
            </a:fld>
            <a:endParaRPr lang="fr-FR" altLang="fr-FR" sz="1300">
              <a:latin typeface="Arial" panose="020B0604020202020204" pitchFamily="34" charset="0"/>
            </a:endParaRPr>
          </a:p>
        </p:txBody>
      </p:sp>
      <p:sp>
        <p:nvSpPr>
          <p:cNvPr id="29699" name="Rectangle 1">
            <a:extLst>
              <a:ext uri="{FF2B5EF4-FFF2-40B4-BE49-F238E27FC236}">
                <a16:creationId xmlns:a16="http://schemas.microsoft.com/office/drawing/2014/main" id="{F4064A86-3361-F35E-AC30-4F52F604E0BD}"/>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1D5D294C-1926-DFA4-30A0-B30AA1740361}"/>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AEF55B89-8AD8-7FD7-3286-1A51EA5DFA4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9CC4C1CE-45AA-4BE5-A652-58DAFD59C363}" type="slidenum">
              <a:rPr lang="fr-FR" altLang="fr-FR" sz="1300" smtClean="0">
                <a:latin typeface="Arial" panose="020B0604020202020204" pitchFamily="34" charset="0"/>
              </a:rPr>
              <a:pPr>
                <a:spcBef>
                  <a:spcPct val="0"/>
                </a:spcBef>
                <a:buClrTx/>
                <a:buFontTx/>
                <a:buNone/>
              </a:pPr>
              <a:t>16</a:t>
            </a:fld>
            <a:endParaRPr lang="fr-FR" altLang="fr-FR" sz="1300">
              <a:latin typeface="Arial" panose="020B0604020202020204" pitchFamily="34" charset="0"/>
            </a:endParaRPr>
          </a:p>
        </p:txBody>
      </p:sp>
      <p:sp>
        <p:nvSpPr>
          <p:cNvPr id="33795" name="Rectangle 1">
            <a:extLst>
              <a:ext uri="{FF2B5EF4-FFF2-40B4-BE49-F238E27FC236}">
                <a16:creationId xmlns:a16="http://schemas.microsoft.com/office/drawing/2014/main" id="{831CEB91-BFA9-B93F-B053-D0DD3C5C2DAA}"/>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32B634A4-DCF2-77E6-BE65-43A5C46B3467}"/>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
            <a:extLst>
              <a:ext uri="{FF2B5EF4-FFF2-40B4-BE49-F238E27FC236}">
                <a16:creationId xmlns:a16="http://schemas.microsoft.com/office/drawing/2014/main" id="{2B48F9BF-7CB5-DAC9-1B2C-4716C667F1F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29324CBB-F09A-46AB-9219-1A0E8404C1FE}" type="slidenum">
              <a:rPr lang="fr-FR" altLang="fr-FR" sz="1300" smtClean="0">
                <a:latin typeface="Arial" panose="020B0604020202020204" pitchFamily="34" charset="0"/>
              </a:rPr>
              <a:pPr>
                <a:spcBef>
                  <a:spcPct val="0"/>
                </a:spcBef>
                <a:buClrTx/>
                <a:buFontTx/>
                <a:buNone/>
              </a:pPr>
              <a:t>2</a:t>
            </a:fld>
            <a:endParaRPr lang="fr-FR" altLang="fr-FR" sz="1300">
              <a:latin typeface="Arial" panose="020B0604020202020204" pitchFamily="34" charset="0"/>
            </a:endParaRPr>
          </a:p>
        </p:txBody>
      </p:sp>
      <p:sp>
        <p:nvSpPr>
          <p:cNvPr id="6147" name="Rectangle 2">
            <a:extLst>
              <a:ext uri="{FF2B5EF4-FFF2-40B4-BE49-F238E27FC236}">
                <a16:creationId xmlns:a16="http://schemas.microsoft.com/office/drawing/2014/main" id="{1291324E-79EC-9198-A9F6-A66C83866AB3}"/>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3">
            <a:extLst>
              <a:ext uri="{FF2B5EF4-FFF2-40B4-BE49-F238E27FC236}">
                <a16:creationId xmlns:a16="http://schemas.microsoft.com/office/drawing/2014/main" id="{79F6B67B-D801-80A1-DF8C-918D0998CCE9}"/>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9">
            <a:extLst>
              <a:ext uri="{FF2B5EF4-FFF2-40B4-BE49-F238E27FC236}">
                <a16:creationId xmlns:a16="http://schemas.microsoft.com/office/drawing/2014/main" id="{7F67AC94-803B-2ED1-B367-B86681A4D1C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A0D63839-CBB4-4F97-8EAC-5DB2D637A432}" type="slidenum">
              <a:rPr lang="fr-FR" altLang="fr-FR" sz="1300" smtClean="0">
                <a:latin typeface="Arial" panose="020B0604020202020204" pitchFamily="34" charset="0"/>
              </a:rPr>
              <a:pPr>
                <a:spcBef>
                  <a:spcPct val="0"/>
                </a:spcBef>
                <a:buClrTx/>
                <a:buFontTx/>
                <a:buNone/>
              </a:pPr>
              <a:t>3</a:t>
            </a:fld>
            <a:endParaRPr lang="fr-FR" altLang="fr-FR" sz="1300">
              <a:latin typeface="Arial" panose="020B0604020202020204" pitchFamily="34" charset="0"/>
            </a:endParaRPr>
          </a:p>
        </p:txBody>
      </p:sp>
      <p:sp>
        <p:nvSpPr>
          <p:cNvPr id="8195" name="Rectangle 2">
            <a:extLst>
              <a:ext uri="{FF2B5EF4-FFF2-40B4-BE49-F238E27FC236}">
                <a16:creationId xmlns:a16="http://schemas.microsoft.com/office/drawing/2014/main" id="{CCF4C454-0DCC-A3EA-A720-9D936B1687EF}"/>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3">
            <a:extLst>
              <a:ext uri="{FF2B5EF4-FFF2-40B4-BE49-F238E27FC236}">
                <a16:creationId xmlns:a16="http://schemas.microsoft.com/office/drawing/2014/main" id="{3ACD3B37-335B-1D7A-EF64-F28D1BC565C0}"/>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67606E-05DD-0F7D-57F3-4A8F4F363C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933450">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933450">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933450">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933450">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933450"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933450"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933450"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933450"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2161D3A0-60D7-4CDB-A659-ADD9E007A53E}" type="slidenum">
              <a:rPr lang="fr-FR" altLang="fr-FR" sz="1300" smtClean="0">
                <a:solidFill>
                  <a:schemeClr val="tx1"/>
                </a:solidFill>
                <a:latin typeface="Arial" panose="020B0604020202020204" pitchFamily="34" charset="0"/>
              </a:rPr>
              <a:pPr>
                <a:spcBef>
                  <a:spcPct val="0"/>
                </a:spcBef>
                <a:buClrTx/>
                <a:buFontTx/>
                <a:buNone/>
              </a:pPr>
              <a:t>4</a:t>
            </a:fld>
            <a:endParaRPr lang="fr-FR" altLang="fr-FR" sz="1300">
              <a:solidFill>
                <a:schemeClr val="tx1"/>
              </a:solidFill>
              <a:latin typeface="Arial" panose="020B0604020202020204" pitchFamily="34" charset="0"/>
            </a:endParaRPr>
          </a:p>
        </p:txBody>
      </p:sp>
      <p:sp>
        <p:nvSpPr>
          <p:cNvPr id="10243" name="Rectangle 2">
            <a:extLst>
              <a:ext uri="{FF2B5EF4-FFF2-40B4-BE49-F238E27FC236}">
                <a16:creationId xmlns:a16="http://schemas.microsoft.com/office/drawing/2014/main" id="{48F48132-90A3-6AD3-3149-A3C8BF061E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2CA6732-198D-B010-0BB4-C616F11E68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a:solidFill>
                  <a:srgbClr val="006600"/>
                </a:solidFill>
              </a:rPr>
              <a:t>L'entrée en phase M est sous le contrôle d'un facteur, le MPF (Maturation Promoting Factor) </a:t>
            </a:r>
          </a:p>
          <a:p>
            <a:pPr>
              <a:buFontTx/>
              <a:buChar char="•"/>
            </a:pPr>
            <a:r>
              <a:rPr lang="fr-FR" altLang="fr-FR" b="1">
                <a:solidFill>
                  <a:srgbClr val="000066"/>
                </a:solidFill>
              </a:rPr>
              <a:t>Expériences de fusion de cellules à des stades différents du cycle cellulaire :</a:t>
            </a:r>
            <a:endParaRPr lang="fr-FR" altLang="fr-FR" b="1">
              <a:solidFill>
                <a:srgbClr val="006600"/>
              </a:solidFill>
            </a:endParaRPr>
          </a:p>
          <a:p>
            <a:r>
              <a:rPr lang="fr-FR" altLang="fr-FR">
                <a:solidFill>
                  <a:srgbClr val="006600"/>
                </a:solidFill>
              </a:rPr>
              <a:t>Il est possible de réaliser la fusion de deux cellules qui sont à des stades différents du cycle cellulaire : on obtient alors un hétérocaryon (cellule contenant deux noyaux différents) avec mise en commun des cytoplasmes. Ce modèle expérimental permet de savoir si une cellule donnée contient un facteur de stimulation d'une étape du cycle. </a:t>
            </a:r>
          </a:p>
          <a:p>
            <a:r>
              <a:rPr lang="fr-FR" altLang="fr-FR">
                <a:solidFill>
                  <a:srgbClr val="006600"/>
                </a:solidFill>
              </a:rPr>
              <a:t>La fusion d’une cellule en mitose et d’une cellule en interphase permet d'observer une condensation des chromosomes issus de la cellule en interphase. Un facteur présent dans la cellule en mitose induit donc visiblement une "entrée en mitose" précoce du noyau de la cellule en interphase. Ce facteur est le MPF.</a:t>
            </a:r>
          </a:p>
          <a:p>
            <a:r>
              <a:rPr lang="fr-FR" altLang="fr-FR">
                <a:solidFill>
                  <a:srgbClr val="006600"/>
                </a:solidFill>
              </a:rPr>
              <a:t>Ces expériences montrent que l'entrée en mitose (ou en méiose) est contrôlée par un facteur cytoplasmique diffusible, le MPF.</a:t>
            </a:r>
          </a:p>
          <a:p>
            <a:r>
              <a:rPr lang="fr-FR" altLang="fr-FR" b="1">
                <a:solidFill>
                  <a:srgbClr val="006600"/>
                </a:solidFill>
              </a:rPr>
              <a:t>Mis en évidence en 1971, le MPF ne sera identifié et caractérisé précisément qu’en 1988* : c’est un complexe formé de deux protéines :</a:t>
            </a:r>
            <a:endParaRPr lang="fr-FR" altLang="fr-FR">
              <a:solidFill>
                <a:srgbClr val="006600"/>
              </a:solidFill>
            </a:endParaRPr>
          </a:p>
          <a:p>
            <a:pPr>
              <a:buFontTx/>
              <a:buChar char="•"/>
            </a:pPr>
            <a:r>
              <a:rPr lang="fr-FR" altLang="fr-FR" b="1">
                <a:solidFill>
                  <a:srgbClr val="006600"/>
                </a:solidFill>
              </a:rPr>
              <a:t>une sous-unité catalytique, protéine kinase, qui est une enzyme phosphorylant des protéines cibles, et qui n'est activr qu'en présence d'une cycline, d'où son nom, protéine kinase-cycline dépendante (Cdk).</a:t>
            </a:r>
            <a:endParaRPr lang="fr-FR" altLang="fr-FR">
              <a:solidFill>
                <a:srgbClr val="006600"/>
              </a:solidFill>
            </a:endParaRPr>
          </a:p>
          <a:p>
            <a:pPr>
              <a:buFontTx/>
              <a:buChar char="•"/>
            </a:pPr>
            <a:r>
              <a:rPr lang="fr-FR" altLang="fr-FR" b="1">
                <a:solidFill>
                  <a:srgbClr val="006600"/>
                </a:solidFill>
              </a:rPr>
              <a:t>une sous-unité régulatrice appartenant à la famille des cyclines.</a:t>
            </a:r>
            <a:endParaRPr lang="fr-FR" altLang="fr-FR">
              <a:solidFill>
                <a:srgbClr val="006600"/>
              </a:solidFill>
            </a:endParaRPr>
          </a:p>
          <a:p>
            <a:endParaRPr lang="fr-FR" altLang="fr-FR">
              <a:solidFill>
                <a:srgbClr val="006600"/>
              </a:solidFill>
            </a:endParaRPr>
          </a:p>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3AE673B7-FC55-6BDE-88E9-082B0403141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1B34A84A-3F2A-4ED1-ADD5-4198CAD35A12}" type="slidenum">
              <a:rPr lang="fr-FR" altLang="fr-FR" sz="1300" smtClean="0">
                <a:latin typeface="Arial" panose="020B0604020202020204" pitchFamily="34" charset="0"/>
              </a:rPr>
              <a:pPr>
                <a:spcBef>
                  <a:spcPct val="0"/>
                </a:spcBef>
                <a:buClrTx/>
                <a:buFontTx/>
                <a:buNone/>
              </a:pPr>
              <a:t>8</a:t>
            </a:fld>
            <a:endParaRPr lang="fr-FR" altLang="fr-FR" sz="1300">
              <a:latin typeface="Arial" panose="020B0604020202020204" pitchFamily="34" charset="0"/>
            </a:endParaRPr>
          </a:p>
        </p:txBody>
      </p:sp>
      <p:sp>
        <p:nvSpPr>
          <p:cNvPr id="15363" name="Text Box 1">
            <a:extLst>
              <a:ext uri="{FF2B5EF4-FFF2-40B4-BE49-F238E27FC236}">
                <a16:creationId xmlns:a16="http://schemas.microsoft.com/office/drawing/2014/main" id="{E70E0997-06AD-8D2F-73F4-3549462A56A0}"/>
              </a:ext>
            </a:extLst>
          </p:cNvPr>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5287" tIns="52644" rIns="105287" bIns="52644" anchor="b"/>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marL="804863" indent="-309563"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marL="12382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marL="17335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marL="22288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6860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31432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6004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40576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lgn="r">
              <a:spcBef>
                <a:spcPts val="950"/>
              </a:spcBef>
              <a:buClrTx/>
              <a:buFontTx/>
              <a:buNone/>
            </a:pPr>
            <a:fld id="{15897C56-62C6-47BB-B347-CD25F9A6F543}" type="slidenum">
              <a:rPr lang="fr-FR" altLang="fr-FR" sz="1500">
                <a:latin typeface="Arial" panose="020B0604020202020204" pitchFamily="34" charset="0"/>
              </a:rPr>
              <a:pPr algn="r">
                <a:spcBef>
                  <a:spcPts val="950"/>
                </a:spcBef>
                <a:buClrTx/>
                <a:buFontTx/>
                <a:buNone/>
              </a:pPr>
              <a:t>8</a:t>
            </a:fld>
            <a:endParaRPr lang="fr-FR" altLang="fr-FR" sz="1500">
              <a:latin typeface="Arial" panose="020B0604020202020204" pitchFamily="34" charset="0"/>
            </a:endParaRPr>
          </a:p>
        </p:txBody>
      </p:sp>
      <p:sp>
        <p:nvSpPr>
          <p:cNvPr id="15364" name="Rectangle 2">
            <a:extLst>
              <a:ext uri="{FF2B5EF4-FFF2-40B4-BE49-F238E27FC236}">
                <a16:creationId xmlns:a16="http://schemas.microsoft.com/office/drawing/2014/main" id="{D4FBE76A-BEDC-5997-F96A-5D0E2A39F0F8}"/>
              </a:ext>
            </a:extLst>
          </p:cNvPr>
          <p:cNvSpPr>
            <a:spLocks noGrp="1" noRot="1" noChangeAspect="1" noChangeArrowheads="1" noTextEdit="1"/>
          </p:cNvSpPr>
          <p:nvPr>
            <p:ph type="sldImg"/>
          </p:nvPr>
        </p:nvSpPr>
        <p:spPr>
          <a:xfrm>
            <a:off x="992188" y="765175"/>
            <a:ext cx="5118100" cy="38385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a:extLst>
              <a:ext uri="{FF2B5EF4-FFF2-40B4-BE49-F238E27FC236}">
                <a16:creationId xmlns:a16="http://schemas.microsoft.com/office/drawing/2014/main" id="{3EFD2B90-C58F-1235-5FB8-AFDDF826E2AD}"/>
              </a:ext>
            </a:extLst>
          </p:cNvPr>
          <p:cNvSpPr>
            <a:spLocks noGrp="1" noChangeArrowheads="1"/>
          </p:cNvSpPr>
          <p:nvPr>
            <p:ph type="body" idx="1"/>
          </p:nvPr>
        </p:nvSpPr>
        <p:spPr>
          <a:xfrm>
            <a:off x="946150" y="4860925"/>
            <a:ext cx="5207000"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5287" tIns="52644" rIns="105287" bIns="52644"/>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Cyclines: « Cell Division Cycle »: (cdc)</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2 classes: les cyclines G1: entrée en phase S; les cyclines G2: entrée en phase M</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Chez la levure: 2 cyclines: A et B. A pour G1 et B pour G2.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ECE16BB5-153A-F2C6-6B09-DC3FB6757B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62156D72-7F13-47B9-B1A4-D81405395676}" type="slidenum">
              <a:rPr lang="fr-FR" altLang="fr-FR" sz="1300" smtClean="0">
                <a:latin typeface="Arial" panose="020B0604020202020204" pitchFamily="34" charset="0"/>
              </a:rPr>
              <a:pPr>
                <a:spcBef>
                  <a:spcPct val="0"/>
                </a:spcBef>
                <a:buClrTx/>
                <a:buFontTx/>
                <a:buNone/>
              </a:pPr>
              <a:t>9</a:t>
            </a:fld>
            <a:endParaRPr lang="fr-FR" altLang="fr-FR" sz="1300">
              <a:latin typeface="Arial" panose="020B0604020202020204" pitchFamily="34" charset="0"/>
            </a:endParaRPr>
          </a:p>
        </p:txBody>
      </p:sp>
      <p:sp>
        <p:nvSpPr>
          <p:cNvPr id="17411" name="Rectangle 1">
            <a:extLst>
              <a:ext uri="{FF2B5EF4-FFF2-40B4-BE49-F238E27FC236}">
                <a16:creationId xmlns:a16="http://schemas.microsoft.com/office/drawing/2014/main" id="{CCC71744-4071-8E1D-2EA8-201C110DAD3F}"/>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80A09657-3888-2CDE-6A47-925A74DA7A72}"/>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ECE16BB5-153A-F2C6-6B09-DC3FB6757B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62156D72-7F13-47B9-B1A4-D81405395676}" type="slidenum">
              <a:rPr lang="fr-FR" altLang="fr-FR" sz="1300" smtClean="0">
                <a:latin typeface="Arial" panose="020B0604020202020204" pitchFamily="34" charset="0"/>
              </a:rPr>
              <a:pPr>
                <a:spcBef>
                  <a:spcPct val="0"/>
                </a:spcBef>
                <a:buClrTx/>
                <a:buFontTx/>
                <a:buNone/>
              </a:pPr>
              <a:t>10</a:t>
            </a:fld>
            <a:endParaRPr lang="fr-FR" altLang="fr-FR" sz="1300">
              <a:latin typeface="Arial" panose="020B0604020202020204" pitchFamily="34" charset="0"/>
            </a:endParaRPr>
          </a:p>
        </p:txBody>
      </p:sp>
      <p:sp>
        <p:nvSpPr>
          <p:cNvPr id="17411" name="Rectangle 1">
            <a:extLst>
              <a:ext uri="{FF2B5EF4-FFF2-40B4-BE49-F238E27FC236}">
                <a16:creationId xmlns:a16="http://schemas.microsoft.com/office/drawing/2014/main" id="{CCC71744-4071-8E1D-2EA8-201C110DAD3F}"/>
              </a:ext>
            </a:extLst>
          </p:cNvPr>
          <p:cNvSpPr>
            <a:spLocks noGrp="1" noRot="1" noChangeAspect="1" noChangeArrowheads="1" noTextEdit="1"/>
          </p:cNvSpPr>
          <p:nvPr>
            <p:ph type="sldImg"/>
          </p:nvPr>
        </p:nvSpPr>
        <p:spPr>
          <a:xfrm>
            <a:off x="992188" y="768350"/>
            <a:ext cx="5113337" cy="38354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80A09657-3888-2CDE-6A47-925A74DA7A72}"/>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fr-FR" altLang="fr-FR"/>
          </a:p>
        </p:txBody>
      </p:sp>
    </p:spTree>
    <p:extLst>
      <p:ext uri="{BB962C8B-B14F-4D97-AF65-F5344CB8AC3E}">
        <p14:creationId xmlns:p14="http://schemas.microsoft.com/office/powerpoint/2010/main" val="204452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64B01505-AFF5-51C6-041A-E5D10B11AB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70EC3B7A-BCB3-4848-843A-253AF269C82F}" type="slidenum">
              <a:rPr lang="fr-FR" altLang="fr-FR" sz="1300" smtClean="0">
                <a:latin typeface="Arial" panose="020B0604020202020204" pitchFamily="34" charset="0"/>
              </a:rPr>
              <a:pPr>
                <a:spcBef>
                  <a:spcPct val="0"/>
                </a:spcBef>
                <a:buClrTx/>
                <a:buFontTx/>
                <a:buNone/>
              </a:pPr>
              <a:t>12</a:t>
            </a:fld>
            <a:endParaRPr lang="fr-FR" altLang="fr-FR" sz="1300">
              <a:latin typeface="Arial" panose="020B0604020202020204" pitchFamily="34" charset="0"/>
            </a:endParaRPr>
          </a:p>
        </p:txBody>
      </p:sp>
      <p:sp>
        <p:nvSpPr>
          <p:cNvPr id="20483" name="Rectangle 2">
            <a:extLst>
              <a:ext uri="{FF2B5EF4-FFF2-40B4-BE49-F238E27FC236}">
                <a16:creationId xmlns:a16="http://schemas.microsoft.com/office/drawing/2014/main" id="{E81D38C5-B0E4-C564-57F2-4571281048CF}"/>
              </a:ext>
            </a:extLst>
          </p:cNvPr>
          <p:cNvSpPr>
            <a:spLocks noGrp="1" noRot="1" noChangeAspect="1" noChangeArrowheads="1" noTextEdit="1"/>
          </p:cNvSpPr>
          <p:nvPr>
            <p:ph type="sldImg"/>
          </p:nvPr>
        </p:nvSpPr>
        <p:spPr>
          <a:xfrm>
            <a:off x="992188" y="768350"/>
            <a:ext cx="5113337" cy="3835400"/>
          </a:xfrm>
          <a:ln/>
        </p:spPr>
      </p:sp>
      <p:sp>
        <p:nvSpPr>
          <p:cNvPr id="20484" name="Rectangle 3">
            <a:extLst>
              <a:ext uri="{FF2B5EF4-FFF2-40B4-BE49-F238E27FC236}">
                <a16:creationId xmlns:a16="http://schemas.microsoft.com/office/drawing/2014/main" id="{34AD6B8B-4953-BDE0-B3C2-5DC6DAB732E3}"/>
              </a:ext>
            </a:extLst>
          </p:cNvPr>
          <p:cNvSpPr>
            <a:spLocks noGrp="1" noChangeArrowheads="1"/>
          </p:cNvSpPr>
          <p:nvPr>
            <p:ph type="body" idx="1"/>
          </p:nvPr>
        </p:nvSpPr>
        <p:spPr>
          <a:xfrm>
            <a:off x="709613" y="4860925"/>
            <a:ext cx="56769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048" tIns="49524" rIns="99048" bIns="49524"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a:extLst>
              <a:ext uri="{FF2B5EF4-FFF2-40B4-BE49-F238E27FC236}">
                <a16:creationId xmlns:a16="http://schemas.microsoft.com/office/drawing/2014/main" id="{F145B4BB-B684-7567-B24B-A5824C97619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5146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29718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4290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3886200" indent="-22860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spcBef>
                <a:spcPct val="0"/>
              </a:spcBef>
              <a:buClrTx/>
              <a:buFontTx/>
              <a:buNone/>
            </a:pPr>
            <a:fld id="{41771E41-88E8-4015-9DDE-0812D77FF36B}" type="slidenum">
              <a:rPr lang="fr-FR" altLang="fr-FR" sz="1300" smtClean="0">
                <a:latin typeface="Arial" panose="020B0604020202020204" pitchFamily="34" charset="0"/>
              </a:rPr>
              <a:pPr>
                <a:spcBef>
                  <a:spcPct val="0"/>
                </a:spcBef>
                <a:buClrTx/>
                <a:buFontTx/>
                <a:buNone/>
              </a:pPr>
              <a:t>13</a:t>
            </a:fld>
            <a:endParaRPr lang="fr-FR" altLang="fr-FR" sz="1300">
              <a:latin typeface="Arial" panose="020B0604020202020204" pitchFamily="34" charset="0"/>
            </a:endParaRPr>
          </a:p>
        </p:txBody>
      </p:sp>
      <p:sp>
        <p:nvSpPr>
          <p:cNvPr id="22531" name="Text Box 1">
            <a:extLst>
              <a:ext uri="{FF2B5EF4-FFF2-40B4-BE49-F238E27FC236}">
                <a16:creationId xmlns:a16="http://schemas.microsoft.com/office/drawing/2014/main" id="{D9B23030-2F10-51BC-AFCC-E0BCBD6B29EE}"/>
              </a:ext>
            </a:extLst>
          </p:cNvPr>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5287" tIns="52644" rIns="105287" bIns="52644" anchor="b"/>
          <a:lstStyle>
            <a:lvl1pPr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1pPr>
            <a:lvl2pPr marL="804863" indent="-309563"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2pPr>
            <a:lvl3pPr marL="12382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3pPr>
            <a:lvl4pPr marL="17335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4pPr>
            <a:lvl5pPr marL="2228850" indent="-247650" defTabSz="487363">
              <a:spcBef>
                <a:spcPct val="30000"/>
              </a:spcBef>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5pPr>
            <a:lvl6pPr marL="26860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6pPr>
            <a:lvl7pPr marL="31432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7pPr>
            <a:lvl8pPr marL="36004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8pPr>
            <a:lvl9pPr marL="4057650" indent="-247650" defTabSz="487363" eaLnBrk="0" fontAlgn="base" hangingPunct="0">
              <a:spcBef>
                <a:spcPct val="30000"/>
              </a:spcBef>
              <a:spcAft>
                <a:spcPct val="0"/>
              </a:spcAft>
              <a:buClr>
                <a:srgbClr val="000000"/>
              </a:buClr>
              <a:buSzPct val="100000"/>
              <a:buFont typeface="Times New Roman" panose="02020603050405020304" pitchFamily="18" charset="0"/>
              <a:tabLst>
                <a:tab pos="0" algn="l"/>
                <a:tab pos="484188" algn="l"/>
                <a:tab pos="971550" algn="l"/>
                <a:tab pos="1458913" algn="l"/>
                <a:tab pos="1944688" algn="l"/>
                <a:tab pos="2432050" algn="l"/>
                <a:tab pos="2917825" algn="l"/>
                <a:tab pos="3405188" algn="l"/>
                <a:tab pos="3890963" algn="l"/>
                <a:tab pos="4378325" algn="l"/>
                <a:tab pos="4864100" algn="l"/>
                <a:tab pos="5351463" algn="l"/>
                <a:tab pos="5837238" algn="l"/>
                <a:tab pos="6324600" algn="l"/>
                <a:tab pos="6811963" algn="l"/>
                <a:tab pos="7297738" algn="l"/>
                <a:tab pos="7785100" algn="l"/>
                <a:tab pos="8270875" algn="l"/>
                <a:tab pos="8758238" algn="l"/>
                <a:tab pos="9244013" algn="l"/>
                <a:tab pos="9731375" algn="l"/>
              </a:tabLst>
              <a:defRPr sz="1200">
                <a:solidFill>
                  <a:srgbClr val="000000"/>
                </a:solidFill>
                <a:latin typeface="Times New Roman" panose="02020603050405020304" pitchFamily="18" charset="0"/>
              </a:defRPr>
            </a:lvl9pPr>
          </a:lstStyle>
          <a:p>
            <a:pPr algn="r">
              <a:spcBef>
                <a:spcPts val="950"/>
              </a:spcBef>
              <a:buClrTx/>
              <a:buFontTx/>
              <a:buNone/>
            </a:pPr>
            <a:fld id="{FE2D93C5-8448-45C5-9EAB-D1DA5F8DE21F}" type="slidenum">
              <a:rPr lang="fr-FR" altLang="fr-FR" sz="1500">
                <a:latin typeface="Arial" panose="020B0604020202020204" pitchFamily="34" charset="0"/>
              </a:rPr>
              <a:pPr algn="r">
                <a:spcBef>
                  <a:spcPts val="950"/>
                </a:spcBef>
                <a:buClrTx/>
                <a:buFontTx/>
                <a:buNone/>
              </a:pPr>
              <a:t>13</a:t>
            </a:fld>
            <a:endParaRPr lang="fr-FR" altLang="fr-FR" sz="1500">
              <a:latin typeface="Arial" panose="020B0604020202020204" pitchFamily="34" charset="0"/>
            </a:endParaRPr>
          </a:p>
        </p:txBody>
      </p:sp>
      <p:sp>
        <p:nvSpPr>
          <p:cNvPr id="22532" name="Rectangle 2">
            <a:extLst>
              <a:ext uri="{FF2B5EF4-FFF2-40B4-BE49-F238E27FC236}">
                <a16:creationId xmlns:a16="http://schemas.microsoft.com/office/drawing/2014/main" id="{B2944D74-0EBB-6B24-A047-44C12168BAE2}"/>
              </a:ext>
            </a:extLst>
          </p:cNvPr>
          <p:cNvSpPr>
            <a:spLocks noGrp="1" noRot="1" noChangeAspect="1" noChangeArrowheads="1" noTextEdit="1"/>
          </p:cNvSpPr>
          <p:nvPr>
            <p:ph type="sldImg"/>
          </p:nvPr>
        </p:nvSpPr>
        <p:spPr>
          <a:xfrm>
            <a:off x="992188" y="765175"/>
            <a:ext cx="5118100" cy="38385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a:extLst>
              <a:ext uri="{FF2B5EF4-FFF2-40B4-BE49-F238E27FC236}">
                <a16:creationId xmlns:a16="http://schemas.microsoft.com/office/drawing/2014/main" id="{B6EB65E2-591C-5337-C526-31FDD626C975}"/>
              </a:ext>
            </a:extLst>
          </p:cNvPr>
          <p:cNvSpPr>
            <a:spLocks noGrp="1" noChangeArrowheads="1"/>
          </p:cNvSpPr>
          <p:nvPr>
            <p:ph type="body" idx="1"/>
          </p:nvPr>
        </p:nvSpPr>
        <p:spPr>
          <a:xfrm>
            <a:off x="946150" y="4860925"/>
            <a:ext cx="5207000"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5287" tIns="52644" rIns="105287" bIns="52644"/>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MPF=CDK+Cycline G2</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Two key classes of regulatory molecules, </a:t>
            </a:r>
            <a:r>
              <a:rPr lang="fr-FR" altLang="fr-FR">
                <a:solidFill>
                  <a:srgbClr val="CCCCFF"/>
                </a:solidFill>
                <a:ea typeface="SimSun" panose="02010600030101010101" pitchFamily="2" charset="-122"/>
                <a:hlinkClick r:id="rId3"/>
              </a:rPr>
              <a:t>cyclins</a:t>
            </a:r>
            <a:r>
              <a:rPr lang="fr-FR" altLang="fr-FR">
                <a:ea typeface="SimSun" panose="02010600030101010101" pitchFamily="2" charset="-122"/>
              </a:rPr>
              <a:t> and </a:t>
            </a:r>
            <a:r>
              <a:rPr lang="fr-FR" altLang="fr-FR" b="1">
                <a:solidFill>
                  <a:srgbClr val="CCCCFF"/>
                </a:solidFill>
                <a:ea typeface="SimSun" panose="02010600030101010101" pitchFamily="2" charset="-122"/>
                <a:hlinkClick r:id="rId4"/>
              </a:rPr>
              <a:t>cyclin-dependent kinases</a:t>
            </a:r>
            <a:r>
              <a:rPr lang="fr-FR" altLang="fr-FR" b="1">
                <a:ea typeface="SimSun" panose="02010600030101010101" pitchFamily="2" charset="-122"/>
              </a:rPr>
              <a:t> (CDKs),</a:t>
            </a:r>
            <a:r>
              <a:rPr lang="fr-FR" altLang="fr-FR">
                <a:ea typeface="SimSun" panose="02010600030101010101" pitchFamily="2" charset="-122"/>
              </a:rPr>
              <a:t> determine a cell's progress through the cell cycle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1">
                <a:ea typeface="SimSun" panose="02010600030101010101" pitchFamily="2" charset="-122"/>
              </a:rPr>
              <a:t>Cyclins form the regulatory subunits</a:t>
            </a:r>
            <a:r>
              <a:rPr lang="fr-FR" altLang="fr-FR">
                <a:ea typeface="SimSun" panose="02010600030101010101" pitchFamily="2" charset="-122"/>
              </a:rPr>
              <a:t> and </a:t>
            </a:r>
            <a:r>
              <a:rPr lang="fr-FR" altLang="fr-FR" b="1">
                <a:ea typeface="SimSun" panose="02010600030101010101" pitchFamily="2" charset="-122"/>
              </a:rPr>
              <a:t>CDKs the catalytic subunits</a:t>
            </a:r>
            <a:r>
              <a:rPr lang="fr-FR" altLang="fr-FR">
                <a:ea typeface="SimSun" panose="02010600030101010101" pitchFamily="2" charset="-122"/>
              </a:rPr>
              <a:t> of an activated </a:t>
            </a:r>
            <a:r>
              <a:rPr lang="fr-FR" altLang="fr-FR">
                <a:solidFill>
                  <a:srgbClr val="CCCCFF"/>
                </a:solidFill>
                <a:ea typeface="SimSun" panose="02010600030101010101" pitchFamily="2" charset="-122"/>
                <a:hlinkClick r:id="rId5"/>
              </a:rPr>
              <a:t>heterodimer</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Cyclins have no catalytic activity and CDKs are inactive in the absence of a partner cyclin.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ea typeface="SimSun" panose="02010600030101010101" pitchFamily="2" charset="-122"/>
              </a:rPr>
              <a:t>When activated by a bound cyclin, </a:t>
            </a:r>
            <a:r>
              <a:rPr lang="fr-FR" altLang="fr-FR" b="1">
                <a:ea typeface="SimSun" panose="02010600030101010101" pitchFamily="2" charset="-122"/>
              </a:rPr>
              <a:t>CDKs perform a common biochemical reaction called </a:t>
            </a:r>
            <a:r>
              <a:rPr lang="fr-FR" altLang="fr-FR" b="1">
                <a:solidFill>
                  <a:srgbClr val="CCCCFF"/>
                </a:solidFill>
                <a:ea typeface="SimSun" panose="02010600030101010101" pitchFamily="2" charset="-122"/>
                <a:hlinkClick r:id="rId6"/>
              </a:rPr>
              <a:t>phosphorylation</a:t>
            </a:r>
            <a:r>
              <a:rPr lang="fr-FR" altLang="fr-FR">
                <a:ea typeface="SimSun" panose="02010600030101010101" pitchFamily="2" charset="-122"/>
              </a:rPr>
              <a:t> that activates or inactivates target proteins to orchestrate coordinated entry into the next phase of the cell cycle. Different cyclin-CDK combinations determine the downstream proteins targeted. C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3">
            <a:extLst>
              <a:ext uri="{FF2B5EF4-FFF2-40B4-BE49-F238E27FC236}">
                <a16:creationId xmlns:a16="http://schemas.microsoft.com/office/drawing/2014/main" id="{80658864-EB86-981C-A88E-E363D5AC5888}"/>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5" name="Rectangle 4">
            <a:extLst>
              <a:ext uri="{FF2B5EF4-FFF2-40B4-BE49-F238E27FC236}">
                <a16:creationId xmlns:a16="http://schemas.microsoft.com/office/drawing/2014/main" id="{83EEF6FB-8DE8-3E06-2D33-944A2CACCC5A}"/>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A3568830-F5F7-0656-264F-055834B52F1D}"/>
              </a:ext>
            </a:extLst>
          </p:cNvPr>
          <p:cNvSpPr>
            <a:spLocks noGrp="1" noChangeArrowheads="1"/>
          </p:cNvSpPr>
          <p:nvPr>
            <p:ph type="sldNum" idx="12"/>
          </p:nvPr>
        </p:nvSpPr>
        <p:spPr>
          <a:ln/>
        </p:spPr>
        <p:txBody>
          <a:bodyPr/>
          <a:lstStyle>
            <a:lvl1pPr>
              <a:defRPr/>
            </a:lvl1pPr>
          </a:lstStyle>
          <a:p>
            <a:pPr>
              <a:defRPr/>
            </a:pPr>
            <a:fld id="{9D0A00D7-F825-45D4-8FAB-F5BE7AAE144A}" type="slidenum">
              <a:rPr lang="fr-FR" altLang="fr-FR"/>
              <a:pPr>
                <a:defRPr/>
              </a:pPr>
              <a:t>‹N°›</a:t>
            </a:fld>
            <a:endParaRPr lang="fr-FR" altLang="fr-FR"/>
          </a:p>
        </p:txBody>
      </p:sp>
    </p:spTree>
    <p:extLst>
      <p:ext uri="{BB962C8B-B14F-4D97-AF65-F5344CB8AC3E}">
        <p14:creationId xmlns:p14="http://schemas.microsoft.com/office/powerpoint/2010/main" val="19452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CC1F73F5-FB43-CAE1-4E17-DE35F17B4EA1}"/>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5" name="Rectangle 4">
            <a:extLst>
              <a:ext uri="{FF2B5EF4-FFF2-40B4-BE49-F238E27FC236}">
                <a16:creationId xmlns:a16="http://schemas.microsoft.com/office/drawing/2014/main" id="{185C9A08-3B18-4B44-18F4-B41CE8C922D1}"/>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5BCC5AAC-64D5-96A8-D6D7-9578D20F2C84}"/>
              </a:ext>
            </a:extLst>
          </p:cNvPr>
          <p:cNvSpPr>
            <a:spLocks noGrp="1" noChangeArrowheads="1"/>
          </p:cNvSpPr>
          <p:nvPr>
            <p:ph type="sldNum" idx="12"/>
          </p:nvPr>
        </p:nvSpPr>
        <p:spPr>
          <a:ln/>
        </p:spPr>
        <p:txBody>
          <a:bodyPr/>
          <a:lstStyle>
            <a:lvl1pPr>
              <a:defRPr/>
            </a:lvl1pPr>
          </a:lstStyle>
          <a:p>
            <a:pPr>
              <a:defRPr/>
            </a:pPr>
            <a:fld id="{5B4F7E08-F550-4685-BA66-36A5E11E0819}" type="slidenum">
              <a:rPr lang="fr-FR" altLang="fr-FR"/>
              <a:pPr>
                <a:defRPr/>
              </a:pPr>
              <a:t>‹N°›</a:t>
            </a:fld>
            <a:endParaRPr lang="fr-FR" altLang="fr-FR"/>
          </a:p>
        </p:txBody>
      </p:sp>
    </p:spTree>
    <p:extLst>
      <p:ext uri="{BB962C8B-B14F-4D97-AF65-F5344CB8AC3E}">
        <p14:creationId xmlns:p14="http://schemas.microsoft.com/office/powerpoint/2010/main" val="390995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7813" y="128588"/>
            <a:ext cx="2055812" cy="5994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28588"/>
            <a:ext cx="6018213" cy="5994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59EA4E71-9F87-7B77-594D-5D1459ADF0B7}"/>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5" name="Rectangle 4">
            <a:extLst>
              <a:ext uri="{FF2B5EF4-FFF2-40B4-BE49-F238E27FC236}">
                <a16:creationId xmlns:a16="http://schemas.microsoft.com/office/drawing/2014/main" id="{9665BAEB-17DE-85A7-64AC-32ECD07E5E6B}"/>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A46A106-C76D-3FA7-BFD2-614EB013D543}"/>
              </a:ext>
            </a:extLst>
          </p:cNvPr>
          <p:cNvSpPr>
            <a:spLocks noGrp="1" noChangeArrowheads="1"/>
          </p:cNvSpPr>
          <p:nvPr>
            <p:ph type="sldNum" idx="12"/>
          </p:nvPr>
        </p:nvSpPr>
        <p:spPr>
          <a:ln/>
        </p:spPr>
        <p:txBody>
          <a:bodyPr/>
          <a:lstStyle>
            <a:lvl1pPr>
              <a:defRPr/>
            </a:lvl1pPr>
          </a:lstStyle>
          <a:p>
            <a:pPr>
              <a:defRPr/>
            </a:pPr>
            <a:fld id="{BA460678-1707-4E6E-ABED-B574DEB3694C}" type="slidenum">
              <a:rPr lang="fr-FR" altLang="fr-FR"/>
              <a:pPr>
                <a:defRPr/>
              </a:pPr>
              <a:t>‹N°›</a:t>
            </a:fld>
            <a:endParaRPr lang="fr-FR" altLang="fr-FR"/>
          </a:p>
        </p:txBody>
      </p:sp>
    </p:spTree>
    <p:extLst>
      <p:ext uri="{BB962C8B-B14F-4D97-AF65-F5344CB8AC3E}">
        <p14:creationId xmlns:p14="http://schemas.microsoft.com/office/powerpoint/2010/main" val="241365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338C90CB-7285-5FF1-9637-19C5F332CAED}"/>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5" name="Rectangle 4">
            <a:extLst>
              <a:ext uri="{FF2B5EF4-FFF2-40B4-BE49-F238E27FC236}">
                <a16:creationId xmlns:a16="http://schemas.microsoft.com/office/drawing/2014/main" id="{6BBA630D-E335-C2FF-7AB9-D2CBC05DB685}"/>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DBC14C5-6778-84E7-F2D1-67299B1AB7A3}"/>
              </a:ext>
            </a:extLst>
          </p:cNvPr>
          <p:cNvSpPr>
            <a:spLocks noGrp="1" noChangeArrowheads="1"/>
          </p:cNvSpPr>
          <p:nvPr>
            <p:ph type="sldNum" idx="12"/>
          </p:nvPr>
        </p:nvSpPr>
        <p:spPr>
          <a:ln/>
        </p:spPr>
        <p:txBody>
          <a:bodyPr/>
          <a:lstStyle>
            <a:lvl1pPr>
              <a:defRPr/>
            </a:lvl1pPr>
          </a:lstStyle>
          <a:p>
            <a:pPr>
              <a:defRPr/>
            </a:pPr>
            <a:fld id="{C0B75660-3092-49FB-8470-F6E61DB2CA88}" type="slidenum">
              <a:rPr lang="fr-FR" altLang="fr-FR"/>
              <a:pPr>
                <a:defRPr/>
              </a:pPr>
              <a:t>‹N°›</a:t>
            </a:fld>
            <a:endParaRPr lang="fr-FR" altLang="fr-FR"/>
          </a:p>
        </p:txBody>
      </p:sp>
    </p:spTree>
    <p:extLst>
      <p:ext uri="{BB962C8B-B14F-4D97-AF65-F5344CB8AC3E}">
        <p14:creationId xmlns:p14="http://schemas.microsoft.com/office/powerpoint/2010/main" val="369170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3">
            <a:extLst>
              <a:ext uri="{FF2B5EF4-FFF2-40B4-BE49-F238E27FC236}">
                <a16:creationId xmlns:a16="http://schemas.microsoft.com/office/drawing/2014/main" id="{75A393A2-9D1F-D751-3343-116F989262C8}"/>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5" name="Rectangle 4">
            <a:extLst>
              <a:ext uri="{FF2B5EF4-FFF2-40B4-BE49-F238E27FC236}">
                <a16:creationId xmlns:a16="http://schemas.microsoft.com/office/drawing/2014/main" id="{31A9FCF2-80D9-CDD4-A028-2B9E35940734}"/>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5590DF6D-5EF7-CCFC-E157-E0F263E102B2}"/>
              </a:ext>
            </a:extLst>
          </p:cNvPr>
          <p:cNvSpPr>
            <a:spLocks noGrp="1" noChangeArrowheads="1"/>
          </p:cNvSpPr>
          <p:nvPr>
            <p:ph type="sldNum" idx="12"/>
          </p:nvPr>
        </p:nvSpPr>
        <p:spPr>
          <a:ln/>
        </p:spPr>
        <p:txBody>
          <a:bodyPr/>
          <a:lstStyle>
            <a:lvl1pPr>
              <a:defRPr/>
            </a:lvl1pPr>
          </a:lstStyle>
          <a:p>
            <a:pPr>
              <a:defRPr/>
            </a:pPr>
            <a:fld id="{0B017F6A-11CA-4AA4-9170-5D39FC02B849}" type="slidenum">
              <a:rPr lang="fr-FR" altLang="fr-FR"/>
              <a:pPr>
                <a:defRPr/>
              </a:pPr>
              <a:t>‹N°›</a:t>
            </a:fld>
            <a:endParaRPr lang="fr-FR" altLang="fr-FR"/>
          </a:p>
        </p:txBody>
      </p:sp>
    </p:spTree>
    <p:extLst>
      <p:ext uri="{BB962C8B-B14F-4D97-AF65-F5344CB8AC3E}">
        <p14:creationId xmlns:p14="http://schemas.microsoft.com/office/powerpoint/2010/main" val="93564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a:extLst>
              <a:ext uri="{FF2B5EF4-FFF2-40B4-BE49-F238E27FC236}">
                <a16:creationId xmlns:a16="http://schemas.microsoft.com/office/drawing/2014/main" id="{51EAB5EF-8DB6-1EF4-5712-F8C584C66874}"/>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6" name="Rectangle 4">
            <a:extLst>
              <a:ext uri="{FF2B5EF4-FFF2-40B4-BE49-F238E27FC236}">
                <a16:creationId xmlns:a16="http://schemas.microsoft.com/office/drawing/2014/main" id="{C4247F8A-01F3-6F09-687F-202B0E05AE94}"/>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7" name="Rectangle 5">
            <a:extLst>
              <a:ext uri="{FF2B5EF4-FFF2-40B4-BE49-F238E27FC236}">
                <a16:creationId xmlns:a16="http://schemas.microsoft.com/office/drawing/2014/main" id="{130B88C5-0F53-7D30-0F20-EE90DC5F839B}"/>
              </a:ext>
            </a:extLst>
          </p:cNvPr>
          <p:cNvSpPr>
            <a:spLocks noGrp="1" noChangeArrowheads="1"/>
          </p:cNvSpPr>
          <p:nvPr>
            <p:ph type="sldNum" idx="12"/>
          </p:nvPr>
        </p:nvSpPr>
        <p:spPr>
          <a:ln/>
        </p:spPr>
        <p:txBody>
          <a:bodyPr/>
          <a:lstStyle>
            <a:lvl1pPr>
              <a:defRPr/>
            </a:lvl1pPr>
          </a:lstStyle>
          <a:p>
            <a:pPr>
              <a:defRPr/>
            </a:pPr>
            <a:fld id="{A32B355D-C37F-443B-80FF-922C6D530EAC}" type="slidenum">
              <a:rPr lang="fr-FR" altLang="fr-FR"/>
              <a:pPr>
                <a:defRPr/>
              </a:pPr>
              <a:t>‹N°›</a:t>
            </a:fld>
            <a:endParaRPr lang="fr-FR" altLang="fr-FR"/>
          </a:p>
        </p:txBody>
      </p:sp>
    </p:spTree>
    <p:extLst>
      <p:ext uri="{BB962C8B-B14F-4D97-AF65-F5344CB8AC3E}">
        <p14:creationId xmlns:p14="http://schemas.microsoft.com/office/powerpoint/2010/main" val="76095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a:extLst>
              <a:ext uri="{FF2B5EF4-FFF2-40B4-BE49-F238E27FC236}">
                <a16:creationId xmlns:a16="http://schemas.microsoft.com/office/drawing/2014/main" id="{995EA0A4-EEC3-3A89-CA65-12B1C63F2500}"/>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8" name="Rectangle 4">
            <a:extLst>
              <a:ext uri="{FF2B5EF4-FFF2-40B4-BE49-F238E27FC236}">
                <a16:creationId xmlns:a16="http://schemas.microsoft.com/office/drawing/2014/main" id="{4FF35E02-8FB3-A48C-25FB-398EA818D176}"/>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9" name="Rectangle 5">
            <a:extLst>
              <a:ext uri="{FF2B5EF4-FFF2-40B4-BE49-F238E27FC236}">
                <a16:creationId xmlns:a16="http://schemas.microsoft.com/office/drawing/2014/main" id="{C74E3AC3-A461-38AE-0BDB-A67DD75D86B8}"/>
              </a:ext>
            </a:extLst>
          </p:cNvPr>
          <p:cNvSpPr>
            <a:spLocks noGrp="1" noChangeArrowheads="1"/>
          </p:cNvSpPr>
          <p:nvPr>
            <p:ph type="sldNum" idx="12"/>
          </p:nvPr>
        </p:nvSpPr>
        <p:spPr>
          <a:ln/>
        </p:spPr>
        <p:txBody>
          <a:bodyPr/>
          <a:lstStyle>
            <a:lvl1pPr>
              <a:defRPr/>
            </a:lvl1pPr>
          </a:lstStyle>
          <a:p>
            <a:pPr>
              <a:defRPr/>
            </a:pPr>
            <a:fld id="{70709D9B-7350-4479-BFE3-FC70AAE88DEE}" type="slidenum">
              <a:rPr lang="fr-FR" altLang="fr-FR"/>
              <a:pPr>
                <a:defRPr/>
              </a:pPr>
              <a:t>‹N°›</a:t>
            </a:fld>
            <a:endParaRPr lang="fr-FR" altLang="fr-FR"/>
          </a:p>
        </p:txBody>
      </p:sp>
    </p:spTree>
    <p:extLst>
      <p:ext uri="{BB962C8B-B14F-4D97-AF65-F5344CB8AC3E}">
        <p14:creationId xmlns:p14="http://schemas.microsoft.com/office/powerpoint/2010/main" val="248930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
            <a:extLst>
              <a:ext uri="{FF2B5EF4-FFF2-40B4-BE49-F238E27FC236}">
                <a16:creationId xmlns:a16="http://schemas.microsoft.com/office/drawing/2014/main" id="{8AF2B01B-3EA6-CB30-A388-7D6BD6EB02D7}"/>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4" name="Rectangle 4">
            <a:extLst>
              <a:ext uri="{FF2B5EF4-FFF2-40B4-BE49-F238E27FC236}">
                <a16:creationId xmlns:a16="http://schemas.microsoft.com/office/drawing/2014/main" id="{A8CFB8A6-0A10-6AC5-220A-896CF099B377}"/>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CEAE0BEE-3655-F73C-0C4D-5374D7422C58}"/>
              </a:ext>
            </a:extLst>
          </p:cNvPr>
          <p:cNvSpPr>
            <a:spLocks noGrp="1" noChangeArrowheads="1"/>
          </p:cNvSpPr>
          <p:nvPr>
            <p:ph type="sldNum" idx="12"/>
          </p:nvPr>
        </p:nvSpPr>
        <p:spPr>
          <a:ln/>
        </p:spPr>
        <p:txBody>
          <a:bodyPr/>
          <a:lstStyle>
            <a:lvl1pPr>
              <a:defRPr/>
            </a:lvl1pPr>
          </a:lstStyle>
          <a:p>
            <a:pPr>
              <a:defRPr/>
            </a:pPr>
            <a:fld id="{53C74CED-8D45-4EA3-A28D-4550E3DA438F}" type="slidenum">
              <a:rPr lang="fr-FR" altLang="fr-FR"/>
              <a:pPr>
                <a:defRPr/>
              </a:pPr>
              <a:t>‹N°›</a:t>
            </a:fld>
            <a:endParaRPr lang="fr-FR" altLang="fr-FR"/>
          </a:p>
        </p:txBody>
      </p:sp>
    </p:spTree>
    <p:extLst>
      <p:ext uri="{BB962C8B-B14F-4D97-AF65-F5344CB8AC3E}">
        <p14:creationId xmlns:p14="http://schemas.microsoft.com/office/powerpoint/2010/main" val="355970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7F33A2-5901-9740-28EF-4E7D8969383D}"/>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3" name="Rectangle 4">
            <a:extLst>
              <a:ext uri="{FF2B5EF4-FFF2-40B4-BE49-F238E27FC236}">
                <a16:creationId xmlns:a16="http://schemas.microsoft.com/office/drawing/2014/main" id="{799C0FB9-035B-AB90-3A8B-47798CE29A43}"/>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E743698C-8281-0973-070F-D5265196536F}"/>
              </a:ext>
            </a:extLst>
          </p:cNvPr>
          <p:cNvSpPr>
            <a:spLocks noGrp="1" noChangeArrowheads="1"/>
          </p:cNvSpPr>
          <p:nvPr>
            <p:ph type="sldNum" idx="12"/>
          </p:nvPr>
        </p:nvSpPr>
        <p:spPr>
          <a:ln/>
        </p:spPr>
        <p:txBody>
          <a:bodyPr/>
          <a:lstStyle>
            <a:lvl1pPr>
              <a:defRPr/>
            </a:lvl1pPr>
          </a:lstStyle>
          <a:p>
            <a:pPr>
              <a:defRPr/>
            </a:pPr>
            <a:fld id="{E0B780FF-E0FA-492A-9006-13D4490D8C59}" type="slidenum">
              <a:rPr lang="fr-FR" altLang="fr-FR"/>
              <a:pPr>
                <a:defRPr/>
              </a:pPr>
              <a:t>‹N°›</a:t>
            </a:fld>
            <a:endParaRPr lang="fr-FR" altLang="fr-FR"/>
          </a:p>
        </p:txBody>
      </p:sp>
    </p:spTree>
    <p:extLst>
      <p:ext uri="{BB962C8B-B14F-4D97-AF65-F5344CB8AC3E}">
        <p14:creationId xmlns:p14="http://schemas.microsoft.com/office/powerpoint/2010/main" val="189193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2DC321D6-2F83-D00E-08F7-33E16D2B995A}"/>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6" name="Rectangle 4">
            <a:extLst>
              <a:ext uri="{FF2B5EF4-FFF2-40B4-BE49-F238E27FC236}">
                <a16:creationId xmlns:a16="http://schemas.microsoft.com/office/drawing/2014/main" id="{83B34B53-B304-2E3F-15D2-B565B80840D1}"/>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7" name="Rectangle 5">
            <a:extLst>
              <a:ext uri="{FF2B5EF4-FFF2-40B4-BE49-F238E27FC236}">
                <a16:creationId xmlns:a16="http://schemas.microsoft.com/office/drawing/2014/main" id="{6B40E70F-F8A2-EC85-DA29-6E04C285AD8C}"/>
              </a:ext>
            </a:extLst>
          </p:cNvPr>
          <p:cNvSpPr>
            <a:spLocks noGrp="1" noChangeArrowheads="1"/>
          </p:cNvSpPr>
          <p:nvPr>
            <p:ph type="sldNum" idx="12"/>
          </p:nvPr>
        </p:nvSpPr>
        <p:spPr>
          <a:ln/>
        </p:spPr>
        <p:txBody>
          <a:bodyPr/>
          <a:lstStyle>
            <a:lvl1pPr>
              <a:defRPr/>
            </a:lvl1pPr>
          </a:lstStyle>
          <a:p>
            <a:pPr>
              <a:defRPr/>
            </a:pPr>
            <a:fld id="{DCF70107-1FCC-48AA-AAA5-5419E4B06A9D}" type="slidenum">
              <a:rPr lang="fr-FR" altLang="fr-FR"/>
              <a:pPr>
                <a:defRPr/>
              </a:pPr>
              <a:t>‹N°›</a:t>
            </a:fld>
            <a:endParaRPr lang="fr-FR" altLang="fr-FR"/>
          </a:p>
        </p:txBody>
      </p:sp>
    </p:spTree>
    <p:extLst>
      <p:ext uri="{BB962C8B-B14F-4D97-AF65-F5344CB8AC3E}">
        <p14:creationId xmlns:p14="http://schemas.microsoft.com/office/powerpoint/2010/main" val="248004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421A152A-BD28-1BC3-FE14-59194C6A679A}"/>
              </a:ext>
            </a:extLst>
          </p:cNvPr>
          <p:cNvSpPr>
            <a:spLocks noGrp="1" noChangeArrowheads="1"/>
          </p:cNvSpPr>
          <p:nvPr>
            <p:ph type="dt" idx="10"/>
          </p:nvPr>
        </p:nvSpPr>
        <p:spPr>
          <a:ln/>
        </p:spPr>
        <p:txBody>
          <a:bodyPr/>
          <a:lstStyle>
            <a:lvl1pPr>
              <a:defRPr/>
            </a:lvl1pPr>
          </a:lstStyle>
          <a:p>
            <a:pPr>
              <a:defRPr/>
            </a:pPr>
            <a:endParaRPr lang="fr-FR" altLang="fr-FR"/>
          </a:p>
        </p:txBody>
      </p:sp>
      <p:sp>
        <p:nvSpPr>
          <p:cNvPr id="6" name="Rectangle 4">
            <a:extLst>
              <a:ext uri="{FF2B5EF4-FFF2-40B4-BE49-F238E27FC236}">
                <a16:creationId xmlns:a16="http://schemas.microsoft.com/office/drawing/2014/main" id="{D2EE39B9-6D1C-EAB4-6F61-00B54699C7BE}"/>
              </a:ext>
            </a:extLst>
          </p:cNvPr>
          <p:cNvSpPr>
            <a:spLocks noGrp="1" noChangeArrowheads="1"/>
          </p:cNvSpPr>
          <p:nvPr>
            <p:ph type="ftr" idx="11"/>
          </p:nvPr>
        </p:nvSpPr>
        <p:spPr>
          <a:ln/>
        </p:spPr>
        <p:txBody>
          <a:bodyPr/>
          <a:lstStyle>
            <a:lvl1pPr>
              <a:defRPr/>
            </a:lvl1pPr>
          </a:lstStyle>
          <a:p>
            <a:pPr>
              <a:defRPr/>
            </a:pPr>
            <a:endParaRPr lang="fr-FR" altLang="fr-FR"/>
          </a:p>
        </p:txBody>
      </p:sp>
      <p:sp>
        <p:nvSpPr>
          <p:cNvPr id="7" name="Rectangle 5">
            <a:extLst>
              <a:ext uri="{FF2B5EF4-FFF2-40B4-BE49-F238E27FC236}">
                <a16:creationId xmlns:a16="http://schemas.microsoft.com/office/drawing/2014/main" id="{F2F4D358-D255-F562-9B4D-80724A2F47F4}"/>
              </a:ext>
            </a:extLst>
          </p:cNvPr>
          <p:cNvSpPr>
            <a:spLocks noGrp="1" noChangeArrowheads="1"/>
          </p:cNvSpPr>
          <p:nvPr>
            <p:ph type="sldNum" idx="12"/>
          </p:nvPr>
        </p:nvSpPr>
        <p:spPr>
          <a:ln/>
        </p:spPr>
        <p:txBody>
          <a:bodyPr/>
          <a:lstStyle>
            <a:lvl1pPr>
              <a:defRPr/>
            </a:lvl1pPr>
          </a:lstStyle>
          <a:p>
            <a:pPr>
              <a:defRPr/>
            </a:pPr>
            <a:fld id="{F7584A84-194D-4F27-917B-89ADDFE07507}" type="slidenum">
              <a:rPr lang="fr-FR" altLang="fr-FR"/>
              <a:pPr>
                <a:defRPr/>
              </a:pPr>
              <a:t>‹N°›</a:t>
            </a:fld>
            <a:endParaRPr lang="fr-FR" altLang="fr-FR"/>
          </a:p>
        </p:txBody>
      </p:sp>
    </p:spTree>
    <p:extLst>
      <p:ext uri="{BB962C8B-B14F-4D97-AF65-F5344CB8AC3E}">
        <p14:creationId xmlns:p14="http://schemas.microsoft.com/office/powerpoint/2010/main" val="4449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178F741-0ACA-AAEA-14FE-3CB0D2A70746}"/>
              </a:ext>
            </a:extLst>
          </p:cNvPr>
          <p:cNvSpPr>
            <a:spLocks noGrp="1" noChangeArrowheads="1"/>
          </p:cNvSpPr>
          <p:nvPr>
            <p:ph type="title"/>
          </p:nvPr>
        </p:nvSpPr>
        <p:spPr bwMode="auto">
          <a:xfrm>
            <a:off x="457200" y="128588"/>
            <a:ext cx="822642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757007DA-91B1-D4C7-75C5-A30A162FCBC4}"/>
              </a:ext>
            </a:extLst>
          </p:cNvPr>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2" name="Rectangle 3">
            <a:extLst>
              <a:ext uri="{FF2B5EF4-FFF2-40B4-BE49-F238E27FC236}">
                <a16:creationId xmlns:a16="http://schemas.microsoft.com/office/drawing/2014/main" id="{6E95EB34-BFF3-8243-875B-4EA5048E1F03}"/>
              </a:ext>
            </a:extLst>
          </p:cNvPr>
          <p:cNvSpPr>
            <a:spLocks noGrp="1" noChangeArrowheads="1"/>
          </p:cNvSpPr>
          <p:nvPr>
            <p:ph type="dt"/>
          </p:nvPr>
        </p:nvSpPr>
        <p:spPr bwMode="auto">
          <a:xfrm>
            <a:off x="457200" y="6245225"/>
            <a:ext cx="2130425" cy="473075"/>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fr-FR" altLang="fr-FR"/>
          </a:p>
        </p:txBody>
      </p:sp>
      <p:sp>
        <p:nvSpPr>
          <p:cNvPr id="2052" name="Rectangle 4">
            <a:extLst>
              <a:ext uri="{FF2B5EF4-FFF2-40B4-BE49-F238E27FC236}">
                <a16:creationId xmlns:a16="http://schemas.microsoft.com/office/drawing/2014/main" id="{7087C10F-3C66-5462-E6ED-32F25AC9194A}"/>
              </a:ext>
            </a:extLst>
          </p:cNvPr>
          <p:cNvSpPr>
            <a:spLocks noGrp="1" noChangeArrowheads="1"/>
          </p:cNvSpPr>
          <p:nvPr>
            <p:ph type="ftr"/>
          </p:nvPr>
        </p:nvSpPr>
        <p:spPr bwMode="auto">
          <a:xfrm>
            <a:off x="3124200" y="6245225"/>
            <a:ext cx="2892425" cy="473075"/>
          </a:xfrm>
          <a:prstGeom prst="rect">
            <a:avLst/>
          </a:prstGeom>
          <a:noFill/>
          <a:ln>
            <a:noFill/>
          </a:ln>
          <a:effectLst/>
        </p:spPr>
        <p:txBody>
          <a:bodyPr vert="horz" wrap="square" lIns="90000" tIns="46800" rIns="90000" bIns="46800" numCol="1" anchor="t" anchorCtr="0" compatLnSpc="1">
            <a:prstTxWarp prst="textNoShape">
              <a:avLst/>
            </a:prstTxWarp>
          </a:bodyPr>
          <a:lstStyle>
            <a:lvl1pPr algn="ctr" eaLnBrk="1" hangingPunct="1">
              <a:buClrTx/>
              <a:buSzPct val="100000"/>
              <a:buFontTx/>
              <a:buNone/>
              <a:tabLst>
                <a:tab pos="723900" algn="l"/>
                <a:tab pos="1447800" algn="l"/>
                <a:tab pos="21717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fr-FR" altLang="fr-FR"/>
          </a:p>
        </p:txBody>
      </p:sp>
      <p:sp>
        <p:nvSpPr>
          <p:cNvPr id="2053" name="Rectangle 5">
            <a:extLst>
              <a:ext uri="{FF2B5EF4-FFF2-40B4-BE49-F238E27FC236}">
                <a16:creationId xmlns:a16="http://schemas.microsoft.com/office/drawing/2014/main" id="{4163D611-92BC-0D67-B75B-7F07BC65C8B9}"/>
              </a:ext>
            </a:extLst>
          </p:cNvPr>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eaLnBrk="1" hangingPunct="1">
              <a:buSzPct val="100000"/>
              <a:tabLst>
                <a:tab pos="723900" algn="l"/>
                <a:tab pos="1447800" algn="l"/>
              </a:tabLst>
              <a:defRPr sz="1400">
                <a:solidFill>
                  <a:srgbClr val="000000"/>
                </a:solidFill>
                <a:latin typeface="Times New Roman" panose="02020603050405020304" pitchFamily="18" charset="0"/>
                <a:ea typeface="Arial Unicode MS" pitchFamily="34" charset="-128"/>
              </a:defRPr>
            </a:lvl1pPr>
          </a:lstStyle>
          <a:p>
            <a:pPr>
              <a:defRPr/>
            </a:pPr>
            <a:fld id="{C5F0ECC8-3279-4EE2-97F1-F4005205E60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34" charset="0"/>
          <a:ea typeface="SimSun" pitchFamily="2" charset="-122"/>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ea typeface="SimSun" pitchFamily="2" charset="-122"/>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ea typeface="SimSun" pitchFamily="2" charset="-122"/>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ea typeface="SimSun" pitchFamily="2" charset="-122"/>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ea typeface="SimSun" pitchFamily="2"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a:extLst>
              <a:ext uri="{FF2B5EF4-FFF2-40B4-BE49-F238E27FC236}">
                <a16:creationId xmlns:a16="http://schemas.microsoft.com/office/drawing/2014/main" id="{A737724D-1665-6762-C6B8-EC6B4F233395}"/>
              </a:ext>
            </a:extLst>
          </p:cNvPr>
          <p:cNvSpPr>
            <a:spLocks noChangeArrowheads="1"/>
          </p:cNvSpPr>
          <p:nvPr/>
        </p:nvSpPr>
        <p:spPr bwMode="auto">
          <a:xfrm>
            <a:off x="252413" y="2867025"/>
            <a:ext cx="5921375"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eaLnBrk="1" hangingPunct="1">
              <a:spcBef>
                <a:spcPts val="1750"/>
              </a:spcBef>
              <a:buClrTx/>
              <a:buFontTx/>
              <a:buNone/>
            </a:pPr>
            <a:r>
              <a:rPr lang="fr-FR" altLang="fr-FR" sz="2400" b="1">
                <a:solidFill>
                  <a:srgbClr val="FF0000"/>
                </a:solidFill>
                <a:latin typeface="Comic Sans MS" panose="030F0702030302020204" pitchFamily="66" charset="0"/>
              </a:rPr>
              <a:t>I- Contrôle de la progression du cycle</a:t>
            </a:r>
          </a:p>
          <a:p>
            <a:pPr eaLnBrk="1" hangingPunct="1">
              <a:spcBef>
                <a:spcPts val="1750"/>
              </a:spcBef>
              <a:buClrTx/>
              <a:buFontTx/>
              <a:buNone/>
            </a:pPr>
            <a:r>
              <a:rPr lang="fr-FR" altLang="fr-FR" sz="2400" b="1">
                <a:solidFill>
                  <a:srgbClr val="FF0000"/>
                </a:solidFill>
                <a:latin typeface="Comic Sans MS" panose="030F0702030302020204" pitchFamily="66" charset="0"/>
              </a:rPr>
              <a:t>II- Détails moléculaires de la mitose</a:t>
            </a:r>
          </a:p>
        </p:txBody>
      </p:sp>
      <p:sp>
        <p:nvSpPr>
          <p:cNvPr id="2" name="Rectangle 1">
            <a:extLst>
              <a:ext uri="{FF2B5EF4-FFF2-40B4-BE49-F238E27FC236}">
                <a16:creationId xmlns:a16="http://schemas.microsoft.com/office/drawing/2014/main" id="{6E86F4B9-B01E-09C2-999D-B0481FF8DF68}"/>
              </a:ext>
            </a:extLst>
          </p:cNvPr>
          <p:cNvSpPr/>
          <p:nvPr/>
        </p:nvSpPr>
        <p:spPr>
          <a:xfrm>
            <a:off x="0" y="0"/>
            <a:ext cx="9144000" cy="20653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fr-FR" altLang="fr-FR" sz="3600" b="1" dirty="0">
                <a:latin typeface="Comic Sans MS" panose="030F0702030302020204" pitchFamily="66" charset="0"/>
              </a:rPr>
              <a:t>Aspects moléculaires du cycle et de la division cellulaire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7">
            <a:extLst>
              <a:ext uri="{FF2B5EF4-FFF2-40B4-BE49-F238E27FC236}">
                <a16:creationId xmlns:a16="http://schemas.microsoft.com/office/drawing/2014/main" id="{97C220CB-4806-3C25-F6BD-C5902974ACCA}"/>
              </a:ext>
            </a:extLst>
          </p:cNvPr>
          <p:cNvSpPr>
            <a:spLocks noChangeArrowheads="1"/>
          </p:cNvSpPr>
          <p:nvPr/>
        </p:nvSpPr>
        <p:spPr bwMode="auto">
          <a:xfrm>
            <a:off x="33338" y="739775"/>
            <a:ext cx="41363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eaLnBrk="1" hangingPunct="1">
              <a:spcBef>
                <a:spcPts val="1500"/>
              </a:spcBef>
              <a:buClrTx/>
              <a:buFontTx/>
              <a:buNone/>
            </a:pPr>
            <a:r>
              <a:rPr lang="fr-FR" altLang="fr-FR" sz="2400" b="1" dirty="0">
                <a:solidFill>
                  <a:schemeClr val="tx1"/>
                </a:solidFill>
                <a:latin typeface="Comic Sans MS" panose="030F0702030302020204" pitchFamily="66" charset="0"/>
              </a:rPr>
              <a:t>Cyclines et cycle cellulaire</a:t>
            </a:r>
          </a:p>
        </p:txBody>
      </p:sp>
      <p:sp>
        <p:nvSpPr>
          <p:cNvPr id="16389" name="Rectangle 1028">
            <a:extLst>
              <a:ext uri="{FF2B5EF4-FFF2-40B4-BE49-F238E27FC236}">
                <a16:creationId xmlns:a16="http://schemas.microsoft.com/office/drawing/2014/main" id="{52D3CDC7-7D5E-0855-2046-DB4CE4503BD6}"/>
              </a:ext>
            </a:extLst>
          </p:cNvPr>
          <p:cNvSpPr>
            <a:spLocks noChangeArrowheads="1"/>
          </p:cNvSpPr>
          <p:nvPr/>
        </p:nvSpPr>
        <p:spPr bwMode="auto">
          <a:xfrm>
            <a:off x="431763" y="4365104"/>
            <a:ext cx="8280474" cy="213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dirty="0">
                <a:latin typeface="Comic Sans MS" panose="030F0702030302020204" pitchFamily="66" charset="0"/>
              </a:rPr>
              <a:t>Les </a:t>
            </a:r>
            <a:r>
              <a:rPr lang="fr-FR" altLang="fr-FR" sz="2400" dirty="0" err="1">
                <a:latin typeface="Comic Sans MS" panose="030F0702030302020204" pitchFamily="66" charset="0"/>
              </a:rPr>
              <a:t>CdK</a:t>
            </a:r>
            <a:r>
              <a:rPr lang="fr-FR" altLang="fr-FR" sz="2400" dirty="0">
                <a:latin typeface="Comic Sans MS" panose="030F0702030302020204" pitchFamily="66" charset="0"/>
              </a:rPr>
              <a:t> sont toujours exprimées dans la cellule MAIS  sont inactives si elle ne sont pas liées à une cycline.</a:t>
            </a:r>
          </a:p>
          <a:p>
            <a:pPr>
              <a:spcBef>
                <a:spcPts val="1500"/>
              </a:spcBef>
              <a:buClrTx/>
              <a:buFontTx/>
              <a:buNone/>
            </a:pPr>
            <a:r>
              <a:rPr lang="fr-FR" altLang="fr-FR" sz="2400" dirty="0">
                <a:latin typeface="Comic Sans MS" panose="030F0702030302020204" pitchFamily="66" charset="0"/>
              </a:rPr>
              <a:t>L’expression des cyclines varie au cours du cycle cellulaire mais pas celle des CDK </a:t>
            </a:r>
            <a:r>
              <a:rPr lang="fr-FR" altLang="fr-FR" sz="2400" dirty="0">
                <a:latin typeface="Comic Sans MS" panose="030F0702030302020204" pitchFamily="66" charset="0"/>
                <a:sym typeface="Wingdings" panose="05000000000000000000" pitchFamily="2" charset="2"/>
              </a:rPr>
              <a:t> </a:t>
            </a:r>
            <a:r>
              <a:rPr lang="fr-FR" altLang="fr-FR" sz="2400" b="1" dirty="0">
                <a:latin typeface="Comic Sans MS" panose="030F0702030302020204" pitchFamily="66" charset="0"/>
                <a:sym typeface="Wingdings" panose="05000000000000000000" pitchFamily="2" charset="2"/>
              </a:rPr>
              <a:t>régulation par la présence des cyclines</a:t>
            </a:r>
            <a:endParaRPr lang="fr-FR" altLang="fr-FR" sz="2400" b="1" dirty="0">
              <a:latin typeface="Comic Sans MS" panose="030F0702030302020204" pitchFamily="66" charset="0"/>
            </a:endParaRPr>
          </a:p>
        </p:txBody>
      </p:sp>
      <p:sp>
        <p:nvSpPr>
          <p:cNvPr id="16390" name="Oval 22">
            <a:extLst>
              <a:ext uri="{FF2B5EF4-FFF2-40B4-BE49-F238E27FC236}">
                <a16:creationId xmlns:a16="http://schemas.microsoft.com/office/drawing/2014/main" id="{A4C5C355-9877-1604-8A99-105378F6BFA3}"/>
              </a:ext>
            </a:extLst>
          </p:cNvPr>
          <p:cNvSpPr>
            <a:spLocks noChangeArrowheads="1"/>
          </p:cNvSpPr>
          <p:nvPr/>
        </p:nvSpPr>
        <p:spPr bwMode="auto">
          <a:xfrm>
            <a:off x="8629650" y="6479177"/>
            <a:ext cx="350838" cy="262936"/>
          </a:xfrm>
          <a:prstGeom prst="ellipse">
            <a:avLst/>
          </a:prstGeom>
          <a:pattFill prst="wdDnDiag">
            <a:fgClr>
              <a:srgbClr val="FF0000"/>
            </a:fgClr>
            <a:bgClr>
              <a:srgbClr val="00B050"/>
            </a:bgClr>
          </a:pattFill>
          <a:ln w="9525">
            <a:solidFill>
              <a:srgbClr val="FF0000"/>
            </a:solidFill>
            <a:round/>
            <a:headEnd/>
            <a:tailEnd/>
          </a:ln>
          <a:effec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800" dirty="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29D4D928-9EC5-9CE3-FB7E-0FFDBE7DB7CA}"/>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I-2- Les complexes cycline-CDK</a:t>
            </a:r>
          </a:p>
        </p:txBody>
      </p:sp>
      <p:pic>
        <p:nvPicPr>
          <p:cNvPr id="91140" name="Picture 4" descr="Cell cycle regulators (article) | Khan Academy">
            <a:extLst>
              <a:ext uri="{FF2B5EF4-FFF2-40B4-BE49-F238E27FC236}">
                <a16:creationId xmlns:a16="http://schemas.microsoft.com/office/drawing/2014/main" id="{E95EDAED-EB58-36F5-275D-F1F24C3F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702" y="1224677"/>
            <a:ext cx="4932040" cy="29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83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
            <a:extLst>
              <a:ext uri="{FF2B5EF4-FFF2-40B4-BE49-F238E27FC236}">
                <a16:creationId xmlns:a16="http://schemas.microsoft.com/office/drawing/2014/main" id="{A37CA68B-A5A1-154C-627D-F14E2C879CEA}"/>
              </a:ext>
            </a:extLst>
          </p:cNvPr>
          <p:cNvGrpSpPr>
            <a:grpSpLocks/>
          </p:cNvGrpSpPr>
          <p:nvPr/>
        </p:nvGrpSpPr>
        <p:grpSpPr bwMode="auto">
          <a:xfrm>
            <a:off x="287338" y="987425"/>
            <a:ext cx="3132137" cy="4970463"/>
            <a:chOff x="0" y="709"/>
            <a:chExt cx="1973" cy="3131"/>
          </a:xfrm>
        </p:grpSpPr>
        <p:pic>
          <p:nvPicPr>
            <p:cNvPr id="18441" name="Picture 5">
              <a:extLst>
                <a:ext uri="{FF2B5EF4-FFF2-40B4-BE49-F238E27FC236}">
                  <a16:creationId xmlns:a16="http://schemas.microsoft.com/office/drawing/2014/main" id="{4888EE41-2C9D-4042-B822-35307FDC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575" r="23915" b="18791"/>
            <a:stretch>
              <a:fillRect/>
            </a:stretch>
          </p:blipFill>
          <p:spPr bwMode="auto">
            <a:xfrm>
              <a:off x="0" y="754"/>
              <a:ext cx="1922" cy="30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6">
              <a:extLst>
                <a:ext uri="{FF2B5EF4-FFF2-40B4-BE49-F238E27FC236}">
                  <a16:creationId xmlns:a16="http://schemas.microsoft.com/office/drawing/2014/main" id="{EEBDF674-07BB-0C67-3F85-D803A7236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 y="1465"/>
              <a:ext cx="743" cy="8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3" name="Rectangle 7">
              <a:extLst>
                <a:ext uri="{FF2B5EF4-FFF2-40B4-BE49-F238E27FC236}">
                  <a16:creationId xmlns:a16="http://schemas.microsoft.com/office/drawing/2014/main" id="{C6769DF2-E1B3-E466-BC43-DFFBCF2F724F}"/>
                </a:ext>
              </a:extLst>
            </p:cNvPr>
            <p:cNvSpPr>
              <a:spLocks noChangeArrowheads="1"/>
            </p:cNvSpPr>
            <p:nvPr/>
          </p:nvSpPr>
          <p:spPr bwMode="auto">
            <a:xfrm>
              <a:off x="930" y="2024"/>
              <a:ext cx="31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8444" name="Freeform 9">
              <a:extLst>
                <a:ext uri="{FF2B5EF4-FFF2-40B4-BE49-F238E27FC236}">
                  <a16:creationId xmlns:a16="http://schemas.microsoft.com/office/drawing/2014/main" id="{6796A1B6-1A62-746D-6A32-89FA98D80446}"/>
                </a:ext>
              </a:extLst>
            </p:cNvPr>
            <p:cNvSpPr>
              <a:spLocks/>
            </p:cNvSpPr>
            <p:nvPr/>
          </p:nvSpPr>
          <p:spPr bwMode="auto">
            <a:xfrm>
              <a:off x="340" y="709"/>
              <a:ext cx="1542" cy="181"/>
            </a:xfrm>
            <a:custGeom>
              <a:avLst/>
              <a:gdLst>
                <a:gd name="T0" fmla="*/ 1542 w 1542"/>
                <a:gd name="T1" fmla="*/ 0 h 181"/>
                <a:gd name="T2" fmla="*/ 0 w 1542"/>
                <a:gd name="T3" fmla="*/ 0 h 181"/>
                <a:gd name="T4" fmla="*/ 45 w 1542"/>
                <a:gd name="T5" fmla="*/ 136 h 181"/>
                <a:gd name="T6" fmla="*/ 181 w 1542"/>
                <a:gd name="T7" fmla="*/ 181 h 181"/>
                <a:gd name="T8" fmla="*/ 272 w 1542"/>
                <a:gd name="T9" fmla="*/ 90 h 181"/>
                <a:gd name="T10" fmla="*/ 363 w 1542"/>
                <a:gd name="T11" fmla="*/ 45 h 181"/>
                <a:gd name="T12" fmla="*/ 544 w 1542"/>
                <a:gd name="T13" fmla="*/ 0 h 181"/>
                <a:gd name="T14" fmla="*/ 952 w 1542"/>
                <a:gd name="T15" fmla="*/ 136 h 181"/>
                <a:gd name="T16" fmla="*/ 1497 w 1542"/>
                <a:gd name="T17" fmla="*/ 90 h 181"/>
                <a:gd name="T18" fmla="*/ 1542 w 1542"/>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2" h="181">
                  <a:moveTo>
                    <a:pt x="1542" y="0"/>
                  </a:moveTo>
                  <a:lnTo>
                    <a:pt x="0" y="0"/>
                  </a:lnTo>
                  <a:lnTo>
                    <a:pt x="45" y="136"/>
                  </a:lnTo>
                  <a:lnTo>
                    <a:pt x="181" y="181"/>
                  </a:lnTo>
                  <a:lnTo>
                    <a:pt x="272" y="90"/>
                  </a:lnTo>
                  <a:lnTo>
                    <a:pt x="363" y="45"/>
                  </a:lnTo>
                  <a:lnTo>
                    <a:pt x="544" y="0"/>
                  </a:lnTo>
                  <a:lnTo>
                    <a:pt x="952" y="136"/>
                  </a:lnTo>
                  <a:lnTo>
                    <a:pt x="1497" y="90"/>
                  </a:lnTo>
                  <a:lnTo>
                    <a:pt x="1542"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35" name="Text Box 12">
            <a:extLst>
              <a:ext uri="{FF2B5EF4-FFF2-40B4-BE49-F238E27FC236}">
                <a16:creationId xmlns:a16="http://schemas.microsoft.com/office/drawing/2014/main" id="{D2B5E056-EA95-8066-984B-A49AA78F0C58}"/>
              </a:ext>
            </a:extLst>
          </p:cNvPr>
          <p:cNvSpPr txBox="1">
            <a:spLocks noChangeArrowheads="1"/>
          </p:cNvSpPr>
          <p:nvPr/>
        </p:nvSpPr>
        <p:spPr bwMode="auto">
          <a:xfrm>
            <a:off x="107950" y="5895975"/>
            <a:ext cx="3816350" cy="701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fr-FR" altLang="fr-FR" sz="2000" dirty="0">
                <a:solidFill>
                  <a:schemeClr val="tx1"/>
                </a:solidFill>
              </a:rPr>
              <a:t>Transcription des protéines des complexes de réplications</a:t>
            </a:r>
          </a:p>
        </p:txBody>
      </p:sp>
      <p:sp>
        <p:nvSpPr>
          <p:cNvPr id="18436" name="Rectangle 13">
            <a:extLst>
              <a:ext uri="{FF2B5EF4-FFF2-40B4-BE49-F238E27FC236}">
                <a16:creationId xmlns:a16="http://schemas.microsoft.com/office/drawing/2014/main" id="{6C48BC0A-7250-90DF-9A81-FA4139F6A985}"/>
              </a:ext>
            </a:extLst>
          </p:cNvPr>
          <p:cNvSpPr>
            <a:spLocks noChangeArrowheads="1"/>
          </p:cNvSpPr>
          <p:nvPr/>
        </p:nvSpPr>
        <p:spPr bwMode="auto">
          <a:xfrm>
            <a:off x="4643438" y="2781300"/>
            <a:ext cx="40322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000">
                <a:latin typeface="Comic Sans MS" panose="030F0702030302020204" pitchFamily="66" charset="0"/>
              </a:rPr>
              <a:t>Le complexe Cdk/cycline contrôle la transition G1/S</a:t>
            </a:r>
          </a:p>
        </p:txBody>
      </p:sp>
      <p:sp>
        <p:nvSpPr>
          <p:cNvPr id="18437" name="Line 14">
            <a:extLst>
              <a:ext uri="{FF2B5EF4-FFF2-40B4-BE49-F238E27FC236}">
                <a16:creationId xmlns:a16="http://schemas.microsoft.com/office/drawing/2014/main" id="{02909ED6-18A2-A326-D4F5-A3B6B0EA9610}"/>
              </a:ext>
            </a:extLst>
          </p:cNvPr>
          <p:cNvSpPr>
            <a:spLocks noChangeShapeType="1"/>
          </p:cNvSpPr>
          <p:nvPr/>
        </p:nvSpPr>
        <p:spPr bwMode="auto">
          <a:xfrm>
            <a:off x="3779838" y="6308725"/>
            <a:ext cx="13684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16">
            <a:extLst>
              <a:ext uri="{FF2B5EF4-FFF2-40B4-BE49-F238E27FC236}">
                <a16:creationId xmlns:a16="http://schemas.microsoft.com/office/drawing/2014/main" id="{5EC0D19E-E9EC-255A-B92D-5DF3486523CA}"/>
              </a:ext>
            </a:extLst>
          </p:cNvPr>
          <p:cNvSpPr txBox="1">
            <a:spLocks noChangeArrowheads="1"/>
          </p:cNvSpPr>
          <p:nvPr/>
        </p:nvSpPr>
        <p:spPr bwMode="auto">
          <a:xfrm>
            <a:off x="4787900" y="6110288"/>
            <a:ext cx="3455988"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fr-FR" altLang="fr-FR" sz="2000">
                <a:solidFill>
                  <a:schemeClr val="tx1"/>
                </a:solidFill>
              </a:rPr>
              <a:t>réplication</a:t>
            </a:r>
          </a:p>
        </p:txBody>
      </p:sp>
      <p:sp>
        <p:nvSpPr>
          <p:cNvPr id="18439" name="Oval 8">
            <a:extLst>
              <a:ext uri="{FF2B5EF4-FFF2-40B4-BE49-F238E27FC236}">
                <a16:creationId xmlns:a16="http://schemas.microsoft.com/office/drawing/2014/main" id="{6CF00BA8-5DB6-3AB5-7CCC-2FD5EC57CEC4}"/>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AA7DBE74-2D4C-4372-ACD1-913ED419A21D}"/>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I-2- Les complexes cycline-CDK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75D3B32F-8582-D0C1-A466-5946871198C5}"/>
              </a:ext>
            </a:extLst>
          </p:cNvPr>
          <p:cNvGrpSpPr>
            <a:grpSpLocks/>
          </p:cNvGrpSpPr>
          <p:nvPr/>
        </p:nvGrpSpPr>
        <p:grpSpPr bwMode="auto">
          <a:xfrm>
            <a:off x="3324225" y="3263900"/>
            <a:ext cx="2255838" cy="2249488"/>
            <a:chOff x="3107" y="923"/>
            <a:chExt cx="1421" cy="1417"/>
          </a:xfrm>
        </p:grpSpPr>
        <p:pic>
          <p:nvPicPr>
            <p:cNvPr id="19473" name="Picture 3">
              <a:extLst>
                <a:ext uri="{FF2B5EF4-FFF2-40B4-BE49-F238E27FC236}">
                  <a16:creationId xmlns:a16="http://schemas.microsoft.com/office/drawing/2014/main" id="{689D055F-CC7A-A63D-A54C-CCC66FB1F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 t="1044" r="1041" b="1044"/>
            <a:stretch>
              <a:fillRect/>
            </a:stretch>
          </p:blipFill>
          <p:spPr bwMode="auto">
            <a:xfrm>
              <a:off x="3107" y="923"/>
              <a:ext cx="1422" cy="1418"/>
            </a:xfrm>
            <a:prstGeom prst="rect">
              <a:avLst/>
            </a:prstGeom>
            <a:noFill/>
            <a:ln>
              <a:noFill/>
            </a:ln>
            <a:effectLst/>
            <a:extLst>
              <a:ext uri="{909E8E84-426E-40DD-AFC4-6F175D3DCCD1}">
                <a14:hiddenFill xmlns:a14="http://schemas.microsoft.com/office/drawing/2010/main">
                  <a:blipFill dpi="0" rotWithShape="0">
                    <a:blip/>
                    <a:srcRect l="1041" t="1044" r="1041" b="10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74" name="Oval 4">
              <a:extLst>
                <a:ext uri="{FF2B5EF4-FFF2-40B4-BE49-F238E27FC236}">
                  <a16:creationId xmlns:a16="http://schemas.microsoft.com/office/drawing/2014/main" id="{55DB0565-5A2D-D037-E1F4-A3E34C471FF2}"/>
                </a:ext>
              </a:extLst>
            </p:cNvPr>
            <p:cNvSpPr>
              <a:spLocks noChangeArrowheads="1"/>
            </p:cNvSpPr>
            <p:nvPr/>
          </p:nvSpPr>
          <p:spPr bwMode="auto">
            <a:xfrm>
              <a:off x="3516" y="1368"/>
              <a:ext cx="635" cy="635"/>
            </a:xfrm>
            <a:prstGeom prst="ellipse">
              <a:avLst/>
            </a:prstGeom>
            <a:solidFill>
              <a:srgbClr val="FFFFFF"/>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pSp>
          <p:nvGrpSpPr>
            <p:cNvPr id="19475" name="Group 5">
              <a:extLst>
                <a:ext uri="{FF2B5EF4-FFF2-40B4-BE49-F238E27FC236}">
                  <a16:creationId xmlns:a16="http://schemas.microsoft.com/office/drawing/2014/main" id="{77229ECC-2200-310B-7AD5-99BD95495325}"/>
                </a:ext>
              </a:extLst>
            </p:cNvPr>
            <p:cNvGrpSpPr>
              <a:grpSpLocks/>
            </p:cNvGrpSpPr>
            <p:nvPr/>
          </p:nvGrpSpPr>
          <p:grpSpPr bwMode="auto">
            <a:xfrm>
              <a:off x="3586" y="1521"/>
              <a:ext cx="245" cy="307"/>
              <a:chOff x="3586" y="1521"/>
              <a:chExt cx="245" cy="307"/>
            </a:xfrm>
          </p:grpSpPr>
          <p:sp>
            <p:nvSpPr>
              <p:cNvPr id="19485" name="Freeform 6">
                <a:extLst>
                  <a:ext uri="{FF2B5EF4-FFF2-40B4-BE49-F238E27FC236}">
                    <a16:creationId xmlns:a16="http://schemas.microsoft.com/office/drawing/2014/main" id="{007BC40C-970A-372E-ED00-9E24AEC24D21}"/>
                  </a:ext>
                </a:extLst>
              </p:cNvPr>
              <p:cNvSpPr>
                <a:spLocks noChangeArrowheads="1"/>
              </p:cNvSpPr>
              <p:nvPr/>
            </p:nvSpPr>
            <p:spPr bwMode="auto">
              <a:xfrm rot="-3180000">
                <a:off x="3552" y="1654"/>
                <a:ext cx="320" cy="58"/>
              </a:xfrm>
              <a:custGeom>
                <a:avLst/>
                <a:gdLst>
                  <a:gd name="T0" fmla="*/ 0 w 320"/>
                  <a:gd name="T1" fmla="*/ 58 h 58"/>
                  <a:gd name="T2" fmla="*/ 155 w 320"/>
                  <a:gd name="T3" fmla="*/ 3 h 58"/>
                  <a:gd name="T4" fmla="*/ 320 w 320"/>
                  <a:gd name="T5" fmla="*/ 3 h 58"/>
                  <a:gd name="T6" fmla="*/ 0 60000 65536"/>
                  <a:gd name="T7" fmla="*/ 0 60000 65536"/>
                  <a:gd name="T8" fmla="*/ 0 60000 65536"/>
                </a:gdLst>
                <a:ahLst/>
                <a:cxnLst>
                  <a:cxn ang="T6">
                    <a:pos x="T0" y="T1"/>
                  </a:cxn>
                  <a:cxn ang="T7">
                    <a:pos x="T2" y="T3"/>
                  </a:cxn>
                  <a:cxn ang="T8">
                    <a:pos x="T4" y="T5"/>
                  </a:cxn>
                </a:cxnLst>
                <a:rect l="0" t="0" r="r" b="b"/>
                <a:pathLst>
                  <a:path w="320" h="58">
                    <a:moveTo>
                      <a:pt x="0" y="58"/>
                    </a:moveTo>
                    <a:cubicBezTo>
                      <a:pt x="52" y="48"/>
                      <a:pt x="103" y="6"/>
                      <a:pt x="155" y="3"/>
                    </a:cubicBezTo>
                    <a:cubicBezTo>
                      <a:pt x="210" y="0"/>
                      <a:pt x="265" y="3"/>
                      <a:pt x="320" y="3"/>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86" name="Freeform 7">
                <a:extLst>
                  <a:ext uri="{FF2B5EF4-FFF2-40B4-BE49-F238E27FC236}">
                    <a16:creationId xmlns:a16="http://schemas.microsoft.com/office/drawing/2014/main" id="{A12D9C3A-A490-612B-78D4-AE2A6C40407C}"/>
                  </a:ext>
                </a:extLst>
              </p:cNvPr>
              <p:cNvSpPr>
                <a:spLocks noChangeArrowheads="1"/>
              </p:cNvSpPr>
              <p:nvPr/>
            </p:nvSpPr>
            <p:spPr bwMode="auto">
              <a:xfrm rot="-3180000">
                <a:off x="3563" y="1622"/>
                <a:ext cx="293" cy="87"/>
              </a:xfrm>
              <a:custGeom>
                <a:avLst/>
                <a:gdLst>
                  <a:gd name="T0" fmla="*/ 0 w 293"/>
                  <a:gd name="T1" fmla="*/ 32 h 87"/>
                  <a:gd name="T2" fmla="*/ 229 w 293"/>
                  <a:gd name="T3" fmla="*/ 60 h 87"/>
                  <a:gd name="T4" fmla="*/ 265 w 293"/>
                  <a:gd name="T5" fmla="*/ 78 h 87"/>
                  <a:gd name="T6" fmla="*/ 293 w 293"/>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3" h="87">
                    <a:moveTo>
                      <a:pt x="0" y="32"/>
                    </a:moveTo>
                    <a:cubicBezTo>
                      <a:pt x="98" y="0"/>
                      <a:pt x="147" y="44"/>
                      <a:pt x="229" y="60"/>
                    </a:cubicBezTo>
                    <a:cubicBezTo>
                      <a:pt x="241" y="66"/>
                      <a:pt x="253" y="73"/>
                      <a:pt x="265" y="78"/>
                    </a:cubicBezTo>
                    <a:cubicBezTo>
                      <a:pt x="274" y="82"/>
                      <a:pt x="293" y="87"/>
                      <a:pt x="293" y="87"/>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476" name="Group 8">
              <a:extLst>
                <a:ext uri="{FF2B5EF4-FFF2-40B4-BE49-F238E27FC236}">
                  <a16:creationId xmlns:a16="http://schemas.microsoft.com/office/drawing/2014/main" id="{AEA07A03-932E-5319-F9BC-6C88F71A6F9F}"/>
                </a:ext>
              </a:extLst>
            </p:cNvPr>
            <p:cNvGrpSpPr>
              <a:grpSpLocks/>
            </p:cNvGrpSpPr>
            <p:nvPr/>
          </p:nvGrpSpPr>
          <p:grpSpPr bwMode="auto">
            <a:xfrm>
              <a:off x="3649" y="1439"/>
              <a:ext cx="500" cy="301"/>
              <a:chOff x="3649" y="1439"/>
              <a:chExt cx="500" cy="301"/>
            </a:xfrm>
          </p:grpSpPr>
          <p:sp>
            <p:nvSpPr>
              <p:cNvPr id="19483" name="Freeform 9">
                <a:extLst>
                  <a:ext uri="{FF2B5EF4-FFF2-40B4-BE49-F238E27FC236}">
                    <a16:creationId xmlns:a16="http://schemas.microsoft.com/office/drawing/2014/main" id="{C6AEF578-2928-28E7-80AC-2A117B923724}"/>
                  </a:ext>
                </a:extLst>
              </p:cNvPr>
              <p:cNvSpPr>
                <a:spLocks noChangeArrowheads="1"/>
              </p:cNvSpPr>
              <p:nvPr/>
            </p:nvSpPr>
            <p:spPr bwMode="auto">
              <a:xfrm rot="1380000">
                <a:off x="3654" y="1530"/>
                <a:ext cx="494" cy="118"/>
              </a:xfrm>
              <a:custGeom>
                <a:avLst/>
                <a:gdLst>
                  <a:gd name="T0" fmla="*/ 0 w 494"/>
                  <a:gd name="T1" fmla="*/ 118 h 118"/>
                  <a:gd name="T2" fmla="*/ 28 w 494"/>
                  <a:gd name="T3" fmla="*/ 91 h 118"/>
                  <a:gd name="T4" fmla="*/ 55 w 494"/>
                  <a:gd name="T5" fmla="*/ 82 h 118"/>
                  <a:gd name="T6" fmla="*/ 73 w 494"/>
                  <a:gd name="T7" fmla="*/ 54 h 118"/>
                  <a:gd name="T8" fmla="*/ 165 w 494"/>
                  <a:gd name="T9" fmla="*/ 45 h 118"/>
                  <a:gd name="T10" fmla="*/ 329 w 494"/>
                  <a:gd name="T11" fmla="*/ 91 h 118"/>
                  <a:gd name="T12" fmla="*/ 402 w 494"/>
                  <a:gd name="T13" fmla="*/ 82 h 118"/>
                  <a:gd name="T14" fmla="*/ 439 w 494"/>
                  <a:gd name="T15" fmla="*/ 45 h 118"/>
                  <a:gd name="T16" fmla="*/ 494 w 494"/>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4" h="118">
                    <a:moveTo>
                      <a:pt x="0" y="118"/>
                    </a:moveTo>
                    <a:cubicBezTo>
                      <a:pt x="9" y="109"/>
                      <a:pt x="17" y="98"/>
                      <a:pt x="28" y="91"/>
                    </a:cubicBezTo>
                    <a:cubicBezTo>
                      <a:pt x="36" y="86"/>
                      <a:pt x="48" y="88"/>
                      <a:pt x="55" y="82"/>
                    </a:cubicBezTo>
                    <a:cubicBezTo>
                      <a:pt x="64" y="75"/>
                      <a:pt x="62" y="58"/>
                      <a:pt x="73" y="54"/>
                    </a:cubicBezTo>
                    <a:cubicBezTo>
                      <a:pt x="102" y="44"/>
                      <a:pt x="134" y="48"/>
                      <a:pt x="165" y="45"/>
                    </a:cubicBezTo>
                    <a:cubicBezTo>
                      <a:pt x="219" y="64"/>
                      <a:pt x="274" y="77"/>
                      <a:pt x="329" y="91"/>
                    </a:cubicBezTo>
                    <a:cubicBezTo>
                      <a:pt x="353" y="88"/>
                      <a:pt x="378" y="89"/>
                      <a:pt x="402" y="82"/>
                    </a:cubicBezTo>
                    <a:cubicBezTo>
                      <a:pt x="407" y="81"/>
                      <a:pt x="436" y="48"/>
                      <a:pt x="439" y="45"/>
                    </a:cubicBezTo>
                    <a:cubicBezTo>
                      <a:pt x="458" y="29"/>
                      <a:pt x="476" y="18"/>
                      <a:pt x="494" y="0"/>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84" name="Freeform 10">
                <a:extLst>
                  <a:ext uri="{FF2B5EF4-FFF2-40B4-BE49-F238E27FC236}">
                    <a16:creationId xmlns:a16="http://schemas.microsoft.com/office/drawing/2014/main" id="{1731EBC2-6DEB-C170-DC18-55EBA9BCBB53}"/>
                  </a:ext>
                </a:extLst>
              </p:cNvPr>
              <p:cNvSpPr>
                <a:spLocks noChangeArrowheads="1"/>
              </p:cNvSpPr>
              <p:nvPr/>
            </p:nvSpPr>
            <p:spPr bwMode="auto">
              <a:xfrm>
                <a:off x="3724" y="1468"/>
                <a:ext cx="420" cy="265"/>
              </a:xfrm>
              <a:custGeom>
                <a:avLst/>
                <a:gdLst>
                  <a:gd name="T0" fmla="*/ 0 w 420"/>
                  <a:gd name="T1" fmla="*/ 0 h 265"/>
                  <a:gd name="T2" fmla="*/ 64 w 420"/>
                  <a:gd name="T3" fmla="*/ 18 h 265"/>
                  <a:gd name="T4" fmla="*/ 155 w 420"/>
                  <a:gd name="T5" fmla="*/ 64 h 265"/>
                  <a:gd name="T6" fmla="*/ 201 w 420"/>
                  <a:gd name="T7" fmla="*/ 155 h 265"/>
                  <a:gd name="T8" fmla="*/ 265 w 420"/>
                  <a:gd name="T9" fmla="*/ 219 h 265"/>
                  <a:gd name="T10" fmla="*/ 283 w 420"/>
                  <a:gd name="T11" fmla="*/ 246 h 265"/>
                  <a:gd name="T12" fmla="*/ 420 w 420"/>
                  <a:gd name="T13" fmla="*/ 256 h 2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 h="265">
                    <a:moveTo>
                      <a:pt x="0" y="0"/>
                    </a:moveTo>
                    <a:cubicBezTo>
                      <a:pt x="21" y="7"/>
                      <a:pt x="44" y="8"/>
                      <a:pt x="64" y="18"/>
                    </a:cubicBezTo>
                    <a:cubicBezTo>
                      <a:pt x="178" y="74"/>
                      <a:pt x="68" y="40"/>
                      <a:pt x="155" y="64"/>
                    </a:cubicBezTo>
                    <a:cubicBezTo>
                      <a:pt x="202" y="111"/>
                      <a:pt x="174" y="114"/>
                      <a:pt x="201" y="155"/>
                    </a:cubicBezTo>
                    <a:cubicBezTo>
                      <a:pt x="241" y="217"/>
                      <a:pt x="235" y="182"/>
                      <a:pt x="265" y="219"/>
                    </a:cubicBezTo>
                    <a:cubicBezTo>
                      <a:pt x="272" y="227"/>
                      <a:pt x="274" y="240"/>
                      <a:pt x="283" y="246"/>
                    </a:cubicBezTo>
                    <a:cubicBezTo>
                      <a:pt x="311" y="265"/>
                      <a:pt x="415" y="256"/>
                      <a:pt x="420" y="256"/>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477" name="Group 11">
              <a:extLst>
                <a:ext uri="{FF2B5EF4-FFF2-40B4-BE49-F238E27FC236}">
                  <a16:creationId xmlns:a16="http://schemas.microsoft.com/office/drawing/2014/main" id="{89BCB5BE-6FF6-8258-C075-CA4F97DD8C56}"/>
                </a:ext>
              </a:extLst>
            </p:cNvPr>
            <p:cNvGrpSpPr>
              <a:grpSpLocks/>
            </p:cNvGrpSpPr>
            <p:nvPr/>
          </p:nvGrpSpPr>
          <p:grpSpPr bwMode="auto">
            <a:xfrm>
              <a:off x="3879" y="1785"/>
              <a:ext cx="178" cy="91"/>
              <a:chOff x="3879" y="1785"/>
              <a:chExt cx="178" cy="91"/>
            </a:xfrm>
          </p:grpSpPr>
          <p:sp>
            <p:nvSpPr>
              <p:cNvPr id="19481" name="Freeform 12">
                <a:extLst>
                  <a:ext uri="{FF2B5EF4-FFF2-40B4-BE49-F238E27FC236}">
                    <a16:creationId xmlns:a16="http://schemas.microsoft.com/office/drawing/2014/main" id="{1C5614E4-2DDC-2389-AB31-D47BC9DB2D2B}"/>
                  </a:ext>
                </a:extLst>
              </p:cNvPr>
              <p:cNvSpPr>
                <a:spLocks noChangeArrowheads="1"/>
              </p:cNvSpPr>
              <p:nvPr/>
            </p:nvSpPr>
            <p:spPr bwMode="auto">
              <a:xfrm>
                <a:off x="3879" y="1785"/>
                <a:ext cx="179" cy="92"/>
              </a:xfrm>
              <a:custGeom>
                <a:avLst/>
                <a:gdLst>
                  <a:gd name="T0" fmla="*/ 0 w 179"/>
                  <a:gd name="T1" fmla="*/ 92 h 92"/>
                  <a:gd name="T2" fmla="*/ 100 w 179"/>
                  <a:gd name="T3" fmla="*/ 28 h 92"/>
                  <a:gd name="T4" fmla="*/ 173 w 179"/>
                  <a:gd name="T5" fmla="*/ 0 h 92"/>
                  <a:gd name="T6" fmla="*/ 0 60000 65536"/>
                  <a:gd name="T7" fmla="*/ 0 60000 65536"/>
                  <a:gd name="T8" fmla="*/ 0 60000 65536"/>
                </a:gdLst>
                <a:ahLst/>
                <a:cxnLst>
                  <a:cxn ang="T6">
                    <a:pos x="T0" y="T1"/>
                  </a:cxn>
                  <a:cxn ang="T7">
                    <a:pos x="T2" y="T3"/>
                  </a:cxn>
                  <a:cxn ang="T8">
                    <a:pos x="T4" y="T5"/>
                  </a:cxn>
                </a:cxnLst>
                <a:rect l="0" t="0" r="r" b="b"/>
                <a:pathLst>
                  <a:path w="179" h="92">
                    <a:moveTo>
                      <a:pt x="0" y="92"/>
                    </a:moveTo>
                    <a:cubicBezTo>
                      <a:pt x="42" y="77"/>
                      <a:pt x="67" y="39"/>
                      <a:pt x="100" y="28"/>
                    </a:cubicBezTo>
                    <a:cubicBezTo>
                      <a:pt x="179" y="1"/>
                      <a:pt x="135" y="38"/>
                      <a:pt x="173" y="0"/>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82" name="Freeform 13">
                <a:extLst>
                  <a:ext uri="{FF2B5EF4-FFF2-40B4-BE49-F238E27FC236}">
                    <a16:creationId xmlns:a16="http://schemas.microsoft.com/office/drawing/2014/main" id="{98C9BC9A-3E60-ABC9-3A85-295B5ECF8D02}"/>
                  </a:ext>
                </a:extLst>
              </p:cNvPr>
              <p:cNvSpPr>
                <a:spLocks noChangeArrowheads="1"/>
              </p:cNvSpPr>
              <p:nvPr/>
            </p:nvSpPr>
            <p:spPr bwMode="auto">
              <a:xfrm>
                <a:off x="3879" y="1793"/>
                <a:ext cx="164" cy="84"/>
              </a:xfrm>
              <a:custGeom>
                <a:avLst/>
                <a:gdLst>
                  <a:gd name="T0" fmla="*/ 0 w 164"/>
                  <a:gd name="T1" fmla="*/ 1 h 84"/>
                  <a:gd name="T2" fmla="*/ 109 w 164"/>
                  <a:gd name="T3" fmla="*/ 10 h 84"/>
                  <a:gd name="T4" fmla="*/ 137 w 164"/>
                  <a:gd name="T5" fmla="*/ 65 h 84"/>
                  <a:gd name="T6" fmla="*/ 164 w 164"/>
                  <a:gd name="T7" fmla="*/ 84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84">
                    <a:moveTo>
                      <a:pt x="0" y="1"/>
                    </a:moveTo>
                    <a:cubicBezTo>
                      <a:pt x="36" y="4"/>
                      <a:pt x="74" y="0"/>
                      <a:pt x="109" y="10"/>
                    </a:cubicBezTo>
                    <a:cubicBezTo>
                      <a:pt x="130" y="16"/>
                      <a:pt x="127" y="52"/>
                      <a:pt x="137" y="65"/>
                    </a:cubicBezTo>
                    <a:cubicBezTo>
                      <a:pt x="144" y="74"/>
                      <a:pt x="164" y="84"/>
                      <a:pt x="164" y="84"/>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478" name="Group 14">
              <a:extLst>
                <a:ext uri="{FF2B5EF4-FFF2-40B4-BE49-F238E27FC236}">
                  <a16:creationId xmlns:a16="http://schemas.microsoft.com/office/drawing/2014/main" id="{85B86C32-07C0-CE22-E546-3EF08E430DEA}"/>
                </a:ext>
              </a:extLst>
            </p:cNvPr>
            <p:cNvGrpSpPr>
              <a:grpSpLocks/>
            </p:cNvGrpSpPr>
            <p:nvPr/>
          </p:nvGrpSpPr>
          <p:grpSpPr bwMode="auto">
            <a:xfrm>
              <a:off x="3683" y="1638"/>
              <a:ext cx="226" cy="335"/>
              <a:chOff x="3683" y="1638"/>
              <a:chExt cx="226" cy="335"/>
            </a:xfrm>
          </p:grpSpPr>
          <p:sp>
            <p:nvSpPr>
              <p:cNvPr id="19479" name="Freeform 15">
                <a:extLst>
                  <a:ext uri="{FF2B5EF4-FFF2-40B4-BE49-F238E27FC236}">
                    <a16:creationId xmlns:a16="http://schemas.microsoft.com/office/drawing/2014/main" id="{9FADB8CC-B32B-DB2F-8520-5238C31BBE9B}"/>
                  </a:ext>
                </a:extLst>
              </p:cNvPr>
              <p:cNvSpPr>
                <a:spLocks noChangeArrowheads="1"/>
              </p:cNvSpPr>
              <p:nvPr/>
            </p:nvSpPr>
            <p:spPr bwMode="auto">
              <a:xfrm rot="4980000">
                <a:off x="3661" y="1731"/>
                <a:ext cx="320" cy="147"/>
              </a:xfrm>
              <a:custGeom>
                <a:avLst/>
                <a:gdLst>
                  <a:gd name="T0" fmla="*/ 0 w 320"/>
                  <a:gd name="T1" fmla="*/ 147 h 147"/>
                  <a:gd name="T2" fmla="*/ 82 w 320"/>
                  <a:gd name="T3" fmla="*/ 92 h 147"/>
                  <a:gd name="T4" fmla="*/ 219 w 320"/>
                  <a:gd name="T5" fmla="*/ 64 h 147"/>
                  <a:gd name="T6" fmla="*/ 283 w 320"/>
                  <a:gd name="T7" fmla="*/ 37 h 147"/>
                  <a:gd name="T8" fmla="*/ 302 w 320"/>
                  <a:gd name="T9" fmla="*/ 19 h 147"/>
                  <a:gd name="T10" fmla="*/ 320 w 320"/>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0" h="147">
                    <a:moveTo>
                      <a:pt x="0" y="147"/>
                    </a:moveTo>
                    <a:cubicBezTo>
                      <a:pt x="57" y="133"/>
                      <a:pt x="27" y="147"/>
                      <a:pt x="82" y="92"/>
                    </a:cubicBezTo>
                    <a:cubicBezTo>
                      <a:pt x="96" y="78"/>
                      <a:pt x="205" y="66"/>
                      <a:pt x="219" y="64"/>
                    </a:cubicBezTo>
                    <a:cubicBezTo>
                      <a:pt x="245" y="56"/>
                      <a:pt x="259" y="53"/>
                      <a:pt x="283" y="37"/>
                    </a:cubicBezTo>
                    <a:cubicBezTo>
                      <a:pt x="290" y="32"/>
                      <a:pt x="296" y="25"/>
                      <a:pt x="302" y="19"/>
                    </a:cubicBezTo>
                    <a:cubicBezTo>
                      <a:pt x="308" y="13"/>
                      <a:pt x="320" y="0"/>
                      <a:pt x="320" y="0"/>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80" name="Freeform 16">
                <a:extLst>
                  <a:ext uri="{FF2B5EF4-FFF2-40B4-BE49-F238E27FC236}">
                    <a16:creationId xmlns:a16="http://schemas.microsoft.com/office/drawing/2014/main" id="{063AFCF4-3D88-08B2-BDCF-A6BF658709A6}"/>
                  </a:ext>
                </a:extLst>
              </p:cNvPr>
              <p:cNvSpPr>
                <a:spLocks noChangeArrowheads="1"/>
              </p:cNvSpPr>
              <p:nvPr/>
            </p:nvSpPr>
            <p:spPr bwMode="auto">
              <a:xfrm rot="3840000">
                <a:off x="3657" y="1743"/>
                <a:ext cx="274" cy="112"/>
              </a:xfrm>
              <a:custGeom>
                <a:avLst/>
                <a:gdLst>
                  <a:gd name="T0" fmla="*/ 0 w 274"/>
                  <a:gd name="T1" fmla="*/ 0 h 112"/>
                  <a:gd name="T2" fmla="*/ 64 w 274"/>
                  <a:gd name="T3" fmla="*/ 19 h 112"/>
                  <a:gd name="T4" fmla="*/ 128 w 274"/>
                  <a:gd name="T5" fmla="*/ 64 h 112"/>
                  <a:gd name="T6" fmla="*/ 228 w 274"/>
                  <a:gd name="T7" fmla="*/ 101 h 112"/>
                  <a:gd name="T8" fmla="*/ 265 w 274"/>
                  <a:gd name="T9" fmla="*/ 110 h 112"/>
                  <a:gd name="T10" fmla="*/ 274 w 274"/>
                  <a:gd name="T11" fmla="*/ 9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12">
                    <a:moveTo>
                      <a:pt x="0" y="0"/>
                    </a:moveTo>
                    <a:cubicBezTo>
                      <a:pt x="5" y="1"/>
                      <a:pt x="57" y="13"/>
                      <a:pt x="64" y="19"/>
                    </a:cubicBezTo>
                    <a:cubicBezTo>
                      <a:pt x="128" y="72"/>
                      <a:pt x="52" y="45"/>
                      <a:pt x="128" y="64"/>
                    </a:cubicBezTo>
                    <a:cubicBezTo>
                      <a:pt x="156" y="94"/>
                      <a:pt x="189" y="92"/>
                      <a:pt x="228" y="101"/>
                    </a:cubicBezTo>
                    <a:cubicBezTo>
                      <a:pt x="240" y="104"/>
                      <a:pt x="253" y="112"/>
                      <a:pt x="265" y="110"/>
                    </a:cubicBezTo>
                    <a:cubicBezTo>
                      <a:pt x="272" y="109"/>
                      <a:pt x="271" y="98"/>
                      <a:pt x="274" y="92"/>
                    </a:cubicBezTo>
                  </a:path>
                </a:pathLst>
              </a:custGeom>
              <a:noFill/>
              <a:ln w="5724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19459" name="Picture 17">
            <a:extLst>
              <a:ext uri="{FF2B5EF4-FFF2-40B4-BE49-F238E27FC236}">
                <a16:creationId xmlns:a16="http://schemas.microsoft.com/office/drawing/2014/main" id="{DABE151A-A107-1921-8F6C-87CB48AB9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1" t="1057" r="1051"/>
          <a:stretch>
            <a:fillRect/>
          </a:stretch>
        </p:blipFill>
        <p:spPr bwMode="auto">
          <a:xfrm>
            <a:off x="107950" y="3148013"/>
            <a:ext cx="2336800" cy="2349500"/>
          </a:xfrm>
          <a:prstGeom prst="rect">
            <a:avLst/>
          </a:prstGeom>
          <a:noFill/>
          <a:ln>
            <a:noFill/>
          </a:ln>
          <a:effectLst/>
          <a:extLst>
            <a:ext uri="{909E8E84-426E-40DD-AFC4-6F175D3DCCD1}">
              <a14:hiddenFill xmlns:a14="http://schemas.microsoft.com/office/drawing/2010/main">
                <a:blipFill dpi="0" rotWithShape="0">
                  <a:blip/>
                  <a:srcRect l="1051" t="1057" r="105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AutoShape 20">
            <a:extLst>
              <a:ext uri="{FF2B5EF4-FFF2-40B4-BE49-F238E27FC236}">
                <a16:creationId xmlns:a16="http://schemas.microsoft.com/office/drawing/2014/main" id="{5FFBF158-738D-396A-D23B-5C2196F46308}"/>
              </a:ext>
            </a:extLst>
          </p:cNvPr>
          <p:cNvSpPr>
            <a:spLocks noChangeArrowheads="1"/>
          </p:cNvSpPr>
          <p:nvPr/>
        </p:nvSpPr>
        <p:spPr bwMode="auto">
          <a:xfrm>
            <a:off x="2484438" y="4344988"/>
            <a:ext cx="762000" cy="228600"/>
          </a:xfrm>
          <a:prstGeom prst="rightArrow">
            <a:avLst>
              <a:gd name="adj1" fmla="val 50000"/>
              <a:gd name="adj2" fmla="val 83333"/>
            </a:avLst>
          </a:prstGeom>
          <a:solidFill>
            <a:srgbClr val="FF9900"/>
          </a:solidFill>
          <a:ln w="9360">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pic>
        <p:nvPicPr>
          <p:cNvPr id="19461" name="Picture 35">
            <a:extLst>
              <a:ext uri="{FF2B5EF4-FFF2-40B4-BE49-F238E27FC236}">
                <a16:creationId xmlns:a16="http://schemas.microsoft.com/office/drawing/2014/main" id="{7121F42F-7D36-9421-79DA-F744BFAE8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41" t="1044" r="1041"/>
          <a:stretch>
            <a:fillRect/>
          </a:stretch>
        </p:blipFill>
        <p:spPr bwMode="auto">
          <a:xfrm>
            <a:off x="6588125" y="3336925"/>
            <a:ext cx="2236788" cy="2252663"/>
          </a:xfrm>
          <a:prstGeom prst="rect">
            <a:avLst/>
          </a:prstGeom>
          <a:noFill/>
          <a:ln>
            <a:noFill/>
          </a:ln>
          <a:effectLst/>
          <a:extLst>
            <a:ext uri="{909E8E84-426E-40DD-AFC4-6F175D3DCCD1}">
              <a14:hiddenFill xmlns:a14="http://schemas.microsoft.com/office/drawing/2010/main">
                <a:blipFill dpi="0" rotWithShape="0">
                  <a:blip/>
                  <a:srcRect l="1041" t="1044" r="104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AutoShape 36">
            <a:extLst>
              <a:ext uri="{FF2B5EF4-FFF2-40B4-BE49-F238E27FC236}">
                <a16:creationId xmlns:a16="http://schemas.microsoft.com/office/drawing/2014/main" id="{905587B5-0075-8402-66E5-C4655743FFD9}"/>
              </a:ext>
            </a:extLst>
          </p:cNvPr>
          <p:cNvSpPr>
            <a:spLocks noChangeArrowheads="1"/>
          </p:cNvSpPr>
          <p:nvPr/>
        </p:nvSpPr>
        <p:spPr bwMode="auto">
          <a:xfrm>
            <a:off x="5651500" y="4200525"/>
            <a:ext cx="762000" cy="228600"/>
          </a:xfrm>
          <a:prstGeom prst="rightArrow">
            <a:avLst>
              <a:gd name="adj1" fmla="val 50000"/>
              <a:gd name="adj2" fmla="val 83333"/>
            </a:avLst>
          </a:prstGeom>
          <a:solidFill>
            <a:srgbClr val="FF9900"/>
          </a:solidFill>
          <a:ln w="9360">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463" name="Rectangle 37">
            <a:extLst>
              <a:ext uri="{FF2B5EF4-FFF2-40B4-BE49-F238E27FC236}">
                <a16:creationId xmlns:a16="http://schemas.microsoft.com/office/drawing/2014/main" id="{49A88452-AAC3-6829-2E57-4F598A898041}"/>
              </a:ext>
            </a:extLst>
          </p:cNvPr>
          <p:cNvSpPr>
            <a:spLocks noChangeArrowheads="1"/>
          </p:cNvSpPr>
          <p:nvPr/>
        </p:nvSpPr>
        <p:spPr bwMode="auto">
          <a:xfrm>
            <a:off x="107950" y="549275"/>
            <a:ext cx="6985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000">
                <a:latin typeface="Comic Sans MS" panose="030F0702030302020204" pitchFamily="66" charset="0"/>
              </a:rPr>
              <a:t>Le complexe Cdk/cycline contrôle la transition G2/M :</a:t>
            </a:r>
          </a:p>
        </p:txBody>
      </p:sp>
      <p:pic>
        <p:nvPicPr>
          <p:cNvPr id="19464" name="Picture 38">
            <a:extLst>
              <a:ext uri="{FF2B5EF4-FFF2-40B4-BE49-F238E27FC236}">
                <a16:creationId xmlns:a16="http://schemas.microsoft.com/office/drawing/2014/main" id="{79305D66-E847-8DDA-B916-0D25593EA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981075"/>
            <a:ext cx="1373188" cy="1535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5" name="Rectangle 39">
            <a:extLst>
              <a:ext uri="{FF2B5EF4-FFF2-40B4-BE49-F238E27FC236}">
                <a16:creationId xmlns:a16="http://schemas.microsoft.com/office/drawing/2014/main" id="{445B82B4-3AE9-CC6A-08A7-A358A35187B7}"/>
              </a:ext>
            </a:extLst>
          </p:cNvPr>
          <p:cNvSpPr>
            <a:spLocks noChangeArrowheads="1"/>
          </p:cNvSpPr>
          <p:nvPr/>
        </p:nvSpPr>
        <p:spPr bwMode="auto">
          <a:xfrm>
            <a:off x="1978025" y="2873375"/>
            <a:ext cx="1873250" cy="9159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fr-FR" altLang="fr-FR" sz="1800">
                <a:solidFill>
                  <a:srgbClr val="000000"/>
                </a:solidFill>
              </a:rPr>
              <a:t>Phosphorylation – cytosquelette</a:t>
            </a:r>
          </a:p>
          <a:p>
            <a:pPr algn="ctr" eaLnBrk="1" hangingPunct="1">
              <a:buClr>
                <a:srgbClr val="000000"/>
              </a:buClr>
              <a:buSzPct val="100000"/>
              <a:buFont typeface="Times New Roman" panose="02020603050405020304" pitchFamily="18" charset="0"/>
              <a:buNone/>
            </a:pPr>
            <a:r>
              <a:rPr lang="fr-FR" altLang="fr-FR" sz="1800">
                <a:solidFill>
                  <a:srgbClr val="000000"/>
                </a:solidFill>
              </a:rPr>
              <a:t>- histones</a:t>
            </a:r>
          </a:p>
        </p:txBody>
      </p:sp>
      <p:sp>
        <p:nvSpPr>
          <p:cNvPr id="19466" name="Rectangle 40">
            <a:extLst>
              <a:ext uri="{FF2B5EF4-FFF2-40B4-BE49-F238E27FC236}">
                <a16:creationId xmlns:a16="http://schemas.microsoft.com/office/drawing/2014/main" id="{BACB269A-CAB0-6BDB-46FA-222F9F550F95}"/>
              </a:ext>
            </a:extLst>
          </p:cNvPr>
          <p:cNvSpPr>
            <a:spLocks noChangeArrowheads="1"/>
          </p:cNvSpPr>
          <p:nvPr/>
        </p:nvSpPr>
        <p:spPr bwMode="auto">
          <a:xfrm>
            <a:off x="5291138" y="3068638"/>
            <a:ext cx="1873250"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fr-FR" altLang="fr-FR" sz="1800">
                <a:solidFill>
                  <a:srgbClr val="000000"/>
                </a:solidFill>
              </a:rPr>
              <a:t>Phosphorylation lamine</a:t>
            </a:r>
          </a:p>
        </p:txBody>
      </p:sp>
      <p:sp>
        <p:nvSpPr>
          <p:cNvPr id="19467" name="Rectangle 41">
            <a:extLst>
              <a:ext uri="{FF2B5EF4-FFF2-40B4-BE49-F238E27FC236}">
                <a16:creationId xmlns:a16="http://schemas.microsoft.com/office/drawing/2014/main" id="{A5B5E4B7-539A-406B-4049-76BF1A656A27}"/>
              </a:ext>
            </a:extLst>
          </p:cNvPr>
          <p:cNvSpPr>
            <a:spLocks noChangeArrowheads="1"/>
          </p:cNvSpPr>
          <p:nvPr/>
        </p:nvSpPr>
        <p:spPr bwMode="auto">
          <a:xfrm>
            <a:off x="6588125" y="5805488"/>
            <a:ext cx="2447925"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fr-FR" altLang="fr-FR" sz="1800">
                <a:solidFill>
                  <a:srgbClr val="000000"/>
                </a:solidFill>
              </a:rPr>
              <a:t>Fragmentation de l’enveloppe nucléaire</a:t>
            </a:r>
          </a:p>
        </p:txBody>
      </p:sp>
      <p:sp>
        <p:nvSpPr>
          <p:cNvPr id="19468" name="Rectangle 42">
            <a:extLst>
              <a:ext uri="{FF2B5EF4-FFF2-40B4-BE49-F238E27FC236}">
                <a16:creationId xmlns:a16="http://schemas.microsoft.com/office/drawing/2014/main" id="{DA45B157-B810-1243-D812-3CC84D7C2D4B}"/>
              </a:ext>
            </a:extLst>
          </p:cNvPr>
          <p:cNvSpPr>
            <a:spLocks noChangeArrowheads="1"/>
          </p:cNvSpPr>
          <p:nvPr/>
        </p:nvSpPr>
        <p:spPr bwMode="auto">
          <a:xfrm>
            <a:off x="2801938" y="5883275"/>
            <a:ext cx="3498850"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a:solidFill>
                  <a:srgbClr val="000000"/>
                </a:solidFill>
              </a:rPr>
              <a:t>Formation du fuseau mitotique </a:t>
            </a:r>
          </a:p>
          <a:p>
            <a:pPr eaLnBrk="1" hangingPunct="1">
              <a:buClr>
                <a:srgbClr val="000000"/>
              </a:buClr>
              <a:buSzPct val="100000"/>
              <a:buFont typeface="Times New Roman" panose="02020603050405020304" pitchFamily="18" charset="0"/>
              <a:buNone/>
            </a:pPr>
            <a:r>
              <a:rPr lang="fr-FR" altLang="fr-FR" sz="1800">
                <a:solidFill>
                  <a:srgbClr val="000000"/>
                </a:solidFill>
              </a:rPr>
              <a:t>Condensation de la chromatine</a:t>
            </a:r>
          </a:p>
        </p:txBody>
      </p:sp>
      <p:sp>
        <p:nvSpPr>
          <p:cNvPr id="19469" name="Line 44">
            <a:extLst>
              <a:ext uri="{FF2B5EF4-FFF2-40B4-BE49-F238E27FC236}">
                <a16:creationId xmlns:a16="http://schemas.microsoft.com/office/drawing/2014/main" id="{82E848A2-0985-E952-F81C-C5627CB48E9F}"/>
              </a:ext>
            </a:extLst>
          </p:cNvPr>
          <p:cNvSpPr>
            <a:spLocks noChangeShapeType="1"/>
          </p:cNvSpPr>
          <p:nvPr/>
        </p:nvSpPr>
        <p:spPr bwMode="auto">
          <a:xfrm flipH="1">
            <a:off x="3132138" y="1773238"/>
            <a:ext cx="1008062" cy="9350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45">
            <a:extLst>
              <a:ext uri="{FF2B5EF4-FFF2-40B4-BE49-F238E27FC236}">
                <a16:creationId xmlns:a16="http://schemas.microsoft.com/office/drawing/2014/main" id="{741583BE-D5BF-8ACF-C05C-E36D85BF6C0C}"/>
              </a:ext>
            </a:extLst>
          </p:cNvPr>
          <p:cNvSpPr>
            <a:spLocks noChangeShapeType="1"/>
          </p:cNvSpPr>
          <p:nvPr/>
        </p:nvSpPr>
        <p:spPr bwMode="auto">
          <a:xfrm>
            <a:off x="5364163" y="1844675"/>
            <a:ext cx="863600" cy="12239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Oval 8">
            <a:extLst>
              <a:ext uri="{FF2B5EF4-FFF2-40B4-BE49-F238E27FC236}">
                <a16:creationId xmlns:a16="http://schemas.microsoft.com/office/drawing/2014/main" id="{69FA1487-1793-ED31-444E-B163ACE11ADD}"/>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A67A146D-283A-4A7E-3B8A-85169A999067}"/>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I-2- Les complexes cycline-CDK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65" name="Group 17">
            <a:extLst>
              <a:ext uri="{FF2B5EF4-FFF2-40B4-BE49-F238E27FC236}">
                <a16:creationId xmlns:a16="http://schemas.microsoft.com/office/drawing/2014/main" id="{81A1E53B-FE85-E1A0-E885-F77D33CFC79F}"/>
              </a:ext>
            </a:extLst>
          </p:cNvPr>
          <p:cNvGrpSpPr>
            <a:grpSpLocks/>
          </p:cNvGrpSpPr>
          <p:nvPr/>
        </p:nvGrpSpPr>
        <p:grpSpPr bwMode="auto">
          <a:xfrm>
            <a:off x="252413" y="836613"/>
            <a:ext cx="8783637" cy="5905500"/>
            <a:chOff x="159" y="527"/>
            <a:chExt cx="5533" cy="3720"/>
          </a:xfrm>
        </p:grpSpPr>
        <p:grpSp>
          <p:nvGrpSpPr>
            <p:cNvPr id="21510" name="Group 16">
              <a:extLst>
                <a:ext uri="{FF2B5EF4-FFF2-40B4-BE49-F238E27FC236}">
                  <a16:creationId xmlns:a16="http://schemas.microsoft.com/office/drawing/2014/main" id="{9F1498F8-C733-9914-EA18-924D9C01A317}"/>
                </a:ext>
              </a:extLst>
            </p:cNvPr>
            <p:cNvGrpSpPr>
              <a:grpSpLocks/>
            </p:cNvGrpSpPr>
            <p:nvPr/>
          </p:nvGrpSpPr>
          <p:grpSpPr bwMode="auto">
            <a:xfrm>
              <a:off x="159" y="527"/>
              <a:ext cx="5488" cy="3720"/>
              <a:chOff x="159" y="527"/>
              <a:chExt cx="5488" cy="3720"/>
            </a:xfrm>
          </p:grpSpPr>
          <p:pic>
            <p:nvPicPr>
              <p:cNvPr id="21513" name="Picture 1">
                <a:extLst>
                  <a:ext uri="{FF2B5EF4-FFF2-40B4-BE49-F238E27FC236}">
                    <a16:creationId xmlns:a16="http://schemas.microsoft.com/office/drawing/2014/main" id="{DC9A6207-07EA-F782-6803-EC01E3F72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 y="527"/>
                <a:ext cx="2808" cy="3536"/>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1514" name="Group 15">
                <a:extLst>
                  <a:ext uri="{FF2B5EF4-FFF2-40B4-BE49-F238E27FC236}">
                    <a16:creationId xmlns:a16="http://schemas.microsoft.com/office/drawing/2014/main" id="{1A45749E-387C-5579-AB7F-102147E77027}"/>
                  </a:ext>
                </a:extLst>
              </p:cNvPr>
              <p:cNvGrpSpPr>
                <a:grpSpLocks/>
              </p:cNvGrpSpPr>
              <p:nvPr/>
            </p:nvGrpSpPr>
            <p:grpSpPr bwMode="auto">
              <a:xfrm>
                <a:off x="159" y="2499"/>
                <a:ext cx="2540" cy="1748"/>
                <a:chOff x="159" y="2499"/>
                <a:chExt cx="2540" cy="1748"/>
              </a:xfrm>
            </p:grpSpPr>
            <p:sp>
              <p:nvSpPr>
                <p:cNvPr id="21515" name="Text Box 3">
                  <a:extLst>
                    <a:ext uri="{FF2B5EF4-FFF2-40B4-BE49-F238E27FC236}">
                      <a16:creationId xmlns:a16="http://schemas.microsoft.com/office/drawing/2014/main" id="{3B2046BB-99FB-56A3-4446-F14ED7810C89}"/>
                    </a:ext>
                  </a:extLst>
                </p:cNvPr>
                <p:cNvSpPr txBox="1">
                  <a:spLocks noChangeArrowheads="1"/>
                </p:cNvSpPr>
                <p:nvPr/>
              </p:nvSpPr>
              <p:spPr bwMode="auto">
                <a:xfrm>
                  <a:off x="159" y="2499"/>
                  <a:ext cx="2540"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250"/>
                    </a:spcBef>
                    <a:buClrTx/>
                    <a:buFontTx/>
                    <a:buNone/>
                  </a:pPr>
                  <a:r>
                    <a:rPr lang="fr-FR" altLang="fr-FR" sz="2000">
                      <a:latin typeface="Comic Sans MS" panose="030F0702030302020204" pitchFamily="66" charset="0"/>
                    </a:rPr>
                    <a:t>Fin de la fonction du complexe </a:t>
                  </a:r>
                </a:p>
              </p:txBody>
            </p:sp>
            <p:sp>
              <p:nvSpPr>
                <p:cNvPr id="21516" name="Rectangle 4">
                  <a:extLst>
                    <a:ext uri="{FF2B5EF4-FFF2-40B4-BE49-F238E27FC236}">
                      <a16:creationId xmlns:a16="http://schemas.microsoft.com/office/drawing/2014/main" id="{860E0056-8FB4-255E-40B0-FC268217E051}"/>
                    </a:ext>
                  </a:extLst>
                </p:cNvPr>
                <p:cNvSpPr>
                  <a:spLocks noChangeArrowheads="1"/>
                </p:cNvSpPr>
                <p:nvPr/>
              </p:nvSpPr>
              <p:spPr bwMode="auto">
                <a:xfrm>
                  <a:off x="250" y="2977"/>
                  <a:ext cx="2313" cy="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125"/>
                    </a:spcBef>
                    <a:buClrTx/>
                    <a:buFontTx/>
                    <a:buNone/>
                  </a:pPr>
                  <a:r>
                    <a:rPr lang="fr-FR" altLang="fr-FR" sz="2000">
                      <a:latin typeface="Comic Sans MS" panose="030F0702030302020204" pitchFamily="66" charset="0"/>
                    </a:rPr>
                    <a:t>Dégradation des cyclines</a:t>
                  </a:r>
                  <a:r>
                    <a:rPr lang="fr-FR" altLang="fr-FR" sz="2400">
                      <a:latin typeface="Comic Sans MS" panose="030F0702030302020204" pitchFamily="66" charset="0"/>
                    </a:rPr>
                    <a:t> </a:t>
                  </a:r>
                  <a:r>
                    <a:rPr lang="fr-FR" altLang="fr-FR" sz="1800">
                      <a:latin typeface="Comic Sans MS" panose="030F0702030302020204" pitchFamily="66" charset="0"/>
                    </a:rPr>
                    <a:t>(ubiquitination et dégradation par le protéasome)</a:t>
                  </a:r>
                </a:p>
              </p:txBody>
            </p:sp>
            <p:sp>
              <p:nvSpPr>
                <p:cNvPr id="21517" name="Line 5">
                  <a:extLst>
                    <a:ext uri="{FF2B5EF4-FFF2-40B4-BE49-F238E27FC236}">
                      <a16:creationId xmlns:a16="http://schemas.microsoft.com/office/drawing/2014/main" id="{79D4194D-6E2F-BE0A-0904-4B5AB7251723}"/>
                    </a:ext>
                  </a:extLst>
                </p:cNvPr>
                <p:cNvSpPr>
                  <a:spLocks noChangeShapeType="1"/>
                </p:cNvSpPr>
                <p:nvPr/>
              </p:nvSpPr>
              <p:spPr bwMode="auto">
                <a:xfrm>
                  <a:off x="1429" y="2704"/>
                  <a:ext cx="1" cy="36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8" name="Rectangle 6">
                  <a:extLst>
                    <a:ext uri="{FF2B5EF4-FFF2-40B4-BE49-F238E27FC236}">
                      <a16:creationId xmlns:a16="http://schemas.microsoft.com/office/drawing/2014/main" id="{CA572463-94BE-066F-0F86-04C4EBB74720}"/>
                    </a:ext>
                  </a:extLst>
                </p:cNvPr>
                <p:cNvSpPr>
                  <a:spLocks noChangeArrowheads="1"/>
                </p:cNvSpPr>
                <p:nvPr/>
              </p:nvSpPr>
              <p:spPr bwMode="auto">
                <a:xfrm>
                  <a:off x="477" y="3996"/>
                  <a:ext cx="1860"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250"/>
                    </a:spcBef>
                    <a:buClrTx/>
                    <a:buFontTx/>
                    <a:buNone/>
                  </a:pPr>
                  <a:r>
                    <a:rPr lang="fr-FR" altLang="fr-FR" sz="2000">
                      <a:latin typeface="Comic Sans MS" panose="030F0702030302020204" pitchFamily="66" charset="0"/>
                    </a:rPr>
                    <a:t>Inactivation des CdK</a:t>
                  </a:r>
                </a:p>
              </p:txBody>
            </p:sp>
            <p:sp>
              <p:nvSpPr>
                <p:cNvPr id="21519" name="Line 7">
                  <a:extLst>
                    <a:ext uri="{FF2B5EF4-FFF2-40B4-BE49-F238E27FC236}">
                      <a16:creationId xmlns:a16="http://schemas.microsoft.com/office/drawing/2014/main" id="{2481252A-4E9E-8E42-154B-6FDFE5F46461}"/>
                    </a:ext>
                  </a:extLst>
                </p:cNvPr>
                <p:cNvSpPr>
                  <a:spLocks noChangeShapeType="1"/>
                </p:cNvSpPr>
                <p:nvPr/>
              </p:nvSpPr>
              <p:spPr bwMode="auto">
                <a:xfrm>
                  <a:off x="1429" y="3701"/>
                  <a:ext cx="1" cy="31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1511" name="Line 10">
              <a:extLst>
                <a:ext uri="{FF2B5EF4-FFF2-40B4-BE49-F238E27FC236}">
                  <a16:creationId xmlns:a16="http://schemas.microsoft.com/office/drawing/2014/main" id="{BBA5A71F-6627-D7B1-7C09-3AEFCC5FF137}"/>
                </a:ext>
              </a:extLst>
            </p:cNvPr>
            <p:cNvSpPr>
              <a:spLocks noChangeShapeType="1"/>
            </p:cNvSpPr>
            <p:nvPr/>
          </p:nvSpPr>
          <p:spPr bwMode="auto">
            <a:xfrm flipH="1">
              <a:off x="4647" y="845"/>
              <a:ext cx="504" cy="31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2" name="Text Box 11">
              <a:extLst>
                <a:ext uri="{FF2B5EF4-FFF2-40B4-BE49-F238E27FC236}">
                  <a16:creationId xmlns:a16="http://schemas.microsoft.com/office/drawing/2014/main" id="{A3B25B49-3009-57BD-9C30-C1CEB5EF9A3D}"/>
                </a:ext>
              </a:extLst>
            </p:cNvPr>
            <p:cNvSpPr txBox="1">
              <a:spLocks noChangeArrowheads="1"/>
            </p:cNvSpPr>
            <p:nvPr/>
          </p:nvSpPr>
          <p:spPr bwMode="auto">
            <a:xfrm>
              <a:off x="5102" y="618"/>
              <a:ext cx="59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b="1">
                  <a:solidFill>
                    <a:srgbClr val="FF0000"/>
                  </a:solidFill>
                  <a:latin typeface="Comic Sans MS" panose="030F0702030302020204" pitchFamily="66" charset="0"/>
                </a:rPr>
                <a:t>MPF</a:t>
              </a:r>
            </a:p>
          </p:txBody>
        </p:sp>
      </p:grpSp>
      <p:sp>
        <p:nvSpPr>
          <p:cNvPr id="21507" name="Text Box 14">
            <a:extLst>
              <a:ext uri="{FF2B5EF4-FFF2-40B4-BE49-F238E27FC236}">
                <a16:creationId xmlns:a16="http://schemas.microsoft.com/office/drawing/2014/main" id="{DD2FCFE5-8DE4-B9A1-B6A6-A744078B3C49}"/>
              </a:ext>
            </a:extLst>
          </p:cNvPr>
          <p:cNvSpPr txBox="1">
            <a:spLocks noChangeArrowheads="1"/>
          </p:cNvSpPr>
          <p:nvPr/>
        </p:nvSpPr>
        <p:spPr bwMode="auto">
          <a:xfrm>
            <a:off x="250825" y="646113"/>
            <a:ext cx="3889375"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457200">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marL="914400">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marL="1371600">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marL="1828800">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defTabSz="914400" eaLnBrk="1" hangingPunct="1">
              <a:spcBef>
                <a:spcPct val="0"/>
              </a:spcBef>
            </a:pPr>
            <a:r>
              <a:rPr lang="fr-FR" altLang="fr-FR" sz="1800" b="1" dirty="0">
                <a:solidFill>
                  <a:srgbClr val="FF0000"/>
                </a:solidFill>
                <a:latin typeface="Comic Sans MS" panose="030F0702030302020204" pitchFamily="66" charset="0"/>
              </a:rPr>
              <a:t>Problème :</a:t>
            </a:r>
            <a:r>
              <a:rPr lang="fr-FR" altLang="fr-FR" sz="1800" dirty="0">
                <a:solidFill>
                  <a:schemeClr val="tx1"/>
                </a:solidFill>
                <a:latin typeface="Comic Sans MS" panose="030F0702030302020204" pitchFamily="66" charset="0"/>
              </a:rPr>
              <a:t> si ces complexes cycline/</a:t>
            </a:r>
            <a:r>
              <a:rPr lang="fr-FR" altLang="fr-FR" sz="1800" dirty="0" err="1">
                <a:solidFill>
                  <a:schemeClr val="tx1"/>
                </a:solidFill>
                <a:latin typeface="Comic Sans MS" panose="030F0702030302020204" pitchFamily="66" charset="0"/>
              </a:rPr>
              <a:t>cdk</a:t>
            </a:r>
            <a:r>
              <a:rPr lang="fr-FR" altLang="fr-FR" sz="1800" dirty="0">
                <a:solidFill>
                  <a:schemeClr val="tx1"/>
                </a:solidFill>
                <a:latin typeface="Comic Sans MS" panose="030F0702030302020204" pitchFamily="66" charset="0"/>
              </a:rPr>
              <a:t> lorsqu’ils sont activés provoquent la condensation de la chromatine,  la désagrégation de l’enveloppe nucléaire, la réplication </a:t>
            </a:r>
            <a:r>
              <a:rPr lang="fr-FR" altLang="fr-FR" sz="1800" dirty="0" err="1">
                <a:solidFill>
                  <a:schemeClr val="tx1"/>
                </a:solidFill>
                <a:latin typeface="Comic Sans MS" panose="030F0702030302020204" pitchFamily="66" charset="0"/>
              </a:rPr>
              <a:t>etc</a:t>
            </a:r>
            <a:r>
              <a:rPr lang="fr-FR" altLang="fr-FR" sz="1800" dirty="0">
                <a:solidFill>
                  <a:schemeClr val="tx1"/>
                </a:solidFill>
                <a:latin typeface="Comic Sans MS" panose="030F0702030302020204" pitchFamily="66" charset="0"/>
              </a:rPr>
              <a:t> </a:t>
            </a:r>
            <a:r>
              <a:rPr lang="fr-FR" altLang="fr-FR" sz="1800" dirty="0" err="1">
                <a:solidFill>
                  <a:schemeClr val="tx1"/>
                </a:solidFill>
                <a:latin typeface="Comic Sans MS" panose="030F0702030302020204" pitchFamily="66" charset="0"/>
              </a:rPr>
              <a:t>etc</a:t>
            </a:r>
            <a:r>
              <a:rPr lang="fr-FR" altLang="fr-FR" sz="1800" dirty="0">
                <a:solidFill>
                  <a:schemeClr val="tx1"/>
                </a:solidFill>
                <a:latin typeface="Comic Sans MS" panose="030F0702030302020204" pitchFamily="66" charset="0"/>
              </a:rPr>
              <a:t> comment les inactiver lorsque la phase est terminée? </a:t>
            </a:r>
          </a:p>
        </p:txBody>
      </p:sp>
      <p:sp>
        <p:nvSpPr>
          <p:cNvPr id="21508" name="Oval 8">
            <a:extLst>
              <a:ext uri="{FF2B5EF4-FFF2-40B4-BE49-F238E27FC236}">
                <a16:creationId xmlns:a16="http://schemas.microsoft.com/office/drawing/2014/main" id="{7010B735-1948-F966-642F-78E68C9A8CDE}"/>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8B05082F-2352-C30C-EFC2-E0F989A64BE2}"/>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I-2- Les complexes cycline-CDK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a:extLst>
              <a:ext uri="{FF2B5EF4-FFF2-40B4-BE49-F238E27FC236}">
                <a16:creationId xmlns:a16="http://schemas.microsoft.com/office/drawing/2014/main" id="{A3A7C982-DCDB-8DE7-3A55-00E57BA80456}"/>
              </a:ext>
            </a:extLst>
          </p:cNvPr>
          <p:cNvSpPr>
            <a:spLocks noChangeArrowheads="1"/>
          </p:cNvSpPr>
          <p:nvPr/>
        </p:nvSpPr>
        <p:spPr bwMode="auto">
          <a:xfrm>
            <a:off x="1619250" y="2636838"/>
            <a:ext cx="7273925" cy="4176712"/>
          </a:xfrm>
          <a:prstGeom prst="ellipse">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555" name="Line 3">
            <a:extLst>
              <a:ext uri="{FF2B5EF4-FFF2-40B4-BE49-F238E27FC236}">
                <a16:creationId xmlns:a16="http://schemas.microsoft.com/office/drawing/2014/main" id="{5656FDBD-61C2-F3EE-B66A-456D29526C83}"/>
              </a:ext>
            </a:extLst>
          </p:cNvPr>
          <p:cNvSpPr>
            <a:spLocks noChangeShapeType="1"/>
          </p:cNvSpPr>
          <p:nvPr/>
        </p:nvSpPr>
        <p:spPr bwMode="auto">
          <a:xfrm>
            <a:off x="1797050" y="2527300"/>
            <a:ext cx="792163" cy="790575"/>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6" name="Text Box 4">
            <a:extLst>
              <a:ext uri="{FF2B5EF4-FFF2-40B4-BE49-F238E27FC236}">
                <a16:creationId xmlns:a16="http://schemas.microsoft.com/office/drawing/2014/main" id="{D9A34E87-B7B4-670B-A419-8E943C2FFBEC}"/>
              </a:ext>
            </a:extLst>
          </p:cNvPr>
          <p:cNvSpPr txBox="1">
            <a:spLocks noChangeArrowheads="1"/>
          </p:cNvSpPr>
          <p:nvPr/>
        </p:nvSpPr>
        <p:spPr bwMode="auto">
          <a:xfrm>
            <a:off x="107950" y="1844675"/>
            <a:ext cx="467995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1800" b="1">
                <a:solidFill>
                  <a:srgbClr val="008000"/>
                </a:solidFill>
                <a:latin typeface="Comic Sans MS" panose="030F0702030302020204" pitchFamily="66" charset="0"/>
              </a:rPr>
              <a:t>b. Facteurs environnementaux</a:t>
            </a:r>
          </a:p>
          <a:p>
            <a:pPr algn="ctr">
              <a:spcBef>
                <a:spcPct val="0"/>
              </a:spcBef>
              <a:buClrTx/>
              <a:buFontTx/>
              <a:buNone/>
            </a:pPr>
            <a:r>
              <a:rPr lang="fr-FR" altLang="fr-FR" sz="1800">
                <a:latin typeface="Comic Sans MS" panose="030F0702030302020204" pitchFamily="66" charset="0"/>
              </a:rPr>
              <a:t>Environnement favorable ?</a:t>
            </a:r>
          </a:p>
        </p:txBody>
      </p:sp>
      <p:sp>
        <p:nvSpPr>
          <p:cNvPr id="23557" name="Line 6">
            <a:extLst>
              <a:ext uri="{FF2B5EF4-FFF2-40B4-BE49-F238E27FC236}">
                <a16:creationId xmlns:a16="http://schemas.microsoft.com/office/drawing/2014/main" id="{45A5F1C1-F754-414E-E6AE-F5B14BFF5D5F}"/>
              </a:ext>
            </a:extLst>
          </p:cNvPr>
          <p:cNvSpPr>
            <a:spLocks noChangeShapeType="1"/>
          </p:cNvSpPr>
          <p:nvPr/>
        </p:nvSpPr>
        <p:spPr bwMode="auto">
          <a:xfrm>
            <a:off x="2484438" y="3214688"/>
            <a:ext cx="287337" cy="287337"/>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8" name="Line 7">
            <a:extLst>
              <a:ext uri="{FF2B5EF4-FFF2-40B4-BE49-F238E27FC236}">
                <a16:creationId xmlns:a16="http://schemas.microsoft.com/office/drawing/2014/main" id="{A2C11E82-7D6F-624D-E9AB-F25129F82A01}"/>
              </a:ext>
            </a:extLst>
          </p:cNvPr>
          <p:cNvSpPr>
            <a:spLocks noChangeShapeType="1"/>
          </p:cNvSpPr>
          <p:nvPr/>
        </p:nvSpPr>
        <p:spPr bwMode="auto">
          <a:xfrm>
            <a:off x="2700338" y="3430588"/>
            <a:ext cx="287337" cy="287337"/>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9" name="Line 8">
            <a:extLst>
              <a:ext uri="{FF2B5EF4-FFF2-40B4-BE49-F238E27FC236}">
                <a16:creationId xmlns:a16="http://schemas.microsoft.com/office/drawing/2014/main" id="{F50F2EF7-9484-8308-E3EA-2D0F3A0A397C}"/>
              </a:ext>
            </a:extLst>
          </p:cNvPr>
          <p:cNvSpPr>
            <a:spLocks noChangeShapeType="1"/>
          </p:cNvSpPr>
          <p:nvPr/>
        </p:nvSpPr>
        <p:spPr bwMode="auto">
          <a:xfrm>
            <a:off x="2916238" y="3646488"/>
            <a:ext cx="287337" cy="287337"/>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0" name="Line 9">
            <a:extLst>
              <a:ext uri="{FF2B5EF4-FFF2-40B4-BE49-F238E27FC236}">
                <a16:creationId xmlns:a16="http://schemas.microsoft.com/office/drawing/2014/main" id="{AEBDA22A-ECE7-07D0-EA0C-5F0C6D24FF60}"/>
              </a:ext>
            </a:extLst>
          </p:cNvPr>
          <p:cNvSpPr>
            <a:spLocks noChangeShapeType="1"/>
          </p:cNvSpPr>
          <p:nvPr/>
        </p:nvSpPr>
        <p:spPr bwMode="auto">
          <a:xfrm>
            <a:off x="3132138" y="3862388"/>
            <a:ext cx="287337" cy="287337"/>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Line 10">
            <a:extLst>
              <a:ext uri="{FF2B5EF4-FFF2-40B4-BE49-F238E27FC236}">
                <a16:creationId xmlns:a16="http://schemas.microsoft.com/office/drawing/2014/main" id="{9E7E7C15-92E8-9537-E822-EEA3AC649CD1}"/>
              </a:ext>
            </a:extLst>
          </p:cNvPr>
          <p:cNvSpPr>
            <a:spLocks noChangeShapeType="1"/>
          </p:cNvSpPr>
          <p:nvPr/>
        </p:nvSpPr>
        <p:spPr bwMode="auto">
          <a:xfrm flipH="1">
            <a:off x="5178425" y="3805238"/>
            <a:ext cx="768350" cy="55880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2" name="Text Box 11">
            <a:extLst>
              <a:ext uri="{FF2B5EF4-FFF2-40B4-BE49-F238E27FC236}">
                <a16:creationId xmlns:a16="http://schemas.microsoft.com/office/drawing/2014/main" id="{E69EEE92-19DC-1BD0-C4D9-0040513298BF}"/>
              </a:ext>
            </a:extLst>
          </p:cNvPr>
          <p:cNvSpPr txBox="1">
            <a:spLocks noChangeArrowheads="1"/>
          </p:cNvSpPr>
          <p:nvPr/>
        </p:nvSpPr>
        <p:spPr bwMode="auto">
          <a:xfrm>
            <a:off x="3924300" y="3068638"/>
            <a:ext cx="41767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1800" b="1">
                <a:solidFill>
                  <a:srgbClr val="008000"/>
                </a:solidFill>
                <a:latin typeface="Comic Sans MS" panose="030F0702030302020204" pitchFamily="66" charset="0"/>
              </a:rPr>
              <a:t>c.Facteurs intracellulaires</a:t>
            </a:r>
          </a:p>
        </p:txBody>
      </p:sp>
      <p:sp>
        <p:nvSpPr>
          <p:cNvPr id="23563" name="Text Box 12">
            <a:extLst>
              <a:ext uri="{FF2B5EF4-FFF2-40B4-BE49-F238E27FC236}">
                <a16:creationId xmlns:a16="http://schemas.microsoft.com/office/drawing/2014/main" id="{3233B43C-523A-64E6-EBA3-B2D1EDAFEAA2}"/>
              </a:ext>
            </a:extLst>
          </p:cNvPr>
          <p:cNvSpPr txBox="1">
            <a:spLocks noChangeArrowheads="1"/>
          </p:cNvSpPr>
          <p:nvPr/>
        </p:nvSpPr>
        <p:spPr bwMode="auto">
          <a:xfrm>
            <a:off x="4724400" y="3424238"/>
            <a:ext cx="309721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250"/>
              </a:spcBef>
              <a:buClrTx/>
              <a:buFontTx/>
              <a:buNone/>
            </a:pPr>
            <a:r>
              <a:rPr lang="fr-FR" altLang="fr-FR" sz="2000">
                <a:latin typeface="Comic Sans MS" panose="030F0702030302020204" pitchFamily="66" charset="0"/>
              </a:rPr>
              <a:t>Ex. : Intégrité de l’ADN</a:t>
            </a:r>
          </a:p>
        </p:txBody>
      </p:sp>
      <p:pic>
        <p:nvPicPr>
          <p:cNvPr id="23564" name="Picture 14">
            <a:extLst>
              <a:ext uri="{FF2B5EF4-FFF2-40B4-BE49-F238E27FC236}">
                <a16:creationId xmlns:a16="http://schemas.microsoft.com/office/drawing/2014/main" id="{407E786C-CDE2-C96D-4097-4D1DBC1A4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364038"/>
            <a:ext cx="1714500" cy="191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5" name="Oval 15">
            <a:extLst>
              <a:ext uri="{FF2B5EF4-FFF2-40B4-BE49-F238E27FC236}">
                <a16:creationId xmlns:a16="http://schemas.microsoft.com/office/drawing/2014/main" id="{E774AC97-B8F2-A1D9-749A-8B59983432DA}"/>
              </a:ext>
            </a:extLst>
          </p:cNvPr>
          <p:cNvSpPr>
            <a:spLocks noChangeArrowheads="1"/>
          </p:cNvSpPr>
          <p:nvPr/>
        </p:nvSpPr>
        <p:spPr bwMode="auto">
          <a:xfrm>
            <a:off x="2700338" y="4076700"/>
            <a:ext cx="2808287" cy="2303463"/>
          </a:xfrm>
          <a:prstGeom prst="ellipse">
            <a:avLst/>
          </a:prstGeom>
          <a:noFill/>
          <a:ln w="76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566" name="Line 16">
            <a:extLst>
              <a:ext uri="{FF2B5EF4-FFF2-40B4-BE49-F238E27FC236}">
                <a16:creationId xmlns:a16="http://schemas.microsoft.com/office/drawing/2014/main" id="{244B3E9C-A313-0523-1766-429F8EE8A36A}"/>
              </a:ext>
            </a:extLst>
          </p:cNvPr>
          <p:cNvSpPr>
            <a:spLocks noChangeShapeType="1"/>
          </p:cNvSpPr>
          <p:nvPr/>
        </p:nvSpPr>
        <p:spPr bwMode="auto">
          <a:xfrm flipV="1">
            <a:off x="3397250" y="4176713"/>
            <a:ext cx="147638" cy="65087"/>
          </a:xfrm>
          <a:prstGeom prst="line">
            <a:avLst/>
          </a:prstGeom>
          <a:noFill/>
          <a:ln w="7632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7" name="Line 17">
            <a:extLst>
              <a:ext uri="{FF2B5EF4-FFF2-40B4-BE49-F238E27FC236}">
                <a16:creationId xmlns:a16="http://schemas.microsoft.com/office/drawing/2014/main" id="{73FE468F-4631-45F8-EDE7-DCFA6510DD07}"/>
              </a:ext>
            </a:extLst>
          </p:cNvPr>
          <p:cNvSpPr>
            <a:spLocks noChangeShapeType="1"/>
          </p:cNvSpPr>
          <p:nvPr/>
        </p:nvSpPr>
        <p:spPr bwMode="auto">
          <a:xfrm>
            <a:off x="4843463" y="4229100"/>
            <a:ext cx="146050" cy="53975"/>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8" name="Rectangle 19">
            <a:extLst>
              <a:ext uri="{FF2B5EF4-FFF2-40B4-BE49-F238E27FC236}">
                <a16:creationId xmlns:a16="http://schemas.microsoft.com/office/drawing/2014/main" id="{2780D67D-69ED-0EDF-4E05-F4E0511C40E8}"/>
              </a:ext>
            </a:extLst>
          </p:cNvPr>
          <p:cNvSpPr>
            <a:spLocks noChangeArrowheads="1"/>
          </p:cNvSpPr>
          <p:nvPr/>
        </p:nvSpPr>
        <p:spPr bwMode="auto">
          <a:xfrm rot="-1560000">
            <a:off x="3319463" y="1266825"/>
            <a:ext cx="122237" cy="123825"/>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569" name="Freeform 20">
            <a:extLst>
              <a:ext uri="{FF2B5EF4-FFF2-40B4-BE49-F238E27FC236}">
                <a16:creationId xmlns:a16="http://schemas.microsoft.com/office/drawing/2014/main" id="{807F79C2-F21C-65E5-FF68-95FF5E66E1F5}"/>
              </a:ext>
            </a:extLst>
          </p:cNvPr>
          <p:cNvSpPr>
            <a:spLocks noChangeArrowheads="1"/>
          </p:cNvSpPr>
          <p:nvPr/>
        </p:nvSpPr>
        <p:spPr bwMode="auto">
          <a:xfrm>
            <a:off x="3511550" y="4076700"/>
            <a:ext cx="1319213" cy="144463"/>
          </a:xfrm>
          <a:custGeom>
            <a:avLst/>
            <a:gdLst>
              <a:gd name="T0" fmla="*/ 0 w 1266"/>
              <a:gd name="T1" fmla="*/ 2147483646 h 230"/>
              <a:gd name="T2" fmla="*/ 2147483646 w 1266"/>
              <a:gd name="T3" fmla="*/ 2147483646 h 230"/>
              <a:gd name="T4" fmla="*/ 2147483646 w 1266"/>
              <a:gd name="T5" fmla="*/ 2147483646 h 230"/>
              <a:gd name="T6" fmla="*/ 2147483646 w 1266"/>
              <a:gd name="T7" fmla="*/ 2147483646 h 230"/>
              <a:gd name="T8" fmla="*/ 2147483646 w 1266"/>
              <a:gd name="T9" fmla="*/ 2147483646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6" h="230">
                <a:moveTo>
                  <a:pt x="0" y="152"/>
                </a:moveTo>
                <a:cubicBezTo>
                  <a:pt x="88" y="108"/>
                  <a:pt x="177" y="65"/>
                  <a:pt x="279" y="41"/>
                </a:cubicBezTo>
                <a:cubicBezTo>
                  <a:pt x="381" y="17"/>
                  <a:pt x="500" y="0"/>
                  <a:pt x="612" y="5"/>
                </a:cubicBezTo>
                <a:cubicBezTo>
                  <a:pt x="724" y="10"/>
                  <a:pt x="842" y="30"/>
                  <a:pt x="951" y="68"/>
                </a:cubicBezTo>
                <a:cubicBezTo>
                  <a:pt x="1060" y="106"/>
                  <a:pt x="1163" y="168"/>
                  <a:pt x="1266" y="230"/>
                </a:cubicBezTo>
              </a:path>
            </a:pathLst>
          </a:custGeom>
          <a:noFill/>
          <a:ln w="7632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70" name="Freeform 21">
            <a:extLst>
              <a:ext uri="{FF2B5EF4-FFF2-40B4-BE49-F238E27FC236}">
                <a16:creationId xmlns:a16="http://schemas.microsoft.com/office/drawing/2014/main" id="{34B889DB-E60E-C3E5-9E21-854A3920A401}"/>
              </a:ext>
            </a:extLst>
          </p:cNvPr>
          <p:cNvSpPr>
            <a:spLocks/>
          </p:cNvSpPr>
          <p:nvPr/>
        </p:nvSpPr>
        <p:spPr bwMode="auto">
          <a:xfrm rot="-9180000">
            <a:off x="2635250" y="5970588"/>
            <a:ext cx="1441450" cy="215900"/>
          </a:xfrm>
          <a:custGeom>
            <a:avLst/>
            <a:gdLst>
              <a:gd name="T0" fmla="*/ 0 w 1266"/>
              <a:gd name="T1" fmla="*/ 2147483646 h 230"/>
              <a:gd name="T2" fmla="*/ 2147483646 w 1266"/>
              <a:gd name="T3" fmla="*/ 2147483646 h 230"/>
              <a:gd name="T4" fmla="*/ 2147483646 w 1266"/>
              <a:gd name="T5" fmla="*/ 2147483646 h 230"/>
              <a:gd name="T6" fmla="*/ 2147483646 w 1266"/>
              <a:gd name="T7" fmla="*/ 2147483646 h 230"/>
              <a:gd name="T8" fmla="*/ 2147483646 w 1266"/>
              <a:gd name="T9" fmla="*/ 2147483646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6" h="230">
                <a:moveTo>
                  <a:pt x="0" y="152"/>
                </a:moveTo>
                <a:cubicBezTo>
                  <a:pt x="88" y="108"/>
                  <a:pt x="177" y="65"/>
                  <a:pt x="279" y="41"/>
                </a:cubicBezTo>
                <a:cubicBezTo>
                  <a:pt x="381" y="17"/>
                  <a:pt x="500" y="0"/>
                  <a:pt x="612" y="5"/>
                </a:cubicBezTo>
                <a:cubicBezTo>
                  <a:pt x="724" y="10"/>
                  <a:pt x="842" y="30"/>
                  <a:pt x="951" y="68"/>
                </a:cubicBezTo>
                <a:cubicBezTo>
                  <a:pt x="1060" y="106"/>
                  <a:pt x="1163" y="168"/>
                  <a:pt x="1266" y="230"/>
                </a:cubicBezTo>
              </a:path>
            </a:pathLst>
          </a:custGeom>
          <a:noFill/>
          <a:ln w="76320">
            <a:solidFill>
              <a:srgbClr val="0066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71" name="Line 22">
            <a:extLst>
              <a:ext uri="{FF2B5EF4-FFF2-40B4-BE49-F238E27FC236}">
                <a16:creationId xmlns:a16="http://schemas.microsoft.com/office/drawing/2014/main" id="{E9208B6D-958D-D7A2-D6B4-52370A1A648A}"/>
              </a:ext>
            </a:extLst>
          </p:cNvPr>
          <p:cNvSpPr>
            <a:spLocks noChangeShapeType="1"/>
          </p:cNvSpPr>
          <p:nvPr/>
        </p:nvSpPr>
        <p:spPr bwMode="auto">
          <a:xfrm flipH="1" flipV="1">
            <a:off x="3979863" y="6367463"/>
            <a:ext cx="161925" cy="23812"/>
          </a:xfrm>
          <a:prstGeom prst="line">
            <a:avLst/>
          </a:prstGeom>
          <a:noFill/>
          <a:ln w="7632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2" name="Rectangle 25">
            <a:extLst>
              <a:ext uri="{FF2B5EF4-FFF2-40B4-BE49-F238E27FC236}">
                <a16:creationId xmlns:a16="http://schemas.microsoft.com/office/drawing/2014/main" id="{61CC26EF-0E99-9CC2-3572-40CE5501A2E1}"/>
              </a:ext>
            </a:extLst>
          </p:cNvPr>
          <p:cNvSpPr>
            <a:spLocks noChangeArrowheads="1"/>
          </p:cNvSpPr>
          <p:nvPr/>
        </p:nvSpPr>
        <p:spPr bwMode="auto">
          <a:xfrm>
            <a:off x="179388" y="955675"/>
            <a:ext cx="7562850" cy="369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ts val="1625"/>
              </a:spcBef>
              <a:buSzPct val="100000"/>
            </a:pPr>
            <a:r>
              <a:rPr lang="fr-FR" altLang="fr-FR" sz="1800" b="1">
                <a:solidFill>
                  <a:srgbClr val="008000"/>
                </a:solidFill>
              </a:rPr>
              <a:t>a. De nombreux niveaux de régulation des complexes cycline-CDK</a:t>
            </a:r>
          </a:p>
        </p:txBody>
      </p:sp>
      <p:sp>
        <p:nvSpPr>
          <p:cNvPr id="2" name="Rectangle 1">
            <a:extLst>
              <a:ext uri="{FF2B5EF4-FFF2-40B4-BE49-F238E27FC236}">
                <a16:creationId xmlns:a16="http://schemas.microsoft.com/office/drawing/2014/main" id="{62888E26-330D-82BF-4B6D-95AC447B2C25}"/>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I-3- Régulation de l’activité et de l’expression des complexes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AC4A963E-B682-E29D-CF7F-8E75891C8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4194175" cy="5256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Line 2">
            <a:extLst>
              <a:ext uri="{FF2B5EF4-FFF2-40B4-BE49-F238E27FC236}">
                <a16:creationId xmlns:a16="http://schemas.microsoft.com/office/drawing/2014/main" id="{093DC199-26EE-81B1-6D9B-94DA7399AB00}"/>
              </a:ext>
            </a:extLst>
          </p:cNvPr>
          <p:cNvSpPr>
            <a:spLocks noChangeShapeType="1"/>
          </p:cNvSpPr>
          <p:nvPr/>
        </p:nvSpPr>
        <p:spPr bwMode="auto">
          <a:xfrm>
            <a:off x="4500563" y="5876925"/>
            <a:ext cx="431800" cy="1588"/>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6" name="Text Box 3">
            <a:extLst>
              <a:ext uri="{FF2B5EF4-FFF2-40B4-BE49-F238E27FC236}">
                <a16:creationId xmlns:a16="http://schemas.microsoft.com/office/drawing/2014/main" id="{313331EC-7266-59A8-79E7-FE53324E56E3}"/>
              </a:ext>
            </a:extLst>
          </p:cNvPr>
          <p:cNvSpPr txBox="1">
            <a:spLocks noChangeArrowheads="1"/>
          </p:cNvSpPr>
          <p:nvPr/>
        </p:nvSpPr>
        <p:spPr bwMode="auto">
          <a:xfrm>
            <a:off x="7092950" y="5518150"/>
            <a:ext cx="19431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250"/>
              </a:spcBef>
              <a:buClrTx/>
              <a:buFontTx/>
              <a:buNone/>
            </a:pPr>
            <a:r>
              <a:rPr lang="fr-FR" altLang="fr-FR" sz="2000" b="1">
                <a:solidFill>
                  <a:srgbClr val="FF0000"/>
                </a:solidFill>
                <a:latin typeface="Comic Sans MS" panose="030F0702030302020204" pitchFamily="66" charset="0"/>
              </a:rPr>
              <a:t>Transcription des cyclines</a:t>
            </a:r>
          </a:p>
        </p:txBody>
      </p:sp>
      <p:sp>
        <p:nvSpPr>
          <p:cNvPr id="28677" name="Line 5">
            <a:extLst>
              <a:ext uri="{FF2B5EF4-FFF2-40B4-BE49-F238E27FC236}">
                <a16:creationId xmlns:a16="http://schemas.microsoft.com/office/drawing/2014/main" id="{344DDDA2-F215-4E6C-98A9-5304780CE08F}"/>
              </a:ext>
            </a:extLst>
          </p:cNvPr>
          <p:cNvSpPr>
            <a:spLocks noChangeShapeType="1"/>
          </p:cNvSpPr>
          <p:nvPr/>
        </p:nvSpPr>
        <p:spPr bwMode="auto">
          <a:xfrm>
            <a:off x="6588125" y="5876925"/>
            <a:ext cx="431800" cy="1588"/>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8" name="Oval 6">
            <a:extLst>
              <a:ext uri="{FF2B5EF4-FFF2-40B4-BE49-F238E27FC236}">
                <a16:creationId xmlns:a16="http://schemas.microsoft.com/office/drawing/2014/main" id="{A8B46666-7787-AFE4-E3FC-FD507A0163F1}"/>
              </a:ext>
            </a:extLst>
          </p:cNvPr>
          <p:cNvSpPr>
            <a:spLocks noChangeArrowheads="1"/>
          </p:cNvSpPr>
          <p:nvPr/>
        </p:nvSpPr>
        <p:spPr bwMode="auto">
          <a:xfrm>
            <a:off x="6659563" y="5445125"/>
            <a:ext cx="360362" cy="360363"/>
          </a:xfrm>
          <a:prstGeom prst="ellipse">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750"/>
              </a:spcBef>
              <a:buClrTx/>
              <a:buFontTx/>
              <a:buNone/>
            </a:pPr>
            <a:r>
              <a:rPr lang="fr-FR" altLang="fr-FR" sz="2800" b="1">
                <a:latin typeface="Comic Sans MS" panose="030F0702030302020204" pitchFamily="66" charset="0"/>
              </a:rPr>
              <a:t>+</a:t>
            </a:r>
          </a:p>
        </p:txBody>
      </p:sp>
      <p:sp>
        <p:nvSpPr>
          <p:cNvPr id="28679" name="Text Box 7">
            <a:extLst>
              <a:ext uri="{FF2B5EF4-FFF2-40B4-BE49-F238E27FC236}">
                <a16:creationId xmlns:a16="http://schemas.microsoft.com/office/drawing/2014/main" id="{64969B79-BAF1-ADDC-0A16-7559B9E1AB30}"/>
              </a:ext>
            </a:extLst>
          </p:cNvPr>
          <p:cNvSpPr txBox="1">
            <a:spLocks noChangeArrowheads="1"/>
          </p:cNvSpPr>
          <p:nvPr/>
        </p:nvSpPr>
        <p:spPr bwMode="auto">
          <a:xfrm>
            <a:off x="4932363" y="5589588"/>
            <a:ext cx="158432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125"/>
              </a:spcBef>
              <a:buClrTx/>
              <a:buFontTx/>
              <a:buNone/>
            </a:pPr>
            <a:r>
              <a:rPr lang="fr-FR" altLang="fr-FR" sz="1800" b="1">
                <a:latin typeface="Comic Sans MS" panose="030F0702030302020204" pitchFamily="66" charset="0"/>
              </a:rPr>
              <a:t>Facteur de transcription</a:t>
            </a:r>
          </a:p>
        </p:txBody>
      </p:sp>
      <p:sp>
        <p:nvSpPr>
          <p:cNvPr id="28680" name="Text Box 9">
            <a:extLst>
              <a:ext uri="{FF2B5EF4-FFF2-40B4-BE49-F238E27FC236}">
                <a16:creationId xmlns:a16="http://schemas.microsoft.com/office/drawing/2014/main" id="{B50F2529-C6F7-10F6-2D1C-8B4BE20DA1E9}"/>
              </a:ext>
            </a:extLst>
          </p:cNvPr>
          <p:cNvSpPr txBox="1">
            <a:spLocks noChangeArrowheads="1"/>
          </p:cNvSpPr>
          <p:nvPr/>
        </p:nvSpPr>
        <p:spPr bwMode="auto">
          <a:xfrm>
            <a:off x="2411413" y="476250"/>
            <a:ext cx="489743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500"/>
              </a:spcBef>
              <a:buClrTx/>
              <a:buFontTx/>
              <a:buNone/>
            </a:pPr>
            <a:r>
              <a:rPr lang="fr-FR" altLang="fr-FR" sz="2400" b="1">
                <a:latin typeface="Comic Sans MS" panose="030F0702030302020204" pitchFamily="66" charset="0"/>
              </a:rPr>
              <a:t>Exemple d’un signal mitogénique</a:t>
            </a:r>
            <a:r>
              <a:rPr lang="fr-FR" altLang="fr-FR" sz="2400">
                <a:latin typeface="Comic Sans MS" panose="030F0702030302020204" pitchFamily="66" charset="0"/>
              </a:rPr>
              <a:t> (ex. : facteur de croissance)</a:t>
            </a:r>
          </a:p>
        </p:txBody>
      </p:sp>
      <p:sp>
        <p:nvSpPr>
          <p:cNvPr id="28681" name="Line 10">
            <a:extLst>
              <a:ext uri="{FF2B5EF4-FFF2-40B4-BE49-F238E27FC236}">
                <a16:creationId xmlns:a16="http://schemas.microsoft.com/office/drawing/2014/main" id="{4E86C1F7-6AA0-EC7D-4745-79DE4D3E8E37}"/>
              </a:ext>
            </a:extLst>
          </p:cNvPr>
          <p:cNvSpPr>
            <a:spLocks noChangeShapeType="1"/>
          </p:cNvSpPr>
          <p:nvPr/>
        </p:nvSpPr>
        <p:spPr bwMode="auto">
          <a:xfrm flipV="1">
            <a:off x="7885113" y="4073525"/>
            <a:ext cx="1587" cy="1446213"/>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2" name="Text Box 11">
            <a:extLst>
              <a:ext uri="{FF2B5EF4-FFF2-40B4-BE49-F238E27FC236}">
                <a16:creationId xmlns:a16="http://schemas.microsoft.com/office/drawing/2014/main" id="{396EBE4F-3764-2F7B-4743-D33D89D93D42}"/>
              </a:ext>
            </a:extLst>
          </p:cNvPr>
          <p:cNvSpPr txBox="1">
            <a:spLocks noChangeArrowheads="1"/>
          </p:cNvSpPr>
          <p:nvPr/>
        </p:nvSpPr>
        <p:spPr bwMode="auto">
          <a:xfrm>
            <a:off x="6877050" y="3143250"/>
            <a:ext cx="19431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250"/>
              </a:spcBef>
              <a:buClrTx/>
              <a:buFontTx/>
              <a:buNone/>
            </a:pPr>
            <a:r>
              <a:rPr lang="fr-FR" altLang="fr-FR" sz="2000" b="1">
                <a:solidFill>
                  <a:srgbClr val="FF0000"/>
                </a:solidFill>
                <a:latin typeface="Comic Sans MS" panose="030F0702030302020204" pitchFamily="66" charset="0"/>
              </a:rPr>
              <a:t>Formation du complexe cycline CdK</a:t>
            </a:r>
          </a:p>
        </p:txBody>
      </p:sp>
      <p:sp>
        <p:nvSpPr>
          <p:cNvPr id="28683" name="Oval 8">
            <a:extLst>
              <a:ext uri="{FF2B5EF4-FFF2-40B4-BE49-F238E27FC236}">
                <a16:creationId xmlns:a16="http://schemas.microsoft.com/office/drawing/2014/main" id="{974E1A7F-7A3A-D3CF-96EB-E5BD521B980D}"/>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69BCB9D3-E4FE-87A2-68AB-9D701E94EFEF}"/>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I-3-b. Facteurs environnementaux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6F1156BD-9DB8-5DE4-9B84-92E238E22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204" b="11810"/>
          <a:stretch>
            <a:fillRect/>
          </a:stretch>
        </p:blipFill>
        <p:spPr bwMode="auto">
          <a:xfrm>
            <a:off x="5219700" y="4667250"/>
            <a:ext cx="3851275" cy="2146300"/>
          </a:xfrm>
          <a:prstGeom prst="rect">
            <a:avLst/>
          </a:prstGeom>
          <a:noFill/>
          <a:ln>
            <a:noFill/>
          </a:ln>
          <a:effectLst/>
          <a:extLst>
            <a:ext uri="{909E8E84-426E-40DD-AFC4-6F175D3DCCD1}">
              <a14:hiddenFill xmlns:a14="http://schemas.microsoft.com/office/drawing/2010/main">
                <a:blipFill dpi="0" rotWithShape="0">
                  <a:blip/>
                  <a:srcRect t="37204" b="118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2">
            <a:extLst>
              <a:ext uri="{FF2B5EF4-FFF2-40B4-BE49-F238E27FC236}">
                <a16:creationId xmlns:a16="http://schemas.microsoft.com/office/drawing/2014/main" id="{6426F8B9-C230-83E8-D278-F41450B70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49" t="41339"/>
          <a:stretch>
            <a:fillRect/>
          </a:stretch>
        </p:blipFill>
        <p:spPr bwMode="auto">
          <a:xfrm>
            <a:off x="87313" y="2133600"/>
            <a:ext cx="5492750" cy="2663825"/>
          </a:xfrm>
          <a:prstGeom prst="rect">
            <a:avLst/>
          </a:prstGeom>
          <a:noFill/>
          <a:ln>
            <a:noFill/>
          </a:ln>
          <a:effectLst/>
          <a:extLst>
            <a:ext uri="{909E8E84-426E-40DD-AFC4-6F175D3DCCD1}">
              <a14:hiddenFill xmlns:a14="http://schemas.microsoft.com/office/drawing/2010/main">
                <a:blipFill dpi="0" rotWithShape="0">
                  <a:blip/>
                  <a:srcRect l="4649" t="4133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3">
            <a:extLst>
              <a:ext uri="{FF2B5EF4-FFF2-40B4-BE49-F238E27FC236}">
                <a16:creationId xmlns:a16="http://schemas.microsoft.com/office/drawing/2014/main" id="{E6A1B72F-916E-AB82-5440-5092D985F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599" r="18599" b="76778"/>
          <a:stretch>
            <a:fillRect/>
          </a:stretch>
        </p:blipFill>
        <p:spPr bwMode="auto">
          <a:xfrm>
            <a:off x="900113" y="1106488"/>
            <a:ext cx="3617912" cy="1055687"/>
          </a:xfrm>
          <a:prstGeom prst="rect">
            <a:avLst/>
          </a:prstGeom>
          <a:noFill/>
          <a:ln>
            <a:noFill/>
          </a:ln>
          <a:effectLst/>
          <a:extLst>
            <a:ext uri="{909E8E84-426E-40DD-AFC4-6F175D3DCCD1}">
              <a14:hiddenFill xmlns:a14="http://schemas.microsoft.com/office/drawing/2010/main">
                <a:blipFill dpi="0" rotWithShape="0">
                  <a:blip/>
                  <a:srcRect l="18599" r="18599" b="7677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AutoShape 4">
            <a:extLst>
              <a:ext uri="{FF2B5EF4-FFF2-40B4-BE49-F238E27FC236}">
                <a16:creationId xmlns:a16="http://schemas.microsoft.com/office/drawing/2014/main" id="{38657B53-95F6-8170-2D86-A8761FDD7C0E}"/>
              </a:ext>
            </a:extLst>
          </p:cNvPr>
          <p:cNvSpPr>
            <a:spLocks noChangeArrowheads="1"/>
          </p:cNvSpPr>
          <p:nvPr/>
        </p:nvSpPr>
        <p:spPr bwMode="auto">
          <a:xfrm rot="10800000" flipH="1">
            <a:off x="4856163" y="4876800"/>
            <a:ext cx="1368425" cy="28733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774" name="Rectangle 5">
            <a:extLst>
              <a:ext uri="{FF2B5EF4-FFF2-40B4-BE49-F238E27FC236}">
                <a16:creationId xmlns:a16="http://schemas.microsoft.com/office/drawing/2014/main" id="{4AA303A2-BA00-57DB-4CED-DC825E39CA8A}"/>
              </a:ext>
            </a:extLst>
          </p:cNvPr>
          <p:cNvSpPr>
            <a:spLocks noChangeArrowheads="1"/>
          </p:cNvSpPr>
          <p:nvPr/>
        </p:nvSpPr>
        <p:spPr bwMode="auto">
          <a:xfrm>
            <a:off x="73025" y="3789363"/>
            <a:ext cx="1835150" cy="8636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2775" name="Rectangle 6">
            <a:extLst>
              <a:ext uri="{FF2B5EF4-FFF2-40B4-BE49-F238E27FC236}">
                <a16:creationId xmlns:a16="http://schemas.microsoft.com/office/drawing/2014/main" id="{BDA0CA27-FB10-F85B-BD95-47D979EA3739}"/>
              </a:ext>
            </a:extLst>
          </p:cNvPr>
          <p:cNvSpPr>
            <a:spLocks noChangeArrowheads="1"/>
          </p:cNvSpPr>
          <p:nvPr/>
        </p:nvSpPr>
        <p:spPr bwMode="auto">
          <a:xfrm>
            <a:off x="611188" y="3429000"/>
            <a:ext cx="287337" cy="649288"/>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2776" name="Line 8">
            <a:extLst>
              <a:ext uri="{FF2B5EF4-FFF2-40B4-BE49-F238E27FC236}">
                <a16:creationId xmlns:a16="http://schemas.microsoft.com/office/drawing/2014/main" id="{DDD785BD-DB98-6F5B-2A7C-8CA2EAA0E799}"/>
              </a:ext>
            </a:extLst>
          </p:cNvPr>
          <p:cNvSpPr>
            <a:spLocks noChangeShapeType="1"/>
          </p:cNvSpPr>
          <p:nvPr/>
        </p:nvSpPr>
        <p:spPr bwMode="auto">
          <a:xfrm flipV="1">
            <a:off x="4356100" y="2273300"/>
            <a:ext cx="1223963" cy="655638"/>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777" name="Text Box 9">
            <a:extLst>
              <a:ext uri="{FF2B5EF4-FFF2-40B4-BE49-F238E27FC236}">
                <a16:creationId xmlns:a16="http://schemas.microsoft.com/office/drawing/2014/main" id="{364FB936-889E-5605-8349-89AD82836D29}"/>
              </a:ext>
            </a:extLst>
          </p:cNvPr>
          <p:cNvSpPr txBox="1">
            <a:spLocks noChangeArrowheads="1"/>
          </p:cNvSpPr>
          <p:nvPr/>
        </p:nvSpPr>
        <p:spPr bwMode="auto">
          <a:xfrm>
            <a:off x="5435600" y="1844675"/>
            <a:ext cx="3671888"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ts val="1500"/>
              </a:spcBef>
              <a:buClrTx/>
              <a:buFontTx/>
              <a:buNone/>
            </a:pPr>
            <a:r>
              <a:rPr lang="fr-FR" altLang="fr-FR" sz="2000" dirty="0">
                <a:latin typeface="Comic Sans MS" panose="030F0702030302020204" pitchFamily="66" charset="0"/>
              </a:rPr>
              <a:t>Si dommage trop important :</a:t>
            </a:r>
            <a:r>
              <a:rPr lang="fr-FR" altLang="fr-FR" sz="2400" dirty="0">
                <a:latin typeface="Comic Sans MS" panose="030F0702030302020204" pitchFamily="66" charset="0"/>
              </a:rPr>
              <a:t> </a:t>
            </a:r>
            <a:r>
              <a:rPr lang="fr-FR" altLang="fr-FR" sz="2400" b="1" dirty="0">
                <a:solidFill>
                  <a:srgbClr val="FF0000"/>
                </a:solidFill>
                <a:latin typeface="Comic Sans MS" panose="030F0702030302020204" pitchFamily="66" charset="0"/>
              </a:rPr>
              <a:t>P53 stimule l’apoptose</a:t>
            </a:r>
          </a:p>
        </p:txBody>
      </p:sp>
      <p:sp>
        <p:nvSpPr>
          <p:cNvPr id="32778" name="Oval 8">
            <a:extLst>
              <a:ext uri="{FF2B5EF4-FFF2-40B4-BE49-F238E27FC236}">
                <a16:creationId xmlns:a16="http://schemas.microsoft.com/office/drawing/2014/main" id="{7800F2F6-BB37-5077-4E6C-1CCA76F3E234}"/>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A2FDF2DF-8675-4995-2191-40359ED1565F}"/>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I-3-c. Facteurs intracellulaire, exemple de l’intégrité de l’ADN</a:t>
            </a:r>
          </a:p>
        </p:txBody>
      </p:sp>
      <p:sp>
        <p:nvSpPr>
          <p:cNvPr id="3" name="Ellipse 2">
            <a:extLst>
              <a:ext uri="{FF2B5EF4-FFF2-40B4-BE49-F238E27FC236}">
                <a16:creationId xmlns:a16="http://schemas.microsoft.com/office/drawing/2014/main" id="{DF8ADE56-45A1-FD4E-B702-B930AD71901B}"/>
              </a:ext>
            </a:extLst>
          </p:cNvPr>
          <p:cNvSpPr/>
          <p:nvPr/>
        </p:nvSpPr>
        <p:spPr bwMode="auto">
          <a:xfrm>
            <a:off x="-360363" y="512763"/>
            <a:ext cx="6137276" cy="6553200"/>
          </a:xfrm>
          <a:prstGeom prst="ellipse">
            <a:avLst/>
          </a:prstGeom>
          <a:noFill/>
          <a:ln w="76200" cap="flat" cmpd="sng" algn="ctr">
            <a:solidFill>
              <a:schemeClr val="tx2">
                <a:lumMod val="50000"/>
                <a:lumOff val="50000"/>
              </a:schemeClr>
            </a:solidFill>
            <a:prstDash val="lgDash"/>
            <a:round/>
            <a:headEnd type="none" w="med" len="med"/>
            <a:tailEnd type="none" w="med" len="med"/>
          </a:ln>
          <a:effectLst/>
        </p:spPr>
        <p:txBody>
          <a:bodyPr lIns="3657600" rIns="0" anchor="b" anchorCtr="1"/>
          <a:lstStyle/>
          <a:p>
            <a:pPr algn="ctr" eaLnBrk="1" hangingPunct="1">
              <a:buClr>
                <a:srgbClr val="000000"/>
              </a:buClr>
              <a:buSzPct val="100000"/>
              <a:buFont typeface="Times New Roman" pitchFamily="18" charset="0"/>
              <a:buNone/>
              <a:defRPr/>
            </a:pPr>
            <a:r>
              <a:rPr lang="fr-FR" sz="1600" b="1" dirty="0">
                <a:solidFill>
                  <a:schemeClr val="tx2">
                    <a:lumMod val="50000"/>
                    <a:lumOff val="50000"/>
                  </a:schemeClr>
                </a:solidFill>
              </a:rPr>
              <a:t>Noyau</a:t>
            </a:r>
          </a:p>
          <a:p>
            <a:pPr algn="ctr" eaLnBrk="1" hangingPunct="1">
              <a:buClr>
                <a:srgbClr val="000000"/>
              </a:buClr>
              <a:buSzPct val="100000"/>
              <a:buFont typeface="Times New Roman" pitchFamily="18" charset="0"/>
              <a:buNone/>
              <a:defRPr/>
            </a:pP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1A6BCEC1-20F5-E121-DFCD-229595F1FCB2}"/>
              </a:ext>
            </a:extLst>
          </p:cNvPr>
          <p:cNvGrpSpPr>
            <a:grpSpLocks/>
          </p:cNvGrpSpPr>
          <p:nvPr/>
        </p:nvGrpSpPr>
        <p:grpSpPr bwMode="auto">
          <a:xfrm>
            <a:off x="2627313" y="1870075"/>
            <a:ext cx="4846637" cy="3038475"/>
            <a:chOff x="1655" y="1586"/>
            <a:chExt cx="3053" cy="1914"/>
          </a:xfrm>
        </p:grpSpPr>
        <p:pic>
          <p:nvPicPr>
            <p:cNvPr id="5132" name="Picture 3">
              <a:extLst>
                <a:ext uri="{FF2B5EF4-FFF2-40B4-BE49-F238E27FC236}">
                  <a16:creationId xmlns:a16="http://schemas.microsoft.com/office/drawing/2014/main" id="{73673802-86FE-0274-05C1-E157E6210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62" t="31889" r="9393" b="21260"/>
            <a:stretch>
              <a:fillRect/>
            </a:stretch>
          </p:blipFill>
          <p:spPr bwMode="auto">
            <a:xfrm>
              <a:off x="1655" y="1661"/>
              <a:ext cx="3054" cy="1798"/>
            </a:xfrm>
            <a:prstGeom prst="rect">
              <a:avLst/>
            </a:prstGeom>
            <a:noFill/>
            <a:ln>
              <a:noFill/>
            </a:ln>
            <a:effectLst/>
            <a:extLst>
              <a:ext uri="{909E8E84-426E-40DD-AFC4-6F175D3DCCD1}">
                <a14:hiddenFill xmlns:a14="http://schemas.microsoft.com/office/drawing/2010/main">
                  <a:blipFill dpi="0" rotWithShape="0">
                    <a:blip/>
                    <a:srcRect l="6262" t="31889" r="9393" b="212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3" name="Oval 4">
              <a:extLst>
                <a:ext uri="{FF2B5EF4-FFF2-40B4-BE49-F238E27FC236}">
                  <a16:creationId xmlns:a16="http://schemas.microsoft.com/office/drawing/2014/main" id="{D474846A-CB0C-6098-D681-E5F5526557DC}"/>
                </a:ext>
              </a:extLst>
            </p:cNvPr>
            <p:cNvSpPr>
              <a:spLocks noChangeArrowheads="1"/>
            </p:cNvSpPr>
            <p:nvPr/>
          </p:nvSpPr>
          <p:spPr bwMode="auto">
            <a:xfrm>
              <a:off x="2569" y="1586"/>
              <a:ext cx="90" cy="136"/>
            </a:xfrm>
            <a:prstGeom prst="ellipse">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5134" name="Oval 5">
              <a:extLst>
                <a:ext uri="{FF2B5EF4-FFF2-40B4-BE49-F238E27FC236}">
                  <a16:creationId xmlns:a16="http://schemas.microsoft.com/office/drawing/2014/main" id="{13E8A138-ACF7-7AD9-8FE0-794B7C19ED0E}"/>
                </a:ext>
              </a:extLst>
            </p:cNvPr>
            <p:cNvSpPr>
              <a:spLocks noChangeArrowheads="1"/>
            </p:cNvSpPr>
            <p:nvPr/>
          </p:nvSpPr>
          <p:spPr bwMode="auto">
            <a:xfrm>
              <a:off x="3775" y="1598"/>
              <a:ext cx="91" cy="136"/>
            </a:xfrm>
            <a:prstGeom prst="ellipse">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5135" name="Oval 6">
              <a:extLst>
                <a:ext uri="{FF2B5EF4-FFF2-40B4-BE49-F238E27FC236}">
                  <a16:creationId xmlns:a16="http://schemas.microsoft.com/office/drawing/2014/main" id="{EB3641FB-CCD7-F5C1-8261-8E3B051429AD}"/>
                </a:ext>
              </a:extLst>
            </p:cNvPr>
            <p:cNvSpPr>
              <a:spLocks noChangeArrowheads="1"/>
            </p:cNvSpPr>
            <p:nvPr/>
          </p:nvSpPr>
          <p:spPr bwMode="auto">
            <a:xfrm rot="300000">
              <a:off x="2795" y="3404"/>
              <a:ext cx="136" cy="90"/>
            </a:xfrm>
            <a:prstGeom prst="ellipse">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pSp>
      <p:sp>
        <p:nvSpPr>
          <p:cNvPr id="5123" name="Line 7">
            <a:extLst>
              <a:ext uri="{FF2B5EF4-FFF2-40B4-BE49-F238E27FC236}">
                <a16:creationId xmlns:a16="http://schemas.microsoft.com/office/drawing/2014/main" id="{2DAD8C09-3A5F-F8E2-04A4-32C571651035}"/>
              </a:ext>
            </a:extLst>
          </p:cNvPr>
          <p:cNvSpPr>
            <a:spLocks noChangeShapeType="1"/>
          </p:cNvSpPr>
          <p:nvPr/>
        </p:nvSpPr>
        <p:spPr bwMode="auto">
          <a:xfrm>
            <a:off x="2555875" y="1989138"/>
            <a:ext cx="1579563" cy="134937"/>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4" name="Text Box 8">
            <a:extLst>
              <a:ext uri="{FF2B5EF4-FFF2-40B4-BE49-F238E27FC236}">
                <a16:creationId xmlns:a16="http://schemas.microsoft.com/office/drawing/2014/main" id="{4376D51C-893E-E6C2-8E94-CB9FADE04215}"/>
              </a:ext>
            </a:extLst>
          </p:cNvPr>
          <p:cNvSpPr txBox="1">
            <a:spLocks noChangeArrowheads="1"/>
          </p:cNvSpPr>
          <p:nvPr/>
        </p:nvSpPr>
        <p:spPr bwMode="auto">
          <a:xfrm>
            <a:off x="71438" y="677863"/>
            <a:ext cx="4424362"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endParaRPr lang="fr-FR" altLang="fr-FR" sz="1400" b="1">
              <a:solidFill>
                <a:srgbClr val="FF0000"/>
              </a:solidFill>
              <a:latin typeface="Comic Sans MS" panose="030F0702030302020204" pitchFamily="66" charset="0"/>
            </a:endParaRPr>
          </a:p>
          <a:p>
            <a:pPr>
              <a:spcBef>
                <a:spcPct val="0"/>
              </a:spcBef>
              <a:buClrTx/>
              <a:buFontTx/>
              <a:buNone/>
            </a:pPr>
            <a:r>
              <a:rPr lang="fr-FR" altLang="fr-FR" sz="1400">
                <a:solidFill>
                  <a:srgbClr val="0066FF"/>
                </a:solidFill>
                <a:latin typeface="Comic Sans MS" panose="030F0702030302020204" pitchFamily="66" charset="0"/>
              </a:rPr>
              <a:t>L’ADN est-il dupliqué ? En bon état ?</a:t>
            </a:r>
          </a:p>
          <a:p>
            <a:pPr>
              <a:spcBef>
                <a:spcPct val="0"/>
              </a:spcBef>
              <a:buClrTx/>
              <a:buFontTx/>
              <a:buNone/>
            </a:pPr>
            <a:r>
              <a:rPr lang="fr-FR" altLang="fr-FR" sz="1400">
                <a:solidFill>
                  <a:srgbClr val="0066FF"/>
                </a:solidFill>
                <a:latin typeface="Comic Sans MS" panose="030F0702030302020204" pitchFamily="66" charset="0"/>
              </a:rPr>
              <a:t>L’environnement est il favorable ?</a:t>
            </a:r>
          </a:p>
          <a:p>
            <a:pPr>
              <a:spcBef>
                <a:spcPct val="0"/>
              </a:spcBef>
              <a:buClrTx/>
              <a:buFontTx/>
              <a:buNone/>
            </a:pPr>
            <a:r>
              <a:rPr lang="fr-FR" altLang="fr-FR" sz="1400">
                <a:solidFill>
                  <a:srgbClr val="0066FF"/>
                </a:solidFill>
                <a:latin typeface="Comic Sans MS" panose="030F0702030302020204" pitchFamily="66" charset="0"/>
              </a:rPr>
              <a:t>La cellule est-elle de taille suffisante ?</a:t>
            </a:r>
          </a:p>
          <a:p>
            <a:pPr algn="ctr">
              <a:spcBef>
                <a:spcPct val="0"/>
              </a:spcBef>
              <a:buClrTx/>
              <a:buFontTx/>
              <a:buNone/>
            </a:pPr>
            <a:r>
              <a:rPr lang="fr-FR" altLang="fr-FR" sz="2000" b="1">
                <a:solidFill>
                  <a:srgbClr val="008000"/>
                </a:solidFill>
                <a:latin typeface="Comic Sans MS" panose="030F0702030302020204" pitchFamily="66" charset="0"/>
              </a:rPr>
              <a:t>Transition G2/M</a:t>
            </a:r>
          </a:p>
        </p:txBody>
      </p:sp>
      <p:sp>
        <p:nvSpPr>
          <p:cNvPr id="5125" name="Text Box 9">
            <a:extLst>
              <a:ext uri="{FF2B5EF4-FFF2-40B4-BE49-F238E27FC236}">
                <a16:creationId xmlns:a16="http://schemas.microsoft.com/office/drawing/2014/main" id="{98B4A903-970D-A80E-ADA2-0BA678DF08A7}"/>
              </a:ext>
            </a:extLst>
          </p:cNvPr>
          <p:cNvSpPr txBox="1">
            <a:spLocks noChangeArrowheads="1"/>
          </p:cNvSpPr>
          <p:nvPr/>
        </p:nvSpPr>
        <p:spPr bwMode="auto">
          <a:xfrm>
            <a:off x="34925" y="4873625"/>
            <a:ext cx="4537075"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000" b="1">
                <a:solidFill>
                  <a:srgbClr val="008000"/>
                </a:solidFill>
                <a:latin typeface="Comic Sans MS" panose="030F0702030302020204" pitchFamily="66" charset="0"/>
              </a:rPr>
              <a:t>Transition G1/S</a:t>
            </a:r>
          </a:p>
          <a:p>
            <a:pPr>
              <a:spcBef>
                <a:spcPct val="0"/>
              </a:spcBef>
              <a:buClrTx/>
              <a:buFontTx/>
              <a:buNone/>
            </a:pPr>
            <a:r>
              <a:rPr lang="fr-FR" altLang="fr-FR" sz="1400">
                <a:solidFill>
                  <a:srgbClr val="0066FF"/>
                </a:solidFill>
                <a:latin typeface="Comic Sans MS" panose="030F0702030302020204" pitchFamily="66" charset="0"/>
              </a:rPr>
              <a:t>L’environnement est-il favorable ?</a:t>
            </a:r>
          </a:p>
          <a:p>
            <a:pPr>
              <a:spcBef>
                <a:spcPct val="0"/>
              </a:spcBef>
              <a:buClrTx/>
              <a:buFontTx/>
              <a:buNone/>
            </a:pPr>
            <a:r>
              <a:rPr lang="fr-FR" altLang="fr-FR" sz="1400">
                <a:solidFill>
                  <a:srgbClr val="0066FF"/>
                </a:solidFill>
                <a:latin typeface="Comic Sans MS" panose="030F0702030302020204" pitchFamily="66" charset="0"/>
              </a:rPr>
              <a:t>La cellule est-elle de taille suffisante ?</a:t>
            </a:r>
          </a:p>
          <a:p>
            <a:pPr>
              <a:spcBef>
                <a:spcPct val="0"/>
              </a:spcBef>
              <a:buClrTx/>
              <a:buFontTx/>
              <a:buNone/>
            </a:pPr>
            <a:r>
              <a:rPr lang="fr-FR" altLang="fr-FR" sz="1400">
                <a:solidFill>
                  <a:srgbClr val="0066FF"/>
                </a:solidFill>
                <a:latin typeface="Comic Sans MS" panose="030F0702030302020204" pitchFamily="66" charset="0"/>
              </a:rPr>
              <a:t>L’ADN est-il en bon état ?</a:t>
            </a:r>
          </a:p>
        </p:txBody>
      </p:sp>
      <p:sp>
        <p:nvSpPr>
          <p:cNvPr id="5126" name="Line 10">
            <a:extLst>
              <a:ext uri="{FF2B5EF4-FFF2-40B4-BE49-F238E27FC236}">
                <a16:creationId xmlns:a16="http://schemas.microsoft.com/office/drawing/2014/main" id="{FE9535AA-1E4E-4F33-670F-CD32E56434BE}"/>
              </a:ext>
            </a:extLst>
          </p:cNvPr>
          <p:cNvSpPr>
            <a:spLocks noChangeShapeType="1"/>
          </p:cNvSpPr>
          <p:nvPr/>
        </p:nvSpPr>
        <p:spPr bwMode="auto">
          <a:xfrm flipV="1">
            <a:off x="2627313" y="4819650"/>
            <a:ext cx="1944687" cy="293688"/>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7" name="Text Box 11">
            <a:extLst>
              <a:ext uri="{FF2B5EF4-FFF2-40B4-BE49-F238E27FC236}">
                <a16:creationId xmlns:a16="http://schemas.microsoft.com/office/drawing/2014/main" id="{72FBD8C4-C41B-0AFB-239B-C198BE9FD40A}"/>
              </a:ext>
            </a:extLst>
          </p:cNvPr>
          <p:cNvSpPr txBox="1">
            <a:spLocks noChangeArrowheads="1"/>
          </p:cNvSpPr>
          <p:nvPr/>
        </p:nvSpPr>
        <p:spPr bwMode="auto">
          <a:xfrm>
            <a:off x="4572000" y="260350"/>
            <a:ext cx="4500563"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endParaRPr lang="fr-FR" altLang="fr-FR" sz="2000" b="1">
              <a:solidFill>
                <a:srgbClr val="FF0000"/>
              </a:solidFill>
              <a:latin typeface="Comic Sans MS" panose="030F0702030302020204" pitchFamily="66" charset="0"/>
            </a:endParaRPr>
          </a:p>
          <a:p>
            <a:pPr>
              <a:spcBef>
                <a:spcPct val="0"/>
              </a:spcBef>
              <a:buClrTx/>
              <a:buFontTx/>
              <a:buNone/>
            </a:pPr>
            <a:r>
              <a:rPr lang="fr-FR" altLang="fr-FR" sz="1400">
                <a:solidFill>
                  <a:srgbClr val="0066FF"/>
                </a:solidFill>
                <a:latin typeface="Comic Sans MS" panose="030F0702030302020204" pitchFamily="66" charset="0"/>
              </a:rPr>
              <a:t>Les chromosomes sont-ils bien alignés ?</a:t>
            </a:r>
          </a:p>
          <a:p>
            <a:pPr>
              <a:spcBef>
                <a:spcPct val="0"/>
              </a:spcBef>
              <a:buClrTx/>
              <a:buFontTx/>
              <a:buNone/>
            </a:pPr>
            <a:r>
              <a:rPr lang="fr-FR" altLang="fr-FR" sz="2000" b="1">
                <a:solidFill>
                  <a:srgbClr val="008000"/>
                </a:solidFill>
                <a:latin typeface="Comic Sans MS" panose="030F0702030302020204" pitchFamily="66" charset="0"/>
              </a:rPr>
              <a:t>Transition métaphase /anaphase</a:t>
            </a:r>
          </a:p>
        </p:txBody>
      </p:sp>
      <p:sp>
        <p:nvSpPr>
          <p:cNvPr id="5128" name="Line 12">
            <a:extLst>
              <a:ext uri="{FF2B5EF4-FFF2-40B4-BE49-F238E27FC236}">
                <a16:creationId xmlns:a16="http://schemas.microsoft.com/office/drawing/2014/main" id="{E8B8D869-7F81-E06B-9A91-A540E08C1552}"/>
              </a:ext>
            </a:extLst>
          </p:cNvPr>
          <p:cNvSpPr>
            <a:spLocks noChangeShapeType="1"/>
          </p:cNvSpPr>
          <p:nvPr/>
        </p:nvSpPr>
        <p:spPr bwMode="auto">
          <a:xfrm flipH="1">
            <a:off x="6584950" y="1222375"/>
            <a:ext cx="222250" cy="86360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5" name="Text Box 13">
            <a:extLst>
              <a:ext uri="{FF2B5EF4-FFF2-40B4-BE49-F238E27FC236}">
                <a16:creationId xmlns:a16="http://schemas.microsoft.com/office/drawing/2014/main" id="{C889D166-53C9-4509-210D-1F255C15E7D4}"/>
              </a:ext>
            </a:extLst>
          </p:cNvPr>
          <p:cNvSpPr txBox="1">
            <a:spLocks noChangeArrowheads="1"/>
          </p:cNvSpPr>
          <p:nvPr/>
        </p:nvSpPr>
        <p:spPr bwMode="auto">
          <a:xfrm>
            <a:off x="4430713" y="4989513"/>
            <a:ext cx="4713287"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400" b="1">
                <a:solidFill>
                  <a:srgbClr val="FF0000"/>
                </a:solidFill>
                <a:latin typeface="Comic Sans MS" panose="030F0702030302020204" pitchFamily="66" charset="0"/>
              </a:rPr>
              <a:t>Si les conditions ne sont pas remplies : le cycle s’arrête.</a:t>
            </a:r>
          </a:p>
        </p:txBody>
      </p:sp>
      <p:sp>
        <p:nvSpPr>
          <p:cNvPr id="5130" name="Oval 22">
            <a:extLst>
              <a:ext uri="{FF2B5EF4-FFF2-40B4-BE49-F238E27FC236}">
                <a16:creationId xmlns:a16="http://schemas.microsoft.com/office/drawing/2014/main" id="{4F5834B4-00EB-C01A-489E-2BBE2A77D039}"/>
              </a:ext>
            </a:extLst>
          </p:cNvPr>
          <p:cNvSpPr>
            <a:spLocks noChangeArrowheads="1"/>
          </p:cNvSpPr>
          <p:nvPr/>
        </p:nvSpPr>
        <p:spPr bwMode="auto">
          <a:xfrm>
            <a:off x="8629650" y="6507163"/>
            <a:ext cx="350838" cy="234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80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A4CFB543-D5FA-3698-D97A-88405F1362C0}"/>
              </a:ext>
            </a:extLst>
          </p:cNvPr>
          <p:cNvSpPr/>
          <p:nvPr/>
        </p:nvSpPr>
        <p:spPr>
          <a:xfrm>
            <a:off x="0" y="0"/>
            <a:ext cx="9144000" cy="4587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800" b="1" dirty="0" err="1">
                <a:latin typeface="Comic Sans MS" panose="030F0702030302020204" pitchFamily="66" charset="0"/>
              </a:rPr>
              <a:t>I-Le</a:t>
            </a:r>
            <a:r>
              <a:rPr lang="fr-FR" altLang="fr-FR" sz="2800" b="1" dirty="0">
                <a:latin typeface="Comic Sans MS" panose="030F0702030302020204" pitchFamily="66" charset="0"/>
              </a:rPr>
              <a:t> contrôle du cycle cellulaire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a:extLst>
              <a:ext uri="{FF2B5EF4-FFF2-40B4-BE49-F238E27FC236}">
                <a16:creationId xmlns:a16="http://schemas.microsoft.com/office/drawing/2014/main" id="{AC997902-44A6-EF17-6FF3-97432C139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49525"/>
            <a:ext cx="2514600" cy="180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14">
            <a:extLst>
              <a:ext uri="{FF2B5EF4-FFF2-40B4-BE49-F238E27FC236}">
                <a16:creationId xmlns:a16="http://schemas.microsoft.com/office/drawing/2014/main" id="{AD5AD510-13E8-0661-BD73-7C915DD8E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151"/>
          <a:stretch>
            <a:fillRect/>
          </a:stretch>
        </p:blipFill>
        <p:spPr bwMode="auto">
          <a:xfrm>
            <a:off x="5943600" y="2413000"/>
            <a:ext cx="3048000" cy="1827213"/>
          </a:xfrm>
          <a:prstGeom prst="rect">
            <a:avLst/>
          </a:prstGeom>
          <a:noFill/>
          <a:ln>
            <a:noFill/>
          </a:ln>
          <a:effectLst/>
          <a:extLst>
            <a:ext uri="{909E8E84-426E-40DD-AFC4-6F175D3DCCD1}">
              <a14:hiddenFill xmlns:a14="http://schemas.microsoft.com/office/drawing/2010/main">
                <a:blipFill dpi="0" rotWithShape="0">
                  <a:blip/>
                  <a:srcRect b="1215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AutoShape 15">
            <a:extLst>
              <a:ext uri="{FF2B5EF4-FFF2-40B4-BE49-F238E27FC236}">
                <a16:creationId xmlns:a16="http://schemas.microsoft.com/office/drawing/2014/main" id="{F7B6A713-2DD1-9BE9-8B18-071DC6AFA047}"/>
              </a:ext>
            </a:extLst>
          </p:cNvPr>
          <p:cNvSpPr>
            <a:spLocks noChangeArrowheads="1"/>
          </p:cNvSpPr>
          <p:nvPr/>
        </p:nvSpPr>
        <p:spPr bwMode="auto">
          <a:xfrm>
            <a:off x="3124200" y="2030413"/>
            <a:ext cx="1828800" cy="685800"/>
          </a:xfrm>
          <a:prstGeom prst="wedgeRectCallout">
            <a:avLst>
              <a:gd name="adj1" fmla="val -50435"/>
              <a:gd name="adj2" fmla="val 142361"/>
            </a:avLst>
          </a:prstGeom>
          <a:solidFill>
            <a:srgbClr val="00B050"/>
          </a:solidFill>
          <a:ln w="9525">
            <a:solidFill>
              <a:schemeClr val="tx1"/>
            </a:solidFill>
            <a:miter lim="800000"/>
            <a:headEnd/>
            <a:tailEnd/>
          </a:ln>
        </p:spPr>
        <p:txBody>
          <a:bodyPr/>
          <a:lstStyle/>
          <a:p>
            <a:pPr algn="ctr" eaLnBrk="1" hangingPunct="1">
              <a:buClr>
                <a:srgbClr val="000000"/>
              </a:buClr>
              <a:buSzPct val="100000"/>
              <a:buFont typeface="Times New Roman" panose="02020603050405020304" pitchFamily="18" charset="0"/>
              <a:buNone/>
            </a:pPr>
            <a:r>
              <a:rPr lang="fr-FR" altLang="fr-FR" sz="1600">
                <a:solidFill>
                  <a:schemeClr val="tx1"/>
                </a:solidFill>
              </a:rPr>
              <a:t>J’ai l’autorisation de me reproduire</a:t>
            </a:r>
            <a:endParaRPr lang="fr-FR" altLang="fr-FR" sz="1800"/>
          </a:p>
        </p:txBody>
      </p:sp>
      <p:sp>
        <p:nvSpPr>
          <p:cNvPr id="7173" name="AutoShape 16">
            <a:extLst>
              <a:ext uri="{FF2B5EF4-FFF2-40B4-BE49-F238E27FC236}">
                <a16:creationId xmlns:a16="http://schemas.microsoft.com/office/drawing/2014/main" id="{C1C16699-373F-9008-2F85-EFC63DFDC3F2}"/>
              </a:ext>
            </a:extLst>
          </p:cNvPr>
          <p:cNvSpPr>
            <a:spLocks noChangeArrowheads="1"/>
          </p:cNvSpPr>
          <p:nvPr/>
        </p:nvSpPr>
        <p:spPr bwMode="auto">
          <a:xfrm>
            <a:off x="2133600" y="1268413"/>
            <a:ext cx="2133600" cy="685800"/>
          </a:xfrm>
          <a:prstGeom prst="wedgeRectCallout">
            <a:avLst>
              <a:gd name="adj1" fmla="val -13319"/>
              <a:gd name="adj2" fmla="val 244444"/>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Clr>
                <a:srgbClr val="000000"/>
              </a:buClr>
              <a:buSzPct val="100000"/>
              <a:buFont typeface="Times New Roman" panose="02020603050405020304" pitchFamily="18" charset="0"/>
              <a:buNone/>
            </a:pPr>
            <a:r>
              <a:rPr lang="fr-FR" altLang="fr-FR" sz="1600">
                <a:solidFill>
                  <a:schemeClr val="tx1"/>
                </a:solidFill>
              </a:rPr>
              <a:t>Mon environnement n’est pas stressant</a:t>
            </a:r>
            <a:endParaRPr lang="fr-FR" altLang="fr-FR" sz="1800"/>
          </a:p>
        </p:txBody>
      </p:sp>
      <p:sp>
        <p:nvSpPr>
          <p:cNvPr id="7174" name="AutoShape 17">
            <a:extLst>
              <a:ext uri="{FF2B5EF4-FFF2-40B4-BE49-F238E27FC236}">
                <a16:creationId xmlns:a16="http://schemas.microsoft.com/office/drawing/2014/main" id="{B6159CC1-41D0-C918-3455-7C4BB12DC191}"/>
              </a:ext>
            </a:extLst>
          </p:cNvPr>
          <p:cNvSpPr>
            <a:spLocks noChangeArrowheads="1"/>
          </p:cNvSpPr>
          <p:nvPr/>
        </p:nvSpPr>
        <p:spPr bwMode="auto">
          <a:xfrm>
            <a:off x="381000" y="2106613"/>
            <a:ext cx="1905000" cy="533400"/>
          </a:xfrm>
          <a:prstGeom prst="wedgeRectCallout">
            <a:avLst>
              <a:gd name="adj1" fmla="val 73833"/>
              <a:gd name="adj2" fmla="val 174704"/>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Clr>
                <a:srgbClr val="000000"/>
              </a:buClr>
              <a:buSzPct val="100000"/>
              <a:buFont typeface="Times New Roman" panose="02020603050405020304" pitchFamily="18" charset="0"/>
              <a:buNone/>
            </a:pPr>
            <a:r>
              <a:rPr lang="fr-FR" altLang="fr-FR" sz="1600">
                <a:solidFill>
                  <a:schemeClr val="tx1"/>
                </a:solidFill>
              </a:rPr>
              <a:t>J’ai suffisamment de nourriture</a:t>
            </a:r>
            <a:endParaRPr lang="fr-FR" altLang="fr-FR" sz="1800"/>
          </a:p>
        </p:txBody>
      </p:sp>
      <p:sp>
        <p:nvSpPr>
          <p:cNvPr id="7175" name="AutoShape 18">
            <a:extLst>
              <a:ext uri="{FF2B5EF4-FFF2-40B4-BE49-F238E27FC236}">
                <a16:creationId xmlns:a16="http://schemas.microsoft.com/office/drawing/2014/main" id="{DC848F3A-89EB-E5AD-0A7F-1684BEEC47D4}"/>
              </a:ext>
            </a:extLst>
          </p:cNvPr>
          <p:cNvSpPr>
            <a:spLocks noChangeArrowheads="1"/>
          </p:cNvSpPr>
          <p:nvPr/>
        </p:nvSpPr>
        <p:spPr bwMode="auto">
          <a:xfrm>
            <a:off x="76200" y="3402013"/>
            <a:ext cx="2057400" cy="533400"/>
          </a:xfrm>
          <a:prstGeom prst="wedgeRectCallout">
            <a:avLst>
              <a:gd name="adj1" fmla="val 83565"/>
              <a:gd name="adj2" fmla="val -50597"/>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Clr>
                <a:srgbClr val="000000"/>
              </a:buClr>
              <a:buSzPct val="100000"/>
              <a:buFont typeface="Times New Roman" panose="02020603050405020304" pitchFamily="18" charset="0"/>
              <a:buNone/>
            </a:pPr>
            <a:r>
              <a:rPr lang="fr-FR" altLang="fr-FR" sz="1600">
                <a:solidFill>
                  <a:schemeClr val="tx1"/>
                </a:solidFill>
              </a:rPr>
              <a:t>Je n’ai pas de dégât sur mon ADN</a:t>
            </a:r>
            <a:endParaRPr lang="fr-FR" altLang="fr-FR" sz="1800"/>
          </a:p>
        </p:txBody>
      </p:sp>
      <p:sp>
        <p:nvSpPr>
          <p:cNvPr id="7176" name="Line 19">
            <a:extLst>
              <a:ext uri="{FF2B5EF4-FFF2-40B4-BE49-F238E27FC236}">
                <a16:creationId xmlns:a16="http://schemas.microsoft.com/office/drawing/2014/main" id="{85A2A4B0-BF3E-C36B-BB03-075D615F63A2}"/>
              </a:ext>
            </a:extLst>
          </p:cNvPr>
          <p:cNvSpPr>
            <a:spLocks noChangeShapeType="1"/>
          </p:cNvSpPr>
          <p:nvPr/>
        </p:nvSpPr>
        <p:spPr bwMode="auto">
          <a:xfrm>
            <a:off x="4419600" y="3325813"/>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Text Box 20">
            <a:extLst>
              <a:ext uri="{FF2B5EF4-FFF2-40B4-BE49-F238E27FC236}">
                <a16:creationId xmlns:a16="http://schemas.microsoft.com/office/drawing/2014/main" id="{1A668AE3-3D05-189E-F994-201C7CBB9E1E}"/>
              </a:ext>
            </a:extLst>
          </p:cNvPr>
          <p:cNvSpPr txBox="1">
            <a:spLocks noChangeArrowheads="1"/>
          </p:cNvSpPr>
          <p:nvPr/>
        </p:nvSpPr>
        <p:spPr bwMode="auto">
          <a:xfrm>
            <a:off x="4572000" y="2873375"/>
            <a:ext cx="9144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a:solidFill>
                  <a:schemeClr val="tx1"/>
                </a:solidFill>
              </a:rPr>
              <a:t>Mitose</a:t>
            </a:r>
          </a:p>
        </p:txBody>
      </p:sp>
      <p:sp>
        <p:nvSpPr>
          <p:cNvPr id="7178" name="Line 21">
            <a:extLst>
              <a:ext uri="{FF2B5EF4-FFF2-40B4-BE49-F238E27FC236}">
                <a16:creationId xmlns:a16="http://schemas.microsoft.com/office/drawing/2014/main" id="{A484346F-E76C-747A-29DD-C07B488448C8}"/>
              </a:ext>
            </a:extLst>
          </p:cNvPr>
          <p:cNvSpPr>
            <a:spLocks noChangeShapeType="1"/>
          </p:cNvSpPr>
          <p:nvPr/>
        </p:nvSpPr>
        <p:spPr bwMode="auto">
          <a:xfrm>
            <a:off x="152400" y="5013325"/>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22">
            <a:extLst>
              <a:ext uri="{FF2B5EF4-FFF2-40B4-BE49-F238E27FC236}">
                <a16:creationId xmlns:a16="http://schemas.microsoft.com/office/drawing/2014/main" id="{9F2E65C9-8D4A-EFC7-4692-024367A70A75}"/>
              </a:ext>
            </a:extLst>
          </p:cNvPr>
          <p:cNvSpPr txBox="1">
            <a:spLocks noChangeArrowheads="1"/>
          </p:cNvSpPr>
          <p:nvPr/>
        </p:nvSpPr>
        <p:spPr bwMode="auto">
          <a:xfrm>
            <a:off x="722313" y="4875213"/>
            <a:ext cx="8458200"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r>
              <a:rPr lang="fr-FR" altLang="fr-FR" sz="1800">
                <a:solidFill>
                  <a:schemeClr val="tx1"/>
                </a:solidFill>
              </a:rPr>
              <a:t>Ensemble de signaux détectés par des récepteurs membranaires ou des senseurs intracellulaires puis intégrés pour décider de la réponse à adopter </a:t>
            </a:r>
          </a:p>
        </p:txBody>
      </p:sp>
      <p:sp>
        <p:nvSpPr>
          <p:cNvPr id="7181" name="ZoneTexte 1">
            <a:extLst>
              <a:ext uri="{FF2B5EF4-FFF2-40B4-BE49-F238E27FC236}">
                <a16:creationId xmlns:a16="http://schemas.microsoft.com/office/drawing/2014/main" id="{6581A2DD-8E08-1005-485B-67239E1A96C9}"/>
              </a:ext>
            </a:extLst>
          </p:cNvPr>
          <p:cNvSpPr txBox="1">
            <a:spLocks noChangeArrowheads="1"/>
          </p:cNvSpPr>
          <p:nvPr/>
        </p:nvSpPr>
        <p:spPr bwMode="auto">
          <a:xfrm>
            <a:off x="1979613" y="6156325"/>
            <a:ext cx="5769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b="1" dirty="0">
                <a:solidFill>
                  <a:schemeClr val="tx1"/>
                </a:solidFill>
              </a:rPr>
              <a:t>QUI FAIT CETTE INTEGRATION DU SIGNAL? </a:t>
            </a:r>
          </a:p>
        </p:txBody>
      </p:sp>
      <p:sp>
        <p:nvSpPr>
          <p:cNvPr id="2" name="Rectangle 1">
            <a:extLst>
              <a:ext uri="{FF2B5EF4-FFF2-40B4-BE49-F238E27FC236}">
                <a16:creationId xmlns:a16="http://schemas.microsoft.com/office/drawing/2014/main" id="{E9A5CBFF-E9AE-DCB8-3D97-BE10B15CD5BB}"/>
              </a:ext>
            </a:extLst>
          </p:cNvPr>
          <p:cNvSpPr/>
          <p:nvPr/>
        </p:nvSpPr>
        <p:spPr>
          <a:xfrm>
            <a:off x="0" y="0"/>
            <a:ext cx="9144000" cy="4587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800" b="1" dirty="0" err="1">
                <a:latin typeface="Comic Sans MS" panose="030F0702030302020204" pitchFamily="66" charset="0"/>
              </a:rPr>
              <a:t>I-Le</a:t>
            </a:r>
            <a:r>
              <a:rPr lang="fr-FR" altLang="fr-FR" sz="2800" b="1" dirty="0">
                <a:latin typeface="Comic Sans MS" panose="030F0702030302020204" pitchFamily="66" charset="0"/>
              </a:rPr>
              <a:t> contrôle du cycle cellulaire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7" grpId="0"/>
      <p:bldP spid="7179" grpId="0"/>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a:extLst>
              <a:ext uri="{FF2B5EF4-FFF2-40B4-BE49-F238E27FC236}">
                <a16:creationId xmlns:a16="http://schemas.microsoft.com/office/drawing/2014/main" id="{FD99736E-401D-8E7D-725A-F96CF4E580FD}"/>
              </a:ext>
            </a:extLst>
          </p:cNvPr>
          <p:cNvSpPr>
            <a:spLocks noChangeArrowheads="1"/>
          </p:cNvSpPr>
          <p:nvPr/>
        </p:nvSpPr>
        <p:spPr bwMode="auto">
          <a:xfrm>
            <a:off x="395288" y="1773238"/>
            <a:ext cx="52816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b="1">
                <a:solidFill>
                  <a:srgbClr val="0066FF"/>
                </a:solidFill>
              </a:rPr>
              <a:t>1/ Mise en évidence du complexe cycline/CdK</a:t>
            </a:r>
          </a:p>
        </p:txBody>
      </p:sp>
      <p:sp>
        <p:nvSpPr>
          <p:cNvPr id="9219" name="Rectangle 9">
            <a:extLst>
              <a:ext uri="{FF2B5EF4-FFF2-40B4-BE49-F238E27FC236}">
                <a16:creationId xmlns:a16="http://schemas.microsoft.com/office/drawing/2014/main" id="{E5B9F2D7-70B9-D10B-9EBB-62355F3D3D3D}"/>
              </a:ext>
            </a:extLst>
          </p:cNvPr>
          <p:cNvSpPr>
            <a:spLocks noChangeArrowheads="1"/>
          </p:cNvSpPr>
          <p:nvPr/>
        </p:nvSpPr>
        <p:spPr bwMode="auto">
          <a:xfrm>
            <a:off x="363538" y="2492375"/>
            <a:ext cx="34877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b="1">
                <a:solidFill>
                  <a:srgbClr val="0066FF"/>
                </a:solidFill>
              </a:rPr>
              <a:t>2/ Les complexes cycline CdK</a:t>
            </a:r>
          </a:p>
        </p:txBody>
      </p:sp>
      <p:sp>
        <p:nvSpPr>
          <p:cNvPr id="9220" name="Rectangle 9">
            <a:extLst>
              <a:ext uri="{FF2B5EF4-FFF2-40B4-BE49-F238E27FC236}">
                <a16:creationId xmlns:a16="http://schemas.microsoft.com/office/drawing/2014/main" id="{3E7C9619-4142-3147-F674-FB84ADE24C1A}"/>
              </a:ext>
            </a:extLst>
          </p:cNvPr>
          <p:cNvSpPr>
            <a:spLocks noChangeArrowheads="1"/>
          </p:cNvSpPr>
          <p:nvPr/>
        </p:nvSpPr>
        <p:spPr bwMode="auto">
          <a:xfrm>
            <a:off x="433388" y="3213100"/>
            <a:ext cx="5124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800" b="1">
                <a:solidFill>
                  <a:srgbClr val="0066FF"/>
                </a:solidFill>
              </a:rPr>
              <a:t>3/ Régulation de l’activité de ces complexes</a:t>
            </a:r>
          </a:p>
        </p:txBody>
      </p:sp>
      <p:sp>
        <p:nvSpPr>
          <p:cNvPr id="2" name="Rectangle 1">
            <a:extLst>
              <a:ext uri="{FF2B5EF4-FFF2-40B4-BE49-F238E27FC236}">
                <a16:creationId xmlns:a16="http://schemas.microsoft.com/office/drawing/2014/main" id="{40DDCF4B-B07A-0B16-0B3B-062B6914B5BC}"/>
              </a:ext>
            </a:extLst>
          </p:cNvPr>
          <p:cNvSpPr/>
          <p:nvPr/>
        </p:nvSpPr>
        <p:spPr>
          <a:xfrm>
            <a:off x="0" y="0"/>
            <a:ext cx="9144000" cy="4587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800" b="1" dirty="0">
                <a:latin typeface="Comic Sans MS" panose="030F0702030302020204" pitchFamily="66" charset="0"/>
              </a:rPr>
              <a:t>Le contrôle du cycle cellulaire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mitosis">
            <a:extLst>
              <a:ext uri="{FF2B5EF4-FFF2-40B4-BE49-F238E27FC236}">
                <a16:creationId xmlns:a16="http://schemas.microsoft.com/office/drawing/2014/main" id="{9B651071-D63A-EEF6-C28B-91D116924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459" b="53151"/>
          <a:stretch>
            <a:fillRect/>
          </a:stretch>
        </p:blipFill>
        <p:spPr bwMode="auto">
          <a:xfrm>
            <a:off x="468313" y="2247900"/>
            <a:ext cx="19431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4" descr="mitosis">
            <a:extLst>
              <a:ext uri="{FF2B5EF4-FFF2-40B4-BE49-F238E27FC236}">
                <a16:creationId xmlns:a16="http://schemas.microsoft.com/office/drawing/2014/main" id="{72F4CE8E-3DD4-2F92-07A6-03C16FD64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40" t="82" r="34566" b="45523"/>
          <a:stretch>
            <a:fillRect/>
          </a:stretch>
        </p:blipFill>
        <p:spPr bwMode="auto">
          <a:xfrm>
            <a:off x="5624513" y="2185988"/>
            <a:ext cx="1947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8" name="Connecteur droit 2">
            <a:extLst>
              <a:ext uri="{FF2B5EF4-FFF2-40B4-BE49-F238E27FC236}">
                <a16:creationId xmlns:a16="http://schemas.microsoft.com/office/drawing/2014/main" id="{564BBC48-FC26-A036-4DE4-52BEB188D310}"/>
              </a:ext>
            </a:extLst>
          </p:cNvPr>
          <p:cNvCxnSpPr>
            <a:cxnSpLocks noChangeShapeType="1"/>
          </p:cNvCxnSpPr>
          <p:nvPr/>
        </p:nvCxnSpPr>
        <p:spPr bwMode="auto">
          <a:xfrm>
            <a:off x="971550" y="1277938"/>
            <a:ext cx="287338" cy="12239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9" name="Connecteur droit 8">
            <a:extLst>
              <a:ext uri="{FF2B5EF4-FFF2-40B4-BE49-F238E27FC236}">
                <a16:creationId xmlns:a16="http://schemas.microsoft.com/office/drawing/2014/main" id="{FE3D2073-4194-A8D7-AC6C-16D9A2FE87CE}"/>
              </a:ext>
            </a:extLst>
          </p:cNvPr>
          <p:cNvCxnSpPr>
            <a:cxnSpLocks noChangeShapeType="1"/>
          </p:cNvCxnSpPr>
          <p:nvPr/>
        </p:nvCxnSpPr>
        <p:spPr bwMode="auto">
          <a:xfrm>
            <a:off x="1258888" y="1125538"/>
            <a:ext cx="0" cy="13763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0" name="Picture 14" descr="mitosis">
            <a:extLst>
              <a:ext uri="{FF2B5EF4-FFF2-40B4-BE49-F238E27FC236}">
                <a16:creationId xmlns:a16="http://schemas.microsoft.com/office/drawing/2014/main" id="{3F9F465E-FFF7-F792-7E35-598BAC779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40" t="82" r="34566" b="45523"/>
          <a:stretch>
            <a:fillRect/>
          </a:stretch>
        </p:blipFill>
        <p:spPr bwMode="auto">
          <a:xfrm>
            <a:off x="2489200" y="1109663"/>
            <a:ext cx="18002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mitosis">
            <a:extLst>
              <a:ext uri="{FF2B5EF4-FFF2-40B4-BE49-F238E27FC236}">
                <a16:creationId xmlns:a16="http://schemas.microsoft.com/office/drawing/2014/main" id="{C77C0DDB-E489-AF1A-1AE8-EE6BC803A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459" b="53151"/>
          <a:stretch>
            <a:fillRect/>
          </a:stretch>
        </p:blipFill>
        <p:spPr bwMode="auto">
          <a:xfrm>
            <a:off x="2232025" y="5270500"/>
            <a:ext cx="19796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4" descr="mitosis">
            <a:extLst>
              <a:ext uri="{FF2B5EF4-FFF2-40B4-BE49-F238E27FC236}">
                <a16:creationId xmlns:a16="http://schemas.microsoft.com/office/drawing/2014/main" id="{F7985E8E-D1A1-6826-1E00-1678A35E3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459" b="53151"/>
          <a:stretch>
            <a:fillRect/>
          </a:stretch>
        </p:blipFill>
        <p:spPr bwMode="auto">
          <a:xfrm>
            <a:off x="5911850" y="3933825"/>
            <a:ext cx="21161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5" name="Connecteur droit avec flèche 11">
            <a:extLst>
              <a:ext uri="{FF2B5EF4-FFF2-40B4-BE49-F238E27FC236}">
                <a16:creationId xmlns:a16="http://schemas.microsoft.com/office/drawing/2014/main" id="{07B8E722-FC42-5172-9B9F-AA7555B16A85}"/>
              </a:ext>
            </a:extLst>
          </p:cNvPr>
          <p:cNvCxnSpPr>
            <a:cxnSpLocks noChangeShapeType="1"/>
          </p:cNvCxnSpPr>
          <p:nvPr/>
        </p:nvCxnSpPr>
        <p:spPr bwMode="auto">
          <a:xfrm flipV="1">
            <a:off x="2484438" y="2708275"/>
            <a:ext cx="3095625" cy="15240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 name="Connecteur droit avec flèche 18">
            <a:extLst>
              <a:ext uri="{FF2B5EF4-FFF2-40B4-BE49-F238E27FC236}">
                <a16:creationId xmlns:a16="http://schemas.microsoft.com/office/drawing/2014/main" id="{1FAA9F7D-2F0F-426F-97A1-CD95DB8D3BA8}"/>
              </a:ext>
            </a:extLst>
          </p:cNvPr>
          <p:cNvCxnSpPr>
            <a:cxnSpLocks noChangeShapeType="1"/>
          </p:cNvCxnSpPr>
          <p:nvPr/>
        </p:nvCxnSpPr>
        <p:spPr bwMode="auto">
          <a:xfrm>
            <a:off x="2555875" y="4581525"/>
            <a:ext cx="3168650" cy="17621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ZoneTexte 19">
            <a:extLst>
              <a:ext uri="{FF2B5EF4-FFF2-40B4-BE49-F238E27FC236}">
                <a16:creationId xmlns:a16="http://schemas.microsoft.com/office/drawing/2014/main" id="{5BCF70CD-568F-1D84-DE9A-A7EA277B6CA8}"/>
              </a:ext>
            </a:extLst>
          </p:cNvPr>
          <p:cNvSpPr txBox="1">
            <a:spLocks noChangeArrowheads="1"/>
          </p:cNvSpPr>
          <p:nvPr/>
        </p:nvSpPr>
        <p:spPr bwMode="auto">
          <a:xfrm>
            <a:off x="1403350" y="681038"/>
            <a:ext cx="201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FR" altLang="fr-FR" sz="1600">
                <a:solidFill>
                  <a:schemeClr val="tx1"/>
                </a:solidFill>
              </a:rPr>
              <a:t>Micro-injection de cytoplasme</a:t>
            </a:r>
          </a:p>
        </p:txBody>
      </p:sp>
      <p:pic>
        <p:nvPicPr>
          <p:cNvPr id="11278" name="Picture 14" descr="mitosis">
            <a:extLst>
              <a:ext uri="{FF2B5EF4-FFF2-40B4-BE49-F238E27FC236}">
                <a16:creationId xmlns:a16="http://schemas.microsoft.com/office/drawing/2014/main" id="{54151B24-34AE-E5DB-A599-AF3EDA7B9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459" b="53151"/>
          <a:stretch>
            <a:fillRect/>
          </a:stretch>
        </p:blipFill>
        <p:spPr bwMode="auto">
          <a:xfrm>
            <a:off x="395288" y="3806825"/>
            <a:ext cx="19446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9" name="Connecteur droit 13">
            <a:extLst>
              <a:ext uri="{FF2B5EF4-FFF2-40B4-BE49-F238E27FC236}">
                <a16:creationId xmlns:a16="http://schemas.microsoft.com/office/drawing/2014/main" id="{A2AFB09B-7119-BBBE-4EB8-338A4EF0BDB6}"/>
              </a:ext>
            </a:extLst>
          </p:cNvPr>
          <p:cNvCxnSpPr>
            <a:cxnSpLocks noChangeShapeType="1"/>
          </p:cNvCxnSpPr>
          <p:nvPr/>
        </p:nvCxnSpPr>
        <p:spPr bwMode="auto">
          <a:xfrm flipV="1">
            <a:off x="755650" y="4941888"/>
            <a:ext cx="287338" cy="12239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0" name="Connecteur droit 14">
            <a:extLst>
              <a:ext uri="{FF2B5EF4-FFF2-40B4-BE49-F238E27FC236}">
                <a16:creationId xmlns:a16="http://schemas.microsoft.com/office/drawing/2014/main" id="{7BED304E-FD7C-DDAB-65E2-43CD2FBC9A9C}"/>
              </a:ext>
            </a:extLst>
          </p:cNvPr>
          <p:cNvCxnSpPr>
            <a:cxnSpLocks noChangeShapeType="1"/>
          </p:cNvCxnSpPr>
          <p:nvPr/>
        </p:nvCxnSpPr>
        <p:spPr bwMode="auto">
          <a:xfrm flipV="1">
            <a:off x="1042988" y="4932363"/>
            <a:ext cx="0" cy="13763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lèche : courbe vers le bas 1">
            <a:extLst>
              <a:ext uri="{FF2B5EF4-FFF2-40B4-BE49-F238E27FC236}">
                <a16:creationId xmlns:a16="http://schemas.microsoft.com/office/drawing/2014/main" id="{B33B77F6-59F8-D524-CDB1-31C512173742}"/>
              </a:ext>
            </a:extLst>
          </p:cNvPr>
          <p:cNvSpPr>
            <a:spLocks noChangeArrowheads="1"/>
          </p:cNvSpPr>
          <p:nvPr/>
        </p:nvSpPr>
        <p:spPr bwMode="auto">
          <a:xfrm flipH="1">
            <a:off x="863600" y="366713"/>
            <a:ext cx="2771775" cy="852487"/>
          </a:xfrm>
          <a:prstGeom prst="curvedDownArrow">
            <a:avLst>
              <a:gd name="adj1" fmla="val 24973"/>
              <a:gd name="adj2" fmla="val 49960"/>
              <a:gd name="adj3" fmla="val 30190"/>
            </a:avLst>
          </a:prstGeom>
          <a:solidFill>
            <a:srgbClr val="E9CBD3"/>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3" name="Flèche : courbe vers le bas 2">
            <a:extLst>
              <a:ext uri="{FF2B5EF4-FFF2-40B4-BE49-F238E27FC236}">
                <a16:creationId xmlns:a16="http://schemas.microsoft.com/office/drawing/2014/main" id="{1CA77E2B-20BF-5C2A-6E38-98773F7689C7}"/>
              </a:ext>
            </a:extLst>
          </p:cNvPr>
          <p:cNvSpPr>
            <a:spLocks noChangeArrowheads="1"/>
          </p:cNvSpPr>
          <p:nvPr/>
        </p:nvSpPr>
        <p:spPr bwMode="auto">
          <a:xfrm rot="1129477" flipH="1" flipV="1">
            <a:off x="687388" y="6045200"/>
            <a:ext cx="1797050" cy="638175"/>
          </a:xfrm>
          <a:prstGeom prst="curvedDownArrow">
            <a:avLst>
              <a:gd name="adj1" fmla="val 24965"/>
              <a:gd name="adj2" fmla="val 49943"/>
              <a:gd name="adj3" fmla="val 30190"/>
            </a:avLst>
          </a:prstGeom>
          <a:solidFill>
            <a:srgbClr val="E9CBD3"/>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 name="Rectangle 6">
            <a:extLst>
              <a:ext uri="{FF2B5EF4-FFF2-40B4-BE49-F238E27FC236}">
                <a16:creationId xmlns:a16="http://schemas.microsoft.com/office/drawing/2014/main" id="{0D275FD4-88C2-0753-254F-1FE883F6E822}"/>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1- Mise en évidence du complexe cycline-CDK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7">
            <a:extLst>
              <a:ext uri="{FF2B5EF4-FFF2-40B4-BE49-F238E27FC236}">
                <a16:creationId xmlns:a16="http://schemas.microsoft.com/office/drawing/2014/main" id="{7D29C934-794B-F30B-BF23-40FB5218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604837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65CE5A37-E6B3-E2E6-9DA2-946BC1A9AD23}"/>
              </a:ext>
            </a:extLst>
          </p:cNvPr>
          <p:cNvSpPr>
            <a:spLocks noChangeArrowheads="1"/>
          </p:cNvSpPr>
          <p:nvPr/>
        </p:nvSpPr>
        <p:spPr bwMode="auto">
          <a:xfrm>
            <a:off x="4329113" y="908050"/>
            <a:ext cx="4608512"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r>
              <a:rPr lang="fr-FR" altLang="fr-FR" sz="1800">
                <a:solidFill>
                  <a:schemeClr val="tx1"/>
                </a:solidFill>
              </a:rPr>
              <a:t>Il existe un </a:t>
            </a:r>
            <a:r>
              <a:rPr lang="fr-FR" altLang="fr-FR" sz="1800" b="1">
                <a:solidFill>
                  <a:schemeClr val="tx1"/>
                </a:solidFill>
              </a:rPr>
              <a:t>facteur dans le cytoplasme </a:t>
            </a:r>
            <a:r>
              <a:rPr lang="fr-FR" altLang="fr-FR" sz="1800">
                <a:solidFill>
                  <a:schemeClr val="tx1"/>
                </a:solidFill>
              </a:rPr>
              <a:t>de la </a:t>
            </a:r>
            <a:r>
              <a:rPr lang="fr-FR" altLang="fr-FR" sz="1800" b="1">
                <a:solidFill>
                  <a:schemeClr val="tx1"/>
                </a:solidFill>
              </a:rPr>
              <a:t>cellule en mitose </a:t>
            </a:r>
            <a:r>
              <a:rPr lang="fr-FR" altLang="fr-FR" sz="1800">
                <a:solidFill>
                  <a:schemeClr val="tx1"/>
                </a:solidFill>
              </a:rPr>
              <a:t>qui est </a:t>
            </a:r>
            <a:r>
              <a:rPr lang="fr-FR" altLang="fr-FR" sz="1800" b="1">
                <a:solidFill>
                  <a:schemeClr val="tx1"/>
                </a:solidFill>
              </a:rPr>
              <a:t>capable de déclencher la mitose</a:t>
            </a:r>
            <a:r>
              <a:rPr lang="fr-FR" altLang="fr-FR" sz="1800">
                <a:solidFill>
                  <a:schemeClr val="tx1"/>
                </a:solidFill>
              </a:rPr>
              <a:t> dans une autre cellule en interphase. </a:t>
            </a:r>
            <a:r>
              <a:rPr lang="fr-FR" altLang="fr-FR" sz="1800">
                <a:solidFill>
                  <a:srgbClr val="FF0000"/>
                </a:solidFill>
              </a:rPr>
              <a:t>On l’a appelé </a:t>
            </a:r>
            <a:r>
              <a:rPr lang="fr-FR" altLang="fr-FR" sz="1800" b="1">
                <a:solidFill>
                  <a:srgbClr val="FF0000"/>
                </a:solidFill>
              </a:rPr>
              <a:t>MPF</a:t>
            </a:r>
            <a:r>
              <a:rPr lang="fr-FR" altLang="fr-FR" sz="1800">
                <a:solidFill>
                  <a:srgbClr val="FF0000"/>
                </a:solidFill>
              </a:rPr>
              <a:t> (mitosis promoting factor).</a:t>
            </a:r>
          </a:p>
        </p:txBody>
      </p:sp>
      <p:sp>
        <p:nvSpPr>
          <p:cNvPr id="12292" name="Oval 22">
            <a:extLst>
              <a:ext uri="{FF2B5EF4-FFF2-40B4-BE49-F238E27FC236}">
                <a16:creationId xmlns:a16="http://schemas.microsoft.com/office/drawing/2014/main" id="{0A5FFE13-0B98-1AB2-A2E3-646124F39FE3}"/>
              </a:ext>
            </a:extLst>
          </p:cNvPr>
          <p:cNvSpPr>
            <a:spLocks noChangeArrowheads="1"/>
          </p:cNvSpPr>
          <p:nvPr/>
        </p:nvSpPr>
        <p:spPr bwMode="auto">
          <a:xfrm>
            <a:off x="8629650" y="6507163"/>
            <a:ext cx="350838" cy="234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800">
              <a:solidFill>
                <a:schemeClr val="tx1"/>
              </a:solidFill>
              <a:latin typeface="Comic Sans MS" panose="030F0702030302020204" pitchFamily="66" charset="0"/>
            </a:endParaRPr>
          </a:p>
        </p:txBody>
      </p:sp>
      <p:sp>
        <p:nvSpPr>
          <p:cNvPr id="11" name="Rectangle 10">
            <a:extLst>
              <a:ext uri="{FF2B5EF4-FFF2-40B4-BE49-F238E27FC236}">
                <a16:creationId xmlns:a16="http://schemas.microsoft.com/office/drawing/2014/main" id="{70E3EDA6-EFB4-EC47-8EDF-78B7BAACF0F2}"/>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I-1- Mise en évidence du complexe cycline-CDK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mitosis">
            <a:extLst>
              <a:ext uri="{FF2B5EF4-FFF2-40B4-BE49-F238E27FC236}">
                <a16:creationId xmlns:a16="http://schemas.microsoft.com/office/drawing/2014/main" id="{2AAB1D13-B96B-495C-E0D8-BC62D1CE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459" b="53151"/>
          <a:stretch>
            <a:fillRect/>
          </a:stretch>
        </p:blipFill>
        <p:spPr bwMode="auto">
          <a:xfrm>
            <a:off x="827088" y="3540125"/>
            <a:ext cx="216058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4" descr="mitosis">
            <a:extLst>
              <a:ext uri="{FF2B5EF4-FFF2-40B4-BE49-F238E27FC236}">
                <a16:creationId xmlns:a16="http://schemas.microsoft.com/office/drawing/2014/main" id="{D1ED6A42-50B6-0055-1993-DE885E3EF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40" t="82" r="34566" b="45523"/>
          <a:stretch>
            <a:fillRect/>
          </a:stretch>
        </p:blipFill>
        <p:spPr bwMode="auto">
          <a:xfrm>
            <a:off x="6516688" y="3284538"/>
            <a:ext cx="21256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6" name="Connecteur droit 2">
            <a:extLst>
              <a:ext uri="{FF2B5EF4-FFF2-40B4-BE49-F238E27FC236}">
                <a16:creationId xmlns:a16="http://schemas.microsoft.com/office/drawing/2014/main" id="{2595F018-44CE-89E7-7F96-68AFF0FB1EC8}"/>
              </a:ext>
            </a:extLst>
          </p:cNvPr>
          <p:cNvCxnSpPr>
            <a:cxnSpLocks noChangeShapeType="1"/>
          </p:cNvCxnSpPr>
          <p:nvPr/>
        </p:nvCxnSpPr>
        <p:spPr bwMode="auto">
          <a:xfrm>
            <a:off x="1403350" y="2568575"/>
            <a:ext cx="288925" cy="122555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7" name="Connecteur droit 8">
            <a:extLst>
              <a:ext uri="{FF2B5EF4-FFF2-40B4-BE49-F238E27FC236}">
                <a16:creationId xmlns:a16="http://schemas.microsoft.com/office/drawing/2014/main" id="{91C4C0F1-2A79-EEAD-F3FD-500A19A3F065}"/>
              </a:ext>
            </a:extLst>
          </p:cNvPr>
          <p:cNvCxnSpPr>
            <a:cxnSpLocks noChangeShapeType="1"/>
          </p:cNvCxnSpPr>
          <p:nvPr/>
        </p:nvCxnSpPr>
        <p:spPr bwMode="auto">
          <a:xfrm>
            <a:off x="1692275" y="2416175"/>
            <a:ext cx="0" cy="137795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18" name="Picture 14" descr="mitosis">
            <a:extLst>
              <a:ext uri="{FF2B5EF4-FFF2-40B4-BE49-F238E27FC236}">
                <a16:creationId xmlns:a16="http://schemas.microsoft.com/office/drawing/2014/main" id="{19CD1F2C-66BA-0014-005F-6EA2EEB21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340" t="82" r="34566" b="45523"/>
          <a:stretch>
            <a:fillRect/>
          </a:stretch>
        </p:blipFill>
        <p:spPr bwMode="auto">
          <a:xfrm>
            <a:off x="3059113" y="1192213"/>
            <a:ext cx="18002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Forme libre 7">
            <a:extLst>
              <a:ext uri="{FF2B5EF4-FFF2-40B4-BE49-F238E27FC236}">
                <a16:creationId xmlns:a16="http://schemas.microsoft.com/office/drawing/2014/main" id="{05101751-CB77-5F1B-CCD5-18959770D677}"/>
              </a:ext>
            </a:extLst>
          </p:cNvPr>
          <p:cNvSpPr>
            <a:spLocks/>
          </p:cNvSpPr>
          <p:nvPr/>
        </p:nvSpPr>
        <p:spPr bwMode="auto">
          <a:xfrm>
            <a:off x="1577975" y="1624013"/>
            <a:ext cx="1766888" cy="1008062"/>
          </a:xfrm>
          <a:custGeom>
            <a:avLst/>
            <a:gdLst>
              <a:gd name="T0" fmla="*/ 1765480 w 1767016"/>
              <a:gd name="T1" fmla="*/ 211 h 1707571"/>
              <a:gd name="T2" fmla="*/ 1185217 w 1767016"/>
              <a:gd name="T3" fmla="*/ 28 h 1707571"/>
              <a:gd name="T4" fmla="*/ 209885 w 1767016"/>
              <a:gd name="T5" fmla="*/ 747 h 1707571"/>
              <a:gd name="T6" fmla="*/ 0 w 1767016"/>
              <a:gd name="T7" fmla="*/ 1805 h 17075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7016" h="1707571">
                <a:moveTo>
                  <a:pt x="1767016" y="200047"/>
                </a:moveTo>
                <a:cubicBezTo>
                  <a:pt x="1606378" y="71330"/>
                  <a:pt x="1445741" y="-57386"/>
                  <a:pt x="1186249" y="27052"/>
                </a:cubicBezTo>
                <a:cubicBezTo>
                  <a:pt x="926757" y="111490"/>
                  <a:pt x="407773" y="426588"/>
                  <a:pt x="210065" y="706674"/>
                </a:cubicBezTo>
                <a:cubicBezTo>
                  <a:pt x="12357" y="986760"/>
                  <a:pt x="6178" y="1347165"/>
                  <a:pt x="0" y="1707571"/>
                </a:cubicBezTo>
              </a:path>
            </a:pathLst>
          </a:cu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320" name="Connecteur droit avec flèche 11">
            <a:extLst>
              <a:ext uri="{FF2B5EF4-FFF2-40B4-BE49-F238E27FC236}">
                <a16:creationId xmlns:a16="http://schemas.microsoft.com/office/drawing/2014/main" id="{62F145C7-5CCB-9EA5-56BE-815A51E8493B}"/>
              </a:ext>
            </a:extLst>
          </p:cNvPr>
          <p:cNvCxnSpPr>
            <a:cxnSpLocks noChangeShapeType="1"/>
          </p:cNvCxnSpPr>
          <p:nvPr/>
        </p:nvCxnSpPr>
        <p:spPr bwMode="auto">
          <a:xfrm>
            <a:off x="2916238" y="4144963"/>
            <a:ext cx="3527425"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1" name="ZoneTexte 19">
            <a:extLst>
              <a:ext uri="{FF2B5EF4-FFF2-40B4-BE49-F238E27FC236}">
                <a16:creationId xmlns:a16="http://schemas.microsoft.com/office/drawing/2014/main" id="{0551F36D-CC26-A4C6-242B-5974E8797282}"/>
              </a:ext>
            </a:extLst>
          </p:cNvPr>
          <p:cNvSpPr txBox="1">
            <a:spLocks noChangeArrowheads="1"/>
          </p:cNvSpPr>
          <p:nvPr/>
        </p:nvSpPr>
        <p:spPr bwMode="auto">
          <a:xfrm>
            <a:off x="827088" y="1331913"/>
            <a:ext cx="201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FR" altLang="fr-FR" sz="1600">
                <a:solidFill>
                  <a:schemeClr val="tx1"/>
                </a:solidFill>
              </a:rPr>
              <a:t>Micro-injection de cytoplasme</a:t>
            </a:r>
          </a:p>
        </p:txBody>
      </p:sp>
      <p:sp>
        <p:nvSpPr>
          <p:cNvPr id="13322" name="ZoneTexte 3">
            <a:extLst>
              <a:ext uri="{FF2B5EF4-FFF2-40B4-BE49-F238E27FC236}">
                <a16:creationId xmlns:a16="http://schemas.microsoft.com/office/drawing/2014/main" id="{A81C217B-06BB-D4D1-384C-FC93E1962D10}"/>
              </a:ext>
            </a:extLst>
          </p:cNvPr>
          <p:cNvSpPr txBox="1">
            <a:spLocks noChangeArrowheads="1"/>
          </p:cNvSpPr>
          <p:nvPr/>
        </p:nvSpPr>
        <p:spPr bwMode="auto">
          <a:xfrm>
            <a:off x="2873375" y="781050"/>
            <a:ext cx="225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2000">
                <a:solidFill>
                  <a:schemeClr val="tx1"/>
                </a:solidFill>
              </a:rPr>
              <a:t>Cellule de xénope</a:t>
            </a:r>
          </a:p>
        </p:txBody>
      </p:sp>
      <p:sp>
        <p:nvSpPr>
          <p:cNvPr id="13323" name="ZoneTexte 20">
            <a:extLst>
              <a:ext uri="{FF2B5EF4-FFF2-40B4-BE49-F238E27FC236}">
                <a16:creationId xmlns:a16="http://schemas.microsoft.com/office/drawing/2014/main" id="{28BA0FD7-0F82-DAD2-566C-54B87C2B2296}"/>
              </a:ext>
            </a:extLst>
          </p:cNvPr>
          <p:cNvSpPr txBox="1">
            <a:spLocks noChangeArrowheads="1"/>
          </p:cNvSpPr>
          <p:nvPr/>
        </p:nvSpPr>
        <p:spPr bwMode="auto">
          <a:xfrm>
            <a:off x="809625" y="5257800"/>
            <a:ext cx="196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2000">
                <a:solidFill>
                  <a:schemeClr val="tx1"/>
                </a:solidFill>
              </a:rPr>
              <a:t>Cellule d’oursin</a:t>
            </a:r>
          </a:p>
        </p:txBody>
      </p:sp>
      <p:sp>
        <p:nvSpPr>
          <p:cNvPr id="3" name="Rectangle 10">
            <a:extLst>
              <a:ext uri="{FF2B5EF4-FFF2-40B4-BE49-F238E27FC236}">
                <a16:creationId xmlns:a16="http://schemas.microsoft.com/office/drawing/2014/main" id="{69935F26-EBE3-94FC-8CAF-8333526084E0}"/>
              </a:ext>
            </a:extLst>
          </p:cNvPr>
          <p:cNvSpPr>
            <a:spLocks noChangeArrowheads="1"/>
          </p:cNvSpPr>
          <p:nvPr/>
        </p:nvSpPr>
        <p:spPr bwMode="auto">
          <a:xfrm>
            <a:off x="179388" y="5883275"/>
            <a:ext cx="87137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r>
              <a:rPr lang="fr-FR" altLang="fr-FR" sz="2400">
                <a:solidFill>
                  <a:schemeClr val="tx1"/>
                </a:solidFill>
              </a:rPr>
              <a:t>MPF = commun au vivant </a:t>
            </a:r>
            <a:r>
              <a:rPr lang="fr-FR" altLang="fr-FR" sz="2400" b="1">
                <a:solidFill>
                  <a:schemeClr val="tx1"/>
                </a:solidFill>
                <a:sym typeface="Wingdings" panose="05000000000000000000" pitchFamily="2" charset="2"/>
              </a:rPr>
              <a:t> mécanisme moléculaire hautement conservé! </a:t>
            </a:r>
            <a:r>
              <a:rPr lang="fr-FR" altLang="fr-FR" sz="2400">
                <a:solidFill>
                  <a:schemeClr val="tx1"/>
                </a:solidFill>
                <a:sym typeface="Wingdings" panose="05000000000000000000" pitchFamily="2" charset="2"/>
              </a:rPr>
              <a:t>(et donc la structure des protéines!)</a:t>
            </a:r>
            <a:endParaRPr lang="fr-FR" altLang="fr-FR" sz="2400">
              <a:solidFill>
                <a:srgbClr val="FF0000"/>
              </a:solidFill>
            </a:endParaRPr>
          </a:p>
        </p:txBody>
      </p:sp>
      <p:sp>
        <p:nvSpPr>
          <p:cNvPr id="4" name="Rectangle 3">
            <a:extLst>
              <a:ext uri="{FF2B5EF4-FFF2-40B4-BE49-F238E27FC236}">
                <a16:creationId xmlns:a16="http://schemas.microsoft.com/office/drawing/2014/main" id="{B325B737-9106-59B1-79E8-463C5EE2D7D0}"/>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I-1- Mise en évidence du complexe cycline-CDK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24D17C72-AAE2-F457-68FC-5B01072D7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826"/>
          <a:stretch>
            <a:fillRect/>
          </a:stretch>
        </p:blipFill>
        <p:spPr bwMode="auto">
          <a:xfrm>
            <a:off x="347663" y="333375"/>
            <a:ext cx="7912100" cy="2928938"/>
          </a:xfrm>
          <a:prstGeom prst="rect">
            <a:avLst/>
          </a:prstGeom>
          <a:noFill/>
          <a:ln>
            <a:noFill/>
          </a:ln>
          <a:effectLst/>
          <a:extLst>
            <a:ext uri="{909E8E84-426E-40DD-AFC4-6F175D3DCCD1}">
              <a14:hiddenFill xmlns:a14="http://schemas.microsoft.com/office/drawing/2010/main">
                <a:blipFill dpi="0" rotWithShape="0">
                  <a:blip/>
                  <a:srcRect b="3882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2">
            <a:extLst>
              <a:ext uri="{FF2B5EF4-FFF2-40B4-BE49-F238E27FC236}">
                <a16:creationId xmlns:a16="http://schemas.microsoft.com/office/drawing/2014/main" id="{C980BA69-E35C-0858-197C-D892A2A864D7}"/>
              </a:ext>
            </a:extLst>
          </p:cNvPr>
          <p:cNvSpPr txBox="1">
            <a:spLocks noChangeArrowheads="1"/>
          </p:cNvSpPr>
          <p:nvPr/>
        </p:nvSpPr>
        <p:spPr bwMode="auto">
          <a:xfrm>
            <a:off x="203200" y="3714750"/>
            <a:ext cx="8569325"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a:latin typeface="Comic Sans MS" panose="030F0702030302020204" pitchFamily="66" charset="0"/>
              </a:rPr>
              <a:t>Le MPF n’est actif que pendant la mitose.</a:t>
            </a:r>
          </a:p>
          <a:p>
            <a:pPr>
              <a:spcBef>
                <a:spcPts val="1500"/>
              </a:spcBef>
              <a:buClrTx/>
              <a:buFontTx/>
              <a:buNone/>
            </a:pPr>
            <a:r>
              <a:rPr lang="fr-FR" altLang="fr-FR" sz="2400">
                <a:latin typeface="Comic Sans MS" panose="030F0702030302020204" pitchFamily="66" charset="0"/>
              </a:rPr>
              <a:t>Son activité corrèle avec l’expression d’une protéine dont l’expression est cyclique : cycline</a:t>
            </a:r>
          </a:p>
        </p:txBody>
      </p:sp>
      <p:sp>
        <p:nvSpPr>
          <p:cNvPr id="57348" name="Text Box 3">
            <a:extLst>
              <a:ext uri="{FF2B5EF4-FFF2-40B4-BE49-F238E27FC236}">
                <a16:creationId xmlns:a16="http://schemas.microsoft.com/office/drawing/2014/main" id="{40D3E616-549E-D268-6D71-62AEC22E07EA}"/>
              </a:ext>
            </a:extLst>
          </p:cNvPr>
          <p:cNvSpPr txBox="1">
            <a:spLocks noChangeArrowheads="1"/>
          </p:cNvSpPr>
          <p:nvPr/>
        </p:nvSpPr>
        <p:spPr bwMode="auto">
          <a:xfrm>
            <a:off x="107950" y="5275263"/>
            <a:ext cx="90011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dirty="0">
                <a:highlight>
                  <a:srgbClr val="FF0000"/>
                </a:highlight>
                <a:latin typeface="Comic Sans MS" panose="030F0702030302020204" pitchFamily="66" charset="0"/>
              </a:rPr>
              <a:t>Le MPF est un complexe entre une cycline et une kinase (</a:t>
            </a:r>
            <a:r>
              <a:rPr lang="fr-FR" altLang="fr-FR" sz="2400" dirty="0" err="1">
                <a:highlight>
                  <a:srgbClr val="FF0000"/>
                </a:highlight>
                <a:latin typeface="Comic Sans MS" panose="030F0702030302020204" pitchFamily="66" charset="0"/>
              </a:rPr>
              <a:t>CdK</a:t>
            </a:r>
            <a:r>
              <a:rPr lang="fr-FR" altLang="fr-FR" sz="2400" dirty="0">
                <a:highlight>
                  <a:srgbClr val="FF0000"/>
                </a:highlight>
                <a:latin typeface="Comic Sans MS" panose="030F0702030302020204" pitchFamily="66" charset="0"/>
              </a:rPr>
              <a:t>).</a:t>
            </a:r>
          </a:p>
        </p:txBody>
      </p:sp>
      <p:sp>
        <p:nvSpPr>
          <p:cNvPr id="14341" name="Oval 8">
            <a:extLst>
              <a:ext uri="{FF2B5EF4-FFF2-40B4-BE49-F238E27FC236}">
                <a16:creationId xmlns:a16="http://schemas.microsoft.com/office/drawing/2014/main" id="{237849A1-C102-D5E5-DB23-56F9A65B6846}"/>
              </a:ext>
            </a:extLst>
          </p:cNvPr>
          <p:cNvSpPr>
            <a:spLocks noChangeArrowheads="1"/>
          </p:cNvSpPr>
          <p:nvPr/>
        </p:nvSpPr>
        <p:spPr bwMode="auto">
          <a:xfrm>
            <a:off x="8572500" y="6453188"/>
            <a:ext cx="381000" cy="2540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fr-FR" altLang="fr-FR" sz="120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15B9D186-1ED9-D696-A5E6-878DA5B35AC1}"/>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I-1- Mise en évidence du complexe cycline-CDK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5">
            <a:extLst>
              <a:ext uri="{FF2B5EF4-FFF2-40B4-BE49-F238E27FC236}">
                <a16:creationId xmlns:a16="http://schemas.microsoft.com/office/drawing/2014/main" id="{6A1212BF-A6F9-4AB7-ABE3-10B3C688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33525"/>
            <a:ext cx="3500438" cy="391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Text Box 1026">
            <a:extLst>
              <a:ext uri="{FF2B5EF4-FFF2-40B4-BE49-F238E27FC236}">
                <a16:creationId xmlns:a16="http://schemas.microsoft.com/office/drawing/2014/main" id="{25398AA7-E428-A92A-CD7D-C1DE980B38D4}"/>
              </a:ext>
            </a:extLst>
          </p:cNvPr>
          <p:cNvSpPr txBox="1">
            <a:spLocks noChangeArrowheads="1"/>
          </p:cNvSpPr>
          <p:nvPr/>
        </p:nvSpPr>
        <p:spPr bwMode="auto">
          <a:xfrm>
            <a:off x="3635375" y="3644900"/>
            <a:ext cx="5113338"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a:latin typeface="Comic Sans MS" panose="030F0702030302020204" pitchFamily="66" charset="0"/>
              </a:rPr>
              <a:t>Une fois activé, ce complexe va déclencher l’enchaînement d’évènements de chaque phase qu’il contrôle. </a:t>
            </a:r>
          </a:p>
        </p:txBody>
      </p:sp>
      <p:sp>
        <p:nvSpPr>
          <p:cNvPr id="16388" name="Rectangle 1027">
            <a:extLst>
              <a:ext uri="{FF2B5EF4-FFF2-40B4-BE49-F238E27FC236}">
                <a16:creationId xmlns:a16="http://schemas.microsoft.com/office/drawing/2014/main" id="{97C220CB-4806-3C25-F6BD-C5902974ACCA}"/>
              </a:ext>
            </a:extLst>
          </p:cNvPr>
          <p:cNvSpPr>
            <a:spLocks noChangeArrowheads="1"/>
          </p:cNvSpPr>
          <p:nvPr/>
        </p:nvSpPr>
        <p:spPr bwMode="auto">
          <a:xfrm>
            <a:off x="33338" y="739775"/>
            <a:ext cx="379253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eaLnBrk="1" hangingPunct="1">
              <a:spcBef>
                <a:spcPts val="1500"/>
              </a:spcBef>
              <a:buClrTx/>
              <a:buFontTx/>
              <a:buNone/>
            </a:pPr>
            <a:r>
              <a:rPr lang="fr-FR" altLang="fr-FR" sz="2400" b="1">
                <a:solidFill>
                  <a:schemeClr val="tx1"/>
                </a:solidFill>
                <a:latin typeface="Comic Sans MS" panose="030F0702030302020204" pitchFamily="66" charset="0"/>
              </a:rPr>
              <a:t>Complexe Cdk et cycline</a:t>
            </a:r>
          </a:p>
        </p:txBody>
      </p:sp>
      <p:sp>
        <p:nvSpPr>
          <p:cNvPr id="16389" name="Rectangle 1028">
            <a:extLst>
              <a:ext uri="{FF2B5EF4-FFF2-40B4-BE49-F238E27FC236}">
                <a16:creationId xmlns:a16="http://schemas.microsoft.com/office/drawing/2014/main" id="{52D3CDC7-7D5E-0855-2046-DB4CE4503BD6}"/>
              </a:ext>
            </a:extLst>
          </p:cNvPr>
          <p:cNvSpPr>
            <a:spLocks noChangeArrowheads="1"/>
          </p:cNvSpPr>
          <p:nvPr/>
        </p:nvSpPr>
        <p:spPr bwMode="auto">
          <a:xfrm>
            <a:off x="3563938" y="1785938"/>
            <a:ext cx="5472112"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500"/>
              </a:spcBef>
              <a:buClrTx/>
              <a:buFontTx/>
              <a:buNone/>
            </a:pPr>
            <a:r>
              <a:rPr lang="fr-FR" altLang="fr-FR" sz="2400" dirty="0">
                <a:latin typeface="Comic Sans MS" panose="030F0702030302020204" pitchFamily="66" charset="0"/>
              </a:rPr>
              <a:t>Les </a:t>
            </a:r>
            <a:r>
              <a:rPr lang="fr-FR" altLang="fr-FR" sz="2400" dirty="0" err="1">
                <a:latin typeface="Comic Sans MS" panose="030F0702030302020204" pitchFamily="66" charset="0"/>
              </a:rPr>
              <a:t>CdK</a:t>
            </a:r>
            <a:r>
              <a:rPr lang="fr-FR" altLang="fr-FR" sz="2400" dirty="0">
                <a:latin typeface="Comic Sans MS" panose="030F0702030302020204" pitchFamily="66" charset="0"/>
              </a:rPr>
              <a:t> sont toujours exprimées dans la cellule MAIS  sont inactives si elle ne sont pas liées à une cycline.</a:t>
            </a:r>
          </a:p>
        </p:txBody>
      </p:sp>
      <p:sp>
        <p:nvSpPr>
          <p:cNvPr id="2" name="Rectangle 1">
            <a:extLst>
              <a:ext uri="{FF2B5EF4-FFF2-40B4-BE49-F238E27FC236}">
                <a16:creationId xmlns:a16="http://schemas.microsoft.com/office/drawing/2014/main" id="{29D4D928-9EC5-9CE3-FB7E-0FFDBE7DB7CA}"/>
              </a:ext>
            </a:extLst>
          </p:cNvPr>
          <p:cNvSpPr/>
          <p:nvPr/>
        </p:nvSpPr>
        <p:spPr>
          <a:xfrm>
            <a:off x="0" y="0"/>
            <a:ext cx="9144000" cy="3349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fr-FR" altLang="fr-FR" sz="2000" b="1" dirty="0">
                <a:latin typeface="Comic Sans MS" panose="030F0702030302020204" pitchFamily="66" charset="0"/>
              </a:rPr>
              <a:t>I-2- Les complexes cycline-CDK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200" b="0" i="0" u="none" strike="noStrike" cap="none" normalizeH="0" baseline="0" smtClean="0">
            <a:ln>
              <a:noFill/>
            </a:ln>
            <a:solidFill>
              <a:schemeClr val="bg1"/>
            </a:solidFill>
            <a:effectLst/>
            <a:latin typeface="Comic Sans MS" pitchFamily="66" charset="0"/>
            <a:ea typeface="SimSun"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fr-FR" sz="1200" b="0" i="0" u="none" strike="noStrike" cap="none" normalizeH="0" baseline="0" smtClean="0">
            <a:ln>
              <a:noFill/>
            </a:ln>
            <a:solidFill>
              <a:schemeClr val="bg1"/>
            </a:solidFill>
            <a:effectLst/>
            <a:latin typeface="Comic Sans MS" pitchFamily="66" charset="0"/>
            <a:ea typeface="SimSun" pitchFamily="2" charset="-122"/>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itut Villebon cycle cellulaire cours 2 2021 2022[Compatibility Mode]" id="{50A25B30-2776-4C67-A268-40CDBF099C64}" vid="{8F8F922A-AA87-427B-8972-8F90357C1DCE}"/>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1012</Words>
  <Application>Microsoft Macintosh PowerPoint</Application>
  <PresentationFormat>Affichage à l'écran (4:3)</PresentationFormat>
  <Paragraphs>113</Paragraphs>
  <Slides>16</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SimSun</vt:lpstr>
      <vt:lpstr>Arial</vt:lpstr>
      <vt:lpstr>Comic Sans MS</vt:lpstr>
      <vt:lpstr>Times New Roman</vt:lpstr>
      <vt:lpstr>Wingdings</vt:lpstr>
      <vt:lpstr>1_Modèle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Boris</dc:creator>
  <cp:lastModifiedBy>Ludivine Royer</cp:lastModifiedBy>
  <cp:revision>244</cp:revision>
  <cp:lastPrinted>1601-01-01T00:00:00Z</cp:lastPrinted>
  <dcterms:created xsi:type="dcterms:W3CDTF">2013-11-18T17:31:52Z</dcterms:created>
  <dcterms:modified xsi:type="dcterms:W3CDTF">2024-11-22T09:34:07Z</dcterms:modified>
</cp:coreProperties>
</file>